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notesSlides/notesSlide9.xml" ContentType="application/vnd.openxmlformats-officedocument.presentationml.notesSlide+xml"/>
  <Override PartName="/ppt/tags/tag15.xml" ContentType="application/vnd.openxmlformats-officedocument.presentationml.tags+xml"/>
  <Override PartName="/ppt/notesSlides/notesSlide10.xml" ContentType="application/vnd.openxmlformats-officedocument.presentationml.notesSlide+xml"/>
  <Override PartName="/ppt/tags/tag16.xml" ContentType="application/vnd.openxmlformats-officedocument.presentationml.tags+xml"/>
  <Override PartName="/ppt/notesSlides/notesSlide11.xml" ContentType="application/vnd.openxmlformats-officedocument.presentationml.notesSlide+xml"/>
  <Override PartName="/ppt/tags/tag17.xml" ContentType="application/vnd.openxmlformats-officedocument.presentationml.tags+xml"/>
  <Override PartName="/ppt/notesSlides/notesSlide12.xml" ContentType="application/vnd.openxmlformats-officedocument.presentationml.notesSlide+xml"/>
  <Override PartName="/ppt/tags/tag18.xml" ContentType="application/vnd.openxmlformats-officedocument.presentationml.tags+xml"/>
  <Override PartName="/ppt/notesSlides/notesSlide13.xml" ContentType="application/vnd.openxmlformats-officedocument.presentationml.notesSlide+xml"/>
  <Override PartName="/ppt/tags/tag19.xml" ContentType="application/vnd.openxmlformats-officedocument.presentationml.tags+xml"/>
  <Override PartName="/ppt/notesSlides/notesSlide14.xml" ContentType="application/vnd.openxmlformats-officedocument.presentationml.notesSlide+xml"/>
  <Override PartName="/ppt/tags/tag20.xml" ContentType="application/vnd.openxmlformats-officedocument.presentationml.tags+xml"/>
  <Override PartName="/ppt/notesSlides/notesSlide15.xml" ContentType="application/vnd.openxmlformats-officedocument.presentationml.notesSlide+xml"/>
  <Override PartName="/ppt/tags/tag21.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7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Lato" panose="020F0502020204030203" pitchFamily="34" charset="0"/>
      <p:regular r:id="rId23"/>
      <p:bold r:id="rId24"/>
      <p:italic r:id="rId25"/>
    </p:embeddedFont>
    <p:embeddedFont>
      <p:font typeface="Lato Bold" panose="020F0802020204030203" pitchFamily="34" charset="0"/>
      <p:regular r:id="rId26"/>
      <p:bold r:id="rId27"/>
    </p:embeddedFont>
    <p:embeddedFont>
      <p:font typeface="Lato Light" panose="020F0302020204030203" pitchFamily="34" charset="0"/>
      <p:regular r:id="rId28"/>
    </p:embeddedFont>
    <p:embeddedFont>
      <p:font typeface="Oswald" pitchFamily="2" charset="0"/>
      <p:regular r:id="rId29"/>
      <p:bold r:id="rId30"/>
    </p:embeddedFont>
    <p:embeddedFont>
      <p:font typeface="Quattrocento Bold" panose="020B0604020202020204" charset="0"/>
      <p:regular r:id="rId31"/>
    </p:embeddedFont>
  </p:embeddedFontLst>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11.09.2026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BC0C4-5E28-8A2A-C7EB-0BABC0C02195}"/>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5C1ACBA4-D2AD-0E78-4C9F-456C0AF640AF}"/>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84387F9C-90C9-77B2-98E0-F4BEF8B13C9F}"/>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FE6EEF1-0F62-D143-5266-E93DA33E2D2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7F8FA863-7F41-253F-882F-84C1CE120AF4}"/>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a:extLst>
              <a:ext uri="{FF2B5EF4-FFF2-40B4-BE49-F238E27FC236}">
                <a16:creationId xmlns:a16="http://schemas.microsoft.com/office/drawing/2014/main" id="{420914DD-8A44-31BE-0EA4-8A531F28CD41}"/>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48A90F26-947A-9EDC-7FE3-B60AE233AE3B}"/>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67958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de julho de 2013</a:t>
            </a:r>
          </a:p>
          <a:p>
            <a:endParaRPr lang="en-US"/>
          </a:p>
          <a:p>
            <a:r>
              <a:rPr lang="en-US"/>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10.png"/><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3.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16.pn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4.jpeg"/><Relationship Id="rId5" Type="http://schemas.openxmlformats.org/officeDocument/2006/relationships/image" Target="../media/image1.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64384-762E-9BEC-C3AE-A93D435E3D6E}"/>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A4CCC9CD-4E95-5F42-E69C-DE90CB13B039}"/>
              </a:ext>
            </a:extLst>
          </p:cNvPr>
          <p:cNvGrpSpPr/>
          <p:nvPr/>
        </p:nvGrpSpPr>
        <p:grpSpPr>
          <a:xfrm>
            <a:off x="0" y="429768"/>
            <a:ext cx="10115550" cy="3562864"/>
            <a:chOff x="0" y="0"/>
            <a:chExt cx="13487400" cy="4750486"/>
          </a:xfrm>
        </p:grpSpPr>
        <p:sp>
          <p:nvSpPr>
            <p:cNvPr id="3" name="Freeform 3">
              <a:extLst>
                <a:ext uri="{FF2B5EF4-FFF2-40B4-BE49-F238E27FC236}">
                  <a16:creationId xmlns:a16="http://schemas.microsoft.com/office/drawing/2014/main" id="{36EF88CB-79DC-2843-CD7F-5994689FDCB5}"/>
                </a:ext>
              </a:extLst>
            </p:cNvPr>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sp>
        <p:nvSpPr>
          <p:cNvPr id="12" name="TextBox 12">
            <a:extLst>
              <a:ext uri="{FF2B5EF4-FFF2-40B4-BE49-F238E27FC236}">
                <a16:creationId xmlns:a16="http://schemas.microsoft.com/office/drawing/2014/main" id="{1CD928D3-7171-9C5F-5A88-0D37637F7EA7}"/>
              </a:ext>
            </a:extLst>
          </p:cNvPr>
          <p:cNvSpPr txBox="1"/>
          <p:nvPr/>
        </p:nvSpPr>
        <p:spPr>
          <a:xfrm>
            <a:off x="899779" y="1553975"/>
            <a:ext cx="8244221" cy="1295400"/>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Módulo</a:t>
            </a:r>
            <a:r>
              <a:rPr lang="en-US" sz="4200" b="1" u="none" strike="noStrike" dirty="0">
                <a:solidFill>
                  <a:srgbClr val="FFFFFF"/>
                </a:solidFill>
                <a:latin typeface="Quattrocento Bold"/>
                <a:ea typeface="Quattrocento Bold"/>
                <a:cs typeface="Quattrocento Bold"/>
                <a:sym typeface="Quattrocento Bold"/>
              </a:rPr>
              <a:t> 0: </a:t>
            </a:r>
          </a:p>
          <a:p>
            <a:pPr marL="0" lvl="0" indent="0" algn="l">
              <a:lnSpc>
                <a:spcPts val="5040"/>
              </a:lnSpc>
              <a:spcBef>
                <a:spcPct val="0"/>
              </a:spcBef>
            </a:pPr>
            <a:r>
              <a:rPr lang="en-US" sz="4200" b="1" u="none" strike="noStrike" dirty="0" err="1">
                <a:solidFill>
                  <a:srgbClr val="FFFFFF"/>
                </a:solidFill>
                <a:latin typeface="Quattrocento Bold"/>
                <a:ea typeface="Quattrocento Bold"/>
                <a:cs typeface="Quattrocento Bold"/>
                <a:sym typeface="Quattrocento Bold"/>
              </a:rPr>
              <a:t>Introdução</a:t>
            </a:r>
            <a:endParaRPr lang="en-US" sz="4200" b="1" u="none" strike="noStrike" dirty="0">
              <a:solidFill>
                <a:srgbClr val="FFFFFF"/>
              </a:solidFill>
              <a:latin typeface="Quattrocento Bold"/>
              <a:ea typeface="Quattrocento Bold"/>
              <a:cs typeface="Quattrocento Bold"/>
              <a:sym typeface="Quattrocento Bold"/>
            </a:endParaRPr>
          </a:p>
        </p:txBody>
      </p:sp>
      <p:grpSp>
        <p:nvGrpSpPr>
          <p:cNvPr id="14" name="Group 2">
            <a:extLst>
              <a:ext uri="{FF2B5EF4-FFF2-40B4-BE49-F238E27FC236}">
                <a16:creationId xmlns:a16="http://schemas.microsoft.com/office/drawing/2014/main" id="{D1800663-631D-4E68-6139-2579BF5AB4FA}"/>
              </a:ext>
            </a:extLst>
          </p:cNvPr>
          <p:cNvGrpSpPr/>
          <p:nvPr/>
        </p:nvGrpSpPr>
        <p:grpSpPr>
          <a:xfrm>
            <a:off x="11167615" y="508311"/>
            <a:ext cx="5884593" cy="2573484"/>
            <a:chOff x="0" y="0"/>
            <a:chExt cx="7846123" cy="3431311"/>
          </a:xfrm>
        </p:grpSpPr>
        <p:sp>
          <p:nvSpPr>
            <p:cNvPr id="15" name="Freeform 3" descr="A logo with a person's head in a circle  AI-generated content may be incorrect.">
              <a:extLst>
                <a:ext uri="{FF2B5EF4-FFF2-40B4-BE49-F238E27FC236}">
                  <a16:creationId xmlns:a16="http://schemas.microsoft.com/office/drawing/2014/main" id="{E37D6DAF-CBAD-12A3-C9D4-08CEADC3FFC7}"/>
                </a:ext>
              </a:extLst>
            </p:cNvPr>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4"/>
              <a:stretch>
                <a:fillRect/>
              </a:stretch>
            </a:blipFill>
          </p:spPr>
          <p:txBody>
            <a:bodyPr/>
            <a:lstStyle/>
            <a:p>
              <a:endParaRPr lang="en-GB"/>
            </a:p>
          </p:txBody>
        </p:sp>
      </p:grpSp>
      <p:grpSp>
        <p:nvGrpSpPr>
          <p:cNvPr id="16" name="Group 4">
            <a:extLst>
              <a:ext uri="{FF2B5EF4-FFF2-40B4-BE49-F238E27FC236}">
                <a16:creationId xmlns:a16="http://schemas.microsoft.com/office/drawing/2014/main" id="{C7FD2653-1B5D-1ADF-C5F5-298862807FAF}"/>
              </a:ext>
            </a:extLst>
          </p:cNvPr>
          <p:cNvGrpSpPr/>
          <p:nvPr/>
        </p:nvGrpSpPr>
        <p:grpSpPr>
          <a:xfrm>
            <a:off x="1637005" y="5143500"/>
            <a:ext cx="2376973" cy="811768"/>
            <a:chOff x="0" y="0"/>
            <a:chExt cx="3169298" cy="1082358"/>
          </a:xfrm>
        </p:grpSpPr>
        <p:sp>
          <p:nvSpPr>
            <p:cNvPr id="17" name="Freeform 5">
              <a:extLst>
                <a:ext uri="{FF2B5EF4-FFF2-40B4-BE49-F238E27FC236}">
                  <a16:creationId xmlns:a16="http://schemas.microsoft.com/office/drawing/2014/main" id="{84E07480-D3EF-B4E1-A065-7C51319BE461}"/>
                </a:ext>
              </a:extLst>
            </p:cNvPr>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5"/>
              <a:stretch>
                <a:fillRect b="-2491"/>
              </a:stretch>
            </a:blipFill>
          </p:spPr>
          <p:txBody>
            <a:bodyPr/>
            <a:lstStyle/>
            <a:p>
              <a:endParaRPr lang="en-GB"/>
            </a:p>
          </p:txBody>
        </p:sp>
      </p:grpSp>
      <p:sp>
        <p:nvSpPr>
          <p:cNvPr id="20" name="TextBox 8">
            <a:extLst>
              <a:ext uri="{FF2B5EF4-FFF2-40B4-BE49-F238E27FC236}">
                <a16:creationId xmlns:a16="http://schemas.microsoft.com/office/drawing/2014/main" id="{69993A09-2BDD-3F9A-49D9-58E6B5D30FCB}"/>
              </a:ext>
            </a:extLst>
          </p:cNvPr>
          <p:cNvSpPr txBox="1"/>
          <p:nvPr/>
        </p:nvSpPr>
        <p:spPr>
          <a:xfrm>
            <a:off x="982085" y="7471296"/>
            <a:ext cx="3686813" cy="1615827"/>
          </a:xfrm>
          <a:prstGeom prst="rect">
            <a:avLst/>
          </a:prstGeom>
        </p:spPr>
        <p:txBody>
          <a:bodyPr lIns="0" tIns="0" rIns="0" bIns="0" rtlCol="0" anchor="t">
            <a:spAutoFit/>
          </a:bodyPr>
          <a:lstStyle/>
          <a:p>
            <a:pPr lvl="0" algn="just">
              <a:lnSpc>
                <a:spcPts val="1800"/>
              </a:lnSpc>
              <a:spcBef>
                <a:spcPct val="0"/>
              </a:spcBef>
            </a:pPr>
            <a:r>
              <a:rPr lang="en-US" sz="1500" dirty="0">
                <a:solidFill>
                  <a:srgbClr val="7F7F7F"/>
                </a:solidFill>
                <a:latin typeface="Lato Light"/>
                <a:ea typeface="Lato Light"/>
                <a:cs typeface="Lato Light"/>
                <a:sym typeface="Lato Light"/>
              </a:rPr>
              <a:t>Este </a:t>
            </a:r>
            <a:r>
              <a:rPr lang="en-US" sz="1500" dirty="0" err="1">
                <a:solidFill>
                  <a:srgbClr val="7F7F7F"/>
                </a:solidFill>
                <a:latin typeface="Lato Light"/>
                <a:ea typeface="Lato Light"/>
                <a:cs typeface="Lato Light"/>
                <a:sym typeface="Lato Light"/>
              </a:rPr>
              <a:t>projeto</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foi</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cofinanciado</a:t>
            </a:r>
            <a:r>
              <a:rPr lang="en-US" sz="1500" dirty="0">
                <a:solidFill>
                  <a:srgbClr val="7F7F7F"/>
                </a:solidFill>
                <a:latin typeface="Lato Light"/>
                <a:ea typeface="Lato Light"/>
                <a:cs typeface="Lato Light"/>
                <a:sym typeface="Lato Light"/>
              </a:rPr>
              <a:t> com o </a:t>
            </a:r>
            <a:r>
              <a:rPr lang="en-US" sz="1500" dirty="0" err="1">
                <a:solidFill>
                  <a:srgbClr val="7F7F7F"/>
                </a:solidFill>
                <a:latin typeface="Lato Light"/>
                <a:ea typeface="Lato Light"/>
                <a:cs typeface="Lato Light"/>
                <a:sym typeface="Lato Light"/>
              </a:rPr>
              <a:t>apoio</a:t>
            </a:r>
            <a:r>
              <a:rPr lang="en-US" sz="1500" dirty="0">
                <a:solidFill>
                  <a:srgbClr val="7F7F7F"/>
                </a:solidFill>
                <a:latin typeface="Lato Light"/>
                <a:ea typeface="Lato Light"/>
                <a:cs typeface="Lato Light"/>
                <a:sym typeface="Lato Light"/>
              </a:rPr>
              <a:t> do </a:t>
            </a:r>
            <a:r>
              <a:rPr lang="en-US" sz="1500" dirty="0" err="1">
                <a:solidFill>
                  <a:srgbClr val="7F7F7F"/>
                </a:solidFill>
                <a:latin typeface="Lato Light"/>
                <a:ea typeface="Lato Light"/>
                <a:cs typeface="Lato Light"/>
                <a:sym typeface="Lato Light"/>
              </a:rPr>
              <a:t>programa</a:t>
            </a:r>
            <a:r>
              <a:rPr lang="en-US" sz="1500" dirty="0">
                <a:solidFill>
                  <a:srgbClr val="7F7F7F"/>
                </a:solidFill>
                <a:latin typeface="Lato Light"/>
                <a:ea typeface="Lato Light"/>
                <a:cs typeface="Lato Light"/>
                <a:sym typeface="Lato Light"/>
              </a:rPr>
              <a:t> Erasmus+ da </a:t>
            </a:r>
            <a:r>
              <a:rPr lang="en-US" sz="1500" dirty="0" err="1">
                <a:solidFill>
                  <a:srgbClr val="7F7F7F"/>
                </a:solidFill>
                <a:latin typeface="Lato Light"/>
                <a:ea typeface="Lato Light"/>
                <a:cs typeface="Lato Light"/>
                <a:sym typeface="Lato Light"/>
              </a:rPr>
              <a:t>Comissão</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Europeia</a:t>
            </a:r>
            <a:r>
              <a:rPr lang="en-US" sz="1500" dirty="0">
                <a:solidFill>
                  <a:srgbClr val="7F7F7F"/>
                </a:solidFill>
                <a:latin typeface="Lato Light"/>
                <a:ea typeface="Lato Light"/>
                <a:cs typeface="Lato Light"/>
                <a:sym typeface="Lato Light"/>
              </a:rPr>
              <a:t>. Esta </a:t>
            </a:r>
            <a:r>
              <a:rPr lang="en-US" sz="1500" dirty="0" err="1">
                <a:solidFill>
                  <a:srgbClr val="7F7F7F"/>
                </a:solidFill>
                <a:latin typeface="Lato Light"/>
                <a:ea typeface="Lato Light"/>
                <a:cs typeface="Lato Light"/>
                <a:sym typeface="Lato Light"/>
              </a:rPr>
              <a:t>publicação</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reflete</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apenas</a:t>
            </a:r>
            <a:r>
              <a:rPr lang="en-US" sz="1500" dirty="0">
                <a:solidFill>
                  <a:srgbClr val="7F7F7F"/>
                </a:solidFill>
                <a:latin typeface="Lato Light"/>
                <a:ea typeface="Lato Light"/>
                <a:cs typeface="Lato Light"/>
                <a:sym typeface="Lato Light"/>
              </a:rPr>
              <a:t> as </a:t>
            </a:r>
            <a:r>
              <a:rPr lang="en-US" sz="1500" dirty="0" err="1">
                <a:solidFill>
                  <a:srgbClr val="7F7F7F"/>
                </a:solidFill>
                <a:latin typeface="Lato Light"/>
                <a:ea typeface="Lato Light"/>
                <a:cs typeface="Lato Light"/>
                <a:sym typeface="Lato Light"/>
              </a:rPr>
              <a:t>opiniões</a:t>
            </a:r>
            <a:r>
              <a:rPr lang="en-US" sz="1500" dirty="0">
                <a:solidFill>
                  <a:srgbClr val="7F7F7F"/>
                </a:solidFill>
                <a:latin typeface="Lato Light"/>
                <a:ea typeface="Lato Light"/>
                <a:cs typeface="Lato Light"/>
                <a:sym typeface="Lato Light"/>
              </a:rPr>
              <a:t> dos </a:t>
            </a:r>
            <a:r>
              <a:rPr lang="en-US" sz="1500" dirty="0" err="1">
                <a:solidFill>
                  <a:srgbClr val="7F7F7F"/>
                </a:solidFill>
                <a:latin typeface="Lato Light"/>
                <a:ea typeface="Lato Light"/>
                <a:cs typeface="Lato Light"/>
                <a:sym typeface="Lato Light"/>
              </a:rPr>
              <a:t>seus</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autores</a:t>
            </a:r>
            <a:r>
              <a:rPr lang="en-US" sz="1500" dirty="0">
                <a:solidFill>
                  <a:srgbClr val="7F7F7F"/>
                </a:solidFill>
                <a:latin typeface="Lato Light"/>
                <a:ea typeface="Lato Light"/>
                <a:cs typeface="Lato Light"/>
                <a:sym typeface="Lato Light"/>
              </a:rPr>
              <a:t>, e nem a </a:t>
            </a:r>
            <a:r>
              <a:rPr lang="en-US" sz="1500" dirty="0" err="1">
                <a:solidFill>
                  <a:srgbClr val="7F7F7F"/>
                </a:solidFill>
                <a:latin typeface="Lato Light"/>
                <a:ea typeface="Lato Light"/>
                <a:cs typeface="Lato Light"/>
                <a:sym typeface="Lato Light"/>
              </a:rPr>
              <a:t>Comissão</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Europeia</a:t>
            </a:r>
            <a:r>
              <a:rPr lang="en-US" sz="1500" dirty="0">
                <a:solidFill>
                  <a:srgbClr val="7F7F7F"/>
                </a:solidFill>
                <a:latin typeface="Lato Light"/>
                <a:ea typeface="Lato Light"/>
                <a:cs typeface="Lato Light"/>
                <a:sym typeface="Lato Light"/>
              </a:rPr>
              <a:t> nem a SEPIE </a:t>
            </a:r>
            <a:r>
              <a:rPr lang="en-US" sz="1500" dirty="0" err="1">
                <a:solidFill>
                  <a:srgbClr val="7F7F7F"/>
                </a:solidFill>
                <a:latin typeface="Lato Light"/>
                <a:ea typeface="Lato Light"/>
                <a:cs typeface="Lato Light"/>
                <a:sym typeface="Lato Light"/>
              </a:rPr>
              <a:t>são</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responsáveis</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por</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qualquer</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uso</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que</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possa</a:t>
            </a:r>
            <a:r>
              <a:rPr lang="en-US" sz="1500" dirty="0">
                <a:solidFill>
                  <a:srgbClr val="7F7F7F"/>
                </a:solidFill>
                <a:latin typeface="Lato Light"/>
                <a:ea typeface="Lato Light"/>
                <a:cs typeface="Lato Light"/>
                <a:sym typeface="Lato Light"/>
              </a:rPr>
              <a:t> ser </a:t>
            </a:r>
            <a:r>
              <a:rPr lang="en-US" sz="1500" dirty="0" err="1">
                <a:solidFill>
                  <a:srgbClr val="7F7F7F"/>
                </a:solidFill>
                <a:latin typeface="Lato Light"/>
                <a:ea typeface="Lato Light"/>
                <a:cs typeface="Lato Light"/>
                <a:sym typeface="Lato Light"/>
              </a:rPr>
              <a:t>feito</a:t>
            </a:r>
            <a:r>
              <a:rPr lang="en-US" sz="1500" dirty="0">
                <a:solidFill>
                  <a:srgbClr val="7F7F7F"/>
                </a:solidFill>
                <a:latin typeface="Lato Light"/>
                <a:ea typeface="Lato Light"/>
                <a:cs typeface="Lato Light"/>
                <a:sym typeface="Lato Light"/>
              </a:rPr>
              <a:t> das </a:t>
            </a:r>
            <a:r>
              <a:rPr lang="en-US" sz="1500" dirty="0" err="1">
                <a:solidFill>
                  <a:srgbClr val="7F7F7F"/>
                </a:solidFill>
                <a:latin typeface="Lato Light"/>
                <a:ea typeface="Lato Light"/>
                <a:cs typeface="Lato Light"/>
                <a:sym typeface="Lato Light"/>
              </a:rPr>
              <a:t>informações</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aqui</a:t>
            </a:r>
            <a:r>
              <a:rPr lang="en-US" sz="1500" dirty="0">
                <a:solidFill>
                  <a:srgbClr val="7F7F7F"/>
                </a:solidFill>
                <a:latin typeface="Lato Light"/>
                <a:ea typeface="Lato Light"/>
                <a:cs typeface="Lato Light"/>
                <a:sym typeface="Lato Light"/>
              </a:rPr>
              <a:t> </a:t>
            </a:r>
            <a:r>
              <a:rPr lang="en-US" sz="1500" dirty="0" err="1">
                <a:solidFill>
                  <a:srgbClr val="7F7F7F"/>
                </a:solidFill>
                <a:latin typeface="Lato Light"/>
                <a:ea typeface="Lato Light"/>
                <a:cs typeface="Lato Light"/>
                <a:sym typeface="Lato Light"/>
              </a:rPr>
              <a:t>contidas</a:t>
            </a:r>
            <a:r>
              <a:rPr lang="en-US" sz="1500" dirty="0">
                <a:solidFill>
                  <a:srgbClr val="7F7F7F"/>
                </a:solidFill>
                <a:latin typeface="Lato Light"/>
                <a:ea typeface="Lato Light"/>
                <a:cs typeface="Lato Light"/>
                <a:sym typeface="Lato Light"/>
              </a:rPr>
              <a:t>.</a:t>
            </a:r>
          </a:p>
        </p:txBody>
      </p:sp>
      <p:grpSp>
        <p:nvGrpSpPr>
          <p:cNvPr id="21" name="Group 9">
            <a:extLst>
              <a:ext uri="{FF2B5EF4-FFF2-40B4-BE49-F238E27FC236}">
                <a16:creationId xmlns:a16="http://schemas.microsoft.com/office/drawing/2014/main" id="{2D224F3B-89A8-470C-1083-D293B123A374}"/>
              </a:ext>
            </a:extLst>
          </p:cNvPr>
          <p:cNvGrpSpPr/>
          <p:nvPr/>
        </p:nvGrpSpPr>
        <p:grpSpPr>
          <a:xfrm>
            <a:off x="5779008" y="3511296"/>
            <a:ext cx="12508992" cy="6775704"/>
            <a:chOff x="0" y="0"/>
            <a:chExt cx="16678656" cy="9034272"/>
          </a:xfrm>
        </p:grpSpPr>
        <p:sp>
          <p:nvSpPr>
            <p:cNvPr id="22" name="Freeform 10">
              <a:extLst>
                <a:ext uri="{FF2B5EF4-FFF2-40B4-BE49-F238E27FC236}">
                  <a16:creationId xmlns:a16="http://schemas.microsoft.com/office/drawing/2014/main" id="{0E8A5EBF-47B6-C7F0-4619-66E3B48526B6}"/>
                </a:ext>
              </a:extLst>
            </p:cNvPr>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6"/>
              <a:stretch>
                <a:fillRect b="-23076"/>
              </a:stretch>
            </a:blipFill>
          </p:spPr>
          <p:txBody>
            <a:bodyPr/>
            <a:lstStyle/>
            <a:p>
              <a:endParaRPr lang="en-GB"/>
            </a:p>
          </p:txBody>
        </p:sp>
      </p:grpSp>
      <p:grpSp>
        <p:nvGrpSpPr>
          <p:cNvPr id="23" name="Group 8">
            <a:extLst>
              <a:ext uri="{FF2B5EF4-FFF2-40B4-BE49-F238E27FC236}">
                <a16:creationId xmlns:a16="http://schemas.microsoft.com/office/drawing/2014/main" id="{8D32B654-6ABA-6F75-982A-77EB1B24808A}"/>
              </a:ext>
            </a:extLst>
          </p:cNvPr>
          <p:cNvGrpSpPr/>
          <p:nvPr/>
        </p:nvGrpSpPr>
        <p:grpSpPr>
          <a:xfrm>
            <a:off x="982085" y="6307378"/>
            <a:ext cx="3869665" cy="811759"/>
            <a:chOff x="0" y="0"/>
            <a:chExt cx="5159553" cy="1082345"/>
          </a:xfrm>
        </p:grpSpPr>
        <p:sp>
          <p:nvSpPr>
            <p:cNvPr id="24" name="Freeform 9">
              <a:extLst>
                <a:ext uri="{FF2B5EF4-FFF2-40B4-BE49-F238E27FC236}">
                  <a16:creationId xmlns:a16="http://schemas.microsoft.com/office/drawing/2014/main" id="{066030C9-A3AC-4D80-5AA1-F37E0F4A0A7A}"/>
                </a:ext>
              </a:extLst>
            </p:cNvPr>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r="-17352"/>
              </a:stretch>
            </a:blipFill>
          </p:spPr>
          <p:txBody>
            <a:bodyPr/>
            <a:lstStyle/>
            <a:p>
              <a:endParaRPr lang="es-ES"/>
            </a:p>
          </p:txBody>
        </p:sp>
      </p:grpSp>
    </p:spTree>
    <p:custDataLst>
      <p:tags r:id="rId1"/>
    </p:custDataLst>
    <p:extLst>
      <p:ext uri="{BB962C8B-B14F-4D97-AF65-F5344CB8AC3E}">
        <p14:creationId xmlns:p14="http://schemas.microsoft.com/office/powerpoint/2010/main" val="1692957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CONTENTE</a:t>
              </a:r>
            </a:p>
          </p:txBody>
        </p:sp>
      </p:grpSp>
      <p:sp>
        <p:nvSpPr>
          <p:cNvPr id="8" name="Freeform 8"/>
          <p:cNvSpPr/>
          <p:nvPr/>
        </p:nvSpPr>
        <p:spPr>
          <a:xfrm>
            <a:off x="7934144" y="1915525"/>
            <a:ext cx="3745449" cy="7120804"/>
          </a:xfrm>
          <a:custGeom>
            <a:avLst/>
            <a:gdLst/>
            <a:ahLst/>
            <a:cxnLst/>
            <a:rect l="l" t="t" r="r" b="b"/>
            <a:pathLst>
              <a:path w="3745449" h="7120804">
                <a:moveTo>
                  <a:pt x="0" y="0"/>
                </a:moveTo>
                <a:lnTo>
                  <a:pt x="3745449" y="0"/>
                </a:lnTo>
                <a:lnTo>
                  <a:pt x="3745449" y="7120804"/>
                </a:lnTo>
                <a:lnTo>
                  <a:pt x="0" y="712080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7444188" y="8078238"/>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7655662" y="8290084"/>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7315048" y="1165127"/>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7518330" y="1393708"/>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799102" y="4288212"/>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1010576" y="4500048"/>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2122380" y="1285504"/>
            <a:ext cx="5321808" cy="1260043"/>
            <a:chOff x="0" y="0"/>
            <a:chExt cx="7095744" cy="1680057"/>
          </a:xfrm>
        </p:grpSpPr>
        <p:sp>
          <p:nvSpPr>
            <p:cNvPr id="22" name="Freeform 22"/>
            <p:cNvSpPr/>
            <p:nvPr/>
          </p:nvSpPr>
          <p:spPr>
            <a:xfrm>
              <a:off x="0" y="0"/>
              <a:ext cx="7095744" cy="1680052"/>
            </a:xfrm>
            <a:custGeom>
              <a:avLst/>
              <a:gdLst/>
              <a:ahLst/>
              <a:cxnLst/>
              <a:rect l="l" t="t" r="r" b="b"/>
              <a:pathLst>
                <a:path w="7095744" h="1680052">
                  <a:moveTo>
                    <a:pt x="0" y="0"/>
                  </a:moveTo>
                  <a:lnTo>
                    <a:pt x="7095744" y="0"/>
                  </a:lnTo>
                  <a:lnTo>
                    <a:pt x="7095744" y="1680052"/>
                  </a:lnTo>
                  <a:lnTo>
                    <a:pt x="0" y="1680052"/>
                  </a:lnTo>
                  <a:close/>
                </a:path>
              </a:pathLst>
            </a:custGeom>
            <a:blipFill>
              <a:blip r:embed="rId5">
                <a:alphaModFix amt="0"/>
              </a:blip>
              <a:stretch>
                <a:fillRect t="-47175" b="-17415"/>
              </a:stretch>
            </a:blipFill>
          </p:spPr>
          <p:txBody>
            <a:bodyPr/>
            <a:lstStyle/>
            <a:p>
              <a:endParaRPr lang="es-ES"/>
            </a:p>
          </p:txBody>
        </p:sp>
        <p:sp>
          <p:nvSpPr>
            <p:cNvPr id="23" name="TextBox 23"/>
            <p:cNvSpPr txBox="1"/>
            <p:nvPr/>
          </p:nvSpPr>
          <p:spPr>
            <a:xfrm>
              <a:off x="0" y="-123825"/>
              <a:ext cx="7095744" cy="1803882"/>
            </a:xfrm>
            <a:prstGeom prst="rect">
              <a:avLst/>
            </a:prstGeom>
          </p:spPr>
          <p:txBody>
            <a:bodyPr lIns="0" tIns="0" rIns="0" bIns="0" rtlCol="0" anchor="ctr"/>
            <a:lstStyle/>
            <a:p>
              <a:pPr algn="ctr">
                <a:lnSpc>
                  <a:spcPts val="4703"/>
                </a:lnSpc>
                <a:spcBef>
                  <a:spcPct val="0"/>
                </a:spcBef>
              </a:pPr>
              <a:r>
                <a:rPr lang="en-US" sz="3600" dirty="0">
                  <a:solidFill>
                    <a:srgbClr val="000000"/>
                  </a:solidFill>
                  <a:latin typeface="Oswald"/>
                  <a:sym typeface="Oswald"/>
                </a:rPr>
                <a:t>CONTRIBUIÇÃO PEDAGÓGICA DOS MÓDULOS</a:t>
              </a:r>
            </a:p>
          </p:txBody>
        </p:sp>
      </p:grpSp>
      <p:grpSp>
        <p:nvGrpSpPr>
          <p:cNvPr id="24" name="Group 24"/>
          <p:cNvGrpSpPr/>
          <p:nvPr/>
        </p:nvGrpSpPr>
        <p:grpSpPr>
          <a:xfrm>
            <a:off x="6655927" y="3580047"/>
            <a:ext cx="3294002" cy="3147593"/>
            <a:chOff x="0" y="0"/>
            <a:chExt cx="4392003" cy="4196791"/>
          </a:xfrm>
        </p:grpSpPr>
        <p:sp>
          <p:nvSpPr>
            <p:cNvPr id="25" name="Freeform 2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26" name="TextBox 26"/>
          <p:cNvSpPr txBox="1"/>
          <p:nvPr/>
        </p:nvSpPr>
        <p:spPr>
          <a:xfrm>
            <a:off x="7941964" y="1664637"/>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27" name="TextBox 27"/>
          <p:cNvSpPr txBox="1"/>
          <p:nvPr/>
        </p:nvSpPr>
        <p:spPr>
          <a:xfrm>
            <a:off x="11461623" y="4728696"/>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28" name="TextBox 28"/>
          <p:cNvSpPr txBox="1"/>
          <p:nvPr/>
        </p:nvSpPr>
        <p:spPr>
          <a:xfrm>
            <a:off x="8076333" y="8585511"/>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grpSp>
        <p:nvGrpSpPr>
          <p:cNvPr id="29" name="Group 29"/>
          <p:cNvGrpSpPr/>
          <p:nvPr/>
        </p:nvGrpSpPr>
        <p:grpSpPr>
          <a:xfrm>
            <a:off x="11937492" y="4697526"/>
            <a:ext cx="5321808" cy="885051"/>
            <a:chOff x="0" y="0"/>
            <a:chExt cx="7095744" cy="1180068"/>
          </a:xfrm>
        </p:grpSpPr>
        <p:sp>
          <p:nvSpPr>
            <p:cNvPr id="30" name="Freeform 30"/>
            <p:cNvSpPr/>
            <p:nvPr/>
          </p:nvSpPr>
          <p:spPr>
            <a:xfrm>
              <a:off x="0" y="0"/>
              <a:ext cx="7095744" cy="1180065"/>
            </a:xfrm>
            <a:custGeom>
              <a:avLst/>
              <a:gdLst/>
              <a:ahLst/>
              <a:cxnLst/>
              <a:rect l="l" t="t" r="r" b="b"/>
              <a:pathLst>
                <a:path w="7095744" h="1180065">
                  <a:moveTo>
                    <a:pt x="0" y="0"/>
                  </a:moveTo>
                  <a:lnTo>
                    <a:pt x="7095744" y="0"/>
                  </a:lnTo>
                  <a:lnTo>
                    <a:pt x="7095744" y="1180065"/>
                  </a:lnTo>
                  <a:lnTo>
                    <a:pt x="0" y="1180065"/>
                  </a:lnTo>
                  <a:close/>
                </a:path>
              </a:pathLst>
            </a:custGeom>
            <a:blipFill>
              <a:blip r:embed="rId5">
                <a:alphaModFix amt="0"/>
              </a:blip>
              <a:stretch>
                <a:fillRect t="-67163" b="-67164"/>
              </a:stretch>
            </a:blipFill>
          </p:spPr>
          <p:txBody>
            <a:bodyPr/>
            <a:lstStyle/>
            <a:p>
              <a:endParaRPr lang="es-ES"/>
            </a:p>
          </p:txBody>
        </p:sp>
        <p:sp>
          <p:nvSpPr>
            <p:cNvPr id="31" name="TextBox 31"/>
            <p:cNvSpPr txBox="1"/>
            <p:nvPr/>
          </p:nvSpPr>
          <p:spPr>
            <a:xfrm>
              <a:off x="0" y="-123825"/>
              <a:ext cx="7095744" cy="1303893"/>
            </a:xfrm>
            <a:prstGeom prst="rect">
              <a:avLst/>
            </a:prstGeom>
          </p:spPr>
          <p:txBody>
            <a:bodyPr lIns="0" tIns="0" rIns="0" bIns="0" rtlCol="0" anchor="ctr"/>
            <a:lstStyle/>
            <a:p>
              <a:pPr lvl="0" indent="0" algn="ctr">
                <a:lnSpc>
                  <a:spcPts val="4703"/>
                </a:lnSpc>
                <a:spcBef>
                  <a:spcPct val="0"/>
                </a:spcBef>
              </a:pPr>
              <a:r>
                <a:rPr lang="en-US" sz="3600" dirty="0">
                  <a:solidFill>
                    <a:srgbClr val="000000"/>
                  </a:solidFill>
                  <a:latin typeface="Oswald"/>
                  <a:sym typeface="Oswald"/>
                </a:rPr>
                <a:t>PROPÓSITO E OBJETIVOS</a:t>
              </a:r>
            </a:p>
          </p:txBody>
        </p:sp>
      </p:grpSp>
      <p:grpSp>
        <p:nvGrpSpPr>
          <p:cNvPr id="32" name="Group 32"/>
          <p:cNvGrpSpPr/>
          <p:nvPr/>
        </p:nvGrpSpPr>
        <p:grpSpPr>
          <a:xfrm>
            <a:off x="1912116" y="8487485"/>
            <a:ext cx="5321808" cy="885051"/>
            <a:chOff x="0" y="0"/>
            <a:chExt cx="7095744" cy="1180068"/>
          </a:xfrm>
        </p:grpSpPr>
        <p:sp>
          <p:nvSpPr>
            <p:cNvPr id="33" name="Freeform 33"/>
            <p:cNvSpPr/>
            <p:nvPr/>
          </p:nvSpPr>
          <p:spPr>
            <a:xfrm>
              <a:off x="0" y="0"/>
              <a:ext cx="7095744" cy="1180065"/>
            </a:xfrm>
            <a:custGeom>
              <a:avLst/>
              <a:gdLst/>
              <a:ahLst/>
              <a:cxnLst/>
              <a:rect l="l" t="t" r="r" b="b"/>
              <a:pathLst>
                <a:path w="7095744" h="1180065">
                  <a:moveTo>
                    <a:pt x="0" y="0"/>
                  </a:moveTo>
                  <a:lnTo>
                    <a:pt x="7095744" y="0"/>
                  </a:lnTo>
                  <a:lnTo>
                    <a:pt x="7095744" y="1180065"/>
                  </a:lnTo>
                  <a:lnTo>
                    <a:pt x="0" y="1180065"/>
                  </a:lnTo>
                  <a:close/>
                </a:path>
              </a:pathLst>
            </a:custGeom>
            <a:blipFill>
              <a:blip r:embed="rId5">
                <a:alphaModFix amt="0"/>
              </a:blip>
              <a:stretch>
                <a:fillRect t="-67163" b="-67164"/>
              </a:stretch>
            </a:blipFill>
          </p:spPr>
          <p:txBody>
            <a:bodyPr/>
            <a:lstStyle/>
            <a:p>
              <a:endParaRPr lang="es-ES"/>
            </a:p>
          </p:txBody>
        </p:sp>
        <p:sp>
          <p:nvSpPr>
            <p:cNvPr id="34" name="TextBox 34"/>
            <p:cNvSpPr txBox="1"/>
            <p:nvPr/>
          </p:nvSpPr>
          <p:spPr>
            <a:xfrm>
              <a:off x="0" y="-123825"/>
              <a:ext cx="7095744" cy="1303893"/>
            </a:xfrm>
            <a:prstGeom prst="rect">
              <a:avLst/>
            </a:prstGeom>
          </p:spPr>
          <p:txBody>
            <a:bodyPr lIns="0" tIns="0" rIns="0" bIns="0" rtlCol="0" anchor="ctr"/>
            <a:lstStyle/>
            <a:p>
              <a:pPr marL="0" lvl="0" indent="0" algn="ctr">
                <a:lnSpc>
                  <a:spcPts val="4703"/>
                </a:lnSpc>
                <a:spcBef>
                  <a:spcPct val="0"/>
                </a:spcBef>
              </a:pPr>
              <a:r>
                <a:rPr lang="en-US" sz="3600" dirty="0">
                  <a:solidFill>
                    <a:srgbClr val="000000"/>
                  </a:solidFill>
                  <a:latin typeface="Oswald"/>
                  <a:sym typeface="Oswald"/>
                </a:rPr>
                <a:t>DESCRIÇÃO GERAL DOS MÓDULOS</a:t>
              </a:r>
            </a:p>
          </p:txBody>
        </p:sp>
      </p:grpSp>
      <p:grpSp>
        <p:nvGrpSpPr>
          <p:cNvPr id="35" name="Group 43">
            <a:extLst>
              <a:ext uri="{FF2B5EF4-FFF2-40B4-BE49-F238E27FC236}">
                <a16:creationId xmlns:a16="http://schemas.microsoft.com/office/drawing/2014/main" id="{F96ABF55-D14E-8505-6069-3328BBF6F28B}"/>
              </a:ext>
            </a:extLst>
          </p:cNvPr>
          <p:cNvGrpSpPr/>
          <p:nvPr/>
        </p:nvGrpSpPr>
        <p:grpSpPr>
          <a:xfrm>
            <a:off x="14965994" y="349444"/>
            <a:ext cx="2799445" cy="1224267"/>
            <a:chOff x="0" y="0"/>
            <a:chExt cx="3732593" cy="1632356"/>
          </a:xfrm>
        </p:grpSpPr>
        <p:sp>
          <p:nvSpPr>
            <p:cNvPr id="36" name="Freeform 44" descr="A logo with a person's head in a circle  AI-generated content may be incorrect.">
              <a:extLst>
                <a:ext uri="{FF2B5EF4-FFF2-40B4-BE49-F238E27FC236}">
                  <a16:creationId xmlns:a16="http://schemas.microsoft.com/office/drawing/2014/main" id="{4F7A44EE-771B-8328-AAD1-25BD939301A6}"/>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947234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 INTELIGÊNCIA ARTIFICIAL ESTÁ TRANSFORMANDO A EDUCAÇÃO E O TRABALHO</a:t>
            </a:r>
          </a:p>
        </p:txBody>
      </p:sp>
      <p:grpSp>
        <p:nvGrpSpPr>
          <p:cNvPr id="3" name="Group 3"/>
          <p:cNvGrpSpPr/>
          <p:nvPr/>
        </p:nvGrpSpPr>
        <p:grpSpPr>
          <a:xfrm>
            <a:off x="10771632" y="0"/>
            <a:ext cx="7516368" cy="10287000"/>
            <a:chOff x="0" y="0"/>
            <a:chExt cx="10021824" cy="13716000"/>
          </a:xfrm>
        </p:grpSpPr>
        <p:sp>
          <p:nvSpPr>
            <p:cNvPr id="4" name="Freeform 4"/>
            <p:cNvSpPr/>
            <p:nvPr/>
          </p:nvSpPr>
          <p:spPr>
            <a:xfrm>
              <a:off x="0" y="0"/>
              <a:ext cx="10021824" cy="13716000"/>
            </a:xfrm>
            <a:custGeom>
              <a:avLst/>
              <a:gdLst/>
              <a:ahLst/>
              <a:cxnLst/>
              <a:rect l="l" t="t" r="r" b="b"/>
              <a:pathLst>
                <a:path w="10021824" h="13716000">
                  <a:moveTo>
                    <a:pt x="0" y="0"/>
                  </a:moveTo>
                  <a:lnTo>
                    <a:pt x="10021824" y="0"/>
                  </a:lnTo>
                  <a:lnTo>
                    <a:pt x="10021824" y="13716000"/>
                  </a:lnTo>
                  <a:lnTo>
                    <a:pt x="0" y="13716000"/>
                  </a:lnTo>
                  <a:lnTo>
                    <a:pt x="0" y="0"/>
                  </a:lnTo>
                  <a:close/>
                </a:path>
              </a:pathLst>
            </a:custGeom>
            <a:blipFill>
              <a:blip r:embed="rId4"/>
              <a:stretch>
                <a:fillRect l="-46455" r="-58918"/>
              </a:stretch>
            </a:blipFill>
          </p:spPr>
          <p:txBody>
            <a:bodyPr/>
            <a:lstStyle/>
            <a:p>
              <a:endParaRPr lang="es-ES"/>
            </a:p>
          </p:txBody>
        </p:sp>
      </p:grpSp>
      <p:sp>
        <p:nvSpPr>
          <p:cNvPr id="5" name="TextBox 5"/>
          <p:cNvSpPr txBox="1"/>
          <p:nvPr/>
        </p:nvSpPr>
        <p:spPr>
          <a:xfrm>
            <a:off x="1028700" y="2775911"/>
            <a:ext cx="8917010" cy="3619500"/>
          </a:xfrm>
          <a:prstGeom prst="rect">
            <a:avLst/>
          </a:prstGeom>
        </p:spPr>
        <p:txBody>
          <a:bodyPr lIns="0" tIns="0" rIns="0" bIns="0" rtlCol="0" anchor="t">
            <a:spAutoFit/>
          </a:bodyPr>
          <a:lstStyle/>
          <a:p>
            <a:pPr marL="0" lvl="0" indent="0" algn="l">
              <a:lnSpc>
                <a:spcPts val="2880"/>
              </a:lnSpc>
              <a:spcBef>
                <a:spcPct val="0"/>
              </a:spcBef>
            </a:pPr>
            <a:r>
              <a:rPr lang="en-US" sz="2400" u="none" strike="noStrike">
                <a:solidFill>
                  <a:srgbClr val="000000"/>
                </a:solidFill>
                <a:latin typeface="Lato Light"/>
                <a:ea typeface="Lato Light"/>
                <a:cs typeface="Lato Light"/>
                <a:sym typeface="Lato Light"/>
              </a:rPr>
              <a:t>A inteligência artificial está passando por uma rápida transformação:</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a:solidFill>
                  <a:srgbClr val="000000"/>
                </a:solidFill>
                <a:latin typeface="Lato Light"/>
                <a:ea typeface="Lato Light"/>
                <a:cs typeface="Lato Light"/>
                <a:sym typeface="Lato Light"/>
              </a:rPr>
              <a:t>Sistemas educacionais</a:t>
            </a:r>
          </a:p>
          <a:p>
            <a:pPr marL="434341" lvl="1" indent="-217171" algn="l">
              <a:lnSpc>
                <a:spcPts val="2880"/>
              </a:lnSpc>
              <a:spcBef>
                <a:spcPct val="0"/>
              </a:spcBef>
              <a:buFont typeface="Arial"/>
              <a:buChar char="•"/>
            </a:pPr>
            <a:r>
              <a:rPr lang="en-US" sz="2400" u="none" strike="noStrike">
                <a:solidFill>
                  <a:srgbClr val="000000"/>
                </a:solidFill>
                <a:latin typeface="Lato Light"/>
                <a:ea typeface="Lato Light"/>
                <a:cs typeface="Lato Light"/>
                <a:sym typeface="Lato Light"/>
              </a:rPr>
              <a:t>O papel dos educadores</a:t>
            </a:r>
          </a:p>
          <a:p>
            <a:pPr marL="434341" lvl="1" indent="-217171" algn="l">
              <a:lnSpc>
                <a:spcPts val="2880"/>
              </a:lnSpc>
              <a:spcBef>
                <a:spcPct val="0"/>
              </a:spcBef>
              <a:buFont typeface="Arial"/>
              <a:buChar char="•"/>
            </a:pPr>
            <a:r>
              <a:rPr lang="en-US" sz="2400" u="none" strike="noStrike">
                <a:solidFill>
                  <a:srgbClr val="000000"/>
                </a:solidFill>
                <a:latin typeface="Lato Light"/>
                <a:ea typeface="Lato Light"/>
                <a:cs typeface="Lato Light"/>
                <a:sym typeface="Lato Light"/>
              </a:rPr>
              <a:t>As competências exigidas no mercado de trabalho</a:t>
            </a:r>
          </a:p>
          <a:p>
            <a:pPr marL="0" lvl="0" indent="0" algn="l">
              <a:lnSpc>
                <a:spcPts val="2880"/>
              </a:lnSpc>
              <a:spcBef>
                <a:spcPct val="0"/>
              </a:spcBef>
            </a:pPr>
            <a:endParaRPr lang="en-US" sz="2400" u="none" strike="noStrike">
              <a:solidFill>
                <a:srgbClr val="000000"/>
              </a:solidFill>
              <a:latin typeface="Lato Light"/>
              <a:ea typeface="Lato Light"/>
              <a:cs typeface="Lato Light"/>
              <a:sym typeface="Lato Light"/>
            </a:endParaRPr>
          </a:p>
          <a:p>
            <a:pPr marL="434341" lvl="1" indent="-217171" algn="l">
              <a:lnSpc>
                <a:spcPts val="2880"/>
              </a:lnSpc>
              <a:spcBef>
                <a:spcPct val="0"/>
              </a:spcBef>
            </a:pPr>
            <a:r>
              <a:rPr lang="en-US" sz="2400" u="none" strike="noStrike">
                <a:solidFill>
                  <a:srgbClr val="000000"/>
                </a:solidFill>
                <a:latin typeface="Lato Light"/>
                <a:ea typeface="Lato Light"/>
                <a:cs typeface="Lato Light"/>
                <a:sym typeface="Lato Light"/>
              </a:rPr>
              <a:t>Para a formação profissional voltada para o emprego, essa transformação é particularmente significativa, pois impacta diretamente os processos de desenvolvimento profissional, aperfeiçoamento e requalificação.</a:t>
            </a:r>
          </a:p>
        </p:txBody>
      </p:sp>
      <p:grpSp>
        <p:nvGrpSpPr>
          <p:cNvPr id="6" name="Group 6"/>
          <p:cNvGrpSpPr/>
          <p:nvPr/>
        </p:nvGrpSpPr>
        <p:grpSpPr>
          <a:xfrm>
            <a:off x="1801340" y="7630139"/>
            <a:ext cx="7371731" cy="2009161"/>
            <a:chOff x="0" y="0"/>
            <a:chExt cx="9188958" cy="2029524"/>
          </a:xfrm>
        </p:grpSpPr>
        <p:sp>
          <p:nvSpPr>
            <p:cNvPr id="7" name="Freeform 7"/>
            <p:cNvSpPr/>
            <p:nvPr/>
          </p:nvSpPr>
          <p:spPr>
            <a:xfrm>
              <a:off x="0" y="0"/>
              <a:ext cx="9188958" cy="2029502"/>
            </a:xfrm>
            <a:custGeom>
              <a:avLst/>
              <a:gdLst/>
              <a:ahLst/>
              <a:cxnLst/>
              <a:rect l="l" t="t" r="r" b="b"/>
              <a:pathLst>
                <a:path w="9188958" h="2029502">
                  <a:moveTo>
                    <a:pt x="0" y="0"/>
                  </a:moveTo>
                  <a:lnTo>
                    <a:pt x="9188958" y="0"/>
                  </a:lnTo>
                  <a:lnTo>
                    <a:pt x="9188958" y="2029502"/>
                  </a:lnTo>
                  <a:lnTo>
                    <a:pt x="0" y="2029502"/>
                  </a:lnTo>
                  <a:lnTo>
                    <a:pt x="0" y="0"/>
                  </a:lnTo>
                  <a:close/>
                </a:path>
              </a:pathLst>
            </a:custGeom>
            <a:blipFill>
              <a:blip r:embed="rId5"/>
              <a:stretch>
                <a:fillRect t="-46098" b="-10168"/>
              </a:stretch>
            </a:blipFill>
          </p:spPr>
          <p:txBody>
            <a:bodyPr/>
            <a:lstStyle/>
            <a:p>
              <a:endParaRPr lang="es-ES"/>
            </a:p>
          </p:txBody>
        </p:sp>
      </p:grpSp>
      <p:sp>
        <p:nvSpPr>
          <p:cNvPr id="8" name="TextBox 8"/>
          <p:cNvSpPr txBox="1"/>
          <p:nvPr/>
        </p:nvSpPr>
        <p:spPr>
          <a:xfrm>
            <a:off x="2006532" y="7934632"/>
            <a:ext cx="6961346" cy="1333698"/>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O </a:t>
            </a:r>
            <a:r>
              <a:rPr lang="en-US" sz="2800" u="none" strike="noStrike" dirty="0" err="1">
                <a:solidFill>
                  <a:srgbClr val="000000"/>
                </a:solidFill>
                <a:latin typeface="Lato Light"/>
                <a:ea typeface="Lato Light"/>
                <a:cs typeface="Lato Light"/>
                <a:sym typeface="Lato Light"/>
              </a:rPr>
              <a:t>verdadeiro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obstáculo</a:t>
            </a:r>
            <a:r>
              <a:rPr lang="en-US" sz="2800" u="none" strike="noStrike" dirty="0">
                <a:solidFill>
                  <a:srgbClr val="000000"/>
                </a:solidFill>
                <a:latin typeface="Lato Light"/>
                <a:ea typeface="Lato Light"/>
                <a:cs typeface="Lato Light"/>
                <a:sym typeface="Lato Light"/>
              </a:rPr>
              <a:t> à </a:t>
            </a:r>
            <a:r>
              <a:rPr lang="en-US" sz="2800" u="none" strike="noStrike" dirty="0" err="1">
                <a:solidFill>
                  <a:srgbClr val="000000"/>
                </a:solidFill>
                <a:latin typeface="Lato Light"/>
                <a:ea typeface="Lato Light"/>
                <a:cs typeface="Lato Light"/>
                <a:sym typeface="Lato Light"/>
              </a:rPr>
              <a:t>inteligência</a:t>
            </a:r>
            <a:r>
              <a:rPr lang="en-US" sz="2800" u="none" strike="noStrike" dirty="0">
                <a:solidFill>
                  <a:srgbClr val="000000"/>
                </a:solidFill>
                <a:latin typeface="Lato Light"/>
                <a:ea typeface="Lato Light"/>
                <a:cs typeface="Lato Light"/>
                <a:sym typeface="Lato Light"/>
              </a:rPr>
              <a:t> artificial </a:t>
            </a:r>
            <a:r>
              <a:rPr lang="en-US" sz="2800" u="none" strike="noStrike" dirty="0" err="1">
                <a:solidFill>
                  <a:srgbClr val="000000"/>
                </a:solidFill>
                <a:latin typeface="Lato Light"/>
                <a:ea typeface="Lato Light"/>
                <a:cs typeface="Lato Light"/>
                <a:sym typeface="Lato Light"/>
              </a:rPr>
              <a:t>não</a:t>
            </a:r>
            <a:r>
              <a:rPr lang="en-US" sz="2800" u="none" strike="noStrike" dirty="0">
                <a:solidFill>
                  <a:srgbClr val="000000"/>
                </a:solidFill>
                <a:latin typeface="Lato Light"/>
                <a:ea typeface="Lato Light"/>
                <a:cs typeface="Lato Light"/>
                <a:sym typeface="Lato Light"/>
              </a:rPr>
              <a:t> é a </a:t>
            </a:r>
            <a:r>
              <a:rPr lang="en-US" sz="2800" u="none" strike="noStrike" dirty="0" err="1">
                <a:solidFill>
                  <a:srgbClr val="000000"/>
                </a:solidFill>
                <a:latin typeface="Lato Light"/>
                <a:ea typeface="Lato Light"/>
                <a:cs typeface="Lato Light"/>
                <a:sym typeface="Lato Light"/>
              </a:rPr>
              <a:t>tecnologia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si</a:t>
            </a:r>
            <a:r>
              <a:rPr lang="en-US" sz="2800" u="none" strike="noStrike" dirty="0">
                <a:solidFill>
                  <a:srgbClr val="000000"/>
                </a:solidFill>
                <a:latin typeface="Lato Light"/>
                <a:ea typeface="Lato Light"/>
                <a:cs typeface="Lato Light"/>
                <a:sym typeface="Lato Light"/>
              </a:rPr>
              <a:t>, mas a </a:t>
            </a:r>
            <a:r>
              <a:rPr lang="en-US" sz="2800" u="none" strike="noStrike" dirty="0" err="1">
                <a:solidFill>
                  <a:srgbClr val="000000"/>
                </a:solidFill>
                <a:latin typeface="Lato Light"/>
                <a:ea typeface="Lato Light"/>
                <a:cs typeface="Lato Light"/>
                <a:sym typeface="Lato Light"/>
              </a:rPr>
              <a:t>falta</a:t>
            </a:r>
            <a:r>
              <a:rPr lang="en-US" sz="2800" u="none" strike="noStrike" dirty="0">
                <a:solidFill>
                  <a:srgbClr val="000000"/>
                </a:solidFill>
                <a:latin typeface="Lato Light"/>
                <a:ea typeface="Lato Light"/>
                <a:cs typeface="Lato Light"/>
                <a:sym typeface="Lato Light"/>
              </a:rPr>
              <a:t> de </a:t>
            </a:r>
            <a:r>
              <a:rPr lang="en-US" sz="2800" u="none" strike="noStrike" dirty="0" err="1">
                <a:solidFill>
                  <a:srgbClr val="000000"/>
                </a:solidFill>
                <a:latin typeface="Lato Light"/>
                <a:ea typeface="Lato Light"/>
                <a:cs typeface="Lato Light"/>
                <a:sym typeface="Lato Light"/>
              </a:rPr>
              <a:t>conhecimento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habilidades</a:t>
            </a:r>
            <a:r>
              <a:rPr lang="en-US" sz="2800" u="none" strike="noStrike" dirty="0">
                <a:solidFill>
                  <a:srgbClr val="000000"/>
                </a:solidFill>
                <a:latin typeface="Lato Light"/>
                <a:ea typeface="Lato Light"/>
                <a:cs typeface="Lato Light"/>
                <a:sym typeface="Lato Light"/>
              </a:rPr>
              <a:t> e </a:t>
            </a:r>
            <a:r>
              <a:rPr lang="en-US" sz="2800" u="none" strike="noStrike" dirty="0" err="1">
                <a:solidFill>
                  <a:srgbClr val="000000"/>
                </a:solidFill>
                <a:latin typeface="Lato Light"/>
                <a:ea typeface="Lato Light"/>
                <a:cs typeface="Lato Light"/>
                <a:sym typeface="Lato Light"/>
              </a:rPr>
              <a:t>consciência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ética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sobre</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como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utilizá</a:t>
            </a:r>
            <a:r>
              <a:rPr lang="en-US" sz="2800" u="none" strike="noStrike" dirty="0">
                <a:solidFill>
                  <a:srgbClr val="000000"/>
                </a:solidFill>
                <a:latin typeface="Lato Light"/>
                <a:ea typeface="Lato Light"/>
                <a:cs typeface="Lato Light"/>
                <a:sym typeface="Lato Light"/>
              </a:rPr>
              <a:t>-la.</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338633" y="7332678"/>
            <a:ext cx="9388002" cy="2442143"/>
            <a:chOff x="0" y="0"/>
            <a:chExt cx="12517336" cy="3256191"/>
          </a:xfrm>
        </p:grpSpPr>
        <p:sp>
          <p:nvSpPr>
            <p:cNvPr id="3" name="Freeform 3"/>
            <p:cNvSpPr/>
            <p:nvPr/>
          </p:nvSpPr>
          <p:spPr>
            <a:xfrm>
              <a:off x="0" y="0"/>
              <a:ext cx="12517374" cy="3256153"/>
            </a:xfrm>
            <a:custGeom>
              <a:avLst/>
              <a:gdLst/>
              <a:ahLst/>
              <a:cxnLst/>
              <a:rect l="l" t="t" r="r" b="b"/>
              <a:pathLst>
                <a:path w="12517374" h="3256153">
                  <a:moveTo>
                    <a:pt x="0" y="0"/>
                  </a:moveTo>
                  <a:lnTo>
                    <a:pt x="12517374" y="0"/>
                  </a:lnTo>
                  <a:lnTo>
                    <a:pt x="12517374" y="3256153"/>
                  </a:lnTo>
                  <a:lnTo>
                    <a:pt x="0" y="3256153"/>
                  </a:lnTo>
                  <a:lnTo>
                    <a:pt x="0" y="0"/>
                  </a:lnTo>
                  <a:close/>
                </a:path>
              </a:pathLst>
            </a:custGeom>
            <a:blipFill>
              <a:blip r:embed="rId4"/>
              <a:stretch>
                <a:fillRect t="-40483" r="-5884" b="-1"/>
              </a:stretch>
            </a:blipFill>
          </p:spPr>
          <p:txBody>
            <a:bodyPr/>
            <a:lstStyle/>
            <a:p>
              <a:endParaRPr lang="es-ES"/>
            </a:p>
          </p:txBody>
        </p:sp>
      </p:grpSp>
      <p:sp>
        <p:nvSpPr>
          <p:cNvPr id="4" name="TextBox 4"/>
          <p:cNvSpPr txBox="1"/>
          <p:nvPr/>
        </p:nvSpPr>
        <p:spPr>
          <a:xfrm>
            <a:off x="1028700" y="1085850"/>
            <a:ext cx="14063923"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POR QUE O SETOR DE FORMAÇÃO PROFISSIONAL E COMERCIAL É UM SETOR EDUCACIONAL ESTRATÉGICO</a:t>
            </a:r>
          </a:p>
        </p:txBody>
      </p:sp>
      <p:sp>
        <p:nvSpPr>
          <p:cNvPr id="5" name="TextBox 5"/>
          <p:cNvSpPr txBox="1"/>
          <p:nvPr/>
        </p:nvSpPr>
        <p:spPr>
          <a:xfrm>
            <a:off x="1028700" y="2665181"/>
            <a:ext cx="16189538"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formação profissional ocupa uma posição estratégica entre a educação e o mercado de trabalho. </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É o espaço onde as competências se traduzem em empregabilidade, onde os adultos atualizam ou aprimoram suas habilidades e onde as transições de carreira se concretizam. Para muitos estudantes (pessoas em transição de carreira, adultos desempregados, migrantes ou trabalhadores que se adaptam à transformação digital), a formação profissional está diretamente ligada ao acesso a oportunidades reais de emprego.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integração da inteligência artificial nesse contexto tem implicações que vão muito além do sistema escolar. As ferramentas de IA podem personalizar o aprendizado, identificar lacunas de habilidades e apoiar a orientação profissional. No entanto, se usadas indiscriminadamente, também podem reproduzir as desigualdades existentes no mercado de trabalho por meio de dados distorcidos ou processos de tomada de decisão opacos.</a:t>
            </a:r>
          </a:p>
        </p:txBody>
      </p:sp>
      <p:sp>
        <p:nvSpPr>
          <p:cNvPr id="6" name="TextBox 6"/>
          <p:cNvSpPr txBox="1"/>
          <p:nvPr/>
        </p:nvSpPr>
        <p:spPr>
          <a:xfrm>
            <a:off x="8595012" y="7553461"/>
            <a:ext cx="8875271" cy="2000548"/>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a:ea typeface="Lato Light"/>
                <a:cs typeface="Lato Light"/>
                <a:sym typeface="Lato Light"/>
              </a:rPr>
              <a:t>Dado </a:t>
            </a:r>
            <a:r>
              <a:rPr lang="en-US" sz="2800" u="none" strike="noStrike" dirty="0" err="1">
                <a:solidFill>
                  <a:srgbClr val="000000"/>
                </a:solidFill>
                <a:latin typeface="Lato Light"/>
                <a:ea typeface="Lato Light"/>
                <a:cs typeface="Lato Light"/>
                <a:sym typeface="Lato Light"/>
              </a:rPr>
              <a:t>que</a:t>
            </a:r>
            <a:r>
              <a:rPr lang="en-US" sz="2800" u="none" strike="noStrike" dirty="0">
                <a:solidFill>
                  <a:srgbClr val="000000"/>
                </a:solidFill>
                <a:latin typeface="Lato Light"/>
                <a:ea typeface="Lato Light"/>
                <a:cs typeface="Lato Light"/>
                <a:sym typeface="Lato Light"/>
              </a:rPr>
              <a:t> a </a:t>
            </a:r>
            <a:r>
              <a:rPr lang="en-US" sz="2800" u="none" strike="noStrike" dirty="0" err="1">
                <a:solidFill>
                  <a:srgbClr val="000000"/>
                </a:solidFill>
                <a:latin typeface="Lato Light"/>
                <a:ea typeface="Lato Light"/>
                <a:cs typeface="Lato Light"/>
                <a:sym typeface="Lato Light"/>
              </a:rPr>
              <a:t>inteligência</a:t>
            </a:r>
            <a:r>
              <a:rPr lang="en-US" sz="2800" u="none" strike="noStrike" dirty="0">
                <a:solidFill>
                  <a:srgbClr val="000000"/>
                </a:solidFill>
                <a:latin typeface="Lato Light"/>
                <a:ea typeface="Lato Light"/>
                <a:cs typeface="Lato Light"/>
                <a:sym typeface="Lato Light"/>
              </a:rPr>
              <a:t> artificial </a:t>
            </a:r>
            <a:r>
              <a:rPr lang="en-US" sz="2800" u="none" strike="noStrike" dirty="0" err="1">
                <a:solidFill>
                  <a:srgbClr val="000000"/>
                </a:solidFill>
                <a:latin typeface="Lato Light"/>
                <a:ea typeface="Lato Light"/>
                <a:cs typeface="Lato Light"/>
                <a:sym typeface="Lato Light"/>
              </a:rPr>
              <a:t>tem</a:t>
            </a:r>
            <a:r>
              <a:rPr lang="en-US" sz="2800" u="none" strike="noStrike" dirty="0">
                <a:solidFill>
                  <a:srgbClr val="000000"/>
                </a:solidFill>
                <a:latin typeface="Lato Light"/>
                <a:ea typeface="Lato Light"/>
                <a:cs typeface="Lato Light"/>
                <a:sym typeface="Lato Light"/>
              </a:rPr>
              <a:t> um </a:t>
            </a:r>
            <a:r>
              <a:rPr lang="en-US" sz="2800" u="none" strike="noStrike" dirty="0" err="1">
                <a:solidFill>
                  <a:srgbClr val="000000"/>
                </a:solidFill>
                <a:latin typeface="Lato Light"/>
                <a:ea typeface="Lato Light"/>
                <a:cs typeface="Lato Light"/>
                <a:sym typeface="Lato Light"/>
              </a:rPr>
              <a:t>impacto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direto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nas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oportunidades</a:t>
            </a:r>
            <a:r>
              <a:rPr lang="en-US" sz="2800" u="none" strike="noStrike" dirty="0">
                <a:solidFill>
                  <a:srgbClr val="000000"/>
                </a:solidFill>
                <a:latin typeface="Lato Light"/>
                <a:ea typeface="Lato Light"/>
                <a:cs typeface="Lato Light"/>
                <a:sym typeface="Lato Light"/>
              </a:rPr>
              <a:t> de </a:t>
            </a:r>
            <a:r>
              <a:rPr lang="en-US" sz="2800" u="none" strike="noStrike" dirty="0" err="1">
                <a:solidFill>
                  <a:srgbClr val="000000"/>
                </a:solidFill>
                <a:latin typeface="Lato Light"/>
                <a:ea typeface="Lato Light"/>
                <a:cs typeface="Lato Light"/>
                <a:sym typeface="Lato Light"/>
              </a:rPr>
              <a:t>carreira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na</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formação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profissional</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seu</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uso</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ético</a:t>
            </a:r>
            <a:r>
              <a:rPr lang="en-US" sz="2800" u="none" strike="noStrike" dirty="0">
                <a:solidFill>
                  <a:srgbClr val="000000"/>
                </a:solidFill>
                <a:latin typeface="Lato Light"/>
                <a:ea typeface="Lato Light"/>
                <a:cs typeface="Lato Light"/>
                <a:sym typeface="Lato Light"/>
              </a:rPr>
              <a:t> é crucial. </a:t>
            </a:r>
            <a:r>
              <a:rPr lang="en-US" sz="2800" u="none" strike="noStrike" dirty="0" err="1">
                <a:solidFill>
                  <a:srgbClr val="000000"/>
                </a:solidFill>
                <a:latin typeface="Lato Light"/>
                <a:ea typeface="Lato Light"/>
                <a:cs typeface="Lato Light"/>
                <a:sym typeface="Lato Light"/>
              </a:rPr>
              <a:t>Os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educadores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desempenham</a:t>
            </a:r>
            <a:r>
              <a:rPr lang="en-US" sz="2800" u="none" strike="noStrike" dirty="0">
                <a:solidFill>
                  <a:srgbClr val="000000"/>
                </a:solidFill>
                <a:latin typeface="Lato Light"/>
                <a:ea typeface="Lato Light"/>
                <a:cs typeface="Lato Light"/>
                <a:sym typeface="Lato Light"/>
              </a:rPr>
              <a:t> um </a:t>
            </a:r>
            <a:r>
              <a:rPr lang="en-US" sz="2800" u="none" strike="noStrike" dirty="0" err="1">
                <a:solidFill>
                  <a:srgbClr val="000000"/>
                </a:solidFill>
                <a:latin typeface="Lato Light"/>
                <a:ea typeface="Lato Light"/>
                <a:cs typeface="Lato Light"/>
                <a:sym typeface="Lato Light"/>
              </a:rPr>
              <a:t>papel</a:t>
            </a:r>
            <a:r>
              <a:rPr lang="en-US" sz="2800" u="none" strike="noStrike" dirty="0">
                <a:solidFill>
                  <a:srgbClr val="000000"/>
                </a:solidFill>
                <a:latin typeface="Lato Light"/>
                <a:ea typeface="Lato Light"/>
                <a:cs typeface="Lato Light"/>
                <a:sym typeface="Lato Light"/>
              </a:rPr>
              <a:t> fundamental para </a:t>
            </a:r>
            <a:r>
              <a:rPr lang="en-US" sz="2800" u="none" strike="noStrike" dirty="0" err="1">
                <a:solidFill>
                  <a:srgbClr val="000000"/>
                </a:solidFill>
                <a:latin typeface="Lato Light"/>
                <a:ea typeface="Lato Light"/>
                <a:cs typeface="Lato Light"/>
                <a:sym typeface="Lato Light"/>
              </a:rPr>
              <a:t>garantir</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que</a:t>
            </a:r>
            <a:r>
              <a:rPr lang="en-US" sz="2800" u="none" strike="noStrike" dirty="0">
                <a:solidFill>
                  <a:srgbClr val="000000"/>
                </a:solidFill>
                <a:latin typeface="Lato Light"/>
                <a:ea typeface="Lato Light"/>
                <a:cs typeface="Lato Light"/>
                <a:sym typeface="Lato Light"/>
              </a:rPr>
              <a:t> a IA </a:t>
            </a:r>
            <a:r>
              <a:rPr lang="en-US" sz="2800" u="none" strike="noStrike" dirty="0" err="1">
                <a:solidFill>
                  <a:srgbClr val="000000"/>
                </a:solidFill>
                <a:latin typeface="Lato Light"/>
                <a:ea typeface="Lato Light"/>
                <a:cs typeface="Lato Light"/>
                <a:sym typeface="Lato Light"/>
              </a:rPr>
              <a:t>promova</a:t>
            </a:r>
            <a:r>
              <a:rPr lang="en-US" sz="2800" u="none" strike="noStrike" dirty="0">
                <a:solidFill>
                  <a:srgbClr val="000000"/>
                </a:solidFill>
                <a:latin typeface="Lato Light"/>
                <a:ea typeface="Lato Light"/>
                <a:cs typeface="Lato Light"/>
                <a:sym typeface="Lato Light"/>
              </a:rPr>
              <a:t> a </a:t>
            </a:r>
            <a:r>
              <a:rPr lang="en-US" sz="2800" u="none" strike="noStrike" dirty="0" err="1">
                <a:solidFill>
                  <a:srgbClr val="000000"/>
                </a:solidFill>
                <a:latin typeface="Lato Light"/>
                <a:ea typeface="Lato Light"/>
                <a:cs typeface="Lato Light"/>
                <a:sym typeface="Lato Light"/>
              </a:rPr>
              <a:t>inclusão</a:t>
            </a:r>
            <a:r>
              <a:rPr lang="en-US" sz="2800" u="none" strike="noStrike" dirty="0">
                <a:solidFill>
                  <a:srgbClr val="000000"/>
                </a:solidFill>
                <a:latin typeface="Lato Light"/>
                <a:ea typeface="Lato Light"/>
                <a:cs typeface="Lato Light"/>
                <a:sym typeface="Lato Light"/>
              </a:rPr>
              <a:t> e a </a:t>
            </a:r>
            <a:r>
              <a:rPr lang="en-US" sz="2800" u="none" strike="noStrike" dirty="0" err="1">
                <a:solidFill>
                  <a:srgbClr val="000000"/>
                </a:solidFill>
                <a:latin typeface="Lato Light"/>
                <a:ea typeface="Lato Light"/>
                <a:cs typeface="Lato Light"/>
                <a:sym typeface="Lato Light"/>
              </a:rPr>
              <a:t>igualdade</a:t>
            </a:r>
            <a:r>
              <a:rPr lang="en-US" sz="2800" u="none" strike="noStrike" dirty="0">
                <a:solidFill>
                  <a:srgbClr val="000000"/>
                </a:solidFill>
                <a:latin typeface="Lato Light"/>
                <a:ea typeface="Lato Light"/>
                <a:cs typeface="Lato Light"/>
                <a:sym typeface="Lato Light"/>
              </a:rPr>
              <a:t> de </a:t>
            </a:r>
            <a:r>
              <a:rPr lang="en-US" sz="2800" u="none" strike="noStrike" dirty="0" err="1">
                <a:solidFill>
                  <a:srgbClr val="000000"/>
                </a:solidFill>
                <a:latin typeface="Lato Light"/>
                <a:ea typeface="Lato Light"/>
                <a:cs typeface="Lato Light"/>
                <a:sym typeface="Lato Light"/>
              </a:rPr>
              <a:t>oportunidades</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em</a:t>
            </a:r>
            <a:r>
              <a:rPr lang="en-US" sz="2800" u="none" strike="noStrike" dirty="0">
                <a:solidFill>
                  <a:srgbClr val="000000"/>
                </a:solidFill>
                <a:latin typeface="Lato Light"/>
                <a:ea typeface="Lato Light"/>
                <a:cs typeface="Lato Light"/>
                <a:sym typeface="Lato Light"/>
              </a:rPr>
              <a:t> </a:t>
            </a:r>
            <a:r>
              <a:rPr lang="en-US" sz="2800" u="none" strike="noStrike" dirty="0" err="1">
                <a:solidFill>
                  <a:srgbClr val="000000"/>
                </a:solidFill>
                <a:latin typeface="Lato Light"/>
                <a:ea typeface="Lato Light"/>
                <a:cs typeface="Lato Light"/>
                <a:sym typeface="Lato Light"/>
              </a:rPr>
              <a:t>vez</a:t>
            </a:r>
            <a:r>
              <a:rPr lang="en-US" sz="2800" u="none" strike="noStrike" dirty="0">
                <a:solidFill>
                  <a:srgbClr val="000000"/>
                </a:solidFill>
                <a:latin typeface="Lato Light"/>
                <a:ea typeface="Lato Light"/>
                <a:cs typeface="Lato Light"/>
                <a:sym typeface="Lato Light"/>
              </a:rPr>
              <a:t> de </a:t>
            </a:r>
            <a:r>
              <a:rPr lang="en-US" sz="2800" u="none" strike="noStrike" dirty="0" err="1">
                <a:solidFill>
                  <a:srgbClr val="000000"/>
                </a:solidFill>
                <a:latin typeface="Lato Light"/>
                <a:ea typeface="Lato Light"/>
                <a:cs typeface="Lato Light"/>
                <a:sym typeface="Lato Light"/>
              </a:rPr>
              <a:t>reforçar</a:t>
            </a:r>
            <a:r>
              <a:rPr lang="en-US" sz="2800" u="none" strike="noStrike" dirty="0">
                <a:solidFill>
                  <a:srgbClr val="000000"/>
                </a:solidFill>
                <a:latin typeface="Lato Light"/>
                <a:ea typeface="Lato Light"/>
                <a:cs typeface="Lato Light"/>
                <a:sym typeface="Lato Light"/>
              </a:rPr>
              <a:t> as </a:t>
            </a:r>
            <a:r>
              <a:rPr lang="en-US" sz="2800" u="none" strike="noStrike" dirty="0" err="1">
                <a:solidFill>
                  <a:srgbClr val="000000"/>
                </a:solidFill>
                <a:latin typeface="Lato Light"/>
                <a:ea typeface="Lato Light"/>
                <a:cs typeface="Lato Light"/>
                <a:sym typeface="Lato Light"/>
              </a:rPr>
              <a:t>desigualdades</a:t>
            </a:r>
            <a:r>
              <a:rPr lang="en-US" sz="28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975187" y="1085850"/>
            <a:ext cx="9284113"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UM COMPROMISSO EUROPEU COM A IA ÉTICA E CONFIÁVEL</a:t>
            </a:r>
          </a:p>
        </p:txBody>
      </p:sp>
      <p:sp>
        <p:nvSpPr>
          <p:cNvPr id="3" name="TextBox 3"/>
          <p:cNvSpPr txBox="1"/>
          <p:nvPr/>
        </p:nvSpPr>
        <p:spPr>
          <a:xfrm>
            <a:off x="7975187" y="2746819"/>
            <a:ext cx="9284113" cy="5839547"/>
          </a:xfrm>
          <a:prstGeom prst="rect">
            <a:avLst/>
          </a:prstGeom>
        </p:spPr>
        <p:txBody>
          <a:bodyPr lIns="0" tIns="0" rIns="0" bIns="0" rtlCol="0" anchor="t">
            <a:spAutoFit/>
          </a:bodyPr>
          <a:lstStyle/>
          <a:p>
            <a:pPr marL="0" lvl="0" indent="0" algn="just">
              <a:lnSpc>
                <a:spcPts val="2880"/>
              </a:lnSpc>
              <a:spcBef>
                <a:spcPct val="0"/>
              </a:spcBef>
            </a:pP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seguintes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módulos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alinhados</a:t>
            </a:r>
            <a:r>
              <a:rPr lang="en-US" sz="2400" u="none" strike="noStrike" dirty="0">
                <a:solidFill>
                  <a:srgbClr val="000000"/>
                </a:solidFill>
                <a:latin typeface="Lato Light"/>
                <a:ea typeface="Lato Light"/>
                <a:cs typeface="Lato Light"/>
                <a:sym typeface="Lato Light"/>
              </a:rPr>
              <a:t> com a </a:t>
            </a:r>
            <a:r>
              <a:rPr lang="en-US" sz="2400" u="none" strike="noStrike" dirty="0" err="1">
                <a:solidFill>
                  <a:srgbClr val="000000"/>
                </a:solidFill>
                <a:latin typeface="Lato Light"/>
                <a:ea typeface="Lato Light"/>
                <a:cs typeface="Lato Light"/>
                <a:sym typeface="Lato Light"/>
              </a:rPr>
              <a:t>visão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europeia</a:t>
            </a:r>
            <a:r>
              <a:rPr lang="en-US" sz="2400" u="none" strike="noStrike" dirty="0">
                <a:solidFill>
                  <a:srgbClr val="000000"/>
                </a:solidFill>
                <a:latin typeface="Lato Light"/>
                <a:ea typeface="Lato Light"/>
                <a:cs typeface="Lato Light"/>
                <a:sym typeface="Lato Light"/>
              </a:rPr>
              <a:t> de IA </a:t>
            </a:r>
            <a:r>
              <a:rPr lang="en-US" sz="2400" u="none" strike="noStrike" dirty="0" err="1">
                <a:solidFill>
                  <a:srgbClr val="000000"/>
                </a:solidFill>
                <a:latin typeface="Lato Light"/>
                <a:ea typeface="Lato Light"/>
                <a:cs typeface="Lato Light"/>
                <a:sym typeface="Lato Light"/>
              </a:rPr>
              <a:t>confiável</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centrada</a:t>
            </a:r>
            <a:r>
              <a:rPr lang="en-US" sz="2400" u="none" strike="noStrike" dirty="0">
                <a:solidFill>
                  <a:srgbClr val="000000"/>
                </a:solidFill>
                <a:latin typeface="Lato Light"/>
                <a:ea typeface="Lato Light"/>
                <a:cs typeface="Lato Light"/>
                <a:sym typeface="Lato Light"/>
              </a:rPr>
              <a:t> no ser </a:t>
            </a:r>
            <a:r>
              <a:rPr lang="en-US" sz="2400" u="none" strike="noStrike" dirty="0" err="1">
                <a:solidFill>
                  <a:srgbClr val="000000"/>
                </a:solidFill>
                <a:latin typeface="Lato Light"/>
                <a:ea typeface="Lato Light"/>
                <a:cs typeface="Lato Light"/>
                <a:sym typeface="Lato Light"/>
              </a:rPr>
              <a:t>humano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conforme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descrito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iniciativa</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Comissão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Europeia</a:t>
            </a:r>
            <a:r>
              <a:rPr lang="en-US" sz="2400" u="none" strike="noStrike" dirty="0">
                <a:solidFill>
                  <a:srgbClr val="000000"/>
                </a:solidFill>
                <a:latin typeface="Lato Light"/>
                <a:ea typeface="Lato Light"/>
                <a:cs typeface="Lato Light"/>
                <a:sym typeface="Lato Light"/>
              </a:rPr>
              <a:t> "Uma </a:t>
            </a:r>
            <a:r>
              <a:rPr lang="en-US" sz="2400" u="none" strike="noStrike" dirty="0" err="1">
                <a:solidFill>
                  <a:srgbClr val="000000"/>
                </a:solidFill>
                <a:latin typeface="Lato Light"/>
                <a:ea typeface="Lato Light"/>
                <a:cs typeface="Lato Light"/>
                <a:sym typeface="Lato Light"/>
              </a:rPr>
              <a:t>abordagem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europeia</a:t>
            </a:r>
            <a:r>
              <a:rPr lang="en-US" sz="2400" u="none" strike="noStrike" dirty="0">
                <a:solidFill>
                  <a:srgbClr val="000000"/>
                </a:solidFill>
                <a:latin typeface="Lato Light"/>
                <a:ea typeface="Lato Light"/>
                <a:cs typeface="Lato Light"/>
                <a:sym typeface="Lato Light"/>
              </a:rPr>
              <a:t> à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moldando</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futuro</a:t>
            </a:r>
            <a:r>
              <a:rPr lang="en-US" sz="2400" u="none" strike="noStrike" dirty="0">
                <a:solidFill>
                  <a:srgbClr val="000000"/>
                </a:solidFill>
                <a:latin typeface="Lato Light"/>
                <a:ea typeface="Lato Light"/>
                <a:cs typeface="Lato Light"/>
                <a:sym typeface="Lato Light"/>
              </a:rPr>
              <a:t> digital da Europa".</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80"/>
              </a:lnSpc>
              <a:spcBef>
                <a:spcPct val="0"/>
              </a:spcBef>
            </a:pPr>
            <a:r>
              <a:rPr lang="en-US" sz="2400" u="none" strike="noStrike" dirty="0">
                <a:solidFill>
                  <a:srgbClr val="000000"/>
                </a:solidFill>
                <a:latin typeface="Lato Light"/>
                <a:ea typeface="Lato Light"/>
                <a:cs typeface="Lato Light"/>
                <a:sym typeface="Lato Light"/>
              </a:rPr>
              <a:t>Esta </a:t>
            </a:r>
            <a:r>
              <a:rPr lang="en-US" sz="2400" u="none" strike="noStrike" dirty="0" err="1">
                <a:solidFill>
                  <a:srgbClr val="000000"/>
                </a:solidFill>
                <a:latin typeface="Lato Light"/>
                <a:ea typeface="Lato Light"/>
                <a:cs typeface="Lato Light"/>
                <a:sym typeface="Lato Light"/>
              </a:rPr>
              <a:t>visão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enfatiza</a:t>
            </a:r>
            <a:r>
              <a:rPr lang="en-US" sz="2400" u="none" strike="noStrike" dirty="0">
                <a:solidFill>
                  <a:srgbClr val="000000"/>
                </a:solidFill>
                <a:latin typeface="Lato Light"/>
                <a:ea typeface="Lato Light"/>
                <a:cs typeface="Lato Light"/>
                <a:sym typeface="Lato Light"/>
              </a:rPr>
              <a:t>:</a:t>
            </a:r>
          </a:p>
          <a:p>
            <a:pPr marL="0" lvl="0" indent="0" algn="just">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just">
              <a:lnSpc>
                <a:spcPts val="4320"/>
              </a:lnSpc>
              <a:spcBef>
                <a:spcPct val="0"/>
              </a:spcBef>
              <a:buFont typeface="Arial"/>
              <a:buChar char="•"/>
            </a:pPr>
            <a:r>
              <a:rPr lang="en-US" sz="2400" dirty="0" err="1">
                <a:solidFill>
                  <a:srgbClr val="000000"/>
                </a:solidFill>
                <a:latin typeface="Lato Light"/>
                <a:ea typeface="Lato Light"/>
                <a:cs typeface="Lato Light"/>
                <a:sym typeface="Lato Light"/>
              </a:rPr>
              <a:t>S</a:t>
            </a:r>
            <a:r>
              <a:rPr lang="en-US" sz="2400" u="none" strike="noStrike" dirty="0" err="1">
                <a:solidFill>
                  <a:srgbClr val="000000"/>
                </a:solidFill>
                <a:latin typeface="Lato Light"/>
                <a:ea typeface="Lato Light"/>
                <a:cs typeface="Lato Light"/>
                <a:sym typeface="Lato Light"/>
              </a:rPr>
              <a:t>upervisão</a:t>
            </a:r>
            <a:r>
              <a:rPr lang="en-US" sz="2400" u="none" strike="noStrike" dirty="0">
                <a:solidFill>
                  <a:srgbClr val="000000"/>
                </a:solidFill>
                <a:latin typeface="Lato Light"/>
                <a:ea typeface="Lato Light"/>
                <a:cs typeface="Lato Light"/>
                <a:sym typeface="Lato Light"/>
              </a:rPr>
              <a:t> humana.</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Solidez</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técnica</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Transparência</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Responsabilidade</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discriminação</a:t>
            </a:r>
            <a:r>
              <a:rPr lang="en-US" sz="2400" u="none" strike="noStrike" dirty="0">
                <a:solidFill>
                  <a:srgbClr val="000000"/>
                </a:solidFill>
                <a:latin typeface="Lato Light"/>
                <a:ea typeface="Lato Light"/>
                <a:cs typeface="Lato Light"/>
                <a:sym typeface="Lato Light"/>
              </a:rPr>
              <a:t>.</a:t>
            </a:r>
          </a:p>
          <a:p>
            <a:pPr marL="434341" lvl="1" indent="-217171" algn="just">
              <a:lnSpc>
                <a:spcPts val="4320"/>
              </a:lnSpc>
              <a:spcBef>
                <a:spcPct val="0"/>
              </a:spcBef>
              <a:buFont typeface="Arial"/>
              <a:buChar char="•"/>
            </a:pPr>
            <a:r>
              <a:rPr lang="en-US" sz="2400" u="none" strike="noStrike" dirty="0" err="1">
                <a:solidFill>
                  <a:srgbClr val="000000"/>
                </a:solidFill>
                <a:latin typeface="Lato Light"/>
                <a:ea typeface="Lato Light"/>
                <a:cs typeface="Lato Light"/>
                <a:sym typeface="Lato Light"/>
              </a:rPr>
              <a:t>Assistência</a:t>
            </a:r>
            <a:r>
              <a:rPr lang="en-US" sz="2400" u="none" strike="noStrike" dirty="0">
                <a:solidFill>
                  <a:srgbClr val="000000"/>
                </a:solidFill>
                <a:latin typeface="Lato Light"/>
                <a:ea typeface="Lato Light"/>
                <a:cs typeface="Lato Light"/>
                <a:sym typeface="Lato Light"/>
              </a:rPr>
              <a:t> social.</a:t>
            </a:r>
          </a:p>
        </p:txBody>
      </p:sp>
      <p:grpSp>
        <p:nvGrpSpPr>
          <p:cNvPr id="4" name="Group 4"/>
          <p:cNvGrpSpPr/>
          <p:nvPr/>
        </p:nvGrpSpPr>
        <p:grpSpPr>
          <a:xfrm>
            <a:off x="0" y="0"/>
            <a:ext cx="7233780" cy="10287000"/>
            <a:chOff x="0" y="0"/>
            <a:chExt cx="9645040" cy="13716000"/>
          </a:xfrm>
        </p:grpSpPr>
        <p:sp>
          <p:nvSpPr>
            <p:cNvPr id="5" name="Freeform 5"/>
            <p:cNvSpPr/>
            <p:nvPr/>
          </p:nvSpPr>
          <p:spPr>
            <a:xfrm>
              <a:off x="0" y="0"/>
              <a:ext cx="9645015" cy="13716000"/>
            </a:xfrm>
            <a:custGeom>
              <a:avLst/>
              <a:gdLst/>
              <a:ahLst/>
              <a:cxnLst/>
              <a:rect l="l" t="t" r="r" b="b"/>
              <a:pathLst>
                <a:path w="9645015" h="13716000">
                  <a:moveTo>
                    <a:pt x="0" y="0"/>
                  </a:moveTo>
                  <a:lnTo>
                    <a:pt x="9645015" y="0"/>
                  </a:lnTo>
                  <a:lnTo>
                    <a:pt x="9645015" y="13716000"/>
                  </a:lnTo>
                  <a:lnTo>
                    <a:pt x="0" y="13716000"/>
                  </a:lnTo>
                  <a:lnTo>
                    <a:pt x="0" y="0"/>
                  </a:lnTo>
                  <a:close/>
                </a:path>
              </a:pathLst>
            </a:custGeom>
            <a:blipFill>
              <a:blip r:embed="rId4"/>
              <a:stretch>
                <a:fillRect b="-5521"/>
              </a:stretch>
            </a:blipFill>
          </p:spPr>
          <p:txBody>
            <a:bodyPr/>
            <a:lstStyle/>
            <a:p>
              <a:endParaRPr lang="es-ES"/>
            </a:p>
          </p:txBody>
        </p:sp>
      </p:gr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1143" y="0"/>
            <a:ext cx="6856857" cy="10287000"/>
            <a:chOff x="0" y="0"/>
            <a:chExt cx="9142476" cy="13716000"/>
          </a:xfrm>
        </p:grpSpPr>
        <p:sp>
          <p:nvSpPr>
            <p:cNvPr id="3" name="Freeform 3"/>
            <p:cNvSpPr/>
            <p:nvPr/>
          </p:nvSpPr>
          <p:spPr>
            <a:xfrm>
              <a:off x="0" y="0"/>
              <a:ext cx="9142476" cy="13716000"/>
            </a:xfrm>
            <a:custGeom>
              <a:avLst/>
              <a:gdLst/>
              <a:ahLst/>
              <a:cxnLst/>
              <a:rect l="l" t="t" r="r" b="b"/>
              <a:pathLst>
                <a:path w="9142476" h="13716000">
                  <a:moveTo>
                    <a:pt x="0" y="0"/>
                  </a:moveTo>
                  <a:lnTo>
                    <a:pt x="9142476" y="0"/>
                  </a:lnTo>
                  <a:lnTo>
                    <a:pt x="9142476" y="13716000"/>
                  </a:lnTo>
                  <a:lnTo>
                    <a:pt x="0" y="13716000"/>
                  </a:lnTo>
                  <a:lnTo>
                    <a:pt x="0" y="0"/>
                  </a:lnTo>
                  <a:close/>
                </a:path>
              </a:pathLst>
            </a:custGeom>
            <a:blipFill>
              <a:blip r:embed="rId4"/>
              <a:stretch>
                <a:fillRect l="-8" r="-8"/>
              </a:stretch>
            </a:blipFill>
          </p:spPr>
          <p:txBody>
            <a:bodyPr/>
            <a:lstStyle/>
            <a:p>
              <a:endParaRPr lang="es-ES"/>
            </a:p>
          </p:txBody>
        </p:sp>
      </p:grpSp>
      <p:sp>
        <p:nvSpPr>
          <p:cNvPr id="4" name="TextBox 4"/>
          <p:cNvSpPr txBox="1"/>
          <p:nvPr/>
        </p:nvSpPr>
        <p:spPr>
          <a:xfrm>
            <a:off x="1028700" y="2104793"/>
            <a:ext cx="96774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O curso de Formação de Formadores Inclusivos foi concebido com base numa abordagem pedagógica inovadora, flexível e centrada na pessoa.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Seu conceito vai além da transmissão passiva de conteúdo, colocando o aluno no centro do processo de aprendizagem e incentivando-o a analisar, refletir, tomar decisões, resolver problemas e conectar o conhecimento adquirido à prática profissional.</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Dessa perspectiva, a aprendizagem não se resume apenas à aquisição de conhecimento teórico, mas também ao desenvolvimento de habilidades que podem ser aplicadas em contextos educacionais reais.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Para atingir esse objetivo, o conteúdo é apresentado de forma clara e progressiva, complementado por exercícios práticos, reflexões, estudos de caso e desafios relacionados a situações que podem surgir no contexto da formação profissional. Essa abordagem facilita a conexão entre teoria e prática, auxiliando os formadores a aplicar o conhecimento adquirido em seu trabalho diário.</a:t>
            </a:r>
          </a:p>
        </p:txBody>
      </p:sp>
      <p:sp>
        <p:nvSpPr>
          <p:cNvPr id="5" name="TextBox 5"/>
          <p:cNvSpPr txBox="1"/>
          <p:nvPr/>
        </p:nvSpPr>
        <p:spPr>
          <a:xfrm>
            <a:off x="1028700" y="1085850"/>
            <a:ext cx="9815780"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A CONTRIBUIÇÃO PEDAGÓGICA DOS MÓDULOS</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038470" cy="10287000"/>
            <a:chOff x="0" y="0"/>
            <a:chExt cx="9384627" cy="13716000"/>
          </a:xfrm>
        </p:grpSpPr>
        <p:sp>
          <p:nvSpPr>
            <p:cNvPr id="3" name="Freeform 3"/>
            <p:cNvSpPr/>
            <p:nvPr/>
          </p:nvSpPr>
          <p:spPr>
            <a:xfrm>
              <a:off x="0" y="0"/>
              <a:ext cx="9384665" cy="13716000"/>
            </a:xfrm>
            <a:custGeom>
              <a:avLst/>
              <a:gdLst/>
              <a:ahLst/>
              <a:cxnLst/>
              <a:rect l="l" t="t" r="r" b="b"/>
              <a:pathLst>
                <a:path w="9384665" h="13716000">
                  <a:moveTo>
                    <a:pt x="0" y="0"/>
                  </a:moveTo>
                  <a:lnTo>
                    <a:pt x="9384665" y="0"/>
                  </a:lnTo>
                  <a:lnTo>
                    <a:pt x="9384665" y="13716000"/>
                  </a:lnTo>
                  <a:lnTo>
                    <a:pt x="0" y="13716000"/>
                  </a:lnTo>
                  <a:lnTo>
                    <a:pt x="0" y="0"/>
                  </a:lnTo>
                  <a:close/>
                </a:path>
              </a:pathLst>
            </a:custGeom>
            <a:blipFill>
              <a:blip r:embed="rId3"/>
              <a:stretch>
                <a:fillRect l="-6" r="-5"/>
              </a:stretch>
            </a:blipFill>
          </p:spPr>
          <p:txBody>
            <a:bodyPr/>
            <a:lstStyle/>
            <a:p>
              <a:endParaRPr lang="es-ES"/>
            </a:p>
          </p:txBody>
        </p:sp>
      </p:grpSp>
      <p:sp>
        <p:nvSpPr>
          <p:cNvPr id="4" name="TextBox 4"/>
          <p:cNvSpPr txBox="1"/>
          <p:nvPr/>
        </p:nvSpPr>
        <p:spPr>
          <a:xfrm>
            <a:off x="7503284" y="883920"/>
            <a:ext cx="10027920" cy="8557260"/>
          </a:xfrm>
          <a:prstGeom prst="rect">
            <a:avLst/>
          </a:prstGeom>
        </p:spPr>
        <p:txBody>
          <a:bodyPr lIns="0" tIns="0" rIns="0" bIns="0" rtlCol="0" anchor="t">
            <a:spAutoFit/>
          </a:bodyPr>
          <a:lstStyle/>
          <a:p>
            <a:pPr marL="0" lvl="0" indent="0" algn="just">
              <a:lnSpc>
                <a:spcPts val="2400"/>
              </a:lnSpc>
            </a:pPr>
            <a:r>
              <a:rPr lang="en-US" sz="2400" u="none" strike="noStrike" dirty="0">
                <a:solidFill>
                  <a:srgbClr val="000000"/>
                </a:solidFill>
                <a:latin typeface="Lato Light"/>
                <a:ea typeface="Lato Light"/>
                <a:cs typeface="Lato Light"/>
                <a:sym typeface="Lato Light"/>
              </a:rPr>
              <a:t>O </a:t>
            </a:r>
            <a:r>
              <a:rPr lang="en-US" sz="2400" u="none" strike="noStrike" dirty="0" err="1">
                <a:solidFill>
                  <a:srgbClr val="000000"/>
                </a:solidFill>
                <a:latin typeface="Lato Light"/>
                <a:ea typeface="Lato Light"/>
                <a:cs typeface="Lato Light"/>
                <a:sym typeface="Lato Light"/>
              </a:rPr>
              <a:t>curso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está</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dividido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b="1" u="none" strike="noStrike" dirty="0">
                <a:solidFill>
                  <a:srgbClr val="000000"/>
                </a:solidFill>
                <a:latin typeface="Lato Light"/>
                <a:ea typeface="Lato Light"/>
                <a:cs typeface="Lato Light"/>
                <a:sym typeface="Lato Light"/>
              </a:rPr>
              <a:t>seis </a:t>
            </a:r>
            <a:r>
              <a:rPr lang="en-US" sz="2400" b="1" u="none" strike="noStrike" dirty="0" err="1">
                <a:solidFill>
                  <a:srgbClr val="000000"/>
                </a:solidFill>
                <a:latin typeface="Lato Light"/>
                <a:ea typeface="Lato Light"/>
                <a:cs typeface="Lato Light"/>
                <a:sym typeface="Lato Light"/>
              </a:rPr>
              <a:t>módulos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oferecendo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diversas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participantes</a:t>
            </a:r>
            <a:r>
              <a:rPr lang="en-US" sz="2400" u="none" strike="noStrike" dirty="0">
                <a:solidFill>
                  <a:srgbClr val="000000"/>
                </a:solidFill>
                <a:latin typeface="Lato Light"/>
                <a:ea typeface="Lato Light"/>
                <a:cs typeface="Lato Light"/>
                <a:sym typeface="Lato Light"/>
              </a:rPr>
              <a:t>. Pode ser </a:t>
            </a:r>
            <a:r>
              <a:rPr lang="en-US" sz="2400" u="none" strike="noStrike" dirty="0" err="1">
                <a:solidFill>
                  <a:srgbClr val="000000"/>
                </a:solidFill>
                <a:latin typeface="Lato Light"/>
                <a:ea typeface="Lato Light"/>
                <a:cs typeface="Lato Light"/>
                <a:sym typeface="Lato Light"/>
              </a:rPr>
              <a:t>concluído</a:t>
            </a:r>
            <a:r>
              <a:rPr lang="en-US" sz="2400" u="none" strike="noStrike" dirty="0">
                <a:solidFill>
                  <a:srgbClr val="000000"/>
                </a:solidFill>
                <a:latin typeface="Lato Light"/>
                <a:ea typeface="Lato Light"/>
                <a:cs typeface="Lato Light"/>
                <a:sym typeface="Lato Light"/>
              </a:rPr>
              <a:t> de forma linear, de </a:t>
            </a:r>
            <a:r>
              <a:rPr lang="en-US" sz="2400" u="none" strike="noStrike" dirty="0" err="1">
                <a:solidFill>
                  <a:srgbClr val="000000"/>
                </a:solidFill>
                <a:latin typeface="Lato Light"/>
                <a:ea typeface="Lato Light"/>
                <a:cs typeface="Lato Light"/>
                <a:sym typeface="Lato Light"/>
              </a:rPr>
              <a:t>acordo</a:t>
            </a:r>
            <a:r>
              <a:rPr lang="en-US" sz="2400" u="none" strike="noStrike" dirty="0">
                <a:solidFill>
                  <a:srgbClr val="000000"/>
                </a:solidFill>
                <a:latin typeface="Lato Light"/>
                <a:ea typeface="Lato Light"/>
                <a:cs typeface="Lato Light"/>
                <a:sym typeface="Lato Light"/>
              </a:rPr>
              <a:t> com o </a:t>
            </a:r>
            <a:r>
              <a:rPr lang="en-US" sz="2400" u="none" strike="noStrike" dirty="0" err="1">
                <a:solidFill>
                  <a:srgbClr val="000000"/>
                </a:solidFill>
                <a:latin typeface="Lato Light"/>
                <a:ea typeface="Lato Light"/>
                <a:cs typeface="Lato Light"/>
                <a:sym typeface="Lato Light"/>
              </a:rPr>
              <a:t>cronograma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proposto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módulos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independentes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dependendo</a:t>
            </a:r>
            <a:r>
              <a:rPr lang="en-US" sz="2400" u="none" strike="noStrike" dirty="0">
                <a:solidFill>
                  <a:srgbClr val="000000"/>
                </a:solidFill>
                <a:latin typeface="Lato Light"/>
                <a:ea typeface="Lato Light"/>
                <a:cs typeface="Lato Light"/>
                <a:sym typeface="Lato Light"/>
              </a:rPr>
              <a:t> dos interesses, </a:t>
            </a:r>
            <a:r>
              <a:rPr lang="en-US" sz="2400" u="none" strike="noStrike" dirty="0" err="1">
                <a:solidFill>
                  <a:srgbClr val="000000"/>
                </a:solidFill>
                <a:latin typeface="Lato Light"/>
                <a:ea typeface="Lato Light"/>
                <a:cs typeface="Lato Light"/>
                <a:sym typeface="Lato Light"/>
              </a:rPr>
              <a:t>necessidades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conhecimentos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prévios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disponibilidade</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participante</a:t>
            </a:r>
            <a:r>
              <a:rPr lang="en-US" sz="2400" u="none" strike="noStrike" dirty="0">
                <a:solidFill>
                  <a:srgbClr val="000000"/>
                </a:solidFill>
                <a:latin typeface="Lato Light"/>
                <a:ea typeface="Lato Light"/>
                <a:cs typeface="Lato Light"/>
                <a:sym typeface="Lato Light"/>
              </a:rPr>
              <a:t>. </a:t>
            </a:r>
          </a:p>
          <a:p>
            <a:pPr marL="0" lvl="0" indent="0" algn="just">
              <a:lnSpc>
                <a:spcPts val="2400"/>
              </a:lnSpc>
            </a:pPr>
            <a:endParaRPr lang="en-US" sz="2400" u="none" strike="noStrike" dirty="0">
              <a:solidFill>
                <a:srgbClr val="000000"/>
              </a:solidFill>
              <a:latin typeface="Lato Light"/>
              <a:ea typeface="Lato Light"/>
              <a:cs typeface="Lato Light"/>
              <a:sym typeface="Lato Light"/>
            </a:endParaRPr>
          </a:p>
          <a:p>
            <a:pPr marL="0" lvl="0" indent="0" algn="just">
              <a:lnSpc>
                <a:spcPts val="2400"/>
              </a:lnSpc>
            </a:pPr>
            <a:r>
              <a:rPr lang="en-US" sz="2400" u="none" strike="noStrike" dirty="0">
                <a:solidFill>
                  <a:srgbClr val="000000"/>
                </a:solidFill>
                <a:latin typeface="Lato Light"/>
                <a:ea typeface="Lato Light"/>
                <a:cs typeface="Lato Light"/>
                <a:sym typeface="Lato Light"/>
              </a:rPr>
              <a:t>Para </a:t>
            </a:r>
            <a:r>
              <a:rPr lang="en-US" sz="2400" u="none" strike="noStrike" dirty="0" err="1">
                <a:solidFill>
                  <a:srgbClr val="000000"/>
                </a:solidFill>
                <a:latin typeface="Lato Light"/>
                <a:ea typeface="Lato Light"/>
                <a:cs typeface="Lato Light"/>
                <a:sym typeface="Lato Light"/>
              </a:rPr>
              <a:t>garantir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flexibilidade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foi</a:t>
            </a:r>
            <a:r>
              <a:rPr lang="en-US" sz="2400" u="none" strike="noStrike" dirty="0">
                <a:solidFill>
                  <a:srgbClr val="000000"/>
                </a:solidFill>
                <a:latin typeface="Lato Light"/>
                <a:ea typeface="Lato Light"/>
                <a:cs typeface="Lato Light"/>
                <a:sym typeface="Lato Light"/>
              </a:rPr>
              <a:t> dada especial </a:t>
            </a:r>
            <a:r>
              <a:rPr lang="en-US" sz="2400" u="none" strike="noStrike" dirty="0" err="1">
                <a:solidFill>
                  <a:srgbClr val="000000"/>
                </a:solidFill>
                <a:latin typeface="Lato Light"/>
                <a:ea typeface="Lato Light"/>
                <a:cs typeface="Lato Light"/>
                <a:sym typeface="Lato Light"/>
              </a:rPr>
              <a:t>ênfase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tivesse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seus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próprios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objetivos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conteúdo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atividades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recursos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assegurando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significativa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útil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só</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mantendo</a:t>
            </a:r>
            <a:r>
              <a:rPr lang="en-US" sz="2400" u="none" strike="noStrike" dirty="0">
                <a:solidFill>
                  <a:srgbClr val="000000"/>
                </a:solidFill>
                <a:latin typeface="Lato Light"/>
                <a:ea typeface="Lato Light"/>
                <a:cs typeface="Lato Light"/>
                <a:sym typeface="Lato Light"/>
              </a:rPr>
              <a:t>-se, </a:t>
            </a:r>
            <a:r>
              <a:rPr lang="en-US" sz="2400" u="none" strike="noStrike" dirty="0" err="1">
                <a:solidFill>
                  <a:srgbClr val="000000"/>
                </a:solidFill>
                <a:latin typeface="Lato Light"/>
                <a:ea typeface="Lato Light"/>
                <a:cs typeface="Lato Light"/>
                <a:sym typeface="Lato Light"/>
              </a:rPr>
              <a:t>ao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mesmo</a:t>
            </a:r>
            <a:r>
              <a:rPr lang="en-US" sz="2400" u="none" strike="noStrike" dirty="0">
                <a:solidFill>
                  <a:srgbClr val="000000"/>
                </a:solidFill>
                <a:latin typeface="Lato Light"/>
                <a:ea typeface="Lato Light"/>
                <a:cs typeface="Lato Light"/>
                <a:sym typeface="Lato Light"/>
              </a:rPr>
              <a:t> tempo, </a:t>
            </a:r>
            <a:r>
              <a:rPr lang="en-US" sz="2400" u="none" strike="noStrike" dirty="0" err="1">
                <a:solidFill>
                  <a:srgbClr val="000000"/>
                </a:solidFill>
                <a:latin typeface="Lato Light"/>
                <a:ea typeface="Lato Light"/>
                <a:cs typeface="Lato Light"/>
                <a:sym typeface="Lato Light"/>
              </a:rPr>
              <a:t>conectada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percurso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geral</a:t>
            </a:r>
            <a:r>
              <a:rPr lang="en-US" sz="2400" u="none" strike="noStrike" dirty="0">
                <a:solidFill>
                  <a:srgbClr val="000000"/>
                </a:solidFill>
                <a:latin typeface="Lato Light"/>
                <a:ea typeface="Lato Light"/>
                <a:cs typeface="Lato Light"/>
                <a:sym typeface="Lato Light"/>
              </a:rPr>
              <a:t>.</a:t>
            </a:r>
          </a:p>
          <a:p>
            <a:pPr marL="0" lvl="0" indent="0" algn="just">
              <a:lnSpc>
                <a:spcPts val="2400"/>
              </a:lnSpc>
            </a:pPr>
            <a:endParaRPr lang="en-US" sz="2400" u="none" strike="noStrike" dirty="0">
              <a:solidFill>
                <a:srgbClr val="000000"/>
              </a:solidFill>
              <a:latin typeface="Lato Light"/>
              <a:ea typeface="Lato Light"/>
              <a:cs typeface="Lato Light"/>
              <a:sym typeface="Lato Light"/>
            </a:endParaRPr>
          </a:p>
          <a:p>
            <a:pPr marL="0" lvl="0" indent="0" algn="just">
              <a:lnSpc>
                <a:spcPts val="2400"/>
              </a:lnSpc>
            </a:pPr>
            <a:r>
              <a:rPr lang="en-US" sz="2400" u="none" strike="noStrike" dirty="0">
                <a:solidFill>
                  <a:srgbClr val="000000"/>
                </a:solidFill>
                <a:latin typeface="Lato Light"/>
                <a:ea typeface="Lato Light"/>
                <a:cs typeface="Lato Light"/>
                <a:sym typeface="Lato Light"/>
              </a:rPr>
              <a:t>Este </a:t>
            </a:r>
            <a:r>
              <a:rPr lang="en-US" sz="2400" u="none" strike="noStrike" dirty="0" err="1">
                <a:solidFill>
                  <a:srgbClr val="000000"/>
                </a:solidFill>
                <a:latin typeface="Lato Light"/>
                <a:ea typeface="Lato Light"/>
                <a:cs typeface="Lato Light"/>
                <a:sym typeface="Lato Light"/>
              </a:rPr>
              <a:t>método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promove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autodirigida</a:t>
            </a:r>
            <a:r>
              <a:rPr lang="en-US" sz="2400" u="none" strike="noStrike" dirty="0">
                <a:solidFill>
                  <a:srgbClr val="000000"/>
                </a:solidFill>
                <a:latin typeface="Lato Light"/>
                <a:ea typeface="Lato Light"/>
                <a:cs typeface="Lato Light"/>
                <a:sym typeface="Lato Light"/>
              </a:rPr>
              <a:t>. Cada </a:t>
            </a:r>
            <a:r>
              <a:rPr lang="en-US" sz="2400" u="none" strike="noStrike" dirty="0" err="1">
                <a:solidFill>
                  <a:srgbClr val="000000"/>
                </a:solidFill>
                <a:latin typeface="Lato Light"/>
                <a:ea typeface="Lato Light"/>
                <a:cs typeface="Lato Light"/>
                <a:sym typeface="Lato Light"/>
              </a:rPr>
              <a:t>participante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decidir</a:t>
            </a:r>
            <a:r>
              <a:rPr lang="en-US" sz="2400" u="none" strike="noStrike" dirty="0">
                <a:solidFill>
                  <a:srgbClr val="000000"/>
                </a:solidFill>
                <a:latin typeface="Lato Light"/>
                <a:ea typeface="Lato Light"/>
                <a:cs typeface="Lato Light"/>
                <a:sym typeface="Lato Light"/>
              </a:rPr>
              <a:t> com quais </a:t>
            </a:r>
            <a:r>
              <a:rPr lang="en-US" sz="2400" u="none" strike="noStrike" dirty="0" err="1">
                <a:solidFill>
                  <a:srgbClr val="000000"/>
                </a:solidFill>
                <a:latin typeface="Lato Light"/>
                <a:ea typeface="Lato Light"/>
                <a:cs typeface="Lato Light"/>
                <a:sym typeface="Lato Light"/>
              </a:rPr>
              <a:t>materiais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deseja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trabalhar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organizar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próprio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ritmo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explorar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tópicos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relevantes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sua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experiência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a:t>
            </a:r>
          </a:p>
          <a:p>
            <a:pPr marL="0" lvl="0" indent="0" algn="just">
              <a:lnSpc>
                <a:spcPts val="2400"/>
              </a:lnSpc>
            </a:pPr>
            <a:endParaRPr lang="en-US" sz="2400" u="none" strike="noStrike" dirty="0">
              <a:solidFill>
                <a:srgbClr val="000000"/>
              </a:solidFill>
              <a:latin typeface="Lato Light"/>
              <a:ea typeface="Lato Light"/>
              <a:cs typeface="Lato Light"/>
              <a:sym typeface="Lato Light"/>
            </a:endParaRPr>
          </a:p>
          <a:p>
            <a:pPr marL="0" lvl="0" indent="0" algn="just">
              <a:lnSpc>
                <a:spcPts val="2400"/>
              </a:lnSpc>
            </a:pPr>
            <a:r>
              <a:rPr lang="en-US" sz="2400" u="none" strike="noStrike" dirty="0" err="1">
                <a:solidFill>
                  <a:srgbClr val="000000"/>
                </a:solidFill>
                <a:latin typeface="Lato Light"/>
                <a:ea typeface="Lato Light"/>
                <a:cs typeface="Lato Light"/>
                <a:sym typeface="Lato Light"/>
              </a:rPr>
              <a:t>Flexibilidade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portanto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significa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fragmentar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processo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mas sim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forma de </a:t>
            </a:r>
            <a:r>
              <a:rPr lang="en-US" sz="2400" u="none" strike="noStrike" dirty="0" err="1">
                <a:solidFill>
                  <a:srgbClr val="000000"/>
                </a:solidFill>
                <a:latin typeface="Lato Light"/>
                <a:ea typeface="Lato Light"/>
                <a:cs typeface="Lato Light"/>
                <a:sym typeface="Lato Light"/>
              </a:rPr>
              <a:t>oferecer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percursos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personalizados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adaptados</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diferentes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perfis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experiências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contextos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a:t>
            </a:r>
          </a:p>
          <a:p>
            <a:pPr marL="0" lvl="0" indent="0" algn="just">
              <a:lnSpc>
                <a:spcPts val="2400"/>
              </a:lnSpc>
            </a:pPr>
            <a:endParaRPr lang="en-US" sz="2400" u="none" strike="noStrike" dirty="0">
              <a:solidFill>
                <a:srgbClr val="000000"/>
              </a:solidFill>
              <a:latin typeface="Lato Light"/>
              <a:ea typeface="Lato Light"/>
              <a:cs typeface="Lato Light"/>
              <a:sym typeface="Lato Light"/>
            </a:endParaRPr>
          </a:p>
          <a:p>
            <a:pPr marL="0" lvl="0" indent="0" algn="just">
              <a:lnSpc>
                <a:spcPts val="2400"/>
              </a:lnSpc>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metodologia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princípios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ativa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exercícios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estudos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caso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apresentados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incentivam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participantes</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observar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situações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identificar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necessidades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obstáculos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avaliar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alternativas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propor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respostas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fundamentadas</a:t>
            </a:r>
            <a:r>
              <a:rPr lang="en-US" sz="2400" u="none" strike="noStrike" dirty="0">
                <a:solidFill>
                  <a:srgbClr val="000000"/>
                </a:solidFill>
                <a:latin typeface="Lato Light"/>
                <a:ea typeface="Lato Light"/>
                <a:cs typeface="Lato Light"/>
                <a:sym typeface="Lato Light"/>
              </a:rPr>
              <a:t>. Dessa forma,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alunos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recebem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soluções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predeterminadas</a:t>
            </a:r>
            <a:r>
              <a:rPr lang="en-US" sz="2400" u="none" strike="noStrike" dirty="0">
                <a:solidFill>
                  <a:srgbClr val="000000"/>
                </a:solidFill>
                <a:latin typeface="Lato Light"/>
                <a:ea typeface="Lato Light"/>
                <a:cs typeface="Lato Light"/>
                <a:sym typeface="Lato Light"/>
              </a:rPr>
              <a:t>, mas </a:t>
            </a:r>
            <a:r>
              <a:rPr lang="en-US" sz="2400" u="none" strike="noStrike" dirty="0" err="1">
                <a:solidFill>
                  <a:srgbClr val="000000"/>
                </a:solidFill>
                <a:latin typeface="Lato Light"/>
                <a:ea typeface="Lato Light"/>
                <a:cs typeface="Lato Light"/>
                <a:sym typeface="Lato Light"/>
              </a:rPr>
              <a:t>desenvolvem</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capacidade</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interpretar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diferentes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contextos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pedagógicas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conceber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métodos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pedagógicos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inclusivos</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82400" y="0"/>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3"/>
              <a:stretch>
                <a:fillRect l="-10" r="-10"/>
              </a:stretch>
            </a:blipFill>
          </p:spPr>
          <p:txBody>
            <a:bodyPr/>
            <a:lstStyle/>
            <a:p>
              <a:endParaRPr lang="es-ES"/>
            </a:p>
          </p:txBody>
        </p:sp>
      </p:grpSp>
      <p:sp>
        <p:nvSpPr>
          <p:cNvPr id="4" name="TextBox 4"/>
          <p:cNvSpPr txBox="1"/>
          <p:nvPr/>
        </p:nvSpPr>
        <p:spPr>
          <a:xfrm>
            <a:off x="751220" y="800100"/>
            <a:ext cx="10485120" cy="8686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Além disso, o curso enfatiza bastante a reflexão sobre a própria prática. Os exercícios permitem que os participantes examinem seus conhecimentos, atitudes e métodos de intervenção, identifiquem áreas potenciais de melhoria e desenvolvam soluções adequadas a situações específicas.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Estudos de caso conectam o aprendizado com situações do mundo real e mostram que a inclusão não depende de uma única tecnologia, mas sim da capacidade de adaptar métodos, recursos e processos pedagógicos à diversidade dos participantes.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Cada módulo é acompanhado de materiais de apoio que permitem aos participantes consolidar e expandir seus conhecimentos. A bibliografia oferece uma gama de oportunidades adicionais de aprendizagem para aqueles que desejam continuar suas pesquisas, comparar métodos ou implementar novas ferramentas em sua prática profissional.</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Todo o material do curso é fornecido gratuitamente, facilitando o acesso ao conhecimento e a transferência dos resultados para diferentes contextos de formação profissional.</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Nosso objetivo não é apenas que os participantes concluam o curso, mas também que transformem o conhecimento adquirido em decisões, métodos e práticas que possibilitem a criação de experiências de aprendizagem mais acessíveis, significativas e respeitosas, utilizando a IA de forma ética.</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24115" y="4264538"/>
            <a:ext cx="8115300" cy="1834134"/>
          </a:xfrm>
          <a:prstGeom prst="rect">
            <a:avLst/>
          </a:prstGeom>
        </p:spPr>
        <p:txBody>
          <a:bodyPr lIns="0" tIns="0" rIns="0" bIns="0" rtlCol="0" anchor="t">
            <a:spAutoFit/>
          </a:bodyPr>
          <a:lstStyle/>
          <a:p>
            <a:pPr marL="0" lvl="0" indent="0" algn="ctr">
              <a:lnSpc>
                <a:spcPts val="7128"/>
              </a:lnSpc>
              <a:spcBef>
                <a:spcPct val="0"/>
              </a:spcBef>
            </a:pPr>
            <a:r>
              <a:rPr lang="en-US" sz="6600" u="none" strike="noStrike">
                <a:solidFill>
                  <a:srgbClr val="000000"/>
                </a:solidFill>
                <a:latin typeface="Oswald"/>
                <a:ea typeface="Oswald"/>
                <a:cs typeface="Oswald"/>
                <a:sym typeface="Oswald"/>
              </a:rPr>
              <a:t>DESCRIÇÃO GERAL DO CURSO</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s-ES"/>
            </a:p>
          </p:txBody>
        </p:sp>
      </p:gr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6733133"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ESTRUTURA GERAL DO CURSO</a:t>
            </a:r>
          </a:p>
        </p:txBody>
      </p:sp>
      <p:sp>
        <p:nvSpPr>
          <p:cNvPr id="3" name="TextBox 3"/>
          <p:cNvSpPr txBox="1"/>
          <p:nvPr/>
        </p:nvSpPr>
        <p:spPr>
          <a:xfrm>
            <a:off x="1028700" y="2279198"/>
            <a:ext cx="16230600" cy="39814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O </a:t>
            </a:r>
            <a:r>
              <a:rPr lang="en-US" sz="2400" u="none" strike="noStrike" dirty="0" err="1">
                <a:solidFill>
                  <a:srgbClr val="000000"/>
                </a:solidFill>
                <a:latin typeface="Lato Light"/>
                <a:ea typeface="Lato Light"/>
                <a:cs typeface="Lato Light"/>
                <a:sym typeface="Lato Light"/>
              </a:rPr>
              <a:t>programa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Inclusive </a:t>
            </a:r>
            <a:r>
              <a:rPr lang="en-US" sz="2400" u="none" strike="noStrike" dirty="0" err="1">
                <a:solidFill>
                  <a:srgbClr val="000000"/>
                </a:solidFill>
                <a:latin typeface="Lato Light"/>
                <a:ea typeface="Lato Light"/>
                <a:cs typeface="Lato Light"/>
                <a:sym typeface="Lato Light"/>
              </a:rPr>
              <a:t>TraAIners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concebido</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capacitar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profissionais</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educação</a:t>
            </a:r>
            <a:r>
              <a:rPr lang="en-US" sz="2400" u="none" strike="noStrike" dirty="0">
                <a:solidFill>
                  <a:srgbClr val="000000"/>
                </a:solidFill>
                <a:latin typeface="Lato Light"/>
                <a:ea typeface="Lato Light"/>
                <a:cs typeface="Lato Light"/>
                <a:sym typeface="Lato Light"/>
              </a:rPr>
              <a:t> e do </a:t>
            </a:r>
            <a:r>
              <a:rPr lang="en-US" sz="2400" u="none" strike="noStrike" dirty="0" err="1">
                <a:solidFill>
                  <a:srgbClr val="000000"/>
                </a:solidFill>
                <a:latin typeface="Lato Light"/>
                <a:ea typeface="Lato Light"/>
                <a:cs typeface="Lato Light"/>
                <a:sym typeface="Lato Light"/>
              </a:rPr>
              <a:t>emprego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(EEP)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ética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responsável</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inclusiva</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O </a:t>
            </a:r>
            <a:r>
              <a:rPr lang="en-US" sz="2400" u="none" strike="noStrike" dirty="0" err="1">
                <a:solidFill>
                  <a:srgbClr val="000000"/>
                </a:solidFill>
                <a:latin typeface="Lato Light"/>
                <a:ea typeface="Lato Light"/>
                <a:cs typeface="Lato Light"/>
                <a:sym typeface="Lato Light"/>
              </a:rPr>
              <a:t>curso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dividido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seis </a:t>
            </a:r>
            <a:r>
              <a:rPr lang="en-US" sz="2400" u="none" strike="noStrike" dirty="0" err="1">
                <a:solidFill>
                  <a:srgbClr val="000000"/>
                </a:solidFill>
                <a:latin typeface="Lato Light"/>
                <a:ea typeface="Lato Light"/>
                <a:cs typeface="Lato Light"/>
                <a:sym typeface="Lato Light"/>
              </a:rPr>
              <a:t>módulos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combina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conhecimento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teórico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reflexões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éticas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aplicações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práticas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fornecendo</a:t>
            </a:r>
            <a:r>
              <a:rPr lang="en-US" sz="2400" u="none" strike="noStrike" dirty="0">
                <a:solidFill>
                  <a:srgbClr val="000000"/>
                </a:solidFill>
                <a:latin typeface="Lato Light"/>
                <a:ea typeface="Lato Light"/>
                <a:cs typeface="Lato Light"/>
                <a:sym typeface="Lato Light"/>
              </a:rPr>
              <a:t> ferramentas para </a:t>
            </a:r>
            <a:r>
              <a:rPr lang="en-US" sz="2400" u="none" strike="noStrike" dirty="0" err="1">
                <a:solidFill>
                  <a:srgbClr val="000000"/>
                </a:solidFill>
                <a:latin typeface="Lato Light"/>
                <a:ea typeface="Lato Light"/>
                <a:cs typeface="Lato Light"/>
                <a:sym typeface="Lato Light"/>
              </a:rPr>
              <a:t>integrar</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processos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ensino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avaliação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orientação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err="1">
                <a:solidFill>
                  <a:srgbClr val="000000"/>
                </a:solidFill>
                <a:latin typeface="Lato Light"/>
                <a:ea typeface="Lato Light"/>
                <a:cs typeface="Lato Light"/>
                <a:sym typeface="Lato Light"/>
              </a:rPr>
              <a:t>Embora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módulos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sigam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sequência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lógica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permite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curso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concluído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um </a:t>
            </a:r>
            <a:r>
              <a:rPr lang="en-US" sz="2400" u="none" strike="noStrike" dirty="0" err="1">
                <a:solidFill>
                  <a:srgbClr val="000000"/>
                </a:solidFill>
                <a:latin typeface="Lato Light"/>
                <a:ea typeface="Lato Light"/>
                <a:cs typeface="Lato Light"/>
                <a:sym typeface="Lato Light"/>
              </a:rPr>
              <a:t>programa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treinamento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abrangente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também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projetados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serem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cursados</a:t>
            </a:r>
            <a:r>
              <a:rPr lang="en-US" sz="2400" u="none" strike="noStrike" dirty="0">
                <a:solidFill>
                  <a:srgbClr val="000000"/>
                </a:solidFill>
                <a:latin typeface="Lato Light"/>
                <a:ea typeface="Lato Light"/>
                <a:cs typeface="Lato Light"/>
                <a:sym typeface="Lato Light"/>
              </a:rPr>
              <a:t> ​​de forma </a:t>
            </a:r>
            <a:r>
              <a:rPr lang="en-US" sz="2400" u="none" strike="noStrike" dirty="0" err="1">
                <a:solidFill>
                  <a:srgbClr val="000000"/>
                </a:solidFill>
                <a:latin typeface="Lato Light"/>
                <a:ea typeface="Lato Light"/>
                <a:cs typeface="Lato Light"/>
                <a:sym typeface="Lato Light"/>
              </a:rPr>
              <a:t>independente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permitindo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participante</a:t>
            </a:r>
            <a:r>
              <a:rPr lang="en-US" sz="2400" u="none" strike="noStrike" dirty="0">
                <a:solidFill>
                  <a:srgbClr val="000000"/>
                </a:solidFill>
                <a:latin typeface="Lato Light"/>
                <a:ea typeface="Lato Light"/>
                <a:cs typeface="Lato Light"/>
                <a:sym typeface="Lato Light"/>
              </a:rPr>
              <a:t> se </a:t>
            </a:r>
            <a:r>
              <a:rPr lang="en-US" sz="2400" u="none" strike="noStrike" dirty="0" err="1">
                <a:solidFill>
                  <a:srgbClr val="000000"/>
                </a:solidFill>
                <a:latin typeface="Lato Light"/>
                <a:ea typeface="Lato Light"/>
                <a:cs typeface="Lato Light"/>
                <a:sym typeface="Lato Light"/>
              </a:rPr>
              <a:t>aprofunde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tópicos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relevantes</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sua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prática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Ao final de </a:t>
            </a:r>
            <a:r>
              <a:rPr lang="en-US" sz="2400" u="none" strike="noStrike" dirty="0" err="1">
                <a:solidFill>
                  <a:srgbClr val="000000"/>
                </a:solidFill>
                <a:latin typeface="Lato Light"/>
                <a:ea typeface="Lato Light"/>
                <a:cs typeface="Lato Light"/>
                <a:sym typeface="Lato Light"/>
              </a:rPr>
              <a:t>cada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módulo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você</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encontrará</a:t>
            </a:r>
            <a:r>
              <a:rPr lang="en-US" sz="2400" u="none" strike="noStrike" dirty="0">
                <a:solidFill>
                  <a:srgbClr val="000000"/>
                </a:solidFill>
                <a:latin typeface="Lato Light"/>
                <a:ea typeface="Lato Light"/>
                <a:cs typeface="Lato Light"/>
                <a:sym typeface="Lato Light"/>
              </a:rPr>
              <a:t> um podcast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resume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principais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conceitos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abordados</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14400" y="508513"/>
            <a:ext cx="16230600" cy="9269974"/>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Todos </a:t>
            </a:r>
            <a:r>
              <a:rPr lang="en-US" sz="2400" u="none" strike="noStrike" dirty="0" err="1">
                <a:solidFill>
                  <a:srgbClr val="000000"/>
                </a:solidFill>
                <a:latin typeface="Lato Light" panose="020F0302020204030203" pitchFamily="34" charset="0"/>
                <a:ea typeface="Lato Light"/>
                <a:cs typeface="Lato Light"/>
                <a:sym typeface="Lato Light"/>
              </a:rPr>
              <a:t>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módulos</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mantêm</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uma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estrutura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pedagógica</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consistente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que</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facilita</a:t>
            </a:r>
            <a:r>
              <a:rPr lang="en-US" sz="2400" u="none" strike="noStrike" dirty="0">
                <a:solidFill>
                  <a:srgbClr val="000000"/>
                </a:solidFill>
                <a:latin typeface="Lato Light" panose="020F0302020204030203" pitchFamily="34" charset="0"/>
                <a:ea typeface="Lato Light"/>
                <a:cs typeface="Lato Light"/>
                <a:sym typeface="Lato Light"/>
              </a:rPr>
              <a:t> a </a:t>
            </a:r>
            <a:r>
              <a:rPr lang="en-US" sz="2400" u="none" strike="noStrike" dirty="0" err="1">
                <a:solidFill>
                  <a:srgbClr val="000000"/>
                </a:solidFill>
                <a:latin typeface="Lato Light" panose="020F0302020204030203" pitchFamily="34" charset="0"/>
                <a:ea typeface="Lato Light"/>
                <a:cs typeface="Lato Light"/>
                <a:sym typeface="Lato Light"/>
              </a:rPr>
              <a:t>aprendizagem</a:t>
            </a:r>
            <a:r>
              <a:rPr lang="en-US" sz="2400" u="none" strike="noStrike" dirty="0">
                <a:solidFill>
                  <a:srgbClr val="000000"/>
                </a:solidFill>
                <a:latin typeface="Lato Light" panose="020F0302020204030203" pitchFamily="34" charset="0"/>
                <a:ea typeface="Lato Light"/>
                <a:cs typeface="Lato Light"/>
                <a:sym typeface="Lato Light"/>
              </a:rPr>
              <a:t> e a </a:t>
            </a:r>
            <a:r>
              <a:rPr lang="en-US" sz="2400" u="none" strike="noStrike" dirty="0" err="1">
                <a:solidFill>
                  <a:srgbClr val="000000"/>
                </a:solidFill>
                <a:latin typeface="Lato Light" panose="020F0302020204030203" pitchFamily="34" charset="0"/>
                <a:ea typeface="Lato Light"/>
                <a:cs typeface="Lato Light"/>
                <a:sym typeface="Lato Light"/>
              </a:rPr>
              <a:t>navegação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pelo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conteúdo</a:t>
            </a:r>
            <a:r>
              <a:rPr lang="en-US" sz="2400" u="none" strike="noStrike" dirty="0">
                <a:solidFill>
                  <a:srgbClr val="000000"/>
                </a:solidFill>
                <a:latin typeface="Lato Light" panose="020F0302020204030203" pitchFamily="34" charset="0"/>
                <a:ea typeface="Lato Light"/>
                <a:cs typeface="Lato Light"/>
                <a:sym typeface="Lato Light"/>
              </a:rPr>
              <a:t>. </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panose="020F0302020204030203" pitchFamily="34" charset="0"/>
                <a:ea typeface="Lato Light"/>
                <a:cs typeface="Lato Light"/>
                <a:sym typeface="Lato Light"/>
              </a:rPr>
              <a:t>Cada </a:t>
            </a:r>
            <a:r>
              <a:rPr lang="en-US" sz="2400" u="none" strike="noStrike" dirty="0" err="1">
                <a:solidFill>
                  <a:srgbClr val="000000"/>
                </a:solidFill>
                <a:latin typeface="Lato Light" panose="020F0302020204030203" pitchFamily="34" charset="0"/>
                <a:ea typeface="Lato Light"/>
                <a:cs typeface="Lato Light"/>
                <a:sym typeface="Lato Light"/>
              </a:rPr>
              <a:t>módulo</a:t>
            </a:r>
            <a:r>
              <a:rPr lang="en-US" sz="2400" u="none" strike="noStrike" dirty="0">
                <a:solidFill>
                  <a:srgbClr val="000000"/>
                </a:solidFill>
                <a:latin typeface="Lato Light" panose="020F0302020204030203" pitchFamily="34" charset="0"/>
                <a:ea typeface="Lato Light"/>
                <a:cs typeface="Lato Light"/>
                <a:sym typeface="Lato Light"/>
              </a:rPr>
              <a:t> </a:t>
            </a:r>
            <a:r>
              <a:rPr lang="en-US" sz="2400" u="none" strike="noStrike" dirty="0" err="1">
                <a:solidFill>
                  <a:srgbClr val="000000"/>
                </a:solidFill>
                <a:latin typeface="Lato Light" panose="020F0302020204030203" pitchFamily="34" charset="0"/>
                <a:ea typeface="Lato Light"/>
                <a:cs typeface="Lato Light"/>
                <a:sym typeface="Lato Light"/>
              </a:rPr>
              <a:t>inclui</a:t>
            </a:r>
            <a:r>
              <a:rPr lang="en-US" sz="2400" u="none" strike="noStrike" dirty="0">
                <a:solidFill>
                  <a:srgbClr val="000000"/>
                </a:solidFill>
                <a:latin typeface="Lato Light" panose="020F0302020204030203" pitchFamily="34" charset="0"/>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Objetivos</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aprendizagem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Estes </a:t>
            </a:r>
            <a:r>
              <a:rPr lang="en-US" sz="2400" u="none" strike="noStrike" dirty="0" err="1">
                <a:solidFill>
                  <a:srgbClr val="000000"/>
                </a:solidFill>
                <a:latin typeface="Lato Light" panose="020F0302020204030203" pitchFamily="34" charset="0"/>
                <a:ea typeface="Lato"/>
                <a:cs typeface="Lato"/>
                <a:sym typeface="Lato"/>
              </a:rPr>
              <a:t>definem</a:t>
            </a:r>
            <a:r>
              <a:rPr lang="en-US" sz="2400" u="none" strike="noStrike" dirty="0">
                <a:solidFill>
                  <a:srgbClr val="000000"/>
                </a:solidFill>
                <a:latin typeface="Lato Light" panose="020F0302020204030203" pitchFamily="34" charset="0"/>
                <a:ea typeface="Lato"/>
                <a:cs typeface="Lato"/>
                <a:sym typeface="Lato"/>
              </a:rPr>
              <a:t> as </a:t>
            </a:r>
            <a:r>
              <a:rPr lang="en-US" sz="2400" u="none" strike="noStrike" dirty="0" err="1">
                <a:solidFill>
                  <a:srgbClr val="000000"/>
                </a:solidFill>
                <a:latin typeface="Lato Light" panose="020F0302020204030203" pitchFamily="34" charset="0"/>
                <a:ea typeface="Lato"/>
                <a:cs typeface="Lato"/>
                <a:sym typeface="Lato"/>
              </a:rPr>
              <a:t>competências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conhecimentos</a:t>
            </a:r>
            <a:r>
              <a:rPr lang="en-US" sz="2400" u="none" strike="noStrike" dirty="0">
                <a:solidFill>
                  <a:srgbClr val="000000"/>
                </a:solidFill>
                <a:latin typeface="Lato Light" panose="020F0302020204030203" pitchFamily="34" charset="0"/>
                <a:ea typeface="Lato"/>
                <a:cs typeface="Lato"/>
                <a:sym typeface="Lato"/>
              </a:rPr>
              <a:t> e as </a:t>
            </a:r>
            <a:r>
              <a:rPr lang="en-US" sz="2400" u="none" strike="noStrike" dirty="0" err="1">
                <a:solidFill>
                  <a:srgbClr val="000000"/>
                </a:solidFill>
                <a:latin typeface="Lato Light" panose="020F0302020204030203" pitchFamily="34" charset="0"/>
                <a:ea typeface="Lato"/>
                <a:cs typeface="Lato"/>
                <a:sym typeface="Lato"/>
              </a:rPr>
              <a:t>capacidades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você</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desenvolverá</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concluir</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módulo</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Unidades</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aprendizagem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O </a:t>
            </a:r>
            <a:r>
              <a:rPr lang="en-US" sz="2400" u="none" strike="noStrike" dirty="0" err="1">
                <a:solidFill>
                  <a:srgbClr val="000000"/>
                </a:solidFill>
                <a:latin typeface="Lato Light" panose="020F0302020204030203" pitchFamily="34" charset="0"/>
                <a:ea typeface="Lato"/>
                <a:cs typeface="Lato"/>
                <a:sym typeface="Lato"/>
              </a:rPr>
              <a:t>conteúdo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está</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organizado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diferentes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unidades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temáticas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permitem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abordar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conceitos</a:t>
            </a:r>
            <a:r>
              <a:rPr lang="en-US" sz="2400" u="none" strike="noStrike" dirty="0">
                <a:solidFill>
                  <a:srgbClr val="000000"/>
                </a:solidFill>
                <a:latin typeface="Lato Light" panose="020F0302020204030203" pitchFamily="34" charset="0"/>
                <a:ea typeface="Lato"/>
                <a:cs typeface="Lato"/>
                <a:sym typeface="Lato"/>
              </a:rPr>
              <a:t> de forma progressiva e </a:t>
            </a:r>
            <a:r>
              <a:rPr lang="en-US" sz="2400" u="none" strike="noStrike" dirty="0" err="1">
                <a:solidFill>
                  <a:srgbClr val="000000"/>
                </a:solidFill>
                <a:latin typeface="Lato Light" panose="020F0302020204030203" pitchFamily="34" charset="0"/>
                <a:ea typeface="Lato"/>
                <a:cs typeface="Lato"/>
                <a:sym typeface="Lato"/>
              </a:rPr>
              <a:t>estruturada</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Conteúdo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teórico</a:t>
            </a:r>
            <a:r>
              <a:rPr lang="en-US" sz="2400" b="1" u="none" strike="noStrike" dirty="0">
                <a:solidFill>
                  <a:srgbClr val="000000"/>
                </a:solidFill>
                <a:latin typeface="Lato Light" panose="020F0302020204030203" pitchFamily="34" charset="0"/>
                <a:ea typeface="Lato Bold"/>
                <a:cs typeface="Lato Bold"/>
                <a:sym typeface="Lato Bold"/>
              </a:rPr>
              <a:t> e </a:t>
            </a:r>
            <a:r>
              <a:rPr lang="en-US" sz="2400" b="1" u="none" strike="noStrike" dirty="0" err="1">
                <a:solidFill>
                  <a:srgbClr val="000000"/>
                </a:solidFill>
                <a:latin typeface="Lato Light" panose="020F0302020204030203" pitchFamily="34" charset="0"/>
                <a:ea typeface="Lato Bold"/>
                <a:cs typeface="Lato Bold"/>
                <a:sym typeface="Lato Bold"/>
              </a:rPr>
              <a:t>prático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Cada </a:t>
            </a:r>
            <a:r>
              <a:rPr lang="en-US" sz="2400" u="none" strike="noStrike" dirty="0" err="1">
                <a:solidFill>
                  <a:srgbClr val="000000"/>
                </a:solidFill>
                <a:latin typeface="Lato Light" panose="020F0302020204030203" pitchFamily="34" charset="0"/>
                <a:ea typeface="Lato"/>
                <a:cs typeface="Lato"/>
                <a:sym typeface="Lato"/>
              </a:rPr>
              <a:t>unidade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combina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explicações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conceituais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recursos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didáticos</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exemplos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aplicados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contexto</a:t>
            </a:r>
            <a:r>
              <a:rPr lang="en-US" sz="2400" u="none" strike="noStrike" dirty="0">
                <a:solidFill>
                  <a:srgbClr val="000000"/>
                </a:solidFill>
                <a:latin typeface="Lato Light" panose="020F0302020204030203" pitchFamily="34" charset="0"/>
                <a:ea typeface="Lato"/>
                <a:cs typeface="Lato"/>
                <a:sym typeface="Lato"/>
              </a:rPr>
              <a:t> da </a:t>
            </a:r>
            <a:r>
              <a:rPr lang="en-US" sz="2400" u="none" strike="noStrike" dirty="0" err="1">
                <a:solidFill>
                  <a:srgbClr val="000000"/>
                </a:solidFill>
                <a:latin typeface="Lato Light" panose="020F0302020204030203" pitchFamily="34" charset="0"/>
                <a:ea typeface="Lato"/>
                <a:cs typeface="Lato"/>
                <a:sym typeface="Lato"/>
              </a:rPr>
              <a:t>formação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profissional</a:t>
            </a:r>
            <a:r>
              <a:rPr lang="en-US" sz="2400" u="none" strike="noStrike" dirty="0">
                <a:solidFill>
                  <a:srgbClr val="000000"/>
                </a:solidFill>
                <a:latin typeface="Lato Light" panose="020F0302020204030203" pitchFamily="34" charset="0"/>
                <a:ea typeface="Lato"/>
                <a:cs typeface="Lato"/>
                <a:sym typeface="Lato"/>
              </a:rPr>
              <a:t> para </a:t>
            </a:r>
            <a:r>
              <a:rPr lang="en-US" sz="2400" u="none" strike="noStrike" dirty="0" err="1">
                <a:solidFill>
                  <a:srgbClr val="000000"/>
                </a:solidFill>
                <a:latin typeface="Lato Light" panose="020F0302020204030203" pitchFamily="34" charset="0"/>
                <a:ea typeface="Lato"/>
                <a:cs typeface="Lato"/>
                <a:sym typeface="Lato"/>
              </a:rPr>
              <a:t>inserção</a:t>
            </a:r>
            <a:r>
              <a:rPr lang="en-US" sz="2400" u="none" strike="noStrike" dirty="0">
                <a:solidFill>
                  <a:srgbClr val="000000"/>
                </a:solidFill>
                <a:latin typeface="Lato Light" panose="020F0302020204030203" pitchFamily="34" charset="0"/>
                <a:ea typeface="Lato"/>
                <a:cs typeface="Lato"/>
                <a:sym typeface="Lato"/>
              </a:rPr>
              <a:t> no mercado de </a:t>
            </a:r>
            <a:r>
              <a:rPr lang="en-US" sz="2400" u="none" strike="noStrike" dirty="0" err="1">
                <a:solidFill>
                  <a:srgbClr val="000000"/>
                </a:solidFill>
                <a:latin typeface="Lato Light" panose="020F0302020204030203" pitchFamily="34" charset="0"/>
                <a:ea typeface="Lato"/>
                <a:cs typeface="Lato"/>
                <a:sym typeface="Lato"/>
              </a:rPr>
              <a:t>trabalho</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Cenários</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aprendizagem</a:t>
            </a:r>
            <a:r>
              <a:rPr lang="en-US" sz="2400" b="1" u="none" strike="noStrike" dirty="0">
                <a:solidFill>
                  <a:srgbClr val="000000"/>
                </a:solidFill>
                <a:latin typeface="Lato Light" panose="020F0302020204030203" pitchFamily="34" charset="0"/>
                <a:ea typeface="Lato Bold"/>
                <a:cs typeface="Lato Bold"/>
                <a:sym typeface="Lato Bold"/>
              </a:rPr>
              <a:t> e </a:t>
            </a:r>
            <a:r>
              <a:rPr lang="en-US" sz="2400" b="1" u="none" strike="noStrike" dirty="0" err="1">
                <a:solidFill>
                  <a:srgbClr val="000000"/>
                </a:solidFill>
                <a:latin typeface="Lato Light" panose="020F0302020204030203" pitchFamily="34" charset="0"/>
                <a:ea typeface="Lato Bold"/>
                <a:cs typeface="Lato Bold"/>
                <a:sym typeface="Lato Bold"/>
              </a:rPr>
              <a:t>aprendizagem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baseada</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em</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desafios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São </a:t>
            </a:r>
            <a:r>
              <a:rPr lang="en-US" sz="2400" u="none" strike="noStrike" dirty="0" err="1">
                <a:solidFill>
                  <a:srgbClr val="000000"/>
                </a:solidFill>
                <a:latin typeface="Lato Light" panose="020F0302020204030203" pitchFamily="34" charset="0"/>
                <a:ea typeface="Lato"/>
                <a:cs typeface="Lato"/>
                <a:sym typeface="Lato"/>
              </a:rPr>
              <a:t>apresentadas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situações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simuladas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permitem</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análise</a:t>
            </a:r>
            <a:r>
              <a:rPr lang="en-US" sz="2400" u="none" strike="noStrike" dirty="0">
                <a:solidFill>
                  <a:srgbClr val="000000"/>
                </a:solidFill>
                <a:latin typeface="Lato Light" panose="020F0302020204030203" pitchFamily="34" charset="0"/>
                <a:ea typeface="Lato"/>
                <a:cs typeface="Lato"/>
                <a:sym typeface="Lato"/>
              </a:rPr>
              <a:t> dos </a:t>
            </a:r>
            <a:r>
              <a:rPr lang="en-US" sz="2400" u="none" strike="noStrike" dirty="0" err="1">
                <a:solidFill>
                  <a:srgbClr val="000000"/>
                </a:solidFill>
                <a:latin typeface="Lato Light" panose="020F0302020204030203" pitchFamily="34" charset="0"/>
                <a:ea typeface="Lato"/>
                <a:cs typeface="Lato"/>
                <a:sym typeface="Lato"/>
              </a:rPr>
              <a:t>desafios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éticos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pedagógicos</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organizacionais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associados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uso</a:t>
            </a:r>
            <a:r>
              <a:rPr lang="en-US" sz="2400" u="none" strike="noStrike" dirty="0">
                <a:solidFill>
                  <a:srgbClr val="000000"/>
                </a:solidFill>
                <a:latin typeface="Lato Light" panose="020F0302020204030203" pitchFamily="34" charset="0"/>
                <a:ea typeface="Lato"/>
                <a:cs typeface="Lato"/>
                <a:sym typeface="Lato"/>
              </a:rPr>
              <a:t> da IA.</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Atividades</a:t>
            </a:r>
            <a:r>
              <a:rPr lang="en-US" sz="2400" b="1" u="none" strike="noStrike" dirty="0">
                <a:solidFill>
                  <a:srgbClr val="000000"/>
                </a:solidFill>
                <a:latin typeface="Lato Light" panose="020F0302020204030203" pitchFamily="34" charset="0"/>
                <a:ea typeface="Lato Bold"/>
                <a:cs typeface="Lato Bold"/>
                <a:sym typeface="Lato Bold"/>
              </a:rPr>
              <a:t> de </a:t>
            </a:r>
            <a:r>
              <a:rPr lang="en-US" sz="2400" b="1" u="none" strike="noStrike" dirty="0" err="1">
                <a:solidFill>
                  <a:srgbClr val="000000"/>
                </a:solidFill>
                <a:latin typeface="Lato Light" panose="020F0302020204030203" pitchFamily="34" charset="0"/>
                <a:ea typeface="Lato Bold"/>
                <a:cs typeface="Lato Bold"/>
                <a:sym typeface="Lato Bold"/>
              </a:rPr>
              <a:t>reflexão</a:t>
            </a:r>
            <a:r>
              <a:rPr lang="en-US" sz="2400" b="1" u="none" strike="noStrike" dirty="0">
                <a:solidFill>
                  <a:srgbClr val="000000"/>
                </a:solidFill>
                <a:latin typeface="Lato Light" panose="020F0302020204030203" pitchFamily="34" charset="0"/>
                <a:ea typeface="Lato Bold"/>
                <a:cs typeface="Lato Bold"/>
                <a:sym typeface="Lato Bold"/>
              </a:rPr>
              <a:t> e </a:t>
            </a:r>
            <a:r>
              <a:rPr lang="en-US" sz="2400" b="1" u="none" strike="noStrike" dirty="0" err="1">
                <a:solidFill>
                  <a:srgbClr val="000000"/>
                </a:solidFill>
                <a:latin typeface="Lato Light" panose="020F0302020204030203" pitchFamily="34" charset="0"/>
                <a:ea typeface="Lato Bold"/>
                <a:cs typeface="Lato Bold"/>
                <a:sym typeface="Lato Bold"/>
              </a:rPr>
              <a:t>autoavaliação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err="1">
                <a:solidFill>
                  <a:srgbClr val="000000"/>
                </a:solidFill>
                <a:latin typeface="Lato Light" panose="020F0302020204030203" pitchFamily="34" charset="0"/>
                <a:ea typeface="Lato"/>
                <a:cs typeface="Lato"/>
                <a:sym typeface="Lato"/>
              </a:rPr>
              <a:t>Você</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terá</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oportunidade</a:t>
            </a:r>
            <a:r>
              <a:rPr lang="en-US" sz="2400" u="none" strike="noStrike" dirty="0">
                <a:solidFill>
                  <a:srgbClr val="000000"/>
                </a:solidFill>
                <a:latin typeface="Lato Light" panose="020F0302020204030203" pitchFamily="34" charset="0"/>
                <a:ea typeface="Lato"/>
                <a:cs typeface="Lato"/>
                <a:sym typeface="Lato"/>
              </a:rPr>
              <a:t> de </a:t>
            </a:r>
            <a:r>
              <a:rPr lang="en-US" sz="2400" u="none" strike="noStrike" dirty="0" err="1">
                <a:solidFill>
                  <a:srgbClr val="000000"/>
                </a:solidFill>
                <a:latin typeface="Lato Light" panose="020F0302020204030203" pitchFamily="34" charset="0"/>
                <a:ea typeface="Lato"/>
                <a:cs typeface="Lato"/>
                <a:sym typeface="Lato"/>
              </a:rPr>
              <a:t>colocar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prática</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conhecimento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adquirido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desenvolver</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pensamento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crítico</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avaliar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sua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aprendizagem</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Light" panose="020F0302020204030203" pitchFamily="34" charset="0"/>
                <a:ea typeface="Lato Bold"/>
                <a:cs typeface="Lato Bold"/>
                <a:sym typeface="Lato Bold"/>
              </a:rPr>
              <a:t>Recursos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b="1" u="none" strike="noStrike" dirty="0" err="1">
                <a:solidFill>
                  <a:srgbClr val="000000"/>
                </a:solidFill>
                <a:latin typeface="Lato Light" panose="020F0302020204030203" pitchFamily="34" charset="0"/>
                <a:ea typeface="Lato Bold"/>
                <a:cs typeface="Lato Bold"/>
                <a:sym typeface="Lato Bold"/>
              </a:rPr>
              <a:t>adicionais</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Cada </a:t>
            </a:r>
            <a:r>
              <a:rPr lang="en-US" sz="2400" u="none" strike="noStrike" dirty="0" err="1">
                <a:solidFill>
                  <a:srgbClr val="000000"/>
                </a:solidFill>
                <a:latin typeface="Lato Light" panose="020F0302020204030203" pitchFamily="34" charset="0"/>
                <a:ea typeface="Lato"/>
                <a:cs typeface="Lato"/>
                <a:sym typeface="Lato"/>
              </a:rPr>
              <a:t>módulo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inclui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materiais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adicionais</a:t>
            </a:r>
            <a:r>
              <a:rPr lang="en-US" sz="2400" u="none" strike="noStrike" dirty="0">
                <a:solidFill>
                  <a:srgbClr val="000000"/>
                </a:solidFill>
                <a:latin typeface="Lato Light" panose="020F0302020204030203" pitchFamily="34" charset="0"/>
                <a:ea typeface="Lato"/>
                <a:cs typeface="Lato"/>
                <a:sym typeface="Lato"/>
              </a:rPr>
              <a:t> para </a:t>
            </a:r>
            <a:r>
              <a:rPr lang="en-US" sz="2400" u="none" strike="noStrike" dirty="0" err="1">
                <a:solidFill>
                  <a:srgbClr val="000000"/>
                </a:solidFill>
                <a:latin typeface="Lato Light" panose="020F0302020204030203" pitchFamily="34" charset="0"/>
                <a:ea typeface="Lato"/>
                <a:cs typeface="Lato"/>
                <a:sym typeface="Lato"/>
              </a:rPr>
              <a:t>explorar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mais</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fundo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tópicos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abordados</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promover</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aprendizagem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independente</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2879"/>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panose="020F0302020204030203" pitchFamily="34" charset="0"/>
                <a:ea typeface="Lato Bold"/>
                <a:cs typeface="Lato Bold"/>
                <a:sym typeface="Lato Bold"/>
              </a:rPr>
              <a:t>Podcast de </a:t>
            </a:r>
            <a:r>
              <a:rPr lang="en-US" sz="2400" b="1" u="none" strike="noStrike" dirty="0" err="1">
                <a:solidFill>
                  <a:srgbClr val="000000"/>
                </a:solidFill>
                <a:latin typeface="Lato Light" panose="020F0302020204030203" pitchFamily="34" charset="0"/>
                <a:ea typeface="Lato Bold"/>
                <a:cs typeface="Lato Bold"/>
                <a:sym typeface="Lato Bold"/>
              </a:rPr>
              <a:t>Encerramento</a:t>
            </a:r>
            <a:r>
              <a:rPr lang="en-US" sz="2400" b="1" u="none" strike="noStrike" dirty="0">
                <a:solidFill>
                  <a:srgbClr val="000000"/>
                </a:solidFill>
                <a:latin typeface="Lato Light" panose="020F0302020204030203" pitchFamily="34" charset="0"/>
                <a:ea typeface="Lato Bold"/>
                <a:cs typeface="Lato Bold"/>
                <a:sym typeface="Lato Bold"/>
              </a:rPr>
              <a:t>. </a:t>
            </a:r>
            <a:r>
              <a:rPr lang="en-US" sz="2400" u="none" strike="noStrike" dirty="0">
                <a:solidFill>
                  <a:srgbClr val="000000"/>
                </a:solidFill>
                <a:latin typeface="Lato Light" panose="020F0302020204030203" pitchFamily="34" charset="0"/>
                <a:ea typeface="Lato"/>
                <a:cs typeface="Lato"/>
                <a:sym typeface="Lato"/>
              </a:rPr>
              <a:t>Ao final de </a:t>
            </a:r>
            <a:r>
              <a:rPr lang="en-US" sz="2400" u="none" strike="noStrike" dirty="0" err="1">
                <a:solidFill>
                  <a:srgbClr val="000000"/>
                </a:solidFill>
                <a:latin typeface="Lato Light" panose="020F0302020204030203" pitchFamily="34" charset="0"/>
                <a:ea typeface="Lato"/>
                <a:cs typeface="Lato"/>
                <a:sym typeface="Lato"/>
              </a:rPr>
              <a:t>cada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módulo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você</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terá</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acesso</a:t>
            </a:r>
            <a:r>
              <a:rPr lang="en-US" sz="2400" u="none" strike="noStrike" dirty="0">
                <a:solidFill>
                  <a:srgbClr val="000000"/>
                </a:solidFill>
                <a:latin typeface="Lato Light" panose="020F0302020204030203" pitchFamily="34" charset="0"/>
                <a:ea typeface="Lato"/>
                <a:cs typeface="Lato"/>
                <a:sym typeface="Lato"/>
              </a:rPr>
              <a:t> a um podcast </a:t>
            </a:r>
            <a:r>
              <a:rPr lang="en-US" sz="2400" u="none" strike="noStrike" dirty="0" err="1">
                <a:solidFill>
                  <a:srgbClr val="000000"/>
                </a:solidFill>
                <a:latin typeface="Lato Light" panose="020F0302020204030203" pitchFamily="34" charset="0"/>
                <a:ea typeface="Lato"/>
                <a:cs typeface="Lato"/>
                <a:sym typeface="Lato"/>
              </a:rPr>
              <a:t>resumido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que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ilustra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principais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conceitos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conclusões</a:t>
            </a:r>
            <a:r>
              <a:rPr lang="en-US" sz="2400" u="none" strike="noStrike" dirty="0">
                <a:solidFill>
                  <a:srgbClr val="000000"/>
                </a:solidFill>
                <a:latin typeface="Lato Light" panose="020F0302020204030203" pitchFamily="34" charset="0"/>
                <a:ea typeface="Lato"/>
                <a:cs typeface="Lato"/>
                <a:sym typeface="Lato"/>
              </a:rPr>
              <a:t> e </a:t>
            </a:r>
            <a:r>
              <a:rPr lang="en-US" sz="2400" u="none" strike="noStrike" dirty="0" err="1">
                <a:solidFill>
                  <a:srgbClr val="000000"/>
                </a:solidFill>
                <a:latin typeface="Lato Light" panose="020F0302020204030203" pitchFamily="34" charset="0"/>
                <a:ea typeface="Lato"/>
                <a:cs typeface="Lato"/>
                <a:sym typeface="Lato"/>
              </a:rPr>
              <a:t>ideias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mais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relevantes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exploradas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durante</a:t>
            </a:r>
            <a:r>
              <a:rPr lang="en-US" sz="2400" u="none" strike="noStrike" dirty="0">
                <a:solidFill>
                  <a:srgbClr val="000000"/>
                </a:solidFill>
                <a:latin typeface="Lato Light" panose="020F0302020204030203" pitchFamily="34" charset="0"/>
                <a:ea typeface="Lato"/>
                <a:cs typeface="Lato"/>
                <a:sym typeface="Lato"/>
              </a:rPr>
              <a:t> o </a:t>
            </a:r>
            <a:r>
              <a:rPr lang="en-US" sz="2400" u="none" strike="noStrike" dirty="0" err="1">
                <a:solidFill>
                  <a:srgbClr val="000000"/>
                </a:solidFill>
                <a:latin typeface="Lato Light" panose="020F0302020204030203" pitchFamily="34" charset="0"/>
                <a:ea typeface="Lato"/>
                <a:cs typeface="Lato"/>
                <a:sym typeface="Lato"/>
              </a:rPr>
              <a:t>módulo</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facilitando</a:t>
            </a:r>
            <a:r>
              <a:rPr lang="en-US" sz="2400" u="none" strike="noStrike" dirty="0">
                <a:solidFill>
                  <a:srgbClr val="000000"/>
                </a:solidFill>
                <a:latin typeface="Lato Light" panose="020F0302020204030203" pitchFamily="34" charset="0"/>
                <a:ea typeface="Lato"/>
                <a:cs typeface="Lato"/>
                <a:sym typeface="Lato"/>
              </a:rPr>
              <a:t> a </a:t>
            </a:r>
            <a:r>
              <a:rPr lang="en-US" sz="2400" u="none" strike="noStrike" dirty="0" err="1">
                <a:solidFill>
                  <a:srgbClr val="000000"/>
                </a:solidFill>
                <a:latin typeface="Lato Light" panose="020F0302020204030203" pitchFamily="34" charset="0"/>
                <a:ea typeface="Lato"/>
                <a:cs typeface="Lato"/>
                <a:sym typeface="Lato"/>
              </a:rPr>
              <a:t>consolidação</a:t>
            </a:r>
            <a:r>
              <a:rPr lang="en-US" sz="2400" u="none" strike="noStrike" dirty="0">
                <a:solidFill>
                  <a:srgbClr val="000000"/>
                </a:solidFill>
                <a:latin typeface="Lato Light" panose="020F0302020204030203" pitchFamily="34" charset="0"/>
                <a:ea typeface="Lato"/>
                <a:cs typeface="Lato"/>
                <a:sym typeface="Lato"/>
              </a:rPr>
              <a:t> do </a:t>
            </a:r>
            <a:r>
              <a:rPr lang="en-US" sz="2400" u="none" strike="noStrike" dirty="0" err="1">
                <a:solidFill>
                  <a:srgbClr val="000000"/>
                </a:solidFill>
                <a:latin typeface="Lato Light" panose="020F0302020204030203" pitchFamily="34" charset="0"/>
                <a:ea typeface="Lato"/>
                <a:cs typeface="Lato"/>
                <a:sym typeface="Lato"/>
              </a:rPr>
              <a:t>aprendizado</a:t>
            </a:r>
            <a:r>
              <a:rPr lang="en-US" sz="2400" u="none" strike="noStrike" dirty="0">
                <a:solidFill>
                  <a:srgbClr val="000000"/>
                </a:solidFill>
                <a:latin typeface="Lato Light" panose="020F0302020204030203" pitchFamily="34" charset="0"/>
                <a:ea typeface="Lato"/>
                <a:cs typeface="Lato"/>
                <a:sym typeface="Lato"/>
              </a:rPr>
              <a:t> e a </a:t>
            </a:r>
            <a:r>
              <a:rPr lang="en-US" sz="2400" u="none" strike="noStrike" dirty="0" err="1">
                <a:solidFill>
                  <a:srgbClr val="000000"/>
                </a:solidFill>
                <a:latin typeface="Lato Light" panose="020F0302020204030203" pitchFamily="34" charset="0"/>
                <a:ea typeface="Lato"/>
                <a:cs typeface="Lato"/>
                <a:sym typeface="Lato"/>
              </a:rPr>
              <a:t>reflexão</a:t>
            </a:r>
            <a:r>
              <a:rPr lang="en-US" sz="2400" u="none" strike="noStrike" dirty="0">
                <a:solidFill>
                  <a:srgbClr val="000000"/>
                </a:solidFill>
                <a:latin typeface="Lato Light" panose="020F0302020204030203" pitchFamily="34" charset="0"/>
                <a:ea typeface="Lato"/>
                <a:cs typeface="Lato"/>
                <a:sym typeface="Lato"/>
              </a:rPr>
              <a:t> final.</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04283" y="4716970"/>
            <a:ext cx="7890123" cy="929259"/>
          </a:xfrm>
          <a:prstGeom prst="rect">
            <a:avLst/>
          </a:prstGeom>
        </p:spPr>
        <p:txBody>
          <a:bodyPr lIns="0" tIns="0" rIns="0" bIns="0" rtlCol="0" anchor="t">
            <a:spAutoFit/>
          </a:bodyPr>
          <a:lstStyle/>
          <a:p>
            <a:pPr marL="0" lvl="0" indent="0" algn="ctr">
              <a:lnSpc>
                <a:spcPts val="7128"/>
              </a:lnSpc>
              <a:spcBef>
                <a:spcPct val="0"/>
              </a:spcBef>
            </a:pPr>
            <a:r>
              <a:rPr lang="en-US" sz="6600" u="none" strike="noStrike">
                <a:solidFill>
                  <a:srgbClr val="000000"/>
                </a:solidFill>
                <a:latin typeface="Oswald"/>
                <a:ea typeface="Oswald"/>
                <a:cs typeface="Oswald"/>
                <a:sym typeface="Oswald"/>
              </a:rPr>
              <a:t>CONTEÚDO DO MÓDULO</a:t>
            </a:r>
          </a:p>
        </p:txBody>
      </p:sp>
      <p:grpSp>
        <p:nvGrpSpPr>
          <p:cNvPr id="3" name="Group 3"/>
          <p:cNvGrpSpPr/>
          <p:nvPr/>
        </p:nvGrpSpPr>
        <p:grpSpPr>
          <a:xfrm>
            <a:off x="-17859" y="-5020"/>
            <a:ext cx="9179719" cy="10297049"/>
            <a:chOff x="0" y="0"/>
            <a:chExt cx="12239625" cy="13729398"/>
          </a:xfrm>
        </p:grpSpPr>
        <p:sp>
          <p:nvSpPr>
            <p:cNvPr id="4" name="Freeform 4"/>
            <p:cNvSpPr/>
            <p:nvPr/>
          </p:nvSpPr>
          <p:spPr>
            <a:xfrm>
              <a:off x="0" y="0"/>
              <a:ext cx="12239625" cy="13729336"/>
            </a:xfrm>
            <a:custGeom>
              <a:avLst/>
              <a:gdLst/>
              <a:ahLst/>
              <a:cxnLst/>
              <a:rect l="l" t="t" r="r" b="b"/>
              <a:pathLst>
                <a:path w="12239625" h="13729336">
                  <a:moveTo>
                    <a:pt x="0" y="0"/>
                  </a:moveTo>
                  <a:lnTo>
                    <a:pt x="12239625" y="0"/>
                  </a:lnTo>
                  <a:lnTo>
                    <a:pt x="12239625" y="13729336"/>
                  </a:lnTo>
                  <a:lnTo>
                    <a:pt x="0" y="13729336"/>
                  </a:lnTo>
                  <a:lnTo>
                    <a:pt x="0" y="0"/>
                  </a:lnTo>
                  <a:close/>
                </a:path>
              </a:pathLst>
            </a:custGeom>
            <a:blipFill>
              <a:blip r:embed="rId4"/>
              <a:stretch>
                <a:fillRect l="-34137" r="-34135" b="-30"/>
              </a:stretch>
            </a:blipFill>
          </p:spPr>
          <p:txBody>
            <a:bodyPr/>
            <a:lstStyle/>
            <a:p>
              <a:endParaRPr lang="es-ES"/>
            </a:p>
          </p:txBody>
        </p:sp>
      </p:gr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99971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M1: FUNDAMENTOS ÉTICOS DA IA NA FPE</a:t>
            </a:r>
          </a:p>
        </p:txBody>
      </p:sp>
      <p:sp>
        <p:nvSpPr>
          <p:cNvPr id="3" name="TextBox 3"/>
          <p:cNvSpPr txBox="1"/>
          <p:nvPr/>
        </p:nvSpPr>
        <p:spPr>
          <a:xfrm>
            <a:off x="1028700" y="2098012"/>
            <a:ext cx="16230600" cy="1085850"/>
          </a:xfrm>
          <a:prstGeom prst="rect">
            <a:avLst/>
          </a:prstGeom>
        </p:spPr>
        <p:txBody>
          <a:bodyPr lIns="0" tIns="0" rIns="0" bIns="0" rtlCol="0" anchor="t">
            <a:spAutoFit/>
          </a:bodyPr>
          <a:lstStyle/>
          <a:p>
            <a:pPr marL="0" lvl="0" indent="0" algn="just">
              <a:lnSpc>
                <a:spcPts val="2880"/>
              </a:lnSpc>
              <a:spcBef>
                <a:spcPct val="0"/>
              </a:spcBef>
            </a:pPr>
            <a:r>
              <a:rPr lang="en-US" sz="2400" u="none" strike="noStrike">
                <a:solidFill>
                  <a:srgbClr val="000000"/>
                </a:solidFill>
                <a:latin typeface="Lato Light"/>
                <a:ea typeface="Lato Light"/>
                <a:cs typeface="Lato Light"/>
                <a:sym typeface="Lato Light"/>
              </a:rPr>
              <a:t>Este módulo estabelece a base ética que orientará todos os outros módulos. Ele se concentra não em ferramentas, mas em princípios: os fundamentos que permitem aos educadores tomar decisões informadas e responsáveis ​​ao integrar a IA na formação profissional.</a:t>
            </a:r>
          </a:p>
        </p:txBody>
      </p:sp>
      <p:sp>
        <p:nvSpPr>
          <p:cNvPr id="4" name="TextBox 4"/>
          <p:cNvSpPr txBox="1"/>
          <p:nvPr/>
        </p:nvSpPr>
        <p:spPr>
          <a:xfrm>
            <a:off x="1028700" y="3541341"/>
            <a:ext cx="16230600" cy="5067300"/>
          </a:xfrm>
          <a:prstGeom prst="rect">
            <a:avLst/>
          </a:prstGeom>
        </p:spPr>
        <p:txBody>
          <a:bodyPr lIns="0" tIns="0" rIns="0" bIns="0" rtlCol="0" anchor="t">
            <a:spAutoFit/>
          </a:bodyPr>
          <a:lstStyle/>
          <a:p>
            <a:pPr marL="0" lvl="0" indent="0" algn="just">
              <a:lnSpc>
                <a:spcPts val="2880"/>
              </a:lnSpc>
              <a:spcBef>
                <a:spcPct val="0"/>
              </a:spcBef>
            </a:pPr>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Princípios éticos fundamentais: justiça, autonomia, responsabilidade e transparência.</a:t>
            </a:r>
          </a:p>
          <a:p>
            <a:pPr marL="0" lvl="0" indent="0" algn="just">
              <a:lnSpc>
                <a:spcPts val="2880"/>
              </a:lnSpc>
              <a:spcBef>
                <a:spcPct val="0"/>
              </a:spcBef>
            </a:pPr>
            <a:endParaRPr lang="en-US" sz="2400" b="1" u="none" strike="noStrike">
              <a:solidFill>
                <a:srgbClr val="000000"/>
              </a:solidFill>
              <a:latin typeface="Lato Bold"/>
              <a:ea typeface="Lato Bold"/>
              <a:cs typeface="Lato Bold"/>
              <a:sym typeface="Lato Bold"/>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Marcos regulatórios europeus para IA confiável. </a:t>
            </a:r>
            <a:r>
              <a:rPr lang="en-US" sz="2400" u="none" strike="noStrike">
                <a:solidFill>
                  <a:srgbClr val="000000"/>
                </a:solidFill>
                <a:latin typeface="Lato Light"/>
                <a:ea typeface="Lato Light"/>
                <a:cs typeface="Lato Light"/>
                <a:sym typeface="Lato Light"/>
              </a:rPr>
              <a:t>Este módulo conecta a reflexão ética com os marcos regulatórios europeus existentes e as abordagens para IA centrada no ser humano.</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Dilemas éticos práticos em ambientes de aprendizagem assistida por IA. Em vez de se concentrar apenas na teoria, o módulo apresenta cenários realistas, tais como:</a:t>
            </a:r>
          </a:p>
          <a:p>
            <a:pPr marL="315807" lvl="1" indent="-157904" algn="just">
              <a:lnSpc>
                <a:spcPts val="2880"/>
              </a:lnSpc>
              <a:spcBef>
                <a:spcPct val="0"/>
              </a:spcBef>
            </a:pPr>
            <a:r>
              <a:rPr lang="en-US" sz="2400" u="none" strike="noStrike">
                <a:solidFill>
                  <a:srgbClr val="000000"/>
                </a:solidFill>
                <a:latin typeface="Lato Light"/>
                <a:ea typeface="Lato Light"/>
                <a:cs typeface="Lato Light"/>
                <a:sym typeface="Lato Light"/>
              </a:rPr>
              <a:t>Sistemas automatizados de avaliação que influenciam os resultados da certificação.</a:t>
            </a:r>
          </a:p>
          <a:p>
            <a:pPr marL="315807" lvl="1" indent="-157904" algn="just">
              <a:lnSpc>
                <a:spcPts val="2880"/>
              </a:lnSpc>
              <a:spcBef>
                <a:spcPct val="0"/>
              </a:spcBef>
            </a:pPr>
            <a:r>
              <a:rPr lang="en-US" sz="2400" u="none" strike="noStrike">
                <a:solidFill>
                  <a:srgbClr val="000000"/>
                </a:solidFill>
                <a:latin typeface="Lato Light"/>
                <a:ea typeface="Lato Light"/>
                <a:cs typeface="Lato Light"/>
                <a:sym typeface="Lato Light"/>
              </a:rPr>
              <a:t>Feedback gerado por IA que pode, inadvertidamente, prejudicar alguns perfis de alunos.</a:t>
            </a:r>
          </a:p>
          <a:p>
            <a:pPr marL="0" lvl="0" indent="0" algn="just">
              <a:lnSpc>
                <a:spcPts val="2880"/>
              </a:lnSpc>
              <a:spcBef>
                <a:spcPct val="0"/>
              </a:spcBef>
            </a:pPr>
            <a:endParaRPr lang="en-US" sz="2400" u="none" strike="noStrike">
              <a:solidFill>
                <a:srgbClr val="000000"/>
              </a:solidFill>
              <a:latin typeface="Lato Light"/>
              <a:ea typeface="Lato Light"/>
              <a:cs typeface="Lato Light"/>
              <a:sym typeface="Lato Light"/>
            </a:endParaRPr>
          </a:p>
          <a:p>
            <a:pPr marL="315807" lvl="1" indent="-157904" algn="just">
              <a:lnSpc>
                <a:spcPts val="2880"/>
              </a:lnSpc>
              <a:spcBef>
                <a:spcPct val="0"/>
              </a:spcBef>
              <a:buFont typeface="Arial"/>
              <a:buChar char="•"/>
            </a:pPr>
            <a:r>
              <a:rPr lang="en-US" sz="2400" b="1" u="none" strike="noStrike">
                <a:solidFill>
                  <a:srgbClr val="000000"/>
                </a:solidFill>
                <a:latin typeface="Lato Bold"/>
                <a:ea typeface="Lato Bold"/>
                <a:cs typeface="Lato Bold"/>
                <a:sym typeface="Lato Bold"/>
              </a:rPr>
              <a:t>As responsabilidades morais dos formadores na delegação de decisões a sistemas de IA.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Delegar tarefas à IA não implica delegar responsabilidade. Os formadores refletem sobre as limitações da automação e examinam o seu dever profissional de monitorizar, questionar e, se necessário, reverter os resultados gerados pela IA.</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230600" cy="577081"/>
          </a:xfrm>
          <a:prstGeom prst="rect">
            <a:avLst/>
          </a:prstGeom>
        </p:spPr>
        <p:txBody>
          <a:bodyPr wrap="square" lIns="0" tIns="0" rIns="0" bIns="0" rtlCol="0" anchor="t">
            <a:spAutoFit/>
          </a:bodyPr>
          <a:lstStyle/>
          <a:p>
            <a:pPr marL="0" lvl="0" indent="0" algn="l">
              <a:lnSpc>
                <a:spcPts val="4536"/>
              </a:lnSpc>
              <a:spcBef>
                <a:spcPct val="0"/>
              </a:spcBef>
            </a:pPr>
            <a:r>
              <a:rPr lang="en-US" sz="4200" u="none" strike="noStrike" dirty="0">
                <a:solidFill>
                  <a:srgbClr val="000000"/>
                </a:solidFill>
                <a:latin typeface="Oswald"/>
                <a:ea typeface="Oswald"/>
                <a:cs typeface="Oswald"/>
                <a:sym typeface="Oswald"/>
              </a:rPr>
              <a:t>M2: INTEGRAÇÃO RESPONSÁVEL DA IA NO TREINAMENTO E NA ORIENTAÇÃO</a:t>
            </a:r>
          </a:p>
        </p:txBody>
      </p:sp>
      <p:sp>
        <p:nvSpPr>
          <p:cNvPr id="3" name="TextBox 3"/>
          <p:cNvSpPr txBox="1"/>
          <p:nvPr/>
        </p:nvSpPr>
        <p:spPr>
          <a:xfrm>
            <a:off x="1028700" y="2400300"/>
            <a:ext cx="16230600" cy="65151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Este </a:t>
            </a:r>
            <a:r>
              <a:rPr lang="en-US" sz="2400" u="none" strike="noStrike" dirty="0" err="1">
                <a:solidFill>
                  <a:srgbClr val="000000"/>
                </a:solidFill>
                <a:latin typeface="Lato Light"/>
                <a:ea typeface="Lato Light"/>
                <a:cs typeface="Lato Light"/>
                <a:sym typeface="Lato Light"/>
              </a:rPr>
              <a:t>módulo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parte</a:t>
            </a:r>
            <a:r>
              <a:rPr lang="en-US" sz="2400" u="none" strike="noStrike" dirty="0">
                <a:solidFill>
                  <a:srgbClr val="000000"/>
                </a:solidFill>
                <a:latin typeface="Lato Light"/>
                <a:ea typeface="Lato Light"/>
                <a:cs typeface="Lato Light"/>
                <a:sym typeface="Lato Light"/>
              </a:rPr>
              <a:t> da </a:t>
            </a:r>
            <a:r>
              <a:rPr lang="en-US" sz="2400" u="none" strike="noStrike" dirty="0" err="1">
                <a:solidFill>
                  <a:srgbClr val="000000"/>
                </a:solidFill>
                <a:latin typeface="Lato Light"/>
                <a:ea typeface="Lato Light"/>
                <a:cs typeface="Lato Light"/>
                <a:sym typeface="Lato Light"/>
              </a:rPr>
              <a:t>teoria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ética</a:t>
            </a:r>
            <a:r>
              <a:rPr lang="en-US" sz="2400" u="none" strike="noStrike" dirty="0">
                <a:solidFill>
                  <a:srgbClr val="000000"/>
                </a:solidFill>
                <a:latin typeface="Lato Light"/>
                <a:ea typeface="Lato Light"/>
                <a:cs typeface="Lato Light"/>
                <a:sym typeface="Lato Light"/>
              </a:rPr>
              <a:t> para a </a:t>
            </a:r>
            <a:r>
              <a:rPr lang="en-US" sz="2400" u="none" strike="noStrike" dirty="0" err="1">
                <a:solidFill>
                  <a:srgbClr val="000000"/>
                </a:solidFill>
                <a:latin typeface="Lato Light"/>
                <a:ea typeface="Lato Light"/>
                <a:cs typeface="Lato Light"/>
                <a:sym typeface="Lato Light"/>
              </a:rPr>
              <a:t>aplicação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prática</a:t>
            </a:r>
            <a:r>
              <a:rPr lang="en-US" sz="2400" u="none" strike="noStrike" dirty="0">
                <a:solidFill>
                  <a:srgbClr val="000000"/>
                </a:solidFill>
                <a:latin typeface="Lato Light"/>
                <a:ea typeface="Lato Light"/>
                <a:cs typeface="Lato Light"/>
                <a:sym typeface="Lato Light"/>
              </a:rPr>
              <a:t>. Ele auxilia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formadores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contínua</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integrar</a:t>
            </a:r>
            <a:r>
              <a:rPr lang="en-US" sz="2400" u="none" strike="noStrike" dirty="0">
                <a:solidFill>
                  <a:srgbClr val="000000"/>
                </a:solidFill>
                <a:latin typeface="Lato Light"/>
                <a:ea typeface="Lato Light"/>
                <a:cs typeface="Lato Light"/>
                <a:sym typeface="Lato Light"/>
              </a:rPr>
              <a:t> a IA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sua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prática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diária</a:t>
            </a:r>
            <a:r>
              <a:rPr lang="en-US" sz="2400" u="none" strike="noStrike" dirty="0">
                <a:solidFill>
                  <a:srgbClr val="000000"/>
                </a:solidFill>
                <a:latin typeface="Lato Light"/>
                <a:ea typeface="Lato Light"/>
                <a:cs typeface="Lato Light"/>
                <a:sym typeface="Lato Light"/>
              </a:rPr>
              <a:t> de forma </a:t>
            </a:r>
            <a:r>
              <a:rPr lang="en-US" sz="2400" u="none" strike="noStrike" dirty="0" err="1">
                <a:solidFill>
                  <a:srgbClr val="000000"/>
                </a:solidFill>
                <a:latin typeface="Lato Light"/>
                <a:ea typeface="Lato Light"/>
                <a:cs typeface="Lato Light"/>
                <a:sym typeface="Lato Light"/>
              </a:rPr>
              <a:t>estruturada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crítica</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pedagogicamente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sólida</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Bold"/>
                <a:ea typeface="Lato Bold"/>
                <a:cs typeface="Lato Bold"/>
                <a:sym typeface="Lato Bold"/>
              </a:rPr>
              <a:t>Percursos</a:t>
            </a:r>
            <a:r>
              <a:rPr lang="en-US" sz="2400" b="1" u="none" strike="noStrike" dirty="0">
                <a:solidFill>
                  <a:srgbClr val="000000"/>
                </a:solidFill>
                <a:latin typeface="Lato Bold"/>
                <a:ea typeface="Lato Bold"/>
                <a:cs typeface="Lato Bold"/>
                <a:sym typeface="Lato Bold"/>
              </a:rPr>
              <a:t> de </a:t>
            </a:r>
            <a:r>
              <a:rPr lang="en-US" sz="2400" b="1" u="none" strike="noStrike" dirty="0" err="1">
                <a:solidFill>
                  <a:srgbClr val="000000"/>
                </a:solidFill>
                <a:latin typeface="Lato Bold"/>
                <a:ea typeface="Lato Bold"/>
                <a:cs typeface="Lato Bold"/>
                <a:sym typeface="Lato Bold"/>
              </a:rPr>
              <a:t>aprendizagem</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personalizados</a:t>
            </a:r>
            <a:r>
              <a:rPr lang="en-US" sz="2400" b="1" u="none" strike="noStrike" dirty="0">
                <a:solidFill>
                  <a:srgbClr val="000000"/>
                </a:solidFill>
                <a:latin typeface="Lato Bold"/>
                <a:ea typeface="Lato Bold"/>
                <a:cs typeface="Lato Bold"/>
                <a:sym typeface="Lato Bold"/>
              </a:rPr>
              <a:t> com IA:</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formadores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aprendem</a:t>
            </a:r>
            <a:r>
              <a:rPr lang="en-US" sz="2400" u="none" strike="noStrike" dirty="0">
                <a:solidFill>
                  <a:srgbClr val="000000"/>
                </a:solidFill>
                <a:latin typeface="Lato Light"/>
                <a:ea typeface="Lato Light"/>
                <a:cs typeface="Lato Light"/>
                <a:sym typeface="Lato Light"/>
              </a:rPr>
              <a:t> a usar a IA para </a:t>
            </a:r>
            <a:r>
              <a:rPr lang="en-US" sz="2400" u="none" strike="noStrike" dirty="0" err="1">
                <a:solidFill>
                  <a:srgbClr val="000000"/>
                </a:solidFill>
                <a:latin typeface="Lato Light"/>
                <a:ea typeface="Lato Light"/>
                <a:cs typeface="Lato Light"/>
                <a:sym typeface="Lato Light"/>
              </a:rPr>
              <a:t>adaptar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conteúdo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identificar</a:t>
            </a:r>
            <a:r>
              <a:rPr lang="en-US" sz="2400" u="none" strike="noStrike" dirty="0">
                <a:solidFill>
                  <a:srgbClr val="000000"/>
                </a:solidFill>
                <a:latin typeface="Lato Light"/>
                <a:ea typeface="Lato Light"/>
                <a:cs typeface="Lato Light"/>
                <a:sym typeface="Lato Light"/>
              </a:rPr>
              <a:t> lacunas de </a:t>
            </a:r>
            <a:r>
              <a:rPr lang="en-US" sz="2400" u="none" strike="noStrike" dirty="0" err="1">
                <a:solidFill>
                  <a:srgbClr val="000000"/>
                </a:solidFill>
                <a:latin typeface="Lato Light"/>
                <a:ea typeface="Lato Light"/>
                <a:cs typeface="Lato Light"/>
                <a:sym typeface="Lato Light"/>
              </a:rPr>
              <a:t>competências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evitando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criação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perfis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rígidos</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objetivo</a:t>
            </a:r>
            <a:r>
              <a:rPr lang="en-US" sz="2400" u="none" strike="noStrike" dirty="0">
                <a:solidFill>
                  <a:srgbClr val="000000"/>
                </a:solidFill>
                <a:latin typeface="Lato Light"/>
                <a:ea typeface="Lato Light"/>
                <a:cs typeface="Lato Light"/>
                <a:sym typeface="Lato Light"/>
              </a:rPr>
              <a:t> é usar a </a:t>
            </a:r>
            <a:r>
              <a:rPr lang="en-US" sz="2400" u="none" strike="noStrike" dirty="0" err="1">
                <a:solidFill>
                  <a:srgbClr val="000000"/>
                </a:solidFill>
                <a:latin typeface="Lato Light"/>
                <a:ea typeface="Lato Light"/>
                <a:cs typeface="Lato Light"/>
                <a:sym typeface="Lato Light"/>
              </a:rPr>
              <a:t>personalização</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expandir</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oportunidades</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para </a:t>
            </a:r>
            <a:r>
              <a:rPr lang="en-US" sz="2400" u="none" strike="noStrike" dirty="0" err="1">
                <a:solidFill>
                  <a:srgbClr val="000000"/>
                </a:solidFill>
                <a:latin typeface="Lato Light"/>
                <a:ea typeface="Lato Light"/>
                <a:cs typeface="Lato Light"/>
                <a:sym typeface="Lato Light"/>
              </a:rPr>
              <a:t>limitar</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progresso</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Bold"/>
                <a:ea typeface="Lato Bold"/>
                <a:cs typeface="Lato Bold"/>
                <a:sym typeface="Lato Bold"/>
              </a:rPr>
              <a:t>Uso </a:t>
            </a:r>
            <a:r>
              <a:rPr lang="en-US" sz="2400" b="1" u="none" strike="noStrike" dirty="0" err="1">
                <a:solidFill>
                  <a:srgbClr val="000000"/>
                </a:solidFill>
                <a:latin typeface="Lato Bold"/>
                <a:ea typeface="Lato Bold"/>
                <a:cs typeface="Lato Bold"/>
                <a:sym typeface="Lato Bold"/>
              </a:rPr>
              <a:t>Responsável</a:t>
            </a:r>
            <a:r>
              <a:rPr lang="en-US" sz="2400" b="1" u="none" strike="noStrike" dirty="0">
                <a:solidFill>
                  <a:srgbClr val="000000"/>
                </a:solidFill>
                <a:latin typeface="Lato Bold"/>
                <a:ea typeface="Lato Bold"/>
                <a:cs typeface="Lato Bold"/>
                <a:sym typeface="Lato Bold"/>
              </a:rPr>
              <a:t> da IA ​​</a:t>
            </a:r>
            <a:r>
              <a:rPr lang="en-US" sz="2400" b="1" u="none" strike="noStrike" dirty="0" err="1">
                <a:solidFill>
                  <a:srgbClr val="000000"/>
                </a:solidFill>
                <a:latin typeface="Lato Bold"/>
                <a:ea typeface="Lato Bold"/>
                <a:cs typeface="Lato Bold"/>
                <a:sym typeface="Lato Bold"/>
              </a:rPr>
              <a:t>na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Avaliação</a:t>
            </a:r>
            <a:r>
              <a:rPr lang="en-US" sz="2400" b="1" u="none" strike="noStrike" dirty="0">
                <a:solidFill>
                  <a:srgbClr val="000000"/>
                </a:solidFill>
                <a:latin typeface="Lato Bold"/>
                <a:ea typeface="Lato Bold"/>
                <a:cs typeface="Lato Bold"/>
                <a:sym typeface="Lato Bold"/>
              </a:rPr>
              <a:t> de </a:t>
            </a:r>
            <a:r>
              <a:rPr lang="en-US" sz="2400" b="1" u="none" strike="noStrike" dirty="0" err="1">
                <a:solidFill>
                  <a:srgbClr val="000000"/>
                </a:solidFill>
                <a:latin typeface="Lato Bold"/>
                <a:ea typeface="Lato Bold"/>
                <a:cs typeface="Lato Bold"/>
                <a:sym typeface="Lato Bold"/>
              </a:rPr>
              <a:t>Competências</a:t>
            </a:r>
            <a:r>
              <a:rPr lang="en-US" sz="2400" b="1" u="none" strike="noStrike" dirty="0">
                <a:solidFill>
                  <a:srgbClr val="000000"/>
                </a:solidFill>
                <a:latin typeface="Lato Bold"/>
                <a:ea typeface="Lato Bold"/>
                <a:cs typeface="Lato Bold"/>
                <a:sym typeface="Lato Bold"/>
              </a:rPr>
              <a:t>:</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Light"/>
                <a:ea typeface="Lato Light"/>
                <a:cs typeface="Lato Light"/>
                <a:sym typeface="Lato Light"/>
              </a:rPr>
              <a: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participantes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exploram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combinar</a:t>
            </a:r>
            <a:r>
              <a:rPr lang="en-US" sz="2400" u="none" strike="noStrike" dirty="0">
                <a:solidFill>
                  <a:srgbClr val="000000"/>
                </a:solidFill>
                <a:latin typeface="Lato Light"/>
                <a:ea typeface="Lato Light"/>
                <a:cs typeface="Lato Light"/>
                <a:sym typeface="Lato Light"/>
              </a:rPr>
              <a:t> feedback e </a:t>
            </a:r>
            <a:r>
              <a:rPr lang="en-US" sz="2400" u="none" strike="noStrike" dirty="0" err="1">
                <a:solidFill>
                  <a:srgbClr val="000000"/>
                </a:solidFill>
                <a:latin typeface="Lato Light"/>
                <a:ea typeface="Lato Light"/>
                <a:cs typeface="Lato Light"/>
                <a:sym typeface="Lato Light"/>
              </a:rPr>
              <a:t>análise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automatizados</a:t>
            </a:r>
            <a:r>
              <a:rPr lang="en-US" sz="2400" u="none" strike="noStrike" dirty="0">
                <a:solidFill>
                  <a:srgbClr val="000000"/>
                </a:solidFill>
                <a:latin typeface="Lato Light"/>
                <a:ea typeface="Lato Light"/>
                <a:cs typeface="Lato Light"/>
                <a:sym typeface="Lato Light"/>
              </a:rPr>
              <a:t> com </a:t>
            </a:r>
            <a:r>
              <a:rPr lang="en-US" sz="2400" u="none" strike="noStrike" dirty="0" err="1">
                <a:solidFill>
                  <a:srgbClr val="000000"/>
                </a:solidFill>
                <a:latin typeface="Lato Light"/>
                <a:ea typeface="Lato Light"/>
                <a:cs typeface="Lato Light"/>
                <a:sym typeface="Lato Light"/>
              </a:rPr>
              <a:t>supervisão</a:t>
            </a:r>
            <a:r>
              <a:rPr lang="en-US" sz="2400" u="none" strike="noStrike" dirty="0">
                <a:solidFill>
                  <a:srgbClr val="000000"/>
                </a:solidFill>
                <a:latin typeface="Lato Light"/>
                <a:ea typeface="Lato Light"/>
                <a:cs typeface="Lato Light"/>
                <a:sym typeface="Lato Light"/>
              </a:rPr>
              <a:t> humana. O </a:t>
            </a:r>
            <a:r>
              <a:rPr lang="en-US" sz="2400" u="none" strike="noStrike" dirty="0" err="1">
                <a:solidFill>
                  <a:srgbClr val="000000"/>
                </a:solidFill>
                <a:latin typeface="Lato Light"/>
                <a:ea typeface="Lato Light"/>
                <a:cs typeface="Lato Light"/>
                <a:sym typeface="Lato Light"/>
              </a:rPr>
              <a:t>foco</a:t>
            </a:r>
            <a:r>
              <a:rPr lang="en-US" sz="2400" u="none" strike="noStrike" dirty="0">
                <a:solidFill>
                  <a:srgbClr val="000000"/>
                </a:solidFill>
                <a:latin typeface="Lato Light"/>
                <a:ea typeface="Lato Light"/>
                <a:cs typeface="Lato Light"/>
                <a:sym typeface="Lato Light"/>
              </a:rPr>
              <a:t> é </a:t>
            </a:r>
            <a:r>
              <a:rPr lang="en-US" sz="2400" u="none" strike="noStrike" dirty="0" err="1">
                <a:solidFill>
                  <a:srgbClr val="000000"/>
                </a:solidFill>
                <a:latin typeface="Lato Light"/>
                <a:ea typeface="Lato Light"/>
                <a:cs typeface="Lato Light"/>
                <a:sym typeface="Lato Light"/>
              </a:rPr>
              <a:t>validar</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avaliações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geradas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por</a:t>
            </a:r>
            <a:r>
              <a:rPr lang="en-US" sz="2400" u="none" strike="noStrike" dirty="0">
                <a:solidFill>
                  <a:srgbClr val="000000"/>
                </a:solidFill>
                <a:latin typeface="Lato Light"/>
                <a:ea typeface="Lato Light"/>
                <a:cs typeface="Lato Light"/>
                <a:sym typeface="Lato Light"/>
              </a:rPr>
              <a:t> IA e </a:t>
            </a:r>
            <a:r>
              <a:rPr lang="en-US" sz="2400" u="none" strike="noStrike" dirty="0" err="1">
                <a:solidFill>
                  <a:srgbClr val="000000"/>
                </a:solidFill>
                <a:latin typeface="Lato Light"/>
                <a:ea typeface="Lato Light"/>
                <a:cs typeface="Lato Light"/>
                <a:sym typeface="Lato Light"/>
              </a:rPr>
              <a:t>garantir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decisões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finais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permaneçam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pedagogicamente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sólidas</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justas</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Bold"/>
                <a:ea typeface="Lato Bold"/>
                <a:cs typeface="Lato Bold"/>
                <a:sym typeface="Lato Bold"/>
              </a:rPr>
              <a:t>Aplicação</a:t>
            </a:r>
            <a:r>
              <a:rPr lang="en-US" sz="2400" b="1" u="none" strike="noStrike" dirty="0">
                <a:solidFill>
                  <a:srgbClr val="000000"/>
                </a:solidFill>
                <a:latin typeface="Lato Bold"/>
                <a:ea typeface="Lato Bold"/>
                <a:cs typeface="Lato Bold"/>
                <a:sym typeface="Lato Bold"/>
              </a:rPr>
              <a:t> da IA ​​</a:t>
            </a:r>
            <a:r>
              <a:rPr lang="en-US" sz="2400" b="1" u="none" strike="noStrike" dirty="0" err="1">
                <a:solidFill>
                  <a:srgbClr val="000000"/>
                </a:solidFill>
                <a:latin typeface="Lato Bold"/>
                <a:ea typeface="Lato Bold"/>
                <a:cs typeface="Lato Bold"/>
                <a:sym typeface="Lato Bold"/>
              </a:rPr>
              <a:t>na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orientação</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profissional</a:t>
            </a:r>
            <a:r>
              <a:rPr lang="en-US" sz="2400" b="1" u="none" strike="noStrike" dirty="0">
                <a:solidFill>
                  <a:srgbClr val="000000"/>
                </a:solidFill>
                <a:latin typeface="Lato Bold"/>
                <a:ea typeface="Lato Bold"/>
                <a:cs typeface="Lato Bold"/>
                <a:sym typeface="Lato Bold"/>
              </a:rPr>
              <a:t>:</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Light"/>
                <a:ea typeface="Lato Light"/>
                <a:cs typeface="Lato Light"/>
                <a:sym typeface="Lato Light"/>
              </a:rPr>
              <a:t>Educadores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exploram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interpretar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criticamente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recomendações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baseadas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IA, </a:t>
            </a:r>
            <a:r>
              <a:rPr lang="en-US" sz="2400" u="none" strike="noStrike" dirty="0" err="1">
                <a:solidFill>
                  <a:srgbClr val="000000"/>
                </a:solidFill>
                <a:latin typeface="Lato Light"/>
                <a:ea typeface="Lato Light"/>
                <a:cs typeface="Lato Light"/>
                <a:sym typeface="Lato Light"/>
              </a:rPr>
              <a:t>vinculadas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às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tendências</a:t>
            </a:r>
            <a:r>
              <a:rPr lang="en-US" sz="2400" u="none" strike="noStrike" dirty="0">
                <a:solidFill>
                  <a:srgbClr val="000000"/>
                </a:solidFill>
                <a:latin typeface="Lato Light"/>
                <a:ea typeface="Lato Light"/>
                <a:cs typeface="Lato Light"/>
                <a:sym typeface="Lato Light"/>
              </a:rPr>
              <a:t> do mercado de </a:t>
            </a:r>
            <a:r>
              <a:rPr lang="en-US" sz="2400" u="none" strike="noStrike" dirty="0" err="1">
                <a:solidFill>
                  <a:srgbClr val="000000"/>
                </a:solidFill>
                <a:latin typeface="Lato Light"/>
                <a:ea typeface="Lato Light"/>
                <a:cs typeface="Lato Light"/>
                <a:sym typeface="Lato Light"/>
              </a:rPr>
              <a:t>trabalho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garantindo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orientação</a:t>
            </a:r>
            <a:r>
              <a:rPr lang="en-US" sz="2400" u="none" strike="noStrike" dirty="0">
                <a:solidFill>
                  <a:srgbClr val="000000"/>
                </a:solidFill>
                <a:latin typeface="Lato Light"/>
                <a:ea typeface="Lato Light"/>
                <a:cs typeface="Lato Light"/>
                <a:sym typeface="Lato Light"/>
              </a:rPr>
              <a:t> continue </a:t>
            </a:r>
            <a:r>
              <a:rPr lang="en-US" sz="2400" u="none" strike="noStrike" dirty="0" err="1">
                <a:solidFill>
                  <a:srgbClr val="000000"/>
                </a:solidFill>
                <a:latin typeface="Lato Light"/>
                <a:ea typeface="Lato Light"/>
                <a:cs typeface="Lato Light"/>
                <a:sym typeface="Lato Light"/>
              </a:rPr>
              <a:t>sendo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uma</a:t>
            </a:r>
            <a:r>
              <a:rPr lang="en-US" sz="2400" u="none" strike="noStrike" dirty="0">
                <a:solidFill>
                  <a:srgbClr val="000000"/>
                </a:solidFill>
                <a:latin typeface="Lato Light"/>
                <a:ea typeface="Lato Light"/>
                <a:cs typeface="Lato Light"/>
                <a:sym typeface="Lato Light"/>
              </a:rPr>
              <a:t> ferramenta de </a:t>
            </a:r>
            <a:r>
              <a:rPr lang="en-US" sz="2400" u="none" strike="noStrike" dirty="0" err="1">
                <a:solidFill>
                  <a:srgbClr val="000000"/>
                </a:solidFill>
                <a:latin typeface="Lato Light"/>
                <a:ea typeface="Lato Light"/>
                <a:cs typeface="Lato Light"/>
                <a:sym typeface="Lato Light"/>
              </a:rPr>
              <a:t>empoderamento</a:t>
            </a:r>
            <a:r>
              <a:rPr lang="en-US" sz="2400" u="none" strike="noStrike" dirty="0">
                <a:solidFill>
                  <a:srgbClr val="000000"/>
                </a:solidFill>
                <a:latin typeface="Lato Light"/>
                <a:ea typeface="Lato Light"/>
                <a:cs typeface="Lato Light"/>
                <a:sym typeface="Lato Light"/>
              </a:rPr>
              <a:t> e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reproduza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preconceitos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limite</a:t>
            </a:r>
            <a:r>
              <a:rPr lang="en-US" sz="2400" u="none" strike="noStrike" dirty="0">
                <a:solidFill>
                  <a:srgbClr val="000000"/>
                </a:solidFill>
                <a:latin typeface="Lato Light"/>
                <a:ea typeface="Lato Light"/>
                <a:cs typeface="Lato Light"/>
                <a:sym typeface="Lato Light"/>
              </a:rPr>
              <a:t> as </a:t>
            </a:r>
            <a:r>
              <a:rPr lang="en-US" sz="2400" u="none" strike="noStrike" dirty="0" err="1">
                <a:solidFill>
                  <a:srgbClr val="000000"/>
                </a:solidFill>
                <a:latin typeface="Lato Light"/>
                <a:ea typeface="Lato Light"/>
                <a:cs typeface="Lato Light"/>
                <a:sym typeface="Lato Light"/>
              </a:rPr>
              <a:t>aspirações</a:t>
            </a:r>
            <a:r>
              <a:rPr lang="en-US" sz="2400" u="none" strike="noStrike" dirty="0">
                <a:solidFill>
                  <a:srgbClr val="000000"/>
                </a:solidFill>
                <a:latin typeface="Lato Light"/>
                <a:ea typeface="Lato Light"/>
                <a:cs typeface="Lato Light"/>
                <a:sym typeface="Lato Light"/>
              </a:rPr>
              <a:t> dos </a:t>
            </a:r>
            <a:r>
              <a:rPr lang="en-US" sz="2400" u="none" strike="noStrike" dirty="0" err="1">
                <a:solidFill>
                  <a:srgbClr val="000000"/>
                </a:solidFill>
                <a:latin typeface="Lato Light"/>
                <a:ea typeface="Lato Light"/>
                <a:cs typeface="Lato Light"/>
                <a:sym typeface="Lato Light"/>
              </a:rPr>
              <a:t>alunos</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err="1">
                <a:solidFill>
                  <a:srgbClr val="000000"/>
                </a:solidFill>
                <a:latin typeface="Lato Bold"/>
                <a:ea typeface="Lato Bold"/>
                <a:cs typeface="Lato Bold"/>
                <a:sym typeface="Lato Bold"/>
              </a:rPr>
              <a:t>Preservando</a:t>
            </a:r>
            <a:r>
              <a:rPr lang="en-US" sz="2400" b="1" u="none" strike="noStrike" dirty="0">
                <a:solidFill>
                  <a:srgbClr val="000000"/>
                </a:solidFill>
                <a:latin typeface="Lato Bold"/>
                <a:ea typeface="Lato Bold"/>
                <a:cs typeface="Lato Bold"/>
                <a:sym typeface="Lato Bold"/>
              </a:rPr>
              <a:t> a </a:t>
            </a:r>
            <a:r>
              <a:rPr lang="en-US" sz="2400" b="1" u="none" strike="noStrike" dirty="0" err="1">
                <a:solidFill>
                  <a:srgbClr val="000000"/>
                </a:solidFill>
                <a:latin typeface="Lato Bold"/>
                <a:ea typeface="Lato Bold"/>
                <a:cs typeface="Lato Bold"/>
                <a:sym typeface="Lato Bold"/>
              </a:rPr>
              <a:t>dimensão</a:t>
            </a:r>
            <a:r>
              <a:rPr lang="en-US" sz="2400" b="1" u="none" strike="noStrike" dirty="0">
                <a:solidFill>
                  <a:srgbClr val="000000"/>
                </a:solidFill>
                <a:latin typeface="Lato Bold"/>
                <a:ea typeface="Lato Bold"/>
                <a:cs typeface="Lato Bold"/>
                <a:sym typeface="Lato Bold"/>
              </a:rPr>
              <a:t> humana:</a:t>
            </a:r>
            <a:r>
              <a:rPr lang="en-US" sz="2400" u="none" strike="noStrike" dirty="0">
                <a:solidFill>
                  <a:srgbClr val="000000"/>
                </a:solidFill>
                <a:latin typeface="Lato"/>
                <a:ea typeface="Lato"/>
                <a:cs typeface="Lato"/>
                <a:sym typeface="Lato"/>
              </a:rPr>
              <a:t> </a:t>
            </a:r>
            <a:r>
              <a:rPr lang="en-US" sz="2400" u="none" strike="noStrike" dirty="0" err="1">
                <a:solidFill>
                  <a:srgbClr val="000000"/>
                </a:solidFill>
                <a:latin typeface="Lato Light"/>
                <a:ea typeface="Lato Light"/>
                <a:cs typeface="Lato Light"/>
                <a:sym typeface="Lato Light"/>
              </a:rPr>
              <a:t>Mesmo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em</a:t>
            </a:r>
            <a:r>
              <a:rPr lang="en-US" sz="2400" u="none" strike="noStrike" dirty="0">
                <a:solidFill>
                  <a:srgbClr val="000000"/>
                </a:solidFill>
                <a:latin typeface="Lato Light"/>
                <a:ea typeface="Lato Light"/>
                <a:cs typeface="Lato Light"/>
                <a:sym typeface="Lato Light"/>
              </a:rPr>
              <a:t> ambientes com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o </a:t>
            </a:r>
            <a:r>
              <a:rPr lang="en-US" sz="2400" u="none" strike="noStrike" dirty="0" err="1">
                <a:solidFill>
                  <a:srgbClr val="000000"/>
                </a:solidFill>
                <a:latin typeface="Lato Light"/>
                <a:ea typeface="Lato Light"/>
                <a:cs typeface="Lato Light"/>
                <a:sym typeface="Lato Light"/>
              </a:rPr>
              <a:t>diálogo</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mentoria</a:t>
            </a:r>
            <a:r>
              <a:rPr lang="en-US" sz="2400" u="none" strike="noStrike" dirty="0">
                <a:solidFill>
                  <a:srgbClr val="000000"/>
                </a:solidFill>
                <a:latin typeface="Lato Light"/>
                <a:ea typeface="Lato Light"/>
                <a:cs typeface="Lato Light"/>
                <a:sym typeface="Lato Light"/>
              </a:rPr>
              <a:t> e a </a:t>
            </a:r>
            <a:r>
              <a:rPr lang="en-US" sz="2400" u="none" strike="noStrike" dirty="0" err="1">
                <a:solidFill>
                  <a:srgbClr val="000000"/>
                </a:solidFill>
                <a:latin typeface="Lato Light"/>
                <a:ea typeface="Lato Light"/>
                <a:cs typeface="Lato Light"/>
                <a:sym typeface="Lato Light"/>
              </a:rPr>
              <a:t>compreensão</a:t>
            </a:r>
            <a:r>
              <a:rPr lang="en-US" sz="2400" u="none" strike="noStrike" dirty="0">
                <a:solidFill>
                  <a:srgbClr val="000000"/>
                </a:solidFill>
                <a:latin typeface="Lato Light"/>
                <a:ea typeface="Lato Light"/>
                <a:cs typeface="Lato Light"/>
                <a:sym typeface="Lato Light"/>
              </a:rPr>
              <a:t> contextual </a:t>
            </a:r>
            <a:r>
              <a:rPr lang="en-US" sz="2400" u="none" strike="noStrike" dirty="0" err="1">
                <a:solidFill>
                  <a:srgbClr val="000000"/>
                </a:solidFill>
                <a:latin typeface="Lato Light"/>
                <a:ea typeface="Lato Light"/>
                <a:cs typeface="Lato Light"/>
                <a:sym typeface="Lato Light"/>
              </a:rPr>
              <a:t>continuam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sendo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essenciais</a:t>
            </a:r>
            <a:r>
              <a:rPr lang="en-US" sz="2400" u="none" strike="noStrike" dirty="0">
                <a:solidFill>
                  <a:srgbClr val="000000"/>
                </a:solidFill>
                <a:latin typeface="Lato Light"/>
                <a:ea typeface="Lato Light"/>
                <a:cs typeface="Lato Light"/>
                <a:sym typeface="Lato Light"/>
              </a:rPr>
              <a:t>. O </a:t>
            </a:r>
            <a:r>
              <a:rPr lang="en-US" sz="2400" u="none" strike="noStrike" dirty="0" err="1">
                <a:solidFill>
                  <a:srgbClr val="000000"/>
                </a:solidFill>
                <a:latin typeface="Lato Light"/>
                <a:ea typeface="Lato Light"/>
                <a:cs typeface="Lato Light"/>
                <a:sym typeface="Lato Light"/>
              </a:rPr>
              <a:t>instrutor</a:t>
            </a:r>
            <a:r>
              <a:rPr lang="en-US" sz="2400" u="none" strike="noStrike" dirty="0">
                <a:solidFill>
                  <a:srgbClr val="000000"/>
                </a:solidFill>
                <a:latin typeface="Lato Light"/>
                <a:ea typeface="Lato Light"/>
                <a:cs typeface="Lato Light"/>
                <a:sym typeface="Lato Light"/>
              </a:rPr>
              <a:t> continua a </a:t>
            </a:r>
            <a:r>
              <a:rPr lang="en-US" sz="2400" u="none" strike="noStrike" dirty="0" err="1">
                <a:solidFill>
                  <a:srgbClr val="000000"/>
                </a:solidFill>
                <a:latin typeface="Lato Light"/>
                <a:ea typeface="Lato Light"/>
                <a:cs typeface="Lato Light"/>
                <a:sym typeface="Lato Light"/>
              </a:rPr>
              <a:t>atuar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como</a:t>
            </a:r>
            <a:r>
              <a:rPr lang="en-US" sz="2400" u="none" strike="noStrike" dirty="0">
                <a:solidFill>
                  <a:srgbClr val="000000"/>
                </a:solidFill>
                <a:latin typeface="Lato Light"/>
                <a:ea typeface="Lato Light"/>
                <a:cs typeface="Lato Light"/>
                <a:sym typeface="Lato Light"/>
              </a:rPr>
              <a:t> um supervisor </a:t>
            </a:r>
            <a:r>
              <a:rPr lang="en-US" sz="2400" u="none" strike="noStrike" dirty="0" err="1">
                <a:solidFill>
                  <a:srgbClr val="000000"/>
                </a:solidFill>
                <a:latin typeface="Lato Light"/>
                <a:ea typeface="Lato Light"/>
                <a:cs typeface="Lato Light"/>
                <a:sym typeface="Lato Light"/>
              </a:rPr>
              <a:t>ético</a:t>
            </a:r>
            <a:r>
              <a:rPr lang="en-US" sz="2400" u="none" strike="noStrike" dirty="0">
                <a:solidFill>
                  <a:srgbClr val="000000"/>
                </a:solidFill>
                <a:latin typeface="Lato Light"/>
                <a:ea typeface="Lato Light"/>
                <a:cs typeface="Lato Light"/>
                <a:sym typeface="Lato Light"/>
              </a:rPr>
              <a:t> e um pilar </a:t>
            </a:r>
            <a:r>
              <a:rPr lang="en-US" sz="2400" u="none" strike="noStrike" dirty="0" err="1">
                <a:solidFill>
                  <a:srgbClr val="000000"/>
                </a:solidFill>
                <a:latin typeface="Lato Light"/>
                <a:ea typeface="Lato Light"/>
                <a:cs typeface="Lato Light"/>
                <a:sym typeface="Lato Light"/>
              </a:rPr>
              <a:t>relacional</a:t>
            </a:r>
            <a:r>
              <a:rPr lang="en-US" sz="2400" u="none" strike="noStrike" dirty="0">
                <a:solidFill>
                  <a:srgbClr val="000000"/>
                </a:solidFill>
                <a:latin typeface="Lato Light"/>
                <a:ea typeface="Lato Light"/>
                <a:cs typeface="Lato Light"/>
                <a:sym typeface="Lato Light"/>
              </a:rPr>
              <a:t> no </a:t>
            </a:r>
            <a:r>
              <a:rPr lang="en-US" sz="2400" u="none" strike="noStrike" dirty="0" err="1">
                <a:solidFill>
                  <a:srgbClr val="000000"/>
                </a:solidFill>
                <a:latin typeface="Lato Light"/>
                <a:ea typeface="Lato Light"/>
                <a:cs typeface="Lato Light"/>
                <a:sym typeface="Lato Light"/>
              </a:rPr>
              <a:t>processo</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aprendizagem</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5153608" cy="11498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M3: PENSAMENTO CRÍTICO E TOMADA DE DECISÕES ÉTICAS NA EDUCAÇÃO FEMININA</a:t>
            </a:r>
          </a:p>
        </p:txBody>
      </p:sp>
      <p:sp>
        <p:nvSpPr>
          <p:cNvPr id="3" name="TextBox 3"/>
          <p:cNvSpPr txBox="1"/>
          <p:nvPr/>
        </p:nvSpPr>
        <p:spPr>
          <a:xfrm>
            <a:off x="1028700" y="2638234"/>
            <a:ext cx="16230600"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Os resultados da IA ​​muitas vezes parecem confiantes, estruturados e confiáveis, mesmo quando são imprecisos, incompletos ou tendenciosos. Este módulo fortalece a capacidade dos instrutores de interagir com a IA de forma crítica, em vez de passiva. Este é precisamente o tema abordado no Módulo 3.</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Identificação de desinformação e "alucinações" da IA: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 instrutores aprendem a reconhecer conteúdo falsificado, referências imprecisas, explicações simplistas demais ou dados enganosos produzidos por sistemas de IA generativa. Dá-se especial ênfase às estratégias de verificação e à validação responsável.</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Identificação de vieses em feedbacks e recomendações gerados por IA: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 participantes analisam como padrões nos dados podem influenciar feedbacks, recomendações de avaliações ou recomendações em geral. Eles exploram como vieses sutis podem influenciar certos perfis de alunos mais do que outros.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Avaliando o impacto educacional de decisões automatizadas:</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Educadores examinam como a avaliação, a geração de conteúdo ou as sugestões de progressão baseadas em IA podem impactar os resultados de aprendizagem, a motivação e o acesso a oportunidades.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Aplicação de Modelos Estruturados de Raciocínio Ético:</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Este módulo apresenta estruturas práticas que ajudam os formadores a analisar dilemas, avaliar consequências e tomar decisões transparentes e justificáveis ​​ao trabalhar com ferramentas de IA.</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73029" y="1085850"/>
            <a:ext cx="1628627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M4: GARANTIR A EQUIDADE EM SISTEMAS DE INTELIGÊNCIA ARTIFICIAL</a:t>
            </a:r>
          </a:p>
        </p:txBody>
      </p:sp>
      <p:sp>
        <p:nvSpPr>
          <p:cNvPr id="3" name="TextBox 3"/>
          <p:cNvSpPr txBox="1"/>
          <p:nvPr/>
        </p:nvSpPr>
        <p:spPr>
          <a:xfrm>
            <a:off x="1028700" y="2085975"/>
            <a:ext cx="16230600"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Na educação e formação profissional, a equidade não é um valor abstrato, mas está diretamente ligada à empregabilidade, ao acesso a qualificações e ao desenvolvimento profissional. Qualquer viés na avaliação, na orientação ou na distribuição de oportunidades pode ter consequências a longo prazo nas trajetórias de carreira dos alunos.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Entendendo como os vieses são introduzidos nos sistemas de IA: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 instrutores exploram como dados de treinamento tendenciosos, desigualdades históricas e pressupostos de projeto podem influenciar os resultados da IA. Eles analisam como sistemas aparentemente neutros podem reproduzir desequilíbrios sociais ou do mercado de trabalho existentes.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Reconhecendo os riscos de discriminação na avaliação e orientação:</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 participantes exploram cenários específicos em que a avaliação, a criação de perfis ou as recomendações de carreira assistidas por IA podem prejudicar certos grupos, particularmente estudantes com trajetórias de carreira não lineares ou de origens vulneráveis.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Avaliação da Qualidade dos Dados e da Transparência Algorítmica: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Este módulo incentiva os educadores a questionarem em que dados um sistema de IA se baseia, como as decisões são geradas e se os processos podem ser explicados claramente aos alunos. A transparência torna-se um pré-requisito para a confiança.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Aplicação de estratégias de design inclusivo:</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 formadores aprendem abordagens práticas para mitigar as desigualdades, tais como combinar os resultados da IA ​​com a revisão humana, diversificar as fontes de dados e monitorizar continuamente os resultados para identificar vieses não intencionais.</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6424234"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M5: TRANSPARÊNCIA, CONFIANÇA E RESPONSABILIDADE ORGANIZACIONAL</a:t>
            </a:r>
          </a:p>
        </p:txBody>
      </p:sp>
      <p:sp>
        <p:nvSpPr>
          <p:cNvPr id="3" name="TextBox 3"/>
          <p:cNvSpPr txBox="1"/>
          <p:nvPr/>
        </p:nvSpPr>
        <p:spPr>
          <a:xfrm>
            <a:off x="1028700" y="2119001"/>
            <a:ext cx="16230600" cy="72390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 confiança na educação com o auxílio da IA ​​não surge automaticamente; ela precisa ser construída por meio de clareza, transparência e responsabilidade compartilhada. Em contextos de desenvolvimento profissional contínuo (DPC), onde as decisões podem impactar a certificação e a empregabilidade, a transparência é essencial. No Módulo 5, você encontrará informações sobre os seguintes tópicos: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Comunique-se abertamente com os alunos sobre o uso da IA: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 professores devem considerar como e quando informar os alunos sobre o uso de ferramentas de IA. Isso inclui explicar a finalidade e as limitações da ferramenta. Uma comunicação clara ajuda a evitar mal-entendidos e promove o consentimento informado.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Explicar decisões com suporte de IA:</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Quando a IA fornece feedback ou sugestões, os alunos têm o direito de entender como as conclusões são alcançadas. Educadores exploram estratégias para traduzir processos técnicos em explicações acessíveis, garantindo que as decisões permaneçam compreensíveis.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Esclarecimentos sobre responsabilidade e governança institucional:</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A IA ética não é responsabilidade exclusiva das instituições de ensino. Este módulo examina o papel das instituições no monitoramento da implementação, no estabelecimento de estruturas de responsabilização e na garantia da conformidade com os padrões éticos e legais.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Construindo confiança por meio de processos transparentes:</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Transparência não se resume a compartilhar informações, mas sim a criar sistemas onde o uso da IA ​​possa ser analisado, questionado e aprimorado. Os instrutores exploram como a documentação e os mecanismos de revisão contribuem para uma cultura de inovação responsável.</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11322856"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M6: USO ÉTICO DA IA EM SALA DE AULA</a:t>
            </a:r>
          </a:p>
        </p:txBody>
      </p:sp>
      <p:sp>
        <p:nvSpPr>
          <p:cNvPr id="3" name="TextBox 3"/>
          <p:cNvSpPr txBox="1"/>
          <p:nvPr/>
        </p:nvSpPr>
        <p:spPr>
          <a:xfrm>
            <a:off x="1028700" y="2241487"/>
            <a:ext cx="16631674" cy="68770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Este módulo é especificamente direcionado à prática docente. Seu objetivo é auxiliar educadores a integrar a inteligência artificial para enriquecer o aprendizado, mantendo os padrões éticos e o valor pedagógico.</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Selecionando ferramentas de IA acessíveis e inclusivas:</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Educadores aprendem os critérios para avaliar ferramentas de IA em termos de usabilidade, acessibilidade e adequação pedagógica. Dá-se especial ênfase à escolha de tecnologias que apoiem alunos com diversas necessidades e não criem barreiras.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Promovendo a privacidade de dados e a conscientização sobre segurança digital:</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Os participantes exploram como os sistemas de IA lidam com dados e quais são as responsabilidades dos educadores em relação às informações dos alunos. O módulo destaca as melhores práticas para proteger a privacidade e aumentar a conscientização dos alunos sobre os riscos digitais e o uso responsável de dados.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Desenvolva projetos baseados em IA que estimulem a criatividade e a inovação:</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a IA é concebida como uma ferramenta para exploração e aprendizado, não para automação. Educadores desenvolvem estratégias de projeto que incentivam a resolução de problemas, a experimentação e a aplicação criativa do conhecimento, fortalecendo a capacidade dos alunos de usar a tecnologia de forma construtiva.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a:solidFill>
                  <a:srgbClr val="000000"/>
                </a:solidFill>
                <a:latin typeface="Lato Bold"/>
                <a:ea typeface="Lato Bold"/>
                <a:cs typeface="Lato Bold"/>
                <a:sym typeface="Lato Bold"/>
              </a:rPr>
              <a:t>Aprimoramento de Habilidades do Século XXI:</a:t>
            </a:r>
            <a:r>
              <a:rPr lang="en-US" sz="2400" u="none" strike="noStrike">
                <a:solidFill>
                  <a:srgbClr val="000000"/>
                </a:solidFill>
                <a:latin typeface="Lato"/>
                <a:ea typeface="Lato"/>
                <a:cs typeface="Lato"/>
                <a:sym typeface="Lato"/>
              </a:rPr>
              <a:t> </a:t>
            </a:r>
            <a:r>
              <a:rPr lang="en-US" sz="2400" u="none" strike="noStrike">
                <a:solidFill>
                  <a:srgbClr val="000000"/>
                </a:solidFill>
                <a:latin typeface="Lato Light"/>
                <a:ea typeface="Lato Light"/>
                <a:cs typeface="Lato Light"/>
                <a:sym typeface="Lato Light"/>
              </a:rPr>
              <a:t>Este módulo conecta o uso da inteligência artificial ao desenvolvimento de habilidades interpessoais, como pensamento crítico, colaboração e alfabetização digital.</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28700"/>
            <a:ext cx="16623676" cy="4063420"/>
          </a:xfrm>
          <a:prstGeom prst="rect">
            <a:avLst/>
          </a:prstGeom>
        </p:spPr>
        <p:txBody>
          <a:bodyPr lIns="0" tIns="0" rIns="0" bIns="0" rtlCol="0" anchor="t">
            <a:spAutoFit/>
          </a:bodyPr>
          <a:lstStyle/>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inteligência</a:t>
            </a:r>
            <a:r>
              <a:rPr lang="en-US" sz="2400" u="none" strike="noStrike" dirty="0">
                <a:solidFill>
                  <a:srgbClr val="000000"/>
                </a:solidFill>
                <a:latin typeface="Lato Light"/>
                <a:ea typeface="Lato Light"/>
                <a:cs typeface="Lato Light"/>
                <a:sym typeface="Lato Light"/>
              </a:rPr>
              <a:t> artificial </a:t>
            </a:r>
            <a:r>
              <a:rPr lang="en-US" sz="2400" u="none" strike="noStrike" dirty="0" err="1">
                <a:solidFill>
                  <a:srgbClr val="000000"/>
                </a:solidFill>
                <a:latin typeface="Lato Light"/>
                <a:ea typeface="Lato Light"/>
                <a:cs typeface="Lato Light"/>
                <a:sym typeface="Lato Light"/>
              </a:rPr>
              <a:t>continuará</a:t>
            </a:r>
            <a:r>
              <a:rPr lang="en-US" sz="2400" u="none" strike="noStrike" dirty="0">
                <a:solidFill>
                  <a:srgbClr val="000000"/>
                </a:solidFill>
                <a:latin typeface="Lato Light"/>
                <a:ea typeface="Lato Light"/>
                <a:cs typeface="Lato Light"/>
                <a:sym typeface="Lato Light"/>
              </a:rPr>
              <a:t> a </a:t>
            </a:r>
            <a:r>
              <a:rPr lang="en-US" sz="2400" u="none" strike="noStrike" dirty="0" err="1">
                <a:solidFill>
                  <a:srgbClr val="000000"/>
                </a:solidFill>
                <a:latin typeface="Lato Light"/>
                <a:ea typeface="Lato Light"/>
                <a:cs typeface="Lato Light"/>
                <a:sym typeface="Lato Light"/>
              </a:rPr>
              <a:t>evoluir</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80"/>
              </a:lnSpc>
              <a:spcBef>
                <a:spcPct val="0"/>
              </a:spcBef>
            </a:pPr>
            <a:r>
              <a:rPr lang="en-US" sz="2400" u="none" strike="noStrike" dirty="0">
                <a:solidFill>
                  <a:srgbClr val="000000"/>
                </a:solidFill>
                <a:latin typeface="Lato Light"/>
                <a:ea typeface="Lato Light"/>
                <a:cs typeface="Lato Light"/>
                <a:sym typeface="Lato Light"/>
              </a:rPr>
              <a:t>A </a:t>
            </a:r>
            <a:r>
              <a:rPr lang="en-US" sz="2400" u="none" strike="noStrike" dirty="0" err="1">
                <a:solidFill>
                  <a:srgbClr val="000000"/>
                </a:solidFill>
                <a:latin typeface="Lato Light"/>
                <a:ea typeface="Lato Light"/>
                <a:cs typeface="Lato Light"/>
                <a:sym typeface="Lato Light"/>
              </a:rPr>
              <a:t>verdadeira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questão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não</a:t>
            </a:r>
            <a:r>
              <a:rPr lang="en-US" sz="2400" u="none" strike="noStrike" dirty="0">
                <a:solidFill>
                  <a:srgbClr val="000000"/>
                </a:solidFill>
                <a:latin typeface="Lato Light"/>
                <a:ea typeface="Lato Light"/>
                <a:cs typeface="Lato Light"/>
                <a:sym typeface="Lato Light"/>
              </a:rPr>
              <a:t> é se a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para o </a:t>
            </a:r>
            <a:r>
              <a:rPr lang="en-US" sz="2400" u="none" strike="noStrike" dirty="0" err="1">
                <a:solidFill>
                  <a:srgbClr val="000000"/>
                </a:solidFill>
                <a:latin typeface="Lato Light"/>
                <a:ea typeface="Lato Light"/>
                <a:cs typeface="Lato Light"/>
                <a:sym typeface="Lato Light"/>
              </a:rPr>
              <a:t>emprego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utilizará</a:t>
            </a:r>
            <a:r>
              <a:rPr lang="en-US" sz="2400" u="none" strike="noStrike" dirty="0">
                <a:solidFill>
                  <a:srgbClr val="000000"/>
                </a:solidFill>
                <a:latin typeface="Lato Light"/>
                <a:ea typeface="Lato Light"/>
                <a:cs typeface="Lato Light"/>
                <a:sym typeface="Lato Light"/>
              </a:rPr>
              <a:t> IA, mas sim se a IA </a:t>
            </a:r>
            <a:r>
              <a:rPr lang="en-US" sz="2400" u="none" strike="noStrike" dirty="0" err="1">
                <a:solidFill>
                  <a:srgbClr val="000000"/>
                </a:solidFill>
                <a:latin typeface="Lato Light"/>
                <a:ea typeface="Lato Light"/>
                <a:cs typeface="Lato Light"/>
                <a:sym typeface="Lato Light"/>
              </a:rPr>
              <a:t>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formação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profissional</a:t>
            </a:r>
            <a:r>
              <a:rPr lang="en-US" sz="2400" u="none" strike="noStrike" dirty="0">
                <a:solidFill>
                  <a:srgbClr val="000000"/>
                </a:solidFill>
                <a:latin typeface="Lato Light"/>
                <a:ea typeface="Lato Light"/>
                <a:cs typeface="Lato Light"/>
                <a:sym typeface="Lato Light"/>
              </a:rPr>
              <a:t> para o </a:t>
            </a:r>
            <a:r>
              <a:rPr lang="en-US" sz="2400" u="none" strike="noStrike" dirty="0" err="1">
                <a:solidFill>
                  <a:srgbClr val="000000"/>
                </a:solidFill>
                <a:latin typeface="Lato Light"/>
                <a:ea typeface="Lato Light"/>
                <a:cs typeface="Lato Light"/>
                <a:sym typeface="Lato Light"/>
              </a:rPr>
              <a:t>emprego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será</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err="1">
                <a:solidFill>
                  <a:srgbClr val="000000"/>
                </a:solidFill>
                <a:latin typeface="Lato Light"/>
                <a:ea typeface="Lato Light"/>
                <a:cs typeface="Lato Light"/>
                <a:sym typeface="Lato Light"/>
              </a:rPr>
              <a:t>Inclusivo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exclusive.</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u="none" strike="noStrike" dirty="0" err="1">
                <a:solidFill>
                  <a:srgbClr val="000000"/>
                </a:solidFill>
                <a:latin typeface="Lato Light"/>
                <a:ea typeface="Lato Light"/>
                <a:cs typeface="Lato Light"/>
                <a:sym typeface="Lato Light"/>
              </a:rPr>
              <a:t>Transparente</a:t>
            </a:r>
            <a:r>
              <a:rPr lang="en-US" sz="2400" u="none" strike="noStrike" dirty="0">
                <a:solidFill>
                  <a:srgbClr val="000000"/>
                </a:solidFill>
                <a:latin typeface="Lato Light"/>
                <a:ea typeface="Lato Light"/>
                <a:cs typeface="Lato Light"/>
                <a:sym typeface="Lato Light"/>
              </a:rPr>
              <a:t> no </a:t>
            </a:r>
            <a:r>
              <a:rPr lang="en-US" sz="2400" u="none" strike="noStrike" dirty="0" err="1">
                <a:solidFill>
                  <a:srgbClr val="000000"/>
                </a:solidFill>
                <a:latin typeface="Lato Light"/>
                <a:ea typeface="Lato Light"/>
                <a:cs typeface="Lato Light"/>
                <a:sym typeface="Lato Light"/>
              </a:rPr>
              <a:t>céu</a:t>
            </a:r>
            <a:r>
              <a:rPr lang="en-US" sz="2400" u="none" strike="noStrike" dirty="0">
                <a:solidFill>
                  <a:srgbClr val="000000"/>
                </a:solidFill>
                <a:latin typeface="Lato Light"/>
                <a:ea typeface="Lato Light"/>
                <a:cs typeface="Lato Light"/>
                <a:sym typeface="Lato Light"/>
              </a:rPr>
              <a:t>.</a:t>
            </a:r>
          </a:p>
          <a:p>
            <a:pPr marL="0" lvl="0" indent="0" algn="l">
              <a:lnSpc>
                <a:spcPts val="288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l">
              <a:lnSpc>
                <a:spcPts val="2880"/>
              </a:lnSpc>
              <a:spcBef>
                <a:spcPct val="0"/>
              </a:spcBef>
              <a:buFont typeface="Arial"/>
              <a:buChar char="•"/>
            </a:pPr>
            <a:r>
              <a:rPr lang="en-US" sz="2400" dirty="0" err="1">
                <a:solidFill>
                  <a:srgbClr val="000000"/>
                </a:solidFill>
                <a:latin typeface="Lato Light"/>
                <a:ea typeface="Lato Light"/>
                <a:cs typeface="Lato Light"/>
                <a:sym typeface="Lato Light"/>
              </a:rPr>
              <a:t>C</a:t>
            </a:r>
            <a:r>
              <a:rPr lang="en-US" sz="2400" u="none" strike="noStrike" dirty="0" err="1">
                <a:solidFill>
                  <a:srgbClr val="000000"/>
                </a:solidFill>
                <a:latin typeface="Lato Light"/>
                <a:ea typeface="Lato Light"/>
                <a:cs typeface="Lato Light"/>
                <a:sym typeface="Lato Light"/>
              </a:rPr>
              <a:t>entrado</a:t>
            </a:r>
            <a:r>
              <a:rPr lang="en-US" sz="2400" u="none" strike="noStrike" dirty="0">
                <a:solidFill>
                  <a:srgbClr val="000000"/>
                </a:solidFill>
                <a:latin typeface="Lato Light"/>
                <a:ea typeface="Lato Light"/>
                <a:cs typeface="Lato Light"/>
                <a:sym typeface="Lato Light"/>
              </a:rPr>
              <a:t> no ser </a:t>
            </a:r>
            <a:r>
              <a:rPr lang="en-US" sz="2400" u="none" strike="noStrike" dirty="0" err="1">
                <a:solidFill>
                  <a:srgbClr val="000000"/>
                </a:solidFill>
                <a:latin typeface="Lato Light"/>
                <a:ea typeface="Lato Light"/>
                <a:cs typeface="Lato Light"/>
                <a:sym typeface="Lato Light"/>
              </a:rPr>
              <a:t>humano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conduzido</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pelo</a:t>
            </a:r>
            <a:r>
              <a:rPr lang="en-US" sz="2400" u="none" strike="noStrike" dirty="0">
                <a:solidFill>
                  <a:srgbClr val="000000"/>
                </a:solidFill>
                <a:latin typeface="Lato Light"/>
                <a:ea typeface="Lato Light"/>
                <a:cs typeface="Lato Light"/>
                <a:sym typeface="Lato Light"/>
              </a:rPr>
              <a:t> ser </a:t>
            </a:r>
            <a:r>
              <a:rPr lang="en-US" sz="2400" u="none" strike="noStrike" dirty="0" err="1">
                <a:solidFill>
                  <a:srgbClr val="000000"/>
                </a:solidFill>
                <a:latin typeface="Lato Light"/>
                <a:ea typeface="Lato Light"/>
                <a:cs typeface="Lato Light"/>
                <a:sym typeface="Lato Light"/>
              </a:rPr>
              <a:t>humano</a:t>
            </a:r>
            <a:r>
              <a:rPr lang="en-US" sz="2400" u="none" strike="noStrike" dirty="0">
                <a:solidFill>
                  <a:srgbClr val="000000"/>
                </a:solidFill>
                <a:latin typeface="Lato Light"/>
                <a:ea typeface="Lato Light"/>
                <a:cs typeface="Lato Light"/>
                <a:sym typeface="Lato Light"/>
              </a:rPr>
              <a:t> </a:t>
            </a:r>
          </a:p>
          <a:p>
            <a:pPr marL="530225" lvl="1" indent="-92075" algn="l">
              <a:lnSpc>
                <a:spcPts val="2880"/>
              </a:lnSpc>
              <a:spcBef>
                <a:spcPct val="0"/>
              </a:spcBef>
            </a:pPr>
            <a:r>
              <a:rPr lang="en-US" sz="2400" u="none" strike="noStrike" dirty="0" err="1">
                <a:solidFill>
                  <a:srgbClr val="000000"/>
                </a:solidFill>
                <a:latin typeface="Lato Light"/>
                <a:ea typeface="Lato Light"/>
                <a:cs typeface="Lato Light"/>
                <a:sym typeface="Lato Light"/>
              </a:rPr>
              <a:t>Automação</a:t>
            </a:r>
            <a:r>
              <a:rPr lang="en-US" sz="2400" u="none" strike="noStrike" dirty="0">
                <a:solidFill>
                  <a:srgbClr val="000000"/>
                </a:solidFill>
                <a:latin typeface="Lato Light"/>
                <a:ea typeface="Lato Light"/>
                <a:cs typeface="Lato Light"/>
                <a:sym typeface="Lato Light"/>
              </a:rPr>
              <a:t>.</a:t>
            </a:r>
          </a:p>
        </p:txBody>
      </p:sp>
      <p:grpSp>
        <p:nvGrpSpPr>
          <p:cNvPr id="3" name="Group 3"/>
          <p:cNvGrpSpPr/>
          <p:nvPr/>
        </p:nvGrpSpPr>
        <p:grpSpPr>
          <a:xfrm>
            <a:off x="1028700" y="6958032"/>
            <a:ext cx="7242658" cy="1995468"/>
            <a:chOff x="0" y="0"/>
            <a:chExt cx="8264439" cy="1867752"/>
          </a:xfrm>
        </p:grpSpPr>
        <p:sp>
          <p:nvSpPr>
            <p:cNvPr id="4" name="Freeform 4"/>
            <p:cNvSpPr/>
            <p:nvPr/>
          </p:nvSpPr>
          <p:spPr>
            <a:xfrm>
              <a:off x="0" y="0"/>
              <a:ext cx="8264438" cy="1867777"/>
            </a:xfrm>
            <a:custGeom>
              <a:avLst/>
              <a:gdLst/>
              <a:ahLst/>
              <a:cxnLst/>
              <a:rect l="l" t="t" r="r" b="b"/>
              <a:pathLst>
                <a:path w="8264438" h="1867777">
                  <a:moveTo>
                    <a:pt x="0" y="0"/>
                  </a:moveTo>
                  <a:lnTo>
                    <a:pt x="8264438" y="0"/>
                  </a:lnTo>
                  <a:lnTo>
                    <a:pt x="8264438" y="1867777"/>
                  </a:lnTo>
                  <a:lnTo>
                    <a:pt x="0" y="1867777"/>
                  </a:lnTo>
                  <a:lnTo>
                    <a:pt x="0" y="0"/>
                  </a:lnTo>
                  <a:close/>
                </a:path>
              </a:pathLst>
            </a:custGeom>
            <a:blipFill>
              <a:blip r:embed="rId4"/>
              <a:stretch>
                <a:fillRect t="-39538" b="-13173"/>
              </a:stretch>
            </a:blipFill>
          </p:spPr>
          <p:txBody>
            <a:bodyPr/>
            <a:lstStyle/>
            <a:p>
              <a:endParaRPr lang="es-ES"/>
            </a:p>
          </p:txBody>
        </p:sp>
      </p:grpSp>
      <p:sp>
        <p:nvSpPr>
          <p:cNvPr id="5" name="TextBox 5"/>
          <p:cNvSpPr txBox="1"/>
          <p:nvPr/>
        </p:nvSpPr>
        <p:spPr>
          <a:xfrm>
            <a:off x="1149448" y="7266860"/>
            <a:ext cx="7001161" cy="1333698"/>
          </a:xfrm>
          <a:prstGeom prst="rect">
            <a:avLst/>
          </a:prstGeom>
        </p:spPr>
        <p:txBody>
          <a:bodyPr lIns="0" tIns="0" rIns="0" bIns="0" rtlCol="0" anchor="t">
            <a:spAutoFit/>
          </a:bodyPr>
          <a:lstStyle/>
          <a:p>
            <a:pPr marL="0" lvl="0" indent="0" algn="ctr">
              <a:lnSpc>
                <a:spcPts val="2640"/>
              </a:lnSpc>
              <a:spcBef>
                <a:spcPct val="0"/>
              </a:spcBef>
            </a:pPr>
            <a:r>
              <a:rPr lang="en-US" sz="2800" u="none" strike="noStrike" dirty="0">
                <a:solidFill>
                  <a:srgbClr val="000000"/>
                </a:solidFill>
                <a:latin typeface="Lato Light" panose="020F0302020204030203" pitchFamily="34" charset="0"/>
                <a:ea typeface="Lato"/>
                <a:cs typeface="Lato"/>
                <a:sym typeface="Lato"/>
              </a:rPr>
              <a:t>A </a:t>
            </a:r>
            <a:r>
              <a:rPr lang="en-US" sz="2800" u="none" strike="noStrike" dirty="0" err="1">
                <a:solidFill>
                  <a:srgbClr val="000000"/>
                </a:solidFill>
                <a:latin typeface="Lato Light" panose="020F0302020204030203" pitchFamily="34" charset="0"/>
                <a:ea typeface="Lato"/>
                <a:cs typeface="Lato"/>
                <a:sym typeface="Lato"/>
              </a:rPr>
              <a:t>competência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ética</a:t>
            </a:r>
            <a:r>
              <a:rPr lang="en-US" sz="2800" u="none" strike="noStrike" dirty="0">
                <a:solidFill>
                  <a:srgbClr val="000000"/>
                </a:solidFill>
                <a:latin typeface="Lato Light" panose="020F0302020204030203" pitchFamily="34" charset="0"/>
                <a:ea typeface="Lato"/>
                <a:cs typeface="Lato"/>
                <a:sym typeface="Lato"/>
              </a:rPr>
              <a:t> é o </a:t>
            </a:r>
            <a:r>
              <a:rPr lang="en-US" sz="2800" u="none" strike="noStrike" dirty="0" err="1">
                <a:solidFill>
                  <a:srgbClr val="000000"/>
                </a:solidFill>
                <a:latin typeface="Lato Light" panose="020F0302020204030203" pitchFamily="34" charset="0"/>
                <a:ea typeface="Lato"/>
                <a:cs typeface="Lato"/>
                <a:sym typeface="Lato"/>
              </a:rPr>
              <a:t>que</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determina</a:t>
            </a:r>
            <a:r>
              <a:rPr lang="en-US" sz="2800" u="none" strike="noStrike" dirty="0">
                <a:solidFill>
                  <a:srgbClr val="000000"/>
                </a:solidFill>
                <a:latin typeface="Lato Light" panose="020F0302020204030203" pitchFamily="34" charset="0"/>
                <a:ea typeface="Lato"/>
                <a:cs typeface="Lato"/>
                <a:sym typeface="Lato"/>
              </a:rPr>
              <a:t> a </a:t>
            </a:r>
            <a:r>
              <a:rPr lang="en-US" sz="2800" u="none" strike="noStrike" dirty="0" err="1">
                <a:solidFill>
                  <a:srgbClr val="000000"/>
                </a:solidFill>
                <a:latin typeface="Lato Light" panose="020F0302020204030203" pitchFamily="34" charset="0"/>
                <a:ea typeface="Lato"/>
                <a:cs typeface="Lato"/>
                <a:sym typeface="Lato"/>
              </a:rPr>
              <a:t>resposta</a:t>
            </a:r>
            <a:r>
              <a:rPr lang="en-US" sz="2800" u="none" strike="noStrike" dirty="0">
                <a:solidFill>
                  <a:srgbClr val="000000"/>
                </a:solidFill>
                <a:latin typeface="Lato Light" panose="020F0302020204030203" pitchFamily="34" charset="0"/>
                <a:ea typeface="Lato"/>
                <a:cs typeface="Lato"/>
                <a:sym typeface="Lato"/>
              </a:rPr>
              <a:t>.</a:t>
            </a:r>
          </a:p>
          <a:p>
            <a:pPr marL="0" lvl="0" indent="0" algn="ctr">
              <a:lnSpc>
                <a:spcPts val="2640"/>
              </a:lnSpc>
              <a:spcBef>
                <a:spcPct val="0"/>
              </a:spcBef>
            </a:pPr>
            <a:endParaRPr lang="en-US" sz="2800" u="none" strike="noStrike" dirty="0">
              <a:solidFill>
                <a:srgbClr val="000000"/>
              </a:solidFill>
              <a:latin typeface="Lato Light" panose="020F0302020204030203" pitchFamily="34" charset="0"/>
              <a:ea typeface="Lato"/>
              <a:cs typeface="Lato"/>
              <a:sym typeface="Lato"/>
            </a:endParaRPr>
          </a:p>
          <a:p>
            <a:pPr marL="0" lvl="0" indent="0" algn="ctr">
              <a:lnSpc>
                <a:spcPts val="2640"/>
              </a:lnSpc>
              <a:spcBef>
                <a:spcPct val="0"/>
              </a:spcBef>
            </a:pPr>
            <a:r>
              <a:rPr lang="en-US" sz="2800" u="none" strike="noStrike" dirty="0">
                <a:solidFill>
                  <a:srgbClr val="000000"/>
                </a:solidFill>
                <a:latin typeface="Lato Light" panose="020F0302020204030203" pitchFamily="34" charset="0"/>
                <a:ea typeface="Lato"/>
                <a:cs typeface="Lato"/>
                <a:sym typeface="Lato"/>
              </a:rPr>
              <a:t>E </a:t>
            </a:r>
            <a:r>
              <a:rPr lang="en-US" sz="2800" u="none" strike="noStrike" dirty="0" err="1">
                <a:solidFill>
                  <a:srgbClr val="000000"/>
                </a:solidFill>
                <a:latin typeface="Lato Light" panose="020F0302020204030203" pitchFamily="34" charset="0"/>
                <a:ea typeface="Lato"/>
                <a:cs typeface="Lato"/>
                <a:sym typeface="Lato"/>
              </a:rPr>
              <a:t>essa</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competição</a:t>
            </a:r>
            <a:r>
              <a:rPr lang="en-US" sz="2800" u="none" strike="noStrike" dirty="0">
                <a:solidFill>
                  <a:srgbClr val="000000"/>
                </a:solidFill>
                <a:latin typeface="Lato Light" panose="020F0302020204030203" pitchFamily="34" charset="0"/>
                <a:ea typeface="Lato"/>
                <a:cs typeface="Lato"/>
                <a:sym typeface="Lato"/>
              </a:rPr>
              <a:t> </a:t>
            </a:r>
            <a:r>
              <a:rPr lang="en-US" sz="2800" u="none" strike="noStrike" dirty="0" err="1">
                <a:solidFill>
                  <a:srgbClr val="000000"/>
                </a:solidFill>
                <a:latin typeface="Lato Light" panose="020F0302020204030203" pitchFamily="34" charset="0"/>
                <a:ea typeface="Lato"/>
                <a:cs typeface="Lato"/>
                <a:sym typeface="Lato"/>
              </a:rPr>
              <a:t>começa</a:t>
            </a:r>
            <a:r>
              <a:rPr lang="en-US" sz="2800" u="none" strike="noStrike" dirty="0">
                <a:solidFill>
                  <a:srgbClr val="000000"/>
                </a:solidFill>
                <a:latin typeface="Lato Light" panose="020F0302020204030203" pitchFamily="34" charset="0"/>
                <a:ea typeface="Lato"/>
                <a:cs typeface="Lato"/>
                <a:sym typeface="Lato"/>
              </a:rPr>
              <a:t> com </a:t>
            </a:r>
            <a:r>
              <a:rPr lang="en-US" sz="2800" u="none" strike="noStrike" dirty="0" err="1">
                <a:solidFill>
                  <a:srgbClr val="000000"/>
                </a:solidFill>
                <a:latin typeface="Lato Light" panose="020F0302020204030203" pitchFamily="34" charset="0"/>
                <a:ea typeface="Lato"/>
                <a:cs typeface="Lato"/>
                <a:sym typeface="Lato"/>
              </a:rPr>
              <a:t>você</a:t>
            </a:r>
            <a:r>
              <a:rPr lang="en-US" sz="2800" u="none" strike="noStrike" dirty="0">
                <a:solidFill>
                  <a:srgbClr val="000000"/>
                </a:solidFill>
                <a:latin typeface="Lato Light" panose="020F0302020204030203" pitchFamily="34" charset="0"/>
                <a:ea typeface="Lato"/>
                <a:cs typeface="Lato"/>
                <a:sym typeface="Lato"/>
              </a:rPr>
              <a:t>.</a:t>
            </a:r>
          </a:p>
        </p:txBody>
      </p:sp>
      <p:grpSp>
        <p:nvGrpSpPr>
          <p:cNvPr id="6" name="Group 6"/>
          <p:cNvGrpSpPr/>
          <p:nvPr/>
        </p:nvGrpSpPr>
        <p:grpSpPr>
          <a:xfrm>
            <a:off x="8888342" y="2642004"/>
            <a:ext cx="8764033" cy="5952858"/>
            <a:chOff x="0" y="0"/>
            <a:chExt cx="11685378" cy="7937144"/>
          </a:xfrm>
        </p:grpSpPr>
        <p:sp>
          <p:nvSpPr>
            <p:cNvPr id="7" name="Freeform 7"/>
            <p:cNvSpPr/>
            <p:nvPr/>
          </p:nvSpPr>
          <p:spPr>
            <a:xfrm>
              <a:off x="0" y="0"/>
              <a:ext cx="11685404" cy="7937119"/>
            </a:xfrm>
            <a:custGeom>
              <a:avLst/>
              <a:gdLst/>
              <a:ahLst/>
              <a:cxnLst/>
              <a:rect l="l" t="t" r="r" b="b"/>
              <a:pathLst>
                <a:path w="11685404" h="7937119">
                  <a:moveTo>
                    <a:pt x="0" y="0"/>
                  </a:moveTo>
                  <a:lnTo>
                    <a:pt x="11685404" y="0"/>
                  </a:lnTo>
                  <a:lnTo>
                    <a:pt x="11685404" y="7937119"/>
                  </a:lnTo>
                  <a:lnTo>
                    <a:pt x="0" y="7937119"/>
                  </a:lnTo>
                  <a:lnTo>
                    <a:pt x="0" y="0"/>
                  </a:lnTo>
                  <a:close/>
                </a:path>
              </a:pathLst>
            </a:custGeom>
            <a:blipFill>
              <a:blip r:embed="rId5"/>
              <a:stretch>
                <a:fillRect l="-942" r="-942"/>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Ricomincia</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4">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Corso di uscita</a:t>
              </a:r>
            </a:p>
          </p:txBody>
        </p:sp>
      </p:grpSp>
      <p:grpSp>
        <p:nvGrpSpPr>
          <p:cNvPr id="8" name="Group 8"/>
          <p:cNvGrpSpPr/>
          <p:nvPr/>
        </p:nvGrpSpPr>
        <p:grpSpPr>
          <a:xfrm>
            <a:off x="8806491" y="2992907"/>
            <a:ext cx="7419499" cy="3244739"/>
            <a:chOff x="0" y="0"/>
            <a:chExt cx="9892665" cy="4326318"/>
          </a:xfrm>
        </p:grpSpPr>
        <p:sp>
          <p:nvSpPr>
            <p:cNvPr id="9" name="Freeform 9" descr="Un logo con la testa di una persona in un cerchio.  Il contenuto generato dall'intelligenza artificiale potrebbe essere errato."/>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r="-17352"/>
              </a:stretch>
            </a:blipFill>
          </p:spPr>
          <p:txBody>
            <a:bodyPr/>
            <a:lstStyle/>
            <a:p>
              <a:endParaRPr lang="es-ES"/>
            </a:p>
          </p:txBody>
        </p:sp>
      </p:grpSp>
      <p:grpSp>
        <p:nvGrpSpPr>
          <p:cNvPr id="12" name="Group 12"/>
          <p:cNvGrpSpPr/>
          <p:nvPr/>
        </p:nvGrpSpPr>
        <p:grpSpPr>
          <a:xfrm>
            <a:off x="265052" y="2298925"/>
            <a:ext cx="6638544" cy="5745613"/>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8996387" y="8772525"/>
            <a:ext cx="8501375" cy="6953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Este projeto foi cofinanciado com o apoio do programa Erasmus+ da Comissão Europeia. Esta publicação reflete apenas as opiniões dos seus autores, e nem a Comissão Europeia nem a SEPIE são responsáveis ​​por qualquer uso que possa ser feito das informações aqui contidas.</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2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2997</Words>
  <Application>Microsoft Office PowerPoint</Application>
  <PresentationFormat>Custom</PresentationFormat>
  <Paragraphs>203</Paragraphs>
  <Slides>20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Lato Bold</vt:lpstr>
      <vt:lpstr>Arial</vt:lpstr>
      <vt:lpstr>Lato</vt:lpstr>
      <vt:lpstr>Lato Light</vt:lpstr>
      <vt:lpstr>Calibri</vt:lpstr>
      <vt:lpstr>Quattrocento Bold</vt:lpstr>
      <vt:lpstr>Oswald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PT_Módulo Introdutório_INclusive TrAIners</dc:title>
  <dc:creator>User00</dc:creator>
  <cp:lastModifiedBy>Jaione Santos Miguel</cp:lastModifiedBy>
  <cp:revision>3</cp:revision>
  <dcterms:created xsi:type="dcterms:W3CDTF">2006-08-16T00:00:00Z</dcterms:created>
  <dcterms:modified xsi:type="dcterms:W3CDTF">2026-09-11T08:15:42Z</dcterms:modified>
  <dc:identifier>DAHQqF20yRk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CF7804A2-B0D5-4396-9C81-B20A97F409C1</vt:lpwstr>
  </property>
  <property fmtid="{D5CDD505-2E9C-101B-9397-08002B2CF9AE}" pid="3" name="ArticulatePath">
    <vt:lpwstr>PT_Módulo Introdutório - INclusive TrAIners</vt:lpwstr>
  </property>
</Properties>
</file>