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tags/tag14.xml" ContentType="application/vnd.openxmlformats-officedocument.presentationml.tags+xml"/>
  <Override PartName="/ppt/notesSlides/notesSlide8.xml" ContentType="application/vnd.openxmlformats-officedocument.presentationml.notesSlide+xml"/>
  <Override PartName="/ppt/tags/tag15.xml" ContentType="application/vnd.openxmlformats-officedocument.presentationml.tags+xml"/>
  <Override PartName="/ppt/notesSlides/notesSlide9.xml" ContentType="application/vnd.openxmlformats-officedocument.presentationml.notesSlide+xml"/>
  <Override PartName="/ppt/tags/tag16.xml" ContentType="application/vnd.openxmlformats-officedocument.presentationml.tags+xml"/>
  <Override PartName="/ppt/notesSlides/notesSlide10.xml" ContentType="application/vnd.openxmlformats-officedocument.presentationml.notesSlide+xml"/>
  <Override PartName="/ppt/tags/tag17.xml" ContentType="application/vnd.openxmlformats-officedocument.presentationml.tags+xml"/>
  <Override PartName="/ppt/notesSlides/notesSlide11.xml" ContentType="application/vnd.openxmlformats-officedocument.presentationml.notesSlide+xml"/>
  <Override PartName="/ppt/tags/tag18.xml" ContentType="application/vnd.openxmlformats-officedocument.presentationml.tags+xml"/>
  <Override PartName="/ppt/notesSlides/notesSlide12.xml" ContentType="application/vnd.openxmlformats-officedocument.presentationml.notesSlide+xml"/>
  <Override PartName="/ppt/tags/tag19.xml" ContentType="application/vnd.openxmlformats-officedocument.presentationml.tags+xml"/>
  <Override PartName="/ppt/notesSlides/notesSlide13.xml" ContentType="application/vnd.openxmlformats-officedocument.presentationml.notesSlide+xml"/>
  <Override PartName="/ppt/tags/tag20.xml" ContentType="application/vnd.openxmlformats-officedocument.presentationml.tags+xml"/>
  <Override PartName="/ppt/notesSlides/notesSlide14.xml" ContentType="application/vnd.openxmlformats-officedocument.presentationml.notesSlide+xml"/>
  <Override PartName="/ppt/tags/tag21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8288000" cy="10287000"/>
  <p:notesSz cx="6858000" cy="9144000"/>
  <p:embeddedFontLst>
    <p:embeddedFont>
      <p:font typeface="Lato" panose="020F0502020204030203" pitchFamily="34" charset="0"/>
      <p:regular r:id="rId23"/>
      <p:bold r:id="rId24"/>
      <p:italic r:id="rId25"/>
    </p:embeddedFont>
    <p:embeddedFont>
      <p:font typeface="Lato Bold" panose="020F0802020204030203" pitchFamily="34" charset="0"/>
      <p:regular r:id="rId26"/>
      <p:bold r:id="rId27"/>
    </p:embeddedFont>
    <p:embeddedFont>
      <p:font typeface="Lato Light" panose="020F0302020204030203" pitchFamily="34" charset="0"/>
      <p:regular r:id="rId28"/>
    </p:embeddedFont>
    <p:embeddedFont>
      <p:font typeface="Oswald" pitchFamily="2" charset="0"/>
      <p:regular r:id="rId29"/>
      <p:bold r:id="rId30"/>
    </p:embeddedFont>
    <p:embeddedFont>
      <p:font typeface="Quattrocento Bold" panose="020B0604020202020204" charset="0"/>
      <p:regular r:id="rId31"/>
    </p:embeddedFont>
  </p:embeddedFontLst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906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sv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9">
            <a:extLst>
              <a:ext uri="{FF2B5EF4-FFF2-40B4-BE49-F238E27FC236}">
                <a16:creationId xmlns:a16="http://schemas.microsoft.com/office/drawing/2014/main" id="{88D49297-1ECD-469D-7FE4-4F78B6AE7CB5}"/>
              </a:ext>
            </a:extLst>
          </p:cNvPr>
          <p:cNvGrpSpPr/>
          <p:nvPr/>
        </p:nvGrpSpPr>
        <p:grpSpPr>
          <a:xfrm>
            <a:off x="5779008" y="3511296"/>
            <a:ext cx="12508992" cy="6775704"/>
            <a:chOff x="0" y="0"/>
            <a:chExt cx="16678656" cy="9034272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0F445228-2476-8D3E-7A28-23498B921058}"/>
                </a:ext>
              </a:extLst>
            </p:cNvPr>
            <p:cNvSpPr/>
            <p:nvPr/>
          </p:nvSpPr>
          <p:spPr>
            <a:xfrm>
              <a:off x="0" y="0"/>
              <a:ext cx="16678656" cy="9034272"/>
            </a:xfrm>
            <a:custGeom>
              <a:avLst/>
              <a:gdLst/>
              <a:ahLst/>
              <a:cxnLst/>
              <a:rect l="l" t="t" r="r" b="b"/>
              <a:pathLst>
                <a:path w="16678656" h="9034272">
                  <a:moveTo>
                    <a:pt x="0" y="0"/>
                  </a:moveTo>
                  <a:lnTo>
                    <a:pt x="16678656" y="0"/>
                  </a:lnTo>
                  <a:lnTo>
                    <a:pt x="16678656" y="9034272"/>
                  </a:lnTo>
                  <a:lnTo>
                    <a:pt x="0" y="903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2307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0" y="429768"/>
            <a:ext cx="10115550" cy="3562864"/>
            <a:chOff x="0" y="0"/>
            <a:chExt cx="13487400" cy="47504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487531" cy="4750435"/>
            </a:xfrm>
            <a:custGeom>
              <a:avLst/>
              <a:gdLst/>
              <a:ahLst/>
              <a:cxnLst/>
              <a:rect l="l" t="t" r="r" b="b"/>
              <a:pathLst>
                <a:path w="13487531" h="4750435">
                  <a:moveTo>
                    <a:pt x="0" y="0"/>
                  </a:moveTo>
                  <a:lnTo>
                    <a:pt x="10679811" y="0"/>
                  </a:lnTo>
                  <a:lnTo>
                    <a:pt x="10707624" y="0"/>
                  </a:lnTo>
                  <a:lnTo>
                    <a:pt x="10707624" y="1524"/>
                  </a:lnTo>
                  <a:lnTo>
                    <a:pt x="11052175" y="20955"/>
                  </a:lnTo>
                  <a:cubicBezTo>
                    <a:pt x="11909425" y="117856"/>
                    <a:pt x="12674473" y="545846"/>
                    <a:pt x="13113004" y="1189990"/>
                  </a:cubicBezTo>
                  <a:cubicBezTo>
                    <a:pt x="13614146" y="1926209"/>
                    <a:pt x="13612240" y="2832862"/>
                    <a:pt x="13108051" y="3567684"/>
                  </a:cubicBezTo>
                  <a:cubicBezTo>
                    <a:pt x="12666853" y="4210558"/>
                    <a:pt x="11900027" y="4636262"/>
                    <a:pt x="11042396" y="4730623"/>
                  </a:cubicBezTo>
                  <a:lnTo>
                    <a:pt x="10707624" y="4748403"/>
                  </a:lnTo>
                  <a:lnTo>
                    <a:pt x="10707624" y="4750435"/>
                  </a:lnTo>
                  <a:lnTo>
                    <a:pt x="0" y="4750435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99779" y="1522300"/>
            <a:ext cx="8244221" cy="1358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Módulo 0: </a:t>
            </a:r>
          </a:p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Introducción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6823" y="6252611"/>
            <a:ext cx="3869665" cy="811759"/>
            <a:chOff x="0" y="0"/>
            <a:chExt cx="5159553" cy="108234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4">
            <a:extLst>
              <a:ext uri="{FF2B5EF4-FFF2-40B4-BE49-F238E27FC236}">
                <a16:creationId xmlns:a16="http://schemas.microsoft.com/office/drawing/2014/main" id="{1465A347-81EE-0B77-06F9-B81BE9489A9E}"/>
              </a:ext>
            </a:extLst>
          </p:cNvPr>
          <p:cNvGrpSpPr/>
          <p:nvPr/>
        </p:nvGrpSpPr>
        <p:grpSpPr>
          <a:xfrm>
            <a:off x="1637005" y="5143500"/>
            <a:ext cx="2376973" cy="811768"/>
            <a:chOff x="0" y="0"/>
            <a:chExt cx="3169298" cy="1082358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BE1ED46D-0483-D851-AD40-2D7B9D10C89A}"/>
                </a:ext>
              </a:extLst>
            </p:cNvPr>
            <p:cNvSpPr/>
            <p:nvPr/>
          </p:nvSpPr>
          <p:spPr>
            <a:xfrm>
              <a:off x="0" y="0"/>
              <a:ext cx="3169285" cy="1082294"/>
            </a:xfrm>
            <a:custGeom>
              <a:avLst/>
              <a:gdLst/>
              <a:ahLst/>
              <a:cxnLst/>
              <a:rect l="l" t="t" r="r" b="b"/>
              <a:pathLst>
                <a:path w="3169285" h="1082294">
                  <a:moveTo>
                    <a:pt x="0" y="0"/>
                  </a:moveTo>
                  <a:lnTo>
                    <a:pt x="3169285" y="0"/>
                  </a:lnTo>
                  <a:lnTo>
                    <a:pt x="3169285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249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1" name="TextBox 8">
            <a:extLst>
              <a:ext uri="{FF2B5EF4-FFF2-40B4-BE49-F238E27FC236}">
                <a16:creationId xmlns:a16="http://schemas.microsoft.com/office/drawing/2014/main" id="{A72544FA-9D22-48BC-32CC-77025C0D600E}"/>
              </a:ext>
            </a:extLst>
          </p:cNvPr>
          <p:cNvSpPr txBox="1"/>
          <p:nvPr/>
        </p:nvSpPr>
        <p:spPr>
          <a:xfrm>
            <a:off x="982085" y="7471296"/>
            <a:ext cx="3686813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s-ES" sz="1500" u="none" strike="noStrike" dirty="0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Este proyecto ha sido cofinanciado con el apoyo del programa ERASMUS+ de la Comisión Europea. La presente publicación refleja únicamente las opiniones de sus autores, y ni la Comisión Europea ni la SEPIE se hacen responsables del uso que pueda hacerse de la información aquí contenida.</a:t>
            </a:r>
            <a:endParaRPr lang="en-US" sz="1500" u="none" strike="noStrike" dirty="0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22" name="Group 2">
            <a:extLst>
              <a:ext uri="{FF2B5EF4-FFF2-40B4-BE49-F238E27FC236}">
                <a16:creationId xmlns:a16="http://schemas.microsoft.com/office/drawing/2014/main" id="{9D060CBF-EEFE-9E35-7F48-4CBD8A5C963E}"/>
              </a:ext>
            </a:extLst>
          </p:cNvPr>
          <p:cNvGrpSpPr/>
          <p:nvPr/>
        </p:nvGrpSpPr>
        <p:grpSpPr>
          <a:xfrm>
            <a:off x="11167615" y="508311"/>
            <a:ext cx="5884593" cy="2573484"/>
            <a:chOff x="0" y="0"/>
            <a:chExt cx="7846123" cy="3431311"/>
          </a:xfrm>
        </p:grpSpPr>
        <p:sp>
          <p:nvSpPr>
            <p:cNvPr id="23" name="Freeform 3" descr="A logo with a person's head in a circle  AI-generated content may be incorrect.">
              <a:extLst>
                <a:ext uri="{FF2B5EF4-FFF2-40B4-BE49-F238E27FC236}">
                  <a16:creationId xmlns:a16="http://schemas.microsoft.com/office/drawing/2014/main" id="{0A64A54B-6088-FA13-8896-0D4F647A9805}"/>
                </a:ext>
              </a:extLst>
            </p:cNvPr>
            <p:cNvSpPr/>
            <p:nvPr/>
          </p:nvSpPr>
          <p:spPr>
            <a:xfrm>
              <a:off x="0" y="0"/>
              <a:ext cx="7846187" cy="3431286"/>
            </a:xfrm>
            <a:custGeom>
              <a:avLst/>
              <a:gdLst/>
              <a:ahLst/>
              <a:cxnLst/>
              <a:rect l="l" t="t" r="r" b="b"/>
              <a:pathLst>
                <a:path w="7846187" h="3431286">
                  <a:moveTo>
                    <a:pt x="0" y="0"/>
                  </a:moveTo>
                  <a:lnTo>
                    <a:pt x="7846187" y="0"/>
                  </a:lnTo>
                  <a:lnTo>
                    <a:pt x="7846187" y="3431286"/>
                  </a:lnTo>
                  <a:lnTo>
                    <a:pt x="0" y="343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01418" y="3532794"/>
            <a:ext cx="3221250" cy="3221250"/>
          </a:xfrm>
          <a:custGeom>
            <a:avLst/>
            <a:gdLst/>
            <a:ahLst/>
            <a:cxnLst/>
            <a:rect l="l" t="t" r="r" b="b"/>
            <a:pathLst>
              <a:path w="3221250" h="3221250">
                <a:moveTo>
                  <a:pt x="0" y="0"/>
                </a:moveTo>
                <a:lnTo>
                  <a:pt x="3221250" y="0"/>
                </a:lnTo>
                <a:lnTo>
                  <a:pt x="3221250" y="3221250"/>
                </a:lnTo>
                <a:lnTo>
                  <a:pt x="0" y="3221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" y="3535680"/>
            <a:ext cx="8657939" cy="3215459"/>
            <a:chOff x="0" y="0"/>
            <a:chExt cx="11543919" cy="42872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43919" cy="4287266"/>
            </a:xfrm>
            <a:custGeom>
              <a:avLst/>
              <a:gdLst/>
              <a:ahLst/>
              <a:cxnLst/>
              <a:rect l="l" t="t" r="r" b="b"/>
              <a:pathLst>
                <a:path w="11543919" h="4287266">
                  <a:moveTo>
                    <a:pt x="0" y="0"/>
                  </a:moveTo>
                  <a:lnTo>
                    <a:pt x="11543919" y="0"/>
                  </a:lnTo>
                  <a:lnTo>
                    <a:pt x="11543919" y="4287266"/>
                  </a:lnTo>
                  <a:lnTo>
                    <a:pt x="0" y="4287266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1072" y="4475226"/>
            <a:ext cx="6293568" cy="1320365"/>
            <a:chOff x="0" y="0"/>
            <a:chExt cx="8391423" cy="176048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91422" cy="1760482"/>
            </a:xfrm>
            <a:custGeom>
              <a:avLst/>
              <a:gdLst/>
              <a:ahLst/>
              <a:cxnLst/>
              <a:rect l="l" t="t" r="r" b="b"/>
              <a:pathLst>
                <a:path w="8391422" h="1760482">
                  <a:moveTo>
                    <a:pt x="0" y="0"/>
                  </a:moveTo>
                  <a:lnTo>
                    <a:pt x="8391422" y="0"/>
                  </a:lnTo>
                  <a:lnTo>
                    <a:pt x="8391422" y="1760482"/>
                  </a:lnTo>
                  <a:lnTo>
                    <a:pt x="0" y="176048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2876" b="-4287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8391423" cy="168428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CONTENIDOS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934144" y="1915525"/>
            <a:ext cx="3745449" cy="7120804"/>
          </a:xfrm>
          <a:custGeom>
            <a:avLst/>
            <a:gdLst/>
            <a:ahLst/>
            <a:cxnLst/>
            <a:rect l="l" t="t" r="r" b="b"/>
            <a:pathLst>
              <a:path w="3745449" h="7120804">
                <a:moveTo>
                  <a:pt x="0" y="0"/>
                </a:moveTo>
                <a:lnTo>
                  <a:pt x="3745449" y="0"/>
                </a:lnTo>
                <a:lnTo>
                  <a:pt x="3745449" y="7120804"/>
                </a:lnTo>
                <a:lnTo>
                  <a:pt x="0" y="71208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7444188" y="8078238"/>
            <a:ext cx="1700717" cy="1703699"/>
            <a:chOff x="0" y="0"/>
            <a:chExt cx="2267623" cy="2271598"/>
          </a:xfrm>
        </p:grpSpPr>
        <p:sp>
          <p:nvSpPr>
            <p:cNvPr id="10" name="Freeform 10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655662" y="8290084"/>
            <a:ext cx="1277779" cy="1280008"/>
            <a:chOff x="0" y="0"/>
            <a:chExt cx="1703705" cy="17066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315048" y="1165127"/>
            <a:ext cx="1700717" cy="1703699"/>
            <a:chOff x="0" y="0"/>
            <a:chExt cx="2267623" cy="2271598"/>
          </a:xfrm>
        </p:grpSpPr>
        <p:sp>
          <p:nvSpPr>
            <p:cNvPr id="14" name="Freeform 14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518330" y="1393708"/>
            <a:ext cx="1277779" cy="1280008"/>
            <a:chOff x="0" y="0"/>
            <a:chExt cx="1703705" cy="17066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799102" y="4288212"/>
            <a:ext cx="1700717" cy="1703699"/>
            <a:chOff x="0" y="0"/>
            <a:chExt cx="2267623" cy="2271598"/>
          </a:xfrm>
        </p:grpSpPr>
        <p:sp>
          <p:nvSpPr>
            <p:cNvPr id="18" name="Freeform 18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010576" y="4500048"/>
            <a:ext cx="1277779" cy="1280008"/>
            <a:chOff x="0" y="0"/>
            <a:chExt cx="1703705" cy="170667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772831" y="1165127"/>
            <a:ext cx="5321808" cy="1260043"/>
            <a:chOff x="0" y="0"/>
            <a:chExt cx="7095744" cy="168005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095744" cy="1680053"/>
            </a:xfrm>
            <a:custGeom>
              <a:avLst/>
              <a:gdLst/>
              <a:ahLst/>
              <a:cxnLst/>
              <a:rect l="l" t="t" r="r" b="b"/>
              <a:pathLst>
                <a:path w="7095744" h="1680053">
                  <a:moveTo>
                    <a:pt x="0" y="0"/>
                  </a:moveTo>
                  <a:lnTo>
                    <a:pt x="7095744" y="0"/>
                  </a:lnTo>
                  <a:lnTo>
                    <a:pt x="7095744" y="1680053"/>
                  </a:lnTo>
                  <a:lnTo>
                    <a:pt x="0" y="16800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7175" b="-17415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23825"/>
              <a:ext cx="7095744" cy="18038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703"/>
                </a:lnSpc>
              </a:pPr>
              <a:r>
                <a:rPr lang="en-US" sz="3600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CONTRIBUCIÓN PEDAGÓGICA DE LOS MÓDULOS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655927" y="3580047"/>
            <a:ext cx="3294002" cy="3147593"/>
            <a:chOff x="0" y="0"/>
            <a:chExt cx="4392003" cy="419679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392041" cy="4196842"/>
            </a:xfrm>
            <a:custGeom>
              <a:avLst/>
              <a:gdLst/>
              <a:ahLst/>
              <a:cxnLst/>
              <a:rect l="l" t="t" r="r" b="b"/>
              <a:pathLst>
                <a:path w="4392041" h="4196842">
                  <a:moveTo>
                    <a:pt x="0" y="0"/>
                  </a:moveTo>
                  <a:lnTo>
                    <a:pt x="4392041" y="0"/>
                  </a:lnTo>
                  <a:lnTo>
                    <a:pt x="4392041" y="4196842"/>
                  </a:lnTo>
                  <a:lnTo>
                    <a:pt x="0" y="4196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2703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7941964" y="1664637"/>
            <a:ext cx="556612" cy="750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461623" y="4728696"/>
            <a:ext cx="556612" cy="750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076333" y="8585511"/>
            <a:ext cx="556612" cy="750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3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2711293" y="4723228"/>
            <a:ext cx="5321808" cy="885051"/>
            <a:chOff x="0" y="0"/>
            <a:chExt cx="7095744" cy="11800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095744" cy="1180065"/>
            </a:xfrm>
            <a:custGeom>
              <a:avLst/>
              <a:gdLst/>
              <a:ahLst/>
              <a:cxnLst/>
              <a:rect l="l" t="t" r="r" b="b"/>
              <a:pathLst>
                <a:path w="7095744" h="1180065">
                  <a:moveTo>
                    <a:pt x="0" y="0"/>
                  </a:moveTo>
                  <a:lnTo>
                    <a:pt x="7095744" y="0"/>
                  </a:lnTo>
                  <a:lnTo>
                    <a:pt x="7095744" y="1180065"/>
                  </a:lnTo>
                  <a:lnTo>
                    <a:pt x="0" y="11800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7163" b="-6716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123825"/>
              <a:ext cx="7095744" cy="130389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703"/>
                </a:lnSpc>
              </a:pPr>
              <a:r>
                <a:rPr lang="en-US" sz="3600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PROPÓSITO Y OBJETIVOS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993240" y="8183308"/>
            <a:ext cx="5321808" cy="1260043"/>
            <a:chOff x="0" y="0"/>
            <a:chExt cx="7095744" cy="168005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095744" cy="1680053"/>
            </a:xfrm>
            <a:custGeom>
              <a:avLst/>
              <a:gdLst/>
              <a:ahLst/>
              <a:cxnLst/>
              <a:rect l="l" t="t" r="r" b="b"/>
              <a:pathLst>
                <a:path w="7095744" h="1680053">
                  <a:moveTo>
                    <a:pt x="0" y="0"/>
                  </a:moveTo>
                  <a:lnTo>
                    <a:pt x="7095744" y="0"/>
                  </a:lnTo>
                  <a:lnTo>
                    <a:pt x="7095744" y="1680053"/>
                  </a:lnTo>
                  <a:lnTo>
                    <a:pt x="0" y="16800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7175" b="-17415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123825"/>
              <a:ext cx="7095744" cy="18038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703"/>
                </a:lnSpc>
              </a:pPr>
              <a:r>
                <a:rPr lang="en-US" sz="3600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DESCRIPCIÓN GENERAL DE LOS MÓDULOS</a:t>
              </a:r>
            </a:p>
          </p:txBody>
        </p:sp>
      </p:grpSp>
      <p:grpSp>
        <p:nvGrpSpPr>
          <p:cNvPr id="35" name="Group 43">
            <a:extLst>
              <a:ext uri="{FF2B5EF4-FFF2-40B4-BE49-F238E27FC236}">
                <a16:creationId xmlns:a16="http://schemas.microsoft.com/office/drawing/2014/main" id="{A05D7427-B982-DD40-BAC0-9EBEBB32729F}"/>
              </a:ext>
            </a:extLst>
          </p:cNvPr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36" name="Freeform 44" descr="A logo with a person's head in a circle  AI-generated content may be incorrect.">
              <a:extLst>
                <a:ext uri="{FF2B5EF4-FFF2-40B4-BE49-F238E27FC236}">
                  <a16:creationId xmlns:a16="http://schemas.microsoft.com/office/drawing/2014/main" id="{FDE17897-82B9-CEEA-11E3-9BBA4C8395C9}"/>
                </a:ext>
              </a:extLst>
            </p:cNvPr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54635"/>
            <a:ext cx="9029700" cy="1149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LA IA ESTÁ TRANSFORMANDO LA EDUCACIÓN </a:t>
            </a:r>
          </a:p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Y EL MUNDO LABORAL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771632" y="0"/>
            <a:ext cx="7516368" cy="10287000"/>
            <a:chOff x="0" y="0"/>
            <a:chExt cx="10021824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021824" cy="13716000"/>
            </a:xfrm>
            <a:custGeom>
              <a:avLst/>
              <a:gdLst/>
              <a:ahLst/>
              <a:cxnLst/>
              <a:rect l="l" t="t" r="r" b="b"/>
              <a:pathLst>
                <a:path w="10021824" h="13716000">
                  <a:moveTo>
                    <a:pt x="0" y="0"/>
                  </a:moveTo>
                  <a:lnTo>
                    <a:pt x="10021824" y="0"/>
                  </a:lnTo>
                  <a:lnTo>
                    <a:pt x="100218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6455" r="-5891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2674564"/>
            <a:ext cx="8917010" cy="369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transformando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rápidamente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algn="l">
              <a:lnSpc>
                <a:spcPts val="288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l">
              <a:lnSpc>
                <a:spcPts val="288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educativos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l">
              <a:lnSpc>
                <a:spcPts val="288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papel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educadores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l">
              <a:lnSpc>
                <a:spcPts val="288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competencias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requeridas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mercado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laboral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1" lvl="1" indent="-217171" algn="l">
              <a:lnSpc>
                <a:spcPts val="288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1" algn="l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Para la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b="1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b="1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el Empleo (FPE)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particularmente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significativa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ya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estamos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hablando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influye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directamente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desarrollo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perfeccionamiento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reciclaje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041346" y="7373103"/>
            <a:ext cx="6891718" cy="1859261"/>
            <a:chOff x="0" y="0"/>
            <a:chExt cx="9188958" cy="20913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188958" cy="2091365"/>
            </a:xfrm>
            <a:custGeom>
              <a:avLst/>
              <a:gdLst/>
              <a:ahLst/>
              <a:cxnLst/>
              <a:rect l="l" t="t" r="r" b="b"/>
              <a:pathLst>
                <a:path w="9188958" h="2091365">
                  <a:moveTo>
                    <a:pt x="0" y="0"/>
                  </a:moveTo>
                  <a:lnTo>
                    <a:pt x="9188958" y="0"/>
                  </a:lnTo>
                  <a:lnTo>
                    <a:pt x="9188958" y="2091365"/>
                  </a:lnTo>
                  <a:lnTo>
                    <a:pt x="0" y="20913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43255" b="-838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372292" y="7647786"/>
            <a:ext cx="6229826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verdadera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barrera para la IA no es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tecnología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sí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sino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falta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conocimiento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habilidades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conciencia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ética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utilizarla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871298" y="6816157"/>
            <a:ext cx="9388002" cy="2442143"/>
            <a:chOff x="0" y="0"/>
            <a:chExt cx="12517336" cy="3256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17374" cy="3256153"/>
            </a:xfrm>
            <a:custGeom>
              <a:avLst/>
              <a:gdLst/>
              <a:ahLst/>
              <a:cxnLst/>
              <a:rect l="l" t="t" r="r" b="b"/>
              <a:pathLst>
                <a:path w="12517374" h="3256153">
                  <a:moveTo>
                    <a:pt x="0" y="0"/>
                  </a:moveTo>
                  <a:lnTo>
                    <a:pt x="12517374" y="0"/>
                  </a:lnTo>
                  <a:lnTo>
                    <a:pt x="12517374" y="3256153"/>
                  </a:lnTo>
                  <a:lnTo>
                    <a:pt x="0" y="3256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0483" r="-5884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92946"/>
            <a:ext cx="1648440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POR QUÉ LA FPE ES UN SECTOR EDUCATIVO ESTRATÉGICO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69762" y="2110764"/>
            <a:ext cx="16189538" cy="217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FPE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ocupa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estratégica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entre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el mercado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laboral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espacio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donde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convierten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empleabilidad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donde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adultos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reciclan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perfeccionan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sus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competencias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donde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configuran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transiciones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muchos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(personas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cambian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carrera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adultos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desempleados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migrantes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trabajadores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adaptan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digital),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directamente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vinculada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acceso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laborales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reales.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69762" y="4811940"/>
            <a:ext cx="16189538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tiene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consecuencias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van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allá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aula.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carencias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Sin embargo,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sin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criterio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también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reproducir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desigualdades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existentes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mercado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laboral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mediante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poco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27663" y="7194266"/>
            <a:ext cx="8875271" cy="167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Dado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afecta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directamente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las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profesionales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ético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 fundamental. Los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formadores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desempeñan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papel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clave para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garantizar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promueva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inclusión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igualdad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lugar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reforzar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desigualdades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975187" y="1076858"/>
            <a:ext cx="9284113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 COMPROMISO  EUROPEO CON UNA IA ETICA Y CONFIABLE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975187" y="2715399"/>
            <a:ext cx="9284113" cy="5839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siguientes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módulos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alinean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visión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europea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fiable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centrada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persona,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describe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iniciativa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Comisión Europea “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Enfoque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europeo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forma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futuro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digital de Europa”.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visión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enfatiza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432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supervisión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humana.</a:t>
            </a:r>
          </a:p>
          <a:p>
            <a:pPr marL="434340" lvl="1" indent="-217170" algn="just">
              <a:lnSpc>
                <a:spcPts val="432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solidez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técnica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432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432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rendición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432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discriminación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432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bienestar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social.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7233780" cy="10287000"/>
            <a:chOff x="0" y="0"/>
            <a:chExt cx="964504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645015" cy="13716000"/>
            </a:xfrm>
            <a:custGeom>
              <a:avLst/>
              <a:gdLst/>
              <a:ahLst/>
              <a:cxnLst/>
              <a:rect l="l" t="t" r="r" b="b"/>
              <a:pathLst>
                <a:path w="9645015" h="13716000">
                  <a:moveTo>
                    <a:pt x="0" y="0"/>
                  </a:moveTo>
                  <a:lnTo>
                    <a:pt x="9645015" y="0"/>
                  </a:lnTo>
                  <a:lnTo>
                    <a:pt x="964501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552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431143" y="0"/>
            <a:ext cx="6856857" cy="10287000"/>
            <a:chOff x="0" y="0"/>
            <a:chExt cx="914247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2476" cy="13716000"/>
            </a:xfrm>
            <a:custGeom>
              <a:avLst/>
              <a:gdLst/>
              <a:ahLst/>
              <a:cxnLst/>
              <a:rect l="l" t="t" r="r" b="b"/>
              <a:pathLst>
                <a:path w="9142476" h="13716000">
                  <a:moveTo>
                    <a:pt x="0" y="0"/>
                  </a:moveTo>
                  <a:lnTo>
                    <a:pt x="9142476" y="0"/>
                  </a:lnTo>
                  <a:lnTo>
                    <a:pt x="914247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2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950693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APORTACIÓN PEDAGÓGICA DE LOS MÓDULOS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993207"/>
            <a:ext cx="9506933" cy="6666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curso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Light"/>
              </a:rPr>
              <a:t>Inclusive Trainers 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(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Inclusivos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)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diseñado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según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un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Light"/>
              </a:rPr>
              <a:t>enfoque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Light"/>
              </a:rPr>
              <a:t>pedagógico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Light"/>
              </a:rPr>
              <a:t>innovador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Light"/>
              </a:rPr>
              <a:t>, flexible y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Light"/>
              </a:rPr>
              <a:t>centrado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Light"/>
              </a:rPr>
              <a:t> la persona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Su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diseño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allá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transmisión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pasiva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contenidos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situando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alumno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centro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invitándole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analizar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reflexionar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tomar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resolver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problemas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relacionar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práctica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perspectiva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consiste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únicamente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adquirir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conocimientos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teóricos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desarrollar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competencias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aplicarse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reales.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fin,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contenidos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presentan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clara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progresiva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complementados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ejercicios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prácticos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actividades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reflexión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casos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prácticos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relacionados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situaciones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surgir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Este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enfoque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facilita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conexión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entre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teoría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práctica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ayudando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aplicar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trabajo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diario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6553200" cy="10287000"/>
          </a:xfrm>
          <a:custGeom>
            <a:avLst/>
            <a:gdLst/>
            <a:ahLst/>
            <a:cxnLst/>
            <a:rect l="l" t="t" r="r" b="b"/>
            <a:pathLst>
              <a:path w="7040166" h="10287000">
                <a:moveTo>
                  <a:pt x="0" y="0"/>
                </a:moveTo>
                <a:lnTo>
                  <a:pt x="7040166" y="0"/>
                </a:lnTo>
                <a:lnTo>
                  <a:pt x="704016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7086600" y="588407"/>
            <a:ext cx="10936610" cy="92332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0" algn="just"/>
            <a:r>
              <a:rPr lang="en-US" sz="2400" dirty="0">
                <a:latin typeface="Lato Light" panose="020F0302020204030203" pitchFamily="34" charset="0"/>
                <a:sym typeface="Lato Light"/>
              </a:rPr>
              <a:t>El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curso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se divide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b="1" dirty="0">
                <a:latin typeface="Lato Light" panose="020F0302020204030203" pitchFamily="34" charset="0"/>
                <a:sym typeface="Lato Light"/>
              </a:rPr>
              <a:t>6 </a:t>
            </a:r>
            <a:r>
              <a:rPr lang="en-US" sz="2400" b="1" dirty="0" err="1">
                <a:latin typeface="Lato Light" panose="020F0302020204030203" pitchFamily="34" charset="0"/>
                <a:sym typeface="Lato Light"/>
              </a:rPr>
              <a:t>módulos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lo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que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permite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diferentes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opciones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participación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.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Puede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completarse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 forma lineal,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siguiendo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el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itinerario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propuesto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o bien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abordarse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mediante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unidades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independientes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según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intereses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necesidades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conocimientos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previos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y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disponibilidad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cada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participante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. </a:t>
            </a:r>
          </a:p>
          <a:p>
            <a:pPr lvl="0" indent="0" algn="just"/>
            <a:endParaRPr lang="en-US" sz="2400" dirty="0">
              <a:latin typeface="Lato Light" panose="020F0302020204030203" pitchFamily="34" charset="0"/>
              <a:sym typeface="Lato Light"/>
            </a:endParaRPr>
          </a:p>
          <a:p>
            <a:pPr lvl="0" indent="0" algn="just"/>
            <a:r>
              <a:rPr lang="en-US" sz="2400" dirty="0">
                <a:latin typeface="Lato Light" panose="020F0302020204030203" pitchFamily="34" charset="0"/>
                <a:sym typeface="Lato Light"/>
              </a:rPr>
              <a:t>Para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posibilitar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esta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flexibilidad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se ha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prestado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especial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atención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garantizar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que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cada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unidad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tenga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sus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propios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objetivos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contenido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actividades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y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recursos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de modo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que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sea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significativa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y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útil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por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sí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misma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a la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vez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que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permanece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conectada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con el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itinerario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general de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aprendizaje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.</a:t>
            </a:r>
          </a:p>
          <a:p>
            <a:pPr lvl="0" indent="0" algn="just"/>
            <a:endParaRPr lang="en-US" sz="2400" dirty="0">
              <a:latin typeface="Lato Light" panose="020F0302020204030203" pitchFamily="34" charset="0"/>
              <a:sym typeface="Lato Light"/>
            </a:endParaRPr>
          </a:p>
          <a:p>
            <a:pPr algn="just"/>
            <a:r>
              <a:rPr lang="en-US" sz="2400" dirty="0">
                <a:latin typeface="Lato Light" panose="020F0302020204030203" pitchFamily="34" charset="0"/>
                <a:sym typeface="Lato Light"/>
              </a:rPr>
              <a:t>Este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enfoque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fomenta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el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aprendizaje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autónomo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y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autorregulado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. Cada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participante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puede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decidir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qué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contenido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trabajar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organizar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su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propio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ritmo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aprendizaje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y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profundizar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temas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más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relevantes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para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su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experiencia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profesional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. </a:t>
            </a:r>
          </a:p>
          <a:p>
            <a:pPr algn="just"/>
            <a:endParaRPr lang="en-US" sz="2400" dirty="0">
              <a:latin typeface="Lato Light" panose="020F0302020204030203" pitchFamily="34" charset="0"/>
              <a:sym typeface="Lato Light"/>
            </a:endParaRPr>
          </a:p>
          <a:p>
            <a:pPr algn="just"/>
            <a:r>
              <a:rPr lang="en-US" sz="2400" dirty="0">
                <a:latin typeface="Lato Light" panose="020F0302020204030203" pitchFamily="34" charset="0"/>
                <a:sym typeface="Lato Light"/>
              </a:rPr>
              <a:t>Por lo tanto, la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flexibilidad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no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implica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una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fragmentación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del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aprendizaje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sino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más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bien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una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forma de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ofrecer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itinerarios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aprendizaje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más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personalizados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adaptados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diferentes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perfiles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experiencias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y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contextos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formación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.</a:t>
            </a:r>
          </a:p>
          <a:p>
            <a:pPr algn="just"/>
            <a:endParaRPr lang="en-US" sz="2400" dirty="0">
              <a:latin typeface="Lato Light" panose="020F0302020204030203" pitchFamily="34" charset="0"/>
              <a:sym typeface="Lato Light"/>
            </a:endParaRPr>
          </a:p>
          <a:p>
            <a:pPr algn="just"/>
            <a:r>
              <a:rPr lang="en-US" sz="2400" dirty="0">
                <a:latin typeface="Lato Light" panose="020F0302020204030203" pitchFamily="34" charset="0"/>
                <a:sym typeface="Lato Light"/>
              </a:rPr>
              <a:t>La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metodología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incorpora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principios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aprendizaje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activo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y para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ello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ejercicios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y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estudios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caso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presentados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animan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participantes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observar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una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situación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identificar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necesidades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o barreras,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evaluar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diferentes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alternativas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y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proponer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respuestas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bien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fundamentadas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. De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esta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forma,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estudiantes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no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reciben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soluciones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predeterminadas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sino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que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desarrollan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su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capacidad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para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interpretar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diversos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contextos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tomar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decisiones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pedagógicas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y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diseñar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prácticas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formativas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más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inclusivas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34286" y="0"/>
            <a:ext cx="6853714" cy="10287000"/>
          </a:xfrm>
          <a:custGeom>
            <a:avLst/>
            <a:gdLst/>
            <a:ahLst/>
            <a:cxnLst/>
            <a:rect l="l" t="t" r="r" b="b"/>
            <a:pathLst>
              <a:path w="6853714" h="10287000">
                <a:moveTo>
                  <a:pt x="0" y="0"/>
                </a:moveTo>
                <a:lnTo>
                  <a:pt x="6853714" y="0"/>
                </a:lnTo>
                <a:lnTo>
                  <a:pt x="685371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457200" y="495300"/>
            <a:ext cx="10515600" cy="84946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Además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hace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especial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hincapié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la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reflexión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sobre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la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propia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práctica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. Las </a:t>
            </a:r>
            <a:r>
              <a:rPr lang="en-US" sz="2400" b="1" dirty="0" err="1">
                <a:latin typeface="Lato Light" panose="020F0302020204030203" pitchFamily="34" charset="0"/>
                <a:sym typeface="Lato Light"/>
              </a:rPr>
              <a:t>actividades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permiten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participantes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revisar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conocimientos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actitudes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y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métodos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intervención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identificar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posibles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áreas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mejora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y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desarrollar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respuestas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aplicables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situaciones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específicas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.</a:t>
            </a:r>
          </a:p>
          <a:p>
            <a:pPr algn="just"/>
            <a:endParaRPr lang="en-US" sz="2400" dirty="0">
              <a:latin typeface="Lato Light" panose="020F0302020204030203" pitchFamily="34" charset="0"/>
              <a:sym typeface="Lato Light"/>
            </a:endParaRPr>
          </a:p>
          <a:p>
            <a:pPr algn="just"/>
            <a:r>
              <a:rPr lang="en-US" sz="2400" dirty="0">
                <a:latin typeface="Lato Light" panose="020F0302020204030203" pitchFamily="34" charset="0"/>
                <a:sym typeface="Lato Light"/>
              </a:rPr>
              <a:t>Los </a:t>
            </a:r>
            <a:r>
              <a:rPr lang="en-US" sz="2400" b="1" dirty="0" err="1">
                <a:latin typeface="Lato Light" panose="020F0302020204030203" pitchFamily="34" charset="0"/>
                <a:sym typeface="Lato Light"/>
              </a:rPr>
              <a:t>estudios</a:t>
            </a:r>
            <a:r>
              <a:rPr lang="en-US" sz="2400" b="1" dirty="0"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b="1" dirty="0" err="1">
                <a:latin typeface="Lato Light" panose="020F0302020204030203" pitchFamily="34" charset="0"/>
                <a:sym typeface="Lato Light"/>
              </a:rPr>
              <a:t>caso</a:t>
            </a:r>
            <a:r>
              <a:rPr lang="en-US" sz="2400" b="1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vinculan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el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aprendizaje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con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situaciones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del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mundo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real y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demuestran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que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la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inclusión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no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depende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una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sola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técnica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sino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 la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capacidad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adaptar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las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metodologías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recursos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y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procesos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educativos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a la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diversidad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participantes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.</a:t>
            </a:r>
          </a:p>
          <a:p>
            <a:pPr algn="just"/>
            <a:endParaRPr lang="en-US" sz="2400" dirty="0">
              <a:latin typeface="Lato Light" panose="020F0302020204030203" pitchFamily="34" charset="0"/>
              <a:sym typeface="Lato Light"/>
            </a:endParaRPr>
          </a:p>
          <a:p>
            <a:pPr algn="just"/>
            <a:r>
              <a:rPr lang="en-US" sz="2400" dirty="0">
                <a:latin typeface="Lato Light" panose="020F0302020204030203" pitchFamily="34" charset="0"/>
                <a:sym typeface="Lato Light"/>
              </a:rPr>
              <a:t>Cada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unidad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incluye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b="1" dirty="0" err="1">
                <a:latin typeface="Lato Light" panose="020F0302020204030203" pitchFamily="34" charset="0"/>
                <a:sym typeface="Lato Light"/>
              </a:rPr>
              <a:t>recursos</a:t>
            </a:r>
            <a:r>
              <a:rPr lang="en-US" sz="2400" b="1" dirty="0"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b="1" dirty="0" err="1">
                <a:latin typeface="Lato Light" panose="020F0302020204030203" pitchFamily="34" charset="0"/>
                <a:sym typeface="Lato Light"/>
              </a:rPr>
              <a:t>apoyo</a:t>
            </a:r>
            <a:r>
              <a:rPr lang="en-US" sz="2400" b="1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que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permiten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participantes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consolidar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y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ampliar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su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aprendizaje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. La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bibliografía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ofrece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diversas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oportunidades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para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profundizar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el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tema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quienes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deseen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continuar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investigando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comparar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enfoques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o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incorporar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nuevas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herramientas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su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práctica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profesional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.</a:t>
            </a:r>
          </a:p>
          <a:p>
            <a:pPr algn="just"/>
            <a:endParaRPr lang="en-US" sz="2400" dirty="0">
              <a:latin typeface="Lato Light" panose="020F0302020204030203" pitchFamily="34" charset="0"/>
              <a:sym typeface="Lato Light"/>
            </a:endParaRPr>
          </a:p>
          <a:p>
            <a:pPr algn="just"/>
            <a:r>
              <a:rPr lang="en-US" sz="2400" dirty="0">
                <a:latin typeface="Lato Light" panose="020F0302020204030203" pitchFamily="34" charset="0"/>
                <a:sym typeface="Lato Light"/>
              </a:rPr>
              <a:t>Todo el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contenido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del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curso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se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ofrece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 forma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gratuita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promoviendo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el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acceso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al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conocimiento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y la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transferencia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 sus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resultados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a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diferentes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contextos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formación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profesional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.</a:t>
            </a:r>
          </a:p>
          <a:p>
            <a:pPr algn="just"/>
            <a:endParaRPr lang="en-US" sz="2400" dirty="0">
              <a:latin typeface="Lato Light" panose="020F0302020204030203" pitchFamily="34" charset="0"/>
              <a:sym typeface="Lato Light"/>
            </a:endParaRPr>
          </a:p>
          <a:p>
            <a:pPr algn="just"/>
            <a:r>
              <a:rPr lang="en-US" sz="2400" dirty="0">
                <a:latin typeface="Lato Light" panose="020F0302020204030203" pitchFamily="34" charset="0"/>
                <a:sym typeface="Lato Light"/>
              </a:rPr>
              <a:t>Nuestro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objetivo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no es solo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que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participantes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completen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un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curso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sino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también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que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transformen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lo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aprendido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en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decisiones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metodologías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y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prácticas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capaces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generar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experiencias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educativas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más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accesibles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significativas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y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respetuosas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, con un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uso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latin typeface="Lato Light" panose="020F0302020204030203" pitchFamily="34" charset="0"/>
                <a:sym typeface="Lato Light"/>
              </a:rPr>
              <a:t>ético</a:t>
            </a:r>
            <a:r>
              <a:rPr lang="en-US" sz="2400" dirty="0">
                <a:latin typeface="Lato Light" panose="020F0302020204030203" pitchFamily="34" charset="0"/>
                <a:sym typeface="Lato Light"/>
              </a:rPr>
              <a:t> de la IA.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617633" y="4264538"/>
            <a:ext cx="8021085" cy="1834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28"/>
              </a:lnSpc>
            </a:pPr>
            <a:r>
              <a:rPr lang="en-US" sz="6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DESCRIPCIÓN GENERAL DEL CURSO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7859" y="-5020"/>
            <a:ext cx="9179719" cy="10297049"/>
            <a:chOff x="0" y="0"/>
            <a:chExt cx="12239625" cy="137293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39625" cy="13729336"/>
            </a:xfrm>
            <a:custGeom>
              <a:avLst/>
              <a:gdLst/>
              <a:ahLst/>
              <a:cxnLst/>
              <a:rect l="l" t="t" r="r" b="b"/>
              <a:pathLst>
                <a:path w="12239625" h="13729336">
                  <a:moveTo>
                    <a:pt x="0" y="0"/>
                  </a:moveTo>
                  <a:lnTo>
                    <a:pt x="12239625" y="0"/>
                  </a:lnTo>
                  <a:lnTo>
                    <a:pt x="12239625" y="13729336"/>
                  </a:lnTo>
                  <a:lnTo>
                    <a:pt x="0" y="13729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137" r="-34135" b="-3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6789688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ESTRUCTURA GENERAL DEL CURSO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476500"/>
            <a:ext cx="16230600" cy="483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</a:pP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itinerario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formativo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Inclusive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TrAIners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diseñado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capacitar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profesionales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el Empleo (FPE)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ético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responsable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inclusivo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Artificial. </a:t>
            </a:r>
          </a:p>
          <a:p>
            <a:pPr algn="just">
              <a:lnSpc>
                <a:spcPts val="2880"/>
              </a:lnSpc>
            </a:pPr>
            <a:endParaRPr lang="en-US" sz="28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80"/>
              </a:lnSpc>
            </a:pP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lo largo de seis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módulos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curso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combina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conocimientos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teóricos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reflexión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ética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aplicación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práctica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proporcionando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integrar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procesos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enseñanza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evaluación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orientación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</a:pPr>
            <a:endParaRPr lang="en-US" sz="28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80"/>
              </a:lnSpc>
            </a:pP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Aunque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módulos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siguen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secuencia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lógica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permite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realizar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curso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itinerario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formativo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completo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también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han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sido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diseñados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puedan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cursarse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independiente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permitiendo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participante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profundizar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aquellos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temas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resulten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más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relevantes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práctica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</a:pPr>
            <a:endParaRPr lang="en-US" sz="28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80"/>
              </a:lnSpc>
            </a:pP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 final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módulo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podrá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encontrar un Podcast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Resumen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recoge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principales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ideas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abordadas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módulo</a:t>
            </a:r>
            <a:r>
              <a:rPr lang="en-US" sz="28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05150" y="687986"/>
            <a:ext cx="16877700" cy="8911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Todos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módulos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mantienen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estructura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pedagógica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homogénea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facilita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navegación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contenidos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</a:p>
          <a:p>
            <a:pPr algn="just"/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/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Cada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incluye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</a:t>
            </a:r>
          </a:p>
          <a:p>
            <a:pPr algn="just"/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560070" lvl="1" indent="-342900" algn="just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Objetivos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aprendizaje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Definen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competencias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conocimientos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habilidades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desarrollarás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finalizar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560070" lvl="1" indent="-3429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560070" lvl="1" indent="-342900" algn="just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Unidades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aprendizaje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contenidos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organizan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diferentes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unidades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temáticas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permiten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abordar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conceptos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progresiva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estructurada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560070" lvl="1" indent="-3429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560070" lvl="1" indent="-342900" algn="just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Contenidos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teóricos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prácticos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Cada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combina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explicaciones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conceptuales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recursos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didácticos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ejemplos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aplicados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el Empleo.</a:t>
            </a:r>
          </a:p>
          <a:p>
            <a:pPr marL="560070" lvl="1" indent="-3429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560070" lvl="1" indent="-342900" algn="just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Escenarios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aprendizaje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aprendizaje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basado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retos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presentan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situaciones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simuladas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permiten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analizar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desafíos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éticos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pedagógicos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organizativos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relacionados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IA.</a:t>
            </a:r>
          </a:p>
          <a:p>
            <a:pPr marL="560070" lvl="1" indent="-3429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560070" lvl="1" indent="-342900" algn="just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Actividades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reflexión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autoevaluación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Tienes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oportunidad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poner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práctica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conocimientos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adquiridos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desarrollar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pensamiento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crítico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propio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560070" lvl="1" indent="-3429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560070" lvl="1" indent="-342900" algn="just"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Recursos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complementarios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Cada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incorpora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materiales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adicionales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profundizar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temas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tratados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favorecer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autónomo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560070" lvl="1" indent="-342900" algn="just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560070" lvl="1" indent="-342900" algn="just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Podcast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cierre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finalizar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dispones de un podcast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resumen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recoge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conceptos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clave,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principales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conclusiones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las ideas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relevantes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trabajadas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durante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facilitando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consolidación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reflexión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final.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925679" y="4112838"/>
            <a:ext cx="7333621" cy="1834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28"/>
              </a:lnSpc>
            </a:pPr>
            <a:r>
              <a:rPr lang="en-US" sz="6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CONTENIDO DE LOS MODULOS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7859" y="-5020"/>
            <a:ext cx="9179719" cy="10297049"/>
            <a:chOff x="0" y="0"/>
            <a:chExt cx="12239625" cy="137293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39625" cy="13729336"/>
            </a:xfrm>
            <a:custGeom>
              <a:avLst/>
              <a:gdLst/>
              <a:ahLst/>
              <a:cxnLst/>
              <a:rect l="l" t="t" r="r" b="b"/>
              <a:pathLst>
                <a:path w="12239625" h="13729336">
                  <a:moveTo>
                    <a:pt x="0" y="0"/>
                  </a:moveTo>
                  <a:lnTo>
                    <a:pt x="12239625" y="0"/>
                  </a:lnTo>
                  <a:lnTo>
                    <a:pt x="12239625" y="13729336"/>
                  </a:lnTo>
                  <a:lnTo>
                    <a:pt x="0" y="13729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137" r="-34135" b="-3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1599971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M1: FUNDAMENTOS ÉTICOS DE LA IA EN LA FPE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330234"/>
            <a:ext cx="16230600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establece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base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guiará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demás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módulos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No se centra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fundamentos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permiten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660425"/>
            <a:ext cx="16230600" cy="5179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</a:pPr>
            <a:endParaRPr sz="2400" dirty="0">
              <a:latin typeface="Lato Light" panose="020F0302020204030203" pitchFamily="34" charset="0"/>
            </a:endParaRPr>
          </a:p>
          <a:p>
            <a:pPr marL="315808" lvl="1" indent="-157904" algn="just">
              <a:lnSpc>
                <a:spcPts val="2880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Principios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éticos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fundamentales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equidad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autonomía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transparencia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315808" lvl="1" indent="-157904" algn="just">
              <a:lnSpc>
                <a:spcPts val="2880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315808" lvl="1" indent="-157904" algn="just">
              <a:lnSpc>
                <a:spcPts val="2880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Marcos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europeos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para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una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IA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confiable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conecta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reflexión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ética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marcos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normativos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enfoques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regulatorios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europeos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existentes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centrada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ser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humano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315808" lvl="1" indent="-157904" algn="just">
              <a:lnSpc>
                <a:spcPts val="2880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315774" lvl="1" indent="-157887" algn="just">
              <a:lnSpc>
                <a:spcPts val="2880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Dilemas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éticos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reales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entornos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aprendizaje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asistidos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por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IA.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lugar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limitarse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teoría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presenta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escenarios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realistas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</a:t>
            </a:r>
          </a:p>
          <a:p>
            <a:pPr algn="just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   Sistemas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calificación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automatizados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influyen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certificación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315808" lvl="1" indent="-157904" algn="just">
              <a:lnSpc>
                <a:spcPts val="2880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Retroalimentación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generada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perjudicar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involuntariamente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ciertos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perfiles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315808" lvl="1" indent="-157904" algn="just">
              <a:lnSpc>
                <a:spcPts val="2880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315808" lvl="1" indent="-157904" algn="just">
              <a:lnSpc>
                <a:spcPts val="2880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Responsabilidades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morales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formadores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al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delegar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decisiones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sistemas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IA.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Delegar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tareas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la IA no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implica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delegar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reflexionan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límites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automatización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examinan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deber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supervisar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cuestionar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cuando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sea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necesario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anular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generados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IA.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1754178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M2: INTEGRACIÓN RESPONSABLE DE LA IA EN LA  FORMACIÓN Y LA ORIENTACIÓN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337771"/>
            <a:ext cx="16230600" cy="687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pasa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teoría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ética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aplicación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práctica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Apoya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Continua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integración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práctica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diaria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estructurada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crítica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pedagógicamente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sólida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Diseño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itinerarios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aprendizaje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personalizados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con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apoyo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IA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utilizar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IA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adaptar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contenido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carencias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competencias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evitando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creación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perfiles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rígidos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objetivo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utilizar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personalización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ampliar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no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limitar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progreso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Uso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responsable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la IA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la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evaluación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competencias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participantes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exploran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combinar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retroalimentación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automatizada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análisis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supervisión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humana. Se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hace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hincapié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validación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evaluaciones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generadas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IA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garantizar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finales se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mantengan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pedagógicamente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fundamentadas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justas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Aplicación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la IA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la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orientación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examinan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interpretar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críticamente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basadas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vinculadas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tendencias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mercado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laboral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asegurando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orientación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siga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siendo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empoderadora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no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reproduzca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ni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restrinja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aspiraciones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alumnos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Preservación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la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dimensión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humana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Incluso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entornos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IA,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diálogo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mentoría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comprensión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siguen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siendo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fundamentales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continúa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actuando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supervisor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ético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pilar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relacional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proceso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15153608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M3: PENSAMIENTO CRÍTICO Y TOMA DE DECISIONES ÉTICAS EN LA FPE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138253"/>
            <a:ext cx="16230600" cy="703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suelen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parecer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seguros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estructurados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autoritarios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incluso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cuando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son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inexactos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incompletos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sesgados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Este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fortalece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capacidad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interactuar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la IA de forma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crítica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lugar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pasiva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Esto es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precisamente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abordamos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3.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Detección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desinformación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"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alucinaciones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" de la IA: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reconocer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contenido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fabricado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referencias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inexactas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explicaciones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simplificadas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exceso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engañosos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producidos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generativa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Se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hace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hincapié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estrategias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verificación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validación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Identificación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sesgos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la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retroalimentación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las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recomendaciones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generadas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por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la IA: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participantes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analizan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patrones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influir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retroalimentación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sugerencias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guías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Reflexionan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sutiles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afectar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ciertos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perfiles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otros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Evaluación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del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impacto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educativo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las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decisiones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automatizadas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examinan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calificación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generación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contenido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progresión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influir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motivación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acceso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Aplicación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modelos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razonamiento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ético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estructurados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presenta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marcos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prácticos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ayudan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analizar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dilemas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sopesar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consecuencias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tomar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transparentes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justificables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trabajar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IA.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84854" y="1085850"/>
            <a:ext cx="13473522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M4: GARANTIZAR LA EQUIDAD EN LOS SISTEMAS DE IA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84854" y="2073914"/>
            <a:ext cx="16174446" cy="7239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 la FPE,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equidad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no es un valor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abstracto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sino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directamente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relacionada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empleabilidad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acceso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cualificaciones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desarrollo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Cualquier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distorsión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orientación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asignación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tener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consecuencias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largo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plazo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trayectoria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Comprender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cómo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el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sesgo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se introduce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sistemas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IA: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exploran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sesgados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desigualdades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históricas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suposiciones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diseño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influir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IA.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Analizan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aparentemente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neutrales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reproducir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desequilibrios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sociales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del mercado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laboral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existentes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Reconocer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riesgos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discriminación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la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evaluación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la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orientación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participantes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examinan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escenarios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concretos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calificación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elaboración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perfiles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profesionales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podrían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perjudicar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ciertos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grupos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particular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trayectorias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profesionales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lineales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entornos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vulnerables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Evaluar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la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calidad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datos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la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transparencia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algorítmica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anima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cuestionar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qué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basa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IA,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generan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procesos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explicarse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clara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transparencia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convierte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condición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la confianza.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Aplicación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estrategias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diseño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inclusivo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enfoques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prácticos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mitigar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desigualdad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combinar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IA con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revisión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humana,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diversificar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fuentes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supervisar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continuamente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detectar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involuntarios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1642423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M5:TRANSPARENCIA, CONFIANZA Y RESPONSABILIDAD ORGANIZACIONAL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047549"/>
            <a:ext cx="16230600" cy="741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La confianza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educación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IA no surge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automáticamente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;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debe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construirse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mediante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claridad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transparencia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compartida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En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contextos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Continua (CVET),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donde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influir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certificación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empleabilidad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transparencia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vuelve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esencial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En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 5 vas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poder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encontrar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siguientes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temáticas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Comunicar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abiertamente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el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uso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la IA 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estudiantes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reflexionan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cuándo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informar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IA. Esto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incluye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explicar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propósito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sus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limitaciones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Una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comunicación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clara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ayuda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prevenir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malentendidos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generar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consentimiento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informado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Explicar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las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decisiones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con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apoyo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IA: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Cuando la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contribuye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retroalimentación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a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tienen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derecho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comprender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llega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conclusiones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exploran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estrategias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traducir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procesos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técnicos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explicaciones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accesibles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garantizando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sigan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siendo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comprensibles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Aclarar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la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responsabilidad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la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gobernanza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institucional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La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ética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no es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exclusiva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examina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papel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instituciones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seguimiento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implementación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definición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estructuras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rendición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cuentas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cumplimiento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normas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éticas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legales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Generar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confianza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mediante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procesos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transparentes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transparencia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no se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trata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solo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compartir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sino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crear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donde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pueda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revisarse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cuestionarse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mejorarse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analizan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mecanismos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documentación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revisión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contribuyen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cultura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innovación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8751065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M6: USO ÉTICO  DE LA IA EN EL AULA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193960"/>
            <a:ext cx="16230600" cy="703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directamente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orientado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práctica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docente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Su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objetivo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ayudar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integrar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IA de forma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enriquezca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salvaguardando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mismo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tiempo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estándares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éticos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el valor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pedagógico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Selección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herramientas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IA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accesibles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inclusivas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criterios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términos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usabilidad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accesibilidad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idoneidad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pedagógica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Se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hace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hincapié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elección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tecnologías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apoyen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diversos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no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creen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barreras.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Promoción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la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privacidad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datos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la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concienciación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sobre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la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seguridad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digital: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participantes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exploran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gestionan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qué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responsabilidades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tienen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educadores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respecto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destaca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buenas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prácticas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proteger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privacidad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fomentar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concienciación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entre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riesgos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digitales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Diseño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proyectos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basados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​​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IA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que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fomenten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la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creatividad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la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innovación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La IA se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aborda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exploración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no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automatización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desarrollan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estrategias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proyectos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fomenten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resolución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problemas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experimentación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aplicación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creativa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conocimiento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fortaleciendo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capacidad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utilizar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tecnología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constructiva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Fortalecimiento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las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competencias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del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siglo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XXI: 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vincula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IA con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desarrollo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competencias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transversales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pensamiento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crítico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colaboración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alfabetización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digital.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59652" y="1095839"/>
            <a:ext cx="13133403" cy="406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IA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seguirá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evolucionando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l">
              <a:lnSpc>
                <a:spcPts val="2880"/>
              </a:lnSpc>
            </a:pPr>
            <a:endParaRPr lang="en-US" sz="26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80"/>
              </a:lnSpc>
            </a:pP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verdadera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pregunta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es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el Empleo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utilizará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sino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el Empleo 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será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algn="l">
              <a:lnSpc>
                <a:spcPts val="2880"/>
              </a:lnSpc>
            </a:pPr>
            <a:endParaRPr lang="en-US" sz="26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674370" lvl="1" indent="-457200" algn="l">
              <a:lnSpc>
                <a:spcPts val="2880"/>
              </a:lnSpc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Inclusiva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excluyente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674370" lvl="1" indent="-457200" algn="l">
              <a:lnSpc>
                <a:spcPts val="2880"/>
              </a:lnSpc>
              <a:buFont typeface="Arial" panose="020B0604020202020204" pitchFamily="34" charset="0"/>
              <a:buChar char="•"/>
            </a:pPr>
            <a:endParaRPr lang="en-US" sz="26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674370" lvl="1" indent="-457200" algn="l">
              <a:lnSpc>
                <a:spcPts val="2880"/>
              </a:lnSpc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Transparente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 opaca.</a:t>
            </a:r>
          </a:p>
          <a:p>
            <a:pPr marL="674370" lvl="1" indent="-457200" algn="l">
              <a:lnSpc>
                <a:spcPts val="2880"/>
              </a:lnSpc>
              <a:buFont typeface="Arial" panose="020B0604020202020204" pitchFamily="34" charset="0"/>
              <a:buChar char="•"/>
            </a:pPr>
            <a:endParaRPr lang="en-US" sz="26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674370" lvl="1" indent="-457200" algn="l">
              <a:lnSpc>
                <a:spcPts val="2880"/>
              </a:lnSpc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Centrada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ser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humano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impulsada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</a:p>
          <a:p>
            <a:pPr marL="217170" lvl="1" algn="l">
              <a:lnSpc>
                <a:spcPts val="2880"/>
              </a:lnSpc>
            </a:pP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    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Automatización</a:t>
            </a:r>
            <a:r>
              <a:rPr lang="en-US" sz="26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7050243"/>
            <a:ext cx="6891718" cy="1528172"/>
            <a:chOff x="0" y="0"/>
            <a:chExt cx="9188958" cy="20375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88958" cy="2037588"/>
            </a:xfrm>
            <a:custGeom>
              <a:avLst/>
              <a:gdLst/>
              <a:ahLst/>
              <a:cxnLst/>
              <a:rect l="l" t="t" r="r" b="b"/>
              <a:pathLst>
                <a:path w="9188958" h="2037588">
                  <a:moveTo>
                    <a:pt x="0" y="0"/>
                  </a:moveTo>
                  <a:lnTo>
                    <a:pt x="9188958" y="0"/>
                  </a:lnTo>
                  <a:lnTo>
                    <a:pt x="9188958" y="2037588"/>
                  </a:lnTo>
                  <a:lnTo>
                    <a:pt x="0" y="20375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1258" b="-1438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53793" y="7304742"/>
            <a:ext cx="6433039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8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La </a:t>
            </a:r>
            <a:r>
              <a:rPr lang="en-US" sz="28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competencia</a:t>
            </a:r>
            <a:r>
              <a:rPr lang="en-US" sz="28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ética</a:t>
            </a:r>
            <a:r>
              <a:rPr lang="en-US" sz="28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es lo </a:t>
            </a:r>
            <a:r>
              <a:rPr lang="en-US" sz="28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determina</a:t>
            </a:r>
            <a:r>
              <a:rPr lang="en-US" sz="28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la </a:t>
            </a:r>
            <a:r>
              <a:rPr lang="en-US" sz="28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respuesta</a:t>
            </a:r>
            <a:r>
              <a:rPr lang="en-US" sz="28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  <a:p>
            <a:pPr algn="ctr">
              <a:lnSpc>
                <a:spcPts val="2640"/>
              </a:lnSpc>
            </a:pPr>
            <a:r>
              <a:rPr lang="en-US" sz="28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Y </a:t>
            </a:r>
            <a:r>
              <a:rPr lang="en-US" sz="28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esa</a:t>
            </a:r>
            <a:r>
              <a:rPr lang="en-US" sz="28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competencia</a:t>
            </a:r>
            <a:r>
              <a:rPr lang="en-US" sz="28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comienza</a:t>
            </a:r>
            <a:r>
              <a:rPr lang="en-US" sz="28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contigo</a:t>
            </a:r>
            <a:r>
              <a:rPr lang="en-US" sz="28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839200" y="2933700"/>
            <a:ext cx="8929287" cy="5952858"/>
            <a:chOff x="0" y="0"/>
            <a:chExt cx="11905717" cy="79371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905742" cy="7937119"/>
            </a:xfrm>
            <a:custGeom>
              <a:avLst/>
              <a:gdLst/>
              <a:ahLst/>
              <a:cxnLst/>
              <a:rect l="l" t="t" r="r" b="b"/>
              <a:pathLst>
                <a:path w="11905742" h="7937119">
                  <a:moveTo>
                    <a:pt x="0" y="0"/>
                  </a:moveTo>
                  <a:lnTo>
                    <a:pt x="11905742" y="0"/>
                  </a:lnTo>
                  <a:lnTo>
                    <a:pt x="11905742" y="7937119"/>
                  </a:lnTo>
                  <a:lnTo>
                    <a:pt x="0" y="7937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4589" y="7476973"/>
            <a:ext cx="2175491" cy="511102"/>
            <a:chOff x="0" y="0"/>
            <a:chExt cx="2900655" cy="6814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00656" cy="681470"/>
            </a:xfrm>
            <a:custGeom>
              <a:avLst/>
              <a:gdLst/>
              <a:ahLst/>
              <a:cxnLst/>
              <a:rect l="l" t="t" r="r" b="b"/>
              <a:pathLst>
                <a:path w="2900656" h="681470">
                  <a:moveTo>
                    <a:pt x="0" y="0"/>
                  </a:moveTo>
                  <a:lnTo>
                    <a:pt x="2900656" y="0"/>
                  </a:lnTo>
                  <a:lnTo>
                    <a:pt x="2900656" y="681470"/>
                  </a:lnTo>
                  <a:lnTo>
                    <a:pt x="0" y="681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937" b="-3293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900655" cy="6814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3150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Restart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427" y="7476973"/>
            <a:ext cx="2338435" cy="511102"/>
            <a:chOff x="0" y="0"/>
            <a:chExt cx="3117914" cy="68146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7912" cy="681470"/>
            </a:xfrm>
            <a:custGeom>
              <a:avLst/>
              <a:gdLst/>
              <a:ahLst/>
              <a:cxnLst/>
              <a:rect l="l" t="t" r="r" b="b"/>
              <a:pathLst>
                <a:path w="3117912" h="681470">
                  <a:moveTo>
                    <a:pt x="0" y="0"/>
                  </a:moveTo>
                  <a:lnTo>
                    <a:pt x="3117912" y="0"/>
                  </a:lnTo>
                  <a:lnTo>
                    <a:pt x="3117912" y="681470"/>
                  </a:lnTo>
                  <a:lnTo>
                    <a:pt x="0" y="681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149" b="-3914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3117914" cy="6814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3150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Exit Course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806491" y="2992907"/>
            <a:ext cx="7419499" cy="3244739"/>
            <a:chOff x="0" y="0"/>
            <a:chExt cx="9892665" cy="4326318"/>
          </a:xfrm>
        </p:grpSpPr>
        <p:sp>
          <p:nvSpPr>
            <p:cNvPr id="9" name="Freeform 9" descr="A logo with a person's head in a circle  AI-generated content may be incorrect."/>
            <p:cNvSpPr/>
            <p:nvPr/>
          </p:nvSpPr>
          <p:spPr>
            <a:xfrm>
              <a:off x="0" y="0"/>
              <a:ext cx="9892665" cy="4326255"/>
            </a:xfrm>
            <a:custGeom>
              <a:avLst/>
              <a:gdLst/>
              <a:ahLst/>
              <a:cxnLst/>
              <a:rect l="l" t="t" r="r" b="b"/>
              <a:pathLst>
                <a:path w="9892665" h="4326255">
                  <a:moveTo>
                    <a:pt x="0" y="0"/>
                  </a:moveTo>
                  <a:lnTo>
                    <a:pt x="9892665" y="0"/>
                  </a:lnTo>
                  <a:lnTo>
                    <a:pt x="9892665" y="4326255"/>
                  </a:lnTo>
                  <a:lnTo>
                    <a:pt x="0" y="4326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1600" y="8563724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7" name="TextBox 8">
            <a:extLst>
              <a:ext uri="{FF2B5EF4-FFF2-40B4-BE49-F238E27FC236}">
                <a16:creationId xmlns:a16="http://schemas.microsoft.com/office/drawing/2014/main" id="{29AEC9B8-22FD-85D5-76DB-E1F89E030D12}"/>
              </a:ext>
            </a:extLst>
          </p:cNvPr>
          <p:cNvSpPr txBox="1"/>
          <p:nvPr/>
        </p:nvSpPr>
        <p:spPr>
          <a:xfrm>
            <a:off x="7620000" y="8230940"/>
            <a:ext cx="100584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spcBef>
                <a:spcPct val="0"/>
              </a:spcBef>
            </a:pPr>
            <a:r>
              <a:rPr lang="es-ES" sz="2400" u="none" strike="noStrike" dirty="0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Este proyecto ha sido cofinanciado con el apoyo del programa ERASMUS+ de la Comisión Europea. La presente publicación refleja únicamente las opiniones de sus autores, y ni la Comisión Europea ni la SEPIE se hacen responsables del uso que pueda hacerse de la información aquí contenida.</a:t>
            </a:r>
            <a:endParaRPr lang="en-US" sz="2400" u="none" strike="noStrike" dirty="0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18" name="Group 12">
            <a:extLst>
              <a:ext uri="{FF2B5EF4-FFF2-40B4-BE49-F238E27FC236}">
                <a16:creationId xmlns:a16="http://schemas.microsoft.com/office/drawing/2014/main" id="{7753DFE8-FF2B-9BDF-CEF5-8CBAFCA831CC}"/>
              </a:ext>
            </a:extLst>
          </p:cNvPr>
          <p:cNvGrpSpPr/>
          <p:nvPr/>
        </p:nvGrpSpPr>
        <p:grpSpPr>
          <a:xfrm>
            <a:off x="0" y="1777384"/>
            <a:ext cx="7419499" cy="6421526"/>
            <a:chOff x="0" y="0"/>
            <a:chExt cx="9892665" cy="8562035"/>
          </a:xfrm>
        </p:grpSpPr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6CD87D27-8CCB-3015-1FA0-EF3ACAFDDFF0}"/>
                </a:ext>
              </a:extLst>
            </p:cNvPr>
            <p:cNvSpPr/>
            <p:nvPr/>
          </p:nvSpPr>
          <p:spPr>
            <a:xfrm>
              <a:off x="0" y="0"/>
              <a:ext cx="9892665" cy="8562086"/>
            </a:xfrm>
            <a:custGeom>
              <a:avLst/>
              <a:gdLst/>
              <a:ahLst/>
              <a:cxnLst/>
              <a:rect l="l" t="t" r="r" b="b"/>
              <a:pathLst>
                <a:path w="9892665" h="8562086">
                  <a:moveTo>
                    <a:pt x="0" y="0"/>
                  </a:moveTo>
                  <a:lnTo>
                    <a:pt x="9892665" y="0"/>
                  </a:lnTo>
                  <a:lnTo>
                    <a:pt x="9892665" y="8562086"/>
                  </a:lnTo>
                  <a:lnTo>
                    <a:pt x="0" y="85620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5980" r="-2603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3133</Words>
  <Application>Microsoft Office PowerPoint</Application>
  <PresentationFormat>Custom</PresentationFormat>
  <Paragraphs>197</Paragraphs>
  <Slides>20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Lato</vt:lpstr>
      <vt:lpstr>Lato Light</vt:lpstr>
      <vt:lpstr>Arial</vt:lpstr>
      <vt:lpstr>Quattrocento Bold</vt:lpstr>
      <vt:lpstr>Oswald</vt:lpstr>
      <vt:lpstr>Lato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ES_Modulo Introductorio - INclusive trAIners</dc:title>
  <cp:lastModifiedBy>Jaione Santos Miguel</cp:lastModifiedBy>
  <cp:revision>3</cp:revision>
  <dcterms:created xsi:type="dcterms:W3CDTF">2006-08-16T00:00:00Z</dcterms:created>
  <dcterms:modified xsi:type="dcterms:W3CDTF">2026-09-04T10:52:42Z</dcterms:modified>
  <dc:identifier>DAHNYB1kous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9B0D038A-24C5-484B-94C3-B7A7998CFC07</vt:lpwstr>
  </property>
  <property fmtid="{D5CDD505-2E9C-101B-9397-08002B2CF9AE}" pid="3" name="ArticulatePath">
    <vt:lpwstr>M0 - Introducción</vt:lpwstr>
  </property>
</Properties>
</file>