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74" r:id="rId8"/>
    <p:sldId id="275"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18288000" cy="10287000"/>
  <p:notesSz cx="6858000" cy="9144000"/>
  <p:embeddedFontLst>
    <p:embeddedFont>
      <p:font typeface="Lato" panose="020F0502020204030203" pitchFamily="34" charset="0"/>
      <p:regular r:id="rId23"/>
      <p:bold r:id="rId24"/>
      <p:italic r:id="rId25"/>
    </p:embeddedFont>
    <p:embeddedFont>
      <p:font typeface="Lato Bold" panose="020F0802020204030203" pitchFamily="34" charset="0"/>
      <p:regular r:id="rId26"/>
      <p:bold r:id="rId27"/>
    </p:embeddedFont>
    <p:embeddedFont>
      <p:font typeface="Lato Light" panose="020F0302020204030203" pitchFamily="34" charset="0"/>
      <p:regular r:id="rId28"/>
    </p:embeddedFont>
    <p:embeddedFont>
      <p:font typeface="Oswald" pitchFamily="2" charset="0"/>
      <p:regular r:id="rId29"/>
      <p:bold r:id="rId30"/>
    </p:embeddedFont>
    <p:embeddedFont>
      <p:font typeface="Quattrocento Bold" panose="020B0604020202020204" charset="0"/>
      <p:regular r:id="rId31"/>
    </p:embeddedFont>
  </p:embeddedFontLst>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25.08.2026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16.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167615" y="508311"/>
            <a:ext cx="5884593" cy="2573484"/>
            <a:chOff x="0" y="0"/>
            <a:chExt cx="7846123" cy="3431311"/>
          </a:xfrm>
        </p:grpSpPr>
        <p:sp>
          <p:nvSpPr>
            <p:cNvPr id="3" name="Freeform 3"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4"/>
              <a:stretch>
                <a:fillRect/>
              </a:stretch>
            </a:blipFill>
          </p:spPr>
          <p:txBody>
            <a:bodyPr/>
            <a:lstStyle/>
            <a:p>
              <a:endParaRPr lang="en-GB"/>
            </a:p>
          </p:txBody>
        </p:sp>
      </p:grpSp>
      <p:grpSp>
        <p:nvGrpSpPr>
          <p:cNvPr id="4" name="Group 4"/>
          <p:cNvGrpSpPr/>
          <p:nvPr/>
        </p:nvGrpSpPr>
        <p:grpSpPr>
          <a:xfrm>
            <a:off x="1637005" y="5143500"/>
            <a:ext cx="2376973" cy="811768"/>
            <a:chOff x="0" y="0"/>
            <a:chExt cx="3169298" cy="1082358"/>
          </a:xfrm>
        </p:grpSpPr>
        <p:sp>
          <p:nvSpPr>
            <p:cNvPr id="5" name="Freeform 5"/>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5"/>
              <a:stretch>
                <a:fillRect b="-2491"/>
              </a:stretch>
            </a:blipFill>
          </p:spPr>
          <p:txBody>
            <a:bodyPr/>
            <a:lstStyle/>
            <a:p>
              <a:endParaRPr lang="en-GB"/>
            </a:p>
          </p:txBody>
        </p:sp>
      </p:grpSp>
      <p:grpSp>
        <p:nvGrpSpPr>
          <p:cNvPr id="6" name="Group 6"/>
          <p:cNvGrpSpPr/>
          <p:nvPr/>
        </p:nvGrpSpPr>
        <p:grpSpPr>
          <a:xfrm>
            <a:off x="954672" y="6341488"/>
            <a:ext cx="3869665" cy="811759"/>
            <a:chOff x="0" y="0"/>
            <a:chExt cx="5159553" cy="1082345"/>
          </a:xfrm>
        </p:grpSpPr>
        <p:sp>
          <p:nvSpPr>
            <p:cNvPr id="7" name="Freeform 7"/>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53924" b="-53924"/>
              </a:stretch>
            </a:blipFill>
          </p:spPr>
          <p:txBody>
            <a:bodyPr/>
            <a:lstStyle/>
            <a:p>
              <a:endParaRPr lang="en-GB"/>
            </a:p>
          </p:txBody>
        </p:sp>
      </p:grpSp>
      <p:sp>
        <p:nvSpPr>
          <p:cNvPr id="8" name="TextBox 8"/>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grpSp>
        <p:nvGrpSpPr>
          <p:cNvPr id="9" name="Group 9"/>
          <p:cNvGrpSpPr/>
          <p:nvPr/>
        </p:nvGrpSpPr>
        <p:grpSpPr>
          <a:xfrm>
            <a:off x="5779008" y="3511296"/>
            <a:ext cx="12508992" cy="6775704"/>
            <a:chOff x="0" y="0"/>
            <a:chExt cx="16678656" cy="9034272"/>
          </a:xfrm>
        </p:grpSpPr>
        <p:sp>
          <p:nvSpPr>
            <p:cNvPr id="10" name="Freeform 10"/>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7"/>
              <a:stretch>
                <a:fillRect b="-23076"/>
              </a:stretch>
            </a:blipFill>
          </p:spPr>
          <p:txBody>
            <a:bodyPr/>
            <a:lstStyle/>
            <a:p>
              <a:endParaRPr lang="en-GB"/>
            </a:p>
          </p:txBody>
        </p:sp>
      </p:grpSp>
      <p:grpSp>
        <p:nvGrpSpPr>
          <p:cNvPr id="11" name="Group 11"/>
          <p:cNvGrpSpPr/>
          <p:nvPr/>
        </p:nvGrpSpPr>
        <p:grpSpPr>
          <a:xfrm>
            <a:off x="0" y="429768"/>
            <a:ext cx="10115550" cy="3562864"/>
            <a:chOff x="0" y="0"/>
            <a:chExt cx="13487400" cy="4750486"/>
          </a:xfrm>
        </p:grpSpPr>
        <p:sp>
          <p:nvSpPr>
            <p:cNvPr id="12" name="Freeform 12"/>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n-GB"/>
            </a:p>
          </p:txBody>
        </p:sp>
      </p:grpSp>
      <p:sp>
        <p:nvSpPr>
          <p:cNvPr id="13" name="TextBox 13"/>
          <p:cNvSpPr txBox="1"/>
          <p:nvPr/>
        </p:nvSpPr>
        <p:spPr>
          <a:xfrm>
            <a:off x="899779" y="1553975"/>
            <a:ext cx="8244221" cy="129540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Module 0: </a:t>
            </a:r>
          </a:p>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Introduction</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n-GB"/>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n-GB"/>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CONTENTS</a:t>
              </a:r>
            </a:p>
          </p:txBody>
        </p:sp>
      </p:grpSp>
      <p:sp>
        <p:nvSpPr>
          <p:cNvPr id="8" name="Freeform 8"/>
          <p:cNvSpPr/>
          <p:nvPr/>
        </p:nvSpPr>
        <p:spPr>
          <a:xfrm>
            <a:off x="7934144" y="1915525"/>
            <a:ext cx="3745449" cy="7120804"/>
          </a:xfrm>
          <a:custGeom>
            <a:avLst/>
            <a:gdLst/>
            <a:ahLst/>
            <a:cxnLst/>
            <a:rect l="l" t="t" r="r" b="b"/>
            <a:pathLst>
              <a:path w="3745449" h="7120804">
                <a:moveTo>
                  <a:pt x="0" y="0"/>
                </a:moveTo>
                <a:lnTo>
                  <a:pt x="3745449" y="0"/>
                </a:lnTo>
                <a:lnTo>
                  <a:pt x="3745449" y="7120804"/>
                </a:lnTo>
                <a:lnTo>
                  <a:pt x="0" y="71208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 name="Group 9"/>
          <p:cNvGrpSpPr/>
          <p:nvPr/>
        </p:nvGrpSpPr>
        <p:grpSpPr>
          <a:xfrm>
            <a:off x="7444188" y="8078238"/>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1" name="Group 11"/>
          <p:cNvGrpSpPr/>
          <p:nvPr/>
        </p:nvGrpSpPr>
        <p:grpSpPr>
          <a:xfrm>
            <a:off x="7655662" y="8290084"/>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3" name="Group 13"/>
          <p:cNvGrpSpPr/>
          <p:nvPr/>
        </p:nvGrpSpPr>
        <p:grpSpPr>
          <a:xfrm>
            <a:off x="7315048" y="1165127"/>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5" name="Group 15"/>
          <p:cNvGrpSpPr/>
          <p:nvPr/>
        </p:nvGrpSpPr>
        <p:grpSpPr>
          <a:xfrm>
            <a:off x="7518330" y="1393708"/>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7" name="Group 17"/>
          <p:cNvGrpSpPr/>
          <p:nvPr/>
        </p:nvGrpSpPr>
        <p:grpSpPr>
          <a:xfrm>
            <a:off x="10799102" y="4288212"/>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9" name="Group 19"/>
          <p:cNvGrpSpPr/>
          <p:nvPr/>
        </p:nvGrpSpPr>
        <p:grpSpPr>
          <a:xfrm>
            <a:off x="11010576" y="4500048"/>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1" name="Group 21"/>
          <p:cNvGrpSpPr/>
          <p:nvPr/>
        </p:nvGrpSpPr>
        <p:grpSpPr>
          <a:xfrm>
            <a:off x="1668067" y="1413672"/>
            <a:ext cx="5321808" cy="1260043"/>
            <a:chOff x="0" y="0"/>
            <a:chExt cx="7095744" cy="1680058"/>
          </a:xfrm>
        </p:grpSpPr>
        <p:sp>
          <p:nvSpPr>
            <p:cNvPr id="22" name="Freeform 22"/>
            <p:cNvSpPr/>
            <p:nvPr/>
          </p:nvSpPr>
          <p:spPr>
            <a:xfrm>
              <a:off x="0" y="0"/>
              <a:ext cx="7095744" cy="1680053"/>
            </a:xfrm>
            <a:custGeom>
              <a:avLst/>
              <a:gdLst/>
              <a:ahLst/>
              <a:cxnLst/>
              <a:rect l="l" t="t" r="r" b="b"/>
              <a:pathLst>
                <a:path w="7095744" h="1680053">
                  <a:moveTo>
                    <a:pt x="0" y="0"/>
                  </a:moveTo>
                  <a:lnTo>
                    <a:pt x="7095744" y="0"/>
                  </a:lnTo>
                  <a:lnTo>
                    <a:pt x="7095744" y="1680053"/>
                  </a:lnTo>
                  <a:lnTo>
                    <a:pt x="0" y="1680053"/>
                  </a:lnTo>
                  <a:close/>
                </a:path>
              </a:pathLst>
            </a:custGeom>
            <a:blipFill>
              <a:blip r:embed="rId5">
                <a:alphaModFix amt="0"/>
              </a:blip>
              <a:stretch>
                <a:fillRect t="-47175" b="-17415"/>
              </a:stretch>
            </a:blipFill>
          </p:spPr>
          <p:txBody>
            <a:bodyPr/>
            <a:lstStyle/>
            <a:p>
              <a:endParaRPr lang="en-GB"/>
            </a:p>
          </p:txBody>
        </p:sp>
        <p:sp>
          <p:nvSpPr>
            <p:cNvPr id="23" name="TextBox 23"/>
            <p:cNvSpPr txBox="1"/>
            <p:nvPr/>
          </p:nvSpPr>
          <p:spPr>
            <a:xfrm>
              <a:off x="0" y="-123825"/>
              <a:ext cx="7095744" cy="1803883"/>
            </a:xfrm>
            <a:prstGeom prst="rect">
              <a:avLst/>
            </a:prstGeom>
          </p:spPr>
          <p:txBody>
            <a:bodyPr lIns="0" tIns="0" rIns="0" bIns="0" rtlCol="0" anchor="ctr"/>
            <a:lstStyle/>
            <a:p>
              <a:pPr marL="0" lvl="0" indent="0" algn="ctr">
                <a:lnSpc>
                  <a:spcPts val="4703"/>
                </a:lnSpc>
                <a:spcBef>
                  <a:spcPct val="0"/>
                </a:spcBef>
              </a:pPr>
              <a:r>
                <a:rPr lang="en-US" sz="3600" u="none" strike="noStrike" dirty="0">
                  <a:solidFill>
                    <a:srgbClr val="000000"/>
                  </a:solidFill>
                  <a:latin typeface="Oswald"/>
                  <a:ea typeface="Oswald"/>
                  <a:cs typeface="Oswald"/>
                  <a:sym typeface="Oswald"/>
                </a:rPr>
                <a:t>PEDAGOGICAL CONTRIBUTION OF THE MODULES</a:t>
              </a:r>
            </a:p>
          </p:txBody>
        </p:sp>
      </p:grpSp>
      <p:grpSp>
        <p:nvGrpSpPr>
          <p:cNvPr id="24" name="Group 24"/>
          <p:cNvGrpSpPr/>
          <p:nvPr/>
        </p:nvGrpSpPr>
        <p:grpSpPr>
          <a:xfrm>
            <a:off x="6655927" y="3580047"/>
            <a:ext cx="3294002" cy="3147593"/>
            <a:chOff x="0" y="0"/>
            <a:chExt cx="4392003" cy="4196791"/>
          </a:xfrm>
        </p:grpSpPr>
        <p:sp>
          <p:nvSpPr>
            <p:cNvPr id="25" name="Freeform 2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n-GB"/>
            </a:p>
          </p:txBody>
        </p:sp>
      </p:grpSp>
      <p:sp>
        <p:nvSpPr>
          <p:cNvPr id="26" name="TextBox 26"/>
          <p:cNvSpPr txBox="1"/>
          <p:nvPr/>
        </p:nvSpPr>
        <p:spPr>
          <a:xfrm>
            <a:off x="7941964" y="1664637"/>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27" name="TextBox 27"/>
          <p:cNvSpPr txBox="1"/>
          <p:nvPr/>
        </p:nvSpPr>
        <p:spPr>
          <a:xfrm>
            <a:off x="11461623" y="4728696"/>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28" name="TextBox 28"/>
          <p:cNvSpPr txBox="1"/>
          <p:nvPr/>
        </p:nvSpPr>
        <p:spPr>
          <a:xfrm>
            <a:off x="8076333" y="858551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grpSp>
        <p:nvGrpSpPr>
          <p:cNvPr id="29" name="Group 29"/>
          <p:cNvGrpSpPr/>
          <p:nvPr/>
        </p:nvGrpSpPr>
        <p:grpSpPr>
          <a:xfrm>
            <a:off x="12711293" y="4723228"/>
            <a:ext cx="5321808" cy="885051"/>
            <a:chOff x="0" y="0"/>
            <a:chExt cx="7095744" cy="1180068"/>
          </a:xfrm>
        </p:grpSpPr>
        <p:sp>
          <p:nvSpPr>
            <p:cNvPr id="30" name="Freeform 30"/>
            <p:cNvSpPr/>
            <p:nvPr/>
          </p:nvSpPr>
          <p:spPr>
            <a:xfrm>
              <a:off x="0" y="0"/>
              <a:ext cx="7095744" cy="1180065"/>
            </a:xfrm>
            <a:custGeom>
              <a:avLst/>
              <a:gdLst/>
              <a:ahLst/>
              <a:cxnLst/>
              <a:rect l="l" t="t" r="r" b="b"/>
              <a:pathLst>
                <a:path w="7095744" h="1180065">
                  <a:moveTo>
                    <a:pt x="0" y="0"/>
                  </a:moveTo>
                  <a:lnTo>
                    <a:pt x="7095744" y="0"/>
                  </a:lnTo>
                  <a:lnTo>
                    <a:pt x="7095744" y="1180065"/>
                  </a:lnTo>
                  <a:lnTo>
                    <a:pt x="0" y="1180065"/>
                  </a:lnTo>
                  <a:close/>
                </a:path>
              </a:pathLst>
            </a:custGeom>
            <a:blipFill>
              <a:blip r:embed="rId5">
                <a:alphaModFix amt="0"/>
              </a:blip>
              <a:stretch>
                <a:fillRect t="-67163" b="-67164"/>
              </a:stretch>
            </a:blipFill>
          </p:spPr>
          <p:txBody>
            <a:bodyPr/>
            <a:lstStyle/>
            <a:p>
              <a:endParaRPr lang="en-GB"/>
            </a:p>
          </p:txBody>
        </p:sp>
        <p:sp>
          <p:nvSpPr>
            <p:cNvPr id="31" name="TextBox 31"/>
            <p:cNvSpPr txBox="1"/>
            <p:nvPr/>
          </p:nvSpPr>
          <p:spPr>
            <a:xfrm>
              <a:off x="0" y="-123825"/>
              <a:ext cx="7095744" cy="1303893"/>
            </a:xfrm>
            <a:prstGeom prst="rect">
              <a:avLst/>
            </a:prstGeom>
          </p:spPr>
          <p:txBody>
            <a:bodyPr lIns="0" tIns="0" rIns="0" bIns="0" rtlCol="0" anchor="ctr"/>
            <a:lstStyle/>
            <a:p>
              <a:pPr marL="0" lvl="0" indent="0" algn="l">
                <a:lnSpc>
                  <a:spcPts val="4703"/>
                </a:lnSpc>
                <a:spcBef>
                  <a:spcPct val="0"/>
                </a:spcBef>
              </a:pPr>
              <a:r>
                <a:rPr lang="en-US" sz="3600" u="none" strike="noStrike" dirty="0">
                  <a:solidFill>
                    <a:srgbClr val="000000"/>
                  </a:solidFill>
                  <a:latin typeface="Oswald"/>
                  <a:ea typeface="Oswald"/>
                  <a:cs typeface="Oswald"/>
                  <a:sym typeface="Oswald"/>
                </a:rPr>
                <a:t>PURPOSE AND OBJECTIVES</a:t>
              </a:r>
            </a:p>
          </p:txBody>
        </p:sp>
      </p:grpSp>
      <p:grpSp>
        <p:nvGrpSpPr>
          <p:cNvPr id="32" name="Group 32"/>
          <p:cNvGrpSpPr/>
          <p:nvPr/>
        </p:nvGrpSpPr>
        <p:grpSpPr>
          <a:xfrm>
            <a:off x="1993240" y="8495411"/>
            <a:ext cx="5321808" cy="885051"/>
            <a:chOff x="0" y="0"/>
            <a:chExt cx="7095744" cy="1180068"/>
          </a:xfrm>
        </p:grpSpPr>
        <p:sp>
          <p:nvSpPr>
            <p:cNvPr id="33" name="Freeform 33"/>
            <p:cNvSpPr/>
            <p:nvPr/>
          </p:nvSpPr>
          <p:spPr>
            <a:xfrm>
              <a:off x="0" y="0"/>
              <a:ext cx="7095744" cy="1180065"/>
            </a:xfrm>
            <a:custGeom>
              <a:avLst/>
              <a:gdLst/>
              <a:ahLst/>
              <a:cxnLst/>
              <a:rect l="l" t="t" r="r" b="b"/>
              <a:pathLst>
                <a:path w="7095744" h="1180065">
                  <a:moveTo>
                    <a:pt x="0" y="0"/>
                  </a:moveTo>
                  <a:lnTo>
                    <a:pt x="7095744" y="0"/>
                  </a:lnTo>
                  <a:lnTo>
                    <a:pt x="7095744" y="1180065"/>
                  </a:lnTo>
                  <a:lnTo>
                    <a:pt x="0" y="1180065"/>
                  </a:lnTo>
                  <a:close/>
                </a:path>
              </a:pathLst>
            </a:custGeom>
            <a:blipFill>
              <a:blip r:embed="rId5">
                <a:alphaModFix amt="0"/>
              </a:blip>
              <a:stretch>
                <a:fillRect t="-67163" b="-67164"/>
              </a:stretch>
            </a:blipFill>
          </p:spPr>
          <p:txBody>
            <a:bodyPr/>
            <a:lstStyle/>
            <a:p>
              <a:endParaRPr lang="en-GB"/>
            </a:p>
          </p:txBody>
        </p:sp>
        <p:sp>
          <p:nvSpPr>
            <p:cNvPr id="34" name="TextBox 34"/>
            <p:cNvSpPr txBox="1"/>
            <p:nvPr/>
          </p:nvSpPr>
          <p:spPr>
            <a:xfrm>
              <a:off x="0" y="-123825"/>
              <a:ext cx="7095744" cy="1303893"/>
            </a:xfrm>
            <a:prstGeom prst="rect">
              <a:avLst/>
            </a:prstGeom>
          </p:spPr>
          <p:txBody>
            <a:bodyPr lIns="0" tIns="0" rIns="0" bIns="0" rtlCol="0" anchor="ctr"/>
            <a:lstStyle/>
            <a:p>
              <a:pPr marL="0" lvl="0" indent="0" algn="l">
                <a:lnSpc>
                  <a:spcPts val="4703"/>
                </a:lnSpc>
                <a:spcBef>
                  <a:spcPct val="0"/>
                </a:spcBef>
              </a:pPr>
              <a:r>
                <a:rPr lang="en-US" sz="3600" u="none" strike="noStrike" dirty="0">
                  <a:solidFill>
                    <a:srgbClr val="000000"/>
                  </a:solidFill>
                  <a:latin typeface="Oswald"/>
                  <a:ea typeface="Oswald"/>
                  <a:cs typeface="Oswald"/>
                  <a:sym typeface="Oswald"/>
                </a:rPr>
                <a:t>GENERAL DESCRIPTION OF THE MODULES</a:t>
              </a:r>
            </a:p>
          </p:txBody>
        </p:sp>
      </p:grpSp>
      <p:grpSp>
        <p:nvGrpSpPr>
          <p:cNvPr id="35" name="Group 43">
            <a:extLst>
              <a:ext uri="{FF2B5EF4-FFF2-40B4-BE49-F238E27FC236}">
                <a16:creationId xmlns:a16="http://schemas.microsoft.com/office/drawing/2014/main" id="{D1FADF3A-3E73-7CA3-3AFF-0932E1EDF121}"/>
              </a:ext>
            </a:extLst>
          </p:cNvPr>
          <p:cNvGrpSpPr/>
          <p:nvPr/>
        </p:nvGrpSpPr>
        <p:grpSpPr>
          <a:xfrm>
            <a:off x="14965994" y="349444"/>
            <a:ext cx="2799445" cy="1224267"/>
            <a:chOff x="0" y="0"/>
            <a:chExt cx="3732593" cy="1632356"/>
          </a:xfrm>
        </p:grpSpPr>
        <p:sp>
          <p:nvSpPr>
            <p:cNvPr id="36" name="Freeform 44" descr="A logo with a person's head in a circle  AI-generated content may be incorrect.">
              <a:extLst>
                <a:ext uri="{FF2B5EF4-FFF2-40B4-BE49-F238E27FC236}">
                  <a16:creationId xmlns:a16="http://schemas.microsoft.com/office/drawing/2014/main" id="{C8F7B060-1566-15A7-7AD9-DB6A730E4A33}"/>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4107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AI IS TRANSFORMING EDUCATION AND WORK</a:t>
            </a:r>
          </a:p>
        </p:txBody>
      </p:sp>
      <p:grpSp>
        <p:nvGrpSpPr>
          <p:cNvPr id="3" name="Group 3"/>
          <p:cNvGrpSpPr/>
          <p:nvPr/>
        </p:nvGrpSpPr>
        <p:grpSpPr>
          <a:xfrm>
            <a:off x="10771632" y="0"/>
            <a:ext cx="7516368" cy="10287000"/>
            <a:chOff x="0" y="0"/>
            <a:chExt cx="10021824" cy="13716000"/>
          </a:xfrm>
        </p:grpSpPr>
        <p:sp>
          <p:nvSpPr>
            <p:cNvPr id="4" name="Freeform 4"/>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5" r="-58918"/>
              </a:stretch>
            </a:blipFill>
          </p:spPr>
          <p:txBody>
            <a:bodyPr/>
            <a:lstStyle/>
            <a:p>
              <a:endParaRPr lang="en-GB"/>
            </a:p>
          </p:txBody>
        </p:sp>
      </p:grpSp>
      <p:sp>
        <p:nvSpPr>
          <p:cNvPr id="5" name="TextBox 5"/>
          <p:cNvSpPr txBox="1"/>
          <p:nvPr/>
        </p:nvSpPr>
        <p:spPr>
          <a:xfrm>
            <a:off x="1028700" y="2369117"/>
            <a:ext cx="8917010" cy="32575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Artificial intelligence is rapidly transforming:</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Educational systems</a:t>
            </a: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The role of educators</a:t>
            </a: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The skills required in the labor market</a:t>
            </a:r>
          </a:p>
          <a:p>
            <a:pPr marL="434341" lvl="1" indent="-217171"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pPr>
            <a:r>
              <a:rPr lang="en-US" sz="2400" u="none" strike="noStrike" dirty="0">
                <a:solidFill>
                  <a:srgbClr val="000000"/>
                </a:solidFill>
                <a:latin typeface="Lato Light"/>
                <a:ea typeface="Lato Light"/>
                <a:cs typeface="Lato Light"/>
                <a:sym typeface="Lato Light"/>
              </a:rPr>
              <a:t>For CVET, this transformation is particularly significant, since we are talking about training that directly influences the processes of professional development, improvement and retraining.</a:t>
            </a:r>
          </a:p>
        </p:txBody>
      </p:sp>
      <p:grpSp>
        <p:nvGrpSpPr>
          <p:cNvPr id="6" name="Group 6"/>
          <p:cNvGrpSpPr/>
          <p:nvPr/>
        </p:nvGrpSpPr>
        <p:grpSpPr>
          <a:xfrm>
            <a:off x="1509312" y="7353300"/>
            <a:ext cx="7371731" cy="2438400"/>
            <a:chOff x="0" y="0"/>
            <a:chExt cx="9188958" cy="2029524"/>
          </a:xfrm>
        </p:grpSpPr>
        <p:sp>
          <p:nvSpPr>
            <p:cNvPr id="7" name="Freeform 7"/>
            <p:cNvSpPr/>
            <p:nvPr/>
          </p:nvSpPr>
          <p:spPr>
            <a:xfrm>
              <a:off x="0" y="0"/>
              <a:ext cx="9188958" cy="2029502"/>
            </a:xfrm>
            <a:custGeom>
              <a:avLst/>
              <a:gdLst/>
              <a:ahLst/>
              <a:cxnLst/>
              <a:rect l="l" t="t" r="r" b="b"/>
              <a:pathLst>
                <a:path w="9188958" h="2029502">
                  <a:moveTo>
                    <a:pt x="0" y="0"/>
                  </a:moveTo>
                  <a:lnTo>
                    <a:pt x="9188958" y="0"/>
                  </a:lnTo>
                  <a:lnTo>
                    <a:pt x="9188958" y="2029502"/>
                  </a:lnTo>
                  <a:lnTo>
                    <a:pt x="0" y="2029502"/>
                  </a:lnTo>
                  <a:lnTo>
                    <a:pt x="0" y="0"/>
                  </a:lnTo>
                  <a:close/>
                </a:path>
              </a:pathLst>
            </a:custGeom>
            <a:blipFill>
              <a:blip r:embed="rId5"/>
              <a:stretch>
                <a:fillRect t="-46098" b="-10168"/>
              </a:stretch>
            </a:blipFill>
          </p:spPr>
          <p:txBody>
            <a:bodyPr/>
            <a:lstStyle/>
            <a:p>
              <a:endParaRPr lang="en-GB"/>
            </a:p>
          </p:txBody>
        </p:sp>
      </p:grpSp>
      <p:sp>
        <p:nvSpPr>
          <p:cNvPr id="8" name="TextBox 8"/>
          <p:cNvSpPr txBox="1"/>
          <p:nvPr/>
        </p:nvSpPr>
        <p:spPr>
          <a:xfrm>
            <a:off x="2080265" y="7894637"/>
            <a:ext cx="6229826" cy="1333698"/>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The real barrier to AI is not the technology itself, but the lack of knowledge, skills, and ethical awareness about how to use it.</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871298" y="6816157"/>
            <a:ext cx="9388002" cy="2442143"/>
            <a:chOff x="0" y="0"/>
            <a:chExt cx="12517336" cy="3256191"/>
          </a:xfrm>
        </p:grpSpPr>
        <p:sp>
          <p:nvSpPr>
            <p:cNvPr id="3" name="Freeform 3"/>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sp>
        <p:nvSpPr>
          <p:cNvPr id="4" name="TextBox 4"/>
          <p:cNvSpPr txBox="1"/>
          <p:nvPr/>
        </p:nvSpPr>
        <p:spPr>
          <a:xfrm>
            <a:off x="1028700" y="1085850"/>
            <a:ext cx="1648440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WHY THE CVET IS A STRATEGIC EDUCATIONAL SECTOR</a:t>
            </a:r>
          </a:p>
        </p:txBody>
      </p:sp>
      <p:sp>
        <p:nvSpPr>
          <p:cNvPr id="5" name="TextBox 5"/>
          <p:cNvSpPr txBox="1"/>
          <p:nvPr/>
        </p:nvSpPr>
        <p:spPr>
          <a:xfrm>
            <a:off x="1050960" y="2167961"/>
            <a:ext cx="16208340"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Vocational training occupies a strategic position between education and the labor market.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It is the space where skills translate into employability, where adults refresh or refine their competencies, and where career transitions take shape. For many students (those changing careers, unemployed adults, migrants, or workers adapting to digital transformation), vocational training is directly linked to access to real job opportunities.</a:t>
            </a:r>
          </a:p>
        </p:txBody>
      </p:sp>
      <p:sp>
        <p:nvSpPr>
          <p:cNvPr id="6" name="TextBox 6"/>
          <p:cNvSpPr txBox="1"/>
          <p:nvPr/>
        </p:nvSpPr>
        <p:spPr>
          <a:xfrm>
            <a:off x="1050960" y="4633345"/>
            <a:ext cx="1620834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integration of artificial intelligence in this context has consequences that extend far beyond the classroom. AI tools can personalize learning, identify skills gaps, and support career guidance. However, if used indiscriminately, they can also reproduce existing inequalities in the labor market through biased data or opaque decision-making.</a:t>
            </a:r>
          </a:p>
        </p:txBody>
      </p:sp>
      <p:sp>
        <p:nvSpPr>
          <p:cNvPr id="7" name="TextBox 7"/>
          <p:cNvSpPr txBox="1"/>
          <p:nvPr/>
        </p:nvSpPr>
        <p:spPr>
          <a:xfrm>
            <a:off x="8127663" y="7360953"/>
            <a:ext cx="8875271" cy="1343025"/>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Given that AI directly impacts career opportunities in vocational training, its ethical use is crucial. Trainers play a key role in ensuring that AI promotes inclusion and equal opportunities, rather than reinforcing inequalities.</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27944" y="1085850"/>
            <a:ext cx="9284113"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A EUROPEAN COMMITMENT TO ETHICAL AND TRUSTABLE AI</a:t>
            </a:r>
          </a:p>
        </p:txBody>
      </p:sp>
      <p:sp>
        <p:nvSpPr>
          <p:cNvPr id="3" name="TextBox 3"/>
          <p:cNvSpPr txBox="1"/>
          <p:nvPr/>
        </p:nvSpPr>
        <p:spPr>
          <a:xfrm>
            <a:off x="7727944" y="2857500"/>
            <a:ext cx="9284113" cy="5839547"/>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The following modules align with the European vision of trustworthy, human-centered AI, as described in the European Commission initiative "European approach to artificial intelligence: shaping Europe's digital future".</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This vision emphasizes: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Human supervision.</a:t>
            </a: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Technical solidity.</a:t>
            </a: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Transparency.</a:t>
            </a: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Accountability.</a:t>
            </a: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Non-discrimination.</a:t>
            </a: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Social welfare.</a:t>
            </a:r>
          </a:p>
        </p:txBody>
      </p:sp>
      <p:grpSp>
        <p:nvGrpSpPr>
          <p:cNvPr id="4" name="Group 4"/>
          <p:cNvGrpSpPr/>
          <p:nvPr/>
        </p:nvGrpSpPr>
        <p:grpSpPr>
          <a:xfrm>
            <a:off x="0" y="0"/>
            <a:ext cx="7233780" cy="10287000"/>
            <a:chOff x="0" y="0"/>
            <a:chExt cx="9645040" cy="13716000"/>
          </a:xfrm>
        </p:grpSpPr>
        <p:sp>
          <p:nvSpPr>
            <p:cNvPr id="5" name="Freeform 5"/>
            <p:cNvSpPr/>
            <p:nvPr/>
          </p:nvSpPr>
          <p:spPr>
            <a:xfrm>
              <a:off x="0" y="0"/>
              <a:ext cx="9645015" cy="13716000"/>
            </a:xfrm>
            <a:custGeom>
              <a:avLst/>
              <a:gdLst/>
              <a:ahLst/>
              <a:cxnLst/>
              <a:rect l="l" t="t" r="r" b="b"/>
              <a:pathLst>
                <a:path w="9645015" h="13716000">
                  <a:moveTo>
                    <a:pt x="0" y="0"/>
                  </a:moveTo>
                  <a:lnTo>
                    <a:pt x="9645015" y="0"/>
                  </a:lnTo>
                  <a:lnTo>
                    <a:pt x="9645015" y="13716000"/>
                  </a:lnTo>
                  <a:lnTo>
                    <a:pt x="0" y="13716000"/>
                  </a:lnTo>
                  <a:lnTo>
                    <a:pt x="0" y="0"/>
                  </a:lnTo>
                  <a:close/>
                </a:path>
              </a:pathLst>
            </a:custGeom>
            <a:blipFill>
              <a:blip r:embed="rId4"/>
              <a:stretch>
                <a:fillRect b="-5521"/>
              </a:stretch>
            </a:blipFill>
          </p:spPr>
          <p:txBody>
            <a:bodyPr/>
            <a:lstStyle/>
            <a:p>
              <a:endParaRPr lang="en-GB"/>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1143" y="0"/>
            <a:ext cx="6856857" cy="10287000"/>
            <a:chOff x="0" y="0"/>
            <a:chExt cx="9142476" cy="13716000"/>
          </a:xfrm>
        </p:grpSpPr>
        <p:sp>
          <p:nvSpPr>
            <p:cNvPr id="3" name="Freeform 3"/>
            <p:cNvSpPr/>
            <p:nvPr/>
          </p:nvSpPr>
          <p:spPr>
            <a:xfrm>
              <a:off x="0" y="0"/>
              <a:ext cx="9142476" cy="13716000"/>
            </a:xfrm>
            <a:custGeom>
              <a:avLst/>
              <a:gdLst/>
              <a:ahLst/>
              <a:cxnLst/>
              <a:rect l="l" t="t" r="r" b="b"/>
              <a:pathLst>
                <a:path w="9142476" h="13716000">
                  <a:moveTo>
                    <a:pt x="0" y="0"/>
                  </a:moveTo>
                  <a:lnTo>
                    <a:pt x="9142476" y="0"/>
                  </a:lnTo>
                  <a:lnTo>
                    <a:pt x="9142476" y="13716000"/>
                  </a:lnTo>
                  <a:lnTo>
                    <a:pt x="0" y="13716000"/>
                  </a:lnTo>
                  <a:lnTo>
                    <a:pt x="0" y="0"/>
                  </a:lnTo>
                  <a:close/>
                </a:path>
              </a:pathLst>
            </a:custGeom>
            <a:blipFill>
              <a:blip r:embed="rId4"/>
              <a:stretch>
                <a:fillRect b="-23"/>
              </a:stretch>
            </a:blipFill>
          </p:spPr>
          <p:txBody>
            <a:bodyPr/>
            <a:lstStyle/>
            <a:p>
              <a:endParaRPr lang="en-GB"/>
            </a:p>
          </p:txBody>
        </p:sp>
      </p:grpSp>
      <p:sp>
        <p:nvSpPr>
          <p:cNvPr id="4" name="TextBox 4"/>
          <p:cNvSpPr txBox="1"/>
          <p:nvPr/>
        </p:nvSpPr>
        <p:spPr>
          <a:xfrm>
            <a:off x="1028700" y="800100"/>
            <a:ext cx="7559088" cy="1154162"/>
          </a:xfrm>
          <a:prstGeom prst="rect">
            <a:avLst/>
          </a:prstGeom>
        </p:spPr>
        <p:txBody>
          <a:bodyPr lIns="0" tIns="0" rIns="0" bIns="0" rtlCol="0" anchor="t">
            <a:spAutoFit/>
          </a:bodyPr>
          <a:lstStyle/>
          <a:p>
            <a:pPr marL="0" lvl="0" indent="0" algn="l">
              <a:lnSpc>
                <a:spcPts val="4536"/>
              </a:lnSpc>
              <a:spcBef>
                <a:spcPct val="0"/>
              </a:spcBef>
            </a:pPr>
            <a:r>
              <a:rPr lang="en-US" sz="4200" dirty="0">
                <a:solidFill>
                  <a:srgbClr val="000000"/>
                </a:solidFill>
                <a:latin typeface="Oswald"/>
                <a:ea typeface="Oswald"/>
                <a:cs typeface="Oswald"/>
                <a:sym typeface="Oswald"/>
              </a:rPr>
              <a:t>PEDAGOGICAL CONTRIBUTION OF THE MODULES</a:t>
            </a:r>
          </a:p>
        </p:txBody>
      </p:sp>
      <p:sp>
        <p:nvSpPr>
          <p:cNvPr id="5" name="TextBox 5"/>
          <p:cNvSpPr txBox="1"/>
          <p:nvPr/>
        </p:nvSpPr>
        <p:spPr>
          <a:xfrm>
            <a:off x="1028700" y="2476500"/>
            <a:ext cx="9677400" cy="6647974"/>
          </a:xfrm>
          <a:prstGeom prst="rect">
            <a:avLst/>
          </a:prstGeom>
        </p:spPr>
        <p:txBody>
          <a:bodyPr wrap="square" lIns="0" tIns="0" rIns="0" bIns="0" rtlCol="0" anchor="t">
            <a:spAutoFit/>
          </a:bodyPr>
          <a:lstStyle/>
          <a:p>
            <a:pPr lvl="0" algn="just">
              <a:spcBef>
                <a:spcPct val="0"/>
              </a:spcBef>
            </a:pPr>
            <a:r>
              <a:rPr lang="en-US" sz="2400" dirty="0">
                <a:solidFill>
                  <a:srgbClr val="000000"/>
                </a:solidFill>
                <a:latin typeface="Lato Light"/>
                <a:ea typeface="Lato Light"/>
                <a:cs typeface="Lato Light"/>
                <a:sym typeface="Lato Light"/>
              </a:rPr>
              <a:t>The Inclusive Trainers course is designed according to an </a:t>
            </a:r>
            <a:r>
              <a:rPr lang="en-US" sz="2400" b="1" dirty="0">
                <a:solidFill>
                  <a:srgbClr val="000000"/>
                </a:solidFill>
                <a:latin typeface="Lato Light"/>
                <a:ea typeface="Lato Light"/>
                <a:cs typeface="Lato Light"/>
                <a:sym typeface="Lato Light"/>
              </a:rPr>
              <a:t>innovative</a:t>
            </a:r>
            <a:r>
              <a:rPr lang="en-US" sz="2400" dirty="0">
                <a:solidFill>
                  <a:srgbClr val="000000"/>
                </a:solidFill>
                <a:latin typeface="Lato Light"/>
                <a:ea typeface="Lato Light"/>
                <a:cs typeface="Lato Light"/>
                <a:sym typeface="Lato Light"/>
              </a:rPr>
              <a:t>, </a:t>
            </a:r>
            <a:r>
              <a:rPr lang="en-US" sz="2400" b="1" dirty="0">
                <a:solidFill>
                  <a:srgbClr val="000000"/>
                </a:solidFill>
                <a:latin typeface="Lato Light"/>
                <a:ea typeface="Lato Light"/>
                <a:cs typeface="Lato Light"/>
                <a:sym typeface="Lato Light"/>
              </a:rPr>
              <a:t>flexible</a:t>
            </a:r>
            <a:r>
              <a:rPr lang="en-US" sz="2400" dirty="0">
                <a:solidFill>
                  <a:srgbClr val="000000"/>
                </a:solidFill>
                <a:latin typeface="Lato Light"/>
                <a:ea typeface="Lato Light"/>
                <a:cs typeface="Lato Light"/>
                <a:sym typeface="Lato Light"/>
              </a:rPr>
              <a:t>, and </a:t>
            </a:r>
            <a:r>
              <a:rPr lang="en-US" sz="2400" b="1" dirty="0">
                <a:solidFill>
                  <a:srgbClr val="000000"/>
                </a:solidFill>
                <a:latin typeface="Lato Light"/>
                <a:ea typeface="Lato Light"/>
                <a:cs typeface="Lato Light"/>
                <a:sym typeface="Lato Light"/>
              </a:rPr>
              <a:t>person-centered</a:t>
            </a:r>
            <a:r>
              <a:rPr lang="en-US" sz="2400" dirty="0">
                <a:solidFill>
                  <a:srgbClr val="000000"/>
                </a:solidFill>
                <a:latin typeface="Lato Light"/>
                <a:ea typeface="Lato Light"/>
                <a:cs typeface="Lato Light"/>
                <a:sym typeface="Lato Light"/>
              </a:rPr>
              <a:t> pedagogical approach.</a:t>
            </a:r>
          </a:p>
          <a:p>
            <a:pPr lvl="0" algn="just">
              <a:spcBef>
                <a:spcPct val="0"/>
              </a:spcBef>
            </a:pPr>
            <a:endParaRPr lang="en-US" sz="2400" dirty="0">
              <a:solidFill>
                <a:srgbClr val="000000"/>
              </a:solidFill>
              <a:latin typeface="Lato Light"/>
              <a:ea typeface="Lato Light"/>
              <a:cs typeface="Lato Light"/>
              <a:sym typeface="Lato Light"/>
            </a:endParaRPr>
          </a:p>
          <a:p>
            <a:pPr lvl="0" algn="just">
              <a:spcBef>
                <a:spcPct val="0"/>
              </a:spcBef>
            </a:pPr>
            <a:r>
              <a:rPr lang="en-US" sz="2400" dirty="0">
                <a:solidFill>
                  <a:srgbClr val="000000"/>
                </a:solidFill>
                <a:latin typeface="Lato Light"/>
                <a:ea typeface="Lato Light"/>
                <a:cs typeface="Lato Light"/>
                <a:sym typeface="Lato Light"/>
              </a:rPr>
              <a:t>Its design goes beyond the passive transmission of content, placing the student at the center of their learning process, inviting them to analyze, reflect, make decisions, solve problems, and connect their learning to their professional practice.</a:t>
            </a:r>
          </a:p>
          <a:p>
            <a:pPr lvl="0" algn="just">
              <a:spcBef>
                <a:spcPct val="0"/>
              </a:spcBef>
            </a:pPr>
            <a:endParaRPr lang="en-US" sz="2400" dirty="0">
              <a:solidFill>
                <a:srgbClr val="000000"/>
              </a:solidFill>
              <a:latin typeface="Lato Light"/>
              <a:ea typeface="Lato Light"/>
              <a:cs typeface="Lato Light"/>
              <a:sym typeface="Lato Light"/>
            </a:endParaRPr>
          </a:p>
          <a:p>
            <a:pPr lvl="0" algn="just">
              <a:spcBef>
                <a:spcPct val="0"/>
              </a:spcBef>
            </a:pPr>
            <a:r>
              <a:rPr lang="en-US" sz="2400" dirty="0">
                <a:solidFill>
                  <a:srgbClr val="000000"/>
                </a:solidFill>
                <a:latin typeface="Lato Light"/>
                <a:ea typeface="Lato Light"/>
                <a:cs typeface="Lato Light"/>
                <a:sym typeface="Lato Light"/>
              </a:rPr>
              <a:t>From this perspective, learning is not just about acquiring theoretical knowledge, but about developing skills that can be applied in real-world educational contexts.</a:t>
            </a:r>
          </a:p>
          <a:p>
            <a:pPr lvl="0" algn="just">
              <a:spcBef>
                <a:spcPct val="0"/>
              </a:spcBef>
            </a:pPr>
            <a:endParaRPr lang="en-US" sz="2400" dirty="0">
              <a:solidFill>
                <a:srgbClr val="000000"/>
              </a:solidFill>
              <a:latin typeface="Lato Light"/>
              <a:ea typeface="Lato Light"/>
              <a:cs typeface="Lato Light"/>
              <a:sym typeface="Lato Light"/>
            </a:endParaRPr>
          </a:p>
          <a:p>
            <a:pPr lvl="0" algn="just">
              <a:spcBef>
                <a:spcPct val="0"/>
              </a:spcBef>
            </a:pPr>
            <a:r>
              <a:rPr lang="en-US" sz="2400" dirty="0">
                <a:solidFill>
                  <a:srgbClr val="000000"/>
                </a:solidFill>
                <a:latin typeface="Lato Light"/>
                <a:ea typeface="Lato Light"/>
                <a:cs typeface="Lato Light"/>
                <a:sym typeface="Lato Light"/>
              </a:rPr>
              <a:t>To this end, the content is presented clearly and progressively, complemented by practical exercises, reflective activities, case studies, and challenges linked to situations that may arise in vocational training contexts. This approach facilitates the connection between theory and practice, helping trainers to apply what they have learned to their daily work.</a:t>
            </a: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3BB604-22FF-424E-BEFD-A66074CFC4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038474" cy="10287000"/>
          </a:xfrm>
          <a:prstGeom prst="rect">
            <a:avLst/>
          </a:prstGeom>
        </p:spPr>
      </p:pic>
      <p:sp>
        <p:nvSpPr>
          <p:cNvPr id="5" name="TextBox 4">
            <a:extLst>
              <a:ext uri="{FF2B5EF4-FFF2-40B4-BE49-F238E27FC236}">
                <a16:creationId xmlns:a16="http://schemas.microsoft.com/office/drawing/2014/main" id="{7C4D477D-9340-F432-0D54-2F00D8A2BDB2}"/>
              </a:ext>
            </a:extLst>
          </p:cNvPr>
          <p:cNvSpPr txBox="1"/>
          <p:nvPr/>
        </p:nvSpPr>
        <p:spPr>
          <a:xfrm>
            <a:off x="7467600" y="850017"/>
            <a:ext cx="10210800" cy="8586966"/>
          </a:xfrm>
          <a:prstGeom prst="rect">
            <a:avLst/>
          </a:prstGeom>
          <a:noFill/>
        </p:spPr>
        <p:txBody>
          <a:bodyPr wrap="square">
            <a:spAutoFit/>
          </a:bodyPr>
          <a:lstStyle/>
          <a:p>
            <a:pPr algn="just"/>
            <a:r>
              <a:rPr lang="en-GB" sz="2300" dirty="0">
                <a:latin typeface="Lato Light" panose="020F0302020204030203" pitchFamily="34" charset="0"/>
              </a:rPr>
              <a:t>The course is divided into </a:t>
            </a:r>
            <a:r>
              <a:rPr lang="en-GB" sz="2300" b="1" dirty="0">
                <a:latin typeface="Lato Light" panose="020F0302020204030203" pitchFamily="34" charset="0"/>
              </a:rPr>
              <a:t>6 modules</a:t>
            </a:r>
            <a:r>
              <a:rPr lang="en-GB" sz="2300" dirty="0">
                <a:latin typeface="Lato Light" panose="020F0302020204030203" pitchFamily="34" charset="0"/>
              </a:rPr>
              <a:t>, allowing for different participation options. It can be completed linearly, following the proposed itinerary, or approached through independent units, depending on each participant's interests, needs, prior knowledge, and availability. </a:t>
            </a:r>
          </a:p>
          <a:p>
            <a:pPr algn="just"/>
            <a:endParaRPr lang="en-GB" sz="2300" dirty="0">
              <a:latin typeface="Lato Light" panose="020F0302020204030203" pitchFamily="34" charset="0"/>
            </a:endParaRPr>
          </a:p>
          <a:p>
            <a:pPr algn="just"/>
            <a:r>
              <a:rPr lang="en-GB" sz="2300" dirty="0">
                <a:latin typeface="Lato Light" panose="020F0302020204030203" pitchFamily="34" charset="0"/>
              </a:rPr>
              <a:t>To enable this flexibility, special care has been taken to ensure that each unit has its own objectives, content, activities, and resources, so that it is meaningful and useful on its own while remaining connected to the overall learning path.</a:t>
            </a:r>
          </a:p>
          <a:p>
            <a:pPr algn="just"/>
            <a:endParaRPr lang="en-GB" sz="2300" dirty="0">
              <a:latin typeface="Lato Light" panose="020F0302020204030203" pitchFamily="34" charset="0"/>
            </a:endParaRPr>
          </a:p>
          <a:p>
            <a:pPr algn="just"/>
            <a:r>
              <a:rPr lang="en-GB" sz="2300" dirty="0">
                <a:latin typeface="Lato Light" panose="020F0302020204030203" pitchFamily="34" charset="0"/>
              </a:rPr>
              <a:t>This approach fosters autonomous and self-regulated learning. Each participant can decide which content to work on, organize their learning pace, and delve deeper into the issues most relevant to their professional experience. </a:t>
            </a:r>
          </a:p>
          <a:p>
            <a:pPr algn="just"/>
            <a:endParaRPr lang="en-GB" sz="2300" dirty="0">
              <a:latin typeface="Lato Light" panose="020F0302020204030203" pitchFamily="34" charset="0"/>
            </a:endParaRPr>
          </a:p>
          <a:p>
            <a:pPr algn="just"/>
            <a:r>
              <a:rPr lang="en-GB" sz="2300" dirty="0">
                <a:latin typeface="Lato Light" panose="020F0302020204030203" pitchFamily="34" charset="0"/>
              </a:rPr>
              <a:t>Flexibility, therefore, does not imply a fragmentation of learning, but rather a way to offer more personalized learning paths adapted to different profiles, experiences, and training contexts.</a:t>
            </a:r>
          </a:p>
          <a:p>
            <a:pPr algn="just"/>
            <a:endParaRPr lang="en-GB" sz="2300" dirty="0">
              <a:latin typeface="Lato Light" panose="020F0302020204030203" pitchFamily="34" charset="0"/>
            </a:endParaRPr>
          </a:p>
          <a:p>
            <a:pPr algn="just"/>
            <a:r>
              <a:rPr lang="en-GB" sz="2300" dirty="0">
                <a:latin typeface="Lato Light" panose="020F0302020204030203" pitchFamily="34" charset="0"/>
              </a:rPr>
              <a:t>The methodology incorporates principles of active learning methodologies, and to this end, the exercises and case studies presented encourage participants to observe a situation, identify needs or barriers, evaluate different alternatives, and propose well-founded responses. In this way, students do not receive predetermined solutions, but instead develop their ability to interpret diverse contexts, make pedagogical decisions, and design more inclusive training practices.</a:t>
            </a:r>
          </a:p>
        </p:txBody>
      </p:sp>
    </p:spTree>
    <p:custDataLst>
      <p:tags r:id="rId1"/>
    </p:custDataLst>
    <p:extLst>
      <p:ext uri="{BB962C8B-B14F-4D97-AF65-F5344CB8AC3E}">
        <p14:creationId xmlns:p14="http://schemas.microsoft.com/office/powerpoint/2010/main" val="4144226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3C2F98-04FC-58B9-8734-283FECAFE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2400" y="0"/>
            <a:ext cx="6858000" cy="10287000"/>
          </a:xfrm>
          <a:prstGeom prst="rect">
            <a:avLst/>
          </a:prstGeom>
        </p:spPr>
      </p:pic>
      <p:sp>
        <p:nvSpPr>
          <p:cNvPr id="5" name="TextBox 4">
            <a:extLst>
              <a:ext uri="{FF2B5EF4-FFF2-40B4-BE49-F238E27FC236}">
                <a16:creationId xmlns:a16="http://schemas.microsoft.com/office/drawing/2014/main" id="{20E6B3F7-2A96-9A6D-693B-9F597225B59C}"/>
              </a:ext>
            </a:extLst>
          </p:cNvPr>
          <p:cNvSpPr txBox="1"/>
          <p:nvPr/>
        </p:nvSpPr>
        <p:spPr>
          <a:xfrm>
            <a:off x="381000" y="723900"/>
            <a:ext cx="10668000" cy="8217634"/>
          </a:xfrm>
          <a:prstGeom prst="rect">
            <a:avLst/>
          </a:prstGeom>
          <a:noFill/>
        </p:spPr>
        <p:txBody>
          <a:bodyPr wrap="square">
            <a:spAutoFit/>
          </a:bodyPr>
          <a:lstStyle/>
          <a:p>
            <a:pPr algn="just"/>
            <a:r>
              <a:rPr lang="en-GB" sz="2400" dirty="0">
                <a:latin typeface="Lato Light" panose="020F0302020204030203" pitchFamily="34" charset="0"/>
              </a:rPr>
              <a:t>Furthermore, the course places significant emphasis on reflection on one's own practice. The activities allow participants to review knowledge, attitudes, and intervention methods, identify potential areas for improvement, and develop responses applicable to specific situations.</a:t>
            </a:r>
          </a:p>
          <a:p>
            <a:pPr algn="just"/>
            <a:endParaRPr lang="en-GB" sz="2400" dirty="0">
              <a:latin typeface="Lato Light" panose="020F0302020204030203" pitchFamily="34" charset="0"/>
            </a:endParaRPr>
          </a:p>
          <a:p>
            <a:pPr algn="just"/>
            <a:r>
              <a:rPr lang="en-GB" sz="2400" dirty="0">
                <a:latin typeface="Lato Light" panose="020F0302020204030203" pitchFamily="34" charset="0"/>
              </a:rPr>
              <a:t>Case studies connect learning to real-world situations and demonstrate that inclusion depends not on a single technique, but on the ability to adapt methodologies, resources, and educational processes to the diversity of participants.</a:t>
            </a:r>
          </a:p>
          <a:p>
            <a:pPr algn="just"/>
            <a:endParaRPr lang="en-GB" sz="2400" dirty="0">
              <a:latin typeface="Lato Light" panose="020F0302020204030203" pitchFamily="34" charset="0"/>
            </a:endParaRPr>
          </a:p>
          <a:p>
            <a:pPr algn="just"/>
            <a:r>
              <a:rPr lang="en-GB" sz="2400" dirty="0">
                <a:latin typeface="Lato Light" panose="020F0302020204030203" pitchFamily="34" charset="0"/>
              </a:rPr>
              <a:t>Each unit is accompanied by support resources that allow participants to consolidate and expand their learning. The bibliography offers various opportunities for further exploration for those who wish to continue researching, compare approaches, or incorporate new tools into their professional practice.</a:t>
            </a:r>
          </a:p>
          <a:p>
            <a:pPr algn="just"/>
            <a:endParaRPr lang="en-GB" sz="2400" dirty="0">
              <a:latin typeface="Lato Light" panose="020F0302020204030203" pitchFamily="34" charset="0"/>
            </a:endParaRPr>
          </a:p>
          <a:p>
            <a:pPr algn="just"/>
            <a:r>
              <a:rPr lang="en-GB" sz="2400" dirty="0">
                <a:latin typeface="Lato Light" panose="020F0302020204030203" pitchFamily="34" charset="0"/>
              </a:rPr>
              <a:t>All course content is offered free of charge, promoting access to knowledge and the transfer of its results to different vocational training contexts.</a:t>
            </a:r>
          </a:p>
          <a:p>
            <a:pPr algn="just"/>
            <a:endParaRPr lang="en-GB" sz="2400" dirty="0">
              <a:latin typeface="Lato Light" panose="020F0302020204030203" pitchFamily="34" charset="0"/>
            </a:endParaRPr>
          </a:p>
          <a:p>
            <a:pPr algn="just"/>
            <a:r>
              <a:rPr lang="en-GB" sz="2400" dirty="0">
                <a:latin typeface="Lato Light" panose="020F0302020204030203" pitchFamily="34" charset="0"/>
              </a:rPr>
              <a:t>Our goal is not only for participants to complete a course, but also for them to transform what they have learned into decisions, methodologies, and practices capable of generating more accessible, meaningful, and respectful educational experiences with an ethical use of AI.</a:t>
            </a:r>
          </a:p>
        </p:txBody>
      </p:sp>
    </p:spTree>
    <p:custDataLst>
      <p:tags r:id="rId1"/>
    </p:custDataLst>
    <p:extLst>
      <p:ext uri="{BB962C8B-B14F-4D97-AF65-F5344CB8AC3E}">
        <p14:creationId xmlns:p14="http://schemas.microsoft.com/office/powerpoint/2010/main" val="771519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948061" y="4112838"/>
            <a:ext cx="9339939" cy="1834134"/>
          </a:xfrm>
          <a:prstGeom prst="rect">
            <a:avLst/>
          </a:prstGeom>
        </p:spPr>
        <p:txBody>
          <a:bodyPr lIns="0" tIns="0" rIns="0" bIns="0" rtlCol="0" anchor="t">
            <a:spAutoFit/>
          </a:bodyPr>
          <a:lstStyle/>
          <a:p>
            <a:pPr marL="0" lvl="0" indent="0" algn="ctr">
              <a:lnSpc>
                <a:spcPts val="7128"/>
              </a:lnSpc>
              <a:spcBef>
                <a:spcPct val="0"/>
              </a:spcBef>
            </a:pPr>
            <a:r>
              <a:rPr lang="en-US" sz="6600" u="none" strike="noStrike" dirty="0">
                <a:solidFill>
                  <a:srgbClr val="000000"/>
                </a:solidFill>
                <a:latin typeface="Oswald"/>
                <a:ea typeface="Oswald"/>
                <a:cs typeface="Oswald"/>
                <a:sym typeface="Oswald"/>
              </a:rPr>
              <a:t>GENERAL COURSE DESCRIPTION</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n-GB"/>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591234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GENERAL COURSE STRUCTURE</a:t>
            </a:r>
          </a:p>
        </p:txBody>
      </p:sp>
      <p:sp>
        <p:nvSpPr>
          <p:cNvPr id="3" name="TextBox 3"/>
          <p:cNvSpPr txBox="1"/>
          <p:nvPr/>
        </p:nvSpPr>
        <p:spPr>
          <a:xfrm>
            <a:off x="1143000" y="2857500"/>
            <a:ext cx="16230600"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Inclusive </a:t>
            </a:r>
            <a:r>
              <a:rPr lang="en-US" sz="2400" u="none" strike="noStrike" dirty="0" err="1">
                <a:solidFill>
                  <a:srgbClr val="000000"/>
                </a:solidFill>
                <a:latin typeface="Lato Light"/>
                <a:ea typeface="Lato Light"/>
                <a:cs typeface="Lato Light"/>
                <a:sym typeface="Lato Light"/>
              </a:rPr>
              <a:t>TraAIners</a:t>
            </a:r>
            <a:r>
              <a:rPr lang="en-US" sz="2400" u="none" strike="noStrike" dirty="0">
                <a:solidFill>
                  <a:srgbClr val="000000"/>
                </a:solidFill>
                <a:latin typeface="Lato Light"/>
                <a:ea typeface="Lato Light"/>
                <a:cs typeface="Lato Light"/>
                <a:sym typeface="Lato Light"/>
              </a:rPr>
              <a:t> training program is designed to train Vocational Training for Employment (VTE) professionals in the ethical, responsible and inclusive use of Artificial Intelligence.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Across six modules, the course combines theoretical knowledge, ethical reflection and practical application, providing tools to integrate AI into teaching, assessment and career guidance processes.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Although the modules follow a logical sequence that allows the course to be completed as a comprehensive training program, they have also been designed to be taken independently, allowing each participant to delve deeper into the topics that are most relevant to their professional practice.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At the end of each module you will find a Summary Podcast that summarizes the main ideas covered in each module.</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5150" y="800100"/>
            <a:ext cx="16877700" cy="8324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All modules maintain a homogeneous pedagogical structure that facilitates learning and navigation through the content.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Each module includes: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Learning objectives. </a:t>
            </a:r>
            <a:r>
              <a:rPr lang="en-US" sz="2400" u="none" strike="noStrike" dirty="0">
                <a:solidFill>
                  <a:srgbClr val="000000"/>
                </a:solidFill>
                <a:latin typeface="Lato Light"/>
                <a:ea typeface="Lato Light"/>
                <a:cs typeface="Lato Light"/>
                <a:sym typeface="Lato Light"/>
              </a:rPr>
              <a:t>These define the competencies, knowledge, and skills you will develop upon completion of the module.</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Learning units. </a:t>
            </a:r>
            <a:r>
              <a:rPr lang="en-US" sz="2400" u="none" strike="noStrike" dirty="0">
                <a:solidFill>
                  <a:srgbClr val="000000"/>
                </a:solidFill>
                <a:latin typeface="Lato Light"/>
                <a:ea typeface="Lato Light"/>
                <a:cs typeface="Lato Light"/>
                <a:sym typeface="Lato Light"/>
              </a:rPr>
              <a:t>The content is organized into different thematic units that allow concepts to be addressed in a progressive and structured way.</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Theoretical and practical content. </a:t>
            </a:r>
            <a:r>
              <a:rPr lang="en-US" sz="2400" u="none" strike="noStrike" dirty="0">
                <a:solidFill>
                  <a:srgbClr val="000000"/>
                </a:solidFill>
                <a:latin typeface="Lato Light"/>
                <a:ea typeface="Lato Light"/>
                <a:cs typeface="Lato Light"/>
                <a:sym typeface="Lato Light"/>
              </a:rPr>
              <a:t>Each unit combines conceptual explanations, teaching resources, and examples applied to the context of Vocational Training for Employment.</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Learning scenarios and challenge-based learning.</a:t>
            </a:r>
            <a:r>
              <a:rPr lang="en-US" sz="2400" u="none" strike="noStrike" dirty="0">
                <a:solidFill>
                  <a:srgbClr val="000000"/>
                </a:solidFill>
                <a:latin typeface="Lato"/>
                <a:ea typeface="Lato"/>
                <a:cs typeface="Lato"/>
                <a:sym typeface="Lato"/>
              </a:rPr>
              <a:t> </a:t>
            </a:r>
            <a:r>
              <a:rPr lang="en-US" sz="2400" u="none" strike="noStrike" dirty="0">
                <a:solidFill>
                  <a:srgbClr val="000000"/>
                </a:solidFill>
                <a:latin typeface="Lato Light"/>
                <a:ea typeface="Lato Light"/>
                <a:cs typeface="Lato Light"/>
                <a:sym typeface="Lato Light"/>
              </a:rPr>
              <a:t>Simulated situations are presented that allow for the analysis of ethical, pedagogical, and organizational challenges related to the use of AI.</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Reflection and self-assessment activities. </a:t>
            </a:r>
            <a:r>
              <a:rPr lang="en-US" sz="2400" u="none" strike="noStrike" dirty="0">
                <a:solidFill>
                  <a:srgbClr val="000000"/>
                </a:solidFill>
                <a:latin typeface="Lato Light"/>
                <a:ea typeface="Lato Light"/>
                <a:cs typeface="Lato Light"/>
                <a:sym typeface="Lato Light"/>
              </a:rPr>
              <a:t>You have the opportunity to put the acquired knowledge into practice, develop critical thinking, and evaluate your own learning.</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Supplementary resources. </a:t>
            </a:r>
            <a:r>
              <a:rPr lang="en-US" sz="2400" u="none" strike="noStrike" dirty="0">
                <a:solidFill>
                  <a:srgbClr val="000000"/>
                </a:solidFill>
                <a:latin typeface="Lato Light"/>
                <a:ea typeface="Lato Light"/>
                <a:cs typeface="Lato Light"/>
                <a:sym typeface="Lato Light"/>
              </a:rPr>
              <a:t>Each module includes additional materials to delve deeper into the topics covered and promote independent learning.</a:t>
            </a:r>
          </a:p>
          <a:p>
            <a:pPr marL="434340" lvl="1" indent="-21717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Closing podcast. </a:t>
            </a:r>
            <a:r>
              <a:rPr lang="en-US" sz="2400" u="none" strike="noStrike" dirty="0">
                <a:solidFill>
                  <a:srgbClr val="000000"/>
                </a:solidFill>
                <a:latin typeface="Lato Light"/>
                <a:ea typeface="Lato Light"/>
                <a:cs typeface="Lato Light"/>
                <a:sym typeface="Lato Light"/>
              </a:rPr>
              <a:t>At the end of each module, you'll have access to a summary podcast that covers the key concepts, main conclusions, and most relevant ideas explored during the module, facilitating learning consolidation and final reflection.</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833084" y="4112838"/>
            <a:ext cx="5569893" cy="1821011"/>
          </a:xfrm>
          <a:prstGeom prst="rect">
            <a:avLst/>
          </a:prstGeom>
        </p:spPr>
        <p:txBody>
          <a:bodyPr lIns="0" tIns="0" rIns="0" bIns="0" rtlCol="0" anchor="t">
            <a:spAutoFit/>
          </a:bodyPr>
          <a:lstStyle/>
          <a:p>
            <a:pPr marL="0" lvl="0" indent="0" algn="ctr">
              <a:lnSpc>
                <a:spcPts val="7128"/>
              </a:lnSpc>
              <a:spcBef>
                <a:spcPct val="0"/>
              </a:spcBef>
            </a:pPr>
            <a:r>
              <a:rPr lang="en-US" sz="6600" u="none" strike="noStrike" dirty="0">
                <a:solidFill>
                  <a:srgbClr val="000000"/>
                </a:solidFill>
                <a:latin typeface="Oswald"/>
                <a:ea typeface="Oswald"/>
                <a:cs typeface="Oswald"/>
                <a:sym typeface="Oswald"/>
              </a:rPr>
              <a:t>MODULE</a:t>
            </a:r>
            <a:r>
              <a:rPr lang="en-US" sz="6600" dirty="0">
                <a:solidFill>
                  <a:srgbClr val="000000"/>
                </a:solidFill>
                <a:latin typeface="Oswald"/>
                <a:ea typeface="Oswald"/>
                <a:cs typeface="Oswald"/>
                <a:sym typeface="Oswald"/>
              </a:rPr>
              <a:t>S</a:t>
            </a:r>
            <a:r>
              <a:rPr lang="en-US" sz="6600" u="none" strike="noStrike" dirty="0">
                <a:solidFill>
                  <a:srgbClr val="000000"/>
                </a:solidFill>
                <a:latin typeface="Oswald"/>
                <a:ea typeface="Oswald"/>
                <a:cs typeface="Oswald"/>
                <a:sym typeface="Oswald"/>
              </a:rPr>
              <a:t> CONTENT</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n-GB"/>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9997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M1: ETHICAL FOUNDATIONS OF AI IN CVET</a:t>
            </a:r>
          </a:p>
        </p:txBody>
      </p:sp>
      <p:sp>
        <p:nvSpPr>
          <p:cNvPr id="3" name="TextBox 3"/>
          <p:cNvSpPr txBox="1"/>
          <p:nvPr/>
        </p:nvSpPr>
        <p:spPr>
          <a:xfrm>
            <a:off x="1028700" y="2120084"/>
            <a:ext cx="16230600" cy="10858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This module establishes the ethical foundation that will guide all other modules. It focuses not on tools, but on principles: the fundamentals that enable trainers to make informed and responsible decisions when integrating AI into vocational training.</a:t>
            </a:r>
          </a:p>
        </p:txBody>
      </p:sp>
      <p:sp>
        <p:nvSpPr>
          <p:cNvPr id="4" name="TextBox 4"/>
          <p:cNvSpPr txBox="1"/>
          <p:nvPr/>
        </p:nvSpPr>
        <p:spPr>
          <a:xfrm>
            <a:off x="1028700" y="3467100"/>
            <a:ext cx="16230600" cy="4435317"/>
          </a:xfrm>
          <a:prstGeom prst="rect">
            <a:avLst/>
          </a:prstGeom>
        </p:spPr>
        <p:txBody>
          <a:bodyPr lIns="0" tIns="0" rIns="0" bIns="0" rtlCol="0" anchor="t">
            <a:spAutoFit/>
          </a:bodyPr>
          <a:lstStyle/>
          <a:p>
            <a:pPr marL="0" lvl="0" indent="0" algn="just">
              <a:lnSpc>
                <a:spcPts val="2880"/>
              </a:lnSpc>
              <a:spcBef>
                <a:spcPct val="0"/>
              </a:spcBef>
            </a:pPr>
            <a:endParaRPr dirty="0"/>
          </a:p>
          <a:p>
            <a:pPr marL="315807" lvl="1" indent="-157904"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Fundamental ethical principles:</a:t>
            </a:r>
            <a:r>
              <a:rPr lang="en-US" sz="2400" u="none" strike="noStrike" dirty="0">
                <a:solidFill>
                  <a:srgbClr val="000000"/>
                </a:solidFill>
                <a:latin typeface="Lato"/>
                <a:ea typeface="Lato"/>
                <a:cs typeface="Lato"/>
                <a:sym typeface="Lato"/>
              </a:rPr>
              <a:t> </a:t>
            </a:r>
          </a:p>
          <a:p>
            <a:pPr marL="157903" lvl="1" algn="just">
              <a:lnSpc>
                <a:spcPts val="2880"/>
              </a:lnSpc>
              <a:spcBef>
                <a:spcPct val="0"/>
              </a:spcBef>
            </a:pPr>
            <a:r>
              <a:rPr lang="en-US" sz="2400" dirty="0">
                <a:solidFill>
                  <a:srgbClr val="000000"/>
                </a:solidFill>
                <a:latin typeface="Lato"/>
                <a:ea typeface="Lato"/>
                <a:cs typeface="Lato"/>
                <a:sym typeface="Lato"/>
              </a:rPr>
              <a:t>   </a:t>
            </a:r>
            <a:r>
              <a:rPr lang="en-US" sz="2400" dirty="0">
                <a:solidFill>
                  <a:srgbClr val="000000"/>
                </a:solidFill>
                <a:latin typeface="Lato Light"/>
                <a:sym typeface="Lato"/>
              </a:rPr>
              <a:t>Equity, autonomy, responsibility, and transparency.</a:t>
            </a:r>
          </a:p>
          <a:p>
            <a:pPr marL="315807" lvl="1" indent="-157904" algn="just">
              <a:lnSpc>
                <a:spcPts val="2880"/>
              </a:lnSpc>
              <a:spcBef>
                <a:spcPct val="0"/>
              </a:spcBef>
            </a:pPr>
            <a:endParaRPr lang="en-US" sz="2400" u="none" strike="noStrike" dirty="0">
              <a:solidFill>
                <a:srgbClr val="000000"/>
              </a:solidFill>
              <a:latin typeface="Lato"/>
              <a:ea typeface="Lato"/>
              <a:cs typeface="Lato"/>
              <a:sym typeface="Lato"/>
            </a:endParaRPr>
          </a:p>
          <a:p>
            <a:pPr marL="315807" lvl="1" indent="-157904"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European frameworks for trustworthy AI. </a:t>
            </a:r>
          </a:p>
          <a:p>
            <a:pPr marL="157903" lvl="1" algn="just">
              <a:lnSpc>
                <a:spcPts val="2880"/>
              </a:lnSpc>
              <a:spcBef>
                <a:spcPct val="0"/>
              </a:spcBef>
            </a:pPr>
            <a:r>
              <a:rPr lang="en-US" sz="2400" b="1" dirty="0">
                <a:solidFill>
                  <a:srgbClr val="000000"/>
                </a:solidFill>
                <a:latin typeface="Lato Bold"/>
                <a:ea typeface="Lato"/>
                <a:cs typeface="Lato"/>
                <a:sym typeface="Lato Bold"/>
              </a:rPr>
              <a:t>   </a:t>
            </a:r>
            <a:r>
              <a:rPr lang="en-US" sz="2400" dirty="0">
                <a:solidFill>
                  <a:srgbClr val="000000"/>
                </a:solidFill>
                <a:latin typeface="Lato Light"/>
                <a:sym typeface="Lato"/>
              </a:rPr>
              <a:t>This module connects ethical reflection with existing European regulatory frameworks and approaches for human</a:t>
            </a:r>
          </a:p>
          <a:p>
            <a:pPr marL="157903" lvl="1" algn="just">
              <a:lnSpc>
                <a:spcPts val="2880"/>
              </a:lnSpc>
              <a:spcBef>
                <a:spcPct val="0"/>
              </a:spcBef>
            </a:pPr>
            <a:r>
              <a:rPr lang="en-US" sz="2400" dirty="0">
                <a:solidFill>
                  <a:srgbClr val="000000"/>
                </a:solidFill>
                <a:latin typeface="Lato Light"/>
                <a:sym typeface="Lato"/>
              </a:rPr>
              <a:t>   centered AI.</a:t>
            </a:r>
          </a:p>
          <a:p>
            <a:pPr marL="315807" lvl="1" indent="-157904" algn="just">
              <a:lnSpc>
                <a:spcPts val="2880"/>
              </a:lnSpc>
              <a:spcBef>
                <a:spcPct val="0"/>
              </a:spcBef>
            </a:pPr>
            <a:endParaRPr lang="en-US" sz="2400" u="none" strike="noStrike" dirty="0">
              <a:solidFill>
                <a:srgbClr val="000000"/>
              </a:solidFill>
              <a:latin typeface="Lato"/>
              <a:ea typeface="Lato"/>
              <a:cs typeface="Lato"/>
              <a:sym typeface="Lato"/>
            </a:endParaRPr>
          </a:p>
          <a:p>
            <a:pPr marL="315807" lvl="1" indent="-157904" algn="just">
              <a:lnSpc>
                <a:spcPts val="2880"/>
              </a:lnSpc>
              <a:spcBef>
                <a:spcPct val="0"/>
              </a:spcBef>
              <a:buFont typeface="Arial"/>
              <a:buChar char="•"/>
            </a:pPr>
            <a:r>
              <a:rPr lang="en-US" sz="2400" b="1" u="none" strike="noStrike" dirty="0">
                <a:solidFill>
                  <a:srgbClr val="000000"/>
                </a:solidFill>
                <a:latin typeface="Lato Bold"/>
                <a:ea typeface="Lato Bold"/>
                <a:cs typeface="Lato Bold"/>
                <a:sym typeface="Lato Bold"/>
              </a:rPr>
              <a:t>Real-world ethical dilemmas in AI-assisted learning environments. Instead of focusing solely on theory, the module presents realistic scenarios, such as:</a:t>
            </a:r>
          </a:p>
          <a:p>
            <a:pPr marL="274638" lvl="1" indent="-157163" algn="just">
              <a:lnSpc>
                <a:spcPts val="2880"/>
              </a:lnSpc>
              <a:spcBef>
                <a:spcPct val="0"/>
              </a:spcBef>
            </a:pPr>
            <a:r>
              <a:rPr lang="en-US" sz="2400" u="none" strike="noStrike" dirty="0">
                <a:solidFill>
                  <a:srgbClr val="000000"/>
                </a:solidFill>
                <a:latin typeface="Lato Light"/>
                <a:ea typeface="Lato Light"/>
                <a:cs typeface="Lato Light"/>
                <a:sym typeface="Lato Light"/>
              </a:rPr>
              <a:t>   </a:t>
            </a:r>
            <a:r>
              <a:rPr lang="en-US" sz="2400" dirty="0">
                <a:solidFill>
                  <a:srgbClr val="000000"/>
                </a:solidFill>
                <a:latin typeface="Lato Light"/>
                <a:sym typeface="Lato Light"/>
              </a:rPr>
              <a:t>Automated rating systems that influence certification results.</a:t>
            </a:r>
          </a:p>
          <a:p>
            <a:pPr marL="274638" lvl="1" indent="-157163" algn="just">
              <a:lnSpc>
                <a:spcPts val="2880"/>
              </a:lnSpc>
              <a:spcBef>
                <a:spcPct val="0"/>
              </a:spcBef>
            </a:pPr>
            <a:r>
              <a:rPr lang="en-US" sz="2400" dirty="0">
                <a:solidFill>
                  <a:srgbClr val="000000"/>
                </a:solidFill>
                <a:latin typeface="Lato Light"/>
                <a:sym typeface="Lato Light"/>
              </a:rPr>
              <a:t>   AI-generated feedback that may unintentionally harm certain student profiles.</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754178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M2: RESPONSIBLE INTEGRATION OF AI IN TRAINING AND GUIDANCE</a:t>
            </a:r>
          </a:p>
        </p:txBody>
      </p:sp>
      <p:sp>
        <p:nvSpPr>
          <p:cNvPr id="3" name="TextBox 3"/>
          <p:cNvSpPr txBox="1"/>
          <p:nvPr/>
        </p:nvSpPr>
        <p:spPr>
          <a:xfrm>
            <a:off x="1028700" y="2281385"/>
            <a:ext cx="16230600" cy="666669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module moves from ethical theory to practical application. It supports continuing professional development trainers in integrating AI into their daily practice in a structured, critical, and pedagogically sound way.</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AI-powered personalized learning pathways: </a:t>
            </a:r>
          </a:p>
          <a:p>
            <a:pPr marL="438150" lvl="1" algn="just">
              <a:lnSpc>
                <a:spcPts val="2879"/>
              </a:lnSpc>
              <a:spcBef>
                <a:spcPct val="0"/>
              </a:spcBef>
            </a:pPr>
            <a:r>
              <a:rPr lang="en-US" sz="2400" dirty="0">
                <a:solidFill>
                  <a:srgbClr val="000000"/>
                </a:solidFill>
                <a:latin typeface="Lato Light"/>
                <a:sym typeface="Lato"/>
              </a:rPr>
              <a:t>Trainers learn to use AI to adapt content and identify skills gaps, avoiding the creation of rigid profiles. The goal is to use personalization to expand learners' opportunities, not to limit their progress.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Responsible Use of AI in Competency Assessment:</a:t>
            </a:r>
          </a:p>
          <a:p>
            <a:pPr marL="365125" lvl="1" algn="just">
              <a:lnSpc>
                <a:spcPts val="2879"/>
              </a:lnSpc>
              <a:spcBef>
                <a:spcPct val="0"/>
              </a:spcBef>
            </a:pPr>
            <a:r>
              <a:rPr lang="en-US" sz="2400" dirty="0">
                <a:solidFill>
                  <a:srgbClr val="000000"/>
                </a:solidFill>
                <a:latin typeface="Lato Light"/>
                <a:sym typeface="Lato"/>
              </a:rPr>
              <a:t>Participants explore how to combine automated feedback and analytics with human oversight. Emphasis is placed on validating AI-generated assessments and ensuring that final decisions remain pedagogically sound and fair.</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Application of AI in career guidance: </a:t>
            </a:r>
          </a:p>
          <a:p>
            <a:pPr marL="438150" lvl="1" algn="just">
              <a:lnSpc>
                <a:spcPts val="2879"/>
              </a:lnSpc>
              <a:spcBef>
                <a:spcPct val="0"/>
              </a:spcBef>
            </a:pPr>
            <a:r>
              <a:rPr lang="en-US" sz="2400" dirty="0">
                <a:solidFill>
                  <a:srgbClr val="000000"/>
                </a:solidFill>
                <a:latin typeface="Lato Light"/>
                <a:sym typeface="Lato"/>
              </a:rPr>
              <a:t>Trainers examine how to critically interpret AI-based recommendations linked to labor market trends, ensuring that guidance remains empowering and does not reproduce biases or restrict students' aspirations.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Preserving the human dimension: </a:t>
            </a:r>
          </a:p>
          <a:p>
            <a:pPr marL="365125" lvl="1" algn="just">
              <a:lnSpc>
                <a:spcPts val="2879"/>
              </a:lnSpc>
              <a:spcBef>
                <a:spcPct val="0"/>
              </a:spcBef>
            </a:pPr>
            <a:r>
              <a:rPr lang="en-US" sz="2400" dirty="0">
                <a:solidFill>
                  <a:srgbClr val="000000"/>
                </a:solidFill>
                <a:latin typeface="Lato Light"/>
                <a:sym typeface="Lato"/>
              </a:rPr>
              <a:t>Even in AI-supported environments, dialogue, mentorship, and understanding the context remain fundamental. The trainer continues to act as an ethical supervisor and relational pillar in the learning process.</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15360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M3: CRITICAL THINKING AND ETHICAL DECISION-MAKING IN CVET</a:t>
            </a:r>
          </a:p>
        </p:txBody>
      </p:sp>
      <p:sp>
        <p:nvSpPr>
          <p:cNvPr id="3" name="TextBox 3"/>
          <p:cNvSpPr txBox="1"/>
          <p:nvPr/>
        </p:nvSpPr>
        <p:spPr>
          <a:xfrm>
            <a:off x="1028700" y="2514162"/>
            <a:ext cx="16230600" cy="7038594"/>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outputs often appear confident, structured, and authoritative, even when they are inaccurate, incomplete, or biased. This module strengthens trainers' ability to engage with AI critically, rather than passively. This is precisely what we address in Module 3.</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Detecting disinformation and AI "hallucinations": </a:t>
            </a:r>
          </a:p>
          <a:p>
            <a:pPr marL="438150" lvl="1" algn="just">
              <a:lnSpc>
                <a:spcPts val="2879"/>
              </a:lnSpc>
              <a:spcBef>
                <a:spcPct val="0"/>
              </a:spcBef>
            </a:pPr>
            <a:r>
              <a:rPr lang="en-US" sz="2400" dirty="0">
                <a:solidFill>
                  <a:srgbClr val="000000"/>
                </a:solidFill>
                <a:latin typeface="Lato Light"/>
                <a:sym typeface="Lato"/>
              </a:rPr>
              <a:t>Trainers learn to recognize fabricated content, inaccurate references, oversimplified explanations, or misleading data produced by generative AI systems. Emphasis is placed on verification strategies and responsible validation.</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Identifying biases in AI-generated feedback and recommendations: </a:t>
            </a:r>
          </a:p>
          <a:p>
            <a:pPr marL="438150" lvl="1" algn="just">
              <a:lnSpc>
                <a:spcPts val="2879"/>
              </a:lnSpc>
              <a:spcBef>
                <a:spcPct val="0"/>
              </a:spcBef>
            </a:pPr>
            <a:r>
              <a:rPr lang="en-US" sz="2400" dirty="0">
                <a:solidFill>
                  <a:srgbClr val="000000"/>
                </a:solidFill>
                <a:latin typeface="Lato Light"/>
                <a:sym typeface="Lato"/>
              </a:rPr>
              <a:t>Participants analyze how patterns in data can influence feedback, assessment suggestions, or guidance. They reflect on how subtle biases can affect certain student profiles more than others.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Evaluating the educational impact of automated decisions:</a:t>
            </a:r>
            <a:r>
              <a:rPr lang="en-US" sz="2400" u="none" strike="noStrike" dirty="0">
                <a:solidFill>
                  <a:srgbClr val="000000"/>
                </a:solidFill>
                <a:latin typeface="Lato"/>
                <a:ea typeface="Lato"/>
                <a:cs typeface="Lato"/>
                <a:sym typeface="Lato"/>
              </a:rPr>
              <a:t> </a:t>
            </a:r>
          </a:p>
          <a:p>
            <a:pPr marL="438150" lvl="1" algn="just">
              <a:lnSpc>
                <a:spcPts val="2879"/>
              </a:lnSpc>
              <a:spcBef>
                <a:spcPct val="0"/>
              </a:spcBef>
            </a:pPr>
            <a:r>
              <a:rPr lang="en-US" sz="2400" dirty="0">
                <a:solidFill>
                  <a:srgbClr val="000000"/>
                </a:solidFill>
                <a:latin typeface="Lato Light"/>
                <a:sym typeface="Lato"/>
              </a:rPr>
              <a:t>Educators examine how AI-supported grading, content generation, or progression recommendations can influence learning outcomes, motivation, and access to opportunities.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Application of structured ethical reasoning models: </a:t>
            </a:r>
          </a:p>
          <a:p>
            <a:pPr marL="438150" lvl="1" algn="just">
              <a:lnSpc>
                <a:spcPts val="2879"/>
              </a:lnSpc>
              <a:spcBef>
                <a:spcPct val="0"/>
              </a:spcBef>
            </a:pPr>
            <a:r>
              <a:rPr lang="en-US" sz="2400" dirty="0">
                <a:solidFill>
                  <a:srgbClr val="000000"/>
                </a:solidFill>
                <a:latin typeface="Lato Light"/>
                <a:sym typeface="Lato"/>
              </a:rPr>
              <a:t>The module presents practical frameworks that help trainers analyze dilemmas, weigh consequences, and make transparent and justifiable decisions when working with AI tools.</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347352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M4: ENSURING FAIRNESS IN AI SYSTEMS</a:t>
            </a:r>
          </a:p>
        </p:txBody>
      </p:sp>
      <p:sp>
        <p:nvSpPr>
          <p:cNvPr id="3" name="TextBox 3"/>
          <p:cNvSpPr txBox="1"/>
          <p:nvPr/>
        </p:nvSpPr>
        <p:spPr>
          <a:xfrm>
            <a:off x="1028700" y="2381250"/>
            <a:ext cx="16230600" cy="7038594"/>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CVET, equity is not an abstract value, but is directly linked to employability, access to qualifications, and professional development. Any distortion in assessment, guidance, or allocation of opportunities can have long-term consequences for students' career paths.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Understanding how bias is introduced into AI systems:</a:t>
            </a:r>
          </a:p>
          <a:p>
            <a:pPr marL="438150" lvl="1" algn="just">
              <a:lnSpc>
                <a:spcPts val="2879"/>
              </a:lnSpc>
              <a:spcBef>
                <a:spcPct val="0"/>
              </a:spcBef>
            </a:pPr>
            <a:r>
              <a:rPr lang="en-US" sz="2400" dirty="0">
                <a:solidFill>
                  <a:srgbClr val="000000"/>
                </a:solidFill>
                <a:latin typeface="Lato Light"/>
                <a:sym typeface="Lato"/>
              </a:rPr>
              <a:t>Trainers explore how biased training data, historical inequalities, and design assumptions can influence AI outcomes. They analyze how seemingly neutral systems can reproduce existing social or labor market imbalances.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Recognizing the risks of discrimination in assessment and guidance: </a:t>
            </a:r>
          </a:p>
          <a:p>
            <a:pPr marL="438150" lvl="1" algn="just">
              <a:lnSpc>
                <a:spcPts val="2879"/>
              </a:lnSpc>
              <a:spcBef>
                <a:spcPct val="0"/>
              </a:spcBef>
            </a:pPr>
            <a:r>
              <a:rPr lang="en-US" sz="2400" dirty="0">
                <a:solidFill>
                  <a:srgbClr val="000000"/>
                </a:solidFill>
                <a:latin typeface="Lato Light"/>
                <a:sym typeface="Lato"/>
              </a:rPr>
              <a:t>Participants examine specific scenarios in which AI-supported grading, profiling, or career recommendations could harm certain groups, particularly students with non-linear career paths or in vulnerable backgrounds.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Assessing data quality and algorithmic transparency: </a:t>
            </a:r>
          </a:p>
          <a:p>
            <a:pPr marL="438150" lvl="1" algn="just">
              <a:lnSpc>
                <a:spcPts val="2879"/>
              </a:lnSpc>
              <a:spcBef>
                <a:spcPct val="0"/>
              </a:spcBef>
            </a:pPr>
            <a:r>
              <a:rPr lang="en-US" sz="2400" dirty="0">
                <a:solidFill>
                  <a:srgbClr val="000000"/>
                </a:solidFill>
                <a:latin typeface="Lato Light"/>
                <a:sym typeface="Lato"/>
              </a:rPr>
              <a:t>This module encourages trainers to question what data an AI system relies on, how decisions are generated, and whether the processes can be clearly explained to students. Transparency becomes a prerequisite for trust.</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Application of inclusive design strategies: </a:t>
            </a:r>
          </a:p>
          <a:p>
            <a:pPr marL="438150" lvl="1" algn="just">
              <a:lnSpc>
                <a:spcPts val="2879"/>
              </a:lnSpc>
              <a:spcBef>
                <a:spcPct val="0"/>
              </a:spcBef>
            </a:pPr>
            <a:r>
              <a:rPr lang="en-US" sz="2400" dirty="0">
                <a:solidFill>
                  <a:srgbClr val="000000"/>
                </a:solidFill>
                <a:latin typeface="Lato Light"/>
                <a:sym typeface="Lato"/>
              </a:rPr>
              <a:t>Trainers learn practical approaches to mitigating inequality, such as combining AI results with human review, diversifying data sources, and continuously monitoring results to detect unintentional biases.</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M5: TRANSPARENCY, TRUST AND ORGANIZATIONAL RESPONSIBILITY</a:t>
            </a:r>
          </a:p>
        </p:txBody>
      </p:sp>
      <p:sp>
        <p:nvSpPr>
          <p:cNvPr id="3" name="TextBox 3"/>
          <p:cNvSpPr txBox="1"/>
          <p:nvPr/>
        </p:nvSpPr>
        <p:spPr>
          <a:xfrm>
            <a:off x="1028700" y="2249682"/>
            <a:ext cx="16089678" cy="7782387"/>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Trust in AI-supported education doesn't arise automatically; it must be built through clarity, transparency, and shared accountability. In CVET contexts, where decisions can influence certification and employability, transparency becomes essential. In Module 5, you will find information on the following topics:</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Communicating AI use openly to students: </a:t>
            </a:r>
          </a:p>
          <a:p>
            <a:pPr marL="438150" lvl="1"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Trainers reflect on how and when to inform students about the use of AI tools. This includes explaining the tool's purpose and limitations. Clear communication helps prevent misunderstandings and fosters informed consent.</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Explaining AI-supported decisions: </a:t>
            </a:r>
          </a:p>
          <a:p>
            <a:pPr marL="438150" lvl="1" algn="just">
              <a:lnSpc>
                <a:spcPts val="2879"/>
              </a:lnSpc>
              <a:spcBef>
                <a:spcPct val="0"/>
              </a:spcBef>
            </a:pPr>
            <a:r>
              <a:rPr lang="en-US" sz="2400" dirty="0">
                <a:solidFill>
                  <a:srgbClr val="000000"/>
                </a:solidFill>
                <a:latin typeface="Lato Light" panose="020F0302020204030203" pitchFamily="34" charset="0"/>
                <a:sym typeface="Lato"/>
              </a:rPr>
              <a:t>When AI contributes to feedback or recommendations, students have the right to understand how the conclusions are reached. Trainers explore strategies for translating technical processes into accessible explanations, ensuring that the decisions remain understandable.</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Clarifying responsibility and institutional governance: </a:t>
            </a:r>
          </a:p>
          <a:p>
            <a:pPr marL="438150" lvl="1" algn="just">
              <a:lnSpc>
                <a:spcPts val="2879"/>
              </a:lnSpc>
              <a:spcBef>
                <a:spcPct val="0"/>
              </a:spcBef>
            </a:pPr>
            <a:r>
              <a:rPr lang="en-US" sz="2400" dirty="0">
                <a:solidFill>
                  <a:srgbClr val="000000"/>
                </a:solidFill>
                <a:latin typeface="Lato Light" panose="020F0302020204030203" pitchFamily="34" charset="0"/>
                <a:sym typeface="Lato"/>
              </a:rPr>
              <a:t>Ethical AI is not solely the responsibility of educators. This module examines the role of institutions in monitoring implementation, defining accountability structures, and ensuring compliance with ethical and legal standards.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Building trust through transparent processes: </a:t>
            </a:r>
          </a:p>
          <a:p>
            <a:pPr marL="438150" lvl="1" algn="just">
              <a:lnSpc>
                <a:spcPts val="2879"/>
              </a:lnSpc>
              <a:spcBef>
                <a:spcPct val="0"/>
              </a:spcBef>
            </a:pPr>
            <a:r>
              <a:rPr lang="en-US" sz="2400" dirty="0">
                <a:solidFill>
                  <a:srgbClr val="000000"/>
                </a:solidFill>
                <a:latin typeface="Lato Light" panose="020F0302020204030203" pitchFamily="34" charset="0"/>
                <a:sym typeface="Lato"/>
              </a:rPr>
              <a:t>Transparency is not just about sharing information, but about creating systems where the use of AI can be reviewed, questioned, and improved. Trainers analyze how documentation and review mechanisms contribute to a culture of responsible innovation.</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132285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M6: ETHICAL USE OF AI IN THE CLASSROOM</a:t>
            </a:r>
          </a:p>
        </p:txBody>
      </p:sp>
      <p:sp>
        <p:nvSpPr>
          <p:cNvPr id="3" name="TextBox 3"/>
          <p:cNvSpPr txBox="1"/>
          <p:nvPr/>
        </p:nvSpPr>
        <p:spPr>
          <a:xfrm>
            <a:off x="1028700" y="2593099"/>
            <a:ext cx="16230600" cy="741049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module is directly geared towards teaching practice. Its objective is to help trainers integrate AI in a way that enriches learning, while safeguarding ethical standards and pedagogical value.</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Selection of accessible and inclusive AI tools:</a:t>
            </a:r>
          </a:p>
          <a:p>
            <a:pPr marL="365125" lvl="1"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Trainers learn criteria for evaluating AI tools in terms of usability, accessibility, and pedagogical suitability. Emphasis is placed on choosing technologies that support diverse learners and do not create barriers.</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Promoting data privacy and digital security awareness: </a:t>
            </a:r>
          </a:p>
          <a:p>
            <a:pPr marL="365125" lvl="1" algn="just">
              <a:lnSpc>
                <a:spcPts val="2879"/>
              </a:lnSpc>
              <a:spcBef>
                <a:spcPct val="0"/>
              </a:spcBef>
            </a:pPr>
            <a:r>
              <a:rPr lang="en-US" sz="2400" dirty="0">
                <a:solidFill>
                  <a:srgbClr val="000000"/>
                </a:solidFill>
                <a:latin typeface="Lato Light" panose="020F0302020204030203" pitchFamily="34" charset="0"/>
                <a:sym typeface="Lato"/>
              </a:rPr>
              <a:t>Participants explore how AI systems manage data and what responsibilities educators have regarding student information. The module highlights best practices for protecting privacy and fostering awareness among students about digital risks and the responsible use of data.</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Designing AI-based projects that foster creativity and innovation: </a:t>
            </a:r>
          </a:p>
          <a:p>
            <a:pPr marL="365125" lvl="1" algn="just">
              <a:lnSpc>
                <a:spcPts val="2879"/>
              </a:lnSpc>
              <a:spcBef>
                <a:spcPct val="0"/>
              </a:spcBef>
            </a:pPr>
            <a:r>
              <a:rPr lang="en-US" sz="2400" dirty="0">
                <a:solidFill>
                  <a:srgbClr val="000000"/>
                </a:solidFill>
                <a:latin typeface="Lato Light" panose="020F0302020204030203" pitchFamily="34" charset="0"/>
                <a:sym typeface="Lato"/>
              </a:rPr>
              <a:t>AI is approached as a tool for exploration and learning, not automation. Trainers develop project strategies that encourage problem-solving, experimentation, and the creative application of knowledge, strengthening students' ability to use technology constructively.</a:t>
            </a:r>
          </a:p>
          <a:p>
            <a:pPr marL="434340" lvl="1" indent="-217170" algn="just">
              <a:lnSpc>
                <a:spcPts val="2879"/>
              </a:lnSpc>
              <a:spcBef>
                <a:spcPct val="0"/>
              </a:spcBef>
            </a:pPr>
            <a:endParaRPr lang="en-US" sz="2400" u="none" strike="noStrike" dirty="0">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Strengthening 21st Century Skills: </a:t>
            </a:r>
          </a:p>
          <a:p>
            <a:pPr marL="365125" lvl="1" algn="just">
              <a:lnSpc>
                <a:spcPts val="2879"/>
              </a:lnSpc>
              <a:spcBef>
                <a:spcPct val="0"/>
              </a:spcBef>
            </a:pPr>
            <a:r>
              <a:rPr lang="en-US" sz="2400" dirty="0">
                <a:solidFill>
                  <a:srgbClr val="000000"/>
                </a:solidFill>
                <a:latin typeface="Lato Light" panose="020F0302020204030203" pitchFamily="34" charset="0"/>
                <a:sym typeface="Lato"/>
              </a:rPr>
              <a:t>The module links the use of AI with the development of transversal skills such as critical thinking, collaboration, and digital literacy.</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90014" y="1451977"/>
            <a:ext cx="13133403" cy="3691523"/>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AI will continue to evolve.</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The real question is not whether Vocational Training for Employment will use AI, but whether AI in Vocational Training for Employment will be:</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Inclusive or exclusive.</a:t>
            </a:r>
          </a:p>
          <a:p>
            <a:pPr marL="434341" lvl="1" indent="-217171"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Transparent.</a:t>
            </a:r>
          </a:p>
          <a:p>
            <a:pPr marL="434341" lvl="1" indent="-217171"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Human-centered or driven by automation.</a:t>
            </a:r>
          </a:p>
        </p:txBody>
      </p:sp>
      <p:grpSp>
        <p:nvGrpSpPr>
          <p:cNvPr id="3" name="Group 3"/>
          <p:cNvGrpSpPr/>
          <p:nvPr/>
        </p:nvGrpSpPr>
        <p:grpSpPr>
          <a:xfrm>
            <a:off x="1025652" y="6438900"/>
            <a:ext cx="7129885" cy="1636831"/>
            <a:chOff x="0" y="0"/>
            <a:chExt cx="8135756" cy="1867752"/>
          </a:xfrm>
        </p:grpSpPr>
        <p:sp>
          <p:nvSpPr>
            <p:cNvPr id="4" name="Freeform 4"/>
            <p:cNvSpPr/>
            <p:nvPr/>
          </p:nvSpPr>
          <p:spPr>
            <a:xfrm>
              <a:off x="0" y="0"/>
              <a:ext cx="8135756" cy="1867777"/>
            </a:xfrm>
            <a:custGeom>
              <a:avLst/>
              <a:gdLst/>
              <a:ahLst/>
              <a:cxnLst/>
              <a:rect l="l" t="t" r="r" b="b"/>
              <a:pathLst>
                <a:path w="8135756" h="1867777">
                  <a:moveTo>
                    <a:pt x="0" y="0"/>
                  </a:moveTo>
                  <a:lnTo>
                    <a:pt x="8135756" y="0"/>
                  </a:lnTo>
                  <a:lnTo>
                    <a:pt x="8135756" y="1867777"/>
                  </a:lnTo>
                  <a:lnTo>
                    <a:pt x="0" y="1867777"/>
                  </a:lnTo>
                  <a:lnTo>
                    <a:pt x="0" y="0"/>
                  </a:lnTo>
                  <a:close/>
                </a:path>
              </a:pathLst>
            </a:custGeom>
            <a:blipFill>
              <a:blip r:embed="rId4"/>
              <a:stretch>
                <a:fillRect t="-38144" b="-12189"/>
              </a:stretch>
            </a:blipFill>
          </p:spPr>
          <p:txBody>
            <a:bodyPr/>
            <a:lstStyle/>
            <a:p>
              <a:endParaRPr lang="en-GB"/>
            </a:p>
          </p:txBody>
        </p:sp>
      </p:grpSp>
      <p:sp>
        <p:nvSpPr>
          <p:cNvPr id="5" name="TextBox 5"/>
          <p:cNvSpPr txBox="1"/>
          <p:nvPr/>
        </p:nvSpPr>
        <p:spPr>
          <a:xfrm>
            <a:off x="1090014" y="6914415"/>
            <a:ext cx="7001161" cy="1000274"/>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a:ea typeface="Lato"/>
                <a:cs typeface="Lato"/>
                <a:sym typeface="Lato"/>
              </a:rPr>
              <a:t>Ethical competence is what determines the response.</a:t>
            </a:r>
          </a:p>
          <a:p>
            <a:pPr marL="0" lvl="0" indent="0" algn="ctr">
              <a:lnSpc>
                <a:spcPts val="2640"/>
              </a:lnSpc>
              <a:spcBef>
                <a:spcPct val="0"/>
              </a:spcBef>
            </a:pPr>
            <a:r>
              <a:rPr lang="en-US" sz="2800" u="none" strike="noStrike" dirty="0">
                <a:solidFill>
                  <a:srgbClr val="000000"/>
                </a:solidFill>
                <a:latin typeface="Lato"/>
                <a:ea typeface="Lato"/>
                <a:cs typeface="Lato"/>
                <a:sym typeface="Lato"/>
              </a:rPr>
              <a:t>And that competition starts with you.</a:t>
            </a:r>
          </a:p>
        </p:txBody>
      </p:sp>
      <p:grpSp>
        <p:nvGrpSpPr>
          <p:cNvPr id="6" name="Group 6"/>
          <p:cNvGrpSpPr/>
          <p:nvPr/>
        </p:nvGrpSpPr>
        <p:grpSpPr>
          <a:xfrm>
            <a:off x="8915400" y="3297738"/>
            <a:ext cx="8929287" cy="5952858"/>
            <a:chOff x="0" y="0"/>
            <a:chExt cx="11905717" cy="7937144"/>
          </a:xfrm>
        </p:grpSpPr>
        <p:sp>
          <p:nvSpPr>
            <p:cNvPr id="7" name="Freeform 7"/>
            <p:cNvSpPr/>
            <p:nvPr/>
          </p:nvSpPr>
          <p:spPr>
            <a:xfrm>
              <a:off x="0" y="0"/>
              <a:ext cx="11905742" cy="7937119"/>
            </a:xfrm>
            <a:custGeom>
              <a:avLst/>
              <a:gdLst/>
              <a:ahLst/>
              <a:cxnLst/>
              <a:rect l="l" t="t" r="r" b="b"/>
              <a:pathLst>
                <a:path w="11905742" h="7937119">
                  <a:moveTo>
                    <a:pt x="0" y="0"/>
                  </a:moveTo>
                  <a:lnTo>
                    <a:pt x="11905742" y="0"/>
                  </a:lnTo>
                  <a:lnTo>
                    <a:pt x="11905742" y="7937119"/>
                  </a:lnTo>
                  <a:lnTo>
                    <a:pt x="0" y="7937119"/>
                  </a:lnTo>
                  <a:lnTo>
                    <a:pt x="0" y="0"/>
                  </a:lnTo>
                  <a:close/>
                </a:path>
              </a:pathLst>
            </a:custGeom>
            <a:blipFill>
              <a:blip r:embed="rId5"/>
              <a:stretch>
                <a:fillRect/>
              </a:stretch>
            </a:blipFill>
          </p:spPr>
          <p:txBody>
            <a:bodyPr/>
            <a:lstStyle/>
            <a:p>
              <a:endParaRPr lang="en-GB"/>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n-GB"/>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4">
                <a:alphaModFix amt="0"/>
              </a:blip>
              <a:stretch>
                <a:fillRect t="-31134" b="-10662"/>
              </a:stretch>
            </a:blipFill>
          </p:spPr>
          <p:txBody>
            <a:bodyPr/>
            <a:lstStyle/>
            <a:p>
              <a:endParaRPr lang="en-GB"/>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n-GB"/>
            </a:p>
          </p:txBody>
        </p:sp>
      </p:grpSp>
      <p:grpSp>
        <p:nvGrpSpPr>
          <p:cNvPr id="10" name="Group 10"/>
          <p:cNvGrpSpPr/>
          <p:nvPr/>
        </p:nvGrpSpPr>
        <p:grpSpPr>
          <a:xfrm>
            <a:off x="303447"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53924" b="-53924"/>
              </a:stretch>
            </a:blipFill>
          </p:spPr>
          <p:txBody>
            <a:bodyPr/>
            <a:lstStyle/>
            <a:p>
              <a:endParaRPr lang="en-GB"/>
            </a:p>
          </p:txBody>
        </p:sp>
      </p:grpSp>
      <p:grpSp>
        <p:nvGrpSpPr>
          <p:cNvPr id="12" name="Group 12"/>
          <p:cNvGrpSpPr/>
          <p:nvPr/>
        </p:nvGrpSpPr>
        <p:grpSpPr>
          <a:xfrm>
            <a:off x="0" y="1777384"/>
            <a:ext cx="7419499" cy="6421526"/>
            <a:chOff x="0" y="0"/>
            <a:chExt cx="9892665" cy="8562035"/>
          </a:xfrm>
        </p:grpSpPr>
        <p:sp>
          <p:nvSpPr>
            <p:cNvPr id="13" name="Freeform 13"/>
            <p:cNvSpPr/>
            <p:nvPr/>
          </p:nvSpPr>
          <p:spPr>
            <a:xfrm>
              <a:off x="0" y="0"/>
              <a:ext cx="9892665" cy="8562086"/>
            </a:xfrm>
            <a:custGeom>
              <a:avLst/>
              <a:gdLst/>
              <a:ahLst/>
              <a:cxnLst/>
              <a:rect l="l" t="t" r="r" b="b"/>
              <a:pathLst>
                <a:path w="9892665" h="8562086">
                  <a:moveTo>
                    <a:pt x="0" y="0"/>
                  </a:moveTo>
                  <a:lnTo>
                    <a:pt x="9892665" y="0"/>
                  </a:lnTo>
                  <a:lnTo>
                    <a:pt x="9892665" y="8562086"/>
                  </a:lnTo>
                  <a:lnTo>
                    <a:pt x="0" y="8562086"/>
                  </a:lnTo>
                  <a:lnTo>
                    <a:pt x="0" y="0"/>
                  </a:lnTo>
                  <a:close/>
                </a:path>
              </a:pathLst>
            </a:custGeom>
            <a:blipFill>
              <a:blip r:embed="rId7"/>
              <a:stretch>
                <a:fillRect l="-25980" r="-26030"/>
              </a:stretch>
            </a:blipFill>
          </p:spPr>
          <p:txBody>
            <a:bodyPr/>
            <a:lstStyle/>
            <a:p>
              <a:endParaRPr lang="en-GB"/>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2636</Words>
  <Application>Microsoft Office PowerPoint</Application>
  <PresentationFormat>Custom</PresentationFormat>
  <Paragraphs>218</Paragraphs>
  <Slides>20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Lato</vt:lpstr>
      <vt:lpstr>Lato Light</vt:lpstr>
      <vt:lpstr>Quattrocento Bold</vt:lpstr>
      <vt:lpstr>Arial</vt:lpstr>
      <vt:lpstr>Oswald</vt:lpstr>
      <vt:lpstr>Lato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Introduction_INclusive TrAIners</dc:title>
  <cp:lastModifiedBy>Jaione Santos Miguel</cp:lastModifiedBy>
  <cp:revision>5</cp:revision>
  <dcterms:created xsi:type="dcterms:W3CDTF">2006-08-16T00:00:00Z</dcterms:created>
  <dcterms:modified xsi:type="dcterms:W3CDTF">2026-08-25T12:19:33Z</dcterms:modified>
  <dc:identifier>DAHN9GY5yTM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3818AA20-3F78-435C-A5D2-965B1C262CE1</vt:lpwstr>
  </property>
  <property fmtid="{D5CDD505-2E9C-101B-9397-08002B2CF9AE}" pid="3" name="ArticulatePath">
    <vt:lpwstr>Introduction_INclusive TrAIners</vt:lpwstr>
  </property>
</Properties>
</file>