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Lato" panose="020F0502020204030203" pitchFamily="34" charset="0"/>
      <p:regular r:id="rId23"/>
      <p:bold r:id="rId24"/>
      <p:italic r:id="rId25"/>
    </p:embeddedFont>
    <p:embeddedFont>
      <p:font typeface="Lato Bold" panose="020F0802020204030203" pitchFamily="34" charset="0"/>
      <p:regular r:id="rId26"/>
      <p:bold r:id="rId27"/>
    </p:embeddedFont>
    <p:embeddedFont>
      <p:font typeface="Lato Light" panose="020F0302020204030203" pitchFamily="34" charset="0"/>
      <p:regular r:id="rId28"/>
    </p:embeddedFont>
    <p:embeddedFont>
      <p:font typeface="Oswald" pitchFamily="2" charset="0"/>
      <p:regular r:id="rId29"/>
      <p:bold r:id="rId30"/>
    </p:embeddedFont>
    <p:embeddedFont>
      <p:font typeface="Quattrocento Bold" panose="020B0604020202020204" charset="0"/>
      <p:regular r:id="rId31"/>
    </p:embeddedFont>
  </p:embeddedFontLst>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9607C5-BB6A-B053-7063-1C41CBB5933D}"/>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12C4BE-8FA9-94D6-FFFE-F4F1D1F3E9BA}"/>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12DF50C-3000-658F-D1BB-A902B3535A77}"/>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E40BDFE1-AFB3-C05B-91B9-64A2D93921EC}"/>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EFF85422-4AE9-681C-689E-8CA7FC0AE79B}"/>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981E9DB6-766F-1DC3-05E1-C83BD3FB5DD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8A8B6472-93DC-8338-B753-21C23F9CECE4}"/>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668944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juli 2013</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16.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4.jpeg"/><Relationship Id="rId5" Type="http://schemas.openxmlformats.org/officeDocument/2006/relationships/image" Target="../media/image1.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CA8F1-DCB9-762B-E940-DA3673F9B5E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609F479-AE77-0342-9DFC-A0372351839F}"/>
              </a:ext>
            </a:extLst>
          </p:cNvPr>
          <p:cNvGrpSpPr/>
          <p:nvPr/>
        </p:nvGrpSpPr>
        <p:grpSpPr>
          <a:xfrm>
            <a:off x="0" y="429768"/>
            <a:ext cx="10115550" cy="3562864"/>
            <a:chOff x="0" y="0"/>
            <a:chExt cx="13487400" cy="4750486"/>
          </a:xfrm>
        </p:grpSpPr>
        <p:sp>
          <p:nvSpPr>
            <p:cNvPr id="3" name="Freeform 3">
              <a:extLst>
                <a:ext uri="{FF2B5EF4-FFF2-40B4-BE49-F238E27FC236}">
                  <a16:creationId xmlns:a16="http://schemas.microsoft.com/office/drawing/2014/main" id="{C6B223F2-1E56-AACA-4C5F-4ACF48206371}"/>
                </a:ext>
              </a:extLst>
            </p:cNvPr>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sp>
        <p:nvSpPr>
          <p:cNvPr id="12" name="TextBox 12">
            <a:extLst>
              <a:ext uri="{FF2B5EF4-FFF2-40B4-BE49-F238E27FC236}">
                <a16:creationId xmlns:a16="http://schemas.microsoft.com/office/drawing/2014/main" id="{66D33A4D-C3C7-9696-E08D-67F53A8B6FB2}"/>
              </a:ext>
            </a:extLst>
          </p:cNvPr>
          <p:cNvSpPr txBox="1"/>
          <p:nvPr/>
        </p:nvSpPr>
        <p:spPr>
          <a:xfrm>
            <a:off x="899779" y="1553975"/>
            <a:ext cx="8244221" cy="129540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 0: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Introduktion</a:t>
            </a:r>
            <a:endParaRPr lang="en-US" sz="4200" b="1" u="none" strike="noStrike" dirty="0">
              <a:solidFill>
                <a:srgbClr val="FFFFFF"/>
              </a:solidFill>
              <a:latin typeface="Quattrocento Bold"/>
              <a:ea typeface="Quattrocento Bold"/>
              <a:cs typeface="Quattrocento Bold"/>
              <a:sym typeface="Quattrocento Bold"/>
            </a:endParaRPr>
          </a:p>
        </p:txBody>
      </p:sp>
      <p:grpSp>
        <p:nvGrpSpPr>
          <p:cNvPr id="14" name="Group 2">
            <a:extLst>
              <a:ext uri="{FF2B5EF4-FFF2-40B4-BE49-F238E27FC236}">
                <a16:creationId xmlns:a16="http://schemas.microsoft.com/office/drawing/2014/main" id="{4AB4A40B-EB81-1BEE-781E-D1F4928ED22D}"/>
              </a:ext>
            </a:extLst>
          </p:cNvPr>
          <p:cNvGrpSpPr/>
          <p:nvPr/>
        </p:nvGrpSpPr>
        <p:grpSpPr>
          <a:xfrm>
            <a:off x="11167615" y="508311"/>
            <a:ext cx="5884593" cy="2573484"/>
            <a:chOff x="0" y="0"/>
            <a:chExt cx="7846123" cy="3431311"/>
          </a:xfrm>
        </p:grpSpPr>
        <p:sp>
          <p:nvSpPr>
            <p:cNvPr id="15" name="Freeform 3" descr="A logo with a person's head in a circle  AI-generated content may be incorrect.">
              <a:extLst>
                <a:ext uri="{FF2B5EF4-FFF2-40B4-BE49-F238E27FC236}">
                  <a16:creationId xmlns:a16="http://schemas.microsoft.com/office/drawing/2014/main" id="{D8250C07-0394-57C1-2DE3-DD4A2ACFA168}"/>
                </a:ext>
              </a:extLst>
            </p:cNvPr>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4"/>
              <a:stretch>
                <a:fillRect/>
              </a:stretch>
            </a:blipFill>
          </p:spPr>
          <p:txBody>
            <a:bodyPr/>
            <a:lstStyle/>
            <a:p>
              <a:endParaRPr lang="en-GB"/>
            </a:p>
          </p:txBody>
        </p:sp>
      </p:grpSp>
      <p:grpSp>
        <p:nvGrpSpPr>
          <p:cNvPr id="16" name="Group 4">
            <a:extLst>
              <a:ext uri="{FF2B5EF4-FFF2-40B4-BE49-F238E27FC236}">
                <a16:creationId xmlns:a16="http://schemas.microsoft.com/office/drawing/2014/main" id="{69038F18-90BB-4194-8504-DE18602E2B36}"/>
              </a:ext>
            </a:extLst>
          </p:cNvPr>
          <p:cNvGrpSpPr/>
          <p:nvPr/>
        </p:nvGrpSpPr>
        <p:grpSpPr>
          <a:xfrm>
            <a:off x="1637005" y="5143500"/>
            <a:ext cx="2376973" cy="811768"/>
            <a:chOff x="0" y="0"/>
            <a:chExt cx="3169298" cy="1082358"/>
          </a:xfrm>
        </p:grpSpPr>
        <p:sp>
          <p:nvSpPr>
            <p:cNvPr id="17" name="Freeform 5">
              <a:extLst>
                <a:ext uri="{FF2B5EF4-FFF2-40B4-BE49-F238E27FC236}">
                  <a16:creationId xmlns:a16="http://schemas.microsoft.com/office/drawing/2014/main" id="{4B377EAD-6348-A0B3-DA7C-294F317F4A1C}"/>
                </a:ext>
              </a:extLst>
            </p:cNvPr>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5"/>
              <a:stretch>
                <a:fillRect b="-2491"/>
              </a:stretch>
            </a:blipFill>
          </p:spPr>
          <p:txBody>
            <a:bodyPr/>
            <a:lstStyle/>
            <a:p>
              <a:endParaRPr lang="en-GB"/>
            </a:p>
          </p:txBody>
        </p:sp>
      </p:grpSp>
      <p:sp>
        <p:nvSpPr>
          <p:cNvPr id="20" name="TextBox 8">
            <a:extLst>
              <a:ext uri="{FF2B5EF4-FFF2-40B4-BE49-F238E27FC236}">
                <a16:creationId xmlns:a16="http://schemas.microsoft.com/office/drawing/2014/main" id="{39FB9EC0-2B6C-3E78-0442-C803AB3F1877}"/>
              </a:ext>
            </a:extLst>
          </p:cNvPr>
          <p:cNvSpPr txBox="1"/>
          <p:nvPr/>
        </p:nvSpPr>
        <p:spPr>
          <a:xfrm>
            <a:off x="982085" y="7471296"/>
            <a:ext cx="3686813" cy="1615827"/>
          </a:xfrm>
          <a:prstGeom prst="rect">
            <a:avLst/>
          </a:prstGeom>
        </p:spPr>
        <p:txBody>
          <a:bodyPr lIns="0" tIns="0" rIns="0" bIns="0" rtlCol="0" anchor="t">
            <a:spAutoFit/>
          </a:bodyPr>
          <a:lstStyle/>
          <a:p>
            <a:pPr lvl="0" algn="just">
              <a:lnSpc>
                <a:spcPts val="1800"/>
              </a:lnSpc>
              <a:spcBef>
                <a:spcPct val="0"/>
              </a:spcBef>
            </a:pPr>
            <a:r>
              <a:rPr lang="en-US" sz="1500" dirty="0">
                <a:solidFill>
                  <a:srgbClr val="7F7F7F"/>
                </a:solidFill>
                <a:latin typeface="Lato Light"/>
                <a:ea typeface="Lato Light"/>
                <a:cs typeface="Lato Light"/>
                <a:sym typeface="Lato Light"/>
              </a:rPr>
              <a:t>Detta </a:t>
            </a:r>
            <a:r>
              <a:rPr lang="en-US" sz="1500" dirty="0" err="1">
                <a:solidFill>
                  <a:srgbClr val="7F7F7F"/>
                </a:solidFill>
                <a:latin typeface="Lato Light"/>
                <a:ea typeface="Lato Light"/>
                <a:cs typeface="Lato Light"/>
                <a:sym typeface="Lato Light"/>
              </a:rPr>
              <a:t>projekt</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samfinansierades</a:t>
            </a:r>
            <a:r>
              <a:rPr lang="en-US" sz="1500" dirty="0">
                <a:solidFill>
                  <a:srgbClr val="7F7F7F"/>
                </a:solidFill>
                <a:latin typeface="Lato Light"/>
                <a:ea typeface="Lato Light"/>
                <a:cs typeface="Lato Light"/>
                <a:sym typeface="Lato Light"/>
              </a:rPr>
              <a:t> med </a:t>
            </a:r>
            <a:r>
              <a:rPr lang="en-US" sz="1500" dirty="0" err="1">
                <a:solidFill>
                  <a:srgbClr val="7F7F7F"/>
                </a:solidFill>
                <a:latin typeface="Lato Light"/>
                <a:ea typeface="Lato Light"/>
                <a:cs typeface="Lato Light"/>
                <a:sym typeface="Lato Light"/>
              </a:rPr>
              <a:t>stöd</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från</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Europeiska</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kommissionens</a:t>
            </a:r>
            <a:r>
              <a:rPr lang="en-US" sz="1500" dirty="0">
                <a:solidFill>
                  <a:srgbClr val="7F7F7F"/>
                </a:solidFill>
                <a:latin typeface="Lato Light"/>
                <a:ea typeface="Lato Light"/>
                <a:cs typeface="Lato Light"/>
                <a:sym typeface="Lato Light"/>
              </a:rPr>
              <a:t> Erasmus+-program. Denna </a:t>
            </a:r>
            <a:r>
              <a:rPr lang="en-US" sz="1500" dirty="0" err="1">
                <a:solidFill>
                  <a:srgbClr val="7F7F7F"/>
                </a:solidFill>
                <a:latin typeface="Lato Light"/>
                <a:ea typeface="Lato Light"/>
                <a:cs typeface="Lato Light"/>
                <a:sym typeface="Lato Light"/>
              </a:rPr>
              <a:t>publikation</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återspeglar</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endast</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författarnas</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åsikter</a:t>
            </a:r>
            <a:r>
              <a:rPr lang="en-US" sz="1500" dirty="0">
                <a:solidFill>
                  <a:srgbClr val="7F7F7F"/>
                </a:solidFill>
                <a:latin typeface="Lato Light"/>
                <a:ea typeface="Lato Light"/>
                <a:cs typeface="Lato Light"/>
                <a:sym typeface="Lato Light"/>
              </a:rPr>
              <a:t>, och </a:t>
            </a:r>
            <a:r>
              <a:rPr lang="en-US" sz="1500" dirty="0" err="1">
                <a:solidFill>
                  <a:srgbClr val="7F7F7F"/>
                </a:solidFill>
                <a:latin typeface="Lato Light"/>
                <a:ea typeface="Lato Light"/>
                <a:cs typeface="Lato Light"/>
                <a:sym typeface="Lato Light"/>
              </a:rPr>
              <a:t>varken</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Europeiska</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kommissionen</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eller</a:t>
            </a:r>
            <a:r>
              <a:rPr lang="en-US" sz="1500" dirty="0">
                <a:solidFill>
                  <a:srgbClr val="7F7F7F"/>
                </a:solidFill>
                <a:latin typeface="Lato Light"/>
                <a:ea typeface="Lato Light"/>
                <a:cs typeface="Lato Light"/>
                <a:sym typeface="Lato Light"/>
              </a:rPr>
              <a:t> SEPIE </a:t>
            </a:r>
            <a:r>
              <a:rPr lang="en-US" sz="1500" dirty="0" err="1">
                <a:solidFill>
                  <a:srgbClr val="7F7F7F"/>
                </a:solidFill>
                <a:latin typeface="Lato Light"/>
                <a:ea typeface="Lato Light"/>
                <a:cs typeface="Lato Light"/>
                <a:sym typeface="Lato Light"/>
              </a:rPr>
              <a:t>ansvarar</a:t>
            </a:r>
            <a:r>
              <a:rPr lang="en-US" sz="1500" dirty="0">
                <a:solidFill>
                  <a:srgbClr val="7F7F7F"/>
                </a:solidFill>
                <a:latin typeface="Lato Light"/>
                <a:ea typeface="Lato Light"/>
                <a:cs typeface="Lato Light"/>
                <a:sym typeface="Lato Light"/>
              </a:rPr>
              <a:t> för </a:t>
            </a:r>
            <a:r>
              <a:rPr lang="en-US" sz="1500" dirty="0" err="1">
                <a:solidFill>
                  <a:srgbClr val="7F7F7F"/>
                </a:solidFill>
                <a:latin typeface="Lato Light"/>
                <a:ea typeface="Lato Light"/>
                <a:cs typeface="Lato Light"/>
                <a:sym typeface="Lato Light"/>
              </a:rPr>
              <a:t>någon</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användning</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som</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kan</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göras</a:t>
            </a:r>
            <a:r>
              <a:rPr lang="en-US" sz="1500" dirty="0">
                <a:solidFill>
                  <a:srgbClr val="7F7F7F"/>
                </a:solidFill>
                <a:latin typeface="Lato Light"/>
                <a:ea typeface="Lato Light"/>
                <a:cs typeface="Lato Light"/>
                <a:sym typeface="Lato Light"/>
              </a:rPr>
              <a:t> av </a:t>
            </a:r>
            <a:r>
              <a:rPr lang="en-US" sz="1500" dirty="0" err="1">
                <a:solidFill>
                  <a:srgbClr val="7F7F7F"/>
                </a:solidFill>
                <a:latin typeface="Lato Light"/>
                <a:ea typeface="Lato Light"/>
                <a:cs typeface="Lato Light"/>
                <a:sym typeface="Lato Light"/>
              </a:rPr>
              <a:t>informationen</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häri</a:t>
            </a:r>
            <a:r>
              <a:rPr lang="en-US" sz="1500" dirty="0">
                <a:solidFill>
                  <a:srgbClr val="7F7F7F"/>
                </a:solidFill>
                <a:latin typeface="Lato Light"/>
                <a:ea typeface="Lato Light"/>
                <a:cs typeface="Lato Light"/>
                <a:sym typeface="Lato Light"/>
              </a:rPr>
              <a:t>.</a:t>
            </a:r>
          </a:p>
        </p:txBody>
      </p:sp>
      <p:grpSp>
        <p:nvGrpSpPr>
          <p:cNvPr id="21" name="Group 9">
            <a:extLst>
              <a:ext uri="{FF2B5EF4-FFF2-40B4-BE49-F238E27FC236}">
                <a16:creationId xmlns:a16="http://schemas.microsoft.com/office/drawing/2014/main" id="{1EC9A38F-9579-E959-A6DB-E1FF6251A893}"/>
              </a:ext>
            </a:extLst>
          </p:cNvPr>
          <p:cNvGrpSpPr/>
          <p:nvPr/>
        </p:nvGrpSpPr>
        <p:grpSpPr>
          <a:xfrm>
            <a:off x="5779008" y="3511296"/>
            <a:ext cx="12508992" cy="6775704"/>
            <a:chOff x="0" y="0"/>
            <a:chExt cx="16678656" cy="9034272"/>
          </a:xfrm>
        </p:grpSpPr>
        <p:sp>
          <p:nvSpPr>
            <p:cNvPr id="22" name="Freeform 10">
              <a:extLst>
                <a:ext uri="{FF2B5EF4-FFF2-40B4-BE49-F238E27FC236}">
                  <a16:creationId xmlns:a16="http://schemas.microsoft.com/office/drawing/2014/main" id="{4A8C06A5-3D22-3520-EA1F-83559714416C}"/>
                </a:ext>
              </a:extLst>
            </p:cNvPr>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6"/>
              <a:stretch>
                <a:fillRect b="-23076"/>
              </a:stretch>
            </a:blipFill>
          </p:spPr>
          <p:txBody>
            <a:bodyPr/>
            <a:lstStyle/>
            <a:p>
              <a:endParaRPr lang="en-GB"/>
            </a:p>
          </p:txBody>
        </p:sp>
      </p:grpSp>
      <p:grpSp>
        <p:nvGrpSpPr>
          <p:cNvPr id="23" name="Group 8">
            <a:extLst>
              <a:ext uri="{FF2B5EF4-FFF2-40B4-BE49-F238E27FC236}">
                <a16:creationId xmlns:a16="http://schemas.microsoft.com/office/drawing/2014/main" id="{3C690D7E-1939-E90D-22DF-E7282D10D277}"/>
              </a:ext>
            </a:extLst>
          </p:cNvPr>
          <p:cNvGrpSpPr/>
          <p:nvPr/>
        </p:nvGrpSpPr>
        <p:grpSpPr>
          <a:xfrm>
            <a:off x="954672" y="6359023"/>
            <a:ext cx="3869665" cy="811759"/>
            <a:chOff x="0" y="0"/>
            <a:chExt cx="5159553" cy="1082345"/>
          </a:xfrm>
        </p:grpSpPr>
        <p:sp>
          <p:nvSpPr>
            <p:cNvPr id="24" name="Freeform 9">
              <a:extLst>
                <a:ext uri="{FF2B5EF4-FFF2-40B4-BE49-F238E27FC236}">
                  <a16:creationId xmlns:a16="http://schemas.microsoft.com/office/drawing/2014/main" id="{C3097757-3935-8D08-F34C-61D033BC1F8C}"/>
                </a:ext>
              </a:extLst>
            </p:cNvPr>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850" b="-850"/>
              </a:stretch>
            </a:blipFill>
          </p:spPr>
          <p:txBody>
            <a:bodyPr/>
            <a:lstStyle/>
            <a:p>
              <a:endParaRPr lang="es-ES"/>
            </a:p>
          </p:txBody>
        </p:sp>
      </p:grpSp>
    </p:spTree>
    <p:custDataLst>
      <p:tags r:id="rId1"/>
    </p:custDataLst>
    <p:extLst>
      <p:ext uri="{BB962C8B-B14F-4D97-AF65-F5344CB8AC3E}">
        <p14:creationId xmlns:p14="http://schemas.microsoft.com/office/powerpoint/2010/main" val="1342072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NÖJD</a:t>
              </a:r>
            </a:p>
          </p:txBody>
        </p:sp>
      </p:grpSp>
      <p:sp>
        <p:nvSpPr>
          <p:cNvPr id="8" name="Freeform 8"/>
          <p:cNvSpPr/>
          <p:nvPr/>
        </p:nvSpPr>
        <p:spPr>
          <a:xfrm>
            <a:off x="7934144" y="1915525"/>
            <a:ext cx="3745449" cy="7120804"/>
          </a:xfrm>
          <a:custGeom>
            <a:avLst/>
            <a:gdLst/>
            <a:ahLst/>
            <a:cxnLst/>
            <a:rect l="l" t="t" r="r" b="b"/>
            <a:pathLst>
              <a:path w="3745449" h="7120804">
                <a:moveTo>
                  <a:pt x="0" y="0"/>
                </a:moveTo>
                <a:lnTo>
                  <a:pt x="3745449" y="0"/>
                </a:lnTo>
                <a:lnTo>
                  <a:pt x="3745449" y="7120804"/>
                </a:lnTo>
                <a:lnTo>
                  <a:pt x="0" y="71208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7444188" y="8078238"/>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7655662" y="8290084"/>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7315048" y="1165127"/>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7518330" y="1393708"/>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799102" y="4288212"/>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1010576" y="4500048"/>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1772831" y="1591186"/>
            <a:ext cx="5321808" cy="885051"/>
            <a:chOff x="0" y="0"/>
            <a:chExt cx="7095744" cy="1180068"/>
          </a:xfrm>
        </p:grpSpPr>
        <p:sp>
          <p:nvSpPr>
            <p:cNvPr id="22" name="Freeform 22"/>
            <p:cNvSpPr/>
            <p:nvPr/>
          </p:nvSpPr>
          <p:spPr>
            <a:xfrm>
              <a:off x="0" y="0"/>
              <a:ext cx="7095744" cy="1180065"/>
            </a:xfrm>
            <a:custGeom>
              <a:avLst/>
              <a:gdLst/>
              <a:ahLst/>
              <a:cxnLst/>
              <a:rect l="l" t="t" r="r" b="b"/>
              <a:pathLst>
                <a:path w="7095744" h="1180065">
                  <a:moveTo>
                    <a:pt x="0" y="0"/>
                  </a:moveTo>
                  <a:lnTo>
                    <a:pt x="7095744" y="0"/>
                  </a:lnTo>
                  <a:lnTo>
                    <a:pt x="7095744" y="1180065"/>
                  </a:lnTo>
                  <a:lnTo>
                    <a:pt x="0" y="1180065"/>
                  </a:lnTo>
                  <a:close/>
                </a:path>
              </a:pathLst>
            </a:custGeom>
            <a:blipFill>
              <a:blip r:embed="rId5">
                <a:alphaModFix amt="0"/>
              </a:blip>
              <a:stretch>
                <a:fillRect t="-67163" b="-67164"/>
              </a:stretch>
            </a:blipFill>
          </p:spPr>
          <p:txBody>
            <a:bodyPr/>
            <a:lstStyle/>
            <a:p>
              <a:endParaRPr lang="es-ES"/>
            </a:p>
          </p:txBody>
        </p:sp>
        <p:sp>
          <p:nvSpPr>
            <p:cNvPr id="23" name="TextBox 23"/>
            <p:cNvSpPr txBox="1"/>
            <p:nvPr/>
          </p:nvSpPr>
          <p:spPr>
            <a:xfrm>
              <a:off x="0" y="-123825"/>
              <a:ext cx="7095744" cy="1303893"/>
            </a:xfrm>
            <a:prstGeom prst="rect">
              <a:avLst/>
            </a:prstGeom>
          </p:spPr>
          <p:txBody>
            <a:bodyPr lIns="0" tIns="0" rIns="0" bIns="0" rtlCol="0" anchor="ctr"/>
            <a:lstStyle/>
            <a:p>
              <a:pPr algn="ctr">
                <a:lnSpc>
                  <a:spcPts val="4703"/>
                </a:lnSpc>
                <a:spcBef>
                  <a:spcPct val="0"/>
                </a:spcBef>
              </a:pPr>
              <a:r>
                <a:rPr lang="en-US" sz="3600" dirty="0">
                  <a:solidFill>
                    <a:srgbClr val="000000"/>
                  </a:solidFill>
                  <a:latin typeface="Oswald"/>
                  <a:sym typeface="Oswald"/>
                </a:rPr>
                <a:t>MODULERNAS PEDAGOGISKA BIDRAG</a:t>
              </a:r>
            </a:p>
          </p:txBody>
        </p:sp>
      </p:grpSp>
      <p:grpSp>
        <p:nvGrpSpPr>
          <p:cNvPr id="24" name="Group 24"/>
          <p:cNvGrpSpPr/>
          <p:nvPr/>
        </p:nvGrpSpPr>
        <p:grpSpPr>
          <a:xfrm>
            <a:off x="6655927" y="3580047"/>
            <a:ext cx="3294002" cy="3147593"/>
            <a:chOff x="0" y="0"/>
            <a:chExt cx="4392003" cy="4196791"/>
          </a:xfrm>
        </p:grpSpPr>
        <p:sp>
          <p:nvSpPr>
            <p:cNvPr id="25" name="Freeform 25"/>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26" name="TextBox 26"/>
          <p:cNvSpPr txBox="1"/>
          <p:nvPr/>
        </p:nvSpPr>
        <p:spPr>
          <a:xfrm>
            <a:off x="7941964" y="1664637"/>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27" name="TextBox 27"/>
          <p:cNvSpPr txBox="1"/>
          <p:nvPr/>
        </p:nvSpPr>
        <p:spPr>
          <a:xfrm>
            <a:off x="11461623" y="4728696"/>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28" name="TextBox 28"/>
          <p:cNvSpPr txBox="1"/>
          <p:nvPr/>
        </p:nvSpPr>
        <p:spPr>
          <a:xfrm>
            <a:off x="8076333" y="8585511"/>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grpSp>
        <p:nvGrpSpPr>
          <p:cNvPr id="29" name="Group 29"/>
          <p:cNvGrpSpPr/>
          <p:nvPr/>
        </p:nvGrpSpPr>
        <p:grpSpPr>
          <a:xfrm>
            <a:off x="11931168" y="4755458"/>
            <a:ext cx="4066306" cy="885051"/>
            <a:chOff x="0" y="0"/>
            <a:chExt cx="5421741" cy="1180068"/>
          </a:xfrm>
        </p:grpSpPr>
        <p:sp>
          <p:nvSpPr>
            <p:cNvPr id="30" name="Freeform 30"/>
            <p:cNvSpPr/>
            <p:nvPr/>
          </p:nvSpPr>
          <p:spPr>
            <a:xfrm>
              <a:off x="0" y="0"/>
              <a:ext cx="5421740" cy="1180065"/>
            </a:xfrm>
            <a:custGeom>
              <a:avLst/>
              <a:gdLst/>
              <a:ahLst/>
              <a:cxnLst/>
              <a:rect l="l" t="t" r="r" b="b"/>
              <a:pathLst>
                <a:path w="5421740" h="1180065">
                  <a:moveTo>
                    <a:pt x="0" y="0"/>
                  </a:moveTo>
                  <a:lnTo>
                    <a:pt x="5421740" y="0"/>
                  </a:lnTo>
                  <a:lnTo>
                    <a:pt x="5421740" y="1180065"/>
                  </a:lnTo>
                  <a:lnTo>
                    <a:pt x="0" y="1180065"/>
                  </a:lnTo>
                  <a:close/>
                </a:path>
              </a:pathLst>
            </a:custGeom>
            <a:blipFill>
              <a:blip r:embed="rId5">
                <a:alphaModFix amt="0"/>
              </a:blip>
              <a:stretch>
                <a:fillRect t="-67163" r="-30875" b="-67164"/>
              </a:stretch>
            </a:blipFill>
          </p:spPr>
          <p:txBody>
            <a:bodyPr/>
            <a:lstStyle/>
            <a:p>
              <a:endParaRPr lang="es-ES"/>
            </a:p>
          </p:txBody>
        </p:sp>
        <p:sp>
          <p:nvSpPr>
            <p:cNvPr id="31" name="TextBox 31"/>
            <p:cNvSpPr txBox="1"/>
            <p:nvPr/>
          </p:nvSpPr>
          <p:spPr>
            <a:xfrm>
              <a:off x="0" y="-123825"/>
              <a:ext cx="5421741" cy="1303893"/>
            </a:xfrm>
            <a:prstGeom prst="rect">
              <a:avLst/>
            </a:prstGeom>
          </p:spPr>
          <p:txBody>
            <a:bodyPr lIns="0" tIns="0" rIns="0" bIns="0" rtlCol="0" anchor="ctr"/>
            <a:lstStyle/>
            <a:p>
              <a:pPr lvl="0" indent="0" algn="ctr">
                <a:lnSpc>
                  <a:spcPts val="4703"/>
                </a:lnSpc>
                <a:spcBef>
                  <a:spcPct val="0"/>
                </a:spcBef>
              </a:pPr>
              <a:r>
                <a:rPr lang="en-US" sz="3600" dirty="0">
                  <a:solidFill>
                    <a:srgbClr val="000000"/>
                  </a:solidFill>
                  <a:latin typeface="Oswald"/>
                  <a:sym typeface="Oswald"/>
                </a:rPr>
                <a:t>SYFTE OCH MÅL</a:t>
              </a:r>
            </a:p>
          </p:txBody>
        </p:sp>
      </p:grpSp>
      <p:grpSp>
        <p:nvGrpSpPr>
          <p:cNvPr id="32" name="Group 32"/>
          <p:cNvGrpSpPr/>
          <p:nvPr/>
        </p:nvGrpSpPr>
        <p:grpSpPr>
          <a:xfrm>
            <a:off x="1993240" y="8495411"/>
            <a:ext cx="5321808" cy="885051"/>
            <a:chOff x="0" y="0"/>
            <a:chExt cx="7095744" cy="1180068"/>
          </a:xfrm>
        </p:grpSpPr>
        <p:sp>
          <p:nvSpPr>
            <p:cNvPr id="33" name="Freeform 33"/>
            <p:cNvSpPr/>
            <p:nvPr/>
          </p:nvSpPr>
          <p:spPr>
            <a:xfrm>
              <a:off x="0" y="0"/>
              <a:ext cx="7095744" cy="1180065"/>
            </a:xfrm>
            <a:custGeom>
              <a:avLst/>
              <a:gdLst/>
              <a:ahLst/>
              <a:cxnLst/>
              <a:rect l="l" t="t" r="r" b="b"/>
              <a:pathLst>
                <a:path w="7095744" h="1180065">
                  <a:moveTo>
                    <a:pt x="0" y="0"/>
                  </a:moveTo>
                  <a:lnTo>
                    <a:pt x="7095744" y="0"/>
                  </a:lnTo>
                  <a:lnTo>
                    <a:pt x="7095744" y="1180065"/>
                  </a:lnTo>
                  <a:lnTo>
                    <a:pt x="0" y="1180065"/>
                  </a:lnTo>
                  <a:close/>
                </a:path>
              </a:pathLst>
            </a:custGeom>
            <a:blipFill>
              <a:blip r:embed="rId5">
                <a:alphaModFix amt="0"/>
              </a:blip>
              <a:stretch>
                <a:fillRect t="-67163" b="-67164"/>
              </a:stretch>
            </a:blipFill>
          </p:spPr>
          <p:txBody>
            <a:bodyPr/>
            <a:lstStyle/>
            <a:p>
              <a:endParaRPr lang="es-ES"/>
            </a:p>
          </p:txBody>
        </p:sp>
        <p:sp>
          <p:nvSpPr>
            <p:cNvPr id="34" name="TextBox 34"/>
            <p:cNvSpPr txBox="1"/>
            <p:nvPr/>
          </p:nvSpPr>
          <p:spPr>
            <a:xfrm>
              <a:off x="0" y="-123825"/>
              <a:ext cx="7095744" cy="1303893"/>
            </a:xfrm>
            <a:prstGeom prst="rect">
              <a:avLst/>
            </a:prstGeom>
          </p:spPr>
          <p:txBody>
            <a:bodyPr lIns="0" tIns="0" rIns="0" bIns="0" rtlCol="0" anchor="ctr"/>
            <a:lstStyle/>
            <a:p>
              <a:pPr algn="ctr">
                <a:lnSpc>
                  <a:spcPts val="4703"/>
                </a:lnSpc>
                <a:spcBef>
                  <a:spcPct val="0"/>
                </a:spcBef>
              </a:pPr>
              <a:r>
                <a:rPr lang="en-US" sz="3600" dirty="0">
                  <a:solidFill>
                    <a:srgbClr val="000000"/>
                  </a:solidFill>
                  <a:latin typeface="Oswald"/>
                  <a:sym typeface="Oswald"/>
                </a:rPr>
                <a:t>ALLMÄN BESKRIVNING AV MODULERNA</a:t>
              </a:r>
            </a:p>
          </p:txBody>
        </p:sp>
      </p:grpSp>
      <p:grpSp>
        <p:nvGrpSpPr>
          <p:cNvPr id="35" name="Group 43">
            <a:extLst>
              <a:ext uri="{FF2B5EF4-FFF2-40B4-BE49-F238E27FC236}">
                <a16:creationId xmlns:a16="http://schemas.microsoft.com/office/drawing/2014/main" id="{E7381707-FA0F-1C25-78BC-619CBB98EE48}"/>
              </a:ext>
            </a:extLst>
          </p:cNvPr>
          <p:cNvGrpSpPr/>
          <p:nvPr/>
        </p:nvGrpSpPr>
        <p:grpSpPr>
          <a:xfrm>
            <a:off x="14965994" y="349444"/>
            <a:ext cx="2799445" cy="1224267"/>
            <a:chOff x="0" y="0"/>
            <a:chExt cx="3732593" cy="1632356"/>
          </a:xfrm>
        </p:grpSpPr>
        <p:sp>
          <p:nvSpPr>
            <p:cNvPr id="36" name="Freeform 44" descr="A logo with a person's head in a circle  AI-generated content may be incorrect.">
              <a:extLst>
                <a:ext uri="{FF2B5EF4-FFF2-40B4-BE49-F238E27FC236}">
                  <a16:creationId xmlns:a16="http://schemas.microsoft.com/office/drawing/2014/main" id="{BF6EDA72-6E12-F1E1-2C21-E6C1040F6356}"/>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47234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ARTIFICIELL INTELLIGENS FÖRÄNDRAR UTBILDNING OCH ARBETE</a:t>
            </a:r>
          </a:p>
        </p:txBody>
      </p:sp>
      <p:grpSp>
        <p:nvGrpSpPr>
          <p:cNvPr id="3" name="Group 3"/>
          <p:cNvGrpSpPr/>
          <p:nvPr/>
        </p:nvGrpSpPr>
        <p:grpSpPr>
          <a:xfrm>
            <a:off x="10771632" y="0"/>
            <a:ext cx="7516368" cy="10287000"/>
            <a:chOff x="0" y="0"/>
            <a:chExt cx="10021824" cy="13716000"/>
          </a:xfrm>
        </p:grpSpPr>
        <p:sp>
          <p:nvSpPr>
            <p:cNvPr id="4" name="Freeform 4"/>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55" r="-58918"/>
              </a:stretch>
            </a:blipFill>
          </p:spPr>
          <p:txBody>
            <a:bodyPr/>
            <a:lstStyle/>
            <a:p>
              <a:endParaRPr lang="es-ES"/>
            </a:p>
          </p:txBody>
        </p:sp>
      </p:grpSp>
      <p:sp>
        <p:nvSpPr>
          <p:cNvPr id="5" name="TextBox 5"/>
          <p:cNvSpPr txBox="1"/>
          <p:nvPr/>
        </p:nvSpPr>
        <p:spPr>
          <a:xfrm>
            <a:off x="1028700" y="2775911"/>
            <a:ext cx="8917010" cy="3319627"/>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genomgår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snabb</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förändring</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err="1">
                <a:solidFill>
                  <a:srgbClr val="000000"/>
                </a:solidFill>
                <a:latin typeface="Lato Light"/>
                <a:ea typeface="Lato Light"/>
                <a:cs typeface="Lato Light"/>
                <a:sym typeface="Lato Light"/>
              </a:rPr>
              <a:t>Utbildningssystem</a:t>
            </a:r>
            <a:r>
              <a:rPr lang="en-US" sz="2400" u="none" strike="noStrike" dirty="0">
                <a:solidFill>
                  <a:srgbClr val="000000"/>
                </a:solidFill>
                <a:latin typeface="Lato Light"/>
                <a:ea typeface="Lato Light"/>
                <a:cs typeface="Lato Light"/>
                <a:sym typeface="Lato Light"/>
              </a:rPr>
              <a:t>.</a:t>
            </a:r>
          </a:p>
          <a:p>
            <a:pPr marL="434341" lvl="1" indent="-217171" algn="l">
              <a:lnSpc>
                <a:spcPts val="2880"/>
              </a:lnSpc>
              <a:spcBef>
                <a:spcPct val="0"/>
              </a:spcBef>
              <a:buFont typeface="Arial"/>
              <a:buChar char="•"/>
            </a:pPr>
            <a:r>
              <a:rPr lang="en-US" sz="2400" u="none" strike="noStrike" dirty="0" err="1">
                <a:solidFill>
                  <a:srgbClr val="000000"/>
                </a:solidFill>
                <a:latin typeface="Lato Light"/>
                <a:ea typeface="Lato Light"/>
                <a:cs typeface="Lato Light"/>
                <a:sym typeface="Lato Light"/>
              </a:rPr>
              <a:t>Utbildarnas</a:t>
            </a:r>
            <a:r>
              <a:rPr lang="en-US" sz="2400" u="none" strike="noStrike" dirty="0">
                <a:solidFill>
                  <a:srgbClr val="000000"/>
                </a:solidFill>
                <a:latin typeface="Lato Light"/>
                <a:ea typeface="Lato Light"/>
                <a:cs typeface="Lato Light"/>
                <a:sym typeface="Lato Light"/>
              </a:rPr>
              <a:t> roll.</a:t>
            </a:r>
          </a:p>
          <a:p>
            <a:pPr marL="434341" lvl="1" indent="-217171" algn="l">
              <a:lnSpc>
                <a:spcPts val="2880"/>
              </a:lnSpc>
              <a:spcBef>
                <a:spcPct val="0"/>
              </a:spcBef>
              <a:buFont typeface="Arial"/>
              <a:buChar char="•"/>
            </a:pPr>
            <a:r>
              <a:rPr lang="en-US" sz="2400" u="none" strike="noStrike" dirty="0">
                <a:solidFill>
                  <a:srgbClr val="000000"/>
                </a:solidFill>
                <a:latin typeface="Lato Light"/>
                <a:ea typeface="Lato Light"/>
                <a:cs typeface="Lato Light"/>
                <a:sym typeface="Lato Light"/>
              </a:rPr>
              <a:t>De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krävs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arbetsmarknaden</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pPr>
            <a:r>
              <a:rPr lang="en-US" sz="2400" u="none" strike="noStrike" dirty="0">
                <a:solidFill>
                  <a:srgbClr val="000000"/>
                </a:solidFill>
                <a:latin typeface="Lato Light"/>
                <a:ea typeface="Lato Light"/>
                <a:cs typeface="Lato Light"/>
                <a:sym typeface="Lato Light"/>
              </a:rPr>
              <a:t>För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inriktad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sysselsättning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omvandling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särskilt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betydelsefull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eftersom</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direkt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processerna</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förbättring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omskolning</a:t>
            </a:r>
            <a:r>
              <a:rPr lang="en-US" sz="2400" u="none" strike="noStrike" dirty="0">
                <a:solidFill>
                  <a:srgbClr val="000000"/>
                </a:solidFill>
                <a:latin typeface="Lato Light"/>
                <a:ea typeface="Lato Light"/>
                <a:cs typeface="Lato Light"/>
                <a:sym typeface="Lato Light"/>
              </a:rPr>
              <a:t>.</a:t>
            </a:r>
          </a:p>
        </p:txBody>
      </p:sp>
      <p:grpSp>
        <p:nvGrpSpPr>
          <p:cNvPr id="6" name="Group 6"/>
          <p:cNvGrpSpPr/>
          <p:nvPr/>
        </p:nvGrpSpPr>
        <p:grpSpPr>
          <a:xfrm>
            <a:off x="1801340" y="7630139"/>
            <a:ext cx="7371731" cy="2009161"/>
            <a:chOff x="0" y="0"/>
            <a:chExt cx="9188958" cy="2029524"/>
          </a:xfrm>
        </p:grpSpPr>
        <p:sp>
          <p:nvSpPr>
            <p:cNvPr id="7" name="Freeform 7"/>
            <p:cNvSpPr/>
            <p:nvPr/>
          </p:nvSpPr>
          <p:spPr>
            <a:xfrm>
              <a:off x="0" y="0"/>
              <a:ext cx="9188958" cy="2029502"/>
            </a:xfrm>
            <a:custGeom>
              <a:avLst/>
              <a:gdLst/>
              <a:ahLst/>
              <a:cxnLst/>
              <a:rect l="l" t="t" r="r" b="b"/>
              <a:pathLst>
                <a:path w="9188958" h="2029502">
                  <a:moveTo>
                    <a:pt x="0" y="0"/>
                  </a:moveTo>
                  <a:lnTo>
                    <a:pt x="9188958" y="0"/>
                  </a:lnTo>
                  <a:lnTo>
                    <a:pt x="9188958" y="2029502"/>
                  </a:lnTo>
                  <a:lnTo>
                    <a:pt x="0" y="2029502"/>
                  </a:lnTo>
                  <a:lnTo>
                    <a:pt x="0" y="0"/>
                  </a:lnTo>
                  <a:close/>
                </a:path>
              </a:pathLst>
            </a:custGeom>
            <a:blipFill>
              <a:blip r:embed="rId5"/>
              <a:stretch>
                <a:fillRect t="-46098" b="-10168"/>
              </a:stretch>
            </a:blipFill>
          </p:spPr>
          <p:txBody>
            <a:bodyPr/>
            <a:lstStyle/>
            <a:p>
              <a:endParaRPr lang="es-ES"/>
            </a:p>
          </p:txBody>
        </p:sp>
      </p:grpSp>
      <p:sp>
        <p:nvSpPr>
          <p:cNvPr id="8" name="TextBox 8"/>
          <p:cNvSpPr txBox="1"/>
          <p:nvPr/>
        </p:nvSpPr>
        <p:spPr>
          <a:xfrm>
            <a:off x="2006532" y="7934632"/>
            <a:ext cx="6961346" cy="1333698"/>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Light"/>
                <a:ea typeface="Lato Light"/>
                <a:cs typeface="Lato Light"/>
                <a:sym typeface="Lato Light"/>
              </a:rPr>
              <a:t>Det </a:t>
            </a:r>
            <a:r>
              <a:rPr lang="en-US" sz="2800" u="none" strike="noStrike" dirty="0" err="1">
                <a:solidFill>
                  <a:srgbClr val="000000"/>
                </a:solidFill>
                <a:latin typeface="Lato Light"/>
                <a:ea typeface="Lato Light"/>
                <a:cs typeface="Lato Light"/>
                <a:sym typeface="Lato Light"/>
              </a:rPr>
              <a:t>verkliga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hindret</a:t>
            </a:r>
            <a:r>
              <a:rPr lang="en-US" sz="2800" u="none" strike="noStrike" dirty="0">
                <a:solidFill>
                  <a:srgbClr val="000000"/>
                </a:solidFill>
                <a:latin typeface="Lato Light"/>
                <a:ea typeface="Lato Light"/>
                <a:cs typeface="Lato Light"/>
                <a:sym typeface="Lato Light"/>
              </a:rPr>
              <a:t> för </a:t>
            </a:r>
            <a:r>
              <a:rPr lang="en-US" sz="2800" u="none" strike="noStrike" dirty="0" err="1">
                <a:solidFill>
                  <a:srgbClr val="000000"/>
                </a:solidFill>
                <a:latin typeface="Lato Light"/>
                <a:ea typeface="Lato Light"/>
                <a:cs typeface="Lato Light"/>
                <a:sym typeface="Lato Light"/>
              </a:rPr>
              <a:t>artificiell</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intelligens</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är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inte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tekniken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a:t>
            </a:r>
            <a:r>
              <a:rPr lang="en-US" sz="2800" u="none" strike="noStrike" dirty="0">
                <a:solidFill>
                  <a:srgbClr val="000000"/>
                </a:solidFill>
                <a:latin typeface="Lato Light"/>
                <a:ea typeface="Lato Light"/>
                <a:cs typeface="Lato Light"/>
                <a:sym typeface="Lato Light"/>
              </a:rPr>
              <a:t> sig, </a:t>
            </a:r>
            <a:r>
              <a:rPr lang="en-US" sz="2800" u="none" strike="noStrike" dirty="0" err="1">
                <a:solidFill>
                  <a:srgbClr val="000000"/>
                </a:solidFill>
                <a:latin typeface="Lato Light"/>
                <a:ea typeface="Lato Light"/>
                <a:cs typeface="Lato Light"/>
                <a:sym typeface="Lato Light"/>
              </a:rPr>
              <a:t>utan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bristen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på</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kunskap</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färdigheter</a:t>
            </a:r>
            <a:r>
              <a:rPr lang="en-US" sz="2800" u="none" strike="noStrike" dirty="0">
                <a:solidFill>
                  <a:srgbClr val="000000"/>
                </a:solidFill>
                <a:latin typeface="Lato Light"/>
                <a:ea typeface="Lato Light"/>
                <a:cs typeface="Lato Light"/>
                <a:sym typeface="Lato Light"/>
              </a:rPr>
              <a:t> och </a:t>
            </a:r>
            <a:r>
              <a:rPr lang="en-US" sz="2800" u="none" strike="noStrike" dirty="0" err="1">
                <a:solidFill>
                  <a:srgbClr val="000000"/>
                </a:solidFill>
                <a:latin typeface="Lato Light"/>
                <a:ea typeface="Lato Light"/>
                <a:cs typeface="Lato Light"/>
                <a:sym typeface="Lato Light"/>
              </a:rPr>
              <a:t>etisk</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medvetenhet</a:t>
            </a:r>
            <a:r>
              <a:rPr lang="en-US" sz="2800" u="none" strike="noStrike" dirty="0">
                <a:solidFill>
                  <a:srgbClr val="000000"/>
                </a:solidFill>
                <a:latin typeface="Lato Light"/>
                <a:ea typeface="Lato Light"/>
                <a:cs typeface="Lato Light"/>
                <a:sym typeface="Lato Light"/>
              </a:rPr>
              <a:t> om </a:t>
            </a:r>
            <a:r>
              <a:rPr lang="en-US" sz="2800" u="none" strike="noStrike" dirty="0" err="1">
                <a:solidFill>
                  <a:srgbClr val="000000"/>
                </a:solidFill>
                <a:latin typeface="Lato Light"/>
                <a:ea typeface="Lato Light"/>
                <a:cs typeface="Lato Light"/>
                <a:sym typeface="Lato Light"/>
              </a:rPr>
              <a:t>hur</a:t>
            </a:r>
            <a:r>
              <a:rPr lang="en-US" sz="2800" u="none" strike="noStrike" dirty="0">
                <a:solidFill>
                  <a:srgbClr val="000000"/>
                </a:solidFill>
                <a:latin typeface="Lato Light"/>
                <a:ea typeface="Lato Light"/>
                <a:cs typeface="Lato Light"/>
                <a:sym typeface="Lato Light"/>
              </a:rPr>
              <a:t> man </a:t>
            </a:r>
            <a:r>
              <a:rPr lang="en-US" sz="2800" u="none" strike="noStrike" dirty="0" err="1">
                <a:solidFill>
                  <a:srgbClr val="000000"/>
                </a:solidFill>
                <a:latin typeface="Lato Light"/>
                <a:ea typeface="Lato Light"/>
                <a:cs typeface="Lato Light"/>
                <a:sym typeface="Lato Light"/>
              </a:rPr>
              <a:t>använder</a:t>
            </a:r>
            <a:r>
              <a:rPr lang="en-US" sz="2800" u="none" strike="noStrike" dirty="0">
                <a:solidFill>
                  <a:srgbClr val="000000"/>
                </a:solidFill>
                <a:latin typeface="Lato Light"/>
                <a:ea typeface="Lato Light"/>
                <a:cs typeface="Lato Light"/>
                <a:sym typeface="Lato Light"/>
              </a:rPr>
              <a:t> den.</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338633" y="7332678"/>
            <a:ext cx="9388002" cy="2442143"/>
            <a:chOff x="0" y="0"/>
            <a:chExt cx="12517336" cy="3256191"/>
          </a:xfrm>
        </p:grpSpPr>
        <p:sp>
          <p:nvSpPr>
            <p:cNvPr id="3" name="Freeform 3"/>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s-ES"/>
            </a:p>
          </p:txBody>
        </p:sp>
      </p:grpSp>
      <p:sp>
        <p:nvSpPr>
          <p:cNvPr id="4" name="TextBox 4"/>
          <p:cNvSpPr txBox="1"/>
          <p:nvPr/>
        </p:nvSpPr>
        <p:spPr>
          <a:xfrm>
            <a:off x="1028700" y="1085850"/>
            <a:ext cx="14063923"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VARFÖR YRKES- OCH HANDELSUTBILDNINGSSEKTORN ÄR EN STRATEGISK UTBILDNINGSSEKTOR</a:t>
            </a:r>
          </a:p>
        </p:txBody>
      </p:sp>
      <p:sp>
        <p:nvSpPr>
          <p:cNvPr id="5" name="TextBox 5"/>
          <p:cNvSpPr txBox="1"/>
          <p:nvPr/>
        </p:nvSpPr>
        <p:spPr>
          <a:xfrm>
            <a:off x="1028700" y="2835897"/>
            <a:ext cx="16189538" cy="36195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strategisk</a:t>
            </a:r>
            <a:r>
              <a:rPr lang="en-US" sz="2400" u="none" strike="noStrike" dirty="0">
                <a:solidFill>
                  <a:srgbClr val="000000"/>
                </a:solidFill>
                <a:latin typeface="Lato Light"/>
                <a:ea typeface="Lato Light"/>
                <a:cs typeface="Lato Light"/>
                <a:sym typeface="Lato Light"/>
              </a:rPr>
              <a:t> position </a:t>
            </a:r>
            <a:r>
              <a:rPr lang="en-US" sz="2400" u="none" strike="noStrike" dirty="0" err="1">
                <a:solidFill>
                  <a:srgbClr val="000000"/>
                </a:solidFill>
                <a:latin typeface="Lato Light"/>
                <a:ea typeface="Lato Light"/>
                <a:cs typeface="Lato Light"/>
                <a:sym typeface="Lato Light"/>
              </a:rPr>
              <a:t>mellan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arbetsmarknad</a:t>
            </a:r>
            <a:r>
              <a:rPr lang="en-US" sz="2400" u="none" strike="noStrike" dirty="0">
                <a:solidFill>
                  <a:srgbClr val="000000"/>
                </a:solidFill>
                <a:latin typeface="Lato Light"/>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den plats </a:t>
            </a:r>
            <a:r>
              <a:rPr lang="en-US" sz="2400" u="none" strike="noStrike" dirty="0" err="1">
                <a:solidFill>
                  <a:srgbClr val="000000"/>
                </a:solidFill>
                <a:latin typeface="Lato Light"/>
                <a:ea typeface="Lato Light"/>
                <a:cs typeface="Lato Light"/>
                <a:sym typeface="Lato Light"/>
              </a:rPr>
              <a:t>där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omsätts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anställningsbarhet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vuxna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uppdaterar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förbättrar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där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karriärövergångar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sker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många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karriärövergång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arbetslösa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vuxna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migranter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arbetstagare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anpassar</a:t>
            </a:r>
            <a:r>
              <a:rPr lang="en-US" sz="2400" u="none" strike="noStrike" dirty="0">
                <a:solidFill>
                  <a:srgbClr val="000000"/>
                </a:solidFill>
                <a:latin typeface="Lato Light"/>
                <a:ea typeface="Lato Light"/>
                <a:cs typeface="Lato Light"/>
                <a:sym typeface="Lato Light"/>
              </a:rPr>
              <a:t> sig till digital </a:t>
            </a:r>
            <a:r>
              <a:rPr lang="en-US" sz="2400" u="none" strike="noStrike" dirty="0" err="1">
                <a:solidFill>
                  <a:srgbClr val="000000"/>
                </a:solidFill>
                <a:latin typeface="Lato Light"/>
                <a:ea typeface="Lato Light"/>
                <a:cs typeface="Lato Light"/>
                <a:sym typeface="Lato Light"/>
              </a:rPr>
              <a:t>omvandling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direkt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kopplad</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tillgång</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verkliga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jobbmöjligheter</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Integreringen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sammanhang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implikationer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sträcker</a:t>
            </a:r>
            <a:r>
              <a:rPr lang="en-US" sz="2400" u="none" strike="noStrike" dirty="0">
                <a:solidFill>
                  <a:srgbClr val="000000"/>
                </a:solidFill>
                <a:latin typeface="Lato Light"/>
                <a:ea typeface="Lato Light"/>
                <a:cs typeface="Lato Light"/>
                <a:sym typeface="Lato Light"/>
              </a:rPr>
              <a:t> sig </a:t>
            </a:r>
            <a:r>
              <a:rPr lang="en-US" sz="2400" u="none" strike="noStrike" dirty="0" err="1">
                <a:solidFill>
                  <a:srgbClr val="000000"/>
                </a:solidFill>
                <a:latin typeface="Lato Light"/>
                <a:ea typeface="Lato Light"/>
                <a:cs typeface="Lato Light"/>
                <a:sym typeface="Lato Light"/>
              </a:rPr>
              <a:t>långt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bortom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skolsystemet</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kompetensbrister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stödja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karriärvägledning</a:t>
            </a:r>
            <a:r>
              <a:rPr lang="en-US" sz="2400" u="none" strike="noStrike" dirty="0">
                <a:solidFill>
                  <a:srgbClr val="000000"/>
                </a:solidFill>
                <a:latin typeface="Lato Light"/>
                <a:ea typeface="Lato Light"/>
                <a:cs typeface="Lato Light"/>
                <a:sym typeface="Lato Light"/>
              </a:rPr>
              <a:t>. Men om de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urskillningslöst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också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reproducera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befintliga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ojämlikheter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arbetsmarknaden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förvrängda</a:t>
            </a:r>
            <a:r>
              <a:rPr lang="en-US" sz="2400" u="none" strike="noStrike" dirty="0">
                <a:solidFill>
                  <a:srgbClr val="000000"/>
                </a:solidFill>
                <a:latin typeface="Lato Light"/>
                <a:ea typeface="Lato Light"/>
                <a:cs typeface="Lato Light"/>
                <a:sym typeface="Lato Light"/>
              </a:rPr>
              <a:t> data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ogenomskinliga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beslutsprocesser</a:t>
            </a:r>
            <a:r>
              <a:rPr lang="en-US" sz="2400" u="none" strike="noStrike" dirty="0">
                <a:solidFill>
                  <a:srgbClr val="000000"/>
                </a:solidFill>
                <a:latin typeface="Lato Light"/>
                <a:ea typeface="Lato Light"/>
                <a:cs typeface="Lato Light"/>
                <a:sym typeface="Lato Light"/>
              </a:rPr>
              <a:t>.</a:t>
            </a:r>
          </a:p>
        </p:txBody>
      </p:sp>
      <p:sp>
        <p:nvSpPr>
          <p:cNvPr id="6" name="TextBox 6"/>
          <p:cNvSpPr txBox="1"/>
          <p:nvPr/>
        </p:nvSpPr>
        <p:spPr>
          <a:xfrm>
            <a:off x="8594998" y="7710788"/>
            <a:ext cx="8875271" cy="1667123"/>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Light"/>
                <a:ea typeface="Lato Light"/>
                <a:cs typeface="Lato Light"/>
                <a:sym typeface="Lato Light"/>
              </a:rPr>
              <a:t>Med </a:t>
            </a:r>
            <a:r>
              <a:rPr lang="en-US" sz="2800" u="none" strike="noStrike" dirty="0" err="1">
                <a:solidFill>
                  <a:srgbClr val="000000"/>
                </a:solidFill>
                <a:latin typeface="Lato Light"/>
                <a:ea typeface="Lato Light"/>
                <a:cs typeface="Lato Light"/>
                <a:sym typeface="Lato Light"/>
              </a:rPr>
              <a:t>tanke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på</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artificiell</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intelligens</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direkt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inverkan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på</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karriärmöjligheter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inom</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yrkesutbildning</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är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dess</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etiska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användning</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avgörande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Utbildare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spelar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nyckelroll</a:t>
            </a:r>
            <a:r>
              <a:rPr lang="en-US" sz="2800" u="none" strike="noStrike" dirty="0">
                <a:solidFill>
                  <a:srgbClr val="000000"/>
                </a:solidFill>
                <a:latin typeface="Lato Light"/>
                <a:ea typeface="Lato Light"/>
                <a:cs typeface="Lato Light"/>
                <a:sym typeface="Lato Light"/>
              </a:rPr>
              <a:t> för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säkerställa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AI </a:t>
            </a:r>
            <a:r>
              <a:rPr lang="en-US" sz="2800" u="none" strike="noStrike" dirty="0" err="1">
                <a:solidFill>
                  <a:srgbClr val="000000"/>
                </a:solidFill>
                <a:latin typeface="Lato Light"/>
                <a:ea typeface="Lato Light"/>
                <a:cs typeface="Lato Light"/>
                <a:sym typeface="Lato Light"/>
              </a:rPr>
              <a:t>främjar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inkludering</a:t>
            </a:r>
            <a:r>
              <a:rPr lang="en-US" sz="2800" u="none" strike="noStrike" dirty="0">
                <a:solidFill>
                  <a:srgbClr val="000000"/>
                </a:solidFill>
                <a:latin typeface="Lato Light"/>
                <a:ea typeface="Lato Light"/>
                <a:cs typeface="Lato Light"/>
                <a:sym typeface="Lato Light"/>
              </a:rPr>
              <a:t> och </a:t>
            </a:r>
            <a:r>
              <a:rPr lang="en-US" sz="2800" u="none" strike="noStrike" dirty="0" err="1">
                <a:solidFill>
                  <a:srgbClr val="000000"/>
                </a:solidFill>
                <a:latin typeface="Lato Light"/>
                <a:ea typeface="Lato Light"/>
                <a:cs typeface="Lato Light"/>
                <a:sym typeface="Lato Light"/>
              </a:rPr>
              <a:t>lika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möjligheter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snarare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än</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att</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förstärka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ojämlikheter</a:t>
            </a:r>
            <a:r>
              <a:rPr lang="en-US" sz="28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975187" y="1085850"/>
            <a:ext cx="9284113"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ETT EUROPEISKT ENGAGEMANG FÖR ETISK OCH PÅLITLIG AI</a:t>
            </a:r>
          </a:p>
        </p:txBody>
      </p:sp>
      <p:sp>
        <p:nvSpPr>
          <p:cNvPr id="3" name="TextBox 3"/>
          <p:cNvSpPr txBox="1"/>
          <p:nvPr/>
        </p:nvSpPr>
        <p:spPr>
          <a:xfrm>
            <a:off x="7975187" y="2746819"/>
            <a:ext cx="9284113" cy="5839547"/>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Följande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moduler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linje</a:t>
            </a:r>
            <a:r>
              <a:rPr lang="en-US" sz="2400" u="none" strike="noStrike" dirty="0">
                <a:solidFill>
                  <a:srgbClr val="000000"/>
                </a:solidFill>
                <a:latin typeface="Lato Light"/>
                <a:ea typeface="Lato Light"/>
                <a:cs typeface="Lato Light"/>
                <a:sym typeface="Lato Light"/>
              </a:rPr>
              <a:t> med den </a:t>
            </a:r>
            <a:r>
              <a:rPr lang="en-US" sz="2400" u="none" strike="noStrike" dirty="0" err="1">
                <a:solidFill>
                  <a:srgbClr val="000000"/>
                </a:solidFill>
                <a:latin typeface="Lato Light"/>
                <a:ea typeface="Lato Light"/>
                <a:cs typeface="Lato Light"/>
                <a:sym typeface="Lato Light"/>
              </a:rPr>
              <a:t>europeiska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visionen</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pålitlig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människocentrerad</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beskrivs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kommissionens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initiativ</a:t>
            </a:r>
            <a:r>
              <a:rPr lang="en-US" sz="2400" u="none" strike="noStrike" dirty="0">
                <a:solidFill>
                  <a:srgbClr val="000000"/>
                </a:solidFill>
                <a:latin typeface="Lato Light"/>
                <a:ea typeface="Lato Light"/>
                <a:cs typeface="Lato Light"/>
                <a:sym typeface="Lato Light"/>
              </a:rPr>
              <a:t> "En </a:t>
            </a:r>
            <a:r>
              <a:rPr lang="en-US" sz="2400" u="none" strike="noStrike" dirty="0" err="1">
                <a:solidFill>
                  <a:srgbClr val="000000"/>
                </a:solidFill>
                <a:latin typeface="Lato Light"/>
                <a:ea typeface="Lato Light"/>
                <a:cs typeface="Lato Light"/>
                <a:sym typeface="Lato Light"/>
              </a:rPr>
              <a:t>europeisk</a:t>
            </a:r>
            <a:r>
              <a:rPr lang="en-US" sz="2400" u="none" strike="noStrike" dirty="0">
                <a:solidFill>
                  <a:srgbClr val="000000"/>
                </a:solidFill>
                <a:latin typeface="Lato Light"/>
                <a:ea typeface="Lato Light"/>
                <a:cs typeface="Lato Light"/>
                <a:sym typeface="Lato Light"/>
              </a:rPr>
              <a:t> strategi för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forma </a:t>
            </a:r>
            <a:r>
              <a:rPr lang="en-US" sz="2400" u="none" strike="noStrike" dirty="0" err="1">
                <a:solidFill>
                  <a:srgbClr val="000000"/>
                </a:solidFill>
                <a:latin typeface="Lato Light"/>
                <a:ea typeface="Lato Light"/>
                <a:cs typeface="Lato Light"/>
                <a:sym typeface="Lato Light"/>
              </a:rPr>
              <a:t>Europas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digitala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framtid</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Denna </a:t>
            </a:r>
            <a:r>
              <a:rPr lang="en-US" sz="2400" u="none" strike="noStrike" dirty="0" err="1">
                <a:solidFill>
                  <a:srgbClr val="000000"/>
                </a:solidFill>
                <a:latin typeface="Lato Light"/>
                <a:ea typeface="Lato Light"/>
                <a:cs typeface="Lato Light"/>
                <a:sym typeface="Lato Light"/>
              </a:rPr>
              <a:t>uppfattning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betonar</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4320"/>
              </a:lnSpc>
              <a:spcBef>
                <a:spcPct val="0"/>
              </a:spcBef>
              <a:buFont typeface="Arial"/>
              <a:buChar char="•"/>
            </a:pPr>
            <a:r>
              <a:rPr lang="en-US" sz="2400" u="none" strike="noStrike" dirty="0" err="1">
                <a:solidFill>
                  <a:srgbClr val="000000"/>
                </a:solidFill>
                <a:latin typeface="Lato Light"/>
                <a:ea typeface="Lato Light"/>
                <a:cs typeface="Lato Light"/>
                <a:sym typeface="Lato Light"/>
              </a:rPr>
              <a:t>Mänsklig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övervakning</a:t>
            </a:r>
            <a:r>
              <a:rPr lang="en-US" sz="2400" u="none" strike="noStrike" dirty="0">
                <a:solidFill>
                  <a:srgbClr val="000000"/>
                </a:solidFill>
                <a:latin typeface="Lato Light"/>
                <a:ea typeface="Lato Light"/>
                <a:cs typeface="Lato Light"/>
                <a:sym typeface="Lato Light"/>
              </a:rPr>
              <a:t>.</a:t>
            </a:r>
          </a:p>
          <a:p>
            <a:pPr marL="434341" lvl="1" indent="-217171" algn="just">
              <a:lnSpc>
                <a:spcPts val="4320"/>
              </a:lnSpc>
              <a:spcBef>
                <a:spcPct val="0"/>
              </a:spcBef>
              <a:buFont typeface="Arial"/>
              <a:buChar char="•"/>
            </a:pPr>
            <a:r>
              <a:rPr lang="en-US" sz="2400" u="none" strike="noStrike" dirty="0" err="1">
                <a:solidFill>
                  <a:srgbClr val="000000"/>
                </a:solidFill>
                <a:latin typeface="Lato Light"/>
                <a:ea typeface="Lato Light"/>
                <a:cs typeface="Lato Light"/>
                <a:sym typeface="Lato Light"/>
              </a:rPr>
              <a:t>Teknisk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sundhet</a:t>
            </a:r>
            <a:r>
              <a:rPr lang="en-US" sz="2400" u="none" strike="noStrike" dirty="0">
                <a:solidFill>
                  <a:srgbClr val="000000"/>
                </a:solidFill>
                <a:latin typeface="Lato Light"/>
                <a:ea typeface="Lato Light"/>
                <a:cs typeface="Lato Light"/>
                <a:sym typeface="Lato Light"/>
              </a:rPr>
              <a:t>.</a:t>
            </a:r>
          </a:p>
          <a:p>
            <a:pPr marL="434341" lvl="1" indent="-217171" algn="just">
              <a:lnSpc>
                <a:spcPts val="4320"/>
              </a:lnSpc>
              <a:spcBef>
                <a:spcPct val="0"/>
              </a:spcBef>
              <a:buFont typeface="Arial"/>
              <a:buChar char="•"/>
            </a:pPr>
            <a:r>
              <a:rPr lang="en-US" sz="2400" u="none" strike="noStrike" dirty="0" err="1">
                <a:solidFill>
                  <a:srgbClr val="000000"/>
                </a:solidFill>
                <a:latin typeface="Lato Light"/>
                <a:ea typeface="Lato Light"/>
                <a:cs typeface="Lato Light"/>
                <a:sym typeface="Lato Light"/>
              </a:rPr>
              <a:t>Genomskinlighet</a:t>
            </a:r>
            <a:r>
              <a:rPr lang="en-US" sz="2400" u="none" strike="noStrike" dirty="0">
                <a:solidFill>
                  <a:srgbClr val="000000"/>
                </a:solidFill>
                <a:latin typeface="Lato Light"/>
                <a:ea typeface="Lato Light"/>
                <a:cs typeface="Lato Light"/>
                <a:sym typeface="Lato Light"/>
              </a:rPr>
              <a:t>.</a:t>
            </a:r>
          </a:p>
          <a:p>
            <a:pPr marL="434341" lvl="1" indent="-217171" algn="just">
              <a:lnSpc>
                <a:spcPts val="4320"/>
              </a:lnSpc>
              <a:spcBef>
                <a:spcPct val="0"/>
              </a:spcBef>
              <a:buFont typeface="Arial"/>
              <a:buChar char="•"/>
            </a:pPr>
            <a:r>
              <a:rPr lang="en-US" sz="2400" u="none" strike="noStrike" dirty="0">
                <a:solidFill>
                  <a:srgbClr val="000000"/>
                </a:solidFill>
                <a:latin typeface="Lato Light"/>
                <a:ea typeface="Lato Light"/>
                <a:cs typeface="Lato Light"/>
                <a:sym typeface="Lato Light"/>
              </a:rPr>
              <a:t>Ansvar.</a:t>
            </a:r>
          </a:p>
          <a:p>
            <a:pPr marL="434341" lvl="1" indent="-217171" algn="just">
              <a:lnSpc>
                <a:spcPts val="4320"/>
              </a:lnSpc>
              <a:spcBef>
                <a:spcPct val="0"/>
              </a:spcBef>
              <a:buFont typeface="Arial"/>
              <a:buChar char="•"/>
            </a:pPr>
            <a:r>
              <a:rPr lang="en-US" sz="2400" u="none" strike="noStrike" dirty="0">
                <a:solidFill>
                  <a:srgbClr val="000000"/>
                </a:solidFill>
                <a:latin typeface="Lato Light"/>
                <a:ea typeface="Lato Light"/>
                <a:cs typeface="Lato Light"/>
                <a:sym typeface="Lato Light"/>
              </a:rPr>
              <a:t>Icke-</a:t>
            </a:r>
            <a:r>
              <a:rPr lang="en-US" sz="2400" u="none" strike="noStrike" dirty="0" err="1">
                <a:solidFill>
                  <a:srgbClr val="000000"/>
                </a:solidFill>
                <a:latin typeface="Lato Light"/>
                <a:ea typeface="Lato Light"/>
                <a:cs typeface="Lato Light"/>
                <a:sym typeface="Lato Light"/>
              </a:rPr>
              <a:t>diskriminering</a:t>
            </a:r>
            <a:r>
              <a:rPr lang="en-US" sz="2400" u="none" strike="noStrike" dirty="0">
                <a:solidFill>
                  <a:srgbClr val="000000"/>
                </a:solidFill>
                <a:latin typeface="Lato Light"/>
                <a:ea typeface="Lato Light"/>
                <a:cs typeface="Lato Light"/>
                <a:sym typeface="Lato Light"/>
              </a:rPr>
              <a:t>.</a:t>
            </a:r>
          </a:p>
          <a:p>
            <a:pPr marL="434341" lvl="1" indent="-217171" algn="just">
              <a:lnSpc>
                <a:spcPts val="4320"/>
              </a:lnSpc>
              <a:spcBef>
                <a:spcPct val="0"/>
              </a:spcBef>
              <a:buFont typeface="Arial"/>
              <a:buChar char="•"/>
            </a:pPr>
            <a:r>
              <a:rPr lang="en-US" sz="2400" u="none" strike="noStrike" dirty="0" err="1">
                <a:solidFill>
                  <a:srgbClr val="000000"/>
                </a:solidFill>
                <a:latin typeface="Lato Light"/>
                <a:ea typeface="Lato Light"/>
                <a:cs typeface="Lato Light"/>
                <a:sym typeface="Lato Light"/>
              </a:rPr>
              <a:t>Socialbidrag</a:t>
            </a:r>
            <a:r>
              <a:rPr lang="en-US" sz="2400" u="none" strike="noStrike" dirty="0">
                <a:solidFill>
                  <a:srgbClr val="000000"/>
                </a:solidFill>
                <a:latin typeface="Lato Light"/>
                <a:ea typeface="Lato Light"/>
                <a:cs typeface="Lato Light"/>
                <a:sym typeface="Lato Light"/>
              </a:rPr>
              <a:t>.</a:t>
            </a:r>
          </a:p>
        </p:txBody>
      </p:sp>
      <p:grpSp>
        <p:nvGrpSpPr>
          <p:cNvPr id="4" name="Group 4"/>
          <p:cNvGrpSpPr/>
          <p:nvPr/>
        </p:nvGrpSpPr>
        <p:grpSpPr>
          <a:xfrm>
            <a:off x="0" y="0"/>
            <a:ext cx="7233780" cy="10287000"/>
            <a:chOff x="0" y="0"/>
            <a:chExt cx="9645040" cy="13716000"/>
          </a:xfrm>
        </p:grpSpPr>
        <p:sp>
          <p:nvSpPr>
            <p:cNvPr id="5" name="Freeform 5"/>
            <p:cNvSpPr/>
            <p:nvPr/>
          </p:nvSpPr>
          <p:spPr>
            <a:xfrm>
              <a:off x="0" y="0"/>
              <a:ext cx="9645015" cy="13716000"/>
            </a:xfrm>
            <a:custGeom>
              <a:avLst/>
              <a:gdLst/>
              <a:ahLst/>
              <a:cxnLst/>
              <a:rect l="l" t="t" r="r" b="b"/>
              <a:pathLst>
                <a:path w="9645015" h="13716000">
                  <a:moveTo>
                    <a:pt x="0" y="0"/>
                  </a:moveTo>
                  <a:lnTo>
                    <a:pt x="9645015" y="0"/>
                  </a:lnTo>
                  <a:lnTo>
                    <a:pt x="9645015" y="13716000"/>
                  </a:lnTo>
                  <a:lnTo>
                    <a:pt x="0" y="13716000"/>
                  </a:lnTo>
                  <a:lnTo>
                    <a:pt x="0" y="0"/>
                  </a:lnTo>
                  <a:close/>
                </a:path>
              </a:pathLst>
            </a:custGeom>
            <a:blipFill>
              <a:blip r:embed="rId4"/>
              <a:stretch>
                <a:fillRect b="-5521"/>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31143" y="0"/>
            <a:ext cx="6856857" cy="10287000"/>
            <a:chOff x="0" y="0"/>
            <a:chExt cx="9142476" cy="13716000"/>
          </a:xfrm>
        </p:grpSpPr>
        <p:sp>
          <p:nvSpPr>
            <p:cNvPr id="3" name="Freeform 3"/>
            <p:cNvSpPr/>
            <p:nvPr/>
          </p:nvSpPr>
          <p:spPr>
            <a:xfrm>
              <a:off x="0" y="0"/>
              <a:ext cx="9142476" cy="13716000"/>
            </a:xfrm>
            <a:custGeom>
              <a:avLst/>
              <a:gdLst/>
              <a:ahLst/>
              <a:cxnLst/>
              <a:rect l="l" t="t" r="r" b="b"/>
              <a:pathLst>
                <a:path w="9142476" h="13716000">
                  <a:moveTo>
                    <a:pt x="0" y="0"/>
                  </a:moveTo>
                  <a:lnTo>
                    <a:pt x="9142476" y="0"/>
                  </a:lnTo>
                  <a:lnTo>
                    <a:pt x="9142476" y="13716000"/>
                  </a:lnTo>
                  <a:lnTo>
                    <a:pt x="0" y="13716000"/>
                  </a:lnTo>
                  <a:lnTo>
                    <a:pt x="0" y="0"/>
                  </a:lnTo>
                  <a:close/>
                </a:path>
              </a:pathLst>
            </a:custGeom>
            <a:blipFill>
              <a:blip r:embed="rId4"/>
              <a:stretch>
                <a:fillRect l="-8" r="-8"/>
              </a:stretch>
            </a:blipFill>
          </p:spPr>
          <p:txBody>
            <a:bodyPr/>
            <a:lstStyle/>
            <a:p>
              <a:endParaRPr lang="es-ES"/>
            </a:p>
          </p:txBody>
        </p:sp>
      </p:grpSp>
      <p:sp>
        <p:nvSpPr>
          <p:cNvPr id="4" name="TextBox 4"/>
          <p:cNvSpPr txBox="1"/>
          <p:nvPr/>
        </p:nvSpPr>
        <p:spPr>
          <a:xfrm>
            <a:off x="1028700" y="1085850"/>
            <a:ext cx="7559088"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MODULERNAS PEDAGOGISKA BIDRAG</a:t>
            </a:r>
          </a:p>
        </p:txBody>
      </p:sp>
      <p:sp>
        <p:nvSpPr>
          <p:cNvPr id="5" name="TextBox 5"/>
          <p:cNvSpPr txBox="1"/>
          <p:nvPr/>
        </p:nvSpPr>
        <p:spPr>
          <a:xfrm>
            <a:off x="1028700" y="2141963"/>
            <a:ext cx="9677400" cy="65151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Kursen</a:t>
            </a:r>
            <a:r>
              <a:rPr lang="en-US" sz="2400" u="none" strike="noStrike" dirty="0">
                <a:solidFill>
                  <a:srgbClr val="000000"/>
                </a:solidFill>
                <a:latin typeface="Lato Light"/>
                <a:ea typeface="Lato Light"/>
                <a:cs typeface="Lato Light"/>
                <a:sym typeface="Lato Light"/>
              </a:rPr>
              <a:t> Inclusive Trainers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utformats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innovativt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flexibelt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personcentrerat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tillvägagångssätt</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Dess </a:t>
            </a:r>
            <a:r>
              <a:rPr lang="en-US" sz="2400" u="none" strike="noStrike" dirty="0" err="1">
                <a:solidFill>
                  <a:srgbClr val="000000"/>
                </a:solidFill>
                <a:latin typeface="Lato Light"/>
                <a:ea typeface="Lato Light"/>
                <a:cs typeface="Lato Light"/>
                <a:sym typeface="Lato Light"/>
              </a:rPr>
              <a:t>koncept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går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bortom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passivt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förmedla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placerar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studenten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centrum för </a:t>
            </a:r>
            <a:r>
              <a:rPr lang="en-US" sz="2400" u="none" strike="noStrike" dirty="0" err="1">
                <a:solidFill>
                  <a:srgbClr val="000000"/>
                </a:solidFill>
                <a:latin typeface="Lato Light"/>
                <a:ea typeface="Lato Light"/>
                <a:cs typeface="Lato Light"/>
                <a:sym typeface="Lato Light"/>
              </a:rPr>
              <a:t>inlärningsprocessen</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uppmuntrar</a:t>
            </a:r>
            <a:r>
              <a:rPr lang="en-US" sz="2400" u="none" strike="noStrike" dirty="0">
                <a:solidFill>
                  <a:srgbClr val="000000"/>
                </a:solidFill>
                <a:latin typeface="Lato Light"/>
                <a:ea typeface="Lato Light"/>
                <a:cs typeface="Lato Light"/>
                <a:sym typeface="Lato Light"/>
              </a:rPr>
              <a:t> dem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reflektera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lösa</a:t>
            </a:r>
            <a:r>
              <a:rPr lang="en-US" sz="2400" u="none" strike="noStrike" dirty="0">
                <a:solidFill>
                  <a:srgbClr val="000000"/>
                </a:solidFill>
                <a:latin typeface="Lato Light"/>
                <a:ea typeface="Lato Light"/>
                <a:cs typeface="Lato Light"/>
                <a:sym typeface="Lato Light"/>
              </a:rPr>
              <a:t> problem och </a:t>
            </a:r>
            <a:r>
              <a:rPr lang="en-US" sz="2400" u="none" strike="noStrike" dirty="0" err="1">
                <a:solidFill>
                  <a:srgbClr val="000000"/>
                </a:solidFill>
                <a:latin typeface="Lato Light"/>
                <a:ea typeface="Lato Light"/>
                <a:cs typeface="Lato Light"/>
                <a:sym typeface="Lato Light"/>
              </a:rPr>
              <a:t>koppla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förvärvad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kunskap</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praktik</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Ur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perspektiv</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handlar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bara om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tillägna</a:t>
            </a:r>
            <a:r>
              <a:rPr lang="en-US" sz="2400" u="none" strike="noStrike" dirty="0">
                <a:solidFill>
                  <a:srgbClr val="000000"/>
                </a:solidFill>
                <a:latin typeface="Lato Light"/>
                <a:ea typeface="Lato Light"/>
                <a:cs typeface="Lato Light"/>
                <a:sym typeface="Lato Light"/>
              </a:rPr>
              <a:t> sig </a:t>
            </a:r>
            <a:r>
              <a:rPr lang="en-US" sz="2400" u="none" strike="noStrike" dirty="0" err="1">
                <a:solidFill>
                  <a:srgbClr val="000000"/>
                </a:solidFill>
                <a:latin typeface="Lato Light"/>
                <a:ea typeface="Lato Light"/>
                <a:cs typeface="Lato Light"/>
                <a:sym typeface="Lato Light"/>
              </a:rPr>
              <a:t>teoretisk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kunskap</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också</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färdigheter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tillämpas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utbildningssammanhang</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uppnå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presenteras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tydligt</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progressivt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kompletterat</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praktiska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reflektioner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fallstudier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utmaningar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relaterade</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situationer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uppstå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samband</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Detta </a:t>
            </a:r>
            <a:r>
              <a:rPr lang="en-US" sz="2400" u="none" strike="noStrike" dirty="0" err="1">
                <a:solidFill>
                  <a:srgbClr val="000000"/>
                </a:solidFill>
                <a:latin typeface="Lato Light"/>
                <a:ea typeface="Lato Light"/>
                <a:cs typeface="Lato Light"/>
                <a:sym typeface="Lato Light"/>
              </a:rPr>
              <a:t>tillvägagångssätt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underlättar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kopplingen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mellan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teori</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praktik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tillämpa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förvärvad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kunskap</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dagliga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arbete</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038470" cy="10287000"/>
            <a:chOff x="0" y="0"/>
            <a:chExt cx="9384627" cy="13716000"/>
          </a:xfrm>
        </p:grpSpPr>
        <p:sp>
          <p:nvSpPr>
            <p:cNvPr id="3" name="Freeform 3"/>
            <p:cNvSpPr/>
            <p:nvPr/>
          </p:nvSpPr>
          <p:spPr>
            <a:xfrm>
              <a:off x="0" y="0"/>
              <a:ext cx="9384665" cy="13716000"/>
            </a:xfrm>
            <a:custGeom>
              <a:avLst/>
              <a:gdLst/>
              <a:ahLst/>
              <a:cxnLst/>
              <a:rect l="l" t="t" r="r" b="b"/>
              <a:pathLst>
                <a:path w="9384665" h="13716000">
                  <a:moveTo>
                    <a:pt x="0" y="0"/>
                  </a:moveTo>
                  <a:lnTo>
                    <a:pt x="9384665" y="0"/>
                  </a:lnTo>
                  <a:lnTo>
                    <a:pt x="9384665" y="13716000"/>
                  </a:lnTo>
                  <a:lnTo>
                    <a:pt x="0" y="13716000"/>
                  </a:lnTo>
                  <a:lnTo>
                    <a:pt x="0" y="0"/>
                  </a:lnTo>
                  <a:close/>
                </a:path>
              </a:pathLst>
            </a:custGeom>
            <a:blipFill>
              <a:blip r:embed="rId3"/>
              <a:stretch>
                <a:fillRect l="-6" r="-5"/>
              </a:stretch>
            </a:blipFill>
          </p:spPr>
          <p:txBody>
            <a:bodyPr/>
            <a:lstStyle/>
            <a:p>
              <a:endParaRPr lang="es-ES"/>
            </a:p>
          </p:txBody>
        </p:sp>
      </p:grpSp>
      <p:sp>
        <p:nvSpPr>
          <p:cNvPr id="4" name="TextBox 4"/>
          <p:cNvSpPr txBox="1"/>
          <p:nvPr/>
        </p:nvSpPr>
        <p:spPr>
          <a:xfrm>
            <a:off x="7559040" y="800100"/>
            <a:ext cx="10027920" cy="8686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Kursen är uppdelad i sex moduler, som erbjuder en mängd olika deltagaralternativ. Den kan genomföras linjärt, enligt det föreslagna schemat, eller i fristående moduler, beroende på varje deltagares intressen, behov, förkunskaper och tillgänglighet.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För att säkerställa denna flexibilitet har särskild vikt läggts vid att varje enhet har sina egna mål, innehåll, aktiviteter och resurser, vilket säkerställer att den är meningsfull och användbar i sig själv, samtidigt som den förblir kopplad till den övergripande lärandevägen.</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Denna metod främjar lärande i egen takt. Varje deltagare kan bestämma vilka material de vill arbeta med, organisera sin egen inlärningstakt och utforska ämnen som är mest relevanta för deras yrkeserfarenhet.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Flexibilitet innebär därför inte att fragmentera inlärningsprocessen, utan snarare ett sätt att erbjuda mer personliga inlärningsvägar anpassade till olika profiler, erfarenheter och lärandesammanhang.</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Metodiken använder sig av aktiva inlärningsprinciper, och de övningar och fallstudier som presenteras uppmuntrar deltagarna att observera situationer, identifiera behov eller hinder, utvärdera alternativ och föreslå välgrundade svar. På så sätt får eleverna inte förutbestämda lösningar, utan utvecklar förmågan att tolka olika sammanhang, fatta pedagogiska beslut och utforma mer inkluderande pedagogiska metoder.</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82400" y="0"/>
            <a:ext cx="6858000" cy="10287000"/>
            <a:chOff x="0" y="0"/>
            <a:chExt cx="9144000" cy="13716000"/>
          </a:xfrm>
        </p:grpSpPr>
        <p:sp>
          <p:nvSpPr>
            <p:cNvPr id="3" name="Freeform 3"/>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3"/>
              <a:stretch>
                <a:fillRect l="-10" r="-10"/>
              </a:stretch>
            </a:blipFill>
          </p:spPr>
          <p:txBody>
            <a:bodyPr/>
            <a:lstStyle/>
            <a:p>
              <a:endParaRPr lang="es-ES"/>
            </a:p>
          </p:txBody>
        </p:sp>
      </p:grpSp>
      <p:sp>
        <p:nvSpPr>
          <p:cNvPr id="4" name="TextBox 4"/>
          <p:cNvSpPr txBox="1"/>
          <p:nvPr/>
        </p:nvSpPr>
        <p:spPr>
          <a:xfrm>
            <a:off x="714050" y="1343025"/>
            <a:ext cx="10485120" cy="76009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Dessutom lägger kursen stor vikt vid reflektion över den egna praktiken. Övningarna gör det möjligt för deltagarna att granska sina kunskaper, attityder och interventionsmetoder, identifiera potentiella förbättringsområden och utveckla lösningar som är lämpliga för specifika situationer.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Fallstudier kopplar samman lärande med verkliga situationer och visar att inkludering inte beror på en enda teknik, utan snarare på förmågan att anpassa pedagogiska metoder, resurser och processer till deltagarnas mångfald.</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Varje modul åtföljs av stödmaterial som gör det möjligt för deltagarna att befästa och utöka sina kunskaper. Bibliografin erbjuder en rad ytterligare lärandemöjligheter för dem som vill fortsätta sin forskning, jämföra metoder eller implementera nya verktyg i sin yrkesutövning.</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Allt kursmaterial tillhandahålls kostnadsfritt, vilket gör det enkelt att få tillgång till kunskap och överföra dess resultat till olika yrkesutbildningssammanhang.</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Vårt mål är inte bara att deltagarna ska slutföra kursen, utan också att omvandla den kunskap de förvärvat till beslut, metoder och praxis som möjliggör skapandet av mer tillgängliga, meningsfulla och respektfulla lärandeupplevelser, med hjälp av AI på ett etiskt sätt.</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62215" y="4264538"/>
            <a:ext cx="8115300" cy="1834134"/>
          </a:xfrm>
          <a:prstGeom prst="rect">
            <a:avLst/>
          </a:prstGeom>
        </p:spPr>
        <p:txBody>
          <a:bodyPr lIns="0" tIns="0" rIns="0" bIns="0" rtlCol="0" anchor="t">
            <a:spAutoFit/>
          </a:bodyPr>
          <a:lstStyle/>
          <a:p>
            <a:pPr marL="0" lvl="0" indent="0" algn="ctr">
              <a:lnSpc>
                <a:spcPts val="7128"/>
              </a:lnSpc>
              <a:spcBef>
                <a:spcPct val="0"/>
              </a:spcBef>
            </a:pPr>
            <a:r>
              <a:rPr lang="en-US" sz="6600" u="none" strike="noStrike">
                <a:solidFill>
                  <a:srgbClr val="000000"/>
                </a:solidFill>
                <a:latin typeface="Oswald"/>
                <a:ea typeface="Oswald"/>
                <a:cs typeface="Oswald"/>
                <a:sym typeface="Oswald"/>
              </a:rPr>
              <a:t>ALLMÄN KURSBESKRIVNING</a:t>
            </a:r>
          </a:p>
        </p:txBody>
      </p:sp>
      <p:grpSp>
        <p:nvGrpSpPr>
          <p:cNvPr id="3" name="Group 3"/>
          <p:cNvGrpSpPr/>
          <p:nvPr/>
        </p:nvGrpSpPr>
        <p:grpSpPr>
          <a:xfrm>
            <a:off x="-17859" y="-5020"/>
            <a:ext cx="9179719" cy="10297049"/>
            <a:chOff x="0" y="0"/>
            <a:chExt cx="12239625" cy="13729398"/>
          </a:xfrm>
        </p:grpSpPr>
        <p:sp>
          <p:nvSpPr>
            <p:cNvPr id="4" name="Freeform 4"/>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7" r="-34135" b="-30"/>
              </a:stretch>
            </a:blipFill>
          </p:spPr>
          <p:txBody>
            <a:bodyPr/>
            <a:lstStyle/>
            <a:p>
              <a:endParaRPr lang="es-ES"/>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673313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ALLMÄN KURSSTRUKTUR</a:t>
            </a:r>
          </a:p>
        </p:txBody>
      </p:sp>
      <p:sp>
        <p:nvSpPr>
          <p:cNvPr id="3" name="TextBox 3"/>
          <p:cNvSpPr txBox="1"/>
          <p:nvPr/>
        </p:nvSpPr>
        <p:spPr>
          <a:xfrm>
            <a:off x="1028700" y="2279198"/>
            <a:ext cx="16230600" cy="39814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Utbildningsprogrammet Inclusive TraAIners utformades för att ge yrkesverksamma inom utbildning och yrkesinriktad sysselsättning (EEP) möjlighet att använda artificiell intelligens på ett etiskt, ansvarsfullt och inkluderande sätt.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Kursen, uppdelad i sex moduler, kombinerar teoretisk kunskap, etiska reflektioner och praktiska tillämpningar, och ger verktyg för att integrera artificiell intelligens i undervisnings-, bedömnings- och karriärvägledningsprocesser.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Även om modulerna följer en logisk sekvens som gör att kursen kan genomföras som ett omfattande utbildningsprogram, är de också utformade för att läsas självständigt, vilket gör det möjligt för varje deltagare att fördjupa sig i de ämnen som är mest relevanta för deras yrkesutövning.</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slutet av varje modul hittar du en podcast som sammanfattar de viktigaste begreppen som behandlas.</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619125"/>
            <a:ext cx="16230600" cy="90487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Alla moduler har en konsekvent pedagogisk struktur som underlättar inlärning och navigering genom innehållet.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Varje modul inkluderar: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Lärandemål. </a:t>
            </a:r>
            <a:r>
              <a:rPr lang="en-US" sz="2400" u="none" strike="noStrike">
                <a:solidFill>
                  <a:srgbClr val="000000"/>
                </a:solidFill>
                <a:latin typeface="Lato Light"/>
                <a:ea typeface="Lato Light"/>
                <a:cs typeface="Lato Light"/>
                <a:sym typeface="Lato Light"/>
              </a:rPr>
              <a:t>Dessa definierar de färdigheter, kunskaper och förmågor du kommer att utveckla efter att du har avslutat modulen.</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Lärandeenheter. </a:t>
            </a:r>
            <a:r>
              <a:rPr lang="en-US" sz="2400" u="none" strike="noStrike">
                <a:solidFill>
                  <a:srgbClr val="000000"/>
                </a:solidFill>
                <a:latin typeface="Lato Light"/>
                <a:ea typeface="Lato Light"/>
                <a:cs typeface="Lato Light"/>
                <a:sym typeface="Lato Light"/>
              </a:rPr>
              <a:t>Innehållet är organiserat i olika tematiska enheter som gör det möjligt att ta sig an begreppen på ett progressivt och strukturerat sätt.</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Teoretiskt och praktiskt innehåll.</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Varje enhet kombinerar konceptuella förklaringar, undervisningsresurser och exempel tillämpade på yrkesutbildning för inträde på arbetsmarknaden.</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Lärandescenarier och utmaningsbaserat lärande. </a:t>
            </a:r>
            <a:r>
              <a:rPr lang="en-US" sz="2400" u="none" strike="noStrike">
                <a:solidFill>
                  <a:srgbClr val="000000"/>
                </a:solidFill>
                <a:latin typeface="Lato Light"/>
                <a:ea typeface="Lato Light"/>
                <a:cs typeface="Lato Light"/>
                <a:sym typeface="Lato Light"/>
              </a:rPr>
              <a:t>Simulerade situationer presenteras som möjliggör analys av etiska, pedagogiska och organisatoriska utmaningar i samband med användningen av AI.</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Aktiviteter inriktade på reflektion och självvärdering. </a:t>
            </a:r>
            <a:r>
              <a:rPr lang="en-US" sz="2400" u="none" strike="noStrike">
                <a:solidFill>
                  <a:srgbClr val="000000"/>
                </a:solidFill>
                <a:latin typeface="Lato Light"/>
                <a:ea typeface="Lato Light"/>
                <a:cs typeface="Lato Light"/>
                <a:sym typeface="Lato Light"/>
              </a:rPr>
              <a:t>Du får möjlighet att omsätta dina förvärvade kunskaper i praktiken, utveckla kritiskt tänkande och utvärdera ditt lärande.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Ytterligare resurser. </a:t>
            </a:r>
            <a:r>
              <a:rPr lang="en-US" sz="2400" u="none" strike="noStrike">
                <a:solidFill>
                  <a:srgbClr val="000000"/>
                </a:solidFill>
                <a:latin typeface="Lato Light"/>
                <a:ea typeface="Lato Light"/>
                <a:cs typeface="Lato Light"/>
                <a:sym typeface="Lato Light"/>
              </a:rPr>
              <a:t>Varje modul innehåller ytterligare material för att utforska de ämnen som behandlas mer på djupet och främja självständigt lärande.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Avslutande podcast.</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I slutet av varje modul får du tillgång till en sammanfattande podcast som illustrerar de viktigaste koncepten, slutsatserna och de mest relevanta idéerna som utforskats under modulen, vilket underlättar konsolidering av lärandet och slutlig reflektion.</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04283" y="4716970"/>
            <a:ext cx="7890123" cy="929259"/>
          </a:xfrm>
          <a:prstGeom prst="rect">
            <a:avLst/>
          </a:prstGeom>
        </p:spPr>
        <p:txBody>
          <a:bodyPr lIns="0" tIns="0" rIns="0" bIns="0" rtlCol="0" anchor="t">
            <a:spAutoFit/>
          </a:bodyPr>
          <a:lstStyle/>
          <a:p>
            <a:pPr marL="0" lvl="0" indent="0" algn="ctr">
              <a:lnSpc>
                <a:spcPts val="7128"/>
              </a:lnSpc>
              <a:spcBef>
                <a:spcPct val="0"/>
              </a:spcBef>
            </a:pPr>
            <a:r>
              <a:rPr lang="en-US" sz="6600" u="none" strike="noStrike">
                <a:solidFill>
                  <a:srgbClr val="000000"/>
                </a:solidFill>
                <a:latin typeface="Oswald"/>
                <a:ea typeface="Oswald"/>
                <a:cs typeface="Oswald"/>
                <a:sym typeface="Oswald"/>
              </a:rPr>
              <a:t>MODULINNEHÅLL</a:t>
            </a:r>
          </a:p>
        </p:txBody>
      </p:sp>
      <p:grpSp>
        <p:nvGrpSpPr>
          <p:cNvPr id="3" name="Group 3"/>
          <p:cNvGrpSpPr/>
          <p:nvPr/>
        </p:nvGrpSpPr>
        <p:grpSpPr>
          <a:xfrm>
            <a:off x="-17859" y="-5020"/>
            <a:ext cx="9179719" cy="10297049"/>
            <a:chOff x="0" y="0"/>
            <a:chExt cx="12239625" cy="13729398"/>
          </a:xfrm>
        </p:grpSpPr>
        <p:sp>
          <p:nvSpPr>
            <p:cNvPr id="4" name="Freeform 4"/>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7" r="-34135" b="-30"/>
              </a:stretch>
            </a:blipFill>
          </p:spPr>
          <p:txBody>
            <a:bodyPr/>
            <a:lstStyle/>
            <a:p>
              <a:endParaRPr lang="es-ES"/>
            </a:p>
          </p:txBody>
        </p:sp>
      </p:gr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599971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M1: ETISK GRUND FÖR AI I FPE</a:t>
            </a:r>
          </a:p>
        </p:txBody>
      </p:sp>
      <p:sp>
        <p:nvSpPr>
          <p:cNvPr id="3" name="TextBox 3"/>
          <p:cNvSpPr txBox="1"/>
          <p:nvPr/>
        </p:nvSpPr>
        <p:spPr>
          <a:xfrm>
            <a:off x="1028700" y="2098012"/>
            <a:ext cx="16230600" cy="10858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Denna modul lägger den etiska grunden som kommer att vägleda alla andra moduler. Den fokuserar inte på verktyg, utan på principer: de grunder som gör det möjligt för lärare att fatta välgrundade och ansvarsfulla beslut när de integrerar AI i yrkesutbildning.</a:t>
            </a:r>
          </a:p>
        </p:txBody>
      </p:sp>
      <p:sp>
        <p:nvSpPr>
          <p:cNvPr id="4" name="TextBox 4"/>
          <p:cNvSpPr txBox="1"/>
          <p:nvPr/>
        </p:nvSpPr>
        <p:spPr>
          <a:xfrm>
            <a:off x="1028700" y="3541341"/>
            <a:ext cx="16230600" cy="5067300"/>
          </a:xfrm>
          <a:prstGeom prst="rect">
            <a:avLst/>
          </a:prstGeom>
        </p:spPr>
        <p:txBody>
          <a:bodyPr lIns="0" tIns="0" rIns="0" bIns="0" rtlCol="0" anchor="t">
            <a:spAutoFit/>
          </a:bodyPr>
          <a:lstStyle/>
          <a:p>
            <a:pPr marL="0" lvl="0" indent="0" algn="just">
              <a:lnSpc>
                <a:spcPts val="2880"/>
              </a:lnSpc>
              <a:spcBef>
                <a:spcPct val="0"/>
              </a:spcBef>
            </a:pPr>
            <a:endParaRPr/>
          </a:p>
          <a:p>
            <a:pPr marL="315807" lvl="1" indent="-157904"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Grundläggande etiska principer: rättvisa, autonomi, ansvar och transparens.</a:t>
            </a:r>
          </a:p>
          <a:p>
            <a:pPr marL="0" lvl="0" indent="0" algn="just">
              <a:lnSpc>
                <a:spcPts val="2880"/>
              </a:lnSpc>
              <a:spcBef>
                <a:spcPct val="0"/>
              </a:spcBef>
            </a:pPr>
            <a:endParaRPr lang="en-US" sz="2400" b="1" u="none" strike="noStrike">
              <a:solidFill>
                <a:srgbClr val="000000"/>
              </a:solidFill>
              <a:latin typeface="Lato Bold"/>
              <a:ea typeface="Lato Bold"/>
              <a:cs typeface="Lato Bold"/>
              <a:sym typeface="Lato Bold"/>
            </a:endParaRPr>
          </a:p>
          <a:p>
            <a:pPr marL="315807" lvl="1" indent="-157904"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Europeiska regelverk för tillförlitlig AI. </a:t>
            </a:r>
            <a:r>
              <a:rPr lang="en-US" sz="2400" u="none" strike="noStrike">
                <a:solidFill>
                  <a:srgbClr val="000000"/>
                </a:solidFill>
                <a:latin typeface="Lato Light"/>
                <a:ea typeface="Lato Light"/>
                <a:cs typeface="Lato Light"/>
                <a:sym typeface="Lato Light"/>
              </a:rPr>
              <a:t>Denna modul kopplar etisk reflektion till befintliga europeiska regelverk och tillvägagångssätt för människocentrerad AI.</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315807" lvl="1" indent="-157904"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Praktiska etiska dilemman i AI-assisterade lärmiljöer. Istället för att enbart fokusera på teori presenterar modulen realistiska scenarier, såsom:</a:t>
            </a:r>
          </a:p>
          <a:p>
            <a:pPr marL="315807" lvl="1" indent="-157904" algn="just">
              <a:lnSpc>
                <a:spcPts val="2880"/>
              </a:lnSpc>
              <a:spcBef>
                <a:spcPct val="0"/>
              </a:spcBef>
            </a:pPr>
            <a:r>
              <a:rPr lang="en-US" sz="2400" u="none" strike="noStrike">
                <a:solidFill>
                  <a:srgbClr val="000000"/>
                </a:solidFill>
                <a:latin typeface="Lato Light"/>
                <a:ea typeface="Lato Light"/>
                <a:cs typeface="Lato Light"/>
                <a:sym typeface="Lato Light"/>
              </a:rPr>
              <a:t>Automatiserade bedömningssystem som påverkar certifieringsresultaten.</a:t>
            </a:r>
          </a:p>
          <a:p>
            <a:pPr marL="315807" lvl="1" indent="-157904" algn="just">
              <a:lnSpc>
                <a:spcPts val="2880"/>
              </a:lnSpc>
              <a:spcBef>
                <a:spcPct val="0"/>
              </a:spcBef>
            </a:pPr>
            <a:r>
              <a:rPr lang="en-US" sz="2400" u="none" strike="noStrike">
                <a:solidFill>
                  <a:srgbClr val="000000"/>
                </a:solidFill>
                <a:latin typeface="Lato Light"/>
                <a:ea typeface="Lato Light"/>
                <a:cs typeface="Lato Light"/>
                <a:sym typeface="Lato Light"/>
              </a:rPr>
              <a:t>AI-genererad feedback som oavsiktligt kan skada vissa studentprofiler.</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315807" lvl="1" indent="-157904"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Utbildares moraliska ansvar när det gäller att delegera beslut till AI-system. Att delegera uppgifter till AI innebär inte att man delegerar ansvar. </a:t>
            </a:r>
            <a:r>
              <a:rPr lang="en-US" sz="2400" u="none" strike="noStrike">
                <a:solidFill>
                  <a:srgbClr val="000000"/>
                </a:solidFill>
                <a:latin typeface="Lato Light"/>
                <a:ea typeface="Lato Light"/>
                <a:cs typeface="Lato Light"/>
                <a:sym typeface="Lato Light"/>
              </a:rPr>
              <a:t>Utbildare reflekterar över automatiseringens begränsningar och granskar sin professionella skyldighet att övervaka, ifrågasätta och, om nödvändigt, upphäva de resultat som genereras av AI.</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2121595"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M2: ANSVARSFULLT INTEGRERING AV AI I UTBILDNING OCH MENTORSKAP</a:t>
            </a:r>
          </a:p>
        </p:txBody>
      </p:sp>
      <p:sp>
        <p:nvSpPr>
          <p:cNvPr id="3" name="TextBox 3"/>
          <p:cNvSpPr txBox="1"/>
          <p:nvPr/>
        </p:nvSpPr>
        <p:spPr>
          <a:xfrm>
            <a:off x="1028700" y="2743200"/>
            <a:ext cx="16230600" cy="65151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Denna modul går från etisk teori till praktisk tillämpning. Den hjälper fortbildningsinstruktörer att integrera AI i sin dagliga praktik på ett strukturerat, kritiskt och pedagogiskt sunt sätt.</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Personliga inlärningsvägar med AI: </a:t>
            </a:r>
            <a:r>
              <a:rPr lang="en-US" sz="2400" u="none" strike="noStrike">
                <a:solidFill>
                  <a:srgbClr val="000000"/>
                </a:solidFill>
                <a:latin typeface="Lato Light"/>
                <a:ea typeface="Lato Light"/>
                <a:cs typeface="Lato Light"/>
                <a:sym typeface="Lato Light"/>
              </a:rPr>
              <a:t>Utbildare lär sig att använda AI för att anpassa innehåll och identifiera kompetensbrister, och undviker att skapa stela profiler. Målet är att använda personalisering för att utöka inlärningsmöjligheterna, inte för att begränsa framsteg.</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Ansvarsfull användning av AI i kompetensbedömning: </a:t>
            </a:r>
            <a:r>
              <a:rPr lang="en-US" sz="2400" u="none" strike="noStrike">
                <a:solidFill>
                  <a:srgbClr val="000000"/>
                </a:solidFill>
                <a:latin typeface="Lato Light"/>
                <a:ea typeface="Lato Light"/>
                <a:cs typeface="Lato Light"/>
                <a:sym typeface="Lato Light"/>
              </a:rPr>
              <a:t>Deltagarna utforskar hur man kombinerar automatiserad feedback och analys med mänsklig tillsyn. Fokus ligger på att validera AI-genererade bedömningar och säkerställa att slutgiltiga beslut förblir pedagogiskt sunda och rättvisa.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AI-tillämpning inom karriärvägledning: </a:t>
            </a:r>
            <a:r>
              <a:rPr lang="en-US" sz="2400" u="none" strike="noStrike">
                <a:solidFill>
                  <a:srgbClr val="000000"/>
                </a:solidFill>
                <a:latin typeface="Lato Light"/>
                <a:ea typeface="Lato Light"/>
                <a:cs typeface="Lato Light"/>
                <a:sym typeface="Lato Light"/>
              </a:rPr>
              <a:t>Utbildare utforskar hur man kritiskt kan tolka AI-baserade rekommendationer kopplade till arbetsmarknadstrender, vilket säkerställer att vägledning förblir ett stärkande verktyg och inte reproducerar fördomar eller begränsar elevernas ambitioner.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Bevara den mänskliga dimensionen:</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Även i miljöer med artificiell intelligens är dialog, mentorskap och kontextuell förståelse fortfarande avgörande. Läraren fortsätter att fungera som en etisk handledare och en relationell pelare i lärandeprocessen.</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515360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M3: KRITISKT TÄNKANDE OCH ETISKT BESLUTSFATTANDE INOM KVINNORS UTBILDNING</a:t>
            </a:r>
          </a:p>
        </p:txBody>
      </p:sp>
      <p:sp>
        <p:nvSpPr>
          <p:cNvPr id="3" name="TextBox 3"/>
          <p:cNvSpPr txBox="1"/>
          <p:nvPr/>
        </p:nvSpPr>
        <p:spPr>
          <a:xfrm>
            <a:off x="1028700" y="2638234"/>
            <a:ext cx="16230600" cy="65151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AI-resultat framstår ofta som säkra, strukturerade och tillförlitliga, även när de är felaktiga, ofullständiga eller partiska. Denna modul stärker instruktörernas förmåga att interagera kritiskt med AI, snarare än passivt. Det är just detta ämne som tas upp i modul 3.</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Identifiera felaktig information och AI-"hallucinationer": </a:t>
            </a:r>
            <a:r>
              <a:rPr lang="en-US" sz="2400" u="none" strike="noStrike">
                <a:solidFill>
                  <a:srgbClr val="000000"/>
                </a:solidFill>
                <a:latin typeface="Lato"/>
                <a:ea typeface="Lato"/>
                <a:cs typeface="Lato"/>
                <a:sym typeface="Lato"/>
              </a:rPr>
              <a:t>Instruktörer lär sig att känna igen förfalskat innehåll, felaktiga referenser, alltför förenklade förklaringar eller vilseledande data som produceras av generativa AI-system. Särskild vikt läggs vid verifieringsstrategier och ansvarsfull validering.</a:t>
            </a:r>
          </a:p>
          <a:p>
            <a:pPr marL="0" lvl="0" indent="0" algn="just">
              <a:lnSpc>
                <a:spcPts val="2879"/>
              </a:lnSpc>
              <a:spcBef>
                <a:spcPct val="0"/>
              </a:spcBef>
            </a:pPr>
            <a:endParaRPr lang="en-US" sz="2400" u="none" strike="noStrike">
              <a:solidFill>
                <a:srgbClr val="000000"/>
              </a:solidFill>
              <a:latin typeface="Lato"/>
              <a:ea typeface="Lato"/>
              <a:cs typeface="Lato"/>
              <a:sym typeface="Lato"/>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Identifiera bias i AI-genererad feedback och rekommendationer: </a:t>
            </a:r>
            <a:r>
              <a:rPr lang="en-US" sz="2400" u="none" strike="noStrike">
                <a:solidFill>
                  <a:srgbClr val="000000"/>
                </a:solidFill>
                <a:latin typeface="Lato Light"/>
                <a:ea typeface="Lato Light"/>
                <a:cs typeface="Lato Light"/>
                <a:sym typeface="Lato Light"/>
              </a:rPr>
              <a:t>Deltagarna analyserar hur mönster i data kan påverka feedback, bedömningsrekommendationer eller rekommendationer i allmänhet. De utforskar hur subtila bias kan påverka vissa studentprofiler mer än andra.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Bedömning av den pedagogiska effekten av automatiserade beslut: </a:t>
            </a:r>
            <a:r>
              <a:rPr lang="en-US" sz="2400" u="none" strike="noStrike">
                <a:solidFill>
                  <a:srgbClr val="000000"/>
                </a:solidFill>
                <a:latin typeface="Lato Light"/>
                <a:ea typeface="Lato Light"/>
                <a:cs typeface="Lato Light"/>
                <a:sym typeface="Lato Light"/>
              </a:rPr>
              <a:t>Lärare undersöker hur AI-baserad bedömning, innehållsgenerering eller förslag på utveckling kan påverka läranderesultat, motivation och tillgång till möjligheter.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Tillämpning av strukturerade modeller för etiskt resonemang: </a:t>
            </a:r>
            <a:r>
              <a:rPr lang="en-US" sz="2400" u="none" strike="noStrike">
                <a:solidFill>
                  <a:srgbClr val="000000"/>
                </a:solidFill>
                <a:latin typeface="Lato Light"/>
                <a:ea typeface="Lato Light"/>
                <a:cs typeface="Lato Light"/>
                <a:sym typeface="Lato Light"/>
              </a:rPr>
              <a:t>Denna modul presenterar praktiska ramverk som hjälper utbildare att analysera dilemman, utvärdera konsekvenser och fatta transparenta och motiverade beslut när de arbetar med AI-verktyg.</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3029" y="1085850"/>
            <a:ext cx="1628627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M4: SÄKERSTÄLLA RÄTTVISA I ARTIFICIELLA INTELLIGENSSYSTEM</a:t>
            </a:r>
          </a:p>
        </p:txBody>
      </p:sp>
      <p:sp>
        <p:nvSpPr>
          <p:cNvPr id="3" name="TextBox 3"/>
          <p:cNvSpPr txBox="1"/>
          <p:nvPr/>
        </p:nvSpPr>
        <p:spPr>
          <a:xfrm>
            <a:off x="1028700" y="2085975"/>
            <a:ext cx="16230600"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Inom utbildning och yrkesutbildning är jämlikhet inte ett abstrakt värde, utan är direkt kopplat till anställningsbarhet, tillgång till kvalifikationer och professionell utveckling. Eventuella snedvridningar i bedömning, vägledning eller fördelning av möjligheter kan få långsiktiga konsekvenser för studenters karriärvägar.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Förstå hur fördomar introduceras i AI-system: </a:t>
            </a:r>
            <a:r>
              <a:rPr lang="en-US" sz="2400" u="none" strike="noStrike">
                <a:solidFill>
                  <a:srgbClr val="000000"/>
                </a:solidFill>
                <a:latin typeface="Lato Light"/>
                <a:ea typeface="Lato Light"/>
                <a:cs typeface="Lato Light"/>
                <a:sym typeface="Lato Light"/>
              </a:rPr>
              <a:t>instruktörer utforskar hur fördomsfulla träningsdata, historiska ojämlikheter och designantaganden kan påverka AI-resultat. De analyserar hur till synes neutrala system kan reproducera befintliga sociala eller arbetsmarknadsmässiga obalanser.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Att identifiera riskerna för diskriminering vid bedömning och vägledning: </a:t>
            </a:r>
            <a:r>
              <a:rPr lang="en-US" sz="2400" u="none" strike="noStrike">
                <a:solidFill>
                  <a:srgbClr val="000000"/>
                </a:solidFill>
                <a:latin typeface="Lato Light"/>
                <a:ea typeface="Lato Light"/>
                <a:cs typeface="Lato Light"/>
                <a:sym typeface="Lato Light"/>
              </a:rPr>
              <a:t>Deltagarna utforskar specifika scenarier där AI-assisterad bedömning, profilering eller karriärrekommendationer kan missgynna vissa grupper, särskilt studenter med icke-linjära karriärvägar eller från utsatta bakgrunder.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Datakvalitetsbedömning och algoritmisk transparens:</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Denna modul uppmuntrar lärare att ifrågasätta vilka data ett AI-system förlitar sig på, hur beslut genereras och om processer tydligt kan förklaras för eleverna. Transparens blir en förutsättning för förtroende.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Tillämpa inkluderande designstrategier:</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Utbildare lär sig praktiska metoder för att minska ojämlikheter, såsom att kombinera AI-resultat med mänsklig granskning, diversifiera datakällor och kontinuerligt övervaka resultat för att identifiera oavsiktliga fördomar.</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4242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M5: TRANSPARENS, FÖRTROENDE OCH ORGANISATORISKT ANSVAR</a:t>
            </a:r>
          </a:p>
        </p:txBody>
      </p:sp>
      <p:sp>
        <p:nvSpPr>
          <p:cNvPr id="3" name="TextBox 3"/>
          <p:cNvSpPr txBox="1"/>
          <p:nvPr/>
        </p:nvSpPr>
        <p:spPr>
          <a:xfrm>
            <a:off x="1028700" y="2119001"/>
            <a:ext cx="16230600"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Förtroende för AI-assisterad utbildning sker inte automatiskt; det måste byggas genom tydlighet, transparens och gemensamt ansvarstagande. I sammanhang med fortbildning (CPD), där beslut kan påverka certifiering och anställningsbarhet, är transparens avgörande. I modul 5 hittar du information om följande ämnen:</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Kommunicera öppet med eleverna om användningen av AI: </a:t>
            </a:r>
            <a:r>
              <a:rPr lang="en-US" sz="2400" u="none" strike="noStrike">
                <a:solidFill>
                  <a:srgbClr val="000000"/>
                </a:solidFill>
                <a:latin typeface="Lato Light"/>
                <a:ea typeface="Lato Light"/>
                <a:cs typeface="Lato Light"/>
                <a:sym typeface="Lato Light"/>
              </a:rPr>
              <a:t>Lärare bör överväga hur och när de ska informera eleverna om användningen av AI-verktyg. Detta inkluderar att förklara verktygets syfte och begränsningar. Tydlig kommunikation hjälper till att undvika missförstånd och främjar informerat samtycke.</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Förklaring av AI-assisterade beslut:</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När AI ger feedback eller förslag har eleverna rätt att förstå hur slutsatserna nås. Lärare utforskar strategier för att översätta tekniska processer till lättillgängliga förklaringar, vilket säkerställer att besluten förblir begripliga.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Förtydliganden om institutionellt ansvar och styrning: </a:t>
            </a:r>
            <a:r>
              <a:rPr lang="en-US" sz="2400" u="none" strike="noStrike">
                <a:solidFill>
                  <a:srgbClr val="000000"/>
                </a:solidFill>
                <a:latin typeface="Lato Light"/>
                <a:ea typeface="Lato Light"/>
                <a:cs typeface="Lato Light"/>
                <a:sym typeface="Lato Light"/>
              </a:rPr>
              <a:t>Etisk AI är inte utbildningsinstitutionernas ensamma ansvar. Denna modul undersöker institutionernas roll i att övervaka implementering, etablera ansvarsstrukturer och säkerställa efterlevnad av etiska och juridiska standarder.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Att bygga förtroende genom transparenta processer: </a:t>
            </a:r>
            <a:r>
              <a:rPr lang="en-US" sz="2400" u="none" strike="noStrike">
                <a:solidFill>
                  <a:srgbClr val="000000"/>
                </a:solidFill>
                <a:latin typeface="Lato Light"/>
                <a:ea typeface="Lato Light"/>
                <a:cs typeface="Lato Light"/>
                <a:sym typeface="Lato Light"/>
              </a:rPr>
              <a:t>Transparens handlar inte bara om att dela information, utan om att skapa system där användningen av AI kan analyseras, ifrågasättas och förbättras. Instruktörer utforskar hur dokumentation och granskningsmekanismer bidrar till en kultur av ansvarsfull innovation.</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132285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M6: ETISK ANVÄNDNING AV AI I KLASSRUMMET</a:t>
            </a:r>
          </a:p>
        </p:txBody>
      </p:sp>
      <p:sp>
        <p:nvSpPr>
          <p:cNvPr id="3" name="TextBox 3"/>
          <p:cNvSpPr txBox="1"/>
          <p:nvPr/>
        </p:nvSpPr>
        <p:spPr>
          <a:xfrm>
            <a:off x="1028700" y="2241487"/>
            <a:ext cx="16631674"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Denna modul är specifikt inriktad på undervisningspraktik. Målet är att hjälpa lärare att integrera artificiell intelligens för att berika lärandet, samtidigt som etiska standarder och pedagogiskt värde upprätthålls.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Att välja tillgängliga och inkluderande AI-verktyg: </a:t>
            </a:r>
            <a:r>
              <a:rPr lang="en-US" sz="2400" u="none" strike="noStrike">
                <a:solidFill>
                  <a:srgbClr val="000000"/>
                </a:solidFill>
                <a:latin typeface="Lato Light"/>
                <a:ea typeface="Lato Light"/>
                <a:cs typeface="Lato Light"/>
                <a:sym typeface="Lato Light"/>
              </a:rPr>
              <a:t>Lärare lär sig kriterierna för att utvärdera AI-verktyg med avseende på användbarhet, tillgänglighet och pedagogisk lämplighet. Särskild vikt läggs vid att välja tekniker som stödjer elever med olika behov och inte skapar hinder.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Främja dataintegritet och digital säkerhetsmedvetenhet: </a:t>
            </a:r>
            <a:r>
              <a:rPr lang="en-US" sz="2400" u="none" strike="noStrike">
                <a:solidFill>
                  <a:srgbClr val="000000"/>
                </a:solidFill>
                <a:latin typeface="Lato Light"/>
                <a:ea typeface="Lato Light"/>
                <a:cs typeface="Lato Light"/>
                <a:sym typeface="Lato Light"/>
              </a:rPr>
              <a:t>Deltagarna utforskar hur AI-system hanterar data och vilka lärares ansvar är gällande elevinformation. Modulen belyser bästa praxis för att skydda integriteten och öka elevernas medvetenhet om digitala risker och ansvarsfull användning av data.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Utveckla AI-baserade projekt som främjar kreativitet och innovation: </a:t>
            </a:r>
            <a:r>
              <a:rPr lang="en-US" sz="2400" u="none" strike="noStrike">
                <a:solidFill>
                  <a:srgbClr val="000000"/>
                </a:solidFill>
                <a:latin typeface="Lato Light"/>
                <a:ea typeface="Lato Light"/>
                <a:cs typeface="Lato Light"/>
                <a:sym typeface="Lato Light"/>
              </a:rPr>
              <a:t>AI är utformad som ett verktyg för utforskning och lärande, inte för automatisering. Lärare utvecklar designstrategier som uppmuntrar problemlösning, experiment och kreativ tillämpning av kunskap, vilket stärker elevernas förmåga att använda teknik konstruktivt.</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Att stärka 2000-talets färdigheter: </a:t>
            </a:r>
            <a:r>
              <a:rPr lang="en-US" sz="2400" u="none" strike="noStrike">
                <a:solidFill>
                  <a:srgbClr val="000000"/>
                </a:solidFill>
                <a:latin typeface="Lato Light"/>
                <a:ea typeface="Lato Light"/>
                <a:cs typeface="Lato Light"/>
                <a:sym typeface="Lato Light"/>
              </a:rPr>
              <a:t>Denna modul kopplar användningen av artificiell intelligens till utvecklingen av interpersonella färdigheter, såsom kritiskt tänkande, samarbete och digital kompetens.</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623676" cy="406342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fortsätta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utvecklas</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Den </a:t>
            </a:r>
            <a:r>
              <a:rPr lang="en-US" sz="2400" u="none" strike="noStrike" dirty="0" err="1">
                <a:solidFill>
                  <a:srgbClr val="000000"/>
                </a:solidFill>
                <a:latin typeface="Lato Light"/>
                <a:ea typeface="Lato Light"/>
                <a:cs typeface="Lato Light"/>
                <a:sym typeface="Lato Light"/>
              </a:rPr>
              <a:t>verkliga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frågan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arbetsmarknaden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använda</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snarare</a:t>
            </a:r>
            <a:r>
              <a:rPr lang="en-US" sz="2400" u="none" strike="noStrike" dirty="0">
                <a:solidFill>
                  <a:srgbClr val="000000"/>
                </a:solidFill>
                <a:latin typeface="Lato Light"/>
                <a:ea typeface="Lato Light"/>
                <a:cs typeface="Lato Light"/>
                <a:sym typeface="Lato Light"/>
              </a:rPr>
              <a:t> om AI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yrkesutbildning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arbetsmarknaden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vara</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err="1">
                <a:solidFill>
                  <a:srgbClr val="000000"/>
                </a:solidFill>
                <a:latin typeface="Lato Light"/>
                <a:ea typeface="Lato Light"/>
                <a:cs typeface="Lato Light"/>
                <a:sym typeface="Lato Light"/>
              </a:rPr>
              <a:t>Inkluderande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exklusiv</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err="1">
                <a:solidFill>
                  <a:srgbClr val="000000"/>
                </a:solidFill>
                <a:latin typeface="Lato Light"/>
                <a:ea typeface="Lato Light"/>
                <a:cs typeface="Lato Light"/>
                <a:sym typeface="Lato Light"/>
              </a:rPr>
              <a:t>Genomskinlig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himlen</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dirty="0" err="1">
                <a:solidFill>
                  <a:srgbClr val="000000"/>
                </a:solidFill>
                <a:latin typeface="Lato Light"/>
                <a:ea typeface="Lato Light"/>
                <a:cs typeface="Lato Light"/>
                <a:sym typeface="Lato Light"/>
              </a:rPr>
              <a:t>M</a:t>
            </a:r>
            <a:r>
              <a:rPr lang="en-US" sz="2400" u="none" strike="noStrike" dirty="0" err="1">
                <a:solidFill>
                  <a:srgbClr val="000000"/>
                </a:solidFill>
                <a:latin typeface="Lato Light"/>
                <a:ea typeface="Lato Light"/>
                <a:cs typeface="Lato Light"/>
                <a:sym typeface="Lato Light"/>
              </a:rPr>
              <a:t>änniskocentrerad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människodriven</a:t>
            </a:r>
            <a:r>
              <a:rPr lang="en-US" sz="2400" u="none" strike="noStrike" dirty="0">
                <a:solidFill>
                  <a:srgbClr val="000000"/>
                </a:solidFill>
                <a:latin typeface="Lato Light"/>
                <a:ea typeface="Lato Light"/>
                <a:cs typeface="Lato Light"/>
                <a:sym typeface="Lato Light"/>
              </a:rPr>
              <a:t> </a:t>
            </a:r>
          </a:p>
          <a:p>
            <a:pPr marL="433388" lvl="1" indent="4763" algn="l">
              <a:lnSpc>
                <a:spcPts val="2880"/>
              </a:lnSpc>
              <a:spcBef>
                <a:spcPct val="0"/>
              </a:spcBef>
            </a:pPr>
            <a:r>
              <a:rPr lang="en-US" sz="2400" dirty="0" err="1">
                <a:solidFill>
                  <a:srgbClr val="000000"/>
                </a:solidFill>
                <a:latin typeface="Lato Light"/>
                <a:ea typeface="Lato Light"/>
                <a:cs typeface="Lato Light"/>
                <a:sym typeface="Lato Light"/>
              </a:rPr>
              <a:t>a</a:t>
            </a:r>
            <a:r>
              <a:rPr lang="en-US" sz="2400" u="none" strike="noStrike" dirty="0" err="1">
                <a:solidFill>
                  <a:srgbClr val="000000"/>
                </a:solidFill>
                <a:latin typeface="Lato Light"/>
                <a:ea typeface="Lato Light"/>
                <a:cs typeface="Lato Light"/>
                <a:sym typeface="Lato Light"/>
              </a:rPr>
              <a:t>utomatisering</a:t>
            </a:r>
            <a:r>
              <a:rPr lang="en-US" sz="2400" u="none" strike="noStrike" dirty="0">
                <a:solidFill>
                  <a:srgbClr val="000000"/>
                </a:solidFill>
                <a:latin typeface="Lato Light"/>
                <a:ea typeface="Lato Light"/>
                <a:cs typeface="Lato Light"/>
                <a:sym typeface="Lato Light"/>
              </a:rPr>
              <a:t>.</a:t>
            </a:r>
          </a:p>
        </p:txBody>
      </p:sp>
      <p:grpSp>
        <p:nvGrpSpPr>
          <p:cNvPr id="3" name="Group 3"/>
          <p:cNvGrpSpPr/>
          <p:nvPr/>
        </p:nvGrpSpPr>
        <p:grpSpPr>
          <a:xfrm>
            <a:off x="1028700" y="6958032"/>
            <a:ext cx="7242658" cy="1636831"/>
            <a:chOff x="0" y="0"/>
            <a:chExt cx="8264439" cy="1867752"/>
          </a:xfrm>
        </p:grpSpPr>
        <p:sp>
          <p:nvSpPr>
            <p:cNvPr id="4" name="Freeform 4"/>
            <p:cNvSpPr/>
            <p:nvPr/>
          </p:nvSpPr>
          <p:spPr>
            <a:xfrm>
              <a:off x="0" y="0"/>
              <a:ext cx="8264438" cy="1867777"/>
            </a:xfrm>
            <a:custGeom>
              <a:avLst/>
              <a:gdLst/>
              <a:ahLst/>
              <a:cxnLst/>
              <a:rect l="l" t="t" r="r" b="b"/>
              <a:pathLst>
                <a:path w="8264438" h="1867777">
                  <a:moveTo>
                    <a:pt x="0" y="0"/>
                  </a:moveTo>
                  <a:lnTo>
                    <a:pt x="8264438" y="0"/>
                  </a:lnTo>
                  <a:lnTo>
                    <a:pt x="8264438" y="1867777"/>
                  </a:lnTo>
                  <a:lnTo>
                    <a:pt x="0" y="1867777"/>
                  </a:lnTo>
                  <a:lnTo>
                    <a:pt x="0" y="0"/>
                  </a:lnTo>
                  <a:close/>
                </a:path>
              </a:pathLst>
            </a:custGeom>
            <a:blipFill>
              <a:blip r:embed="rId4"/>
              <a:stretch>
                <a:fillRect t="-39538" b="-13173"/>
              </a:stretch>
            </a:blipFill>
          </p:spPr>
          <p:txBody>
            <a:bodyPr/>
            <a:lstStyle/>
            <a:p>
              <a:endParaRPr lang="es-ES"/>
            </a:p>
          </p:txBody>
        </p:sp>
      </p:grpSp>
      <p:sp>
        <p:nvSpPr>
          <p:cNvPr id="5" name="TextBox 5"/>
          <p:cNvSpPr txBox="1"/>
          <p:nvPr/>
        </p:nvSpPr>
        <p:spPr>
          <a:xfrm>
            <a:off x="1149448" y="7266860"/>
            <a:ext cx="7001161" cy="1009650"/>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err="1">
                <a:solidFill>
                  <a:srgbClr val="000000"/>
                </a:solidFill>
                <a:latin typeface="Lato Light" panose="020F0302020204030203" pitchFamily="34" charset="0"/>
                <a:ea typeface="Lato"/>
                <a:cs typeface="Lato"/>
                <a:sym typeface="Lato"/>
              </a:rPr>
              <a:t>Etisk</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kompetens</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är</a:t>
            </a:r>
            <a:r>
              <a:rPr lang="en-US" sz="2800" u="none" strike="noStrike" dirty="0">
                <a:solidFill>
                  <a:srgbClr val="000000"/>
                </a:solidFill>
                <a:latin typeface="Lato Light" panose="020F0302020204030203" pitchFamily="34" charset="0"/>
                <a:ea typeface="Lato"/>
                <a:cs typeface="Lato"/>
                <a:sym typeface="Lato"/>
              </a:rPr>
              <a:t> det </a:t>
            </a:r>
            <a:r>
              <a:rPr lang="en-US" sz="2800" u="none" strike="noStrike" dirty="0" err="1">
                <a:solidFill>
                  <a:srgbClr val="000000"/>
                </a:solidFill>
                <a:latin typeface="Lato Light" panose="020F0302020204030203" pitchFamily="34" charset="0"/>
                <a:ea typeface="Lato"/>
                <a:cs typeface="Lato"/>
                <a:sym typeface="Lato"/>
              </a:rPr>
              <a:t>som</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avgör</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svaret</a:t>
            </a:r>
            <a:r>
              <a:rPr lang="en-US" sz="2800" u="none" strike="noStrike" dirty="0">
                <a:solidFill>
                  <a:srgbClr val="000000"/>
                </a:solidFill>
                <a:latin typeface="Lato Light" panose="020F0302020204030203" pitchFamily="34" charset="0"/>
                <a:ea typeface="Lato"/>
                <a:cs typeface="Lato"/>
                <a:sym typeface="Lato"/>
              </a:rPr>
              <a:t>.</a:t>
            </a:r>
          </a:p>
          <a:p>
            <a:pPr marL="0" lvl="0" indent="0" algn="ctr">
              <a:lnSpc>
                <a:spcPts val="2640"/>
              </a:lnSpc>
              <a:spcBef>
                <a:spcPct val="0"/>
              </a:spcBef>
            </a:pPr>
            <a:endParaRPr lang="en-US" sz="2800" u="none" strike="noStrike" dirty="0">
              <a:solidFill>
                <a:srgbClr val="000000"/>
              </a:solidFill>
              <a:latin typeface="Lato Light" panose="020F0302020204030203" pitchFamily="34" charset="0"/>
              <a:ea typeface="Lato"/>
              <a:cs typeface="Lato"/>
              <a:sym typeface="Lato"/>
            </a:endParaRPr>
          </a:p>
          <a:p>
            <a:pPr marL="0" lvl="0" indent="0" algn="ctr">
              <a:lnSpc>
                <a:spcPts val="2640"/>
              </a:lnSpc>
              <a:spcBef>
                <a:spcPct val="0"/>
              </a:spcBef>
            </a:pPr>
            <a:r>
              <a:rPr lang="en-US" sz="2800" u="none" strike="noStrike" dirty="0">
                <a:solidFill>
                  <a:srgbClr val="000000"/>
                </a:solidFill>
                <a:latin typeface="Lato Light" panose="020F0302020204030203" pitchFamily="34" charset="0"/>
                <a:ea typeface="Lato"/>
                <a:cs typeface="Lato"/>
                <a:sym typeface="Lato"/>
              </a:rPr>
              <a:t>Och den </a:t>
            </a:r>
            <a:r>
              <a:rPr lang="en-US" sz="2800" u="none" strike="noStrike" dirty="0" err="1">
                <a:solidFill>
                  <a:srgbClr val="000000"/>
                </a:solidFill>
                <a:latin typeface="Lato Light" panose="020F0302020204030203" pitchFamily="34" charset="0"/>
                <a:ea typeface="Lato"/>
                <a:cs typeface="Lato"/>
                <a:sym typeface="Lato"/>
              </a:rPr>
              <a:t>här</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tävlingen</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börjar</a:t>
            </a:r>
            <a:r>
              <a:rPr lang="en-US" sz="2800" u="none" strike="noStrike" dirty="0">
                <a:solidFill>
                  <a:srgbClr val="000000"/>
                </a:solidFill>
                <a:latin typeface="Lato Light" panose="020F0302020204030203" pitchFamily="34" charset="0"/>
                <a:ea typeface="Lato"/>
                <a:cs typeface="Lato"/>
                <a:sym typeface="Lato"/>
              </a:rPr>
              <a:t> med dig.</a:t>
            </a:r>
          </a:p>
        </p:txBody>
      </p:sp>
      <p:grpSp>
        <p:nvGrpSpPr>
          <p:cNvPr id="6" name="Group 6"/>
          <p:cNvGrpSpPr/>
          <p:nvPr/>
        </p:nvGrpSpPr>
        <p:grpSpPr>
          <a:xfrm>
            <a:off x="8888342" y="2642004"/>
            <a:ext cx="8764033" cy="5952858"/>
            <a:chOff x="0" y="0"/>
            <a:chExt cx="11685378" cy="7937144"/>
          </a:xfrm>
        </p:grpSpPr>
        <p:sp>
          <p:nvSpPr>
            <p:cNvPr id="7" name="Freeform 7"/>
            <p:cNvSpPr/>
            <p:nvPr/>
          </p:nvSpPr>
          <p:spPr>
            <a:xfrm>
              <a:off x="0" y="0"/>
              <a:ext cx="11685404" cy="7937119"/>
            </a:xfrm>
            <a:custGeom>
              <a:avLst/>
              <a:gdLst/>
              <a:ahLst/>
              <a:cxnLst/>
              <a:rect l="l" t="t" r="r" b="b"/>
              <a:pathLst>
                <a:path w="11685404" h="7937119">
                  <a:moveTo>
                    <a:pt x="0" y="0"/>
                  </a:moveTo>
                  <a:lnTo>
                    <a:pt x="11685404" y="0"/>
                  </a:lnTo>
                  <a:lnTo>
                    <a:pt x="11685404" y="7937119"/>
                  </a:lnTo>
                  <a:lnTo>
                    <a:pt x="0" y="7937119"/>
                  </a:lnTo>
                  <a:lnTo>
                    <a:pt x="0" y="0"/>
                  </a:lnTo>
                  <a:close/>
                </a:path>
              </a:pathLst>
            </a:custGeom>
            <a:blipFill>
              <a:blip r:embed="rId5"/>
              <a:stretch>
                <a:fillRect l="-942" r="-942"/>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Börja om</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4">
                <a:alphaModFix amt="0"/>
              </a:blip>
              <a:stretch>
                <a:fillRect t="-17882" b="36439"/>
              </a:stretch>
            </a:blipFill>
          </p:spPr>
          <p:txBody>
            <a:bodyPr/>
            <a:lstStyle/>
            <a:p>
              <a:endParaRPr lang="es-ES"/>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Avsluta kursen</a:t>
              </a:r>
            </a:p>
          </p:txBody>
        </p:sp>
      </p:grpSp>
      <p:grpSp>
        <p:nvGrpSpPr>
          <p:cNvPr id="8" name="Group 8"/>
          <p:cNvGrpSpPr/>
          <p:nvPr/>
        </p:nvGrpSpPr>
        <p:grpSpPr>
          <a:xfrm>
            <a:off x="8806491" y="2992907"/>
            <a:ext cx="7419499" cy="3244739"/>
            <a:chOff x="0" y="0"/>
            <a:chExt cx="9892665" cy="4326318"/>
          </a:xfrm>
        </p:grpSpPr>
        <p:sp>
          <p:nvSpPr>
            <p:cNvPr id="9" name="Freeform 9" descr="En logotyp med en persons huvud i en cirkel.  AI-genererat innehåll kan vara felaktig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850" b="-850"/>
              </a:stretch>
            </a:blipFill>
          </p:spPr>
          <p:txBody>
            <a:bodyPr/>
            <a:lstStyle/>
            <a:p>
              <a:endParaRPr lang="es-ES"/>
            </a:p>
          </p:txBody>
        </p:sp>
      </p:grpSp>
      <p:grpSp>
        <p:nvGrpSpPr>
          <p:cNvPr id="12" name="Group 12"/>
          <p:cNvGrpSpPr/>
          <p:nvPr/>
        </p:nvGrpSpPr>
        <p:grpSpPr>
          <a:xfrm>
            <a:off x="265052" y="2298925"/>
            <a:ext cx="6638544" cy="5745613"/>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4" name="TextBox 14"/>
          <p:cNvSpPr txBox="1"/>
          <p:nvPr/>
        </p:nvSpPr>
        <p:spPr>
          <a:xfrm>
            <a:off x="8996387" y="8772525"/>
            <a:ext cx="8501375" cy="695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0"/>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2524</Words>
  <Application>Microsoft Office PowerPoint</Application>
  <PresentationFormat>Custom</PresentationFormat>
  <Paragraphs>203</Paragraphs>
  <Slides>20</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Calibri</vt:lpstr>
      <vt:lpstr>Lato Bold</vt:lpstr>
      <vt:lpstr>Quattrocento Bold</vt:lpstr>
      <vt:lpstr>Oswald</vt:lpstr>
      <vt:lpstr>Arial</vt:lpstr>
      <vt:lpstr>Lato Light</vt:lpstr>
      <vt:lpstr>Lato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SW_Introduktionsmodul_INclusive TrAIners</dc:title>
  <dc:creator>User00</dc:creator>
  <cp:lastModifiedBy>Jaione Santos Miguel</cp:lastModifiedBy>
  <cp:revision>4</cp:revision>
  <dcterms:created xsi:type="dcterms:W3CDTF">2006-08-16T00:00:00Z</dcterms:created>
  <dcterms:modified xsi:type="dcterms:W3CDTF">2026-10-06T11:19:36Z</dcterms:modified>
  <dc:identifier>DAHQwCKhpTk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A4732FF3-0D7C-4D12-98C9-15F2328863E0</vt:lpwstr>
  </property>
  <property fmtid="{D5CDD505-2E9C-101B-9397-08002B2CF9AE}" pid="3" name="ArticulatePath">
    <vt:lpwstr>SW_Introduktionsmodul_INclusive TrAIners</vt:lpwstr>
  </property>
</Properties>
</file>