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ppt/tags/tag16.xml" ContentType="application/vnd.openxmlformats-officedocument.presentationml.tags+xml"/>
  <Override PartName="/ppt/notesSlides/notesSlide11.xml" ContentType="application/vnd.openxmlformats-officedocument.presentationml.notesSlide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tags/tag18.xml" ContentType="application/vnd.openxmlformats-officedocument.presentationml.tags+xml"/>
  <Override PartName="/ppt/notesSlides/notesSlide13.xml" ContentType="application/vnd.openxmlformats-officedocument.presentationml.notesSlide+xml"/>
  <Override PartName="/ppt/tags/tag19.xml" ContentType="application/vnd.openxmlformats-officedocument.presentationml.tags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notesSlides/notesSlide15.xml" ContentType="application/vnd.openxmlformats-officedocument.presentationml.notesSlide+xml"/>
  <Override PartName="/ppt/tags/tag21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7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Lato" panose="020F0502020204030203" pitchFamily="34" charset="0"/>
      <p:regular r:id="rId23"/>
      <p:bold r:id="rId24"/>
      <p:italic r:id="rId25"/>
    </p:embeddedFont>
    <p:embeddedFont>
      <p:font typeface="Lato Bold" panose="020F0802020204030203" pitchFamily="34" charset="0"/>
      <p:regular r:id="rId26"/>
      <p:bold r:id="rId27"/>
    </p:embeddedFont>
    <p:embeddedFont>
      <p:font typeface="Lato Light" panose="020F0302020204030203" pitchFamily="34" charset="0"/>
      <p:regular r:id="rId28"/>
    </p:embeddedFont>
    <p:embeddedFont>
      <p:font typeface="Oswald" pitchFamily="2" charset="0"/>
      <p:regular r:id="rId29"/>
      <p:bold r:id="rId30"/>
    </p:embeddedFont>
    <p:embeddedFont>
      <p:font typeface="Quattrocento Bold" panose="020B0604020202020204" charset="0"/>
      <p:regular r:id="rId31"/>
    </p:embeddedFont>
  </p:embeddedFontLst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8EF6B-F1C4-4A62-456D-E0696708A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ADBE5AA-8ABA-CB17-ED32-3F99EE48BD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1C60D5-9B07-301F-C2E6-77FF7C33359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61C786B-8549-2E20-D20F-ABE97C293B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1BE8CA6-31AE-CE25-47F9-19938D999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79913E-6636-DBDD-0ADD-8408C1CB9AC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70E0E-D057-79D3-9D5F-2426B84B2B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675540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1° luglio 2013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6" Type="http://schemas.openxmlformats.org/officeDocument/2006/relationships/image" Target="../media/image4.jpeg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A944D-4E9F-3702-14DB-B3A1DAD97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4ECC6BE-1EC5-127A-DCAA-32393677B506}"/>
              </a:ext>
            </a:extLst>
          </p:cNvPr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3C7CF18-9BA4-F0AA-9A44-941763A22AE3}"/>
                </a:ext>
              </a:extLst>
            </p:cNvPr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>
            <a:extLst>
              <a:ext uri="{FF2B5EF4-FFF2-40B4-BE49-F238E27FC236}">
                <a16:creationId xmlns:a16="http://schemas.microsoft.com/office/drawing/2014/main" id="{447F2EF6-67FE-8053-0617-19C158D090DA}"/>
              </a:ext>
            </a:extLst>
          </p:cNvPr>
          <p:cNvSpPr txBox="1"/>
          <p:nvPr/>
        </p:nvSpPr>
        <p:spPr>
          <a:xfrm>
            <a:off x="899779" y="1553975"/>
            <a:ext cx="8244221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Modulo 0: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Introduzione</a:t>
            </a:r>
            <a:endParaRPr lang="en-US" sz="4200" b="1" u="none" strike="noStrike" dirty="0">
              <a:solidFill>
                <a:srgbClr val="FFFFFF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48479F3D-9288-C2B0-4FC1-158432B7DCF2}"/>
              </a:ext>
            </a:extLst>
          </p:cNvPr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6" name="Freeform 6" descr="Un logo con la testa di una persona in un cerchio.  Il contenuto generato dall'intelligenza artificiale potrebbe essere errato.">
              <a:extLst>
                <a:ext uri="{FF2B5EF4-FFF2-40B4-BE49-F238E27FC236}">
                  <a16:creationId xmlns:a16="http://schemas.microsoft.com/office/drawing/2014/main" id="{9BC52A44-1784-6640-8B1C-42E067050B17}"/>
                </a:ext>
              </a:extLst>
            </p:cNvPr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4" name="Group 2">
            <a:extLst>
              <a:ext uri="{FF2B5EF4-FFF2-40B4-BE49-F238E27FC236}">
                <a16:creationId xmlns:a16="http://schemas.microsoft.com/office/drawing/2014/main" id="{457DDED3-C4B1-A50A-DDFE-F2D8FB8F1B42}"/>
              </a:ext>
            </a:extLst>
          </p:cNvPr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15" name="Freeform 3" descr="A logo with a person's head in a circle  AI-generated content may be incorrect.">
              <a:extLst>
                <a:ext uri="{FF2B5EF4-FFF2-40B4-BE49-F238E27FC236}">
                  <a16:creationId xmlns:a16="http://schemas.microsoft.com/office/drawing/2014/main" id="{5EA914DA-AA82-A6F1-1D33-14FF69AE208A}"/>
                </a:ext>
              </a:extLst>
            </p:cNvPr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6" name="Group 4">
            <a:extLst>
              <a:ext uri="{FF2B5EF4-FFF2-40B4-BE49-F238E27FC236}">
                <a16:creationId xmlns:a16="http://schemas.microsoft.com/office/drawing/2014/main" id="{8CA1C184-F42A-E9ED-7165-A0962928FFB4}"/>
              </a:ext>
            </a:extLst>
          </p:cNvPr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BFA93E2A-FE39-E74D-B7FE-7073ADBD7C2C}"/>
                </a:ext>
              </a:extLst>
            </p:cNvPr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249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" name="TextBox 8">
            <a:extLst>
              <a:ext uri="{FF2B5EF4-FFF2-40B4-BE49-F238E27FC236}">
                <a16:creationId xmlns:a16="http://schemas.microsoft.com/office/drawing/2014/main" id="{D02DF62E-1D27-BF40-4270-E844E8147280}"/>
              </a:ext>
            </a:extLst>
          </p:cNvPr>
          <p:cNvSpPr txBox="1"/>
          <p:nvPr/>
        </p:nvSpPr>
        <p:spPr>
          <a:xfrm>
            <a:off x="982085" y="7471296"/>
            <a:ext cx="3686813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it-IT" sz="1500" u="none" strike="noStrike" dirty="0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Questo progetto è stato cofinanziato con il supporto del programma Erasmus+ della Commissione europea. La presente pubblicazione riflette esclusivamente le opinioni dei suoi autori e né la Commissione europea né SEPIE possono essere ritenute responsabili per l'uso che potrebbe essere fatto delle informazioni ivi contenute.</a:t>
            </a:r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AAE2DBB4-B10F-4253-EC96-DF972B5AA2F8}"/>
              </a:ext>
            </a:extLst>
          </p:cNvPr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8B4FBEA8-ECA5-4E1C-026F-377912655AA4}"/>
                </a:ext>
              </a:extLst>
            </p:cNvPr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2307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" name="Group 10">
            <a:extLst>
              <a:ext uri="{FF2B5EF4-FFF2-40B4-BE49-F238E27FC236}">
                <a16:creationId xmlns:a16="http://schemas.microsoft.com/office/drawing/2014/main" id="{2623BF20-35E0-2C70-AA22-108E9BB8ED30}"/>
              </a:ext>
            </a:extLst>
          </p:cNvPr>
          <p:cNvGrpSpPr/>
          <p:nvPr/>
        </p:nvGrpSpPr>
        <p:grpSpPr>
          <a:xfrm>
            <a:off x="954672" y="6341488"/>
            <a:ext cx="3869665" cy="811759"/>
            <a:chOff x="0" y="0"/>
            <a:chExt cx="5159553" cy="1082345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D1524D33-320C-DD06-EA74-0294BBD29E93}"/>
                </a:ext>
              </a:extLst>
            </p:cNvPr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62169" b="-6216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94756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445514"/>
            <a:chOff x="0" y="0"/>
            <a:chExt cx="8391423" cy="192735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927347"/>
            </a:xfrm>
            <a:custGeom>
              <a:avLst/>
              <a:gdLst/>
              <a:ahLst/>
              <a:cxnLst/>
              <a:rect l="l" t="t" r="r" b="b"/>
              <a:pathLst>
                <a:path w="8391422" h="1927347">
                  <a:moveTo>
                    <a:pt x="0" y="0"/>
                  </a:moveTo>
                  <a:lnTo>
                    <a:pt x="8391422" y="0"/>
                  </a:lnTo>
                  <a:lnTo>
                    <a:pt x="8391422" y="1927347"/>
                  </a:lnTo>
                  <a:lnTo>
                    <a:pt x="0" y="192734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164" b="-3050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8511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CONTENUTO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934144" y="1915525"/>
            <a:ext cx="3745449" cy="7120804"/>
          </a:xfrm>
          <a:custGeom>
            <a:avLst/>
            <a:gdLst/>
            <a:ahLst/>
            <a:cxnLst/>
            <a:rect l="l" t="t" r="r" b="b"/>
            <a:pathLst>
              <a:path w="3745449" h="7120804">
                <a:moveTo>
                  <a:pt x="0" y="0"/>
                </a:moveTo>
                <a:lnTo>
                  <a:pt x="3745449" y="0"/>
                </a:lnTo>
                <a:lnTo>
                  <a:pt x="3745449" y="7120804"/>
                </a:lnTo>
                <a:lnTo>
                  <a:pt x="0" y="71208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7444188" y="8078238"/>
            <a:ext cx="1700717" cy="1703699"/>
            <a:chOff x="0" y="0"/>
            <a:chExt cx="2267623" cy="2271598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55662" y="8290084"/>
            <a:ext cx="1277779" cy="1280008"/>
            <a:chOff x="0" y="0"/>
            <a:chExt cx="1703705" cy="17066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315048" y="1165127"/>
            <a:ext cx="1700717" cy="1703699"/>
            <a:chOff x="0" y="0"/>
            <a:chExt cx="2267623" cy="2271598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518330" y="1393708"/>
            <a:ext cx="1277779" cy="1280008"/>
            <a:chOff x="0" y="0"/>
            <a:chExt cx="1703705" cy="17066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799102" y="4288212"/>
            <a:ext cx="1700717" cy="1703699"/>
            <a:chOff x="0" y="0"/>
            <a:chExt cx="2267623" cy="2271598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010576" y="4500048"/>
            <a:ext cx="1277779" cy="1280008"/>
            <a:chOff x="0" y="0"/>
            <a:chExt cx="1703705" cy="170667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36338" y="1165127"/>
            <a:ext cx="5321808" cy="1360932"/>
            <a:chOff x="0" y="0"/>
            <a:chExt cx="7095744" cy="18145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095744" cy="1814570"/>
            </a:xfrm>
            <a:custGeom>
              <a:avLst/>
              <a:gdLst/>
              <a:ahLst/>
              <a:cxnLst/>
              <a:rect l="l" t="t" r="r" b="b"/>
              <a:pathLst>
                <a:path w="7095744" h="1814570">
                  <a:moveTo>
                    <a:pt x="0" y="0"/>
                  </a:moveTo>
                  <a:lnTo>
                    <a:pt x="7095744" y="0"/>
                  </a:lnTo>
                  <a:lnTo>
                    <a:pt x="7095744" y="1814570"/>
                  </a:lnTo>
                  <a:lnTo>
                    <a:pt x="0" y="181457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78" b="-871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42875"/>
              <a:ext cx="7095744" cy="1957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039"/>
                </a:lnSpc>
                <a:spcBef>
                  <a:spcPct val="0"/>
                </a:spcBef>
              </a:pPr>
              <a:r>
                <a:rPr lang="en-US" sz="36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CONTRIBUTO PEDAGOGICO DEI MODULI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655927" y="3580047"/>
            <a:ext cx="3294002" cy="3147593"/>
            <a:chOff x="0" y="0"/>
            <a:chExt cx="4392003" cy="419679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941964" y="1664637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461623" y="4728696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076333" y="8585511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2711293" y="4723228"/>
            <a:ext cx="5321808" cy="885051"/>
            <a:chOff x="0" y="0"/>
            <a:chExt cx="7095744" cy="11800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095744" cy="1180065"/>
            </a:xfrm>
            <a:custGeom>
              <a:avLst/>
              <a:gdLst/>
              <a:ahLst/>
              <a:cxnLst/>
              <a:rect l="l" t="t" r="r" b="b"/>
              <a:pathLst>
                <a:path w="7095744" h="1180065">
                  <a:moveTo>
                    <a:pt x="0" y="0"/>
                  </a:moveTo>
                  <a:lnTo>
                    <a:pt x="7095744" y="0"/>
                  </a:lnTo>
                  <a:lnTo>
                    <a:pt x="7095744" y="1180065"/>
                  </a:lnTo>
                  <a:lnTo>
                    <a:pt x="0" y="11800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163" b="-6716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142875"/>
              <a:ext cx="7095744" cy="1322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039"/>
                </a:lnSpc>
                <a:spcBef>
                  <a:spcPct val="0"/>
                </a:spcBef>
              </a:pPr>
              <a:r>
                <a:rPr lang="en-US" sz="36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SCOPO E OBIETTIVI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993240" y="8495411"/>
            <a:ext cx="5321808" cy="885051"/>
            <a:chOff x="0" y="0"/>
            <a:chExt cx="7095744" cy="118006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095744" cy="1180065"/>
            </a:xfrm>
            <a:custGeom>
              <a:avLst/>
              <a:gdLst/>
              <a:ahLst/>
              <a:cxnLst/>
              <a:rect l="l" t="t" r="r" b="b"/>
              <a:pathLst>
                <a:path w="7095744" h="1180065">
                  <a:moveTo>
                    <a:pt x="0" y="0"/>
                  </a:moveTo>
                  <a:lnTo>
                    <a:pt x="7095744" y="0"/>
                  </a:lnTo>
                  <a:lnTo>
                    <a:pt x="7095744" y="1180065"/>
                  </a:lnTo>
                  <a:lnTo>
                    <a:pt x="0" y="11800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163" b="-6716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142875"/>
              <a:ext cx="7095744" cy="1322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039"/>
                </a:lnSpc>
                <a:spcBef>
                  <a:spcPct val="0"/>
                </a:spcBef>
              </a:pPr>
              <a:r>
                <a:rPr lang="en-US" sz="36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DESCRIZIONE GENERALE DEI MODULI</a:t>
              </a:r>
            </a:p>
          </p:txBody>
        </p:sp>
      </p:grpSp>
      <p:grpSp>
        <p:nvGrpSpPr>
          <p:cNvPr id="35" name="Group 43">
            <a:extLst>
              <a:ext uri="{FF2B5EF4-FFF2-40B4-BE49-F238E27FC236}">
                <a16:creationId xmlns:a16="http://schemas.microsoft.com/office/drawing/2014/main" id="{02CCF986-4905-8F11-BEFA-775E47ECA48F}"/>
              </a:ext>
            </a:extLst>
          </p:cNvPr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36" name="Freeform 44" descr="A logo with a person's head in a circle  AI-generated content may be incorrect.">
              <a:extLst>
                <a:ext uri="{FF2B5EF4-FFF2-40B4-BE49-F238E27FC236}">
                  <a16:creationId xmlns:a16="http://schemas.microsoft.com/office/drawing/2014/main" id="{CE9DF210-E356-4BB2-4C2E-6A805C9556D4}"/>
                </a:ext>
              </a:extLst>
            </p:cNvPr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9472348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L'INTELLIGENZA ARTIFICIALE STA TRASFORMANDO L'ISTRUZIONE E IL LAVORO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771632" y="0"/>
            <a:ext cx="7516368" cy="10287000"/>
            <a:chOff x="0" y="0"/>
            <a:chExt cx="10021824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6455" r="-5891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775911"/>
            <a:ext cx="8917010" cy="369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trasformando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rapidamente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educative.</a:t>
            </a: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ruolo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degli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richieste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mercato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Lavoro.</a:t>
            </a: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finalizzata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all'occupazione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particolarmente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significativa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poiché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tratta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incide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direttamente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sviluppo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miglioramento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riqualificazione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801340" y="7630139"/>
            <a:ext cx="7371731" cy="2085361"/>
            <a:chOff x="0" y="0"/>
            <a:chExt cx="9188958" cy="20295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188958" cy="2029502"/>
            </a:xfrm>
            <a:custGeom>
              <a:avLst/>
              <a:gdLst/>
              <a:ahLst/>
              <a:cxnLst/>
              <a:rect l="l" t="t" r="r" b="b"/>
              <a:pathLst>
                <a:path w="9188958" h="2029502">
                  <a:moveTo>
                    <a:pt x="0" y="0"/>
                  </a:moveTo>
                  <a:lnTo>
                    <a:pt x="9188958" y="0"/>
                  </a:lnTo>
                  <a:lnTo>
                    <a:pt x="9188958" y="2029502"/>
                  </a:lnTo>
                  <a:lnTo>
                    <a:pt x="0" y="2029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6098" b="-1016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006532" y="7934632"/>
            <a:ext cx="6961346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ostacolo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all'intelligenza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è la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sé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 la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mancanza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conoscenze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consapevolezza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etica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utilizzarla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38633" y="7332678"/>
            <a:ext cx="9388002" cy="2442143"/>
            <a:chOff x="0" y="0"/>
            <a:chExt cx="12517336" cy="3256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17374" cy="3256153"/>
            </a:xfrm>
            <a:custGeom>
              <a:avLst/>
              <a:gdLst/>
              <a:ahLst/>
              <a:cxnLst/>
              <a:rect l="l" t="t" r="r" b="b"/>
              <a:pathLst>
                <a:path w="12517374" h="3256153">
                  <a:moveTo>
                    <a:pt x="0" y="0"/>
                  </a:moveTo>
                  <a:lnTo>
                    <a:pt x="12517374" y="0"/>
                  </a:lnTo>
                  <a:lnTo>
                    <a:pt x="12517374" y="3256153"/>
                  </a:lnTo>
                  <a:lnTo>
                    <a:pt x="0" y="3256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0483" r="-5884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15659100" cy="1149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PERCHÉ IL SETTORE DELLA FORMAZIONE PROFESSIONALE E COMMERCIALE È UN SETTORE EDUCATIVO STRATEGICO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665181"/>
            <a:ext cx="16189538" cy="398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occupa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strategica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l'istruzione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mercato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È lo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spazio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cui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traducono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occupabilità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dove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adulti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aggiornano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perfezionano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proprie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dove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prendono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forma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transizioni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carriera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molti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coloro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cambiano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carriera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adulti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disoccupati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migranti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lavoratori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adattano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digitale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),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direttamente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collegata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all'accesso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opportunità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L'integrazione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conseguenze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vanno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ben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oltre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l'ambito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scolastico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individuare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lacune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supportare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l'orientamento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Tuttavia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indiscriminatamente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riprodurre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disuguaglianze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esistenti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mercato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attraverso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distorti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poco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trasparenti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594998" y="7710788"/>
            <a:ext cx="8875271" cy="167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ha un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impatto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diretto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opportunità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carriera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il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etico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fondamentale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formatori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svolgono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ruolo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chiave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garantire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promuova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l'inclusione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le pari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opportunità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anziché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rafforzare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disuguaglianze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75187" y="1085850"/>
            <a:ext cx="9284113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 IMPEGNO EUROPEO PER UN'IA ETICA E AFFIDABILE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75187" y="2746819"/>
            <a:ext cx="9284113" cy="5839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moduli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linea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europea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affidabile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incentrata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sull'uomo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descritto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nell'iniziativa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Commissione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europea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Approccio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europeo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plasmare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futuro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digitale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dell'Europa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pone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l'accento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just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upervisione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just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Solidità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just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Trasparenza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just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just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discriminazione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just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Assistenza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7233780" cy="10287000"/>
            <a:chOff x="0" y="0"/>
            <a:chExt cx="964504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645015" cy="13716000"/>
            </a:xfrm>
            <a:custGeom>
              <a:avLst/>
              <a:gdLst/>
              <a:ahLst/>
              <a:cxnLst/>
              <a:rect l="l" t="t" r="r" b="b"/>
              <a:pathLst>
                <a:path w="9645015" h="13716000">
                  <a:moveTo>
                    <a:pt x="0" y="0"/>
                  </a:moveTo>
                  <a:lnTo>
                    <a:pt x="9645015" y="0"/>
                  </a:lnTo>
                  <a:lnTo>
                    <a:pt x="964501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552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431143" y="0"/>
            <a:ext cx="6856857" cy="10287000"/>
            <a:chOff x="0" y="0"/>
            <a:chExt cx="91424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2476" cy="13716000"/>
            </a:xfrm>
            <a:custGeom>
              <a:avLst/>
              <a:gdLst/>
              <a:ahLst/>
              <a:cxnLst/>
              <a:rect l="l" t="t" r="r" b="b"/>
              <a:pathLst>
                <a:path w="9142476" h="13716000">
                  <a:moveTo>
                    <a:pt x="0" y="0"/>
                  </a:moveTo>
                  <a:lnTo>
                    <a:pt x="9142476" y="0"/>
                  </a:lnTo>
                  <a:lnTo>
                    <a:pt x="914247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" r="-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143000"/>
            <a:ext cx="9677400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CONTRIBUTO PEDAGOGICO DEI MODULI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476500"/>
            <a:ext cx="9677400" cy="651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progettato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secondo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approccio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pedagogico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innovativo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flessibile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centrato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persona.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design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oltre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trasmissione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passiva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contenuti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ponendo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centro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invitandolo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riflettere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prendere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risolvere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collegare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alla propria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prospettiva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solo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nell'acquisizione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conoscenze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teoriche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sviluppo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applicabili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fine,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contenuti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presentati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modo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chiaro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progressivo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esercizi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attività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riflessione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studio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sfide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legate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situazioni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presentarsi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approccio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facilita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collegamento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teoria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aiutando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applicare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loro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quotidiano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096000" cy="10287000"/>
            <a:chOff x="0" y="0"/>
            <a:chExt cx="9384627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384665" cy="13716000"/>
            </a:xfrm>
            <a:custGeom>
              <a:avLst/>
              <a:gdLst/>
              <a:ahLst/>
              <a:cxnLst/>
              <a:rect l="l" t="t" r="r" b="b"/>
              <a:pathLst>
                <a:path w="9384665" h="13716000">
                  <a:moveTo>
                    <a:pt x="0" y="0"/>
                  </a:moveTo>
                  <a:lnTo>
                    <a:pt x="9384665" y="0"/>
                  </a:lnTo>
                  <a:lnTo>
                    <a:pt x="938466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" r="-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636997" y="694461"/>
            <a:ext cx="11109960" cy="8898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suddiviso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6 moduli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offrendo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diverse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partecipazione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completato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modo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lineare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l'itinerario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proposto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oppure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affrontato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attraverso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moduli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indipendenti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seconda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degli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interessi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delle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esigenze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delle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conoscenze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pregresse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disponibilità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ciascun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partecipante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flessibilità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prestata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particolare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attenzione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affinché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ogni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abbia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obiettivi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contenuti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attività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risorse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propri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in modo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significativa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utile di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sé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rimanendo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connessa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percorso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complessivo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approccio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favorisce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autonomo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autoregolato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Ogni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partecipante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contenuti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organizzare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proprio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ritmo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approfondire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tematiche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rilevanti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la propria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esperienza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flessibilità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quindi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frammentazione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bensì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modo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offrire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percorsi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formativi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personalizzati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adattati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esperienze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formativi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differenti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metodologia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incorpora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metodologie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fine,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esercizi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studio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presentati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incoraggiano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partecipanti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osservare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situazione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bisogni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ostacoli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diverse alternative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proporre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risposte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ben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fondate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modo,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ricevono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soluzioni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predeterminate, 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sviluppano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prendere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pedagogiche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progettare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formative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inclusive.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82400" y="0"/>
            <a:ext cx="6858000" cy="10287000"/>
            <a:chOff x="0" y="0"/>
            <a:chExt cx="914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" r="-1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7200" y="800100"/>
            <a:ext cx="10485120" cy="832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Inoltre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pone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notevole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enfasi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riflessione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propria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attività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consentono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partecipanti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rivedere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conoscenze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atteggiamenti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metodi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intervento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potenziali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aree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miglioramento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sviluppare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risposte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applicabili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situazioni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specifiche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studio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collegano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situazioni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dimostrano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l'inclusione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dipende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singola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bensì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adattare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metodologie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risorse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partecipanti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Ogni modulo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corredato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risorse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supporto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consentono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partecipanti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consolidare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ampliare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proprio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bibliografia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offre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diverse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opportunità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approfondimento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coloro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desiderano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continuare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ricerca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confrontare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approcci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nuovi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propria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Tutti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contenuti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offerti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gratuitamente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promuovendo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l'accesso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conoscenza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trasferimento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 nostro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obiettivo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è solo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partecipanti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completino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trasformino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hanno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metodologie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esperienze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educative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accessibili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significative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rispettose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con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724115" y="4264538"/>
            <a:ext cx="8115300" cy="1834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DESCRIZIONE GENERALE DEL CORSO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7859" y="-5020"/>
            <a:ext cx="9179719" cy="10297049"/>
            <a:chOff x="0" y="0"/>
            <a:chExt cx="12239625" cy="137293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39625" cy="13729336"/>
            </a:xfrm>
            <a:custGeom>
              <a:avLst/>
              <a:gdLst/>
              <a:ahLst/>
              <a:cxnLst/>
              <a:rect l="l" t="t" r="r" b="b"/>
              <a:pathLst>
                <a:path w="12239625" h="13729336">
                  <a:moveTo>
                    <a:pt x="0" y="0"/>
                  </a:moveTo>
                  <a:lnTo>
                    <a:pt x="12239625" y="0"/>
                  </a:lnTo>
                  <a:lnTo>
                    <a:pt x="12239625" y="13729336"/>
                  </a:lnTo>
                  <a:lnTo>
                    <a:pt x="0" y="13729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137" r="-34135" b="-3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673313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STRUTTURA GENERALE DEL CORSO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476500"/>
            <a:ext cx="16230600" cy="398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Inclusive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TraAIners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progettato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professionisti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l'occupazione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(VTE)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all'uso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articolato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sei moduli,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combina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conoscenze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teoriche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riflessioni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applicazioni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insegnamento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Sebbene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moduli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sequenza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logica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permette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come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progettati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seguiti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modo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indipendente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consentendo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ciascun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partecipante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approfondire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argomenti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rilevanti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la propria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termine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ogni modulo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troverete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podcast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riassuntivo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sintetizza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concetti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trattati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19125"/>
            <a:ext cx="16230600" cy="9269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Tutti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moduli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mantengono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struttura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pedagogica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omogenea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facilita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l'apprendimento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navigazione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contenuti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Ciascun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modulo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comprende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Obiettivi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di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apprendimento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definiscono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competenze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conoscenze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svilupperete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termine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modulo.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Unità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di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apprendimento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contenuto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organizzato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in diverse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tematiche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consentono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affrontare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concetti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in modo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progressivo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strutturato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Contenuti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teorici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pratici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Ogni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combina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spiegazioni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concettuali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risorse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didattiche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esempi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applicati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l'inserimento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lavorativo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Scenari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di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apprendimento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apprendimento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basato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sulle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sfide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Vengono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presentate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situazioni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simulate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consentono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l'analisi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sfide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etiche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pedagogiche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organizzative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legate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all'uso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dell'IA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Attività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di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riflessione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autovalutazione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Avrai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l'opportunità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mettere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pratica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conoscenze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acquisite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sviluppare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pensiero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critico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valutare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tuo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Risorse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supplementari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Ogni modulo include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materiali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aggiuntivi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approfondire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argomenti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trattati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promuovere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l'apprendimento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autonomo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Podcast di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chiusura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termine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di ogni modulo,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avrai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accesso a un podcast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riassuntivo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illustra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concetti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chiave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conclusioni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principali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le idee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rilevanti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esplorate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durante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il modulo,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facilitando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consolidamento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dell'apprendimento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riflessione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finale.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704283" y="4716970"/>
            <a:ext cx="7890123" cy="9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CONTENUTO DEL MODULO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7859" y="-5020"/>
            <a:ext cx="9179719" cy="10297049"/>
            <a:chOff x="0" y="0"/>
            <a:chExt cx="12239625" cy="137293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39625" cy="13729336"/>
            </a:xfrm>
            <a:custGeom>
              <a:avLst/>
              <a:gdLst/>
              <a:ahLst/>
              <a:cxnLst/>
              <a:rect l="l" t="t" r="r" b="b"/>
              <a:pathLst>
                <a:path w="12239625" h="13729336">
                  <a:moveTo>
                    <a:pt x="0" y="0"/>
                  </a:moveTo>
                  <a:lnTo>
                    <a:pt x="12239625" y="0"/>
                  </a:lnTo>
                  <a:lnTo>
                    <a:pt x="12239625" y="13729336"/>
                  </a:lnTo>
                  <a:lnTo>
                    <a:pt x="0" y="13729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137" r="-34135" b="-3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599971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M1: FONDAMENTI ETICI DELL'AI NELLA FPE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98012"/>
            <a:ext cx="16230600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Questo modulo getta le basi etiche che guideranno tutti gli altri moduli. Si concentra non sugli strumenti, ma sui principi: i fondamenti che consentono ai formatori di prendere decisioni informate e responsabili quando integrano l'IA nella formazione professionale.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541341"/>
            <a:ext cx="16230600" cy="506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/>
          </a:p>
          <a:p>
            <a:pPr marL="315807" lvl="1" indent="-157904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Principi etici fondamentali: equità, autonomia, responsabilità e trasparenza.</a:t>
            </a:r>
          </a:p>
          <a:p>
            <a:pPr marL="315807" lvl="1" indent="-157904" algn="just">
              <a:lnSpc>
                <a:spcPts val="2880"/>
              </a:lnSpc>
              <a:spcBef>
                <a:spcPct val="0"/>
              </a:spcBef>
            </a:pPr>
            <a:endParaRPr lang="en-US" sz="2400" b="1" u="none" strike="noStrike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315807" lvl="1" indent="-157904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Quadri normativi europei per un'IA affidabile.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Questo modulo collega la riflessione etica con i quadri normativi e gli approcci europei esistenti per un'IA incentrata sull'uomo.</a:t>
            </a:r>
          </a:p>
          <a:p>
            <a:pPr marL="315807" lvl="1" indent="-157904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15807" lvl="1" indent="-157904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Dilemmi etici concreti negli ambienti di apprendimento assistiti dall'intelligenza artificiale.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Invece di concentrarsi esclusivamente sulla teoria, il modulo presenta scenari realistici, come ad esempio:</a:t>
            </a:r>
          </a:p>
          <a:p>
            <a:pPr marL="315807" lvl="1" indent="-157904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 di valutazione automatizzati che influenzano i risultati della certificazione.</a:t>
            </a:r>
          </a:p>
          <a:p>
            <a:pPr marL="315807" lvl="1" indent="-157904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Feedback generato dall'intelligenza artificiale che potrebbe inavvertitamente danneggiare alcuni profili studenteschi.</a:t>
            </a:r>
          </a:p>
          <a:p>
            <a:pPr marL="315807" lvl="1" indent="-157904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15807" lvl="1" indent="-157904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Le responsabilità morali dei formatori nella delega di decisioni ai sistemi di intelligenza artificiale.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Delegare compiti all'IA non implica delegare responsabilità. I ​​formatori riflettono sui limiti dell'automazione ed esaminano il loro dovere professionale di monitorare, mettere in discussione e, se necessario, annullare i risultati generati dall'IA.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2121595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M2: INTEGRAZIONE RESPONSABILE DELL'IA NELLA FORMAZIONE E NELL'ORIENTAMENTO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743200"/>
            <a:ext cx="16230600" cy="651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Questo modulo passa dalla teoria etica all'applicazione pratica. Supporta i formatori di formazione continua nell'integrazione dell'IA nella loro pratica quotidiana in modo strutturato, critico e pedagogicamente valido.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Percorsi di apprendimento personalizzati basati sull'intelligenza artificiale: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 formatori imparano a utilizzare l'IA per adattare i contenuti e individuare le lacune nelle competenze, evitando la creazione di profili rigidi. L'obiettivo è utilizzare la personalizzazione per ampliare le opportunità di apprendimento, non per limitarne i progressi.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Uso responsabile dell'IA nella valutazione delle competenze:</a:t>
            </a:r>
            <a:r>
              <a:rPr lang="en-US" sz="2400" u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partecipanti esplorano come combinare feedback e analisi automatizzati con la supervisione umana. L'accento è posto sulla convalida delle valutazioni generate dall'IA e sulla garanzia che le decisioni finali rimangano pedagogicamente valide ed eque.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Applicazione dell'IA nell'orientamento professionale: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formatori esaminano come interpretare criticamente i suggerimenti basati sull'IA e collegati alle tendenze del mercato del lavoro, assicurandosi che l'orientamento rimanga uno strumento di responsabilizzazione e non riproduca pregiudizi né limiti le aspirazioni degli studenti.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Preservare la dimensione umana: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anche in ambienti supportati dall'IA, il dialogo, il tutoraggio e la comprensione del contesto rimangono fondamentali. Il formatore continua ad agire come supervisore etico e pilastro relazionale nel processo di apprendimento.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5153608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M3: PENSIERO CRITICO E PROCESSO DECISIONALE ETICO NELL'EDUCAZIONE FEMMINILE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38234"/>
            <a:ext cx="16230600" cy="687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risultati dell'IA spesso appaiono sicuri, strutturati e autorevoli, anche quando sono imprecisi, incompleti o distorti. Questo modulo rafforza la capacità dei formatori di interagire con l'IA in modo critico, anziché passivo. È proprio questo l'argomento trattato nel Modulo 3.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Individuazione della disinformazione e delle "allucinazioni" dell'IA: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formatori imparano a riconoscere contenuti falsificati, riferimenti inesatti, spiegazioni eccessivamente semplificate o dati fuorvianti prodotti da sistemi di intelligenza artificiale generativa. Particolare enfasi è posta sulle strategie di verifica e sulla validazione responsabile.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Identificazione dei pregiudizi nei feedback e nei suggerimenti generati dall'IA: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 partecipanti analizzano come i modelli presenti nei dati possano influenzare il feedback, i suggerimenti di valutazione o le indicazioni. Riflettono su come sottili pregiudizi possano influenzare determinati profili di studenti più di altri.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Valutazione dell'impatto educativo delle decisioni automatizzate: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 educatori esaminano come la valutazione, la generazione di contenuti o i suggerimenti di progressione supportati dall'IA possano influenzare i risultati di apprendimento, la motivazione e l'accesso alle opportunità.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Applicazione di modelli strutturati di ragionamento etico:</a:t>
            </a:r>
            <a:r>
              <a:rPr lang="en-US" sz="2400" u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 modulo presenta schemi pratici che aiutano i formatori ad analizzare i dilemmi, valutare le conseguenze e prendere decisioni trasparenti e giustificabili quando lavorano con strumenti di intelligenza artificiale.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73029" y="1085850"/>
            <a:ext cx="16286271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M4: GARANTIRE L'EQUITÀ NEI SISTEMI DI INTELLIGENZA ARTIFICIALE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85975"/>
            <a:ext cx="16230600" cy="723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Nella formazione professionale, l'equità non è un valore astratto, ma è direttamente collegata all'occupabilità, all'accesso alle qualifiche e allo sviluppo professionale. Qualsiasi distorsione nella valutazione, nell'orientamento o nell'assegnazione delle opportunità può avere conseguenze a lungo termine sul percorso di carriera degli studenti.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Comprendere come i pregiudizi vengono introdotti nei sistemi di intelligenza artificiale: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 formatori esplorano come i dati di addestramento distorti, le disuguaglianze storiche e le ipotesi di progettazione possano influenzare i risultati dell'IA. Analizzano come sistemi apparentemente neutrali possano riprodurre squilibri sociali o del mercato del lavoro esistenti.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Riconoscere i rischi di discriminazione nella valutazione e nell'orientamento: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 partecipanti esaminano scenari specifici in cui la valutazione, la profilazione o le raccomandazioni di carriera supportate dall'IA potrebbero danneggiare determinati gruppi, in particolare gli studenti con percorsi di carriera non lineari o provenienti da contesti vulnerabili.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Valutazione della qualità dei dati e della trasparenza algoritmica: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questo modulo incoraggia i formatori a interrogarsi su quali dati si basa un sistema di intelligenza artificiale, su come vengono generate le decisioni e se i processi possono essere spiegati chiaramente agli studenti. La trasparenza diventa un prerequisito per la fiducia.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Applicazione di strategie di progettazione inclusiva: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formatori apprendono approcci pratici per mitigare le disuguaglianze, come la combinazione dei risultati dell'IA con la revisione umana, la diversificazione delle fonti di dati e il monitoraggio continuo dei risultati per individuare pregiudizi involontari.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642423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M5: TRASPARENZA, FIDUCIA E RESPONSABILITÀ ORGANIZZATIVA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119001"/>
            <a:ext cx="16230600" cy="7600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fiducia nell'istruzione supportata dall'IA non nasce automaticamente; deve essere costruita attraverso chiarezza, trasparenza e responsabilità condivisa. Nei contesti di formazione professionale continua (CVET), dove le decisioni possono influenzare la certificazione e l'occupabilità, la trasparenza diventa essenziale. Nel Modulo 5 troverete informazioni sui seguenti argomenti: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Comunicare apertamente agli studenti l'uso dell'IA:</a:t>
            </a:r>
            <a:r>
              <a:rPr lang="en-US" sz="2400" u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docenti riflettono su come e quando informare gli studenti sull'utilizzo degli strumenti di IA. Ciò include spiegare lo scopo e i limiti dello strumento. Una comunicazione chiara aiuta a prevenire incomprensioni e promuove il consenso informato.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Spiegare le decisioni supportate dall'IA: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 l'IA contribuisce al feedback o ai suggerimenti, gli studenti hanno il diritto di capire come si giunge alle conclusioni. I formatori esplorano strategie per tradurre i processi tecnici in spiegazioni accessibili, garantendo che le decisioni rimangano comprensibili.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Chiarimenti su responsabilità e governance istituzionale:</a:t>
            </a:r>
            <a:r>
              <a:rPr lang="en-US" sz="2400" u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l'IA etica non è responsabilità esclusiva degli istituti di formazione. Questo modulo esamina il ruolo delle istituzioni nel monitoraggio dell'implementazione, nella definizione delle strutture di responsabilità e nella garanzia del rispetto degli standard etici e legali.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Costruire la fiducia attraverso processi trasparenti:</a:t>
            </a:r>
            <a:r>
              <a:rPr lang="en-US" sz="2400" u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trasparenza non riguarda solo la condivisione di informazioni, ma la creazione di sistemi in cui l'uso dell'IA possa essere esaminato, messo in discussione e migliorato. I formatori analizzano come la documentazione e i meccanismi di revisione contribuiscano a una cultura di innovazione responsabile.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1322856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M6: USO ETICO DELL'IA IN CLASSE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241487"/>
            <a:ext cx="16631674" cy="687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Questo modulo è specificamente orientato alla pratica didattica. Il suo obiettivo è aiutare i formatori a integrare l'intelligenza artificiale in modo da arricchire l'apprendimento, salvaguardando al contempo gli standard etici e il valore pedagogico.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Selezione di strumenti di intelligenza artificiale accessibili e inclusivi: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formatori apprendono i criteri per valutare gli strumenti di intelligenza artificiale in termini di usabilità, accessibilità e adeguatezza pedagogica. Viene posta particolare enfasi sulla scelta di tecnologie che supportino studenti con diverse esigenze e non creino barriere.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Promuovere la privacy dei dati e la consapevolezza della sicurezza digitale: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partecipanti esplorano come i sistemi di intelligenza artificiale gestiscono i dati e quali responsabilità hanno gli educatori in merito alle informazioni degli studenti. Il modulo evidenzia le migliori pratiche per proteggere la privacy e promuovere la consapevolezza tra gli studenti sui rischi digitali e sull'uso responsabile dei dati.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Progettare progetti basati sull'intelligenza artificiale che promuovano la creatività e l'innovazione: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l'IA viene concepita come uno strumento di esplorazione e apprendimento, non di automazione. I formatori sviluppano strategie progettuali che incoraggiano la risoluzione dei problemi, la sperimentazione e l'applicazione creativa delle conoscenze, rafforzando la capacità degli studenti di utilizzare la tecnologia in modo costruttivo.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Potenziamento delle competenze del XXI secolo: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 modulo collega l'uso dell'intelligenza artificiale allo sviluppo di competenze trasversali come il pensiero critico, la collaborazione e l'alfabetizzazione digitale.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6623676" cy="40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continuerà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evolversi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vera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è se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l'occupazione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utilizzerà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l'occupazione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sarà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esclusivo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Trasparente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Cielo.</a:t>
            </a: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incentrato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sull'uomo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guidato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</a:p>
          <a:p>
            <a:pPr marL="434341" lvl="1" indent="-217171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6958032"/>
            <a:ext cx="7242658" cy="2071668"/>
            <a:chOff x="0" y="0"/>
            <a:chExt cx="8264439" cy="186775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264438" cy="1867777"/>
            </a:xfrm>
            <a:custGeom>
              <a:avLst/>
              <a:gdLst/>
              <a:ahLst/>
              <a:cxnLst/>
              <a:rect l="l" t="t" r="r" b="b"/>
              <a:pathLst>
                <a:path w="8264438" h="1867777">
                  <a:moveTo>
                    <a:pt x="0" y="0"/>
                  </a:moveTo>
                  <a:lnTo>
                    <a:pt x="8264438" y="0"/>
                  </a:lnTo>
                  <a:lnTo>
                    <a:pt x="8264438" y="1867777"/>
                  </a:lnTo>
                  <a:lnTo>
                    <a:pt x="0" y="1867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538" b="-131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49448" y="7266860"/>
            <a:ext cx="7001161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La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competenza</a:t>
            </a:r>
            <a:r>
              <a:rPr lang="en-US" sz="28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etica</a:t>
            </a:r>
            <a:r>
              <a:rPr lang="en-US" sz="28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è </a:t>
            </a:r>
            <a:r>
              <a:rPr lang="en-US" sz="28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ciò</a:t>
            </a:r>
            <a:r>
              <a:rPr lang="en-US" sz="28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che</a:t>
            </a:r>
            <a:r>
              <a:rPr lang="en-US" sz="28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determina</a:t>
            </a:r>
            <a:r>
              <a:rPr lang="en-US" sz="28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la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risposta</a:t>
            </a:r>
            <a:r>
              <a:rPr lang="en-US" sz="28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questa</a:t>
            </a:r>
            <a:r>
              <a:rPr lang="en-US" sz="28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competizione</a:t>
            </a:r>
            <a:r>
              <a:rPr lang="en-US" sz="28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inizia</a:t>
            </a:r>
            <a:r>
              <a:rPr lang="en-US" sz="28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te</a:t>
            </a:r>
            <a:r>
              <a:rPr lang="en-US" sz="28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723088" y="2642004"/>
            <a:ext cx="8929287" cy="5952858"/>
            <a:chOff x="0" y="0"/>
            <a:chExt cx="11905717" cy="79371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905742" cy="7937119"/>
            </a:xfrm>
            <a:custGeom>
              <a:avLst/>
              <a:gdLst/>
              <a:ahLst/>
              <a:cxnLst/>
              <a:rect l="l" t="t" r="r" b="b"/>
              <a:pathLst>
                <a:path w="11905742" h="7937119">
                  <a:moveTo>
                    <a:pt x="0" y="0"/>
                  </a:moveTo>
                  <a:lnTo>
                    <a:pt x="11905742" y="0"/>
                  </a:lnTo>
                  <a:lnTo>
                    <a:pt x="11905742" y="7937119"/>
                  </a:lnTo>
                  <a:lnTo>
                    <a:pt x="0" y="7937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642671"/>
            <a:chOff x="0" y="0"/>
            <a:chExt cx="2900655" cy="856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856895"/>
            </a:xfrm>
            <a:custGeom>
              <a:avLst/>
              <a:gdLst/>
              <a:ahLst/>
              <a:cxnLst/>
              <a:rect l="l" t="t" r="r" b="b"/>
              <a:pathLst>
                <a:path w="2900656" h="856895">
                  <a:moveTo>
                    <a:pt x="0" y="0"/>
                  </a:moveTo>
                  <a:lnTo>
                    <a:pt x="2900656" y="0"/>
                  </a:lnTo>
                  <a:lnTo>
                    <a:pt x="2900656" y="856895"/>
                  </a:lnTo>
                  <a:lnTo>
                    <a:pt x="0" y="856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6194" b="-572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856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Ricomincia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1118921"/>
            <a:chOff x="0" y="0"/>
            <a:chExt cx="3117914" cy="14918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1491895"/>
            </a:xfrm>
            <a:custGeom>
              <a:avLst/>
              <a:gdLst/>
              <a:ahLst/>
              <a:cxnLst/>
              <a:rect l="l" t="t" r="r" b="b"/>
              <a:pathLst>
                <a:path w="3117912" h="1491895">
                  <a:moveTo>
                    <a:pt x="0" y="0"/>
                  </a:moveTo>
                  <a:lnTo>
                    <a:pt x="3117912" y="0"/>
                  </a:lnTo>
                  <a:lnTo>
                    <a:pt x="3117912" y="1491895"/>
                  </a:lnTo>
                  <a:lnTo>
                    <a:pt x="0" y="1491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82" b="3643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1491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Corso di uscita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Un logo con la testa di una persona in un cerchio.  Il contenuto generato dall'intelligenza artificiale potrebbe essere errato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922" y="903885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62169" b="-621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65052" y="2298925"/>
            <a:ext cx="6638544" cy="5745613"/>
            <a:chOff x="0" y="0"/>
            <a:chExt cx="8851392" cy="76608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851392" cy="7660767"/>
            </a:xfrm>
            <a:custGeom>
              <a:avLst/>
              <a:gdLst/>
              <a:ahLst/>
              <a:cxnLst/>
              <a:rect l="l" t="t" r="r" b="b"/>
              <a:pathLst>
                <a:path w="8851392" h="7660767">
                  <a:moveTo>
                    <a:pt x="0" y="0"/>
                  </a:moveTo>
                  <a:lnTo>
                    <a:pt x="8851392" y="0"/>
                  </a:lnTo>
                  <a:lnTo>
                    <a:pt x="8851392" y="7660767"/>
                  </a:lnTo>
                  <a:lnTo>
                    <a:pt x="0" y="7660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4856" r="-1490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996387" y="8782050"/>
            <a:ext cx="8501375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89"/>
              </a:lnSpc>
              <a:spcBef>
                <a:spcPct val="0"/>
              </a:spcBef>
            </a:pPr>
            <a:r>
              <a:rPr lang="en-US" sz="1575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Questo progetto è stato cofinanziato con il supporto del programma Erasmus+ della Commissione europea. La presente pubblicazione riflette esclusivamente le opinioni dei suoi autori e né la Commissione europea né SEPIE possono essere ritenute responsabili per l'uso che potrebbe essere fatto delle informazioni ivi contenute.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2892</Words>
  <Application>Microsoft Office PowerPoint</Application>
  <PresentationFormat>Custom</PresentationFormat>
  <Paragraphs>203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Lato Light</vt:lpstr>
      <vt:lpstr>Quattrocento Bold</vt:lpstr>
      <vt:lpstr>Oswald</vt:lpstr>
      <vt:lpstr>Lato Bold</vt:lpstr>
      <vt:lpstr>Arial</vt:lpstr>
      <vt:lpstr>Lato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IT_Modulo Introduzione_INclusive TrAIners</dc:title>
  <dc:creator>User00</dc:creator>
  <cp:lastModifiedBy>Jaione Santos Miguel</cp:lastModifiedBy>
  <cp:revision>3</cp:revision>
  <dcterms:created xsi:type="dcterms:W3CDTF">2006-08-16T00:00:00Z</dcterms:created>
  <dcterms:modified xsi:type="dcterms:W3CDTF">2026-09-08T11:17:11Z</dcterms:modified>
  <dc:identifier>DAHQLyLBxEI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D997487E-44E8-415D-8FF2-C52A127645A2</vt:lpwstr>
  </property>
  <property fmtid="{D5CDD505-2E9C-101B-9397-08002B2CF9AE}" pid="3" name="ArticulatePath">
    <vt:lpwstr>IT_Modulo Introduzione_INclusive TrAIners</vt:lpwstr>
  </property>
</Properties>
</file>