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ppt/tags/tag21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Lato" panose="020F0502020204030203" pitchFamily="34" charset="0"/>
      <p:regular r:id="rId23"/>
      <p:bold r:id="rId24"/>
      <p:italic r:id="rId25"/>
    </p:embeddedFont>
    <p:embeddedFont>
      <p:font typeface="Lato Bold" panose="020F0802020204030203" pitchFamily="34" charset="0"/>
      <p:regular r:id="rId26"/>
      <p:bold r:id="rId27"/>
    </p:embeddedFont>
    <p:embeddedFont>
      <p:font typeface="Lato Light" panose="020F0302020204030203" pitchFamily="34" charset="0"/>
      <p:regular r:id="rId28"/>
    </p:embeddedFont>
    <p:embeddedFont>
      <p:font typeface="Oswald" pitchFamily="2" charset="0"/>
      <p:regular r:id="rId29"/>
      <p:bold r:id="rId30"/>
    </p:embeddedFont>
    <p:embeddedFont>
      <p:font typeface="Quattrocento Bold" panose="020B0604020202020204" charset="0"/>
      <p:regular r:id="rId31"/>
    </p:embeddedFont>
  </p:embeddedFontLst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 lipca 2013 r.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7" name="Freeform 7" descr="Logo z głową człowieka w okręgu.  Treść generowana przez sztuczną inteligencję może być nieprawidłowa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49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4672" y="6341488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6115" t="-35902" r="-3139" b="-12161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82085" y="7471296"/>
            <a:ext cx="3686813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Projekt ten był współfinansowany ze środków programu Erasmus+ Komisji Europejskiej. Niniejsza publikacja odzwierciedla wyłącznie opinie jej autorów i ani Komisja Europejska, ani SEPIE nie ponoszą odpowiedzialności za jakiekolwiek wykorzystanie zawartych w niej informacji.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4244" y="1428650"/>
            <a:ext cx="8887159" cy="135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66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Moduł</a:t>
            </a:r>
            <a:r>
              <a:rPr lang="en-US" sz="66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0: </a:t>
            </a:r>
          </a:p>
          <a:p>
            <a:pPr lvl="0">
              <a:lnSpc>
                <a:spcPts val="5040"/>
              </a:lnSpc>
              <a:spcBef>
                <a:spcPct val="0"/>
              </a:spcBef>
            </a:pPr>
            <a:r>
              <a:rPr lang="en-US" sz="6600" b="1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Wstęp</a:t>
            </a:r>
            <a:endParaRPr lang="en-US" sz="6600" b="1" u="none" strike="noStrike" dirty="0">
              <a:solidFill>
                <a:srgbClr val="FFFFFF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445514"/>
            <a:chOff x="0" y="0"/>
            <a:chExt cx="8391423" cy="19273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927347"/>
            </a:xfrm>
            <a:custGeom>
              <a:avLst/>
              <a:gdLst/>
              <a:ahLst/>
              <a:cxnLst/>
              <a:rect l="l" t="t" r="r" b="b"/>
              <a:pathLst>
                <a:path w="8391422" h="1927347">
                  <a:moveTo>
                    <a:pt x="0" y="0"/>
                  </a:moveTo>
                  <a:lnTo>
                    <a:pt x="8391422" y="0"/>
                  </a:lnTo>
                  <a:lnTo>
                    <a:pt x="8391422" y="1927347"/>
                  </a:lnTo>
                  <a:lnTo>
                    <a:pt x="0" y="19273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64" b="-305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851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ZADOWOLONY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934144" y="1915525"/>
            <a:ext cx="3745449" cy="7120804"/>
          </a:xfrm>
          <a:custGeom>
            <a:avLst/>
            <a:gdLst/>
            <a:ahLst/>
            <a:cxnLst/>
            <a:rect l="l" t="t" r="r" b="b"/>
            <a:pathLst>
              <a:path w="3745449" h="7120804">
                <a:moveTo>
                  <a:pt x="0" y="0"/>
                </a:moveTo>
                <a:lnTo>
                  <a:pt x="3745449" y="0"/>
                </a:lnTo>
                <a:lnTo>
                  <a:pt x="3745449" y="7120804"/>
                </a:lnTo>
                <a:lnTo>
                  <a:pt x="0" y="71208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7444188" y="8078238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55662" y="8290084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315048" y="1165127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18330" y="1393708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799102" y="4288212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010576" y="4500048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122380" y="1285504"/>
            <a:ext cx="5321808" cy="885051"/>
            <a:chOff x="0" y="0"/>
            <a:chExt cx="7095744" cy="118006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095744" cy="1180065"/>
            </a:xfrm>
            <a:custGeom>
              <a:avLst/>
              <a:gdLst/>
              <a:ahLst/>
              <a:cxnLst/>
              <a:rect l="l" t="t" r="r" b="b"/>
              <a:pathLst>
                <a:path w="7095744" h="1180065">
                  <a:moveTo>
                    <a:pt x="0" y="0"/>
                  </a:moveTo>
                  <a:lnTo>
                    <a:pt x="7095744" y="0"/>
                  </a:lnTo>
                  <a:lnTo>
                    <a:pt x="7095744" y="1180065"/>
                  </a:lnTo>
                  <a:lnTo>
                    <a:pt x="0" y="11800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163" b="-6716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23825"/>
              <a:ext cx="7095744" cy="130389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703"/>
                </a:lnSpc>
                <a:spcBef>
                  <a:spcPct val="0"/>
                </a:spcBef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sym typeface="Oswald"/>
                </a:rPr>
                <a:t>WKŁAD PEDAGOGICZNY MODUŁÓW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941964" y="1664637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461623" y="4728696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076333" y="8585511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1624369" y="4633832"/>
            <a:ext cx="5321808" cy="885051"/>
            <a:chOff x="0" y="0"/>
            <a:chExt cx="7095744" cy="11800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095744" cy="1180065"/>
            </a:xfrm>
            <a:custGeom>
              <a:avLst/>
              <a:gdLst/>
              <a:ahLst/>
              <a:cxnLst/>
              <a:rect l="l" t="t" r="r" b="b"/>
              <a:pathLst>
                <a:path w="7095744" h="1180065">
                  <a:moveTo>
                    <a:pt x="0" y="0"/>
                  </a:moveTo>
                  <a:lnTo>
                    <a:pt x="7095744" y="0"/>
                  </a:lnTo>
                  <a:lnTo>
                    <a:pt x="7095744" y="1180065"/>
                  </a:lnTo>
                  <a:lnTo>
                    <a:pt x="0" y="11800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163" b="-6716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123825"/>
              <a:ext cx="7095744" cy="130389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4703"/>
                </a:lnSpc>
                <a:spcBef>
                  <a:spcPct val="0"/>
                </a:spcBef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sym typeface="Oswald"/>
                </a:rPr>
                <a:t>CEL I ZADANIA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196522" y="8495411"/>
            <a:ext cx="5321808" cy="885051"/>
            <a:chOff x="0" y="0"/>
            <a:chExt cx="7095744" cy="118006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095744" cy="1180065"/>
            </a:xfrm>
            <a:custGeom>
              <a:avLst/>
              <a:gdLst/>
              <a:ahLst/>
              <a:cxnLst/>
              <a:rect l="l" t="t" r="r" b="b"/>
              <a:pathLst>
                <a:path w="7095744" h="1180065">
                  <a:moveTo>
                    <a:pt x="0" y="0"/>
                  </a:moveTo>
                  <a:lnTo>
                    <a:pt x="7095744" y="0"/>
                  </a:lnTo>
                  <a:lnTo>
                    <a:pt x="7095744" y="1180065"/>
                  </a:lnTo>
                  <a:lnTo>
                    <a:pt x="0" y="11800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163" b="-6716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123825"/>
              <a:ext cx="7095744" cy="130389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703"/>
                </a:lnSpc>
                <a:spcBef>
                  <a:spcPct val="0"/>
                </a:spcBef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sym typeface="Oswald"/>
                </a:rPr>
                <a:t>OGÓLNY OPIS MODUŁÓW</a:t>
              </a:r>
            </a:p>
          </p:txBody>
        </p:sp>
      </p:grpSp>
      <p:grpSp>
        <p:nvGrpSpPr>
          <p:cNvPr id="35" name="Group 43">
            <a:extLst>
              <a:ext uri="{FF2B5EF4-FFF2-40B4-BE49-F238E27FC236}">
                <a16:creationId xmlns:a16="http://schemas.microsoft.com/office/drawing/2014/main" id="{87A070B2-1BD5-A4B6-3860-477226D5ADD0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36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DAC69C3D-70D9-CBF6-591B-E9FE5AEAA116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9472348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SZTUCZNA INTELIGENCJA ZMIENIA EDUKACJĘ I PRACĘ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455" r="-5891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775911"/>
            <a:ext cx="8917010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przechodzi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szybką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transformację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edukatorów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wymagane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rynku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przypadku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ukierunkowanego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zatrudnienie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transformacja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ta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szczególnie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istotna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gdyż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bezpośrednio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doskonalenia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przekwalifikowania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801340" y="7630139"/>
            <a:ext cx="7371731" cy="2009161"/>
            <a:chOff x="0" y="0"/>
            <a:chExt cx="9188958" cy="20295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88958" cy="2029502"/>
            </a:xfrm>
            <a:custGeom>
              <a:avLst/>
              <a:gdLst/>
              <a:ahLst/>
              <a:cxnLst/>
              <a:rect l="l" t="t" r="r" b="b"/>
              <a:pathLst>
                <a:path w="9188958" h="2029502">
                  <a:moveTo>
                    <a:pt x="0" y="0"/>
                  </a:moveTo>
                  <a:lnTo>
                    <a:pt x="9188958" y="0"/>
                  </a:lnTo>
                  <a:lnTo>
                    <a:pt x="9188958" y="2029502"/>
                  </a:lnTo>
                  <a:lnTo>
                    <a:pt x="0" y="2029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6098" b="-1016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006532" y="7934632"/>
            <a:ext cx="6961346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Prawdziwą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przeszkodą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sama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technologia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brak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wiedzy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świadomości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temat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tego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38633" y="7332678"/>
            <a:ext cx="9388002" cy="2442143"/>
            <a:chOff x="0" y="0"/>
            <a:chExt cx="12517336" cy="3256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17374" cy="3256153"/>
            </a:xfrm>
            <a:custGeom>
              <a:avLst/>
              <a:gdLst/>
              <a:ahLst/>
              <a:cxnLst/>
              <a:rect l="l" t="t" r="r" b="b"/>
              <a:pathLst>
                <a:path w="12517374" h="3256153">
                  <a:moveTo>
                    <a:pt x="0" y="0"/>
                  </a:moveTo>
                  <a:lnTo>
                    <a:pt x="12517374" y="0"/>
                  </a:lnTo>
                  <a:lnTo>
                    <a:pt x="12517374" y="3256153"/>
                  </a:lnTo>
                  <a:lnTo>
                    <a:pt x="0" y="325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483" r="-5884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14063923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DLACZEGO SEKTOR SZKOLENIA ZAWODOWEGO I HANDLOWEGO JEST STRATEGICZNYM SEKTOREM EDUKACJI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665181"/>
            <a:ext cx="16189538" cy="398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Kształcenie zawodowe zajmuje strategiczne miejsce pomiędzy edukacją a rynkiem pracy.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 przestrzeń, w której umiejętności przekładają się na zatrudnienie, gdzie dorośli aktualizują lub doskonalą swoje umiejętności, a także gdzie odbywają się zmiany kariery. Dla wielu studentów (osób w trakcie zmiany kariery, bezrobotnych dorosłych, migrantów lub pracowników adaptujących się do transformacji cyfrowej) kształcenie zawodowe jest bezpośrednio powiązane z dostępem do realnych możliwości zatrudnienia.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Integracja sztucznej inteligencji w tym kontekście ma implikacje wykraczające daleko poza system szkolnictwa. Narzędzia AI mogą personalizować nauczanie, identyfikować luki w umiejętnościach i wspierać doradztwo zawodowe. Jednak jeśli są stosowane bezkrytycznie, mogą również reprodukować istniejące nierówności na rynku pracy poprzez zniekształcone dane lub nieprzejrzyste procesy decyzyjne.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594998" y="7710788"/>
            <a:ext cx="8875271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Biorąc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pod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uwagę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bezpośredni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możliwości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rozwoju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kluczowe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Edukatorzy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odgrywają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kluczową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rolę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zapewnieniu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promuje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inkluzywność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równe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szanse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wzmacnia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nierówności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75187" y="1085850"/>
            <a:ext cx="9787810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EUROPEJSKIE ZOBOWIĄZANIE NA RZECZ ETYCZNEJ I GODNEJ ZAUFANIA SZTUCZNEJ INTELIGENCJI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75187" y="2746819"/>
            <a:ext cx="9284113" cy="5839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Poniższe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wpisują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europejską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wizję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godnej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zaufania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zorientowanej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człowieka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zgodnie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opisem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inicjatywie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Komisji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Europejskiej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Europejskie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kształtowanie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cyfrowej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przyszłości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Pogląd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ten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kładzie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nacisk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just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Nadzór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człowieka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just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Sprawność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techniczna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just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Przezroczystość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just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just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Niedyskryminacja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just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Pomoc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społeczna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7233780" cy="10287000"/>
            <a:chOff x="0" y="0"/>
            <a:chExt cx="964504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645015" cy="13716000"/>
            </a:xfrm>
            <a:custGeom>
              <a:avLst/>
              <a:gdLst/>
              <a:ahLst/>
              <a:cxnLst/>
              <a:rect l="l" t="t" r="r" b="b"/>
              <a:pathLst>
                <a:path w="9645015" h="13716000">
                  <a:moveTo>
                    <a:pt x="0" y="0"/>
                  </a:moveTo>
                  <a:lnTo>
                    <a:pt x="9645015" y="0"/>
                  </a:lnTo>
                  <a:lnTo>
                    <a:pt x="964501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52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31143" y="0"/>
            <a:ext cx="6856857" cy="10287000"/>
            <a:chOff x="0" y="0"/>
            <a:chExt cx="91424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2476" cy="13716000"/>
            </a:xfrm>
            <a:custGeom>
              <a:avLst/>
              <a:gdLst/>
              <a:ahLst/>
              <a:cxnLst/>
              <a:rect l="l" t="t" r="r" b="b"/>
              <a:pathLst>
                <a:path w="9142476" h="13716000">
                  <a:moveTo>
                    <a:pt x="0" y="0"/>
                  </a:moveTo>
                  <a:lnTo>
                    <a:pt x="9142476" y="0"/>
                  </a:lnTo>
                  <a:lnTo>
                    <a:pt x="914247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" r="-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33475"/>
            <a:ext cx="7559088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 panose="02000303000000000000" pitchFamily="2" charset="0"/>
                <a:ea typeface="Open Sans"/>
                <a:cs typeface="Open Sans"/>
                <a:sym typeface="Open Sans"/>
              </a:rPr>
              <a:t>WKŁAD PEDAGOGICZNY MODUŁÓW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071687"/>
            <a:ext cx="9677400" cy="66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Kurs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trenerów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inkluzywnych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został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zaprojektowany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oparciu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innowacyjne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elastyczne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zorientowane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osobę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podejście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pedagogiczne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Jego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koncepcja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wykracza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bierne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przekazywanie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stawiając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studenta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centrum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procesu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zachęcając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go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analizowania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refleksji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podejmowania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rozwiązywania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problemów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łączenia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nabytej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praktyką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zawodową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perspektywy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polega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tylko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zdobywaniu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teoretycznej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także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rozwijaniu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można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zastosować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rzeczywistych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kontekstach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edukacyjnych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tym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celu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prezentowane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przejrzysty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progresywny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uzupełnione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ćwiczeniami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praktycznymi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refleksjami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studiami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przypadków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wyzwaniami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związanymi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sytuacjami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pojawić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szkoleń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zawodowych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Takie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podejście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ułatwia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powiązanie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teorii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praktyką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pomagając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trenerom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stosować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zdobytą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wiedzę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codziennej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38470" cy="10287000"/>
            <a:chOff x="0" y="0"/>
            <a:chExt cx="9384627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384665" cy="13716000"/>
            </a:xfrm>
            <a:custGeom>
              <a:avLst/>
              <a:gdLst/>
              <a:ahLst/>
              <a:cxnLst/>
              <a:rect l="l" t="t" r="r" b="b"/>
              <a:pathLst>
                <a:path w="9384665" h="13716000">
                  <a:moveTo>
                    <a:pt x="0" y="0"/>
                  </a:moveTo>
                  <a:lnTo>
                    <a:pt x="9384665" y="0"/>
                  </a:lnTo>
                  <a:lnTo>
                    <a:pt x="938466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" r="-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559040" y="351263"/>
            <a:ext cx="10027920" cy="10013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Kurs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podzielony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6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modułów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oferujących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różne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możliwości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uczestnictwa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Można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go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ukończyć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liniowy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zgodnie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zaproponowanym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planem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ramach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niezależnych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modułów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zależności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zainteresowań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potrzeb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wcześniejszej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dostępności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każdego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uczestnika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zagwarantować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taką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elastyczność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szczególną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uwagę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poświęcono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każda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jednostka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miała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własne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działania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zasoby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dzięki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czemu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miała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sens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użyteczna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sama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sobie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jednocześnie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pozostanie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powiązana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ogólną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ścieżką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edukacyjną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podejście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promuje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samodzielną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naukę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własnym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tempie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Każdy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uczestnik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sam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decydować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jakimi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materiałami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chce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pracować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organizować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własne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tempo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nauki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zgłębiać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tematy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najbardziej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istotne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jego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doświadczenia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Elastyczność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oznacza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fragmentacji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procesu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nauczania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lecz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raczej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oferowanie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bardziej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spersonalizowanych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ścieżek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szkoleniowych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dostosowanych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różnych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profili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doświadczeń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kontekstów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edukacyjnych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Metodologia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uwzględnia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zasady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aktywnych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metod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nauczania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prezentowane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ćwiczenia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studia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przypadków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zachęcają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uczestników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obserwacji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sytuacji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identyfikowania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potrzeb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przeszkód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różnych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alternatyw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proponowania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uzasadnionych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odpowiedzi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W ten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otrzymują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góry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określonych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rozwiązań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lecz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rozwijają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umiejętność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interpretowania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różnych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kontekstów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podejmowania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pedagogicznych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projektowania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bardziej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inkluzywnych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praktyk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edukacyjnych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82400" y="0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" r="-1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7200" y="723900"/>
            <a:ext cx="10485120" cy="8526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Ponadto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kurs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kładzie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duży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nacisk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refleksję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własną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praktyką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Ćwiczenia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pozwalają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uczestnikom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przegląd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postaw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metod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interwencji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identyfikację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potencjalnych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obszarów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poprawy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wypracowanie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rozwiązań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odpowiednich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konkretnych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sytuacji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Studia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przypadków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łączą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naukę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sytuacjami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życia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realnego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pokazują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włączanie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zależy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pojedynczej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techniki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raczej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dostosowania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metodologii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zasobów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procesów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edukacyjnych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różnorodności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uczestników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Każdemu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modułowi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towarzyszą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materiały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pomocnicze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pozwalają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uczestnikom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utrwalić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poszerzyć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wiedzę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Bibliografia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oferuje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szereg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możliwości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dalszej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nauki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którzy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chcą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kontynuować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badania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porównywać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podejścia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wdrażać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swojej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praktyce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zawodowej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Wszystkie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materiały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kursu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udostępniane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bezpłatnie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co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ułatwia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dostęp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przenoszenie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jej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różnych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kontekstów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Naszym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celem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tylko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ukończenie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kursu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uczestników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także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przekształcenie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nabytej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metodologie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praktyki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umożliwią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tworzenie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bardziej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dostępnych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znaczących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pełnych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szacunku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doświadczeń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edukacyjnych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etycznym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wykorzystaniu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78324" y="4716971"/>
            <a:ext cx="8115300" cy="9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OGÓLNY OPIS KURSU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7859" y="-5020"/>
            <a:ext cx="9179719" cy="10297049"/>
            <a:chOff x="0" y="0"/>
            <a:chExt cx="12239625" cy="137293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7" r="-34135" b="-3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673313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OGÓLNA STRUKTURA KURSU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279198"/>
            <a:ext cx="16230600" cy="434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szkoleniowy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Inclusive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TraAIners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został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stworzony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umożliwić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profesjonalistom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sektora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zatrudnienia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(EEP)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inkluzywne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Kurs,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podzielony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sześć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łączy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teoretyczną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refleksje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zastosowania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dostarczając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umożliwiających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doradztwa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Chociaż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ułożone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logiczną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sekwencję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umożliwia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ukończenie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kursu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kompleksowego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zostały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również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zaprojektowane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było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realizować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niezależnie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co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pozwala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każdemu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uczestnikowi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dogłębne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zgłębienie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tematów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najbardziej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istotnych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punktu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widzenia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końcu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każdego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znajdziesz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podcast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podsumowujący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najważniejsze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omawiane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koncepcje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81075"/>
            <a:ext cx="16230600" cy="832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Wszystkie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spójną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strukturę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ułatwia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naukę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poruszanie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Każdy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Cele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edukacyjne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Określają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zdolności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rozwiniesz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ukończeniu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Jednostki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edukacyjne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podzielone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różne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jednostki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tematyczne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pozwalają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stopniowe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ustrukturyzowane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zagadnień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Treści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teoretyczne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praktyczne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Każda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jednostka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łączy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wyjaśnienia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pojęć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dydaktyczne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zastosowane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przygotowującego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wejścia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rynek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Scenariusze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edukacyjne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uczenie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się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oparte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wyzwaniach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Przedstawiono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symulowane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sytuacje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pozwalają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wyzwań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organizacyjnych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związanych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Zajęcia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skupiające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się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refleksji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samoocenie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okazję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zastosować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zdobytą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rozwinąć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myślenie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naukę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Dodatkowe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materiały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Każdy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dodatkowe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pozwalają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głębsze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zgłębienie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omawianych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tematów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samodzielnej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Podcast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zamykający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końcu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każdego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dostęp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podcastu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podsumowującego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ilustruje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główne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koncepcje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wnioski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najistotniejsze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idee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omawiane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module,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ułatwiając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utrwalenie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końcową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refleksję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04283" y="4716970"/>
            <a:ext cx="7890123" cy="9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TREŚĆ MODUŁU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7859" y="-5020"/>
            <a:ext cx="9179719" cy="10297049"/>
            <a:chOff x="0" y="0"/>
            <a:chExt cx="12239625" cy="137293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7" r="-34135" b="-3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599971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M1: ETYCZNE PODSTAWY AI W FPE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98012"/>
            <a:ext cx="16230600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Ten moduł ustanawia podstawy etyczne, które będą stanowić podstawę dla wszystkich pozostałych modułów. Koncentruje się nie na narzędziach, ale na zasadach: fundamentach, które pozwalają edukatorom podejmować świadome i odpowiedzialne decyzje podczas integracji sztucznej inteligencji z kształceniem zawodowym.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8225" y="3541341"/>
            <a:ext cx="16230600" cy="506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/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Podstawowe zasady etyczne: sprawiedliwość, autonomia, odpowiedzialność i przejrzystość.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b="1" u="none" strike="noStrike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Europejskie ramy regulacyjne dla godnej zaufania sztucznej inteligencji.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Ten moduł łączy refleksję etyczną z istniejącymi europejskimi ramami regulacyjnymi i podejściami do sztucznej inteligencji zorientowanej na człowieka.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Praktyczne dylematy etyczne w środowiskach uczenia się wspomaganego sztuczną inteligencją. Zamiast skupiać się wyłącznie na teorii, moduł przedstawia realistyczne scenariusze, takie jak:</a:t>
            </a: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Zautomatyzowane systemy oceny wpływające na wyniki certyfikacji.</a:t>
            </a: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Opinie generowane przez sztuczną inteligencję mogą nieumyślnie zaszkodzić niektórym profilom uczniów.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Moralna odpowiedzialność trenerów w delegowaniu decyzji systemom AI.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Delegowanie zadań do AI nie oznacza delegowania odpowiedzialności. Trenerzy zastanawiają się nad ograniczeniami automatyzacji i analizują swój zawodowy obowiązek monitorowania, kwestionowania i, w razie potrzeby, odwracania rezultatów generowanych przez AI.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2121595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M2: ODPOWIEDZIALNA INTEGRACJA SZTUCZNEJ INTELIGENCJI W SZKOLENIACH I MENTORINGU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743200"/>
            <a:ext cx="16230600" cy="651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Ten moduł przechodzi od teorii etyki do praktycznego zastosowania. Pomaga instruktorom kształcenia ustawicznego w sposób ustrukturyzowany, krytyczny i pedagogicznie uzasadniony integrować sztuczną inteligencję z ich codzienną praktyką.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Spersonalizowane ścieżki nauczania z wykorzystaniem sztucznej inteligencji: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Trenerzy uczą się wykorzystywać sztuczną inteligencję do dostosowywania treści i identyfikowania luk w umiejętnościach, unikając tworzenia sztywnych profili. Celem jest wykorzystanie personalizacji do poszerzania możliwości uczenia się, a nie ograniczania postępów.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Odpowiedzialne wykorzystanie sztucznej inteligencji w ocenie umiejętności: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Uczestnicy poznają sposoby łączenia zautomatyzowanej informacji zwrotnej i analizy z nadzorem ludzkim. Nacisk kładziony jest na weryfikację ocen generowanych przez sztuczną inteligencję i zapewnienie, że ostateczne decyzje będą pedagogicznie uzasadnione i sprawiedliwe.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Zastosowanie sztucznej inteligencji w doradztwie zawodowym: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Edukatorzy badają, w jaki sposób krytycznie interpretować rekomendacje oparte na sztucznej inteligencji, powiązane z trendami na rynku pracy, zapewniając, że doradztwo pozostaje narzędziem wzmacniającym i nie powiela uprzedzeń ani nie ogranicza aspiracji uczniów.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Zachowanie ludzkiego wymiaru: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Nawet w środowiskach ze sztuczną inteligencją dialog, mentoring i zrozumienie kontekstu pozostają kluczowe. Instruktor nadal pełni rolę etycznego opiekuna i filaru relacji w procesie uczenia się.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5153608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M3: MYŚLENIE KRYTYCZNE I PODEJMOWANIE DECYZJI ETYCZNYCH W EDUKACJI KOBIET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38234"/>
            <a:ext cx="16230600" cy="687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Wyniki AI często wydają się pewne, ustrukturyzowane i wiarygodne, nawet jeśli są niedokładne, niekompletne lub stronnicze. Ten moduł wzmacnia umiejętność instruktorów do krytycznej, a nie biernej interakcji z AI. Właśnie ten temat jest omawiany w module 3.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Identyfikacja dezinformacji i „halucynacji” sztucznej inteligencji:</a:t>
            </a:r>
            <a:r>
              <a:rPr lang="en-US" sz="2400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Instruktorzy uczą się rozpoznawać sfałszowane treści, niedokładne odniesienia, nadmiernie uproszczone wyjaśnienia lub mylące dane generowane przez generatywne systemy sztucznej inteligencji. Szczególny nacisk kładzie się na strategie weryfikacji i odpowiedzialną walidację.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Identyfikacja błędów w informacjach zwrotnych i rekomendacjach generowanych przez sztuczną inteligencję: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Uczestnicy analizują, jak wzorce w danych mogą wpływać na informacje zwrotne, rekomendacje dotyczące oceny lub rekomendacje w ogóle. Badają, jak subtelne błędy mogą wpływać na niektóre profile uczniów bardziej niż na inne.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Ocena wpływu zautomatyzowanych decyzji na edukację: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Edukatorzy badają, w jaki sposób ocena oparta na sztucznej inteligencji, generowanie treści lub sugestie dotyczące postępów mogą wpływać na wyniki nauczania, motywację i dostęp do możliwości.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Zastosowanie ustrukturyzowanych modeli rozumowania etycznego: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tym module przedstawiono praktyczne ramy, które pomogą trenerom analizować dylematy, oceniać konsekwencje i podejmować przejrzyste i uzasadnione decyzje podczas pracy z narzędziami sztucznej inteligencji.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3029" y="1085850"/>
            <a:ext cx="16286271" cy="57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41"/>
              </a:lnSpc>
              <a:spcBef>
                <a:spcPct val="0"/>
              </a:spcBef>
            </a:pPr>
            <a:r>
              <a:rPr lang="en-US" sz="4204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M4: ZAPEWNIENIE UCZCIWOŚCI W SYSTEMACH SZTUCZNEJ INTELIGENCJI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85975"/>
            <a:ext cx="16230600" cy="723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edukacji i szkoleniu zawodowym równość nie jest wartością abstrakcyjną, lecz jest bezpośrednio powiązana z zatrudnialnością, dostępem do kwalifikacji i rozwojem zawodowym. Wszelkie uprzedzenia w ocenie, doradztwie lub dystrybucji możliwości mogą mieć długofalowe konsekwencje dla ścieżek kariery uczniów.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Zrozumienie, jak uprzedzenia wprowadzane są do systemów AI: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instruktorzy badają, jak tendencyjne dane szkoleniowe, historyczne nierówności i założenia projektowe mogą wpływać na wyniki AI. Analizują, jak pozornie neutralne systemy mogą odtwarzać istniejące nierówności społeczne lub na rynku pracy.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Rozpoznawanie ryzyka dyskryminacji w ocenie i doradztwie: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Uczestnicy badają konkretne scenariusze, w których wspomagana sztuczną inteligencją ocena, profilowanie lub rekomendacje dotyczące kariery mogą stawiać w niekorzystnej sytuacji pewne grupy, w szczególności uczniów o nieliniowych ścieżkach kariery lub pochodzących z trudnego środowiska.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Ocena jakości danych i transparentność algorytmiczna:</a:t>
            </a:r>
            <a:r>
              <a:rPr lang="en-US" sz="2400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Ten moduł zachęca nauczycieli do zastanowienia się nad tym, na jakich danych opiera się system sztucznej inteligencji, w jaki sposób podejmowane są decyzje oraz czy procesy można jasno wyjaśnić uczniom. Transparentność staje się warunkiem koniecznym zaufania.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Stosowanie strategii projektowania inkluzywnego: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Trenerzy uczą się praktycznych podejść do łagodzenia nierówności, takich jak łączenie wyników uzyskanych za pomocą sztucznej inteligencji z oceną dokonywaną przez człowieka, dywersyfikacja źródeł danych i ciągłe monitorowanie wyników w celu identyfikowania niezamierzonych uprzedzeń.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76325"/>
            <a:ext cx="16424234" cy="598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43"/>
              </a:lnSpc>
              <a:spcBef>
                <a:spcPct val="0"/>
              </a:spcBef>
            </a:pPr>
            <a:r>
              <a:rPr lang="en-US" sz="42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M5: PRZEJRZYSTOŚĆ, ZAUFANIE I ODPOWIEDZIALNOŚĆ ORGANIZACYJNA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966913"/>
            <a:ext cx="16230600" cy="634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2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Zaufanie do edukacji wspomaganej sztuczną inteligencją nie rodzi się automatycznie; musi być budowane poprzez jasność, transparentność i współodpowiedzialność. W kontekście doskonalenia zawodowego (CPD), gdzie decyzje mogą wpływać na certyfikację i szanse na zatrudnienie, transparentność jest niezbędna. W module 5 znajdziesz informacje na następujące tematy: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2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Otwarta komunikacja z uczniami na temat korzystania ze sztucznej inteligencji: </a:t>
            </a:r>
            <a:r>
              <a:rPr lang="en-US" sz="22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Nauczyciele powinni zastanowić się, jak i kiedy informować uczniów o korzystaniu z narzędzi sztucznej inteligencji. Obejmuje to wyjaśnienie celu i ograniczeń danego narzędzia. Jasna komunikacja pomaga uniknąć nieporozumień i sprzyja świadomej zgodzie.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2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Wyjaśnianie decyzji wspomaganych przez sztuczną inteligencję: </a:t>
            </a:r>
            <a:r>
              <a:rPr lang="en-US" sz="22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Kiedy sztuczna inteligencja udziela informacji zwrotnych lub sugestii, uczniowie mają prawo zrozumieć, w jaki sposób dochodzą do wniosków. Edukatorzy badają strategie przekładania procesów technicznych na przystępne wyjaśnienia, zapewniając, że decyzje pozostaną zrozumiałe.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2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Wyjaśnienia dotyczące odpowiedzialności instytucjonalnej i zarządzania: </a:t>
            </a:r>
            <a:r>
              <a:rPr lang="en-US" sz="22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Etyczna sztuczna inteligencja nie jest wyłączną odpowiedzialnością instytucji edukacyjnych. W tym module omówiono rolę instytucji w monitorowaniu wdrażania, ustanawianiu struktur odpowiedzialności oraz zapewnianiu zgodności ze standardami etycznymi i prawnymi.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2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Budowanie zaufania poprzez transparentne procesy: </a:t>
            </a:r>
            <a:r>
              <a:rPr lang="en-US" sz="22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Transparentność to nie tylko dzielenie się informacjami, ale także tworzenie systemów, w których wykorzystanie sztucznej inteligencji może być analizowane, kwestionowane i ulepszane. Instruktorzy badają, jak mechanizmy dokumentacji i przeglądu przyczyniają się do kultury odpowiedzialnej innowacji.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1322856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M6: Etyczne wykorzystanie sztucznej inteligencji w klasie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241487"/>
            <a:ext cx="16631674" cy="687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Ten moduł jest ukierunkowany na praktykę nauczania. Jego celem jest pomoc nauczycielom w integracji sztucznej inteligencji w celu wzbogacenia procesu nauczania, przy jednoczesnym zachowaniu standardów etycznych i wartości pedagogicznych.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Wybór dostępnych i inkluzywnych narzędzi AI: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Edukatorzy poznają kryteria oceny narzędzi AI pod kątem użyteczności, dostępności i przydatności dydaktycznej. Szczególny nacisk kładzie się na wybór technologii, które wspierają uczniów o zróżnicowanych potrzebach i nie tworzą barier.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Promowanie prywatności danych i świadomości bezpieczeństwa cyfrowego: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Uczestnicy poznają sposób przetwarzania danych przez systemy sztucznej inteligencji oraz obowiązki nauczycieli w zakresie informacji o uczniach. Moduł przedstawia najlepsze praktyki w zakresie ochrony prywatności oraz podnoszenia świadomości uczniów na temat zagrożeń cyfrowych i odpowiedzialnego korzystania z danych.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Twórz projekty oparte na sztucznej inteligencji, które wspierają kreatywność i innowacyjność:</a:t>
            </a:r>
            <a:r>
              <a:rPr lang="en-US" sz="2400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 inteligencja jest narzędziem do eksploracji i nauki, a nie do automatyzacji. Nauczyciele opracowują strategie projektowe, które zachęcają do rozwiązywania problemów, eksperymentowania i kreatywnego stosowania wiedzy, wzmacniając zdolność uczniów do konstruktywnego korzystania z technologii.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Rozwijanie umiejętności XXI wieku:</a:t>
            </a:r>
            <a:r>
              <a:rPr lang="en-US" sz="2400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Ten moduł łączy wykorzystanie sztucznej inteligencji z rozwojem umiejętności interpersonalnych, takich jak myślenie krytyczne, współpraca i znajomość technologii cyfrowych.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2162" y="1028700"/>
            <a:ext cx="16623676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rozwijać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Prawdziwe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brzmi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uzyskania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zatrudnienia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uzyskania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zatrudnienia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Inkluzywne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ekskluzywne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Przezroczysty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niebie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Zorientowany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człowieka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kierowany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człowieka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Automatyzacja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6958032"/>
            <a:ext cx="7242658" cy="1636831"/>
            <a:chOff x="0" y="0"/>
            <a:chExt cx="8264439" cy="18677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264438" cy="1867777"/>
            </a:xfrm>
            <a:custGeom>
              <a:avLst/>
              <a:gdLst/>
              <a:ahLst/>
              <a:cxnLst/>
              <a:rect l="l" t="t" r="r" b="b"/>
              <a:pathLst>
                <a:path w="8264438" h="1867777">
                  <a:moveTo>
                    <a:pt x="0" y="0"/>
                  </a:moveTo>
                  <a:lnTo>
                    <a:pt x="8264438" y="0"/>
                  </a:lnTo>
                  <a:lnTo>
                    <a:pt x="8264438" y="1867777"/>
                  </a:lnTo>
                  <a:lnTo>
                    <a:pt x="0" y="1867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538" b="-131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49448" y="7266860"/>
            <a:ext cx="7001161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Kompetencje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etyczne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decydują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reakcji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 ta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rywalizacja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zaczyna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od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Ciebie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144000" y="3162300"/>
            <a:ext cx="8764033" cy="5952858"/>
            <a:chOff x="0" y="0"/>
            <a:chExt cx="11685378" cy="79371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685404" cy="7937119"/>
            </a:xfrm>
            <a:custGeom>
              <a:avLst/>
              <a:gdLst/>
              <a:ahLst/>
              <a:cxnLst/>
              <a:rect l="l" t="t" r="r" b="b"/>
              <a:pathLst>
                <a:path w="11685404" h="7937119">
                  <a:moveTo>
                    <a:pt x="0" y="0"/>
                  </a:moveTo>
                  <a:lnTo>
                    <a:pt x="11685404" y="0"/>
                  </a:lnTo>
                  <a:lnTo>
                    <a:pt x="11685404" y="7937119"/>
                  </a:lnTo>
                  <a:lnTo>
                    <a:pt x="0" y="7937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942" r="-94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1118921"/>
            <a:chOff x="0" y="0"/>
            <a:chExt cx="2900655" cy="1491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1491895"/>
            </a:xfrm>
            <a:custGeom>
              <a:avLst/>
              <a:gdLst/>
              <a:ahLst/>
              <a:cxnLst/>
              <a:rect l="l" t="t" r="r" b="b"/>
              <a:pathLst>
                <a:path w="2900656" h="1491895">
                  <a:moveTo>
                    <a:pt x="0" y="0"/>
                  </a:moveTo>
                  <a:lnTo>
                    <a:pt x="2900656" y="0"/>
                  </a:lnTo>
                  <a:lnTo>
                    <a:pt x="2900656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45" b="392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Zacznij od nowa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642671"/>
            <a:chOff x="0" y="0"/>
            <a:chExt cx="3117914" cy="856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856895"/>
            </a:xfrm>
            <a:custGeom>
              <a:avLst/>
              <a:gdLst/>
              <a:ahLst/>
              <a:cxnLst/>
              <a:rect l="l" t="t" r="r" b="b"/>
              <a:pathLst>
                <a:path w="3117912" h="856895">
                  <a:moveTo>
                    <a:pt x="0" y="0"/>
                  </a:moveTo>
                  <a:lnTo>
                    <a:pt x="3117912" y="0"/>
                  </a:lnTo>
                  <a:lnTo>
                    <a:pt x="3117912" y="856895"/>
                  </a:lnTo>
                  <a:lnTo>
                    <a:pt x="0" y="856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34" b="-1066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856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Kurs wyjścia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Logo z głową człowieka w okręgu.  Treść generowana przez sztuczną inteligencję może być nieprawidłowa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922" y="903885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6026" t="-35411" r="-2925" b="-1216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65052" y="2298925"/>
            <a:ext cx="6638544" cy="5745613"/>
            <a:chOff x="0" y="0"/>
            <a:chExt cx="8851392" cy="76608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51392" cy="7660767"/>
            </a:xfrm>
            <a:custGeom>
              <a:avLst/>
              <a:gdLst/>
              <a:ahLst/>
              <a:cxnLst/>
              <a:rect l="l" t="t" r="r" b="b"/>
              <a:pathLst>
                <a:path w="8851392" h="7660767">
                  <a:moveTo>
                    <a:pt x="0" y="0"/>
                  </a:moveTo>
                  <a:lnTo>
                    <a:pt x="8851392" y="0"/>
                  </a:lnTo>
                  <a:lnTo>
                    <a:pt x="8851392" y="7660767"/>
                  </a:lnTo>
                  <a:lnTo>
                    <a:pt x="0" y="7660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4856" r="-1490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996387" y="8772525"/>
            <a:ext cx="8501375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Projekt ten był współfinansowany ze środków programu Erasmus+ Komisji Europejskiej. Niniejsza publikacja odzwierciedla wyłącznie opinie jej autorów i ani Komisja Europejska, ani SEPIE nie ponoszą odpowiedzialności za jakiekolwiek wykorzystanie zawartych w niej informacji.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2641</Words>
  <Application>Microsoft Office PowerPoint</Application>
  <PresentationFormat>Custom</PresentationFormat>
  <Paragraphs>203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Lato</vt:lpstr>
      <vt:lpstr>Lato Light</vt:lpstr>
      <vt:lpstr>Quattrocento Bold</vt:lpstr>
      <vt:lpstr>Lato Bold</vt:lpstr>
      <vt:lpstr>Arial</vt:lpstr>
      <vt:lpstr>Oswald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PL_Moduł wprowadzający - INclusive trAIners</dc:title>
  <dc:creator>User00</dc:creator>
  <cp:lastModifiedBy>Jaione Santos Miguel</cp:lastModifiedBy>
  <cp:revision>4</cp:revision>
  <dcterms:created xsi:type="dcterms:W3CDTF">2006-08-16T00:00:00Z</dcterms:created>
  <dcterms:modified xsi:type="dcterms:W3CDTF">2026-09-08T12:36:46Z</dcterms:modified>
  <dc:identifier>DAHQv2utqZw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6E40EC95-6586-450B-B9BC-3AAA7D874257</vt:lpwstr>
  </property>
  <property fmtid="{D5CDD505-2E9C-101B-9397-08002B2CF9AE}" pid="3" name="ArticulatePath">
    <vt:lpwstr>PL_Moduł wprowadzający - INclusive trAIners</vt:lpwstr>
  </property>
</Properties>
</file>