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0.xml" ContentType="application/vnd.openxmlformats-officedocument.presentationml.notesSlide+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notesSlides/notesSlide1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9.xml" ContentType="application/vnd.openxmlformats-officedocument.presentationml.notesSlide+xml"/>
  <Override PartName="/ppt/tags/tag34.xml" ContentType="application/vnd.openxmlformats-officedocument.presentationml.tags+xml"/>
  <Override PartName="/ppt/notesSlides/notesSlide20.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21.xml" ContentType="application/vnd.openxmlformats-officedocument.presentationml.notesSlide+xml"/>
  <Override PartName="/ppt/tags/tag38.xml" ContentType="application/vnd.openxmlformats-officedocument.presentationml.tags+xml"/>
  <Override PartName="/ppt/notesSlides/notesSlide22.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5" r:id="rId40"/>
    <p:sldId id="296" r:id="rId41"/>
    <p:sldId id="297" r:id="rId42"/>
  </p:sldIdLst>
  <p:sldSz cx="18288000" cy="10287000"/>
  <p:notesSz cx="6858000" cy="9144000"/>
  <p:embeddedFontLst>
    <p:embeddedFont>
      <p:font typeface="Calibri (MS)" panose="020B0604020202020204" charset="0"/>
      <p:regular r:id="rId44"/>
    </p:embeddedFont>
    <p:embeddedFont>
      <p:font typeface="Calibri (MS) Bold" panose="020B0604020202020204" charset="0"/>
      <p:regular r:id="rId45"/>
    </p:embeddedFont>
    <p:embeddedFont>
      <p:font typeface="Canva Sans" panose="020B0604020202020204" charset="0"/>
      <p:regular r:id="rId46"/>
    </p:embeddedFont>
    <p:embeddedFont>
      <p:font typeface="Canva Sans Bold" panose="020B0604020202020204" charset="0"/>
      <p:regular r:id="rId47"/>
    </p:embeddedFont>
    <p:embeddedFont>
      <p:font typeface="Gosha" panose="020B0604020202020204" charset="0"/>
      <p:regular r:id="rId48"/>
    </p:embeddedFont>
    <p:embeddedFont>
      <p:font typeface="Gosha Bold" panose="020B0604020202020204" charset="0"/>
      <p:regular r:id="rId49"/>
    </p:embeddedFont>
    <p:embeddedFont>
      <p:font typeface="Gosha Medium" panose="020B0604020202020204" charset="0"/>
      <p:regular r:id="rId50"/>
    </p:embeddedFont>
    <p:embeddedFont>
      <p:font typeface="Lato" panose="020F0502020204030203" pitchFamily="34" charset="0"/>
      <p:regular r:id="rId51"/>
      <p:bold r:id="rId52"/>
      <p:italic r:id="rId53"/>
    </p:embeddedFont>
    <p:embeddedFont>
      <p:font typeface="Lato Bold" panose="020F0802020204030203" pitchFamily="34" charset="0"/>
      <p:regular r:id="rId54"/>
      <p:bold r:id="rId55"/>
    </p:embeddedFont>
    <p:embeddedFont>
      <p:font typeface="Lato Light" panose="020F0302020204030203" pitchFamily="34" charset="0"/>
      <p:regular r:id="rId56"/>
    </p:embeddedFont>
    <p:embeddedFont>
      <p:font typeface="Lato Light Italics" panose="020B0604020202020204" charset="0"/>
      <p:regular r:id="rId57"/>
    </p:embeddedFont>
    <p:embeddedFont>
      <p:font typeface="Oswald" pitchFamily="2" charset="0"/>
      <p:regular r:id="rId58"/>
      <p:bold r:id="rId59"/>
    </p:embeddedFont>
    <p:embeddedFont>
      <p:font typeface="Public Sans Medium" panose="020B0604020202020204" charset="0"/>
      <p:regular r:id="rId60"/>
    </p:embeddedFont>
    <p:embeddedFont>
      <p:font typeface="Quattrocento Bold" panose="020B0604020202020204" charset="0"/>
      <p:regular r:id="rId61"/>
    </p:embeddedFont>
  </p:embeddedFontLst>
  <p:custDataLst>
    <p:tags r:id="rId6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1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18" Type="http://schemas.openxmlformats.org/officeDocument/2006/relationships/image" Target="../media/image26.jpeg"/><Relationship Id="rId3" Type="http://schemas.openxmlformats.org/officeDocument/2006/relationships/notesSlide" Target="../notesSlides/notesSlide6.xml"/><Relationship Id="rId7" Type="http://schemas.openxmlformats.org/officeDocument/2006/relationships/image" Target="../media/image15.jpeg"/><Relationship Id="rId12" Type="http://schemas.openxmlformats.org/officeDocument/2006/relationships/image" Target="../media/image20.jpeg"/><Relationship Id="rId17" Type="http://schemas.openxmlformats.org/officeDocument/2006/relationships/image" Target="../media/image25.jpeg"/><Relationship Id="rId2" Type="http://schemas.openxmlformats.org/officeDocument/2006/relationships/slideLayout" Target="../slideLayouts/slideLayout7.xml"/><Relationship Id="rId16" Type="http://schemas.openxmlformats.org/officeDocument/2006/relationships/image" Target="../media/image24.jpeg"/><Relationship Id="rId1" Type="http://schemas.openxmlformats.org/officeDocument/2006/relationships/tags" Target="../tags/tag8.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5" Type="http://schemas.openxmlformats.org/officeDocument/2006/relationships/image" Target="../media/image23.png"/><Relationship Id="rId10" Type="http://schemas.openxmlformats.org/officeDocument/2006/relationships/image" Target="../media/image18.jpeg"/><Relationship Id="rId4" Type="http://schemas.openxmlformats.org/officeDocument/2006/relationships/image" Target="../media/image6.jpeg"/><Relationship Id="rId9" Type="http://schemas.openxmlformats.org/officeDocument/2006/relationships/image" Target="../media/image17.jpeg"/><Relationship Id="rId1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7.xml"/><Relationship Id="rId1" Type="http://schemas.openxmlformats.org/officeDocument/2006/relationships/tags" Target="../tags/tag12.xml"/><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49.png"/><Relationship Id="rId3" Type="http://schemas.openxmlformats.org/officeDocument/2006/relationships/image" Target="../media/image34.png"/><Relationship Id="rId21" Type="http://schemas.openxmlformats.org/officeDocument/2006/relationships/image" Target="../media/image52.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48.png"/><Relationship Id="rId2" Type="http://schemas.openxmlformats.org/officeDocument/2006/relationships/slideLayout" Target="../slideLayouts/slideLayout7.xml"/><Relationship Id="rId16" Type="http://schemas.openxmlformats.org/officeDocument/2006/relationships/image" Target="../media/image47.png"/><Relationship Id="rId20" Type="http://schemas.openxmlformats.org/officeDocument/2006/relationships/image" Target="../media/image51.png"/><Relationship Id="rId1" Type="http://schemas.openxmlformats.org/officeDocument/2006/relationships/tags" Target="../tags/tag13.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23" Type="http://schemas.openxmlformats.org/officeDocument/2006/relationships/image" Target="../media/image54.svg"/><Relationship Id="rId10" Type="http://schemas.openxmlformats.org/officeDocument/2006/relationships/image" Target="../media/image41.png"/><Relationship Id="rId19" Type="http://schemas.openxmlformats.org/officeDocument/2006/relationships/image" Target="../media/image50.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 Id="rId22" Type="http://schemas.openxmlformats.org/officeDocument/2006/relationships/image" Target="../media/image5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58.svg"/><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image" Target="../media/image57.svg"/><Relationship Id="rId5" Type="http://schemas.openxmlformats.org/officeDocument/2006/relationships/image" Target="../media/image56.jpe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59.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6.jpeg"/><Relationship Id="rId4" Type="http://schemas.openxmlformats.org/officeDocument/2006/relationships/image" Target="../media/image6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6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jpeg"/><Relationship Id="rId7" Type="http://schemas.openxmlformats.org/officeDocument/2006/relationships/image" Target="../media/image65.png"/><Relationship Id="rId12" Type="http://schemas.openxmlformats.org/officeDocument/2006/relationships/image" Target="../media/image70.png"/><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s>
</file>

<file path=ppt/slides/_rels/slide2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8" Type="http://schemas.openxmlformats.org/officeDocument/2006/relationships/hyperlink" Target="https://digital-strategy.ec.europa.eu/es/policies/contents-code-gpai" TargetMode="External"/><Relationship Id="rId3" Type="http://schemas.openxmlformats.org/officeDocument/2006/relationships/notesSlide" Target="../notesSlides/notesSlide15.xml"/><Relationship Id="rId7" Type="http://schemas.openxmlformats.org/officeDocument/2006/relationships/hyperlink" Target="https://digital-strategy.ec.europa.eu/es/policies/regulatory-framework-ai" TargetMode="External"/><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hyperlink" Target="https://www.unesco.org/es/legal-affairs/recommendation-ethics-artificial-intelligence" TargetMode="External"/><Relationship Id="rId5" Type="http://schemas.openxmlformats.org/officeDocument/2006/relationships/image" Target="../media/image6.jpeg"/><Relationship Id="rId4" Type="http://schemas.openxmlformats.org/officeDocument/2006/relationships/image" Target="../media/image71.png"/><Relationship Id="rId9" Type="http://schemas.openxmlformats.org/officeDocument/2006/relationships/hyperlink" Target="https://unesdoc.unesco.org/ark:/48223/pf0000385198_spa" TargetMode="Externa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72.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73.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74.jpeg"/></Relationships>
</file>

<file path=ppt/slides/_rels/slide2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slideLayout" Target="../slideLayouts/slideLayout7.xml"/><Relationship Id="rId1" Type="http://schemas.openxmlformats.org/officeDocument/2006/relationships/tags" Target="../tags/tag29.xml"/><Relationship Id="rId5" Type="http://schemas.openxmlformats.org/officeDocument/2006/relationships/image" Target="../media/image78.png"/><Relationship Id="rId4" Type="http://schemas.openxmlformats.org/officeDocument/2006/relationships/image" Target="../media/image77.png"/></Relationships>
</file>

<file path=ppt/slides/_rels/slide2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slideLayout" Target="../slideLayouts/slideLayout7.xml"/><Relationship Id="rId1" Type="http://schemas.openxmlformats.org/officeDocument/2006/relationships/tags" Target="../tags/tag30.xml"/><Relationship Id="rId5" Type="http://schemas.openxmlformats.org/officeDocument/2006/relationships/image" Target="../media/image81.png"/><Relationship Id="rId4" Type="http://schemas.openxmlformats.org/officeDocument/2006/relationships/image" Target="../media/image80.png"/></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7.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notesSlide" Target="../notesSlides/notesSlide19.xml"/><Relationship Id="rId7" Type="http://schemas.openxmlformats.org/officeDocument/2006/relationships/image" Target="../media/image83.png"/><Relationship Id="rId2" Type="http://schemas.openxmlformats.org/officeDocument/2006/relationships/slideLayout" Target="../slideLayouts/slideLayout7.xml"/><Relationship Id="rId1" Type="http://schemas.openxmlformats.org/officeDocument/2006/relationships/tags" Target="../tags/tag33.xml"/><Relationship Id="rId6" Type="http://schemas.openxmlformats.org/officeDocument/2006/relationships/hyperlink" Target="https://canva.link/3qacs2bi4c1epxx" TargetMode="External"/><Relationship Id="rId5" Type="http://schemas.openxmlformats.org/officeDocument/2006/relationships/image" Target="../media/image82.pn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tags" Target="../tags/tag34.xml"/><Relationship Id="rId6" Type="http://schemas.openxmlformats.org/officeDocument/2006/relationships/image" Target="../media/image86.png"/><Relationship Id="rId5" Type="http://schemas.openxmlformats.org/officeDocument/2006/relationships/hyperlink" Target="https://notebooklm.google.com/notebook/d7f2d9bf-dfef-4303-8c7b-5b6ed0df38ae?artifactId=e128ba7b-535c-4128-816c-e0b11ea7b28d" TargetMode="External"/><Relationship Id="rId4" Type="http://schemas.openxmlformats.org/officeDocument/2006/relationships/image" Target="../media/image85.jpeg"/></Relationships>
</file>

<file path=ppt/slides/_rels/slide3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slideLayout" Target="../slideLayouts/slideLayout7.xml"/><Relationship Id="rId1" Type="http://schemas.openxmlformats.org/officeDocument/2006/relationships/tags" Target="../tags/tag35.xml"/><Relationship Id="rId6" Type="http://schemas.openxmlformats.org/officeDocument/2006/relationships/image" Target="../media/image89.png"/><Relationship Id="rId5" Type="http://schemas.openxmlformats.org/officeDocument/2006/relationships/hyperlink" Target="https://canva.link/ljgsrsmqmsi0az4" TargetMode="External"/><Relationship Id="rId4" Type="http://schemas.openxmlformats.org/officeDocument/2006/relationships/image" Target="../media/image88.png"/></Relationships>
</file>

<file path=ppt/slides/_rels/slide3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slideLayout" Target="../slideLayouts/slideLayout7.xml"/><Relationship Id="rId1" Type="http://schemas.openxmlformats.org/officeDocument/2006/relationships/tags" Target="../tags/tag39.xml"/><Relationship Id="rId6" Type="http://schemas.openxmlformats.org/officeDocument/2006/relationships/image" Target="../media/image82.png"/><Relationship Id="rId5" Type="http://schemas.openxmlformats.org/officeDocument/2006/relationships/image" Target="../media/image91.png"/><Relationship Id="rId4" Type="http://schemas.openxmlformats.org/officeDocument/2006/relationships/hyperlink" Target="https://docs.google.com/forms/d/1YLKMDVF_W15X-L5B2VLnA79JgKTHGFXvs-ynzK7tIvg/edit?usp=forms_home&amp;ouid=116753182931334212040&amp;ths=true"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92.png"/><Relationship Id="rId2" Type="http://schemas.openxmlformats.org/officeDocument/2006/relationships/slideLayout" Target="../slideLayouts/slideLayout7.xml"/><Relationship Id="rId1" Type="http://schemas.openxmlformats.org/officeDocument/2006/relationships/tags" Target="../tags/tag42.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n-GB"/>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n-GB"/>
            </a:p>
          </p:txBody>
        </p:sp>
      </p:grpSp>
      <p:grpSp>
        <p:nvGrpSpPr>
          <p:cNvPr id="6" name="Group 6"/>
          <p:cNvGrpSpPr/>
          <p:nvPr/>
        </p:nvGrpSpPr>
        <p:grpSpPr>
          <a:xfrm>
            <a:off x="11167615" y="508311"/>
            <a:ext cx="5884593" cy="2573484"/>
            <a:chOff x="0" y="0"/>
            <a:chExt cx="7846123" cy="3431311"/>
          </a:xfrm>
        </p:grpSpPr>
        <p:sp>
          <p:nvSpPr>
            <p:cNvPr id="7" name="Freeform 7" descr="A logo with a person's head in a circle  AI-generated content may be incorrect."/>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n-GB"/>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n-GB"/>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53924" b="-53924"/>
              </a:stretch>
            </a:blipFill>
          </p:spPr>
          <p:txBody>
            <a:bodyPr/>
            <a:lstStyle/>
            <a:p>
              <a:endParaRPr lang="en-GB"/>
            </a:p>
          </p:txBody>
        </p:sp>
      </p:grpSp>
      <p:sp>
        <p:nvSpPr>
          <p:cNvPr id="12" name="TextBox 12"/>
          <p:cNvSpPr txBox="1"/>
          <p:nvPr/>
        </p:nvSpPr>
        <p:spPr>
          <a:xfrm>
            <a:off x="982085" y="7471296"/>
            <a:ext cx="3686813" cy="18383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This project has been co-financed with support from the European Commission's ERASMUS+ programme. This publication reflects only the views of its authors, and neither the European Commission nor SEPIE can be held responsible for any use that may be made of the information contained herein.</a:t>
            </a:r>
          </a:p>
        </p:txBody>
      </p:sp>
      <p:sp>
        <p:nvSpPr>
          <p:cNvPr id="13" name="TextBox 13"/>
          <p:cNvSpPr txBox="1"/>
          <p:nvPr/>
        </p:nvSpPr>
        <p:spPr>
          <a:xfrm>
            <a:off x="638213" y="1245765"/>
            <a:ext cx="8244221" cy="1933575"/>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Module 1: </a:t>
            </a:r>
          </a:p>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Ethical Foundations of AI in Continuing Vocational Training</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n-GB"/>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n-GB"/>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CONTENTS</a:t>
              </a:r>
            </a:p>
          </p:txBody>
        </p:sp>
      </p:grpSp>
      <p:sp>
        <p:nvSpPr>
          <p:cNvPr id="8" name="Freeform 8"/>
          <p:cNvSpPr/>
          <p:nvPr/>
        </p:nvSpPr>
        <p:spPr>
          <a:xfrm>
            <a:off x="7382085" y="1302582"/>
            <a:ext cx="4297499" cy="7733738"/>
          </a:xfrm>
          <a:custGeom>
            <a:avLst/>
            <a:gdLst/>
            <a:ahLst/>
            <a:cxnLst/>
            <a:rect l="l" t="t" r="r" b="b"/>
            <a:pathLst>
              <a:path w="4297499" h="7733738">
                <a:moveTo>
                  <a:pt x="0" y="0"/>
                </a:moveTo>
                <a:lnTo>
                  <a:pt x="4297499" y="0"/>
                </a:lnTo>
                <a:lnTo>
                  <a:pt x="4297499" y="7733738"/>
                </a:lnTo>
                <a:lnTo>
                  <a:pt x="0" y="77337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9" name="Group 9"/>
          <p:cNvGrpSpPr/>
          <p:nvPr/>
        </p:nvGrpSpPr>
        <p:grpSpPr>
          <a:xfrm>
            <a:off x="6586061" y="8056264"/>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11" name="Group 11"/>
          <p:cNvGrpSpPr/>
          <p:nvPr/>
        </p:nvGrpSpPr>
        <p:grpSpPr>
          <a:xfrm>
            <a:off x="6797535" y="8268110"/>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13" name="Group 13"/>
          <p:cNvGrpSpPr/>
          <p:nvPr/>
        </p:nvGrpSpPr>
        <p:grpSpPr>
          <a:xfrm>
            <a:off x="10442153" y="6078941"/>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15" name="Group 15"/>
          <p:cNvGrpSpPr/>
          <p:nvPr/>
        </p:nvGrpSpPr>
        <p:grpSpPr>
          <a:xfrm>
            <a:off x="10653627" y="6299454"/>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17" name="Group 17"/>
          <p:cNvGrpSpPr/>
          <p:nvPr/>
        </p:nvGrpSpPr>
        <p:grpSpPr>
          <a:xfrm>
            <a:off x="10404996" y="2643997"/>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19" name="Group 19"/>
          <p:cNvGrpSpPr/>
          <p:nvPr/>
        </p:nvGrpSpPr>
        <p:grpSpPr>
          <a:xfrm>
            <a:off x="10617841" y="2838260"/>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25" name="Group 25"/>
          <p:cNvGrpSpPr/>
          <p:nvPr/>
        </p:nvGrpSpPr>
        <p:grpSpPr>
          <a:xfrm>
            <a:off x="434083" y="51154"/>
            <a:ext cx="6212319" cy="3045114"/>
            <a:chOff x="0" y="0"/>
            <a:chExt cx="8283092" cy="4060152"/>
          </a:xfrm>
        </p:grpSpPr>
        <p:sp>
          <p:nvSpPr>
            <p:cNvPr id="26" name="Freeform 26"/>
            <p:cNvSpPr/>
            <p:nvPr/>
          </p:nvSpPr>
          <p:spPr>
            <a:xfrm>
              <a:off x="0" y="0"/>
              <a:ext cx="8283094" cy="4060141"/>
            </a:xfrm>
            <a:custGeom>
              <a:avLst/>
              <a:gdLst/>
              <a:ahLst/>
              <a:cxnLst/>
              <a:rect l="l" t="t" r="r" b="b"/>
              <a:pathLst>
                <a:path w="8283094" h="4060141">
                  <a:moveTo>
                    <a:pt x="0" y="0"/>
                  </a:moveTo>
                  <a:lnTo>
                    <a:pt x="8283094" y="0"/>
                  </a:lnTo>
                  <a:lnTo>
                    <a:pt x="8283094" y="4060141"/>
                  </a:lnTo>
                  <a:lnTo>
                    <a:pt x="0" y="4060141"/>
                  </a:lnTo>
                  <a:close/>
                </a:path>
              </a:pathLst>
            </a:custGeom>
            <a:blipFill>
              <a:blip r:embed="rId5">
                <a:alphaModFix amt="0"/>
              </a:blip>
              <a:stretch>
                <a:fillRect t="-25219" b="45716"/>
              </a:stretch>
            </a:blipFill>
          </p:spPr>
          <p:txBody>
            <a:bodyPr/>
            <a:lstStyle/>
            <a:p>
              <a:endParaRPr lang="en-GB"/>
            </a:p>
          </p:txBody>
        </p:sp>
        <p:sp>
          <p:nvSpPr>
            <p:cNvPr id="27" name="TextBox 27"/>
            <p:cNvSpPr txBox="1"/>
            <p:nvPr/>
          </p:nvSpPr>
          <p:spPr>
            <a:xfrm>
              <a:off x="0" y="-123825"/>
              <a:ext cx="8283092" cy="4183977"/>
            </a:xfrm>
            <a:prstGeom prst="rect">
              <a:avLst/>
            </a:prstGeom>
          </p:spPr>
          <p:txBody>
            <a:bodyPr lIns="0" tIns="0" rIns="0" bIns="0" rtlCol="0" anchor="ctr"/>
            <a:lstStyle/>
            <a:p>
              <a:pPr marL="0" lvl="0" indent="0" algn="ctr">
                <a:lnSpc>
                  <a:spcPts val="4000"/>
                </a:lnSpc>
                <a:spcBef>
                  <a:spcPct val="0"/>
                </a:spcBef>
              </a:pPr>
              <a:r>
                <a:rPr lang="en-US" sz="2799" u="none" strike="noStrike" dirty="0">
                  <a:solidFill>
                    <a:srgbClr val="000000"/>
                  </a:solidFill>
                  <a:latin typeface="Oswald"/>
                  <a:ea typeface="Oswald"/>
                  <a:cs typeface="Oswald"/>
                  <a:sym typeface="Oswald"/>
                </a:rPr>
                <a:t>UNIT 1: FUNDAMENTAL ETHICAL PRINCIPLES THAT SHAPE THE RESPONSIBLE USE OF AI IN CVET</a:t>
              </a:r>
            </a:p>
          </p:txBody>
        </p:sp>
      </p:grpSp>
      <p:grpSp>
        <p:nvGrpSpPr>
          <p:cNvPr id="28" name="Group 28"/>
          <p:cNvGrpSpPr/>
          <p:nvPr/>
        </p:nvGrpSpPr>
        <p:grpSpPr>
          <a:xfrm>
            <a:off x="1203122" y="7253535"/>
            <a:ext cx="5306739" cy="3030969"/>
            <a:chOff x="0" y="0"/>
            <a:chExt cx="7075653" cy="4041292"/>
          </a:xfrm>
        </p:grpSpPr>
        <p:sp>
          <p:nvSpPr>
            <p:cNvPr id="29" name="Freeform 29"/>
            <p:cNvSpPr/>
            <p:nvPr/>
          </p:nvSpPr>
          <p:spPr>
            <a:xfrm>
              <a:off x="0" y="0"/>
              <a:ext cx="7075654" cy="4041285"/>
            </a:xfrm>
            <a:custGeom>
              <a:avLst/>
              <a:gdLst/>
              <a:ahLst/>
              <a:cxnLst/>
              <a:rect l="l" t="t" r="r" b="b"/>
              <a:pathLst>
                <a:path w="7075654" h="4041285">
                  <a:moveTo>
                    <a:pt x="0" y="0"/>
                  </a:moveTo>
                  <a:lnTo>
                    <a:pt x="7075654" y="0"/>
                  </a:lnTo>
                  <a:lnTo>
                    <a:pt x="7075654" y="4041285"/>
                  </a:lnTo>
                  <a:lnTo>
                    <a:pt x="0" y="4041285"/>
                  </a:lnTo>
                  <a:close/>
                </a:path>
              </a:pathLst>
            </a:custGeom>
            <a:blipFill>
              <a:blip r:embed="rId5">
                <a:alphaModFix amt="0"/>
              </a:blip>
              <a:stretch>
                <a:fillRect t="-25322" b="57092"/>
              </a:stretch>
            </a:blipFill>
          </p:spPr>
          <p:txBody>
            <a:bodyPr/>
            <a:lstStyle/>
            <a:p>
              <a:endParaRPr lang="en-GB"/>
            </a:p>
          </p:txBody>
        </p:sp>
        <p:sp>
          <p:nvSpPr>
            <p:cNvPr id="30" name="TextBox 30"/>
            <p:cNvSpPr txBox="1"/>
            <p:nvPr/>
          </p:nvSpPr>
          <p:spPr>
            <a:xfrm>
              <a:off x="0" y="-123825"/>
              <a:ext cx="7075653" cy="4165117"/>
            </a:xfrm>
            <a:prstGeom prst="rect">
              <a:avLst/>
            </a:prstGeom>
          </p:spPr>
          <p:txBody>
            <a:bodyPr lIns="0" tIns="0" rIns="0" bIns="0" rtlCol="0" anchor="ctr"/>
            <a:lstStyle/>
            <a:p>
              <a:pPr marL="0" lvl="0" indent="0" algn="ctr">
                <a:lnSpc>
                  <a:spcPts val="4000"/>
                </a:lnSpc>
                <a:spcBef>
                  <a:spcPct val="0"/>
                </a:spcBef>
              </a:pPr>
              <a:r>
                <a:rPr lang="en-US" sz="2799" u="none" strike="noStrike" dirty="0">
                  <a:solidFill>
                    <a:srgbClr val="000000"/>
                  </a:solidFill>
                  <a:latin typeface="Oswald"/>
                  <a:ea typeface="Oswald"/>
                  <a:cs typeface="Oswald"/>
                  <a:sym typeface="Oswald"/>
                </a:rPr>
                <a:t>UNIT 4: REFLECTION ON VALUES ​​SUCH AS EQUITY, RESPONSIBILITY AND AUTONOMY IN DIGITAL EDUCATION</a:t>
              </a:r>
            </a:p>
          </p:txBody>
        </p:sp>
      </p:grpSp>
      <p:grpSp>
        <p:nvGrpSpPr>
          <p:cNvPr id="31" name="Group 31"/>
          <p:cNvGrpSpPr/>
          <p:nvPr/>
        </p:nvGrpSpPr>
        <p:grpSpPr>
          <a:xfrm>
            <a:off x="12217896" y="2398381"/>
            <a:ext cx="5821018" cy="2363333"/>
            <a:chOff x="0" y="0"/>
            <a:chExt cx="7761357" cy="3151111"/>
          </a:xfrm>
        </p:grpSpPr>
        <p:sp>
          <p:nvSpPr>
            <p:cNvPr id="32" name="Freeform 32"/>
            <p:cNvSpPr/>
            <p:nvPr/>
          </p:nvSpPr>
          <p:spPr>
            <a:xfrm>
              <a:off x="0" y="0"/>
              <a:ext cx="7761363" cy="3151115"/>
            </a:xfrm>
            <a:custGeom>
              <a:avLst/>
              <a:gdLst/>
              <a:ahLst/>
              <a:cxnLst/>
              <a:rect l="l" t="t" r="r" b="b"/>
              <a:pathLst>
                <a:path w="7761363" h="3151115">
                  <a:moveTo>
                    <a:pt x="0" y="0"/>
                  </a:moveTo>
                  <a:lnTo>
                    <a:pt x="7761363" y="0"/>
                  </a:lnTo>
                  <a:lnTo>
                    <a:pt x="7761363" y="3151115"/>
                  </a:lnTo>
                  <a:lnTo>
                    <a:pt x="0" y="3151115"/>
                  </a:lnTo>
                  <a:close/>
                </a:path>
              </a:pathLst>
            </a:custGeom>
            <a:blipFill>
              <a:blip r:embed="rId5">
                <a:alphaModFix amt="0"/>
              </a:blip>
              <a:stretch>
                <a:fillRect t="-28373" r="5492" b="37660"/>
              </a:stretch>
            </a:blipFill>
          </p:spPr>
          <p:txBody>
            <a:bodyPr/>
            <a:lstStyle/>
            <a:p>
              <a:endParaRPr lang="en-GB"/>
            </a:p>
          </p:txBody>
        </p:sp>
        <p:sp>
          <p:nvSpPr>
            <p:cNvPr id="33" name="TextBox 33"/>
            <p:cNvSpPr txBox="1"/>
            <p:nvPr/>
          </p:nvSpPr>
          <p:spPr>
            <a:xfrm>
              <a:off x="0" y="-123825"/>
              <a:ext cx="7761357" cy="3274936"/>
            </a:xfrm>
            <a:prstGeom prst="rect">
              <a:avLst/>
            </a:prstGeom>
          </p:spPr>
          <p:txBody>
            <a:bodyPr lIns="0" tIns="0" rIns="0" bIns="0" rtlCol="0" anchor="ctr"/>
            <a:lstStyle/>
            <a:p>
              <a:pPr marL="0" lvl="0" indent="0" algn="ctr">
                <a:lnSpc>
                  <a:spcPts val="4000"/>
                </a:lnSpc>
                <a:spcBef>
                  <a:spcPct val="0"/>
                </a:spcBef>
              </a:pPr>
              <a:r>
                <a:rPr lang="en-US" sz="2799" u="none" strike="noStrike" dirty="0">
                  <a:solidFill>
                    <a:srgbClr val="000000"/>
                  </a:solidFill>
                  <a:latin typeface="Oswald"/>
                  <a:ea typeface="Oswald"/>
                  <a:cs typeface="Oswald"/>
                  <a:sym typeface="Oswald"/>
                </a:rPr>
                <a:t>UNIT 2: GENERAL CONTEXT OF EUROPEAN FRAMEWORKS FOR TRUSTWORTHY AND HUMAN-CENTERED AI</a:t>
              </a:r>
            </a:p>
          </p:txBody>
        </p:sp>
      </p:grpSp>
      <p:grpSp>
        <p:nvGrpSpPr>
          <p:cNvPr id="34" name="Group 34"/>
          <p:cNvGrpSpPr/>
          <p:nvPr/>
        </p:nvGrpSpPr>
        <p:grpSpPr>
          <a:xfrm>
            <a:off x="12217896" y="5590389"/>
            <a:ext cx="5176466" cy="3120214"/>
            <a:chOff x="0" y="0"/>
            <a:chExt cx="6901955" cy="4160285"/>
          </a:xfrm>
        </p:grpSpPr>
        <p:sp>
          <p:nvSpPr>
            <p:cNvPr id="35" name="Freeform 35"/>
            <p:cNvSpPr/>
            <p:nvPr/>
          </p:nvSpPr>
          <p:spPr>
            <a:xfrm>
              <a:off x="0" y="0"/>
              <a:ext cx="6901958" cy="4160273"/>
            </a:xfrm>
            <a:custGeom>
              <a:avLst/>
              <a:gdLst/>
              <a:ahLst/>
              <a:cxnLst/>
              <a:rect l="l" t="t" r="r" b="b"/>
              <a:pathLst>
                <a:path w="6901958" h="4160273">
                  <a:moveTo>
                    <a:pt x="0" y="0"/>
                  </a:moveTo>
                  <a:lnTo>
                    <a:pt x="6901958" y="0"/>
                  </a:lnTo>
                  <a:lnTo>
                    <a:pt x="6901958" y="4160273"/>
                  </a:lnTo>
                  <a:lnTo>
                    <a:pt x="0" y="4160273"/>
                  </a:lnTo>
                  <a:close/>
                </a:path>
              </a:pathLst>
            </a:custGeom>
            <a:blipFill>
              <a:blip r:embed="rId5">
                <a:alphaModFix amt="0"/>
              </a:blip>
              <a:stretch>
                <a:fillRect t="-18143" b="53491"/>
              </a:stretch>
            </a:blipFill>
          </p:spPr>
          <p:txBody>
            <a:bodyPr/>
            <a:lstStyle/>
            <a:p>
              <a:endParaRPr lang="en-GB"/>
            </a:p>
          </p:txBody>
        </p:sp>
        <p:sp>
          <p:nvSpPr>
            <p:cNvPr id="36" name="TextBox 36"/>
            <p:cNvSpPr txBox="1"/>
            <p:nvPr/>
          </p:nvSpPr>
          <p:spPr>
            <a:xfrm>
              <a:off x="0" y="-123825"/>
              <a:ext cx="6901955" cy="4284110"/>
            </a:xfrm>
            <a:prstGeom prst="rect">
              <a:avLst/>
            </a:prstGeom>
          </p:spPr>
          <p:txBody>
            <a:bodyPr lIns="0" tIns="0" rIns="0" bIns="0" rtlCol="0" anchor="ctr"/>
            <a:lstStyle/>
            <a:p>
              <a:pPr marL="0" lvl="0" indent="0" algn="ctr">
                <a:lnSpc>
                  <a:spcPts val="4000"/>
                </a:lnSpc>
                <a:spcBef>
                  <a:spcPct val="0"/>
                </a:spcBef>
              </a:pPr>
              <a:r>
                <a:rPr lang="en-US" sz="2799" u="none" strike="noStrike" dirty="0">
                  <a:solidFill>
                    <a:srgbClr val="000000"/>
                  </a:solidFill>
                  <a:latin typeface="Oswald"/>
                  <a:ea typeface="Oswald"/>
                  <a:cs typeface="Oswald"/>
                  <a:sym typeface="Oswald"/>
                </a:rPr>
                <a:t>UNIT 3: ANALYSIS OF REAL-LIFE ETHICAL DILEMMAS IN AI-ASSISTED LEARNING ENVIRONMENTS</a:t>
              </a:r>
            </a:p>
          </p:txBody>
        </p:sp>
      </p:grpSp>
      <p:grpSp>
        <p:nvGrpSpPr>
          <p:cNvPr id="37" name="Group 37"/>
          <p:cNvGrpSpPr/>
          <p:nvPr/>
        </p:nvGrpSpPr>
        <p:grpSpPr>
          <a:xfrm>
            <a:off x="6655927" y="3580047"/>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n-GB"/>
            </a:p>
          </p:txBody>
        </p:sp>
      </p:grpSp>
      <p:sp>
        <p:nvSpPr>
          <p:cNvPr id="39" name="TextBox 39"/>
          <p:cNvSpPr txBox="1"/>
          <p:nvPr/>
        </p:nvSpPr>
        <p:spPr>
          <a:xfrm>
            <a:off x="7188270"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0" name="TextBox 40"/>
          <p:cNvSpPr txBox="1"/>
          <p:nvPr/>
        </p:nvSpPr>
        <p:spPr>
          <a:xfrm>
            <a:off x="11078956" y="3081442"/>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1" name="TextBox 41"/>
          <p:cNvSpPr txBox="1"/>
          <p:nvPr/>
        </p:nvSpPr>
        <p:spPr>
          <a:xfrm>
            <a:off x="11101835" y="6558210"/>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2" name="TextBox 42"/>
          <p:cNvSpPr txBox="1"/>
          <p:nvPr/>
        </p:nvSpPr>
        <p:spPr>
          <a:xfrm>
            <a:off x="7221217" y="8467544"/>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grpSp>
        <p:nvGrpSpPr>
          <p:cNvPr id="43" name="Group 43"/>
          <p:cNvGrpSpPr/>
          <p:nvPr/>
        </p:nvGrpSpPr>
        <p:grpSpPr>
          <a:xfrm>
            <a:off x="14965994" y="349444"/>
            <a:ext cx="2799445" cy="1224267"/>
            <a:chOff x="0" y="0"/>
            <a:chExt cx="3732593" cy="1632356"/>
          </a:xfrm>
        </p:grpSpPr>
        <p:sp>
          <p:nvSpPr>
            <p:cNvPr id="44" name="Freeform 44"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70639" y="1056484"/>
            <a:ext cx="438194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LEARNING OBJECTIVES</a:t>
            </a:r>
          </a:p>
        </p:txBody>
      </p:sp>
      <p:sp>
        <p:nvSpPr>
          <p:cNvPr id="3" name="TextBox 3"/>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Insert Subtitle Here</a:t>
            </a:r>
          </a:p>
        </p:txBody>
      </p:sp>
      <p:grpSp>
        <p:nvGrpSpPr>
          <p:cNvPr id="4" name="Group 4"/>
          <p:cNvGrpSpPr/>
          <p:nvPr/>
        </p:nvGrpSpPr>
        <p:grpSpPr>
          <a:xfrm>
            <a:off x="1070639" y="2928861"/>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6" name="Group 6"/>
          <p:cNvGrpSpPr/>
          <p:nvPr/>
        </p:nvGrpSpPr>
        <p:grpSpPr>
          <a:xfrm>
            <a:off x="1070639" y="4319931"/>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8" name="Group 8"/>
          <p:cNvGrpSpPr/>
          <p:nvPr/>
        </p:nvGrpSpPr>
        <p:grpSpPr>
          <a:xfrm>
            <a:off x="1070639" y="5701503"/>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10" name="Group 10"/>
          <p:cNvGrpSpPr/>
          <p:nvPr/>
        </p:nvGrpSpPr>
        <p:grpSpPr>
          <a:xfrm>
            <a:off x="1070639" y="6996398"/>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12" name="Group 12"/>
          <p:cNvGrpSpPr/>
          <p:nvPr/>
        </p:nvGrpSpPr>
        <p:grpSpPr>
          <a:xfrm>
            <a:off x="1030624" y="8324402"/>
            <a:ext cx="1008555" cy="1010098"/>
            <a:chOff x="0" y="0"/>
            <a:chExt cx="1344740" cy="1346797"/>
          </a:xfrm>
        </p:grpSpPr>
        <p:sp>
          <p:nvSpPr>
            <p:cNvPr id="13" name="Freeform 1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sp>
        <p:nvSpPr>
          <p:cNvPr id="14" name="TextBox 14"/>
          <p:cNvSpPr txBox="1"/>
          <p:nvPr/>
        </p:nvSpPr>
        <p:spPr>
          <a:xfrm>
            <a:off x="2462832" y="2939634"/>
            <a:ext cx="14507613"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Identify the fundamental ethical principles related to the use of AI in Continuous Vocational Educational Training (CVET), including fairness, transparency, accountability and privacy.</a:t>
            </a:r>
          </a:p>
        </p:txBody>
      </p:sp>
      <p:sp>
        <p:nvSpPr>
          <p:cNvPr id="15" name="TextBox 15"/>
          <p:cNvSpPr txBox="1"/>
          <p:nvPr/>
        </p:nvSpPr>
        <p:spPr>
          <a:xfrm>
            <a:off x="2462832" y="4421391"/>
            <a:ext cx="11967839"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Explain how AI-based tools can generate ethical risks and benefits for students, teachers, and institutions in the context of CVET.</a:t>
            </a:r>
          </a:p>
        </p:txBody>
      </p:sp>
      <p:sp>
        <p:nvSpPr>
          <p:cNvPr id="16" name="TextBox 16"/>
          <p:cNvSpPr txBox="1"/>
          <p:nvPr/>
        </p:nvSpPr>
        <p:spPr>
          <a:xfrm>
            <a:off x="2430380" y="5844226"/>
            <a:ext cx="11967839" cy="3619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Evaluate real-world applications of AI in CVET using ethical frameworks and guidelines.</a:t>
            </a:r>
          </a:p>
        </p:txBody>
      </p:sp>
      <p:sp>
        <p:nvSpPr>
          <p:cNvPr id="17" name="TextBox 17"/>
          <p:cNvSpPr txBox="1"/>
          <p:nvPr/>
        </p:nvSpPr>
        <p:spPr>
          <a:xfrm>
            <a:off x="2462832" y="7026945"/>
            <a:ext cx="11935396"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Apply ethical principles to propose responsible practices for the adoption and governance of AI systems in CVET environments.</a:t>
            </a:r>
          </a:p>
        </p:txBody>
      </p:sp>
      <p:sp>
        <p:nvSpPr>
          <p:cNvPr id="18" name="TextBox 18"/>
          <p:cNvSpPr txBox="1"/>
          <p:nvPr/>
        </p:nvSpPr>
        <p:spPr>
          <a:xfrm>
            <a:off x="2462832" y="8379314"/>
            <a:ext cx="11749926"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Demonstrate knowledge of the legal and social implications of working with AI technologies in learning environments.</a:t>
            </a:r>
          </a:p>
        </p:txBody>
      </p:sp>
      <p:grpSp>
        <p:nvGrpSpPr>
          <p:cNvPr id="19" name="Group 19"/>
          <p:cNvGrpSpPr/>
          <p:nvPr/>
        </p:nvGrpSpPr>
        <p:grpSpPr>
          <a:xfrm>
            <a:off x="1369933" y="3017901"/>
            <a:ext cx="409975" cy="863879"/>
            <a:chOff x="0" y="0"/>
            <a:chExt cx="546633" cy="1151839"/>
          </a:xfrm>
        </p:grpSpPr>
        <p:sp>
          <p:nvSpPr>
            <p:cNvPr id="20" name="Freeform 2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21" name="TextBox 2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22" name="Group 22"/>
          <p:cNvGrpSpPr/>
          <p:nvPr/>
        </p:nvGrpSpPr>
        <p:grpSpPr>
          <a:xfrm>
            <a:off x="1369933" y="4408551"/>
            <a:ext cx="409975" cy="863879"/>
            <a:chOff x="0" y="0"/>
            <a:chExt cx="546633" cy="1151839"/>
          </a:xfrm>
        </p:grpSpPr>
        <p:sp>
          <p:nvSpPr>
            <p:cNvPr id="23" name="Freeform 2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24" name="TextBox 2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5" name="Group 25"/>
          <p:cNvGrpSpPr/>
          <p:nvPr/>
        </p:nvGrpSpPr>
        <p:grpSpPr>
          <a:xfrm>
            <a:off x="1378182" y="5794334"/>
            <a:ext cx="409975" cy="863879"/>
            <a:chOff x="0" y="0"/>
            <a:chExt cx="546633" cy="1151839"/>
          </a:xfrm>
        </p:grpSpPr>
        <p:sp>
          <p:nvSpPr>
            <p:cNvPr id="26" name="Freeform 2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27" name="TextBox 2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28" name="Group 28"/>
          <p:cNvGrpSpPr/>
          <p:nvPr/>
        </p:nvGrpSpPr>
        <p:grpSpPr>
          <a:xfrm>
            <a:off x="1369933" y="7083076"/>
            <a:ext cx="409975" cy="863879"/>
            <a:chOff x="0" y="0"/>
            <a:chExt cx="546633" cy="1151839"/>
          </a:xfrm>
        </p:grpSpPr>
        <p:sp>
          <p:nvSpPr>
            <p:cNvPr id="29" name="Freeform 29"/>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30" name="TextBox 30"/>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31" name="Group 31"/>
          <p:cNvGrpSpPr/>
          <p:nvPr/>
        </p:nvGrpSpPr>
        <p:grpSpPr>
          <a:xfrm>
            <a:off x="1329909" y="8406546"/>
            <a:ext cx="409975" cy="863879"/>
            <a:chOff x="0" y="0"/>
            <a:chExt cx="546633" cy="1151839"/>
          </a:xfrm>
        </p:grpSpPr>
        <p:sp>
          <p:nvSpPr>
            <p:cNvPr id="32" name="Freeform 32"/>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33" name="TextBox 33"/>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grpSp>
        <p:nvGrpSpPr>
          <p:cNvPr id="34" name="Group 34"/>
          <p:cNvGrpSpPr/>
          <p:nvPr/>
        </p:nvGrpSpPr>
        <p:grpSpPr>
          <a:xfrm>
            <a:off x="15095544" y="4047592"/>
            <a:ext cx="1639262" cy="2121370"/>
            <a:chOff x="0" y="0"/>
            <a:chExt cx="2185683" cy="2828493"/>
          </a:xfrm>
        </p:grpSpPr>
        <p:sp>
          <p:nvSpPr>
            <p:cNvPr id="35" name="Freeform 35" descr="A picture containing antenna  Description automatically generated"/>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n-GB"/>
            </a:p>
          </p:txBody>
        </p:sp>
      </p:grpSp>
      <p:grpSp>
        <p:nvGrpSpPr>
          <p:cNvPr id="36" name="Group 36"/>
          <p:cNvGrpSpPr/>
          <p:nvPr/>
        </p:nvGrpSpPr>
        <p:grpSpPr>
          <a:xfrm>
            <a:off x="14826939" y="6805098"/>
            <a:ext cx="1728340" cy="2414454"/>
            <a:chOff x="0" y="0"/>
            <a:chExt cx="2304453" cy="3219272"/>
          </a:xfrm>
        </p:grpSpPr>
        <p:sp>
          <p:nvSpPr>
            <p:cNvPr id="37" name="Freeform 37" descr="A picture containing antenna  Description automatically generated"/>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79" r="-34633" b="-24163"/>
              </a:stretch>
            </a:blipFill>
          </p:spPr>
          <p:txBody>
            <a:bodyPr/>
            <a:lstStyle/>
            <a:p>
              <a:endParaRPr lang="en-GB"/>
            </a:p>
          </p:txBody>
        </p:sp>
      </p:grpSp>
      <p:sp>
        <p:nvSpPr>
          <p:cNvPr id="39" name="TextBox 38">
            <a:extLst>
              <a:ext uri="{FF2B5EF4-FFF2-40B4-BE49-F238E27FC236}">
                <a16:creationId xmlns:a16="http://schemas.microsoft.com/office/drawing/2014/main" id="{38DEB105-9B5A-0720-33B4-A5FC99D899B1}"/>
              </a:ext>
            </a:extLst>
          </p:cNvPr>
          <p:cNvSpPr txBox="1"/>
          <p:nvPr/>
        </p:nvSpPr>
        <p:spPr>
          <a:xfrm>
            <a:off x="1070639" y="1949167"/>
            <a:ext cx="11015739" cy="36195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Upon completion of this module, participants will be able to:</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4"/>
              <a:stretch>
                <a:fillRect/>
              </a:stretch>
            </a:blipFill>
          </p:spPr>
          <p:txBody>
            <a:bodyPr/>
            <a:lstStyle/>
            <a:p>
              <a:endParaRPr lang="en-GB"/>
            </a:p>
          </p:txBody>
        </p:sp>
      </p:grpSp>
      <p:sp>
        <p:nvSpPr>
          <p:cNvPr id="4" name="TextBox 4"/>
          <p:cNvSpPr txBox="1"/>
          <p:nvPr/>
        </p:nvSpPr>
        <p:spPr>
          <a:xfrm>
            <a:off x="1028700" y="1085850"/>
            <a:ext cx="2965847"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INTRODUCTION</a:t>
            </a:r>
          </a:p>
        </p:txBody>
      </p:sp>
      <p:sp>
        <p:nvSpPr>
          <p:cNvPr id="5" name="TextBox 5"/>
          <p:cNvSpPr txBox="1"/>
          <p:nvPr/>
        </p:nvSpPr>
        <p:spPr>
          <a:xfrm>
            <a:off x="1028700" y="2367996"/>
            <a:ext cx="9944100" cy="5551007"/>
          </a:xfrm>
          <a:prstGeom prst="rect">
            <a:avLst/>
          </a:prstGeom>
        </p:spPr>
        <p:txBody>
          <a:bodyPr wrap="square"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Artificial intelligence is becoming increasingly prevalent in education and training. As a CVET trainer, you may already be using AI to support content creation, learning activities, assessment, or administrative tasks.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Understanding how to use these technologies responsibly is becoming an increasingly important professional skill.</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In this module, you will explore the ethical principles that should guide the use of AI in educational contexts. You will reflect on aspects such as fairness, transparency, privacy, accountability, and the impact that AI can have on students and educational practice.</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The goal is not simply to learn about AI, but to develop the knowledge and judgment necessary to make informed and ethical decisions when integrating AI into your daily life as a vocational education professional.</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2300347"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WHY IS IT IMPORTANT TO UNDERSTAND THE EVOLUTION OF AI?</a:t>
            </a:r>
          </a:p>
        </p:txBody>
      </p:sp>
      <p:sp>
        <p:nvSpPr>
          <p:cNvPr id="3" name="TextBox 3"/>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Insert Subtitle Here</a:t>
            </a:r>
          </a:p>
        </p:txBody>
      </p:sp>
      <p:sp>
        <p:nvSpPr>
          <p:cNvPr id="4" name="TextBox 4"/>
          <p:cNvSpPr txBox="1"/>
          <p:nvPr/>
        </p:nvSpPr>
        <p:spPr>
          <a:xfrm>
            <a:off x="1028700" y="2476500"/>
            <a:ext cx="8642956" cy="61531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Studying AI helps you transform your perception of technology and understand how current technologies have evolved from early concepts and experiments.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It also explains why AI behaves the way it does and why it took decades to achieve certain advances.</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By tracing the trajectory of AI from its foundations and early expert systems to the current era of deep learning and generative models, one acquires the critical ability to demystify modern tools.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b="1" u="none" strike="noStrike" dirty="0">
                <a:solidFill>
                  <a:srgbClr val="000000"/>
                </a:solidFill>
                <a:latin typeface="Lato Bold"/>
                <a:ea typeface="Lato Bold"/>
                <a:cs typeface="Lato Bold"/>
                <a:sym typeface="Lato Bold"/>
              </a:rPr>
              <a:t>Without this context, there is a risk of misinterpreting the true potential of AI, either by overestimating its "intelligence" or underestimating its statistical complexity.</a:t>
            </a:r>
          </a:p>
          <a:p>
            <a:pPr marL="0" lvl="0" indent="0" algn="just">
              <a:lnSpc>
                <a:spcPts val="2880"/>
              </a:lnSpc>
              <a:spcBef>
                <a:spcPct val="0"/>
              </a:spcBef>
            </a:pPr>
            <a:endParaRPr lang="en-US" sz="2400" b="1" u="none" strike="noStrike" dirty="0">
              <a:solidFill>
                <a:srgbClr val="000000"/>
              </a:solidFill>
              <a:latin typeface="Lato Bold"/>
              <a:ea typeface="Lato Bold"/>
              <a:cs typeface="Lato Bold"/>
              <a:sym typeface="Lato Bold"/>
            </a:endParaRPr>
          </a:p>
          <a:p>
            <a:pPr marL="0" lvl="0" indent="0" algn="l">
              <a:lnSpc>
                <a:spcPts val="2880"/>
              </a:lnSpc>
              <a:spcBef>
                <a:spcPct val="0"/>
              </a:spcBef>
            </a:pPr>
            <a:endParaRPr lang="en-US" sz="2400" b="1" u="none" strike="noStrike" dirty="0">
              <a:solidFill>
                <a:srgbClr val="000000"/>
              </a:solidFill>
              <a:latin typeface="Lato Bold"/>
              <a:ea typeface="Lato Bold"/>
              <a:cs typeface="Lato Bold"/>
              <a:sym typeface="Lato Bold"/>
            </a:endParaRPr>
          </a:p>
        </p:txBody>
      </p:sp>
      <p:grpSp>
        <p:nvGrpSpPr>
          <p:cNvPr id="5" name="Group 5"/>
          <p:cNvGrpSpPr/>
          <p:nvPr/>
        </p:nvGrpSpPr>
        <p:grpSpPr>
          <a:xfrm>
            <a:off x="10233689" y="1761668"/>
            <a:ext cx="8054311" cy="8054311"/>
            <a:chOff x="0" y="0"/>
            <a:chExt cx="10739082" cy="10739082"/>
          </a:xfrm>
        </p:grpSpPr>
        <p:sp>
          <p:nvSpPr>
            <p:cNvPr id="6" name="Freeform 6"/>
            <p:cNvSpPr/>
            <p:nvPr/>
          </p:nvSpPr>
          <p:spPr>
            <a:xfrm>
              <a:off x="0" y="0"/>
              <a:ext cx="10739120" cy="10739120"/>
            </a:xfrm>
            <a:custGeom>
              <a:avLst/>
              <a:gdLst/>
              <a:ahLst/>
              <a:cxnLst/>
              <a:rect l="l" t="t" r="r" b="b"/>
              <a:pathLst>
                <a:path w="10739120" h="10739120">
                  <a:moveTo>
                    <a:pt x="0" y="0"/>
                  </a:moveTo>
                  <a:lnTo>
                    <a:pt x="10739120" y="0"/>
                  </a:lnTo>
                  <a:lnTo>
                    <a:pt x="10739120" y="10739120"/>
                  </a:lnTo>
                  <a:lnTo>
                    <a:pt x="0" y="10739120"/>
                  </a:lnTo>
                  <a:lnTo>
                    <a:pt x="0" y="0"/>
                  </a:lnTo>
                  <a:close/>
                </a:path>
              </a:pathLst>
            </a:custGeom>
            <a:blipFill>
              <a:blip r:embed="rId4"/>
              <a:stretch>
                <a:fillRect/>
              </a:stretch>
            </a:blipFill>
          </p:spPr>
          <p:txBody>
            <a:bodyPr/>
            <a:lstStyle/>
            <a:p>
              <a:endParaRPr lang="en-GB"/>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441237" y="1714500"/>
            <a:ext cx="8476520" cy="6408020"/>
          </a:xfrm>
          <a:custGeom>
            <a:avLst/>
            <a:gdLst/>
            <a:ahLst/>
            <a:cxnLst/>
            <a:rect l="l" t="t" r="r" b="b"/>
            <a:pathLst>
              <a:path w="7912214" h="5269372">
                <a:moveTo>
                  <a:pt x="0" y="0"/>
                </a:moveTo>
                <a:lnTo>
                  <a:pt x="7912214" y="0"/>
                </a:lnTo>
                <a:lnTo>
                  <a:pt x="7912214" y="5269372"/>
                </a:lnTo>
                <a:lnTo>
                  <a:pt x="0" y="5269372"/>
                </a:lnTo>
                <a:lnTo>
                  <a:pt x="0" y="0"/>
                </a:lnTo>
                <a:close/>
              </a:path>
            </a:pathLst>
          </a:custGeom>
          <a:blipFill>
            <a:blip r:embed="rId3"/>
            <a:stretch>
              <a:fillRect/>
            </a:stretch>
          </a:blipFill>
        </p:spPr>
        <p:txBody>
          <a:bodyPr/>
          <a:lstStyle/>
          <a:p>
            <a:endParaRPr lang="en-GB"/>
          </a:p>
        </p:txBody>
      </p:sp>
      <p:sp>
        <p:nvSpPr>
          <p:cNvPr id="3" name="TextBox 3"/>
          <p:cNvSpPr txBox="1"/>
          <p:nvPr/>
        </p:nvSpPr>
        <p:spPr>
          <a:xfrm>
            <a:off x="1028701" y="1885950"/>
            <a:ext cx="7581900" cy="6666697"/>
          </a:xfrm>
          <a:prstGeom prst="rect">
            <a:avLst/>
          </a:prstGeom>
        </p:spPr>
        <p:txBody>
          <a:bodyPr wrap="square" lIns="0" tIns="0" rIns="0" bIns="0" rtlCol="0" anchor="t">
            <a:spAutoFit/>
          </a:bodyPr>
          <a:lstStyle/>
          <a:p>
            <a:pPr marL="0" lvl="0" indent="0" algn="just">
              <a:lnSpc>
                <a:spcPts val="2879"/>
              </a:lnSpc>
              <a:spcBef>
                <a:spcPct val="0"/>
              </a:spcBef>
            </a:pPr>
            <a:r>
              <a:rPr lang="en-US" sz="2400" dirty="0">
                <a:solidFill>
                  <a:srgbClr val="000000"/>
                </a:solidFill>
                <a:latin typeface="Lato Light"/>
                <a:ea typeface="Lato Light"/>
                <a:cs typeface="Lato Light"/>
                <a:sym typeface="Lato Light"/>
              </a:rPr>
              <a:t>The European Commission defines artificial intelligence as systems that exhibit intelligent behavior, capable of analyzing their environment and acting—with a certain degree of autonomy—to achieve specific goals. AI-based systems can consist simply of a computer program or be integrated into hardware devices.</a:t>
            </a:r>
          </a:p>
          <a:p>
            <a:pPr marL="0" lvl="0" indent="0" algn="just">
              <a:lnSpc>
                <a:spcPts val="2879"/>
              </a:lnSpc>
              <a:spcBef>
                <a:spcPct val="0"/>
              </a:spcBef>
            </a:pPr>
            <a:endParaRPr lang="en-US" sz="2400"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Spanish Strategy for Artificial Intelligence defines AI as a set of systems capable of tackling complex problems using advanced programming techniques. Unlike traditional computer programs, these systems do not require all the necessary instructions or steps to be defined in advance. Instead, they process large amounts of input data—case studies, examples, or past experience—and progressively adapt their internal models until they identify the most appropriate response to the problem at hand.</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36702" y="1085850"/>
            <a:ext cx="7954898"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EVOLUTION OF AI (1950-PRESENT)</a:t>
            </a:r>
          </a:p>
        </p:txBody>
      </p:sp>
      <p:sp>
        <p:nvSpPr>
          <p:cNvPr id="3" name="TextBox 3"/>
          <p:cNvSpPr txBox="1"/>
          <p:nvPr/>
        </p:nvSpPr>
        <p:spPr>
          <a:xfrm>
            <a:off x="12051744" y="72946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Insert Subtitle Here</a:t>
            </a:r>
          </a:p>
        </p:txBody>
      </p:sp>
      <p:grpSp>
        <p:nvGrpSpPr>
          <p:cNvPr id="4" name="Group 4"/>
          <p:cNvGrpSpPr/>
          <p:nvPr/>
        </p:nvGrpSpPr>
        <p:grpSpPr>
          <a:xfrm>
            <a:off x="756742" y="2377545"/>
            <a:ext cx="2369077" cy="3051524"/>
            <a:chOff x="0" y="0"/>
            <a:chExt cx="3158769" cy="4068699"/>
          </a:xfrm>
        </p:grpSpPr>
        <p:sp>
          <p:nvSpPr>
            <p:cNvPr id="5" name="Freeform 5"/>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6" name="Group 6"/>
          <p:cNvGrpSpPr/>
          <p:nvPr/>
        </p:nvGrpSpPr>
        <p:grpSpPr>
          <a:xfrm>
            <a:off x="756742" y="3582914"/>
            <a:ext cx="2369077" cy="1243469"/>
            <a:chOff x="0" y="0"/>
            <a:chExt cx="3158769" cy="1657958"/>
          </a:xfrm>
        </p:grpSpPr>
        <p:sp>
          <p:nvSpPr>
            <p:cNvPr id="7" name="Freeform 7"/>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8" name="TextBox 8"/>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1950</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Turing proposes intelligent machines: “Imitation Test”</a:t>
              </a:r>
            </a:p>
          </p:txBody>
        </p:sp>
      </p:grpSp>
      <p:grpSp>
        <p:nvGrpSpPr>
          <p:cNvPr id="9" name="Group 9"/>
          <p:cNvGrpSpPr/>
          <p:nvPr/>
        </p:nvGrpSpPr>
        <p:grpSpPr>
          <a:xfrm>
            <a:off x="1420492" y="2558348"/>
            <a:ext cx="1041568" cy="1041568"/>
            <a:chOff x="0" y="0"/>
            <a:chExt cx="1388758" cy="1388758"/>
          </a:xfrm>
        </p:grpSpPr>
        <p:sp>
          <p:nvSpPr>
            <p:cNvPr id="10" name="Freeform 10"/>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5"/>
              <a:stretch>
                <a:fillRect t="-18028" r="8" b="-18021"/>
              </a:stretch>
            </a:blipFill>
            <a:ln w="38100" cap="sq">
              <a:solidFill>
                <a:srgbClr val="000000"/>
              </a:solidFill>
              <a:prstDash val="solid"/>
              <a:miter/>
            </a:ln>
          </p:spPr>
          <p:txBody>
            <a:bodyPr/>
            <a:lstStyle/>
            <a:p>
              <a:endParaRPr lang="en-GB"/>
            </a:p>
          </p:txBody>
        </p:sp>
      </p:grpSp>
      <p:grpSp>
        <p:nvGrpSpPr>
          <p:cNvPr id="11" name="Group 11"/>
          <p:cNvGrpSpPr/>
          <p:nvPr/>
        </p:nvGrpSpPr>
        <p:grpSpPr>
          <a:xfrm>
            <a:off x="3138602" y="2377545"/>
            <a:ext cx="2369077" cy="3051524"/>
            <a:chOff x="0" y="0"/>
            <a:chExt cx="3158769" cy="4068699"/>
          </a:xfrm>
        </p:grpSpPr>
        <p:sp>
          <p:nvSpPr>
            <p:cNvPr id="12" name="Freeform 12"/>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13" name="Group 13"/>
          <p:cNvGrpSpPr/>
          <p:nvPr/>
        </p:nvGrpSpPr>
        <p:grpSpPr>
          <a:xfrm>
            <a:off x="3138602" y="3265579"/>
            <a:ext cx="2369077" cy="1859090"/>
            <a:chOff x="0" y="0"/>
            <a:chExt cx="3158769" cy="2478786"/>
          </a:xfrm>
        </p:grpSpPr>
        <p:sp>
          <p:nvSpPr>
            <p:cNvPr id="14" name="Freeform 14"/>
            <p:cNvSpPr/>
            <p:nvPr/>
          </p:nvSpPr>
          <p:spPr>
            <a:xfrm>
              <a:off x="0" y="0"/>
              <a:ext cx="3158768" cy="2478784"/>
            </a:xfrm>
            <a:custGeom>
              <a:avLst/>
              <a:gdLst/>
              <a:ahLst/>
              <a:cxnLst/>
              <a:rect l="l" t="t" r="r" b="b"/>
              <a:pathLst>
                <a:path w="3158768" h="2478784">
                  <a:moveTo>
                    <a:pt x="0" y="0"/>
                  </a:moveTo>
                  <a:lnTo>
                    <a:pt x="3158768" y="0"/>
                  </a:lnTo>
                  <a:lnTo>
                    <a:pt x="3158768" y="2478784"/>
                  </a:lnTo>
                  <a:lnTo>
                    <a:pt x="0" y="2478784"/>
                  </a:lnTo>
                  <a:close/>
                </a:path>
              </a:pathLst>
            </a:custGeom>
            <a:blipFill>
              <a:blip r:embed="rId4">
                <a:alphaModFix amt="0"/>
              </a:blip>
              <a:stretch>
                <a:fillRect l="-17343" r="-17343" b="33114"/>
              </a:stretch>
            </a:blipFill>
          </p:spPr>
          <p:txBody>
            <a:bodyPr/>
            <a:lstStyle/>
            <a:p>
              <a:endParaRPr lang="en-GB"/>
            </a:p>
          </p:txBody>
        </p:sp>
        <p:sp>
          <p:nvSpPr>
            <p:cNvPr id="15" name="TextBox 15"/>
            <p:cNvSpPr txBox="1"/>
            <p:nvPr/>
          </p:nvSpPr>
          <p:spPr>
            <a:xfrm>
              <a:off x="0" y="-9525"/>
              <a:ext cx="3158769" cy="24883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1956</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The term "AI" was coined by John McCarthy at the Dartmouth Conference</a:t>
              </a:r>
            </a:p>
            <a:p>
              <a:pPr marL="0" lvl="0" indent="0" algn="ctr">
                <a:lnSpc>
                  <a:spcPts val="1782"/>
                </a:lnSpc>
                <a:spcBef>
                  <a:spcPct val="0"/>
                </a:spcBef>
              </a:pPr>
              <a:endParaRPr lang="en-US" sz="1650" u="none" strike="noStrike">
                <a:solidFill>
                  <a:srgbClr val="000000"/>
                </a:solidFill>
                <a:latin typeface="Calibri (MS)"/>
                <a:ea typeface="Calibri (MS)"/>
                <a:cs typeface="Calibri (MS)"/>
                <a:sym typeface="Calibri (MS)"/>
              </a:endParaRPr>
            </a:p>
          </p:txBody>
        </p:sp>
      </p:grpSp>
      <p:grpSp>
        <p:nvGrpSpPr>
          <p:cNvPr id="16" name="Group 16"/>
          <p:cNvGrpSpPr/>
          <p:nvPr/>
        </p:nvGrpSpPr>
        <p:grpSpPr>
          <a:xfrm>
            <a:off x="3821401" y="2558348"/>
            <a:ext cx="1041568" cy="1041568"/>
            <a:chOff x="0" y="0"/>
            <a:chExt cx="1388758" cy="1388758"/>
          </a:xfrm>
        </p:grpSpPr>
        <p:sp>
          <p:nvSpPr>
            <p:cNvPr id="17" name="Freeform 17"/>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6"/>
              <a:stretch>
                <a:fillRect l="-25020" r="-25010" b="8"/>
              </a:stretch>
            </a:blipFill>
            <a:ln w="38100" cap="sq">
              <a:solidFill>
                <a:srgbClr val="000000"/>
              </a:solidFill>
              <a:prstDash val="solid"/>
              <a:miter/>
            </a:ln>
          </p:spPr>
          <p:txBody>
            <a:bodyPr/>
            <a:lstStyle/>
            <a:p>
              <a:endParaRPr lang="en-GB"/>
            </a:p>
          </p:txBody>
        </p:sp>
      </p:grpSp>
      <p:grpSp>
        <p:nvGrpSpPr>
          <p:cNvPr id="18" name="Group 18"/>
          <p:cNvGrpSpPr/>
          <p:nvPr/>
        </p:nvGrpSpPr>
        <p:grpSpPr>
          <a:xfrm>
            <a:off x="5558552" y="2377545"/>
            <a:ext cx="2369077" cy="3051524"/>
            <a:chOff x="0" y="0"/>
            <a:chExt cx="3158769" cy="4068699"/>
          </a:xfrm>
        </p:grpSpPr>
        <p:sp>
          <p:nvSpPr>
            <p:cNvPr id="19" name="Freeform 19"/>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20" name="Group 20"/>
          <p:cNvGrpSpPr/>
          <p:nvPr/>
        </p:nvGrpSpPr>
        <p:grpSpPr>
          <a:xfrm>
            <a:off x="5558552" y="3582914"/>
            <a:ext cx="2369077" cy="1243469"/>
            <a:chOff x="0" y="0"/>
            <a:chExt cx="3158769" cy="1657958"/>
          </a:xfrm>
        </p:grpSpPr>
        <p:sp>
          <p:nvSpPr>
            <p:cNvPr id="21" name="Freeform 21"/>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22" name="TextBox 22"/>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1965</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 The chatbot ELIZA simulates a conversation</a:t>
              </a:r>
            </a:p>
          </p:txBody>
        </p:sp>
      </p:grpSp>
      <p:grpSp>
        <p:nvGrpSpPr>
          <p:cNvPr id="23" name="Group 23"/>
          <p:cNvGrpSpPr/>
          <p:nvPr/>
        </p:nvGrpSpPr>
        <p:grpSpPr>
          <a:xfrm>
            <a:off x="6222311" y="2558348"/>
            <a:ext cx="1041568" cy="1041568"/>
            <a:chOff x="0" y="0"/>
            <a:chExt cx="1388758" cy="1388758"/>
          </a:xfrm>
        </p:grpSpPr>
        <p:sp>
          <p:nvSpPr>
            <p:cNvPr id="24" name="Freeform 24"/>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7"/>
              <a:stretch>
                <a:fillRect l="-24350" r="-24341" b="8"/>
              </a:stretch>
            </a:blipFill>
            <a:ln w="38100" cap="sq">
              <a:solidFill>
                <a:srgbClr val="000000"/>
              </a:solidFill>
              <a:prstDash val="solid"/>
              <a:miter/>
            </a:ln>
          </p:spPr>
          <p:txBody>
            <a:bodyPr/>
            <a:lstStyle/>
            <a:p>
              <a:endParaRPr lang="en-GB"/>
            </a:p>
          </p:txBody>
        </p:sp>
      </p:grpSp>
      <p:grpSp>
        <p:nvGrpSpPr>
          <p:cNvPr id="25" name="Group 25"/>
          <p:cNvGrpSpPr/>
          <p:nvPr/>
        </p:nvGrpSpPr>
        <p:grpSpPr>
          <a:xfrm>
            <a:off x="7959461" y="2377545"/>
            <a:ext cx="2369077" cy="3051524"/>
            <a:chOff x="0" y="0"/>
            <a:chExt cx="3158769" cy="4068699"/>
          </a:xfrm>
        </p:grpSpPr>
        <p:sp>
          <p:nvSpPr>
            <p:cNvPr id="26" name="Freeform 26"/>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27" name="Group 27"/>
          <p:cNvGrpSpPr/>
          <p:nvPr/>
        </p:nvGrpSpPr>
        <p:grpSpPr>
          <a:xfrm>
            <a:off x="7959461" y="3582914"/>
            <a:ext cx="2369077" cy="1243469"/>
            <a:chOff x="0" y="0"/>
            <a:chExt cx="3158769" cy="1657958"/>
          </a:xfrm>
        </p:grpSpPr>
        <p:sp>
          <p:nvSpPr>
            <p:cNvPr id="28" name="Freeform 28"/>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29" name="TextBox 29"/>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1966</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Shakey, the first robot capable of reasoning</a:t>
              </a:r>
            </a:p>
          </p:txBody>
        </p:sp>
      </p:grpSp>
      <p:grpSp>
        <p:nvGrpSpPr>
          <p:cNvPr id="30" name="Group 30"/>
          <p:cNvGrpSpPr/>
          <p:nvPr/>
        </p:nvGrpSpPr>
        <p:grpSpPr>
          <a:xfrm>
            <a:off x="8623211" y="2558348"/>
            <a:ext cx="1041568" cy="1041568"/>
            <a:chOff x="0" y="0"/>
            <a:chExt cx="1388758" cy="1388758"/>
          </a:xfrm>
        </p:grpSpPr>
        <p:sp>
          <p:nvSpPr>
            <p:cNvPr id="31" name="Freeform 31"/>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8"/>
              <a:stretch>
                <a:fillRect t="-29542" r="8" b="-29535"/>
              </a:stretch>
            </a:blipFill>
            <a:ln w="38100" cap="sq">
              <a:solidFill>
                <a:srgbClr val="000000"/>
              </a:solidFill>
              <a:prstDash val="solid"/>
              <a:miter/>
            </a:ln>
          </p:spPr>
          <p:txBody>
            <a:bodyPr/>
            <a:lstStyle/>
            <a:p>
              <a:endParaRPr lang="en-GB"/>
            </a:p>
          </p:txBody>
        </p:sp>
      </p:grpSp>
      <p:grpSp>
        <p:nvGrpSpPr>
          <p:cNvPr id="32" name="Group 32"/>
          <p:cNvGrpSpPr/>
          <p:nvPr/>
        </p:nvGrpSpPr>
        <p:grpSpPr>
          <a:xfrm>
            <a:off x="10360371" y="2377545"/>
            <a:ext cx="2369077" cy="3051524"/>
            <a:chOff x="0" y="0"/>
            <a:chExt cx="3158769" cy="4068699"/>
          </a:xfrm>
        </p:grpSpPr>
        <p:sp>
          <p:nvSpPr>
            <p:cNvPr id="33" name="Freeform 33"/>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34" name="Group 34"/>
          <p:cNvGrpSpPr/>
          <p:nvPr/>
        </p:nvGrpSpPr>
        <p:grpSpPr>
          <a:xfrm>
            <a:off x="10360371" y="3582914"/>
            <a:ext cx="2369077" cy="1243469"/>
            <a:chOff x="0" y="0"/>
            <a:chExt cx="3158769" cy="1657958"/>
          </a:xfrm>
        </p:grpSpPr>
        <p:sp>
          <p:nvSpPr>
            <p:cNvPr id="35" name="Freeform 35"/>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36" name="TextBox 36"/>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1997</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Deep Blue, a chess-playing computer, defeats world champion Garry Kasparov</a:t>
              </a:r>
            </a:p>
          </p:txBody>
        </p:sp>
      </p:grpSp>
      <p:grpSp>
        <p:nvGrpSpPr>
          <p:cNvPr id="37" name="Group 37"/>
          <p:cNvGrpSpPr/>
          <p:nvPr/>
        </p:nvGrpSpPr>
        <p:grpSpPr>
          <a:xfrm>
            <a:off x="11024121" y="2558348"/>
            <a:ext cx="1041568" cy="1041568"/>
            <a:chOff x="0" y="0"/>
            <a:chExt cx="1388758" cy="1388758"/>
          </a:xfrm>
        </p:grpSpPr>
        <p:sp>
          <p:nvSpPr>
            <p:cNvPr id="38" name="Freeform 38"/>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9"/>
              <a:stretch>
                <a:fillRect l="-16665" r="-16657" b="8"/>
              </a:stretch>
            </a:blipFill>
            <a:ln w="38100" cap="sq">
              <a:solidFill>
                <a:srgbClr val="000000"/>
              </a:solidFill>
              <a:prstDash val="solid"/>
              <a:miter/>
            </a:ln>
          </p:spPr>
          <p:txBody>
            <a:bodyPr/>
            <a:lstStyle/>
            <a:p>
              <a:endParaRPr lang="en-GB"/>
            </a:p>
          </p:txBody>
        </p:sp>
      </p:grpSp>
      <p:grpSp>
        <p:nvGrpSpPr>
          <p:cNvPr id="39" name="Group 39"/>
          <p:cNvGrpSpPr/>
          <p:nvPr/>
        </p:nvGrpSpPr>
        <p:grpSpPr>
          <a:xfrm>
            <a:off x="12761271" y="2377545"/>
            <a:ext cx="2369077" cy="3051524"/>
            <a:chOff x="0" y="0"/>
            <a:chExt cx="3158769" cy="4068699"/>
          </a:xfrm>
        </p:grpSpPr>
        <p:sp>
          <p:nvSpPr>
            <p:cNvPr id="40" name="Freeform 40"/>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41" name="Group 41"/>
          <p:cNvGrpSpPr/>
          <p:nvPr/>
        </p:nvGrpSpPr>
        <p:grpSpPr>
          <a:xfrm>
            <a:off x="12761271" y="3582914"/>
            <a:ext cx="2369077" cy="1243469"/>
            <a:chOff x="0" y="0"/>
            <a:chExt cx="3158769" cy="1657958"/>
          </a:xfrm>
        </p:grpSpPr>
        <p:sp>
          <p:nvSpPr>
            <p:cNvPr id="42" name="Freeform 42"/>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43" name="TextBox 43"/>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2000</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MIT develops Kismet, a robot designed to interact with humans</a:t>
              </a:r>
            </a:p>
          </p:txBody>
        </p:sp>
      </p:grpSp>
      <p:grpSp>
        <p:nvGrpSpPr>
          <p:cNvPr id="44" name="Group 44"/>
          <p:cNvGrpSpPr/>
          <p:nvPr/>
        </p:nvGrpSpPr>
        <p:grpSpPr>
          <a:xfrm>
            <a:off x="13425021" y="2558348"/>
            <a:ext cx="1041568" cy="1041568"/>
            <a:chOff x="0" y="0"/>
            <a:chExt cx="1388758" cy="1388758"/>
          </a:xfrm>
        </p:grpSpPr>
        <p:sp>
          <p:nvSpPr>
            <p:cNvPr id="45" name="Freeform 45"/>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0"/>
              <a:stretch>
                <a:fillRect t="-16665" r="8" b="-16657"/>
              </a:stretch>
            </a:blipFill>
            <a:ln w="38100" cap="sq">
              <a:solidFill>
                <a:srgbClr val="000000"/>
              </a:solidFill>
              <a:prstDash val="solid"/>
              <a:miter/>
            </a:ln>
          </p:spPr>
          <p:txBody>
            <a:bodyPr/>
            <a:lstStyle/>
            <a:p>
              <a:endParaRPr lang="en-GB"/>
            </a:p>
          </p:txBody>
        </p:sp>
      </p:grpSp>
      <p:grpSp>
        <p:nvGrpSpPr>
          <p:cNvPr id="46" name="Group 46"/>
          <p:cNvGrpSpPr/>
          <p:nvPr/>
        </p:nvGrpSpPr>
        <p:grpSpPr>
          <a:xfrm>
            <a:off x="15162181" y="2377545"/>
            <a:ext cx="2369077" cy="3051524"/>
            <a:chOff x="0" y="0"/>
            <a:chExt cx="3158769" cy="4068699"/>
          </a:xfrm>
        </p:grpSpPr>
        <p:sp>
          <p:nvSpPr>
            <p:cNvPr id="47" name="Freeform 47"/>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48" name="Group 48"/>
          <p:cNvGrpSpPr/>
          <p:nvPr/>
        </p:nvGrpSpPr>
        <p:grpSpPr>
          <a:xfrm>
            <a:off x="15162181" y="3582914"/>
            <a:ext cx="2369077" cy="1420940"/>
            <a:chOff x="0" y="0"/>
            <a:chExt cx="3158769" cy="1894586"/>
          </a:xfrm>
        </p:grpSpPr>
        <p:sp>
          <p:nvSpPr>
            <p:cNvPr id="49" name="Freeform 49"/>
            <p:cNvSpPr/>
            <p:nvPr/>
          </p:nvSpPr>
          <p:spPr>
            <a:xfrm>
              <a:off x="0" y="0"/>
              <a:ext cx="3158768" cy="1894585"/>
            </a:xfrm>
            <a:custGeom>
              <a:avLst/>
              <a:gdLst/>
              <a:ahLst/>
              <a:cxnLst/>
              <a:rect l="l" t="t" r="r" b="b"/>
              <a:pathLst>
                <a:path w="3158768" h="1894585">
                  <a:moveTo>
                    <a:pt x="0" y="0"/>
                  </a:moveTo>
                  <a:lnTo>
                    <a:pt x="3158768" y="0"/>
                  </a:lnTo>
                  <a:lnTo>
                    <a:pt x="3158768" y="1894585"/>
                  </a:lnTo>
                  <a:lnTo>
                    <a:pt x="0" y="1894585"/>
                  </a:lnTo>
                  <a:close/>
                </a:path>
              </a:pathLst>
            </a:custGeom>
            <a:blipFill>
              <a:blip r:embed="rId4">
                <a:alphaModFix amt="0"/>
              </a:blip>
              <a:stretch>
                <a:fillRect l="-17343" r="-17343" b="12489"/>
              </a:stretch>
            </a:blipFill>
          </p:spPr>
          <p:txBody>
            <a:bodyPr/>
            <a:lstStyle/>
            <a:p>
              <a:endParaRPr lang="en-GB"/>
            </a:p>
          </p:txBody>
        </p:sp>
        <p:sp>
          <p:nvSpPr>
            <p:cNvPr id="50" name="TextBox 50"/>
            <p:cNvSpPr txBox="1"/>
            <p:nvPr/>
          </p:nvSpPr>
          <p:spPr>
            <a:xfrm>
              <a:off x="0" y="-9525"/>
              <a:ext cx="3158769" cy="19041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2006</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Geoffrey Hinton publishes "Multi-Layer Representation Learning"</a:t>
              </a:r>
            </a:p>
            <a:p>
              <a:pPr marL="0" lvl="0" indent="0" algn="ctr">
                <a:lnSpc>
                  <a:spcPts val="1782"/>
                </a:lnSpc>
                <a:spcBef>
                  <a:spcPct val="0"/>
                </a:spcBef>
              </a:pPr>
              <a:endParaRPr lang="en-US" sz="1650" u="none" strike="noStrike">
                <a:solidFill>
                  <a:srgbClr val="000000"/>
                </a:solidFill>
                <a:latin typeface="Calibri (MS)"/>
                <a:ea typeface="Calibri (MS)"/>
                <a:cs typeface="Calibri (MS)"/>
                <a:sym typeface="Calibri (MS)"/>
              </a:endParaRPr>
            </a:p>
          </p:txBody>
        </p:sp>
      </p:grpSp>
      <p:grpSp>
        <p:nvGrpSpPr>
          <p:cNvPr id="51" name="Group 51"/>
          <p:cNvGrpSpPr/>
          <p:nvPr/>
        </p:nvGrpSpPr>
        <p:grpSpPr>
          <a:xfrm>
            <a:off x="15825930" y="2558348"/>
            <a:ext cx="1041568" cy="1041568"/>
            <a:chOff x="0" y="0"/>
            <a:chExt cx="1388758" cy="1388758"/>
          </a:xfrm>
        </p:grpSpPr>
        <p:sp>
          <p:nvSpPr>
            <p:cNvPr id="52" name="Freeform 52"/>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1"/>
              <a:stretch>
                <a:fillRect t="-16665" r="8" b="-16657"/>
              </a:stretch>
            </a:blipFill>
            <a:ln w="38100" cap="sq">
              <a:solidFill>
                <a:srgbClr val="000000"/>
              </a:solidFill>
              <a:prstDash val="solid"/>
              <a:miter/>
            </a:ln>
          </p:spPr>
          <p:txBody>
            <a:bodyPr/>
            <a:lstStyle/>
            <a:p>
              <a:endParaRPr lang="en-GB"/>
            </a:p>
          </p:txBody>
        </p:sp>
      </p:grpSp>
      <p:grpSp>
        <p:nvGrpSpPr>
          <p:cNvPr id="53" name="Group 53"/>
          <p:cNvGrpSpPr/>
          <p:nvPr/>
        </p:nvGrpSpPr>
        <p:grpSpPr>
          <a:xfrm>
            <a:off x="6841312" y="5187786"/>
            <a:ext cx="3772014" cy="1160869"/>
            <a:chOff x="0" y="0"/>
            <a:chExt cx="5029352" cy="1547825"/>
          </a:xfrm>
        </p:grpSpPr>
        <p:sp>
          <p:nvSpPr>
            <p:cNvPr id="54" name="Freeform 54"/>
            <p:cNvSpPr/>
            <p:nvPr/>
          </p:nvSpPr>
          <p:spPr>
            <a:xfrm>
              <a:off x="0" y="0"/>
              <a:ext cx="5029327" cy="1547876"/>
            </a:xfrm>
            <a:custGeom>
              <a:avLst/>
              <a:gdLst/>
              <a:ahLst/>
              <a:cxnLst/>
              <a:rect l="l" t="t" r="r" b="b"/>
              <a:pathLst>
                <a:path w="5029327" h="1547876">
                  <a:moveTo>
                    <a:pt x="0" y="773938"/>
                  </a:moveTo>
                  <a:lnTo>
                    <a:pt x="773938" y="0"/>
                  </a:lnTo>
                  <a:lnTo>
                    <a:pt x="773938" y="386969"/>
                  </a:lnTo>
                  <a:lnTo>
                    <a:pt x="4255389" y="386969"/>
                  </a:lnTo>
                  <a:lnTo>
                    <a:pt x="4255389" y="0"/>
                  </a:lnTo>
                  <a:lnTo>
                    <a:pt x="5029327" y="773938"/>
                  </a:lnTo>
                  <a:lnTo>
                    <a:pt x="4255389" y="1547876"/>
                  </a:lnTo>
                  <a:lnTo>
                    <a:pt x="4255389" y="1160907"/>
                  </a:lnTo>
                  <a:lnTo>
                    <a:pt x="773938" y="1160907"/>
                  </a:lnTo>
                  <a:lnTo>
                    <a:pt x="773938" y="1547876"/>
                  </a:lnTo>
                  <a:close/>
                </a:path>
              </a:pathLst>
            </a:custGeom>
            <a:solidFill>
              <a:srgbClr val="F85D2C"/>
            </a:solidFill>
            <a:ln w="38100" cap="sq">
              <a:solidFill>
                <a:srgbClr val="FFFFFF"/>
              </a:solidFill>
              <a:prstDash val="solid"/>
              <a:miter/>
            </a:ln>
          </p:spPr>
          <p:txBody>
            <a:bodyPr/>
            <a:lstStyle/>
            <a:p>
              <a:endParaRPr lang="en-GB"/>
            </a:p>
          </p:txBody>
        </p:sp>
      </p:grpSp>
      <p:grpSp>
        <p:nvGrpSpPr>
          <p:cNvPr id="55" name="Group 55"/>
          <p:cNvGrpSpPr/>
          <p:nvPr/>
        </p:nvGrpSpPr>
        <p:grpSpPr>
          <a:xfrm>
            <a:off x="749798" y="6233436"/>
            <a:ext cx="2369077" cy="3051524"/>
            <a:chOff x="0" y="0"/>
            <a:chExt cx="3158769" cy="4068699"/>
          </a:xfrm>
        </p:grpSpPr>
        <p:sp>
          <p:nvSpPr>
            <p:cNvPr id="56" name="Freeform 56"/>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57" name="Group 57"/>
          <p:cNvGrpSpPr/>
          <p:nvPr/>
        </p:nvGrpSpPr>
        <p:grpSpPr>
          <a:xfrm>
            <a:off x="749798" y="7438806"/>
            <a:ext cx="2369077" cy="1243468"/>
            <a:chOff x="0" y="0"/>
            <a:chExt cx="3158769" cy="1657958"/>
          </a:xfrm>
        </p:grpSpPr>
        <p:sp>
          <p:nvSpPr>
            <p:cNvPr id="58" name="Freeform 58"/>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59" name="TextBox 59"/>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dirty="0">
                  <a:solidFill>
                    <a:srgbClr val="000000"/>
                  </a:solidFill>
                  <a:latin typeface="Calibri (MS) Bold"/>
                  <a:ea typeface="Calibri (MS) Bold"/>
                  <a:cs typeface="Calibri (MS) Bold"/>
                  <a:sym typeface="Calibri (MS) Bold"/>
                </a:rPr>
                <a:t>2024</a:t>
              </a:r>
            </a:p>
            <a:p>
              <a:pPr marL="0" lvl="0" indent="0" algn="ctr">
                <a:lnSpc>
                  <a:spcPts val="1782"/>
                </a:lnSpc>
                <a:spcBef>
                  <a:spcPct val="0"/>
                </a:spcBef>
              </a:pPr>
              <a:r>
                <a:rPr lang="en-US" sz="1650" u="none" strike="noStrike" dirty="0">
                  <a:solidFill>
                    <a:srgbClr val="000000"/>
                  </a:solidFill>
                  <a:latin typeface="Calibri (MS)"/>
                  <a:ea typeface="Calibri (MS)"/>
                  <a:cs typeface="Calibri (MS)"/>
                  <a:sym typeface="Calibri (MS)"/>
                </a:rPr>
                <a:t>Google launcher Gemini 1.5”</a:t>
              </a:r>
            </a:p>
          </p:txBody>
        </p:sp>
      </p:grpSp>
      <p:grpSp>
        <p:nvGrpSpPr>
          <p:cNvPr id="60" name="Group 60"/>
          <p:cNvGrpSpPr/>
          <p:nvPr/>
        </p:nvGrpSpPr>
        <p:grpSpPr>
          <a:xfrm>
            <a:off x="1420492" y="6414240"/>
            <a:ext cx="1041568" cy="1041568"/>
            <a:chOff x="0" y="0"/>
            <a:chExt cx="1388758" cy="1388758"/>
          </a:xfrm>
        </p:grpSpPr>
        <p:sp>
          <p:nvSpPr>
            <p:cNvPr id="61" name="Freeform 61"/>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2"/>
              <a:stretch>
                <a:fillRect l="-39594" r="-39585" b="8"/>
              </a:stretch>
            </a:blipFill>
            <a:ln w="38100" cap="sq">
              <a:solidFill>
                <a:srgbClr val="000000"/>
              </a:solidFill>
              <a:prstDash val="solid"/>
              <a:miter/>
            </a:ln>
          </p:spPr>
          <p:txBody>
            <a:bodyPr/>
            <a:lstStyle/>
            <a:p>
              <a:endParaRPr lang="en-GB"/>
            </a:p>
          </p:txBody>
        </p:sp>
      </p:grpSp>
      <p:grpSp>
        <p:nvGrpSpPr>
          <p:cNvPr id="62" name="Group 62"/>
          <p:cNvGrpSpPr/>
          <p:nvPr/>
        </p:nvGrpSpPr>
        <p:grpSpPr>
          <a:xfrm>
            <a:off x="3157652" y="6233436"/>
            <a:ext cx="2369077" cy="3051524"/>
            <a:chOff x="0" y="0"/>
            <a:chExt cx="3158769" cy="4068699"/>
          </a:xfrm>
        </p:grpSpPr>
        <p:sp>
          <p:nvSpPr>
            <p:cNvPr id="63" name="Freeform 63"/>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64" name="Group 64"/>
          <p:cNvGrpSpPr/>
          <p:nvPr/>
        </p:nvGrpSpPr>
        <p:grpSpPr>
          <a:xfrm>
            <a:off x="3157652" y="7438806"/>
            <a:ext cx="2369077" cy="1243468"/>
            <a:chOff x="0" y="0"/>
            <a:chExt cx="3158769" cy="1657958"/>
          </a:xfrm>
        </p:grpSpPr>
        <p:sp>
          <p:nvSpPr>
            <p:cNvPr id="65" name="Freeform 65"/>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66" name="TextBox 66"/>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2021-2023</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OpenAI lanza DALL-E, DALL-E 2 y DALL-E 3, modelos de IA generativa.</a:t>
              </a:r>
            </a:p>
          </p:txBody>
        </p:sp>
      </p:grpSp>
      <p:grpSp>
        <p:nvGrpSpPr>
          <p:cNvPr id="67" name="Group 67"/>
          <p:cNvGrpSpPr/>
          <p:nvPr/>
        </p:nvGrpSpPr>
        <p:grpSpPr>
          <a:xfrm>
            <a:off x="3821401" y="6414240"/>
            <a:ext cx="1041568" cy="1041568"/>
            <a:chOff x="0" y="0"/>
            <a:chExt cx="1388758" cy="1388758"/>
          </a:xfrm>
        </p:grpSpPr>
        <p:sp>
          <p:nvSpPr>
            <p:cNvPr id="68" name="Freeform 68"/>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3"/>
              <a:stretch>
                <a:fillRect l="-24939" r="-24931" b="8"/>
              </a:stretch>
            </a:blipFill>
            <a:ln w="38100" cap="sq">
              <a:solidFill>
                <a:srgbClr val="000000"/>
              </a:solidFill>
              <a:prstDash val="solid"/>
              <a:miter/>
            </a:ln>
          </p:spPr>
          <p:txBody>
            <a:bodyPr/>
            <a:lstStyle/>
            <a:p>
              <a:endParaRPr lang="en-GB"/>
            </a:p>
          </p:txBody>
        </p:sp>
      </p:grpSp>
      <p:grpSp>
        <p:nvGrpSpPr>
          <p:cNvPr id="69" name="Group 69"/>
          <p:cNvGrpSpPr/>
          <p:nvPr/>
        </p:nvGrpSpPr>
        <p:grpSpPr>
          <a:xfrm>
            <a:off x="5558552" y="6233436"/>
            <a:ext cx="2369077" cy="3051524"/>
            <a:chOff x="0" y="0"/>
            <a:chExt cx="3158769" cy="4068699"/>
          </a:xfrm>
        </p:grpSpPr>
        <p:sp>
          <p:nvSpPr>
            <p:cNvPr id="70" name="Freeform 70"/>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71" name="Group 71"/>
          <p:cNvGrpSpPr/>
          <p:nvPr/>
        </p:nvGrpSpPr>
        <p:grpSpPr>
          <a:xfrm>
            <a:off x="5558552" y="7438806"/>
            <a:ext cx="2369077" cy="1243468"/>
            <a:chOff x="0" y="0"/>
            <a:chExt cx="3158769" cy="1657958"/>
          </a:xfrm>
        </p:grpSpPr>
        <p:sp>
          <p:nvSpPr>
            <p:cNvPr id="72" name="Freeform 72"/>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n-GB"/>
            </a:p>
          </p:txBody>
        </p:sp>
        <p:sp>
          <p:nvSpPr>
            <p:cNvPr id="73" name="TextBox 73"/>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2020</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OpenAI presents GPT-3</a:t>
              </a:r>
            </a:p>
          </p:txBody>
        </p:sp>
      </p:grpSp>
      <p:grpSp>
        <p:nvGrpSpPr>
          <p:cNvPr id="74" name="Group 74"/>
          <p:cNvGrpSpPr/>
          <p:nvPr/>
        </p:nvGrpSpPr>
        <p:grpSpPr>
          <a:xfrm>
            <a:off x="6222311" y="6414240"/>
            <a:ext cx="1041568" cy="1041568"/>
            <a:chOff x="0" y="0"/>
            <a:chExt cx="1388758" cy="1388758"/>
          </a:xfrm>
        </p:grpSpPr>
        <p:sp>
          <p:nvSpPr>
            <p:cNvPr id="75" name="Freeform 75"/>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4"/>
              <a:stretch>
                <a:fillRect l="-32222" r="-32214" b="8"/>
              </a:stretch>
            </a:blipFill>
            <a:ln w="38100" cap="sq">
              <a:solidFill>
                <a:srgbClr val="000000"/>
              </a:solidFill>
              <a:prstDash val="solid"/>
              <a:miter/>
            </a:ln>
          </p:spPr>
          <p:txBody>
            <a:bodyPr/>
            <a:lstStyle/>
            <a:p>
              <a:endParaRPr lang="en-GB"/>
            </a:p>
          </p:txBody>
        </p:sp>
      </p:grpSp>
      <p:grpSp>
        <p:nvGrpSpPr>
          <p:cNvPr id="76" name="Group 76"/>
          <p:cNvGrpSpPr/>
          <p:nvPr/>
        </p:nvGrpSpPr>
        <p:grpSpPr>
          <a:xfrm>
            <a:off x="7959461" y="6233436"/>
            <a:ext cx="2369077" cy="3051524"/>
            <a:chOff x="0" y="0"/>
            <a:chExt cx="3158769" cy="4068699"/>
          </a:xfrm>
        </p:grpSpPr>
        <p:sp>
          <p:nvSpPr>
            <p:cNvPr id="77" name="Freeform 77"/>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78" name="Group 78"/>
          <p:cNvGrpSpPr/>
          <p:nvPr/>
        </p:nvGrpSpPr>
        <p:grpSpPr>
          <a:xfrm>
            <a:off x="7959461" y="7102420"/>
            <a:ext cx="2369077" cy="1859090"/>
            <a:chOff x="0" y="0"/>
            <a:chExt cx="3158769" cy="2478786"/>
          </a:xfrm>
        </p:grpSpPr>
        <p:sp>
          <p:nvSpPr>
            <p:cNvPr id="79" name="Freeform 79"/>
            <p:cNvSpPr/>
            <p:nvPr/>
          </p:nvSpPr>
          <p:spPr>
            <a:xfrm>
              <a:off x="0" y="0"/>
              <a:ext cx="3158768" cy="2478784"/>
            </a:xfrm>
            <a:custGeom>
              <a:avLst/>
              <a:gdLst/>
              <a:ahLst/>
              <a:cxnLst/>
              <a:rect l="l" t="t" r="r" b="b"/>
              <a:pathLst>
                <a:path w="3158768" h="2478784">
                  <a:moveTo>
                    <a:pt x="0" y="0"/>
                  </a:moveTo>
                  <a:lnTo>
                    <a:pt x="3158768" y="0"/>
                  </a:lnTo>
                  <a:lnTo>
                    <a:pt x="3158768" y="2478784"/>
                  </a:lnTo>
                  <a:lnTo>
                    <a:pt x="0" y="2478784"/>
                  </a:lnTo>
                  <a:close/>
                </a:path>
              </a:pathLst>
            </a:custGeom>
            <a:blipFill>
              <a:blip r:embed="rId4">
                <a:alphaModFix amt="0"/>
              </a:blip>
              <a:stretch>
                <a:fillRect l="-17343" r="-17343" b="33114"/>
              </a:stretch>
            </a:blipFill>
          </p:spPr>
          <p:txBody>
            <a:bodyPr/>
            <a:lstStyle/>
            <a:p>
              <a:endParaRPr lang="en-GB"/>
            </a:p>
          </p:txBody>
        </p:sp>
        <p:sp>
          <p:nvSpPr>
            <p:cNvPr id="80" name="TextBox 80"/>
            <p:cNvSpPr txBox="1"/>
            <p:nvPr/>
          </p:nvSpPr>
          <p:spPr>
            <a:xfrm>
              <a:off x="0" y="-9525"/>
              <a:ext cx="3158769" cy="24883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2017</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Facebook's AI research lab trains two chatbots to negotiate with each other</a:t>
              </a:r>
            </a:p>
            <a:p>
              <a:pPr marL="0" lvl="0" indent="0" algn="ctr">
                <a:lnSpc>
                  <a:spcPts val="1782"/>
                </a:lnSpc>
                <a:spcBef>
                  <a:spcPct val="0"/>
                </a:spcBef>
              </a:pPr>
              <a:endParaRPr lang="en-US" sz="1650" u="none" strike="noStrike">
                <a:solidFill>
                  <a:srgbClr val="000000"/>
                </a:solidFill>
                <a:latin typeface="Calibri (MS)"/>
                <a:ea typeface="Calibri (MS)"/>
                <a:cs typeface="Calibri (MS)"/>
                <a:sym typeface="Calibri (MS)"/>
              </a:endParaRPr>
            </a:p>
          </p:txBody>
        </p:sp>
      </p:grpSp>
      <p:grpSp>
        <p:nvGrpSpPr>
          <p:cNvPr id="81" name="Group 81"/>
          <p:cNvGrpSpPr/>
          <p:nvPr/>
        </p:nvGrpSpPr>
        <p:grpSpPr>
          <a:xfrm>
            <a:off x="8623211" y="6414240"/>
            <a:ext cx="1041568" cy="1041568"/>
            <a:chOff x="0" y="0"/>
            <a:chExt cx="1388758" cy="1388758"/>
          </a:xfrm>
        </p:grpSpPr>
        <p:sp>
          <p:nvSpPr>
            <p:cNvPr id="82" name="Freeform 82"/>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5"/>
              <a:stretch>
                <a:fillRect r="8" b="8"/>
              </a:stretch>
            </a:blipFill>
            <a:ln w="38100" cap="sq">
              <a:solidFill>
                <a:srgbClr val="000000"/>
              </a:solidFill>
              <a:prstDash val="solid"/>
              <a:miter/>
            </a:ln>
          </p:spPr>
          <p:txBody>
            <a:bodyPr/>
            <a:lstStyle/>
            <a:p>
              <a:endParaRPr lang="en-GB"/>
            </a:p>
          </p:txBody>
        </p:sp>
      </p:grpSp>
      <p:grpSp>
        <p:nvGrpSpPr>
          <p:cNvPr id="83" name="Group 83"/>
          <p:cNvGrpSpPr/>
          <p:nvPr/>
        </p:nvGrpSpPr>
        <p:grpSpPr>
          <a:xfrm>
            <a:off x="10360371" y="6233436"/>
            <a:ext cx="2369077" cy="3051524"/>
            <a:chOff x="0" y="0"/>
            <a:chExt cx="3158769" cy="4068699"/>
          </a:xfrm>
        </p:grpSpPr>
        <p:sp>
          <p:nvSpPr>
            <p:cNvPr id="84" name="Freeform 84"/>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85" name="Group 85"/>
          <p:cNvGrpSpPr/>
          <p:nvPr/>
        </p:nvGrpSpPr>
        <p:grpSpPr>
          <a:xfrm>
            <a:off x="10360371" y="7275385"/>
            <a:ext cx="2369077" cy="1859090"/>
            <a:chOff x="0" y="0"/>
            <a:chExt cx="3158769" cy="2478786"/>
          </a:xfrm>
        </p:grpSpPr>
        <p:sp>
          <p:nvSpPr>
            <p:cNvPr id="86" name="Freeform 86"/>
            <p:cNvSpPr/>
            <p:nvPr/>
          </p:nvSpPr>
          <p:spPr>
            <a:xfrm>
              <a:off x="0" y="0"/>
              <a:ext cx="3158768" cy="2478784"/>
            </a:xfrm>
            <a:custGeom>
              <a:avLst/>
              <a:gdLst/>
              <a:ahLst/>
              <a:cxnLst/>
              <a:rect l="l" t="t" r="r" b="b"/>
              <a:pathLst>
                <a:path w="3158768" h="2478784">
                  <a:moveTo>
                    <a:pt x="0" y="0"/>
                  </a:moveTo>
                  <a:lnTo>
                    <a:pt x="3158768" y="0"/>
                  </a:lnTo>
                  <a:lnTo>
                    <a:pt x="3158768" y="2478784"/>
                  </a:lnTo>
                  <a:lnTo>
                    <a:pt x="0" y="2478784"/>
                  </a:lnTo>
                  <a:close/>
                </a:path>
              </a:pathLst>
            </a:custGeom>
            <a:blipFill>
              <a:blip r:embed="rId4">
                <a:alphaModFix amt="0"/>
              </a:blip>
              <a:stretch>
                <a:fillRect l="-17343" r="-17343" b="33114"/>
              </a:stretch>
            </a:blipFill>
          </p:spPr>
          <p:txBody>
            <a:bodyPr/>
            <a:lstStyle/>
            <a:p>
              <a:endParaRPr lang="en-GB"/>
            </a:p>
          </p:txBody>
        </p:sp>
        <p:sp>
          <p:nvSpPr>
            <p:cNvPr id="87" name="TextBox 87"/>
            <p:cNvSpPr txBox="1"/>
            <p:nvPr/>
          </p:nvSpPr>
          <p:spPr>
            <a:xfrm>
              <a:off x="0" y="-9525"/>
              <a:ext cx="3158769" cy="24883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2016</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Google DeepMind's AlphaGo defeated Lee Sedol, one of the best Go players in the world</a:t>
              </a:r>
            </a:p>
            <a:p>
              <a:pPr marL="0" lvl="0" indent="0" algn="ctr">
                <a:lnSpc>
                  <a:spcPts val="1782"/>
                </a:lnSpc>
                <a:spcBef>
                  <a:spcPct val="0"/>
                </a:spcBef>
              </a:pPr>
              <a:endParaRPr lang="en-US" sz="1650" u="none" strike="noStrike">
                <a:solidFill>
                  <a:srgbClr val="000000"/>
                </a:solidFill>
                <a:latin typeface="Calibri (MS)"/>
                <a:ea typeface="Calibri (MS)"/>
                <a:cs typeface="Calibri (MS)"/>
                <a:sym typeface="Calibri (MS)"/>
              </a:endParaRPr>
            </a:p>
          </p:txBody>
        </p:sp>
      </p:grpSp>
      <p:grpSp>
        <p:nvGrpSpPr>
          <p:cNvPr id="88" name="Group 88"/>
          <p:cNvGrpSpPr/>
          <p:nvPr/>
        </p:nvGrpSpPr>
        <p:grpSpPr>
          <a:xfrm>
            <a:off x="11053505" y="6373025"/>
            <a:ext cx="1041568" cy="1041568"/>
            <a:chOff x="0" y="0"/>
            <a:chExt cx="1388758" cy="1388758"/>
          </a:xfrm>
        </p:grpSpPr>
        <p:sp>
          <p:nvSpPr>
            <p:cNvPr id="89" name="Freeform 89"/>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6"/>
              <a:stretch>
                <a:fillRect l="-39227" r="-39220" b="8"/>
              </a:stretch>
            </a:blipFill>
            <a:ln w="38100" cap="sq">
              <a:solidFill>
                <a:srgbClr val="000000"/>
              </a:solidFill>
              <a:prstDash val="solid"/>
              <a:miter/>
            </a:ln>
          </p:spPr>
          <p:txBody>
            <a:bodyPr/>
            <a:lstStyle/>
            <a:p>
              <a:endParaRPr lang="en-GB"/>
            </a:p>
          </p:txBody>
        </p:sp>
      </p:grpSp>
      <p:grpSp>
        <p:nvGrpSpPr>
          <p:cNvPr id="90" name="Group 90"/>
          <p:cNvGrpSpPr/>
          <p:nvPr/>
        </p:nvGrpSpPr>
        <p:grpSpPr>
          <a:xfrm>
            <a:off x="12761271" y="6233436"/>
            <a:ext cx="2369077" cy="3051524"/>
            <a:chOff x="0" y="0"/>
            <a:chExt cx="3158769" cy="4068699"/>
          </a:xfrm>
        </p:grpSpPr>
        <p:sp>
          <p:nvSpPr>
            <p:cNvPr id="91" name="Freeform 91"/>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92" name="Group 92"/>
          <p:cNvGrpSpPr/>
          <p:nvPr/>
        </p:nvGrpSpPr>
        <p:grpSpPr>
          <a:xfrm>
            <a:off x="12761271" y="7248306"/>
            <a:ext cx="2369077" cy="1859090"/>
            <a:chOff x="0" y="0"/>
            <a:chExt cx="3158769" cy="2478786"/>
          </a:xfrm>
        </p:grpSpPr>
        <p:sp>
          <p:nvSpPr>
            <p:cNvPr id="93" name="Freeform 93"/>
            <p:cNvSpPr/>
            <p:nvPr/>
          </p:nvSpPr>
          <p:spPr>
            <a:xfrm>
              <a:off x="0" y="0"/>
              <a:ext cx="3158768" cy="2478784"/>
            </a:xfrm>
            <a:custGeom>
              <a:avLst/>
              <a:gdLst/>
              <a:ahLst/>
              <a:cxnLst/>
              <a:rect l="l" t="t" r="r" b="b"/>
              <a:pathLst>
                <a:path w="3158768" h="2478784">
                  <a:moveTo>
                    <a:pt x="0" y="0"/>
                  </a:moveTo>
                  <a:lnTo>
                    <a:pt x="3158768" y="0"/>
                  </a:lnTo>
                  <a:lnTo>
                    <a:pt x="3158768" y="2478784"/>
                  </a:lnTo>
                  <a:lnTo>
                    <a:pt x="0" y="2478784"/>
                  </a:lnTo>
                  <a:close/>
                </a:path>
              </a:pathLst>
            </a:custGeom>
            <a:blipFill>
              <a:blip r:embed="rId4">
                <a:alphaModFix amt="0"/>
              </a:blip>
              <a:stretch>
                <a:fillRect l="-17343" r="-17343" b="33114"/>
              </a:stretch>
            </a:blipFill>
          </p:spPr>
          <p:txBody>
            <a:bodyPr/>
            <a:lstStyle/>
            <a:p>
              <a:endParaRPr lang="en-GB"/>
            </a:p>
          </p:txBody>
        </p:sp>
        <p:sp>
          <p:nvSpPr>
            <p:cNvPr id="94" name="TextBox 94"/>
            <p:cNvSpPr txBox="1"/>
            <p:nvPr/>
          </p:nvSpPr>
          <p:spPr>
            <a:xfrm>
              <a:off x="0" y="-9525"/>
              <a:ext cx="3158769" cy="24883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2016</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Apple launches Siri, a virtual assistant integrated into the iOS operating system</a:t>
              </a:r>
            </a:p>
            <a:p>
              <a:pPr marL="0" lvl="0" indent="0" algn="ctr">
                <a:lnSpc>
                  <a:spcPts val="1782"/>
                </a:lnSpc>
                <a:spcBef>
                  <a:spcPct val="0"/>
                </a:spcBef>
              </a:pPr>
              <a:endParaRPr lang="en-US" sz="1650" u="none" strike="noStrike">
                <a:solidFill>
                  <a:srgbClr val="000000"/>
                </a:solidFill>
                <a:latin typeface="Calibri (MS)"/>
                <a:ea typeface="Calibri (MS)"/>
                <a:cs typeface="Calibri (MS)"/>
                <a:sym typeface="Calibri (MS)"/>
              </a:endParaRPr>
            </a:p>
          </p:txBody>
        </p:sp>
      </p:grpSp>
      <p:grpSp>
        <p:nvGrpSpPr>
          <p:cNvPr id="95" name="Group 95"/>
          <p:cNvGrpSpPr/>
          <p:nvPr/>
        </p:nvGrpSpPr>
        <p:grpSpPr>
          <a:xfrm>
            <a:off x="13425021" y="6414240"/>
            <a:ext cx="1041568" cy="1041568"/>
            <a:chOff x="0" y="0"/>
            <a:chExt cx="1388758" cy="1388758"/>
          </a:xfrm>
        </p:grpSpPr>
        <p:sp>
          <p:nvSpPr>
            <p:cNvPr id="96" name="Freeform 96"/>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7"/>
              <a:stretch>
                <a:fillRect l="-45703" r="-45695" b="8"/>
              </a:stretch>
            </a:blipFill>
            <a:ln w="38100" cap="sq">
              <a:solidFill>
                <a:srgbClr val="000000"/>
              </a:solidFill>
              <a:prstDash val="solid"/>
              <a:miter/>
            </a:ln>
          </p:spPr>
          <p:txBody>
            <a:bodyPr/>
            <a:lstStyle/>
            <a:p>
              <a:endParaRPr lang="en-GB"/>
            </a:p>
          </p:txBody>
        </p:sp>
      </p:grpSp>
      <p:grpSp>
        <p:nvGrpSpPr>
          <p:cNvPr id="97" name="Group 97"/>
          <p:cNvGrpSpPr/>
          <p:nvPr/>
        </p:nvGrpSpPr>
        <p:grpSpPr>
          <a:xfrm>
            <a:off x="15162181" y="6233436"/>
            <a:ext cx="2369077" cy="3051524"/>
            <a:chOff x="0" y="0"/>
            <a:chExt cx="3158769" cy="4068699"/>
          </a:xfrm>
        </p:grpSpPr>
        <p:sp>
          <p:nvSpPr>
            <p:cNvPr id="98" name="Freeform 98"/>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n-GB"/>
            </a:p>
          </p:txBody>
        </p:sp>
      </p:grpSp>
      <p:grpSp>
        <p:nvGrpSpPr>
          <p:cNvPr id="99" name="Group 99"/>
          <p:cNvGrpSpPr/>
          <p:nvPr/>
        </p:nvGrpSpPr>
        <p:grpSpPr>
          <a:xfrm>
            <a:off x="15162181" y="7019706"/>
            <a:ext cx="2369077" cy="2297240"/>
            <a:chOff x="0" y="0"/>
            <a:chExt cx="3158769" cy="3062986"/>
          </a:xfrm>
        </p:grpSpPr>
        <p:sp>
          <p:nvSpPr>
            <p:cNvPr id="100" name="Freeform 100"/>
            <p:cNvSpPr/>
            <p:nvPr/>
          </p:nvSpPr>
          <p:spPr>
            <a:xfrm>
              <a:off x="0" y="0"/>
              <a:ext cx="3158768" cy="3062984"/>
            </a:xfrm>
            <a:custGeom>
              <a:avLst/>
              <a:gdLst/>
              <a:ahLst/>
              <a:cxnLst/>
              <a:rect l="l" t="t" r="r" b="b"/>
              <a:pathLst>
                <a:path w="3158768" h="3062984">
                  <a:moveTo>
                    <a:pt x="0" y="0"/>
                  </a:moveTo>
                  <a:lnTo>
                    <a:pt x="3158768" y="0"/>
                  </a:lnTo>
                  <a:lnTo>
                    <a:pt x="3158768" y="3062984"/>
                  </a:lnTo>
                  <a:lnTo>
                    <a:pt x="0" y="3062984"/>
                  </a:lnTo>
                  <a:close/>
                </a:path>
              </a:pathLst>
            </a:custGeom>
            <a:blipFill>
              <a:blip r:embed="rId4">
                <a:alphaModFix amt="0"/>
              </a:blip>
              <a:stretch>
                <a:fillRect l="-17343" r="-17343" b="45871"/>
              </a:stretch>
            </a:blipFill>
          </p:spPr>
          <p:txBody>
            <a:bodyPr/>
            <a:lstStyle/>
            <a:p>
              <a:endParaRPr lang="en-GB"/>
            </a:p>
          </p:txBody>
        </p:sp>
        <p:sp>
          <p:nvSpPr>
            <p:cNvPr id="101" name="TextBox 101"/>
            <p:cNvSpPr txBox="1"/>
            <p:nvPr/>
          </p:nvSpPr>
          <p:spPr>
            <a:xfrm>
              <a:off x="0" y="-9525"/>
              <a:ext cx="3158769" cy="30725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2011</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Watson, from IBM, an advanced computer capable of answering questions in natural language</a:t>
              </a:r>
            </a:p>
            <a:p>
              <a:pPr marL="0" lvl="0" indent="0" algn="ctr">
                <a:lnSpc>
                  <a:spcPts val="1782"/>
                </a:lnSpc>
                <a:spcBef>
                  <a:spcPct val="0"/>
                </a:spcBef>
              </a:pPr>
              <a:endParaRPr lang="en-US" sz="1650" u="none" strike="noStrike">
                <a:solidFill>
                  <a:srgbClr val="000000"/>
                </a:solidFill>
                <a:latin typeface="Calibri (MS)"/>
                <a:ea typeface="Calibri (MS)"/>
                <a:cs typeface="Calibri (MS)"/>
                <a:sym typeface="Calibri (MS)"/>
              </a:endParaRPr>
            </a:p>
          </p:txBody>
        </p:sp>
      </p:grpSp>
      <p:grpSp>
        <p:nvGrpSpPr>
          <p:cNvPr id="102" name="Group 102"/>
          <p:cNvGrpSpPr/>
          <p:nvPr/>
        </p:nvGrpSpPr>
        <p:grpSpPr>
          <a:xfrm>
            <a:off x="15859325" y="6373025"/>
            <a:ext cx="1041568" cy="1041568"/>
            <a:chOff x="0" y="0"/>
            <a:chExt cx="1388758" cy="1388758"/>
          </a:xfrm>
        </p:grpSpPr>
        <p:sp>
          <p:nvSpPr>
            <p:cNvPr id="103" name="Freeform 103"/>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8"/>
              <a:stretch>
                <a:fillRect l="-38568" r="-38560" b="8"/>
              </a:stretch>
            </a:blipFill>
            <a:ln w="38100" cap="sq">
              <a:solidFill>
                <a:srgbClr val="000000"/>
              </a:solidFill>
              <a:prstDash val="solid"/>
              <a:miter/>
            </a:ln>
          </p:spPr>
          <p:txBody>
            <a:bodyPr/>
            <a:lstStyle/>
            <a:p>
              <a:endParaRPr lang="en-GB"/>
            </a:p>
          </p:txBody>
        </p:sp>
      </p:grpSp>
      <p:grpSp>
        <p:nvGrpSpPr>
          <p:cNvPr id="104" name="Group 104"/>
          <p:cNvGrpSpPr/>
          <p:nvPr/>
        </p:nvGrpSpPr>
        <p:grpSpPr>
          <a:xfrm>
            <a:off x="5907586" y="8761324"/>
            <a:ext cx="328432" cy="331346"/>
            <a:chOff x="0" y="0"/>
            <a:chExt cx="437909" cy="441795"/>
          </a:xfrm>
        </p:grpSpPr>
        <p:sp>
          <p:nvSpPr>
            <p:cNvPr id="105" name="Freeform 105"/>
            <p:cNvSpPr/>
            <p:nvPr/>
          </p:nvSpPr>
          <p:spPr>
            <a:xfrm>
              <a:off x="0" y="0"/>
              <a:ext cx="437896" cy="441833"/>
            </a:xfrm>
            <a:custGeom>
              <a:avLst/>
              <a:gdLst/>
              <a:ahLst/>
              <a:cxnLst/>
              <a:rect l="l" t="t" r="r" b="b"/>
              <a:pathLst>
                <a:path w="437896" h="441833">
                  <a:moveTo>
                    <a:pt x="0" y="273050"/>
                  </a:moveTo>
                  <a:lnTo>
                    <a:pt x="167259" y="273050"/>
                  </a:lnTo>
                  <a:lnTo>
                    <a:pt x="218948" y="441833"/>
                  </a:lnTo>
                  <a:lnTo>
                    <a:pt x="270637" y="273050"/>
                  </a:lnTo>
                  <a:lnTo>
                    <a:pt x="437896" y="273050"/>
                  </a:lnTo>
                  <a:lnTo>
                    <a:pt x="302514" y="168783"/>
                  </a:lnTo>
                  <a:lnTo>
                    <a:pt x="354330" y="0"/>
                  </a:lnTo>
                  <a:lnTo>
                    <a:pt x="218948" y="104267"/>
                  </a:lnTo>
                  <a:lnTo>
                    <a:pt x="83693" y="0"/>
                  </a:lnTo>
                  <a:lnTo>
                    <a:pt x="135382" y="168783"/>
                  </a:lnTo>
                  <a:close/>
                </a:path>
              </a:pathLst>
            </a:custGeom>
            <a:blipFill>
              <a:blip r:embed="rId4">
                <a:alphaModFix amt="0"/>
              </a:blip>
              <a:stretch>
                <a:fillRect l="-79444" r="-79447" b="8"/>
              </a:stretch>
            </a:blipFill>
            <a:ln w="38100" cap="sq">
              <a:solidFill>
                <a:srgbClr val="FFFFFF"/>
              </a:solidFill>
              <a:prstDash val="solid"/>
              <a:miter/>
            </a:ln>
          </p:spPr>
          <p:txBody>
            <a:bodyPr/>
            <a:lstStyle/>
            <a:p>
              <a:endParaRPr lang="en-GB"/>
            </a:p>
          </p:txBody>
        </p:sp>
      </p:grpSp>
      <p:sp>
        <p:nvSpPr>
          <p:cNvPr id="106" name="AutoShape 106"/>
          <p:cNvSpPr/>
          <p:nvPr/>
        </p:nvSpPr>
        <p:spPr>
          <a:xfrm>
            <a:off x="17783670" y="3903307"/>
            <a:ext cx="0" cy="3835702"/>
          </a:xfrm>
          <a:prstGeom prst="line">
            <a:avLst/>
          </a:prstGeom>
          <a:ln w="9525" cap="rnd">
            <a:solidFill>
              <a:srgbClr val="000000"/>
            </a:solidFill>
            <a:prstDash val="solid"/>
            <a:headEnd type="none" w="sm" len="sm"/>
            <a:tailEnd type="triangle" w="lg" len="med"/>
          </a:ln>
        </p:spPr>
        <p:txBody>
          <a:bodyPr/>
          <a:lstStyle/>
          <a:p>
            <a:endParaRPr lang="en-GB"/>
          </a:p>
        </p:txBody>
      </p:sp>
      <p:sp>
        <p:nvSpPr>
          <p:cNvPr id="107" name="TextBox 107"/>
          <p:cNvSpPr txBox="1"/>
          <p:nvPr/>
        </p:nvSpPr>
        <p:spPr>
          <a:xfrm>
            <a:off x="7361381" y="5583007"/>
            <a:ext cx="2731856" cy="428625"/>
          </a:xfrm>
          <a:prstGeom prst="rect">
            <a:avLst/>
          </a:prstGeom>
        </p:spPr>
        <p:txBody>
          <a:bodyPr lIns="0" tIns="0" rIns="0" bIns="0" rtlCol="0" anchor="t">
            <a:spAutoFit/>
          </a:bodyPr>
          <a:lstStyle/>
          <a:p>
            <a:pPr marL="0" lvl="0" indent="0" algn="ctr">
              <a:lnSpc>
                <a:spcPts val="1620"/>
              </a:lnSpc>
              <a:spcBef>
                <a:spcPct val="0"/>
              </a:spcBef>
            </a:pPr>
            <a:r>
              <a:rPr lang="en-US" sz="1350" b="1" u="none" strike="noStrike" dirty="0">
                <a:solidFill>
                  <a:srgbClr val="000000"/>
                </a:solidFill>
                <a:latin typeface="Calibri (MS) Bold"/>
                <a:ea typeface="Calibri (MS) Bold"/>
                <a:cs typeface="Calibri (MS) Bold"/>
                <a:sym typeface="Calibri (MS) Bold"/>
              </a:rPr>
              <a:t>The AI ​​Winter: AI Development Stalled</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Insert Subtitle Here</a:t>
            </a:r>
          </a:p>
        </p:txBody>
      </p:sp>
      <p:grpSp>
        <p:nvGrpSpPr>
          <p:cNvPr id="3" name="Group 3"/>
          <p:cNvGrpSpPr/>
          <p:nvPr/>
        </p:nvGrpSpPr>
        <p:grpSpPr>
          <a:xfrm rot="1959599">
            <a:off x="14044751" y="5753956"/>
            <a:ext cx="1901790" cy="2927756"/>
            <a:chOff x="0" y="0"/>
            <a:chExt cx="2535720" cy="3903675"/>
          </a:xfrm>
        </p:grpSpPr>
        <p:sp>
          <p:nvSpPr>
            <p:cNvPr id="4" name="Freeform 4"/>
            <p:cNvSpPr/>
            <p:nvPr/>
          </p:nvSpPr>
          <p:spPr>
            <a:xfrm>
              <a:off x="0" y="0"/>
              <a:ext cx="2535682" cy="3903726"/>
            </a:xfrm>
            <a:custGeom>
              <a:avLst/>
              <a:gdLst/>
              <a:ahLst/>
              <a:cxnLst/>
              <a:rect l="l" t="t" r="r" b="b"/>
              <a:pathLst>
                <a:path w="2535682" h="3903726">
                  <a:moveTo>
                    <a:pt x="0" y="0"/>
                  </a:moveTo>
                  <a:lnTo>
                    <a:pt x="2535682" y="0"/>
                  </a:lnTo>
                  <a:lnTo>
                    <a:pt x="2535682" y="3903726"/>
                  </a:lnTo>
                  <a:lnTo>
                    <a:pt x="0" y="3903726"/>
                  </a:lnTo>
                  <a:lnTo>
                    <a:pt x="0" y="0"/>
                  </a:lnTo>
                  <a:close/>
                </a:path>
              </a:pathLst>
            </a:custGeom>
            <a:blipFill>
              <a:blip r:embed="rId4"/>
              <a:stretch>
                <a:fillRect r="-1" b="1"/>
              </a:stretch>
            </a:blipFill>
          </p:spPr>
          <p:txBody>
            <a:bodyPr/>
            <a:lstStyle/>
            <a:p>
              <a:endParaRPr lang="en-GB"/>
            </a:p>
          </p:txBody>
        </p:sp>
      </p:grpSp>
      <p:grpSp>
        <p:nvGrpSpPr>
          <p:cNvPr id="5" name="Group 5"/>
          <p:cNvGrpSpPr/>
          <p:nvPr/>
        </p:nvGrpSpPr>
        <p:grpSpPr>
          <a:xfrm>
            <a:off x="14594567" y="3047448"/>
            <a:ext cx="2876102" cy="3400682"/>
            <a:chOff x="0" y="0"/>
            <a:chExt cx="3834803" cy="4534243"/>
          </a:xfrm>
        </p:grpSpPr>
        <p:sp>
          <p:nvSpPr>
            <p:cNvPr id="6" name="Freeform 6"/>
            <p:cNvSpPr/>
            <p:nvPr/>
          </p:nvSpPr>
          <p:spPr>
            <a:xfrm>
              <a:off x="0" y="0"/>
              <a:ext cx="3834765" cy="4534281"/>
            </a:xfrm>
            <a:custGeom>
              <a:avLst/>
              <a:gdLst/>
              <a:ahLst/>
              <a:cxnLst/>
              <a:rect l="l" t="t" r="r" b="b"/>
              <a:pathLst>
                <a:path w="3834765" h="4534281">
                  <a:moveTo>
                    <a:pt x="0" y="0"/>
                  </a:moveTo>
                  <a:lnTo>
                    <a:pt x="3834765" y="0"/>
                  </a:lnTo>
                  <a:lnTo>
                    <a:pt x="3834765" y="4534281"/>
                  </a:lnTo>
                  <a:lnTo>
                    <a:pt x="0" y="4534281"/>
                  </a:lnTo>
                  <a:lnTo>
                    <a:pt x="0" y="0"/>
                  </a:lnTo>
                  <a:close/>
                </a:path>
              </a:pathLst>
            </a:custGeom>
            <a:blipFill>
              <a:blip r:embed="rId5"/>
              <a:stretch>
                <a:fillRect/>
              </a:stretch>
            </a:blipFill>
          </p:spPr>
          <p:txBody>
            <a:bodyPr/>
            <a:lstStyle/>
            <a:p>
              <a:endParaRPr lang="en-GB"/>
            </a:p>
          </p:txBody>
        </p:sp>
      </p:grpSp>
      <p:sp>
        <p:nvSpPr>
          <p:cNvPr id="7" name="Freeform 7"/>
          <p:cNvSpPr/>
          <p:nvPr/>
        </p:nvSpPr>
        <p:spPr>
          <a:xfrm>
            <a:off x="1028700" y="3380123"/>
            <a:ext cx="12499864" cy="6748938"/>
          </a:xfrm>
          <a:custGeom>
            <a:avLst/>
            <a:gdLst/>
            <a:ahLst/>
            <a:cxnLst/>
            <a:rect l="l" t="t" r="r" b="b"/>
            <a:pathLst>
              <a:path w="12499864" h="6748938">
                <a:moveTo>
                  <a:pt x="0" y="0"/>
                </a:moveTo>
                <a:lnTo>
                  <a:pt x="12499864" y="0"/>
                </a:lnTo>
                <a:lnTo>
                  <a:pt x="12499864" y="6748939"/>
                </a:lnTo>
                <a:lnTo>
                  <a:pt x="0" y="6748939"/>
                </a:lnTo>
                <a:lnTo>
                  <a:pt x="0" y="0"/>
                </a:lnTo>
                <a:close/>
              </a:path>
            </a:pathLst>
          </a:custGeom>
          <a:blipFill>
            <a:blip r:embed="rId6"/>
            <a:stretch>
              <a:fillRect/>
            </a:stretch>
          </a:blipFill>
        </p:spPr>
        <p:txBody>
          <a:bodyPr/>
          <a:lstStyle/>
          <a:p>
            <a:endParaRPr lang="en-GB" dirty="0"/>
          </a:p>
        </p:txBody>
      </p:sp>
      <p:sp>
        <p:nvSpPr>
          <p:cNvPr id="8" name="TextBox 8"/>
          <p:cNvSpPr txBox="1"/>
          <p:nvPr/>
        </p:nvSpPr>
        <p:spPr>
          <a:xfrm>
            <a:off x="1028700" y="1085850"/>
            <a:ext cx="1537650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GENERATIVE AI VS. PREDICTIVE AI: HOW DO THEY DIFFER?</a:t>
            </a:r>
          </a:p>
        </p:txBody>
      </p:sp>
      <p:sp>
        <p:nvSpPr>
          <p:cNvPr id="9" name="TextBox 9"/>
          <p:cNvSpPr txBox="1"/>
          <p:nvPr/>
        </p:nvSpPr>
        <p:spPr>
          <a:xfrm>
            <a:off x="14995646" y="4139222"/>
            <a:ext cx="1903781" cy="1609725"/>
          </a:xfrm>
          <a:prstGeom prst="rect">
            <a:avLst/>
          </a:prstGeom>
        </p:spPr>
        <p:txBody>
          <a:bodyPr lIns="0" tIns="0" rIns="0" bIns="0" rtlCol="0" anchor="t">
            <a:spAutoFit/>
          </a:bodyPr>
          <a:lstStyle/>
          <a:p>
            <a:pPr marL="0" lvl="0" indent="0" algn="ctr">
              <a:lnSpc>
                <a:spcPts val="2160"/>
              </a:lnSpc>
              <a:spcBef>
                <a:spcPct val="0"/>
              </a:spcBef>
            </a:pPr>
            <a:r>
              <a:rPr lang="en-US" sz="1800" u="none" strike="noStrike">
                <a:solidFill>
                  <a:srgbClr val="000000"/>
                </a:solidFill>
                <a:latin typeface="Lato"/>
                <a:ea typeface="Lato"/>
                <a:cs typeface="Lato"/>
                <a:sym typeface="Lato"/>
              </a:rPr>
              <a:t>Choosing between these two technologies doesn't have to be an mutually exclusive option.</a:t>
            </a:r>
          </a:p>
        </p:txBody>
      </p:sp>
      <p:sp>
        <p:nvSpPr>
          <p:cNvPr id="10" name="TextBox 10"/>
          <p:cNvSpPr txBox="1"/>
          <p:nvPr/>
        </p:nvSpPr>
        <p:spPr>
          <a:xfrm>
            <a:off x="1028700" y="2082941"/>
            <a:ext cx="16230600"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evolution from predictive to generative AI involves moving from discrimination (distinguishing elements) to generation (creating elements). Although both rely on massive datasets and complex neural networks, their objectives and the underlying mathematical logic they employ are distinct.</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774029" y="1028700"/>
            <a:ext cx="9801606" cy="1236691"/>
            <a:chOff x="0" y="0"/>
            <a:chExt cx="13068808" cy="1648922"/>
          </a:xfrm>
        </p:grpSpPr>
        <p:sp>
          <p:nvSpPr>
            <p:cNvPr id="3" name="Freeform 3"/>
            <p:cNvSpPr/>
            <p:nvPr/>
          </p:nvSpPr>
          <p:spPr>
            <a:xfrm>
              <a:off x="0" y="0"/>
              <a:ext cx="13068808" cy="1648927"/>
            </a:xfrm>
            <a:custGeom>
              <a:avLst/>
              <a:gdLst/>
              <a:ahLst/>
              <a:cxnLst/>
              <a:rect l="l" t="t" r="r" b="b"/>
              <a:pathLst>
                <a:path w="13068808" h="1648927">
                  <a:moveTo>
                    <a:pt x="0" y="0"/>
                  </a:moveTo>
                  <a:lnTo>
                    <a:pt x="13068808" y="0"/>
                  </a:lnTo>
                  <a:lnTo>
                    <a:pt x="13068808" y="1648927"/>
                  </a:lnTo>
                  <a:lnTo>
                    <a:pt x="0" y="1648927"/>
                  </a:lnTo>
                  <a:close/>
                </a:path>
              </a:pathLst>
            </a:custGeom>
            <a:blipFill>
              <a:blip r:embed="rId3">
                <a:alphaModFix amt="0"/>
              </a:blip>
              <a:stretch>
                <a:fillRect t="-104431" b="-104431"/>
              </a:stretch>
            </a:blipFill>
          </p:spPr>
          <p:txBody>
            <a:bodyPr/>
            <a:lstStyle/>
            <a:p>
              <a:endParaRPr lang="en-GB"/>
            </a:p>
          </p:txBody>
        </p:sp>
        <p:sp>
          <p:nvSpPr>
            <p:cNvPr id="4" name="TextBox 4"/>
            <p:cNvSpPr txBox="1"/>
            <p:nvPr/>
          </p:nvSpPr>
          <p:spPr>
            <a:xfrm>
              <a:off x="0" y="57150"/>
              <a:ext cx="13068808" cy="1591772"/>
            </a:xfrm>
            <a:prstGeom prst="rect">
              <a:avLst/>
            </a:prstGeom>
          </p:spPr>
          <p:txBody>
            <a:bodyPr lIns="0" tIns="0" rIns="0" bIns="0" rtlCol="0" anchor="ctr"/>
            <a:lstStyle/>
            <a:p>
              <a:pPr marL="0" lvl="0" indent="0" algn="l">
                <a:lnSpc>
                  <a:spcPts val="4536"/>
                </a:lnSpc>
                <a:spcBef>
                  <a:spcPct val="0"/>
                </a:spcBef>
              </a:pPr>
              <a:r>
                <a:rPr lang="en-US" sz="4200" dirty="0">
                  <a:solidFill>
                    <a:srgbClr val="000000"/>
                  </a:solidFill>
                  <a:latin typeface="Oswald"/>
                  <a:ea typeface="Oswald"/>
                  <a:cs typeface="Oswald"/>
                  <a:sym typeface="Oswald"/>
                </a:rPr>
                <a:t>CVET </a:t>
              </a:r>
              <a:r>
                <a:rPr lang="en-US" sz="4200" u="none" strike="noStrike" dirty="0">
                  <a:solidFill>
                    <a:srgbClr val="000000"/>
                  </a:solidFill>
                  <a:latin typeface="Oswald"/>
                  <a:ea typeface="Oswald"/>
                  <a:cs typeface="Oswald"/>
                  <a:sym typeface="Oswald"/>
                </a:rPr>
                <a:t>BEFORE AND AFTER AI</a:t>
              </a:r>
            </a:p>
          </p:txBody>
        </p:sp>
      </p:grpSp>
      <p:sp>
        <p:nvSpPr>
          <p:cNvPr id="5" name="TextBox 5"/>
          <p:cNvSpPr txBox="1"/>
          <p:nvPr/>
        </p:nvSpPr>
        <p:spPr>
          <a:xfrm>
            <a:off x="7774029" y="2265392"/>
            <a:ext cx="9317998" cy="61531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change in CVET, resulting from the emergence of AI, represents one of the most significant structural transformations in the way we prepare people for the labor market.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Through the National Institute of Qualifications (INCUAL) and its National Catalogue of Professional Standards (CNECP), the structural response to the rise of AI is documented in the formal integration of specific "Professional Competence Standards" (ECP) that reflect the new labor reality.</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INCUAL database serves as a formal roadmap for CVET.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This database demonstrates that the "post-AI" professional landscape is not merely a theoretical shift, but a legislated reality in which professional standards are being rewritten. The emphasis has moved from the execution of static technical procedures to mastering the data lifecycle and the ethical auditing of algorithms. </a:t>
            </a:r>
          </a:p>
        </p:txBody>
      </p:sp>
      <p:grpSp>
        <p:nvGrpSpPr>
          <p:cNvPr id="6" name="Group 6"/>
          <p:cNvGrpSpPr/>
          <p:nvPr/>
        </p:nvGrpSpPr>
        <p:grpSpPr>
          <a:xfrm>
            <a:off x="0" y="0"/>
            <a:ext cx="7277100" cy="10287000"/>
            <a:chOff x="0" y="0"/>
            <a:chExt cx="9702800" cy="13716000"/>
          </a:xfrm>
        </p:grpSpPr>
        <p:sp>
          <p:nvSpPr>
            <p:cNvPr id="7" name="Freeform 7"/>
            <p:cNvSpPr/>
            <p:nvPr/>
          </p:nvSpPr>
          <p:spPr>
            <a:xfrm>
              <a:off x="0" y="0"/>
              <a:ext cx="9702800" cy="13716000"/>
            </a:xfrm>
            <a:custGeom>
              <a:avLst/>
              <a:gdLst/>
              <a:ahLst/>
              <a:cxnLst/>
              <a:rect l="l" t="t" r="r" b="b"/>
              <a:pathLst>
                <a:path w="9702800" h="13716000">
                  <a:moveTo>
                    <a:pt x="0" y="0"/>
                  </a:moveTo>
                  <a:lnTo>
                    <a:pt x="9702800" y="0"/>
                  </a:lnTo>
                  <a:lnTo>
                    <a:pt x="9702800" y="13716000"/>
                  </a:lnTo>
                  <a:lnTo>
                    <a:pt x="0" y="13716000"/>
                  </a:lnTo>
                  <a:lnTo>
                    <a:pt x="0" y="0"/>
                  </a:lnTo>
                  <a:close/>
                </a:path>
              </a:pathLst>
            </a:custGeom>
            <a:blipFill>
              <a:blip r:embed="rId4"/>
              <a:stretch>
                <a:fillRect t="-3055" b="-3055"/>
              </a:stretch>
            </a:blipFill>
          </p:spPr>
          <p:txBody>
            <a:bodyPr/>
            <a:lstStyle/>
            <a:p>
              <a:endParaRPr lang="en-GB"/>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6832580" cy="578358"/>
          </a:xfrm>
          <a:prstGeom prst="rect">
            <a:avLst/>
          </a:prstGeom>
        </p:spPr>
        <p:txBody>
          <a:bodyPr lIns="0" tIns="0" rIns="0" bIns="0" rtlCol="0" anchor="t">
            <a:spAutoFit/>
          </a:bodyPr>
          <a:lstStyle/>
          <a:p>
            <a:pPr marL="0" lvl="0" indent="0" algn="l">
              <a:lnSpc>
                <a:spcPts val="4536"/>
              </a:lnSpc>
              <a:spcBef>
                <a:spcPct val="0"/>
              </a:spcBef>
            </a:pPr>
            <a:r>
              <a:rPr lang="en-US" sz="4200" dirty="0">
                <a:solidFill>
                  <a:srgbClr val="000000"/>
                </a:solidFill>
                <a:latin typeface="Oswald"/>
                <a:ea typeface="Oswald"/>
                <a:cs typeface="Oswald"/>
                <a:sym typeface="Oswald"/>
              </a:rPr>
              <a:t>CVET </a:t>
            </a:r>
            <a:r>
              <a:rPr lang="en-US" sz="4200" u="none" strike="noStrike" dirty="0">
                <a:solidFill>
                  <a:srgbClr val="000000"/>
                </a:solidFill>
                <a:latin typeface="Oswald"/>
                <a:ea typeface="Oswald"/>
                <a:cs typeface="Oswald"/>
                <a:sym typeface="Oswald"/>
              </a:rPr>
              <a:t>BEFORE AND AFTER AI</a:t>
            </a:r>
          </a:p>
        </p:txBody>
      </p:sp>
      <p:graphicFrame>
        <p:nvGraphicFramePr>
          <p:cNvPr id="3" name="Table 3"/>
          <p:cNvGraphicFramePr>
            <a:graphicFrameLocks noGrp="1"/>
          </p:cNvGraphicFramePr>
          <p:nvPr/>
        </p:nvGraphicFramePr>
        <p:xfrm>
          <a:off x="1028700" y="1896088"/>
          <a:ext cx="16230601" cy="7533943"/>
        </p:xfrm>
        <a:graphic>
          <a:graphicData uri="http://schemas.openxmlformats.org/drawingml/2006/table">
            <a:tbl>
              <a:tblPr/>
              <a:tblGrid>
                <a:gridCol w="5191508">
                  <a:extLst>
                    <a:ext uri="{9D8B030D-6E8A-4147-A177-3AD203B41FA5}">
                      <a16:colId xmlns:a16="http://schemas.microsoft.com/office/drawing/2014/main" val="20000"/>
                    </a:ext>
                  </a:extLst>
                </a:gridCol>
                <a:gridCol w="5696018">
                  <a:extLst>
                    <a:ext uri="{9D8B030D-6E8A-4147-A177-3AD203B41FA5}">
                      <a16:colId xmlns:a16="http://schemas.microsoft.com/office/drawing/2014/main" val="20001"/>
                    </a:ext>
                  </a:extLst>
                </a:gridCol>
                <a:gridCol w="5343075">
                  <a:extLst>
                    <a:ext uri="{9D8B030D-6E8A-4147-A177-3AD203B41FA5}">
                      <a16:colId xmlns:a16="http://schemas.microsoft.com/office/drawing/2014/main" val="20002"/>
                    </a:ext>
                  </a:extLst>
                </a:gridCol>
              </a:tblGrid>
              <a:tr h="938875">
                <a:tc>
                  <a:txBody>
                    <a:bodyPr/>
                    <a:lstStyle/>
                    <a:p>
                      <a:pPr marL="0" lvl="0" indent="0" algn="ctr">
                        <a:lnSpc>
                          <a:spcPts val="2879"/>
                        </a:lnSpc>
                        <a:spcBef>
                          <a:spcPct val="0"/>
                        </a:spcBef>
                        <a:defRPr/>
                      </a:pPr>
                      <a:r>
                        <a:rPr lang="en-US" sz="2400" u="none" strike="noStrike">
                          <a:solidFill>
                            <a:srgbClr val="FFFFFF"/>
                          </a:solidFill>
                          <a:latin typeface="Lato"/>
                          <a:ea typeface="Lato"/>
                          <a:cs typeface="Lato"/>
                          <a:sym typeface="Lato"/>
                        </a:rPr>
                        <a:t>Area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tc>
                  <a:txBody>
                    <a:bodyPr/>
                    <a:lstStyle/>
                    <a:p>
                      <a:pPr marL="0" lvl="0" indent="0" algn="ctr">
                        <a:lnSpc>
                          <a:spcPts val="2879"/>
                        </a:lnSpc>
                        <a:spcBef>
                          <a:spcPct val="0"/>
                        </a:spcBef>
                        <a:defRPr/>
                      </a:pPr>
                      <a:r>
                        <a:rPr lang="en-US" sz="2400" u="none" strike="noStrike">
                          <a:solidFill>
                            <a:srgbClr val="FFFFFF"/>
                          </a:solidFill>
                          <a:latin typeface="Lato"/>
                          <a:ea typeface="Lato"/>
                          <a:cs typeface="Lato"/>
                          <a:sym typeface="Lato"/>
                        </a:rPr>
                        <a:t>Before (traditional CNECP model)</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tc>
                  <a:txBody>
                    <a:bodyPr/>
                    <a:lstStyle/>
                    <a:p>
                      <a:pPr marL="0" lvl="0" indent="0" algn="ctr">
                        <a:lnSpc>
                          <a:spcPts val="2879"/>
                        </a:lnSpc>
                        <a:spcBef>
                          <a:spcPct val="0"/>
                        </a:spcBef>
                        <a:defRPr/>
                      </a:pPr>
                      <a:r>
                        <a:rPr lang="en-US" sz="2400" u="none" strike="noStrike">
                          <a:solidFill>
                            <a:srgbClr val="FFFFFF"/>
                          </a:solidFill>
                          <a:latin typeface="Lato"/>
                          <a:ea typeface="Lato"/>
                          <a:cs typeface="Lato"/>
                          <a:sym typeface="Lato"/>
                        </a:rPr>
                        <a:t>After (with AI)</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extLst>
                  <a:ext uri="{0D108BD9-81ED-4DB2-BD59-A6C34878D82A}">
                    <a16:rowId xmlns:a16="http://schemas.microsoft.com/office/drawing/2014/main" val="10000"/>
                  </a:ext>
                </a:extLst>
              </a:tr>
              <a:tr h="1161569">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Teaching role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dirty="0">
                          <a:solidFill>
                            <a:srgbClr val="000000"/>
                          </a:solidFill>
                          <a:latin typeface="Lato Light"/>
                          <a:ea typeface="Lato Light"/>
                          <a:cs typeface="Lato Light"/>
                          <a:sym typeface="Lato Light"/>
                        </a:rPr>
                        <a:t>Content transmitter</a:t>
                      </a:r>
                      <a:endParaRPr lang="en-US" sz="1100" dirty="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Facilitator/Mentor</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64352">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Instructional design</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Manual and structured</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Adaptable and AI-assisted</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31509">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Methodology</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Theoretical classes + basic activities</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Active learning + AI integration</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09820">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Assessment</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Testing and observation</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Data-driven + continuous evaluation</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923218">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Digital skills</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Basic use of ICT</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Advanced digital skills + AI tools</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86668">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Content</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Stable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Dynamic and constantly updated</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017932">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Relationship with students</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Tutor</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dirty="0">
                          <a:solidFill>
                            <a:srgbClr val="000000"/>
                          </a:solidFill>
                          <a:latin typeface="Lato Light"/>
                          <a:ea typeface="Lato Light"/>
                          <a:cs typeface="Lato Light"/>
                          <a:sym typeface="Lato Light"/>
                        </a:rPr>
                        <a:t>AI-supported personal trainer</a:t>
                      </a:r>
                      <a:endParaRPr lang="en-US" sz="1100" dirty="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385250" y="0"/>
            <a:ext cx="7331993" cy="10287000"/>
            <a:chOff x="0" y="0"/>
            <a:chExt cx="9775990" cy="13716000"/>
          </a:xfrm>
        </p:grpSpPr>
        <p:sp>
          <p:nvSpPr>
            <p:cNvPr id="3" name="Freeform 3"/>
            <p:cNvSpPr/>
            <p:nvPr/>
          </p:nvSpPr>
          <p:spPr>
            <a:xfrm>
              <a:off x="0" y="0"/>
              <a:ext cx="9775952" cy="13716000"/>
            </a:xfrm>
            <a:custGeom>
              <a:avLst/>
              <a:gdLst/>
              <a:ahLst/>
              <a:cxnLst/>
              <a:rect l="l" t="t" r="r" b="b"/>
              <a:pathLst>
                <a:path w="9775952" h="13716000">
                  <a:moveTo>
                    <a:pt x="0" y="0"/>
                  </a:moveTo>
                  <a:lnTo>
                    <a:pt x="9775952" y="0"/>
                  </a:lnTo>
                  <a:lnTo>
                    <a:pt x="9775952" y="13716000"/>
                  </a:lnTo>
                  <a:lnTo>
                    <a:pt x="0" y="13716000"/>
                  </a:lnTo>
                  <a:lnTo>
                    <a:pt x="0" y="0"/>
                  </a:lnTo>
                  <a:close/>
                </a:path>
              </a:pathLst>
            </a:custGeom>
            <a:blipFill>
              <a:blip r:embed="rId3"/>
              <a:stretch>
                <a:fillRect t="-3398" b="-3398"/>
              </a:stretch>
            </a:blipFill>
          </p:spPr>
          <p:txBody>
            <a:bodyPr/>
            <a:lstStyle/>
            <a:p>
              <a:endParaRPr lang="en-GB"/>
            </a:p>
          </p:txBody>
        </p:sp>
      </p:grpSp>
      <p:sp>
        <p:nvSpPr>
          <p:cNvPr id="4" name="TextBox 4"/>
          <p:cNvSpPr txBox="1"/>
          <p:nvPr/>
        </p:nvSpPr>
        <p:spPr>
          <a:xfrm>
            <a:off x="964523" y="618847"/>
            <a:ext cx="10400431"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ARTIFICIAL INTELLIGENCE IN THE CLASSROOM: </a:t>
            </a:r>
          </a:p>
          <a:p>
            <a:pPr marL="0" lvl="0" indent="0" algn="l">
              <a:lnSpc>
                <a:spcPts val="4536"/>
              </a:lnSpc>
              <a:spcBef>
                <a:spcPct val="0"/>
              </a:spcBef>
            </a:pPr>
            <a:r>
              <a:rPr lang="en-US" sz="4200" u="none" strike="noStrike" dirty="0">
                <a:solidFill>
                  <a:srgbClr val="000000"/>
                </a:solidFill>
                <a:latin typeface="Oswald"/>
                <a:ea typeface="Oswald"/>
                <a:cs typeface="Oswald"/>
                <a:sym typeface="Oswald"/>
              </a:rPr>
              <a:t>FROM CONSCIOUSNESS TO ACTION</a:t>
            </a:r>
          </a:p>
        </p:txBody>
      </p:sp>
      <p:grpSp>
        <p:nvGrpSpPr>
          <p:cNvPr id="5" name="Group 5"/>
          <p:cNvGrpSpPr/>
          <p:nvPr/>
        </p:nvGrpSpPr>
        <p:grpSpPr>
          <a:xfrm>
            <a:off x="630653" y="2166642"/>
            <a:ext cx="5983100" cy="1407138"/>
            <a:chOff x="0" y="0"/>
            <a:chExt cx="7977467" cy="1876184"/>
          </a:xfrm>
        </p:grpSpPr>
        <p:sp>
          <p:nvSpPr>
            <p:cNvPr id="6" name="Freeform 6"/>
            <p:cNvSpPr/>
            <p:nvPr/>
          </p:nvSpPr>
          <p:spPr>
            <a:xfrm>
              <a:off x="0" y="0"/>
              <a:ext cx="7977505" cy="1876171"/>
            </a:xfrm>
            <a:custGeom>
              <a:avLst/>
              <a:gdLst/>
              <a:ahLst/>
              <a:cxnLst/>
              <a:rect l="l" t="t" r="r" b="b"/>
              <a:pathLst>
                <a:path w="7977505" h="1876171">
                  <a:moveTo>
                    <a:pt x="0" y="0"/>
                  </a:moveTo>
                  <a:lnTo>
                    <a:pt x="7977505" y="0"/>
                  </a:lnTo>
                  <a:lnTo>
                    <a:pt x="7977505" y="1876171"/>
                  </a:lnTo>
                  <a:lnTo>
                    <a:pt x="0" y="1876171"/>
                  </a:lnTo>
                  <a:lnTo>
                    <a:pt x="0" y="0"/>
                  </a:lnTo>
                  <a:close/>
                </a:path>
              </a:pathLst>
            </a:custGeom>
            <a:blipFill>
              <a:blip r:embed="rId4"/>
              <a:stretch>
                <a:fillRect t="-10018" b="-10020"/>
              </a:stretch>
            </a:blipFill>
          </p:spPr>
          <p:txBody>
            <a:bodyPr/>
            <a:lstStyle/>
            <a:p>
              <a:endParaRPr lang="en-GB"/>
            </a:p>
          </p:txBody>
        </p:sp>
      </p:grpSp>
      <p:sp>
        <p:nvSpPr>
          <p:cNvPr id="7" name="TextBox 7"/>
          <p:cNvSpPr txBox="1"/>
          <p:nvPr/>
        </p:nvSpPr>
        <p:spPr>
          <a:xfrm>
            <a:off x="1677076" y="2442490"/>
            <a:ext cx="4303611" cy="676275"/>
          </a:xfrm>
          <a:prstGeom prst="rect">
            <a:avLst/>
          </a:prstGeom>
        </p:spPr>
        <p:txBody>
          <a:bodyPr lIns="0" tIns="0" rIns="0" bIns="0" rtlCol="0" anchor="t">
            <a:spAutoFit/>
          </a:bodyPr>
          <a:lstStyle/>
          <a:p>
            <a:pPr marL="0" lvl="0" indent="0" algn="l">
              <a:lnSpc>
                <a:spcPts val="2640"/>
              </a:lnSpc>
              <a:spcBef>
                <a:spcPct val="0"/>
              </a:spcBef>
            </a:pPr>
            <a:r>
              <a:rPr lang="en-US" sz="2200" b="1" u="none" strike="noStrike" dirty="0">
                <a:solidFill>
                  <a:srgbClr val="000000"/>
                </a:solidFill>
                <a:latin typeface="Lato Bold"/>
                <a:ea typeface="Lato Bold"/>
                <a:cs typeface="Lato Bold"/>
                <a:sym typeface="Lato Bold"/>
              </a:rPr>
              <a:t>AI is already present in the classroom</a:t>
            </a:r>
          </a:p>
        </p:txBody>
      </p:sp>
      <p:grpSp>
        <p:nvGrpSpPr>
          <p:cNvPr id="8" name="Group 8"/>
          <p:cNvGrpSpPr/>
          <p:nvPr/>
        </p:nvGrpSpPr>
        <p:grpSpPr>
          <a:xfrm>
            <a:off x="642466" y="4470575"/>
            <a:ext cx="6396457" cy="1689274"/>
            <a:chOff x="0" y="0"/>
            <a:chExt cx="8528609" cy="2252366"/>
          </a:xfrm>
        </p:grpSpPr>
        <p:sp>
          <p:nvSpPr>
            <p:cNvPr id="9" name="Freeform 9"/>
            <p:cNvSpPr/>
            <p:nvPr/>
          </p:nvSpPr>
          <p:spPr>
            <a:xfrm>
              <a:off x="0" y="0"/>
              <a:ext cx="8528558" cy="2252350"/>
            </a:xfrm>
            <a:custGeom>
              <a:avLst/>
              <a:gdLst/>
              <a:ahLst/>
              <a:cxnLst/>
              <a:rect l="l" t="t" r="r" b="b"/>
              <a:pathLst>
                <a:path w="8528558" h="2252350">
                  <a:moveTo>
                    <a:pt x="0" y="0"/>
                  </a:moveTo>
                  <a:lnTo>
                    <a:pt x="8528558" y="0"/>
                  </a:lnTo>
                  <a:lnTo>
                    <a:pt x="8528558" y="2252350"/>
                  </a:lnTo>
                  <a:lnTo>
                    <a:pt x="0" y="2252350"/>
                  </a:lnTo>
                  <a:lnTo>
                    <a:pt x="0" y="0"/>
                  </a:lnTo>
                  <a:close/>
                </a:path>
              </a:pathLst>
            </a:custGeom>
            <a:blipFill>
              <a:blip r:embed="rId5"/>
              <a:stretch>
                <a:fillRect t="-3448" b="-3450"/>
              </a:stretch>
            </a:blipFill>
          </p:spPr>
          <p:txBody>
            <a:bodyPr/>
            <a:lstStyle/>
            <a:p>
              <a:endParaRPr lang="en-GB"/>
            </a:p>
          </p:txBody>
        </p:sp>
      </p:grpSp>
      <p:sp>
        <p:nvSpPr>
          <p:cNvPr id="10" name="TextBox 10"/>
          <p:cNvSpPr txBox="1"/>
          <p:nvPr/>
        </p:nvSpPr>
        <p:spPr>
          <a:xfrm>
            <a:off x="1741299" y="5112099"/>
            <a:ext cx="4480560" cy="342900"/>
          </a:xfrm>
          <a:prstGeom prst="rect">
            <a:avLst/>
          </a:prstGeom>
        </p:spPr>
        <p:txBody>
          <a:bodyPr lIns="0" tIns="0" rIns="0" bIns="0" rtlCol="0" anchor="t">
            <a:spAutoFit/>
          </a:bodyPr>
          <a:lstStyle/>
          <a:p>
            <a:pPr marL="0" lvl="0" indent="0" algn="l">
              <a:lnSpc>
                <a:spcPts val="2640"/>
              </a:lnSpc>
              <a:spcBef>
                <a:spcPct val="0"/>
              </a:spcBef>
            </a:pPr>
            <a:r>
              <a:rPr lang="en-US" sz="2200" b="1" u="none" strike="noStrike">
                <a:solidFill>
                  <a:srgbClr val="000000"/>
                </a:solidFill>
                <a:latin typeface="Lato Bold"/>
                <a:ea typeface="Lato Bold"/>
                <a:cs typeface="Lato Bold"/>
                <a:sym typeface="Lato Bold"/>
              </a:rPr>
              <a:t>These are the risks to consider</a:t>
            </a:r>
          </a:p>
        </p:txBody>
      </p:sp>
      <p:sp>
        <p:nvSpPr>
          <p:cNvPr id="11" name="TextBox 11"/>
          <p:cNvSpPr txBox="1"/>
          <p:nvPr/>
        </p:nvSpPr>
        <p:spPr>
          <a:xfrm>
            <a:off x="1005585" y="3573780"/>
            <a:ext cx="9967384" cy="923330"/>
          </a:xfrm>
          <a:prstGeom prst="rect">
            <a:avLst/>
          </a:prstGeom>
        </p:spPr>
        <p:txBody>
          <a:bodyPr lIns="0" tIns="0" rIns="0" bIns="0" rtlCol="0" anchor="t">
            <a:spAutoFit/>
          </a:bodyPr>
          <a:lstStyle/>
          <a:p>
            <a:pPr marL="0" lvl="0" indent="0" algn="just">
              <a:lnSpc>
                <a:spcPts val="2400"/>
              </a:lnSpc>
              <a:spcBef>
                <a:spcPct val="0"/>
              </a:spcBef>
            </a:pPr>
            <a:r>
              <a:rPr lang="en-US" sz="2200" u="none" strike="noStrike" dirty="0">
                <a:solidFill>
                  <a:srgbClr val="000000"/>
                </a:solidFill>
                <a:latin typeface="Lato Light"/>
                <a:ea typeface="Lato Light"/>
                <a:cs typeface="Lato Light"/>
                <a:sym typeface="Lato Light"/>
              </a:rPr>
              <a:t>As an trainer, it is likely that both you and your students are already using AI to create content, support learning, or guide career decisions, often without being fully aware of it.</a:t>
            </a:r>
          </a:p>
        </p:txBody>
      </p:sp>
      <p:sp>
        <p:nvSpPr>
          <p:cNvPr id="12" name="TextBox 12"/>
          <p:cNvSpPr txBox="1"/>
          <p:nvPr/>
        </p:nvSpPr>
        <p:spPr>
          <a:xfrm>
            <a:off x="1048993" y="6140799"/>
            <a:ext cx="9919759" cy="923925"/>
          </a:xfrm>
          <a:prstGeom prst="rect">
            <a:avLst/>
          </a:prstGeom>
        </p:spPr>
        <p:txBody>
          <a:bodyPr lIns="0" tIns="0" rIns="0" bIns="0" rtlCol="0" anchor="t">
            <a:spAutoFit/>
          </a:bodyPr>
          <a:lstStyle/>
          <a:p>
            <a:pPr marL="0" lvl="0" indent="0" algn="just">
              <a:lnSpc>
                <a:spcPts val="2400"/>
              </a:lnSpc>
              <a:spcBef>
                <a:spcPct val="0"/>
              </a:spcBef>
            </a:pPr>
            <a:r>
              <a:rPr lang="en-US" sz="2200" u="none" strike="noStrike" dirty="0">
                <a:solidFill>
                  <a:srgbClr val="000000"/>
                </a:solidFill>
                <a:latin typeface="Lato Light"/>
                <a:ea typeface="Lato Light"/>
                <a:cs typeface="Lato Light"/>
                <a:sym typeface="Lato Light"/>
              </a:rPr>
              <a:t>AI can pose challenges such as bias in recommendations, a lack of transparency in decision-making, and concerns about data privacy. These risks can directly affect fairness, trust, and learning outcomes.</a:t>
            </a:r>
          </a:p>
        </p:txBody>
      </p:sp>
      <p:grpSp>
        <p:nvGrpSpPr>
          <p:cNvPr id="13" name="Group 13"/>
          <p:cNvGrpSpPr/>
          <p:nvPr/>
        </p:nvGrpSpPr>
        <p:grpSpPr>
          <a:xfrm>
            <a:off x="630653" y="7248660"/>
            <a:ext cx="5712743" cy="1407138"/>
            <a:chOff x="0" y="0"/>
            <a:chExt cx="7616990" cy="1876184"/>
          </a:xfrm>
        </p:grpSpPr>
        <p:sp>
          <p:nvSpPr>
            <p:cNvPr id="14" name="Freeform 14"/>
            <p:cNvSpPr/>
            <p:nvPr/>
          </p:nvSpPr>
          <p:spPr>
            <a:xfrm>
              <a:off x="0" y="0"/>
              <a:ext cx="7616952" cy="1876171"/>
            </a:xfrm>
            <a:custGeom>
              <a:avLst/>
              <a:gdLst/>
              <a:ahLst/>
              <a:cxnLst/>
              <a:rect l="l" t="t" r="r" b="b"/>
              <a:pathLst>
                <a:path w="7616952" h="1876171">
                  <a:moveTo>
                    <a:pt x="0" y="0"/>
                  </a:moveTo>
                  <a:lnTo>
                    <a:pt x="7616952" y="0"/>
                  </a:lnTo>
                  <a:lnTo>
                    <a:pt x="7616952" y="1876171"/>
                  </a:lnTo>
                  <a:lnTo>
                    <a:pt x="0" y="1876171"/>
                  </a:lnTo>
                  <a:lnTo>
                    <a:pt x="0" y="0"/>
                  </a:lnTo>
                  <a:close/>
                </a:path>
              </a:pathLst>
            </a:custGeom>
            <a:blipFill>
              <a:blip r:embed="rId5"/>
              <a:stretch>
                <a:fillRect t="-7307" b="-7307"/>
              </a:stretch>
            </a:blipFill>
          </p:spPr>
          <p:txBody>
            <a:bodyPr/>
            <a:lstStyle/>
            <a:p>
              <a:endParaRPr lang="en-GB"/>
            </a:p>
          </p:txBody>
        </p:sp>
      </p:grpSp>
      <p:sp>
        <p:nvSpPr>
          <p:cNvPr id="15" name="TextBox 15"/>
          <p:cNvSpPr txBox="1"/>
          <p:nvPr/>
        </p:nvSpPr>
        <p:spPr>
          <a:xfrm>
            <a:off x="1653285" y="7701526"/>
            <a:ext cx="3534110" cy="342900"/>
          </a:xfrm>
          <a:prstGeom prst="rect">
            <a:avLst/>
          </a:prstGeom>
        </p:spPr>
        <p:txBody>
          <a:bodyPr lIns="0" tIns="0" rIns="0" bIns="0" rtlCol="0" anchor="t">
            <a:spAutoFit/>
          </a:bodyPr>
          <a:lstStyle/>
          <a:p>
            <a:pPr marL="0" lvl="0" indent="0" algn="l">
              <a:lnSpc>
                <a:spcPts val="2640"/>
              </a:lnSpc>
              <a:spcBef>
                <a:spcPct val="0"/>
              </a:spcBef>
            </a:pPr>
            <a:r>
              <a:rPr lang="en-US" sz="2200" b="1" u="none" strike="noStrike">
                <a:solidFill>
                  <a:srgbClr val="000000"/>
                </a:solidFill>
                <a:latin typeface="Lato Bold"/>
                <a:ea typeface="Lato Bold"/>
                <a:cs typeface="Lato Bold"/>
                <a:sym typeface="Lato Bold"/>
              </a:rPr>
              <a:t>This is how you can act</a:t>
            </a:r>
          </a:p>
        </p:txBody>
      </p:sp>
      <p:sp>
        <p:nvSpPr>
          <p:cNvPr id="16" name="TextBox 16"/>
          <p:cNvSpPr txBox="1"/>
          <p:nvPr/>
        </p:nvSpPr>
        <p:spPr>
          <a:xfrm>
            <a:off x="967571" y="8727464"/>
            <a:ext cx="10005398" cy="1231106"/>
          </a:xfrm>
          <a:prstGeom prst="rect">
            <a:avLst/>
          </a:prstGeom>
        </p:spPr>
        <p:txBody>
          <a:bodyPr lIns="0" tIns="0" rIns="0" bIns="0" rtlCol="0" anchor="t">
            <a:spAutoFit/>
          </a:bodyPr>
          <a:lstStyle/>
          <a:p>
            <a:pPr marL="0" lvl="0" indent="0" algn="just">
              <a:lnSpc>
                <a:spcPts val="2400"/>
              </a:lnSpc>
              <a:spcBef>
                <a:spcPct val="0"/>
              </a:spcBef>
            </a:pPr>
            <a:r>
              <a:rPr lang="en-US" sz="2200" u="none" strike="noStrike" dirty="0">
                <a:solidFill>
                  <a:srgbClr val="000000"/>
                </a:solidFill>
                <a:latin typeface="Lato Light"/>
                <a:ea typeface="Lato Light"/>
                <a:cs typeface="Lato Light"/>
                <a:sym typeface="Lato Light"/>
              </a:rPr>
              <a:t>As an trainer, your role is to ensure that AI is used responsibly. This involves understanding the tools you use, being transparent with learners, critically analyzing AI outcomes, and making informed decisions that prioritize inclusion, equity, and human oversight.</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221771" y="4291965"/>
            <a:ext cx="2194560" cy="1291590"/>
          </a:xfrm>
          <a:custGeom>
            <a:avLst/>
            <a:gdLst/>
            <a:ahLst/>
            <a:cxnLst/>
            <a:rect l="l" t="t" r="r" b="b"/>
            <a:pathLst>
              <a:path w="2194560" h="1291590">
                <a:moveTo>
                  <a:pt x="0" y="0"/>
                </a:moveTo>
                <a:lnTo>
                  <a:pt x="2194560" y="0"/>
                </a:lnTo>
                <a:lnTo>
                  <a:pt x="2194560" y="1291590"/>
                </a:lnTo>
                <a:lnTo>
                  <a:pt x="0" y="1291590"/>
                </a:lnTo>
                <a:lnTo>
                  <a:pt x="0" y="0"/>
                </a:lnTo>
                <a:close/>
              </a:path>
            </a:pathLst>
          </a:custGeom>
          <a:blipFill>
            <a:blip r:embed="rId3"/>
            <a:stretch>
              <a:fillRect/>
            </a:stretch>
          </a:blipFill>
        </p:spPr>
        <p:txBody>
          <a:bodyPr/>
          <a:lstStyle/>
          <a:p>
            <a:endParaRPr lang="en-GB"/>
          </a:p>
        </p:txBody>
      </p:sp>
      <p:sp>
        <p:nvSpPr>
          <p:cNvPr id="3" name="Freeform 3"/>
          <p:cNvSpPr/>
          <p:nvPr/>
        </p:nvSpPr>
        <p:spPr>
          <a:xfrm>
            <a:off x="9361170" y="2994660"/>
            <a:ext cx="5234940" cy="5154930"/>
          </a:xfrm>
          <a:custGeom>
            <a:avLst/>
            <a:gdLst/>
            <a:ahLst/>
            <a:cxnLst/>
            <a:rect l="l" t="t" r="r" b="b"/>
            <a:pathLst>
              <a:path w="5234940" h="5154930">
                <a:moveTo>
                  <a:pt x="0" y="0"/>
                </a:moveTo>
                <a:lnTo>
                  <a:pt x="5234940" y="0"/>
                </a:lnTo>
                <a:lnTo>
                  <a:pt x="5234940" y="5154930"/>
                </a:lnTo>
                <a:lnTo>
                  <a:pt x="0" y="5154930"/>
                </a:lnTo>
                <a:lnTo>
                  <a:pt x="0" y="0"/>
                </a:lnTo>
                <a:close/>
              </a:path>
            </a:pathLst>
          </a:custGeom>
          <a:blipFill>
            <a:blip r:embed="rId4"/>
            <a:stretch>
              <a:fillRect/>
            </a:stretch>
          </a:blipFill>
        </p:spPr>
        <p:txBody>
          <a:bodyPr/>
          <a:lstStyle/>
          <a:p>
            <a:endParaRPr lang="en-GB"/>
          </a:p>
        </p:txBody>
      </p:sp>
      <p:sp>
        <p:nvSpPr>
          <p:cNvPr id="4" name="Freeform 4"/>
          <p:cNvSpPr/>
          <p:nvPr/>
        </p:nvSpPr>
        <p:spPr>
          <a:xfrm>
            <a:off x="9795510" y="640080"/>
            <a:ext cx="1097280" cy="1074420"/>
          </a:xfrm>
          <a:custGeom>
            <a:avLst/>
            <a:gdLst/>
            <a:ahLst/>
            <a:cxnLst/>
            <a:rect l="l" t="t" r="r" b="b"/>
            <a:pathLst>
              <a:path w="1097280" h="1074420">
                <a:moveTo>
                  <a:pt x="0" y="0"/>
                </a:moveTo>
                <a:lnTo>
                  <a:pt x="1097280" y="0"/>
                </a:lnTo>
                <a:lnTo>
                  <a:pt x="1097280" y="1074420"/>
                </a:lnTo>
                <a:lnTo>
                  <a:pt x="0" y="1074420"/>
                </a:lnTo>
                <a:lnTo>
                  <a:pt x="0" y="0"/>
                </a:lnTo>
                <a:close/>
              </a:path>
            </a:pathLst>
          </a:custGeom>
          <a:blipFill>
            <a:blip r:embed="rId5"/>
            <a:stretch>
              <a:fillRect/>
            </a:stretch>
          </a:blipFill>
        </p:spPr>
        <p:txBody>
          <a:bodyPr/>
          <a:lstStyle/>
          <a:p>
            <a:endParaRPr lang="en-GB"/>
          </a:p>
        </p:txBody>
      </p:sp>
      <p:sp>
        <p:nvSpPr>
          <p:cNvPr id="5" name="Freeform 5"/>
          <p:cNvSpPr/>
          <p:nvPr/>
        </p:nvSpPr>
        <p:spPr>
          <a:xfrm>
            <a:off x="13053060" y="640080"/>
            <a:ext cx="891540" cy="1074420"/>
          </a:xfrm>
          <a:custGeom>
            <a:avLst/>
            <a:gdLst/>
            <a:ahLst/>
            <a:cxnLst/>
            <a:rect l="l" t="t" r="r" b="b"/>
            <a:pathLst>
              <a:path w="891540" h="1074420">
                <a:moveTo>
                  <a:pt x="0" y="0"/>
                </a:moveTo>
                <a:lnTo>
                  <a:pt x="891540" y="0"/>
                </a:lnTo>
                <a:lnTo>
                  <a:pt x="891540" y="1074420"/>
                </a:lnTo>
                <a:lnTo>
                  <a:pt x="0" y="1074420"/>
                </a:lnTo>
                <a:lnTo>
                  <a:pt x="0" y="0"/>
                </a:lnTo>
                <a:close/>
              </a:path>
            </a:pathLst>
          </a:custGeom>
          <a:blipFill>
            <a:blip r:embed="rId6"/>
            <a:stretch>
              <a:fillRect/>
            </a:stretch>
          </a:blipFill>
        </p:spPr>
        <p:txBody>
          <a:bodyPr/>
          <a:lstStyle/>
          <a:p>
            <a:endParaRPr lang="en-GB"/>
          </a:p>
        </p:txBody>
      </p:sp>
      <p:sp>
        <p:nvSpPr>
          <p:cNvPr id="6" name="Freeform 6"/>
          <p:cNvSpPr/>
          <p:nvPr/>
        </p:nvSpPr>
        <p:spPr>
          <a:xfrm>
            <a:off x="7824104" y="2788920"/>
            <a:ext cx="1097280" cy="1085850"/>
          </a:xfrm>
          <a:custGeom>
            <a:avLst/>
            <a:gdLst/>
            <a:ahLst/>
            <a:cxnLst/>
            <a:rect l="l" t="t" r="r" b="b"/>
            <a:pathLst>
              <a:path w="1097280" h="1085850">
                <a:moveTo>
                  <a:pt x="0" y="0"/>
                </a:moveTo>
                <a:lnTo>
                  <a:pt x="1097280" y="0"/>
                </a:lnTo>
                <a:lnTo>
                  <a:pt x="1097280" y="1085850"/>
                </a:lnTo>
                <a:lnTo>
                  <a:pt x="0" y="1085850"/>
                </a:lnTo>
                <a:lnTo>
                  <a:pt x="0" y="0"/>
                </a:lnTo>
                <a:close/>
              </a:path>
            </a:pathLst>
          </a:custGeom>
          <a:blipFill>
            <a:blip r:embed="rId7"/>
            <a:stretch>
              <a:fillRect/>
            </a:stretch>
          </a:blipFill>
        </p:spPr>
        <p:txBody>
          <a:bodyPr/>
          <a:lstStyle/>
          <a:p>
            <a:endParaRPr lang="en-GB"/>
          </a:p>
        </p:txBody>
      </p:sp>
      <p:sp>
        <p:nvSpPr>
          <p:cNvPr id="7" name="Freeform 7"/>
          <p:cNvSpPr/>
          <p:nvPr/>
        </p:nvSpPr>
        <p:spPr>
          <a:xfrm>
            <a:off x="7829550" y="6858000"/>
            <a:ext cx="880110" cy="1074420"/>
          </a:xfrm>
          <a:custGeom>
            <a:avLst/>
            <a:gdLst/>
            <a:ahLst/>
            <a:cxnLst/>
            <a:rect l="l" t="t" r="r" b="b"/>
            <a:pathLst>
              <a:path w="880110" h="1074420">
                <a:moveTo>
                  <a:pt x="0" y="0"/>
                </a:moveTo>
                <a:lnTo>
                  <a:pt x="880110" y="0"/>
                </a:lnTo>
                <a:lnTo>
                  <a:pt x="880110" y="1074420"/>
                </a:lnTo>
                <a:lnTo>
                  <a:pt x="0" y="1074420"/>
                </a:lnTo>
                <a:lnTo>
                  <a:pt x="0" y="0"/>
                </a:lnTo>
                <a:close/>
              </a:path>
            </a:pathLst>
          </a:custGeom>
          <a:blipFill>
            <a:blip r:embed="rId8"/>
            <a:stretch>
              <a:fillRect/>
            </a:stretch>
          </a:blipFill>
        </p:spPr>
        <p:txBody>
          <a:bodyPr/>
          <a:lstStyle/>
          <a:p>
            <a:endParaRPr lang="en-GB"/>
          </a:p>
        </p:txBody>
      </p:sp>
      <p:sp>
        <p:nvSpPr>
          <p:cNvPr id="8" name="Freeform 8"/>
          <p:cNvSpPr/>
          <p:nvPr/>
        </p:nvSpPr>
        <p:spPr>
          <a:xfrm>
            <a:off x="9795510" y="449199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9"/>
            <a:stretch>
              <a:fillRect/>
            </a:stretch>
          </a:blipFill>
        </p:spPr>
        <p:txBody>
          <a:bodyPr/>
          <a:lstStyle/>
          <a:p>
            <a:endParaRPr lang="en-GB"/>
          </a:p>
        </p:txBody>
      </p:sp>
      <p:sp>
        <p:nvSpPr>
          <p:cNvPr id="9" name="Freeform 9"/>
          <p:cNvSpPr/>
          <p:nvPr/>
        </p:nvSpPr>
        <p:spPr>
          <a:xfrm>
            <a:off x="9795510" y="600075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0"/>
            <a:stretch>
              <a:fillRect/>
            </a:stretch>
          </a:blipFill>
        </p:spPr>
        <p:txBody>
          <a:bodyPr/>
          <a:lstStyle/>
          <a:p>
            <a:endParaRPr lang="en-GB"/>
          </a:p>
        </p:txBody>
      </p:sp>
      <p:sp>
        <p:nvSpPr>
          <p:cNvPr id="10" name="Freeform 10"/>
          <p:cNvSpPr/>
          <p:nvPr/>
        </p:nvSpPr>
        <p:spPr>
          <a:xfrm>
            <a:off x="9795510" y="8995410"/>
            <a:ext cx="1097280" cy="1085850"/>
          </a:xfrm>
          <a:custGeom>
            <a:avLst/>
            <a:gdLst/>
            <a:ahLst/>
            <a:cxnLst/>
            <a:rect l="l" t="t" r="r" b="b"/>
            <a:pathLst>
              <a:path w="1097280" h="1085850">
                <a:moveTo>
                  <a:pt x="0" y="0"/>
                </a:moveTo>
                <a:lnTo>
                  <a:pt x="1097280" y="0"/>
                </a:lnTo>
                <a:lnTo>
                  <a:pt x="1097280" y="1085850"/>
                </a:lnTo>
                <a:lnTo>
                  <a:pt x="0" y="1085850"/>
                </a:lnTo>
                <a:lnTo>
                  <a:pt x="0" y="0"/>
                </a:lnTo>
                <a:close/>
              </a:path>
            </a:pathLst>
          </a:custGeom>
          <a:blipFill>
            <a:blip r:embed="rId11"/>
            <a:stretch>
              <a:fillRect/>
            </a:stretch>
          </a:blipFill>
        </p:spPr>
        <p:txBody>
          <a:bodyPr/>
          <a:lstStyle/>
          <a:p>
            <a:endParaRPr lang="en-GB"/>
          </a:p>
        </p:txBody>
      </p:sp>
      <p:sp>
        <p:nvSpPr>
          <p:cNvPr id="11" name="Freeform 11"/>
          <p:cNvSpPr/>
          <p:nvPr/>
        </p:nvSpPr>
        <p:spPr>
          <a:xfrm>
            <a:off x="9795510" y="921258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2"/>
            <a:stretch>
              <a:fillRect/>
            </a:stretch>
          </a:blipFill>
        </p:spPr>
        <p:txBody>
          <a:bodyPr/>
          <a:lstStyle/>
          <a:p>
            <a:endParaRPr lang="en-GB"/>
          </a:p>
        </p:txBody>
      </p:sp>
      <p:sp>
        <p:nvSpPr>
          <p:cNvPr id="12" name="Freeform 12"/>
          <p:cNvSpPr/>
          <p:nvPr/>
        </p:nvSpPr>
        <p:spPr>
          <a:xfrm>
            <a:off x="10881360" y="3429000"/>
            <a:ext cx="662940" cy="651510"/>
          </a:xfrm>
          <a:custGeom>
            <a:avLst/>
            <a:gdLst/>
            <a:ahLst/>
            <a:cxnLst/>
            <a:rect l="l" t="t" r="r" b="b"/>
            <a:pathLst>
              <a:path w="662940" h="651510">
                <a:moveTo>
                  <a:pt x="0" y="0"/>
                </a:moveTo>
                <a:lnTo>
                  <a:pt x="662940" y="0"/>
                </a:lnTo>
                <a:lnTo>
                  <a:pt x="662940" y="651510"/>
                </a:lnTo>
                <a:lnTo>
                  <a:pt x="0" y="651510"/>
                </a:lnTo>
                <a:lnTo>
                  <a:pt x="0" y="0"/>
                </a:lnTo>
                <a:close/>
              </a:path>
            </a:pathLst>
          </a:custGeom>
          <a:blipFill>
            <a:blip r:embed="rId13"/>
            <a:stretch>
              <a:fillRect/>
            </a:stretch>
          </a:blipFill>
        </p:spPr>
        <p:txBody>
          <a:bodyPr/>
          <a:lstStyle/>
          <a:p>
            <a:endParaRPr lang="en-GB"/>
          </a:p>
        </p:txBody>
      </p:sp>
      <p:sp>
        <p:nvSpPr>
          <p:cNvPr id="13" name="Freeform 13"/>
          <p:cNvSpPr/>
          <p:nvPr/>
        </p:nvSpPr>
        <p:spPr>
          <a:xfrm>
            <a:off x="10881360" y="7063740"/>
            <a:ext cx="662940" cy="651510"/>
          </a:xfrm>
          <a:custGeom>
            <a:avLst/>
            <a:gdLst/>
            <a:ahLst/>
            <a:cxnLst/>
            <a:rect l="l" t="t" r="r" b="b"/>
            <a:pathLst>
              <a:path w="662940" h="651510">
                <a:moveTo>
                  <a:pt x="0" y="0"/>
                </a:moveTo>
                <a:lnTo>
                  <a:pt x="662940" y="0"/>
                </a:lnTo>
                <a:lnTo>
                  <a:pt x="662940" y="651510"/>
                </a:lnTo>
                <a:lnTo>
                  <a:pt x="0" y="651510"/>
                </a:lnTo>
                <a:lnTo>
                  <a:pt x="0" y="0"/>
                </a:lnTo>
                <a:close/>
              </a:path>
            </a:pathLst>
          </a:custGeom>
          <a:blipFill>
            <a:blip r:embed="rId14"/>
            <a:stretch>
              <a:fillRect/>
            </a:stretch>
          </a:blipFill>
        </p:spPr>
        <p:txBody>
          <a:bodyPr/>
          <a:lstStyle/>
          <a:p>
            <a:endParaRPr lang="en-GB"/>
          </a:p>
        </p:txBody>
      </p:sp>
      <p:sp>
        <p:nvSpPr>
          <p:cNvPr id="14" name="Freeform 14"/>
          <p:cNvSpPr/>
          <p:nvPr/>
        </p:nvSpPr>
        <p:spPr>
          <a:xfrm>
            <a:off x="12184380" y="342900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5"/>
            <a:stretch>
              <a:fillRect/>
            </a:stretch>
          </a:blipFill>
        </p:spPr>
        <p:txBody>
          <a:bodyPr/>
          <a:lstStyle/>
          <a:p>
            <a:endParaRPr lang="en-GB"/>
          </a:p>
        </p:txBody>
      </p:sp>
      <p:sp>
        <p:nvSpPr>
          <p:cNvPr id="15" name="Freeform 15"/>
          <p:cNvSpPr/>
          <p:nvPr/>
        </p:nvSpPr>
        <p:spPr>
          <a:xfrm>
            <a:off x="12184380" y="706374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6"/>
            <a:stretch>
              <a:fillRect/>
            </a:stretch>
          </a:blipFill>
        </p:spPr>
        <p:txBody>
          <a:bodyPr/>
          <a:lstStyle/>
          <a:p>
            <a:endParaRPr lang="en-GB"/>
          </a:p>
        </p:txBody>
      </p:sp>
      <p:sp>
        <p:nvSpPr>
          <p:cNvPr id="16" name="Freeform 16"/>
          <p:cNvSpPr/>
          <p:nvPr/>
        </p:nvSpPr>
        <p:spPr>
          <a:xfrm>
            <a:off x="13270230" y="4491990"/>
            <a:ext cx="891540" cy="651510"/>
          </a:xfrm>
          <a:custGeom>
            <a:avLst/>
            <a:gdLst/>
            <a:ahLst/>
            <a:cxnLst/>
            <a:rect l="l" t="t" r="r" b="b"/>
            <a:pathLst>
              <a:path w="891540" h="651510">
                <a:moveTo>
                  <a:pt x="0" y="0"/>
                </a:moveTo>
                <a:lnTo>
                  <a:pt x="891540" y="0"/>
                </a:lnTo>
                <a:lnTo>
                  <a:pt x="891540" y="651510"/>
                </a:lnTo>
                <a:lnTo>
                  <a:pt x="0" y="651510"/>
                </a:lnTo>
                <a:lnTo>
                  <a:pt x="0" y="0"/>
                </a:lnTo>
                <a:close/>
              </a:path>
            </a:pathLst>
          </a:custGeom>
          <a:blipFill>
            <a:blip r:embed="rId17"/>
            <a:stretch>
              <a:fillRect/>
            </a:stretch>
          </a:blipFill>
        </p:spPr>
        <p:txBody>
          <a:bodyPr/>
          <a:lstStyle/>
          <a:p>
            <a:endParaRPr lang="en-GB"/>
          </a:p>
        </p:txBody>
      </p:sp>
      <p:sp>
        <p:nvSpPr>
          <p:cNvPr id="17" name="Freeform 17"/>
          <p:cNvSpPr/>
          <p:nvPr/>
        </p:nvSpPr>
        <p:spPr>
          <a:xfrm>
            <a:off x="13487400" y="6000750"/>
            <a:ext cx="674370" cy="651510"/>
          </a:xfrm>
          <a:custGeom>
            <a:avLst/>
            <a:gdLst/>
            <a:ahLst/>
            <a:cxnLst/>
            <a:rect l="l" t="t" r="r" b="b"/>
            <a:pathLst>
              <a:path w="674370" h="651510">
                <a:moveTo>
                  <a:pt x="0" y="0"/>
                </a:moveTo>
                <a:lnTo>
                  <a:pt x="674370" y="0"/>
                </a:lnTo>
                <a:lnTo>
                  <a:pt x="674370" y="651510"/>
                </a:lnTo>
                <a:lnTo>
                  <a:pt x="0" y="651510"/>
                </a:lnTo>
                <a:lnTo>
                  <a:pt x="0" y="0"/>
                </a:lnTo>
                <a:close/>
              </a:path>
            </a:pathLst>
          </a:custGeom>
          <a:blipFill>
            <a:blip r:embed="rId18"/>
            <a:stretch>
              <a:fillRect/>
            </a:stretch>
          </a:blipFill>
        </p:spPr>
        <p:txBody>
          <a:bodyPr/>
          <a:lstStyle/>
          <a:p>
            <a:endParaRPr lang="en-GB"/>
          </a:p>
        </p:txBody>
      </p:sp>
      <p:sp>
        <p:nvSpPr>
          <p:cNvPr id="18" name="Freeform 18"/>
          <p:cNvSpPr/>
          <p:nvPr/>
        </p:nvSpPr>
        <p:spPr>
          <a:xfrm>
            <a:off x="13053060" y="8995410"/>
            <a:ext cx="1108710" cy="868680"/>
          </a:xfrm>
          <a:custGeom>
            <a:avLst/>
            <a:gdLst/>
            <a:ahLst/>
            <a:cxnLst/>
            <a:rect l="l" t="t" r="r" b="b"/>
            <a:pathLst>
              <a:path w="1108710" h="868680">
                <a:moveTo>
                  <a:pt x="0" y="0"/>
                </a:moveTo>
                <a:lnTo>
                  <a:pt x="1108710" y="0"/>
                </a:lnTo>
                <a:lnTo>
                  <a:pt x="1108710" y="868680"/>
                </a:lnTo>
                <a:lnTo>
                  <a:pt x="0" y="868680"/>
                </a:lnTo>
                <a:lnTo>
                  <a:pt x="0" y="0"/>
                </a:lnTo>
                <a:close/>
              </a:path>
            </a:pathLst>
          </a:custGeom>
          <a:blipFill>
            <a:blip r:embed="rId19"/>
            <a:stretch>
              <a:fillRect/>
            </a:stretch>
          </a:blipFill>
        </p:spPr>
        <p:txBody>
          <a:bodyPr/>
          <a:lstStyle/>
          <a:p>
            <a:endParaRPr lang="en-GB"/>
          </a:p>
        </p:txBody>
      </p:sp>
      <p:sp>
        <p:nvSpPr>
          <p:cNvPr id="19" name="Freeform 19"/>
          <p:cNvSpPr/>
          <p:nvPr/>
        </p:nvSpPr>
        <p:spPr>
          <a:xfrm>
            <a:off x="13270230" y="8995410"/>
            <a:ext cx="674370" cy="868680"/>
          </a:xfrm>
          <a:custGeom>
            <a:avLst/>
            <a:gdLst/>
            <a:ahLst/>
            <a:cxnLst/>
            <a:rect l="l" t="t" r="r" b="b"/>
            <a:pathLst>
              <a:path w="674370" h="868680">
                <a:moveTo>
                  <a:pt x="0" y="0"/>
                </a:moveTo>
                <a:lnTo>
                  <a:pt x="674370" y="0"/>
                </a:lnTo>
                <a:lnTo>
                  <a:pt x="674370" y="868680"/>
                </a:lnTo>
                <a:lnTo>
                  <a:pt x="0" y="868680"/>
                </a:lnTo>
                <a:lnTo>
                  <a:pt x="0" y="0"/>
                </a:lnTo>
                <a:close/>
              </a:path>
            </a:pathLst>
          </a:custGeom>
          <a:blipFill>
            <a:blip r:embed="rId20"/>
            <a:stretch>
              <a:fillRect/>
            </a:stretch>
          </a:blipFill>
        </p:spPr>
        <p:txBody>
          <a:bodyPr/>
          <a:lstStyle/>
          <a:p>
            <a:endParaRPr lang="en-GB"/>
          </a:p>
        </p:txBody>
      </p:sp>
      <p:sp>
        <p:nvSpPr>
          <p:cNvPr id="20" name="Freeform 20"/>
          <p:cNvSpPr/>
          <p:nvPr/>
        </p:nvSpPr>
        <p:spPr>
          <a:xfrm>
            <a:off x="14801850" y="2994660"/>
            <a:ext cx="1314450" cy="1085850"/>
          </a:xfrm>
          <a:custGeom>
            <a:avLst/>
            <a:gdLst/>
            <a:ahLst/>
            <a:cxnLst/>
            <a:rect l="l" t="t" r="r" b="b"/>
            <a:pathLst>
              <a:path w="1314450" h="1085850">
                <a:moveTo>
                  <a:pt x="0" y="0"/>
                </a:moveTo>
                <a:lnTo>
                  <a:pt x="1314450" y="0"/>
                </a:lnTo>
                <a:lnTo>
                  <a:pt x="1314450" y="1085850"/>
                </a:lnTo>
                <a:lnTo>
                  <a:pt x="0" y="1085850"/>
                </a:lnTo>
                <a:lnTo>
                  <a:pt x="0" y="0"/>
                </a:lnTo>
                <a:close/>
              </a:path>
            </a:pathLst>
          </a:custGeom>
          <a:blipFill>
            <a:blip r:embed="rId21"/>
            <a:stretch>
              <a:fillRect/>
            </a:stretch>
          </a:blipFill>
        </p:spPr>
        <p:txBody>
          <a:bodyPr/>
          <a:lstStyle/>
          <a:p>
            <a:endParaRPr lang="en-GB"/>
          </a:p>
        </p:txBody>
      </p:sp>
      <p:sp>
        <p:nvSpPr>
          <p:cNvPr id="21" name="Freeform 21"/>
          <p:cNvSpPr/>
          <p:nvPr/>
        </p:nvSpPr>
        <p:spPr>
          <a:xfrm>
            <a:off x="15019020" y="6858000"/>
            <a:ext cx="880110" cy="1074420"/>
          </a:xfrm>
          <a:custGeom>
            <a:avLst/>
            <a:gdLst/>
            <a:ahLst/>
            <a:cxnLst/>
            <a:rect l="l" t="t" r="r" b="b"/>
            <a:pathLst>
              <a:path w="880110" h="1074420">
                <a:moveTo>
                  <a:pt x="0" y="0"/>
                </a:moveTo>
                <a:lnTo>
                  <a:pt x="880110" y="0"/>
                </a:lnTo>
                <a:lnTo>
                  <a:pt x="880110" y="1074420"/>
                </a:lnTo>
                <a:lnTo>
                  <a:pt x="0" y="1074420"/>
                </a:lnTo>
                <a:lnTo>
                  <a:pt x="0" y="0"/>
                </a:lnTo>
                <a:close/>
              </a:path>
            </a:pathLst>
          </a:custGeom>
          <a:blipFill>
            <a:blip r:embed="rId22"/>
            <a:stretch>
              <a:fillRect/>
            </a:stretch>
          </a:blipFill>
        </p:spPr>
        <p:txBody>
          <a:bodyPr/>
          <a:lstStyle/>
          <a:p>
            <a:endParaRPr lang="en-GB"/>
          </a:p>
        </p:txBody>
      </p:sp>
      <p:grpSp>
        <p:nvGrpSpPr>
          <p:cNvPr id="22" name="Group 22"/>
          <p:cNvGrpSpPr/>
          <p:nvPr/>
        </p:nvGrpSpPr>
        <p:grpSpPr>
          <a:xfrm>
            <a:off x="1028700" y="7075170"/>
            <a:ext cx="6591300" cy="2061596"/>
            <a:chOff x="0" y="0"/>
            <a:chExt cx="1735980" cy="542972"/>
          </a:xfrm>
        </p:grpSpPr>
        <p:sp>
          <p:nvSpPr>
            <p:cNvPr id="23" name="Freeform 23"/>
            <p:cNvSpPr/>
            <p:nvPr/>
          </p:nvSpPr>
          <p:spPr>
            <a:xfrm>
              <a:off x="0" y="0"/>
              <a:ext cx="1735980" cy="542972"/>
            </a:xfrm>
            <a:custGeom>
              <a:avLst/>
              <a:gdLst/>
              <a:ahLst/>
              <a:cxnLst/>
              <a:rect l="l" t="t" r="r" b="b"/>
              <a:pathLst>
                <a:path w="1735980" h="542972">
                  <a:moveTo>
                    <a:pt x="0" y="0"/>
                  </a:moveTo>
                  <a:lnTo>
                    <a:pt x="1735980" y="0"/>
                  </a:lnTo>
                  <a:lnTo>
                    <a:pt x="1735980" y="542972"/>
                  </a:lnTo>
                  <a:lnTo>
                    <a:pt x="0" y="542972"/>
                  </a:lnTo>
                  <a:close/>
                </a:path>
              </a:pathLst>
            </a:custGeom>
            <a:ln w="47625" cap="sq">
              <a:solidFill>
                <a:srgbClr val="FF3131"/>
              </a:solidFill>
              <a:prstDash val="solid"/>
              <a:miter/>
            </a:ln>
          </p:spPr>
          <p:txBody>
            <a:bodyPr/>
            <a:lstStyle/>
            <a:p>
              <a:endParaRPr lang="en-GB"/>
            </a:p>
          </p:txBody>
        </p:sp>
        <p:sp>
          <p:nvSpPr>
            <p:cNvPr id="24" name="TextBox 24"/>
            <p:cNvSpPr txBox="1"/>
            <p:nvPr/>
          </p:nvSpPr>
          <p:spPr>
            <a:xfrm>
              <a:off x="0" y="-9525"/>
              <a:ext cx="1735980" cy="552497"/>
            </a:xfrm>
            <a:prstGeom prst="rect">
              <a:avLst/>
            </a:prstGeom>
          </p:spPr>
          <p:txBody>
            <a:bodyPr lIns="50800" tIns="50800" rIns="50800" bIns="50800" rtlCol="0" anchor="ctr"/>
            <a:lstStyle/>
            <a:p>
              <a:pPr algn="ctr">
                <a:lnSpc>
                  <a:spcPts val="2639"/>
                </a:lnSpc>
              </a:pPr>
              <a:endParaRPr/>
            </a:p>
          </p:txBody>
        </p:sp>
      </p:grpSp>
      <p:sp>
        <p:nvSpPr>
          <p:cNvPr id="25" name="Freeform 25"/>
          <p:cNvSpPr/>
          <p:nvPr/>
        </p:nvSpPr>
        <p:spPr>
          <a:xfrm rot="-669068">
            <a:off x="657787" y="5802983"/>
            <a:ext cx="1210456" cy="1047045"/>
          </a:xfrm>
          <a:custGeom>
            <a:avLst/>
            <a:gdLst/>
            <a:ahLst/>
            <a:cxnLst/>
            <a:rect l="l" t="t" r="r" b="b"/>
            <a:pathLst>
              <a:path w="1210456" h="1047045">
                <a:moveTo>
                  <a:pt x="0" y="0"/>
                </a:moveTo>
                <a:lnTo>
                  <a:pt x="1210456" y="0"/>
                </a:lnTo>
                <a:lnTo>
                  <a:pt x="1210456" y="1047044"/>
                </a:lnTo>
                <a:lnTo>
                  <a:pt x="0" y="1047044"/>
                </a:lnTo>
                <a:lnTo>
                  <a:pt x="0" y="0"/>
                </a:lnTo>
                <a:close/>
              </a:path>
            </a:pathLst>
          </a:custGeom>
          <a:blipFill>
            <a:blip>
              <a:extLst>
                <a:ext uri="{96DAC541-7B7A-43D3-8B79-37D633B846F1}">
                  <asvg:svgBlip xmlns:asvg="http://schemas.microsoft.com/office/drawing/2016/SVG/main" r:embed="rId23"/>
                </a:ext>
              </a:extLst>
            </a:blip>
            <a:stretch>
              <a:fillRect/>
            </a:stretch>
          </a:blipFill>
        </p:spPr>
        <p:txBody>
          <a:bodyPr/>
          <a:lstStyle/>
          <a:p>
            <a:endParaRPr lang="en-GB"/>
          </a:p>
        </p:txBody>
      </p:sp>
      <p:sp>
        <p:nvSpPr>
          <p:cNvPr id="26" name="TextBox 26"/>
          <p:cNvSpPr txBox="1"/>
          <p:nvPr/>
        </p:nvSpPr>
        <p:spPr>
          <a:xfrm>
            <a:off x="1028700" y="1085850"/>
            <a:ext cx="8224539" cy="578358"/>
          </a:xfrm>
          <a:prstGeom prst="rect">
            <a:avLst/>
          </a:prstGeom>
        </p:spPr>
        <p:txBody>
          <a:bodyPr lIns="0" tIns="0" rIns="0" bIns="0" rtlCol="0" anchor="t">
            <a:spAutoFit/>
          </a:bodyPr>
          <a:lstStyle/>
          <a:p>
            <a:pPr marL="0" lvl="0" indent="0" algn="l">
              <a:lnSpc>
                <a:spcPts val="4536"/>
              </a:lnSpc>
              <a:spcBef>
                <a:spcPct val="0"/>
              </a:spcBef>
            </a:pPr>
            <a:r>
              <a:rPr lang="en-US" sz="4200">
                <a:solidFill>
                  <a:srgbClr val="000000"/>
                </a:solidFill>
                <a:latin typeface="Oswald"/>
                <a:ea typeface="Oswald"/>
                <a:cs typeface="Oswald"/>
                <a:sym typeface="Oswald"/>
              </a:rPr>
              <a:t>AI TOOLS IN EDUCATION</a:t>
            </a:r>
          </a:p>
        </p:txBody>
      </p:sp>
      <p:sp>
        <p:nvSpPr>
          <p:cNvPr id="27" name="TextBox 27"/>
          <p:cNvSpPr txBox="1"/>
          <p:nvPr/>
        </p:nvSpPr>
        <p:spPr>
          <a:xfrm>
            <a:off x="1493811" y="2891790"/>
            <a:ext cx="5455920" cy="1243965"/>
          </a:xfrm>
          <a:prstGeom prst="rect">
            <a:avLst/>
          </a:prstGeom>
        </p:spPr>
        <p:txBody>
          <a:bodyPr lIns="0" tIns="0" rIns="0" bIns="0" rtlCol="0" anchor="t">
            <a:spAutoFit/>
          </a:bodyPr>
          <a:lstStyle/>
          <a:p>
            <a:pPr algn="ctr">
              <a:lnSpc>
                <a:spcPts val="3359"/>
              </a:lnSpc>
            </a:pPr>
            <a:r>
              <a:rPr lang="en-US" sz="2400" dirty="0">
                <a:solidFill>
                  <a:srgbClr val="000000"/>
                </a:solidFill>
                <a:latin typeface="Lato Light"/>
                <a:ea typeface="Lato Light"/>
                <a:cs typeface="Lato Light"/>
                <a:sym typeface="Lato Light"/>
              </a:rPr>
              <a:t>As a CVET trainer there are several AI powered tools that can help you in the classroom</a:t>
            </a:r>
          </a:p>
        </p:txBody>
      </p:sp>
      <p:sp>
        <p:nvSpPr>
          <p:cNvPr id="28" name="TextBox 28"/>
          <p:cNvSpPr txBox="1"/>
          <p:nvPr/>
        </p:nvSpPr>
        <p:spPr>
          <a:xfrm>
            <a:off x="1263015" y="7282815"/>
            <a:ext cx="6122670" cy="1663065"/>
          </a:xfrm>
          <a:prstGeom prst="rect">
            <a:avLst/>
          </a:prstGeom>
        </p:spPr>
        <p:txBody>
          <a:bodyPr lIns="0" tIns="0" rIns="0" bIns="0" rtlCol="0" anchor="t">
            <a:spAutoFit/>
          </a:bodyPr>
          <a:lstStyle/>
          <a:p>
            <a:pPr algn="ctr">
              <a:lnSpc>
                <a:spcPts val="3359"/>
              </a:lnSpc>
            </a:pPr>
            <a:r>
              <a:rPr lang="en-US" sz="2400">
                <a:solidFill>
                  <a:srgbClr val="000000"/>
                </a:solidFill>
                <a:latin typeface="Lato Light"/>
                <a:ea typeface="Lato Light"/>
                <a:cs typeface="Lato Light"/>
                <a:sym typeface="Lato Light"/>
              </a:rPr>
              <a:t>However, it is important to keep ethics in mind when using them. To make sure you don’t introduce bias, uncertainty or exclusion in your classroom</a:t>
            </a:r>
          </a:p>
        </p:txBody>
      </p:sp>
      <p:sp>
        <p:nvSpPr>
          <p:cNvPr id="29" name="TextBox 29"/>
          <p:cNvSpPr txBox="1"/>
          <p:nvPr/>
        </p:nvSpPr>
        <p:spPr>
          <a:xfrm>
            <a:off x="9411808" y="8519160"/>
            <a:ext cx="1801022" cy="462280"/>
          </a:xfrm>
          <a:prstGeom prst="rect">
            <a:avLst/>
          </a:prstGeom>
        </p:spPr>
        <p:txBody>
          <a:bodyPr lIns="0" tIns="0" rIns="0" bIns="0" rtlCol="0" anchor="t">
            <a:spAutoFit/>
          </a:bodyPr>
          <a:lstStyle/>
          <a:p>
            <a:pPr algn="ctr">
              <a:lnSpc>
                <a:spcPts val="1819"/>
              </a:lnSpc>
            </a:pPr>
            <a:r>
              <a:rPr lang="en-US" sz="1299">
                <a:solidFill>
                  <a:srgbClr val="000000"/>
                </a:solidFill>
                <a:latin typeface="Canva Sans"/>
                <a:ea typeface="Canva Sans"/>
                <a:cs typeface="Canva Sans"/>
                <a:sym typeface="Canva Sans"/>
              </a:rPr>
              <a:t>Personalized quizzes and flashcards</a:t>
            </a:r>
          </a:p>
        </p:txBody>
      </p:sp>
      <p:sp>
        <p:nvSpPr>
          <p:cNvPr id="30" name="TextBox 30"/>
          <p:cNvSpPr txBox="1"/>
          <p:nvPr/>
        </p:nvSpPr>
        <p:spPr>
          <a:xfrm>
            <a:off x="9411808" y="8121015"/>
            <a:ext cx="1801022" cy="297180"/>
          </a:xfrm>
          <a:prstGeom prst="rect">
            <a:avLst/>
          </a:prstGeom>
        </p:spPr>
        <p:txBody>
          <a:bodyPr lIns="0" tIns="0" rIns="0" bIns="0" rtlCol="0" anchor="t">
            <a:spAutoFit/>
          </a:bodyPr>
          <a:lstStyle/>
          <a:p>
            <a:pPr algn="ctr">
              <a:lnSpc>
                <a:spcPts val="2519"/>
              </a:lnSpc>
            </a:pPr>
            <a:r>
              <a:rPr lang="en-US" sz="1799" b="1">
                <a:solidFill>
                  <a:srgbClr val="EF7CBD"/>
                </a:solidFill>
                <a:latin typeface="Canva Sans Bold"/>
                <a:ea typeface="Canva Sans Bold"/>
                <a:cs typeface="Canva Sans Bold"/>
                <a:sym typeface="Canva Sans Bold"/>
              </a:rPr>
              <a:t>Quizlet</a:t>
            </a:r>
          </a:p>
        </p:txBody>
      </p:sp>
      <p:sp>
        <p:nvSpPr>
          <p:cNvPr id="31" name="TextBox 31"/>
          <p:cNvSpPr txBox="1"/>
          <p:nvPr/>
        </p:nvSpPr>
        <p:spPr>
          <a:xfrm>
            <a:off x="7472233" y="6335434"/>
            <a:ext cx="1801022" cy="462280"/>
          </a:xfrm>
          <a:prstGeom prst="rect">
            <a:avLst/>
          </a:prstGeom>
        </p:spPr>
        <p:txBody>
          <a:bodyPr lIns="0" tIns="0" rIns="0" bIns="0" rtlCol="0" anchor="t">
            <a:spAutoFit/>
          </a:bodyPr>
          <a:lstStyle/>
          <a:p>
            <a:pPr algn="ctr">
              <a:lnSpc>
                <a:spcPts val="1819"/>
              </a:lnSpc>
            </a:pPr>
            <a:r>
              <a:rPr lang="en-US" sz="1299">
                <a:solidFill>
                  <a:srgbClr val="000000"/>
                </a:solidFill>
                <a:latin typeface="Canva Sans"/>
                <a:ea typeface="Canva Sans"/>
                <a:cs typeface="Canva Sans"/>
                <a:sym typeface="Canva Sans"/>
              </a:rPr>
              <a:t>Adaptive math lessons and feedback</a:t>
            </a:r>
          </a:p>
        </p:txBody>
      </p:sp>
      <p:sp>
        <p:nvSpPr>
          <p:cNvPr id="32" name="TextBox 32"/>
          <p:cNvSpPr txBox="1"/>
          <p:nvPr/>
        </p:nvSpPr>
        <p:spPr>
          <a:xfrm>
            <a:off x="7472233" y="5937289"/>
            <a:ext cx="1801022" cy="297180"/>
          </a:xfrm>
          <a:prstGeom prst="rect">
            <a:avLst/>
          </a:prstGeom>
        </p:spPr>
        <p:txBody>
          <a:bodyPr lIns="0" tIns="0" rIns="0" bIns="0" rtlCol="0" anchor="t">
            <a:spAutoFit/>
          </a:bodyPr>
          <a:lstStyle/>
          <a:p>
            <a:pPr algn="ctr">
              <a:lnSpc>
                <a:spcPts val="2519"/>
              </a:lnSpc>
            </a:pPr>
            <a:r>
              <a:rPr lang="en-US" sz="1799" b="1">
                <a:solidFill>
                  <a:srgbClr val="95C552"/>
                </a:solidFill>
                <a:latin typeface="Canva Sans Bold"/>
                <a:ea typeface="Canva Sans Bold"/>
                <a:cs typeface="Canva Sans Bold"/>
                <a:sym typeface="Canva Sans Bold"/>
              </a:rPr>
              <a:t>Dreambox</a:t>
            </a:r>
          </a:p>
        </p:txBody>
      </p:sp>
      <p:sp>
        <p:nvSpPr>
          <p:cNvPr id="33" name="TextBox 33"/>
          <p:cNvSpPr txBox="1"/>
          <p:nvPr/>
        </p:nvSpPr>
        <p:spPr>
          <a:xfrm>
            <a:off x="7477679" y="4639437"/>
            <a:ext cx="1801022" cy="690880"/>
          </a:xfrm>
          <a:prstGeom prst="rect">
            <a:avLst/>
          </a:prstGeom>
        </p:spPr>
        <p:txBody>
          <a:bodyPr lIns="0" tIns="0" rIns="0" bIns="0" rtlCol="0" anchor="t">
            <a:spAutoFit/>
          </a:bodyPr>
          <a:lstStyle/>
          <a:p>
            <a:pPr algn="ctr">
              <a:lnSpc>
                <a:spcPts val="1819"/>
              </a:lnSpc>
            </a:pPr>
            <a:r>
              <a:rPr lang="en-US" sz="1299">
                <a:solidFill>
                  <a:srgbClr val="000000"/>
                </a:solidFill>
                <a:latin typeface="Canva Sans"/>
                <a:ea typeface="Canva Sans"/>
                <a:cs typeface="Canva Sans"/>
                <a:sym typeface="Canva Sans"/>
              </a:rPr>
              <a:t>Streamlined classroom management</a:t>
            </a:r>
          </a:p>
        </p:txBody>
      </p:sp>
      <p:sp>
        <p:nvSpPr>
          <p:cNvPr id="34" name="TextBox 34"/>
          <p:cNvSpPr txBox="1"/>
          <p:nvPr/>
        </p:nvSpPr>
        <p:spPr>
          <a:xfrm>
            <a:off x="7477679" y="3912108"/>
            <a:ext cx="1801022" cy="611505"/>
          </a:xfrm>
          <a:prstGeom prst="rect">
            <a:avLst/>
          </a:prstGeom>
        </p:spPr>
        <p:txBody>
          <a:bodyPr lIns="0" tIns="0" rIns="0" bIns="0" rtlCol="0" anchor="t">
            <a:spAutoFit/>
          </a:bodyPr>
          <a:lstStyle/>
          <a:p>
            <a:pPr algn="ctr">
              <a:lnSpc>
                <a:spcPts val="2519"/>
              </a:lnSpc>
            </a:pPr>
            <a:r>
              <a:rPr lang="en-US" sz="1799" b="1">
                <a:solidFill>
                  <a:srgbClr val="957DEA"/>
                </a:solidFill>
                <a:latin typeface="Canva Sans Bold"/>
                <a:ea typeface="Canva Sans Bold"/>
                <a:cs typeface="Canva Sans Bold"/>
                <a:sym typeface="Canva Sans Bold"/>
              </a:rPr>
              <a:t>Google Classroom</a:t>
            </a:r>
          </a:p>
        </p:txBody>
      </p:sp>
      <p:sp>
        <p:nvSpPr>
          <p:cNvPr id="35" name="TextBox 35"/>
          <p:cNvSpPr txBox="1"/>
          <p:nvPr/>
        </p:nvSpPr>
        <p:spPr>
          <a:xfrm>
            <a:off x="9411808" y="2215515"/>
            <a:ext cx="1801022" cy="690880"/>
          </a:xfrm>
          <a:prstGeom prst="rect">
            <a:avLst/>
          </a:prstGeom>
        </p:spPr>
        <p:txBody>
          <a:bodyPr lIns="0" tIns="0" rIns="0" bIns="0" rtlCol="0" anchor="t">
            <a:spAutoFit/>
          </a:bodyPr>
          <a:lstStyle/>
          <a:p>
            <a:pPr algn="ctr">
              <a:lnSpc>
                <a:spcPts val="1819"/>
              </a:lnSpc>
            </a:pPr>
            <a:r>
              <a:rPr lang="en-US" sz="1299" dirty="0">
                <a:solidFill>
                  <a:srgbClr val="000000"/>
                </a:solidFill>
                <a:latin typeface="Canva Sans"/>
                <a:ea typeface="Canva Sans"/>
                <a:cs typeface="Canva Sans"/>
                <a:sym typeface="Canva Sans"/>
              </a:rPr>
              <a:t>Enhanced communication and collaboration</a:t>
            </a:r>
          </a:p>
        </p:txBody>
      </p:sp>
      <p:sp>
        <p:nvSpPr>
          <p:cNvPr id="36" name="TextBox 36"/>
          <p:cNvSpPr txBox="1"/>
          <p:nvPr/>
        </p:nvSpPr>
        <p:spPr>
          <a:xfrm>
            <a:off x="9334112" y="1823085"/>
            <a:ext cx="1956413" cy="297180"/>
          </a:xfrm>
          <a:prstGeom prst="rect">
            <a:avLst/>
          </a:prstGeom>
        </p:spPr>
        <p:txBody>
          <a:bodyPr lIns="0" tIns="0" rIns="0" bIns="0" rtlCol="0" anchor="t">
            <a:spAutoFit/>
          </a:bodyPr>
          <a:lstStyle/>
          <a:p>
            <a:pPr algn="ctr">
              <a:lnSpc>
                <a:spcPts val="2519"/>
              </a:lnSpc>
            </a:pPr>
            <a:r>
              <a:rPr lang="en-US" sz="1799" b="1">
                <a:solidFill>
                  <a:srgbClr val="D69BF3"/>
                </a:solidFill>
                <a:latin typeface="Canva Sans Bold"/>
                <a:ea typeface="Canva Sans Bold"/>
                <a:cs typeface="Canva Sans Bold"/>
                <a:sym typeface="Canva Sans Bold"/>
              </a:rPr>
              <a:t>Microsoft Teams</a:t>
            </a:r>
          </a:p>
        </p:txBody>
      </p:sp>
      <p:sp>
        <p:nvSpPr>
          <p:cNvPr id="37" name="TextBox 37"/>
          <p:cNvSpPr txBox="1"/>
          <p:nvPr/>
        </p:nvSpPr>
        <p:spPr>
          <a:xfrm>
            <a:off x="12696415" y="2218372"/>
            <a:ext cx="1801022" cy="690880"/>
          </a:xfrm>
          <a:prstGeom prst="rect">
            <a:avLst/>
          </a:prstGeom>
        </p:spPr>
        <p:txBody>
          <a:bodyPr lIns="0" tIns="0" rIns="0" bIns="0" rtlCol="0" anchor="t">
            <a:spAutoFit/>
          </a:bodyPr>
          <a:lstStyle/>
          <a:p>
            <a:pPr algn="ctr">
              <a:lnSpc>
                <a:spcPts val="1819"/>
              </a:lnSpc>
            </a:pPr>
            <a:r>
              <a:rPr lang="en-US" sz="1299">
                <a:solidFill>
                  <a:srgbClr val="000000"/>
                </a:solidFill>
                <a:latin typeface="Canva Sans"/>
                <a:ea typeface="Canva Sans"/>
                <a:cs typeface="Canva Sans"/>
                <a:sym typeface="Canva Sans"/>
              </a:rPr>
              <a:t>Personalized learning paths and instructional videos</a:t>
            </a:r>
          </a:p>
        </p:txBody>
      </p:sp>
      <p:sp>
        <p:nvSpPr>
          <p:cNvPr id="38" name="TextBox 38"/>
          <p:cNvSpPr txBox="1"/>
          <p:nvPr/>
        </p:nvSpPr>
        <p:spPr>
          <a:xfrm>
            <a:off x="12618720" y="1825943"/>
            <a:ext cx="1956413" cy="297180"/>
          </a:xfrm>
          <a:prstGeom prst="rect">
            <a:avLst/>
          </a:prstGeom>
        </p:spPr>
        <p:txBody>
          <a:bodyPr lIns="0" tIns="0" rIns="0" bIns="0" rtlCol="0" anchor="t">
            <a:spAutoFit/>
          </a:bodyPr>
          <a:lstStyle/>
          <a:p>
            <a:pPr algn="ctr">
              <a:lnSpc>
                <a:spcPts val="2519"/>
              </a:lnSpc>
            </a:pPr>
            <a:r>
              <a:rPr lang="en-US" sz="1799" b="1">
                <a:solidFill>
                  <a:srgbClr val="5DD49B"/>
                </a:solidFill>
                <a:latin typeface="Canva Sans Bold"/>
                <a:ea typeface="Canva Sans Bold"/>
                <a:cs typeface="Canva Sans Bold"/>
                <a:sym typeface="Canva Sans Bold"/>
              </a:rPr>
              <a:t>Khan Academy</a:t>
            </a:r>
          </a:p>
        </p:txBody>
      </p:sp>
      <p:sp>
        <p:nvSpPr>
          <p:cNvPr id="39" name="TextBox 39"/>
          <p:cNvSpPr txBox="1"/>
          <p:nvPr/>
        </p:nvSpPr>
        <p:spPr>
          <a:xfrm>
            <a:off x="14558564" y="4577715"/>
            <a:ext cx="1801022" cy="462280"/>
          </a:xfrm>
          <a:prstGeom prst="rect">
            <a:avLst/>
          </a:prstGeom>
        </p:spPr>
        <p:txBody>
          <a:bodyPr lIns="0" tIns="0" rIns="0" bIns="0" rtlCol="0" anchor="t">
            <a:spAutoFit/>
          </a:bodyPr>
          <a:lstStyle/>
          <a:p>
            <a:pPr algn="ctr">
              <a:lnSpc>
                <a:spcPts val="1819"/>
              </a:lnSpc>
            </a:pPr>
            <a:r>
              <a:rPr lang="en-US" sz="1299">
                <a:solidFill>
                  <a:srgbClr val="000000"/>
                </a:solidFill>
                <a:latin typeface="Canva Sans"/>
                <a:ea typeface="Canva Sans"/>
                <a:cs typeface="Canva Sans"/>
                <a:sym typeface="Canva Sans"/>
              </a:rPr>
              <a:t>Adaptive language learning exercises</a:t>
            </a:r>
          </a:p>
        </p:txBody>
      </p:sp>
      <p:sp>
        <p:nvSpPr>
          <p:cNvPr id="40" name="TextBox 40"/>
          <p:cNvSpPr txBox="1"/>
          <p:nvPr/>
        </p:nvSpPr>
        <p:spPr>
          <a:xfrm>
            <a:off x="14480868" y="4185285"/>
            <a:ext cx="1956413" cy="297180"/>
          </a:xfrm>
          <a:prstGeom prst="rect">
            <a:avLst/>
          </a:prstGeom>
        </p:spPr>
        <p:txBody>
          <a:bodyPr lIns="0" tIns="0" rIns="0" bIns="0" rtlCol="0" anchor="t">
            <a:spAutoFit/>
          </a:bodyPr>
          <a:lstStyle/>
          <a:p>
            <a:pPr algn="ctr">
              <a:lnSpc>
                <a:spcPts val="2519"/>
              </a:lnSpc>
            </a:pPr>
            <a:r>
              <a:rPr lang="en-US" sz="1799" b="1">
                <a:solidFill>
                  <a:srgbClr val="E9DC54"/>
                </a:solidFill>
                <a:latin typeface="Canva Sans Bold"/>
                <a:ea typeface="Canva Sans Bold"/>
                <a:cs typeface="Canva Sans Bold"/>
                <a:sym typeface="Canva Sans Bold"/>
              </a:rPr>
              <a:t>Duolingo</a:t>
            </a:r>
          </a:p>
        </p:txBody>
      </p:sp>
      <p:sp>
        <p:nvSpPr>
          <p:cNvPr id="41" name="TextBox 41"/>
          <p:cNvSpPr txBox="1"/>
          <p:nvPr/>
        </p:nvSpPr>
        <p:spPr>
          <a:xfrm>
            <a:off x="14575133" y="6431280"/>
            <a:ext cx="1801022" cy="462280"/>
          </a:xfrm>
          <a:prstGeom prst="rect">
            <a:avLst/>
          </a:prstGeom>
        </p:spPr>
        <p:txBody>
          <a:bodyPr lIns="0" tIns="0" rIns="0" bIns="0" rtlCol="0" anchor="t">
            <a:spAutoFit/>
          </a:bodyPr>
          <a:lstStyle/>
          <a:p>
            <a:pPr algn="ctr">
              <a:lnSpc>
                <a:spcPts val="1819"/>
              </a:lnSpc>
            </a:pPr>
            <a:r>
              <a:rPr lang="en-US" sz="1299">
                <a:solidFill>
                  <a:srgbClr val="000000"/>
                </a:solidFill>
                <a:latin typeface="Canva Sans"/>
                <a:ea typeface="Canva Sans"/>
                <a:cs typeface="Canva Sans"/>
                <a:sym typeface="Canva Sans"/>
              </a:rPr>
              <a:t>Writing assistance and style suggestions</a:t>
            </a:r>
          </a:p>
        </p:txBody>
      </p:sp>
      <p:sp>
        <p:nvSpPr>
          <p:cNvPr id="42" name="TextBox 42"/>
          <p:cNvSpPr txBox="1"/>
          <p:nvPr/>
        </p:nvSpPr>
        <p:spPr>
          <a:xfrm>
            <a:off x="14497438" y="6038850"/>
            <a:ext cx="1956413" cy="297180"/>
          </a:xfrm>
          <a:prstGeom prst="rect">
            <a:avLst/>
          </a:prstGeom>
        </p:spPr>
        <p:txBody>
          <a:bodyPr lIns="0" tIns="0" rIns="0" bIns="0" rtlCol="0" anchor="t">
            <a:spAutoFit/>
          </a:bodyPr>
          <a:lstStyle/>
          <a:p>
            <a:pPr algn="ctr">
              <a:lnSpc>
                <a:spcPts val="2519"/>
              </a:lnSpc>
            </a:pPr>
            <a:r>
              <a:rPr lang="en-US" sz="1799" b="1">
                <a:solidFill>
                  <a:srgbClr val="E59847"/>
                </a:solidFill>
                <a:latin typeface="Canva Sans Bold"/>
                <a:ea typeface="Canva Sans Bold"/>
                <a:cs typeface="Canva Sans Bold"/>
                <a:sym typeface="Canva Sans Bold"/>
              </a:rPr>
              <a:t>Grammarly</a:t>
            </a:r>
          </a:p>
        </p:txBody>
      </p:sp>
      <p:sp>
        <p:nvSpPr>
          <p:cNvPr id="43" name="TextBox 43"/>
          <p:cNvSpPr txBox="1"/>
          <p:nvPr/>
        </p:nvSpPr>
        <p:spPr>
          <a:xfrm>
            <a:off x="12706904" y="8469823"/>
            <a:ext cx="1801022" cy="462280"/>
          </a:xfrm>
          <a:prstGeom prst="rect">
            <a:avLst/>
          </a:prstGeom>
        </p:spPr>
        <p:txBody>
          <a:bodyPr lIns="0" tIns="0" rIns="0" bIns="0" rtlCol="0" anchor="t">
            <a:spAutoFit/>
          </a:bodyPr>
          <a:lstStyle/>
          <a:p>
            <a:pPr algn="ctr">
              <a:lnSpc>
                <a:spcPts val="1819"/>
              </a:lnSpc>
            </a:pPr>
            <a:r>
              <a:rPr lang="en-US" sz="1299">
                <a:solidFill>
                  <a:srgbClr val="000000"/>
                </a:solidFill>
                <a:latin typeface="Canva Sans"/>
                <a:ea typeface="Canva Sans"/>
                <a:cs typeface="Canva Sans"/>
                <a:sym typeface="Canva Sans"/>
              </a:rPr>
              <a:t>Homework help and step-by-step solutions</a:t>
            </a:r>
          </a:p>
        </p:txBody>
      </p:sp>
      <p:sp>
        <p:nvSpPr>
          <p:cNvPr id="44" name="TextBox 44"/>
          <p:cNvSpPr txBox="1"/>
          <p:nvPr/>
        </p:nvSpPr>
        <p:spPr>
          <a:xfrm>
            <a:off x="12629208" y="8077393"/>
            <a:ext cx="1956413" cy="297180"/>
          </a:xfrm>
          <a:prstGeom prst="rect">
            <a:avLst/>
          </a:prstGeom>
        </p:spPr>
        <p:txBody>
          <a:bodyPr lIns="0" tIns="0" rIns="0" bIns="0" rtlCol="0" anchor="t">
            <a:spAutoFit/>
          </a:bodyPr>
          <a:lstStyle/>
          <a:p>
            <a:pPr algn="ctr">
              <a:lnSpc>
                <a:spcPts val="2519"/>
              </a:lnSpc>
            </a:pPr>
            <a:r>
              <a:rPr lang="en-US" sz="1799" b="1">
                <a:solidFill>
                  <a:srgbClr val="6CBBF8"/>
                </a:solidFill>
                <a:latin typeface="Canva Sans Bold"/>
                <a:ea typeface="Canva Sans Bold"/>
                <a:cs typeface="Canva Sans Bold"/>
                <a:sym typeface="Canva Sans Bold"/>
              </a:rPr>
              <a:t>Socratic</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247900"/>
            <a:ext cx="16230600" cy="5791200"/>
          </a:xfrm>
          <a:prstGeom prst="rect">
            <a:avLst/>
          </a:prstGeom>
        </p:spPr>
        <p:txBody>
          <a:bodyPr lIns="0" tIns="0" rIns="0" bIns="0" rtlCol="0" anchor="t">
            <a:spAutoFit/>
          </a:bodyPr>
          <a:lstStyle/>
          <a:p>
            <a:pPr marL="0" lvl="0" indent="0" algn="just">
              <a:lnSpc>
                <a:spcPts val="2880"/>
              </a:lnSpc>
              <a:spcBef>
                <a:spcPct val="0"/>
              </a:spcBef>
            </a:pPr>
            <a:endParaRPr dirty="0"/>
          </a:p>
          <a:p>
            <a:pPr marL="434341" lvl="1" indent="-217171" algn="just">
              <a:lnSpc>
                <a:spcPts val="2880"/>
              </a:lnSpc>
              <a:spcBef>
                <a:spcPct val="0"/>
              </a:spcBef>
              <a:buFont typeface="Arial"/>
              <a:buChar char="•"/>
            </a:pPr>
            <a:r>
              <a:rPr lang="en-US" sz="2400" b="1" u="none" strike="noStrike" dirty="0">
                <a:solidFill>
                  <a:srgbClr val="000000"/>
                </a:solidFill>
                <a:latin typeface="Lato Bold"/>
                <a:ea typeface="Lato Bold"/>
                <a:cs typeface="Lato Bold"/>
                <a:sym typeface="Lato Bold"/>
              </a:rPr>
              <a:t>Human agency</a:t>
            </a:r>
            <a:r>
              <a:rPr lang="en-US" sz="2400" u="none" strike="noStrike" dirty="0">
                <a:solidFill>
                  <a:srgbClr val="000000"/>
                </a:solidFill>
                <a:latin typeface="Lato Light"/>
                <a:ea typeface="Lato Light"/>
                <a:cs typeface="Lato Light"/>
                <a:sym typeface="Lato Light"/>
              </a:rPr>
              <a:t> refers to an individual's ability to become a competent member of society. An agency person can make life decisions and be responsible for their actions. Agency underpins widely used concepts such as autonomy, self-determination, and responsibility.</a:t>
            </a:r>
          </a:p>
          <a:p>
            <a:pPr marL="434341" lvl="1" indent="-217171"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just">
              <a:lnSpc>
                <a:spcPts val="2880"/>
              </a:lnSpc>
              <a:spcBef>
                <a:spcPct val="0"/>
              </a:spcBef>
              <a:buFont typeface="Arial"/>
              <a:buChar char="•"/>
            </a:pPr>
            <a:r>
              <a:rPr lang="en-US" sz="2400" b="1" u="none" strike="noStrike" dirty="0">
                <a:solidFill>
                  <a:srgbClr val="000000"/>
                </a:solidFill>
                <a:latin typeface="Lato Bold"/>
                <a:ea typeface="Lato Bold"/>
                <a:cs typeface="Lato Bold"/>
                <a:sym typeface="Lato Bold"/>
              </a:rPr>
              <a:t>Equity</a:t>
            </a:r>
            <a:r>
              <a:rPr lang="en-US" sz="2400" u="none" strike="noStrike" dirty="0">
                <a:solidFill>
                  <a:srgbClr val="000000"/>
                </a:solidFill>
                <a:latin typeface="Lato Light"/>
                <a:ea typeface="Lato Light"/>
                <a:cs typeface="Lato Light"/>
                <a:sym typeface="Lato Light"/>
              </a:rPr>
              <a:t> means that all people receive fair treatment within a social organization. Clear processes are required to ensure that all users have equal access to opportunities. These include fairness, inclusion, non-discrimination, and the equitable distribution of rights and responsibilities.</a:t>
            </a:r>
          </a:p>
          <a:p>
            <a:pPr marL="434341" lvl="1" indent="-217171"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just">
              <a:lnSpc>
                <a:spcPts val="2880"/>
              </a:lnSpc>
              <a:spcBef>
                <a:spcPct val="0"/>
              </a:spcBef>
              <a:buFont typeface="Arial"/>
              <a:buChar char="•"/>
            </a:pPr>
            <a:r>
              <a:rPr lang="en-US" sz="2400" b="1" u="none" strike="noStrike" dirty="0">
                <a:solidFill>
                  <a:srgbClr val="000000"/>
                </a:solidFill>
                <a:latin typeface="Lato Bold"/>
                <a:ea typeface="Lato Bold"/>
                <a:cs typeface="Lato Bold"/>
                <a:sym typeface="Lato Bold"/>
              </a:rPr>
              <a:t>Humanity</a:t>
            </a:r>
            <a:r>
              <a:rPr lang="en-US" sz="2400" u="none" strike="noStrike" dirty="0">
                <a:solidFill>
                  <a:srgbClr val="000000"/>
                </a:solidFill>
                <a:latin typeface="Lato Light"/>
                <a:ea typeface="Lato Light"/>
                <a:cs typeface="Lato Light"/>
                <a:sym typeface="Lato Light"/>
              </a:rPr>
              <a:t> must consider the well-being of people, their identity, integrity, and dignity. We must consider the well-being, safety, social cohesion, meaningful contact, and respect necessary for meaningful human connection. This connection implies approaching people with respect for their intrinsic value, not as mere data or a means to an end.</a:t>
            </a:r>
          </a:p>
          <a:p>
            <a:pPr marL="434341" lvl="1" indent="-217171"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just">
              <a:lnSpc>
                <a:spcPts val="2880"/>
              </a:lnSpc>
              <a:spcBef>
                <a:spcPct val="0"/>
              </a:spcBef>
              <a:buFont typeface="Arial"/>
              <a:buChar char="•"/>
            </a:pPr>
            <a:r>
              <a:rPr lang="en-US" sz="2400" b="1" u="none" strike="noStrike" dirty="0">
                <a:solidFill>
                  <a:srgbClr val="000000"/>
                </a:solidFill>
                <a:latin typeface="Lato Bold"/>
                <a:ea typeface="Lato Bold"/>
                <a:cs typeface="Lato Bold"/>
                <a:sym typeface="Lato Bold"/>
              </a:rPr>
              <a:t>Justified choice</a:t>
            </a:r>
            <a:r>
              <a:rPr lang="en-US" sz="2400" u="none" strike="noStrike" dirty="0">
                <a:solidFill>
                  <a:srgbClr val="000000"/>
                </a:solidFill>
                <a:latin typeface="Lato Light"/>
                <a:ea typeface="Lato Light"/>
                <a:cs typeface="Lato Light"/>
                <a:sym typeface="Lato Light"/>
              </a:rPr>
              <a:t> refers to the use of knowledge, facts, and data to justify necessary or appropriate collective decisions made by the various stakeholders in the school environment. It requires transparency and is based on participatory and collaborative decision-making models.</a:t>
            </a:r>
          </a:p>
        </p:txBody>
      </p:sp>
      <p:sp>
        <p:nvSpPr>
          <p:cNvPr id="3" name="TextBox 3"/>
          <p:cNvSpPr txBox="1"/>
          <p:nvPr/>
        </p:nvSpPr>
        <p:spPr>
          <a:xfrm>
            <a:off x="1028700" y="1085850"/>
            <a:ext cx="10400431" cy="578358"/>
          </a:xfrm>
          <a:prstGeom prst="rect">
            <a:avLst/>
          </a:prstGeom>
        </p:spPr>
        <p:txBody>
          <a:bodyPr lIns="0" tIns="0" rIns="0" bIns="0" rtlCol="0" anchor="t">
            <a:spAutoFit/>
          </a:bodyPr>
          <a:lstStyle/>
          <a:p>
            <a:pPr marL="0" lvl="0" indent="0" algn="l">
              <a:lnSpc>
                <a:spcPts val="4536"/>
              </a:lnSpc>
              <a:spcBef>
                <a:spcPct val="0"/>
              </a:spcBef>
            </a:pPr>
            <a:r>
              <a:rPr lang="en-US" sz="4200">
                <a:solidFill>
                  <a:srgbClr val="000000"/>
                </a:solidFill>
                <a:latin typeface="Oswald"/>
                <a:ea typeface="Oswald"/>
                <a:cs typeface="Oswald"/>
                <a:sym typeface="Oswald"/>
              </a:rPr>
              <a:t>ETHICAL CONSIDERATIONS</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7757" y="1549908"/>
            <a:ext cx="6286595" cy="7263384"/>
          </a:xfrm>
          <a:prstGeom prst="rect">
            <a:avLst/>
          </a:prstGeom>
        </p:spPr>
        <p:txBody>
          <a:bodyPr lIns="0" tIns="0" rIns="0" bIns="0" rtlCol="0" anchor="t">
            <a:spAutoFit/>
          </a:bodyPr>
          <a:lstStyle/>
          <a:p>
            <a:pPr marL="0" lvl="0" indent="0" algn="l">
              <a:lnSpc>
                <a:spcPts val="7127"/>
              </a:lnSpc>
              <a:spcBef>
                <a:spcPct val="0"/>
              </a:spcBef>
            </a:pPr>
            <a:r>
              <a:rPr lang="en-US" sz="6599" u="none" strike="noStrike" dirty="0">
                <a:solidFill>
                  <a:srgbClr val="000000"/>
                </a:solidFill>
                <a:latin typeface="Oswald"/>
                <a:ea typeface="Oswald"/>
                <a:cs typeface="Oswald"/>
                <a:sym typeface="Oswald"/>
              </a:rPr>
              <a:t>UNIT 1: FUNDAMENTAL ETHICAL PRINCIPLES THAT PROMOTE THE RESPONSIBLE USE OF AI IN CVET ENVIRONMENTS</a:t>
            </a:r>
          </a:p>
        </p:txBody>
      </p:sp>
      <p:grpSp>
        <p:nvGrpSpPr>
          <p:cNvPr id="3" name="Group 3"/>
          <p:cNvGrpSpPr/>
          <p:nvPr/>
        </p:nvGrpSpPr>
        <p:grpSpPr>
          <a:xfrm>
            <a:off x="7517673"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n-GB"/>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38707" y="2463712"/>
            <a:ext cx="8097145" cy="557270"/>
            <a:chOff x="0" y="0"/>
            <a:chExt cx="10796194" cy="743026"/>
          </a:xfrm>
        </p:grpSpPr>
        <p:sp>
          <p:nvSpPr>
            <p:cNvPr id="3" name="Freeform 3"/>
            <p:cNvSpPr/>
            <p:nvPr/>
          </p:nvSpPr>
          <p:spPr>
            <a:xfrm>
              <a:off x="0" y="0"/>
              <a:ext cx="10796194" cy="743026"/>
            </a:xfrm>
            <a:custGeom>
              <a:avLst/>
              <a:gdLst/>
              <a:ahLst/>
              <a:cxnLst/>
              <a:rect l="l" t="t" r="r" b="b"/>
              <a:pathLst>
                <a:path w="10796194" h="743026">
                  <a:moveTo>
                    <a:pt x="0" y="0"/>
                  </a:moveTo>
                  <a:lnTo>
                    <a:pt x="10796194" y="0"/>
                  </a:lnTo>
                  <a:lnTo>
                    <a:pt x="10796194" y="743026"/>
                  </a:lnTo>
                  <a:lnTo>
                    <a:pt x="0" y="743026"/>
                  </a:lnTo>
                  <a:close/>
                </a:path>
              </a:pathLst>
            </a:custGeom>
            <a:blipFill>
              <a:blip r:embed="rId4">
                <a:alphaModFix amt="0"/>
              </a:blip>
              <a:stretch>
                <a:fillRect t="-233118" b="-233118"/>
              </a:stretch>
            </a:blipFill>
          </p:spPr>
          <p:txBody>
            <a:bodyPr/>
            <a:lstStyle/>
            <a:p>
              <a:endParaRPr lang="en-GB"/>
            </a:p>
          </p:txBody>
        </p:sp>
        <p:sp>
          <p:nvSpPr>
            <p:cNvPr id="4" name="TextBox 4"/>
            <p:cNvSpPr txBox="1"/>
            <p:nvPr/>
          </p:nvSpPr>
          <p:spPr>
            <a:xfrm>
              <a:off x="0" y="0"/>
              <a:ext cx="10796194" cy="743026"/>
            </a:xfrm>
            <a:prstGeom prst="rect">
              <a:avLst/>
            </a:prstGeom>
          </p:spPr>
          <p:txBody>
            <a:bodyPr lIns="0" tIns="0" rIns="0" bIns="0" rtlCol="0" anchor="ctr"/>
            <a:lstStyle/>
            <a:p>
              <a:pPr marL="0" lvl="0" indent="0" algn="l">
                <a:lnSpc>
                  <a:spcPts val="2879"/>
                </a:lnSpc>
                <a:spcBef>
                  <a:spcPct val="0"/>
                </a:spcBef>
              </a:pPr>
              <a:r>
                <a:rPr lang="en-US" sz="3200" u="none" strike="noStrike" dirty="0">
                  <a:solidFill>
                    <a:srgbClr val="000000"/>
                  </a:solidFill>
                  <a:latin typeface="Lato Light"/>
                  <a:ea typeface="Lato Light"/>
                  <a:cs typeface="Lato Light"/>
                  <a:sym typeface="Lato Light"/>
                </a:rPr>
                <a:t>Diversity, non-discrimination and equity</a:t>
              </a:r>
            </a:p>
          </p:txBody>
        </p:sp>
      </p:grpSp>
      <p:grpSp>
        <p:nvGrpSpPr>
          <p:cNvPr id="5" name="Group 5"/>
          <p:cNvGrpSpPr/>
          <p:nvPr/>
        </p:nvGrpSpPr>
        <p:grpSpPr>
          <a:xfrm>
            <a:off x="1538707" y="4436083"/>
            <a:ext cx="5737403" cy="557270"/>
            <a:chOff x="0" y="0"/>
            <a:chExt cx="7649870" cy="743026"/>
          </a:xfrm>
        </p:grpSpPr>
        <p:sp>
          <p:nvSpPr>
            <p:cNvPr id="6" name="Freeform 6"/>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n-GB"/>
            </a:p>
          </p:txBody>
        </p:sp>
        <p:sp>
          <p:nvSpPr>
            <p:cNvPr id="7" name="TextBox 7"/>
            <p:cNvSpPr txBox="1"/>
            <p:nvPr/>
          </p:nvSpPr>
          <p:spPr>
            <a:xfrm>
              <a:off x="0" y="0"/>
              <a:ext cx="7649870" cy="743026"/>
            </a:xfrm>
            <a:prstGeom prst="rect">
              <a:avLst/>
            </a:prstGeom>
          </p:spPr>
          <p:txBody>
            <a:bodyPr lIns="0" tIns="0" rIns="0" bIns="0" rtlCol="0" anchor="ctr"/>
            <a:lstStyle/>
            <a:p>
              <a:pPr marL="0" lvl="0" indent="0" algn="l">
                <a:lnSpc>
                  <a:spcPts val="2879"/>
                </a:lnSpc>
                <a:spcBef>
                  <a:spcPct val="0"/>
                </a:spcBef>
              </a:pPr>
              <a:r>
                <a:rPr lang="en-US" sz="3200" u="none" strike="noStrike" dirty="0">
                  <a:solidFill>
                    <a:srgbClr val="000000"/>
                  </a:solidFill>
                  <a:latin typeface="Lato Light"/>
                  <a:ea typeface="Lato Light"/>
                  <a:cs typeface="Lato Light"/>
                  <a:sym typeface="Lato Light"/>
                </a:rPr>
                <a:t>Transparency</a:t>
              </a:r>
            </a:p>
          </p:txBody>
        </p:sp>
      </p:grpSp>
      <p:grpSp>
        <p:nvGrpSpPr>
          <p:cNvPr id="8" name="Group 8"/>
          <p:cNvGrpSpPr/>
          <p:nvPr/>
        </p:nvGrpSpPr>
        <p:grpSpPr>
          <a:xfrm>
            <a:off x="1538707" y="6490759"/>
            <a:ext cx="5737403" cy="557269"/>
            <a:chOff x="0" y="0"/>
            <a:chExt cx="7649870" cy="743026"/>
          </a:xfrm>
        </p:grpSpPr>
        <p:sp>
          <p:nvSpPr>
            <p:cNvPr id="9" name="Freeform 9"/>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n-GB"/>
            </a:p>
          </p:txBody>
        </p:sp>
        <p:sp>
          <p:nvSpPr>
            <p:cNvPr id="10" name="TextBox 10"/>
            <p:cNvSpPr txBox="1"/>
            <p:nvPr/>
          </p:nvSpPr>
          <p:spPr>
            <a:xfrm>
              <a:off x="0" y="0"/>
              <a:ext cx="7649870" cy="743026"/>
            </a:xfrm>
            <a:prstGeom prst="rect">
              <a:avLst/>
            </a:prstGeom>
          </p:spPr>
          <p:txBody>
            <a:bodyPr lIns="0" tIns="0" rIns="0" bIns="0" rtlCol="0" anchor="ctr"/>
            <a:lstStyle/>
            <a:p>
              <a:pPr marL="0" lvl="0" indent="0" algn="l">
                <a:lnSpc>
                  <a:spcPts val="2879"/>
                </a:lnSpc>
                <a:spcBef>
                  <a:spcPct val="0"/>
                </a:spcBef>
              </a:pPr>
              <a:r>
                <a:rPr lang="en-US" sz="3200" u="none" strike="noStrike" dirty="0">
                  <a:solidFill>
                    <a:srgbClr val="000000"/>
                  </a:solidFill>
                  <a:latin typeface="Lato Light"/>
                  <a:ea typeface="Lato Light"/>
                  <a:cs typeface="Lato Light"/>
                  <a:sym typeface="Lato Light"/>
                </a:rPr>
                <a:t>Responsibility</a:t>
              </a:r>
            </a:p>
          </p:txBody>
        </p:sp>
      </p:grpSp>
      <p:grpSp>
        <p:nvGrpSpPr>
          <p:cNvPr id="11" name="Group 11"/>
          <p:cNvGrpSpPr/>
          <p:nvPr/>
        </p:nvGrpSpPr>
        <p:grpSpPr>
          <a:xfrm>
            <a:off x="1538707" y="8226874"/>
            <a:ext cx="5737403" cy="557269"/>
            <a:chOff x="0" y="0"/>
            <a:chExt cx="7649870" cy="743026"/>
          </a:xfrm>
        </p:grpSpPr>
        <p:sp>
          <p:nvSpPr>
            <p:cNvPr id="12" name="Freeform 12"/>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n-GB"/>
            </a:p>
          </p:txBody>
        </p:sp>
        <p:sp>
          <p:nvSpPr>
            <p:cNvPr id="13" name="TextBox 13"/>
            <p:cNvSpPr txBox="1"/>
            <p:nvPr/>
          </p:nvSpPr>
          <p:spPr>
            <a:xfrm>
              <a:off x="0" y="0"/>
              <a:ext cx="7649870" cy="743026"/>
            </a:xfrm>
            <a:prstGeom prst="rect">
              <a:avLst/>
            </a:prstGeom>
          </p:spPr>
          <p:txBody>
            <a:bodyPr lIns="0" tIns="0" rIns="0" bIns="0" rtlCol="0" anchor="ctr"/>
            <a:lstStyle/>
            <a:p>
              <a:pPr marL="0" lvl="0" indent="0" algn="l">
                <a:lnSpc>
                  <a:spcPts val="2879"/>
                </a:lnSpc>
                <a:spcBef>
                  <a:spcPct val="0"/>
                </a:spcBef>
              </a:pPr>
              <a:r>
                <a:rPr lang="en-US" sz="3200" u="none" strike="noStrike" dirty="0">
                  <a:solidFill>
                    <a:srgbClr val="000000"/>
                  </a:solidFill>
                  <a:latin typeface="Lato Light"/>
                  <a:ea typeface="Lato Light"/>
                  <a:cs typeface="Lato Light"/>
                  <a:sym typeface="Lato Light"/>
                </a:rPr>
                <a:t>Privacy</a:t>
              </a:r>
            </a:p>
          </p:txBody>
        </p:sp>
      </p:grpSp>
      <p:grpSp>
        <p:nvGrpSpPr>
          <p:cNvPr id="14" name="Group 14"/>
          <p:cNvGrpSpPr/>
          <p:nvPr/>
        </p:nvGrpSpPr>
        <p:grpSpPr>
          <a:xfrm>
            <a:off x="10771632" y="0"/>
            <a:ext cx="7516368" cy="10287000"/>
            <a:chOff x="0" y="0"/>
            <a:chExt cx="10021824" cy="13716000"/>
          </a:xfrm>
        </p:grpSpPr>
        <p:sp>
          <p:nvSpPr>
            <p:cNvPr id="15" name="Freeform 15"/>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5"/>
              <a:stretch>
                <a:fillRect l="-46457" r="-58916"/>
              </a:stretch>
            </a:blipFill>
          </p:spPr>
          <p:txBody>
            <a:bodyPr/>
            <a:lstStyle/>
            <a:p>
              <a:endParaRPr lang="en-GB"/>
            </a:p>
          </p:txBody>
        </p:sp>
      </p:grpSp>
      <p:sp>
        <p:nvSpPr>
          <p:cNvPr id="16" name="TextBox 16"/>
          <p:cNvSpPr txBox="1"/>
          <p:nvPr/>
        </p:nvSpPr>
        <p:spPr>
          <a:xfrm>
            <a:off x="1046788" y="1085850"/>
            <a:ext cx="7020669"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FUNDAMENTAL ETHICAL PRINCIPLES</a:t>
            </a:r>
          </a:p>
        </p:txBody>
      </p:sp>
      <p:sp>
        <p:nvSpPr>
          <p:cNvPr id="17" name="AutoShape 17"/>
          <p:cNvSpPr/>
          <p:nvPr/>
        </p:nvSpPr>
        <p:spPr>
          <a:xfrm flipH="1">
            <a:off x="1173223" y="2772763"/>
            <a:ext cx="3796" cy="1521810"/>
          </a:xfrm>
          <a:prstGeom prst="line">
            <a:avLst/>
          </a:prstGeom>
          <a:ln w="19050" cap="rnd">
            <a:solidFill>
              <a:srgbClr val="9399A1"/>
            </a:solidFill>
            <a:prstDash val="solid"/>
            <a:headEnd type="none" w="sm" len="sm"/>
            <a:tailEnd type="triangle" w="lg" len="med"/>
          </a:ln>
        </p:spPr>
        <p:txBody>
          <a:bodyPr/>
          <a:lstStyle/>
          <a:p>
            <a:endParaRPr lang="en-GB"/>
          </a:p>
        </p:txBody>
      </p:sp>
      <p:sp>
        <p:nvSpPr>
          <p:cNvPr id="18" name="Freeform 18"/>
          <p:cNvSpPr/>
          <p:nvPr/>
        </p:nvSpPr>
        <p:spPr>
          <a:xfrm>
            <a:off x="1028700" y="8360985"/>
            <a:ext cx="289046" cy="289046"/>
          </a:xfrm>
          <a:custGeom>
            <a:avLst/>
            <a:gdLst/>
            <a:ahLst/>
            <a:cxnLst/>
            <a:rect l="l" t="t" r="r" b="b"/>
            <a:pathLst>
              <a:path w="289046" h="289046">
                <a:moveTo>
                  <a:pt x="0" y="0"/>
                </a:moveTo>
                <a:lnTo>
                  <a:pt x="289046" y="0"/>
                </a:lnTo>
                <a:lnTo>
                  <a:pt x="289046" y="289046"/>
                </a:lnTo>
                <a:lnTo>
                  <a:pt x="0" y="28904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9" name="AutoShape 19"/>
          <p:cNvSpPr/>
          <p:nvPr/>
        </p:nvSpPr>
        <p:spPr>
          <a:xfrm flipH="1">
            <a:off x="1177019" y="4831440"/>
            <a:ext cx="0" cy="1577792"/>
          </a:xfrm>
          <a:prstGeom prst="line">
            <a:avLst/>
          </a:prstGeom>
          <a:ln w="19050" cap="rnd">
            <a:solidFill>
              <a:srgbClr val="9399A1"/>
            </a:solidFill>
            <a:prstDash val="solid"/>
            <a:headEnd type="none" w="sm" len="sm"/>
            <a:tailEnd type="triangle" w="lg" len="med"/>
          </a:ln>
        </p:spPr>
        <p:txBody>
          <a:bodyPr/>
          <a:lstStyle/>
          <a:p>
            <a:endParaRPr lang="en-GB"/>
          </a:p>
        </p:txBody>
      </p:sp>
      <p:sp>
        <p:nvSpPr>
          <p:cNvPr id="20" name="AutoShape 20"/>
          <p:cNvSpPr/>
          <p:nvPr/>
        </p:nvSpPr>
        <p:spPr>
          <a:xfrm flipH="1">
            <a:off x="1177019" y="6912557"/>
            <a:ext cx="0" cy="1254350"/>
          </a:xfrm>
          <a:prstGeom prst="line">
            <a:avLst/>
          </a:prstGeom>
          <a:ln w="19050" cap="rnd">
            <a:solidFill>
              <a:srgbClr val="9399A1"/>
            </a:solidFill>
            <a:prstDash val="solid"/>
            <a:headEnd type="none" w="sm" len="sm"/>
            <a:tailEnd type="triangle" w="lg" len="med"/>
          </a:ln>
        </p:spPr>
        <p:txBody>
          <a:bodyPr/>
          <a:lstStyle/>
          <a:p>
            <a:endParaRPr lang="en-GB"/>
          </a:p>
        </p:txBody>
      </p:sp>
      <p:sp>
        <p:nvSpPr>
          <p:cNvPr id="21" name="Freeform 21"/>
          <p:cNvSpPr/>
          <p:nvPr/>
        </p:nvSpPr>
        <p:spPr>
          <a:xfrm>
            <a:off x="1046788" y="6624871"/>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2" name="Freeform 22"/>
          <p:cNvSpPr/>
          <p:nvPr/>
        </p:nvSpPr>
        <p:spPr>
          <a:xfrm>
            <a:off x="1046788" y="4566204"/>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3" name="Freeform 23"/>
          <p:cNvSpPr/>
          <p:nvPr/>
        </p:nvSpPr>
        <p:spPr>
          <a:xfrm>
            <a:off x="1046788" y="2597824"/>
            <a:ext cx="289046" cy="289046"/>
          </a:xfrm>
          <a:custGeom>
            <a:avLst/>
            <a:gdLst/>
            <a:ahLst/>
            <a:cxnLst/>
            <a:rect l="l" t="t" r="r" b="b"/>
            <a:pathLst>
              <a:path w="289046" h="289046">
                <a:moveTo>
                  <a:pt x="0" y="0"/>
                </a:moveTo>
                <a:lnTo>
                  <a:pt x="289046" y="0"/>
                </a:lnTo>
                <a:lnTo>
                  <a:pt x="289046" y="289046"/>
                </a:lnTo>
                <a:lnTo>
                  <a:pt x="0" y="28904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577072" cy="10287000"/>
            <a:chOff x="0" y="0"/>
            <a:chExt cx="11436096" cy="13716000"/>
          </a:xfrm>
        </p:grpSpPr>
        <p:sp>
          <p:nvSpPr>
            <p:cNvPr id="3" name="Freeform 3"/>
            <p:cNvSpPr/>
            <p:nvPr/>
          </p:nvSpPr>
          <p:spPr>
            <a:xfrm>
              <a:off x="0" y="0"/>
              <a:ext cx="11436096" cy="13716000"/>
            </a:xfrm>
            <a:custGeom>
              <a:avLst/>
              <a:gdLst/>
              <a:ahLst/>
              <a:cxnLst/>
              <a:rect l="l" t="t" r="r" b="b"/>
              <a:pathLst>
                <a:path w="11436096" h="13716000">
                  <a:moveTo>
                    <a:pt x="0" y="0"/>
                  </a:moveTo>
                  <a:lnTo>
                    <a:pt x="11436096" y="0"/>
                  </a:lnTo>
                  <a:lnTo>
                    <a:pt x="11436096" y="13716000"/>
                  </a:lnTo>
                  <a:lnTo>
                    <a:pt x="0" y="13716000"/>
                  </a:lnTo>
                  <a:lnTo>
                    <a:pt x="0" y="0"/>
                  </a:lnTo>
                  <a:close/>
                </a:path>
              </a:pathLst>
            </a:custGeom>
            <a:blipFill>
              <a:blip r:embed="rId4"/>
              <a:stretch>
                <a:fillRect l="-49885" r="-30090"/>
              </a:stretch>
            </a:blipFill>
          </p:spPr>
          <p:txBody>
            <a:bodyPr/>
            <a:lstStyle/>
            <a:p>
              <a:endParaRPr lang="en-GB"/>
            </a:p>
          </p:txBody>
        </p:sp>
      </p:grpSp>
      <p:sp>
        <p:nvSpPr>
          <p:cNvPr id="4" name="TextBox 4"/>
          <p:cNvSpPr txBox="1"/>
          <p:nvPr/>
        </p:nvSpPr>
        <p:spPr>
          <a:xfrm>
            <a:off x="9144000" y="1101004"/>
            <a:ext cx="7924305"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DIVERSITY, NON-DISCRIMINATION AND EQUITY</a:t>
            </a:r>
          </a:p>
        </p:txBody>
      </p:sp>
      <p:sp>
        <p:nvSpPr>
          <p:cNvPr id="5" name="TextBox 5"/>
          <p:cNvSpPr txBox="1"/>
          <p:nvPr/>
        </p:nvSpPr>
        <p:spPr>
          <a:xfrm>
            <a:off x="9144000" y="6248400"/>
            <a:ext cx="8115300"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This includes accessibility, universal design, prevention of unfair bias, and stakeholder engagement, enabling its use regardless of age, gender, abilities, or characteristics, with special attention to students with special needs.</a:t>
            </a:r>
          </a:p>
        </p:txBody>
      </p:sp>
      <p:sp>
        <p:nvSpPr>
          <p:cNvPr id="6" name="TextBox 6"/>
          <p:cNvSpPr txBox="1"/>
          <p:nvPr/>
        </p:nvSpPr>
        <p:spPr>
          <a:xfrm>
            <a:off x="9144000" y="3162300"/>
            <a:ext cx="8115300" cy="25336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This principle refers to ensuring that AI systems respect and include people of different backgrounds, abilities, and identities, while avoiding discriminatory or unequal treatment.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 tools must provide equitable opportunities, avoid reinforcing existing inequalities, and be designed and monitored to foster inclusive participation of all students.</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947881" y="0"/>
            <a:ext cx="8340119" cy="10287000"/>
            <a:chOff x="0" y="0"/>
            <a:chExt cx="11120158" cy="13716000"/>
          </a:xfrm>
        </p:grpSpPr>
        <p:sp>
          <p:nvSpPr>
            <p:cNvPr id="3" name="Freeform 3"/>
            <p:cNvSpPr/>
            <p:nvPr/>
          </p:nvSpPr>
          <p:spPr>
            <a:xfrm>
              <a:off x="0" y="0"/>
              <a:ext cx="11120120" cy="13716000"/>
            </a:xfrm>
            <a:custGeom>
              <a:avLst/>
              <a:gdLst/>
              <a:ahLst/>
              <a:cxnLst/>
              <a:rect l="l" t="t" r="r" b="b"/>
              <a:pathLst>
                <a:path w="11120120" h="13716000">
                  <a:moveTo>
                    <a:pt x="0" y="0"/>
                  </a:moveTo>
                  <a:lnTo>
                    <a:pt x="11120120" y="0"/>
                  </a:lnTo>
                  <a:lnTo>
                    <a:pt x="11120120" y="13716000"/>
                  </a:lnTo>
                  <a:lnTo>
                    <a:pt x="0" y="13716000"/>
                  </a:lnTo>
                  <a:lnTo>
                    <a:pt x="0" y="0"/>
                  </a:lnTo>
                  <a:close/>
                </a:path>
              </a:pathLst>
            </a:custGeom>
            <a:blipFill>
              <a:blip r:embed="rId4"/>
              <a:stretch>
                <a:fillRect l="-735" b="-6055"/>
              </a:stretch>
            </a:blipFill>
          </p:spPr>
          <p:txBody>
            <a:bodyPr/>
            <a:lstStyle/>
            <a:p>
              <a:endParaRPr lang="en-GB"/>
            </a:p>
          </p:txBody>
        </p:sp>
      </p:grpSp>
      <p:grpSp>
        <p:nvGrpSpPr>
          <p:cNvPr id="4" name="Group 4"/>
          <p:cNvGrpSpPr/>
          <p:nvPr/>
        </p:nvGrpSpPr>
        <p:grpSpPr>
          <a:xfrm>
            <a:off x="1028700" y="1028700"/>
            <a:ext cx="5487191" cy="1013765"/>
            <a:chOff x="0" y="0"/>
            <a:chExt cx="7316254" cy="1351686"/>
          </a:xfrm>
        </p:grpSpPr>
        <p:sp>
          <p:nvSpPr>
            <p:cNvPr id="5" name="Freeform 5"/>
            <p:cNvSpPr/>
            <p:nvPr/>
          </p:nvSpPr>
          <p:spPr>
            <a:xfrm>
              <a:off x="0" y="0"/>
              <a:ext cx="7316252" cy="1351683"/>
            </a:xfrm>
            <a:custGeom>
              <a:avLst/>
              <a:gdLst/>
              <a:ahLst/>
              <a:cxnLst/>
              <a:rect l="l" t="t" r="r" b="b"/>
              <a:pathLst>
                <a:path w="7316252" h="1351683">
                  <a:moveTo>
                    <a:pt x="0" y="0"/>
                  </a:moveTo>
                  <a:lnTo>
                    <a:pt x="7316252" y="0"/>
                  </a:lnTo>
                  <a:lnTo>
                    <a:pt x="7316252" y="1351683"/>
                  </a:lnTo>
                  <a:lnTo>
                    <a:pt x="0" y="1351683"/>
                  </a:lnTo>
                  <a:close/>
                </a:path>
              </a:pathLst>
            </a:custGeom>
            <a:blipFill>
              <a:blip r:embed="rId5">
                <a:alphaModFix amt="0"/>
              </a:blip>
              <a:stretch>
                <a:fillRect t="-69784" b="-41149"/>
              </a:stretch>
            </a:blipFill>
          </p:spPr>
          <p:txBody>
            <a:bodyPr/>
            <a:lstStyle/>
            <a:p>
              <a:endParaRPr lang="en-GB"/>
            </a:p>
          </p:txBody>
        </p:sp>
        <p:sp>
          <p:nvSpPr>
            <p:cNvPr id="6" name="TextBox 6"/>
            <p:cNvSpPr txBox="1"/>
            <p:nvPr/>
          </p:nvSpPr>
          <p:spPr>
            <a:xfrm>
              <a:off x="0" y="-180975"/>
              <a:ext cx="7316254" cy="1532661"/>
            </a:xfrm>
            <a:prstGeom prst="rect">
              <a:avLst/>
            </a:prstGeom>
          </p:spPr>
          <p:txBody>
            <a:bodyPr lIns="0" tIns="0" rIns="0" bIns="0" rtlCol="0" anchor="ctr"/>
            <a:lstStyle/>
            <a:p>
              <a:pPr marL="0" lvl="0" indent="0" algn="l">
                <a:lnSpc>
                  <a:spcPts val="7056"/>
                </a:lnSpc>
                <a:spcBef>
                  <a:spcPct val="0"/>
                </a:spcBef>
              </a:pPr>
              <a:r>
                <a:rPr lang="en-US" sz="4200" u="none" strike="noStrike" dirty="0">
                  <a:solidFill>
                    <a:srgbClr val="000000"/>
                  </a:solidFill>
                  <a:latin typeface="Oswald"/>
                  <a:ea typeface="Oswald"/>
                  <a:cs typeface="Oswald"/>
                  <a:sym typeface="Oswald"/>
                </a:rPr>
                <a:t>TRANSPARENCY</a:t>
              </a:r>
            </a:p>
          </p:txBody>
        </p:sp>
      </p:grpSp>
      <p:sp>
        <p:nvSpPr>
          <p:cNvPr id="7" name="TextBox 7"/>
          <p:cNvSpPr txBox="1"/>
          <p:nvPr/>
        </p:nvSpPr>
        <p:spPr>
          <a:xfrm>
            <a:off x="1028700" y="2485240"/>
            <a:ext cx="8376695" cy="25336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It refers to the importance of being transparent and clear about when and how AI is used, what data AI platforms are based on, and how they influence decisions that affect students.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As an CVET trainer, you must ensure that students understand the role of AI in their learning processes, including its possibilities and limitations.</a:t>
            </a:r>
          </a:p>
        </p:txBody>
      </p:sp>
      <p:sp>
        <p:nvSpPr>
          <p:cNvPr id="8" name="TextBox 8"/>
          <p:cNvSpPr txBox="1"/>
          <p:nvPr/>
        </p:nvSpPr>
        <p:spPr>
          <a:xfrm>
            <a:off x="1028700" y="5457040"/>
            <a:ext cx="8449847" cy="7239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It includes dimensions that we cannot lose sight of, such as traceability and communication.</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865108" y="1038225"/>
            <a:ext cx="3188791"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RESPONSIBILITY</a:t>
            </a:r>
          </a:p>
        </p:txBody>
      </p:sp>
      <p:sp>
        <p:nvSpPr>
          <p:cNvPr id="3" name="TextBox 3"/>
          <p:cNvSpPr txBox="1"/>
          <p:nvPr/>
        </p:nvSpPr>
        <p:spPr>
          <a:xfrm>
            <a:off x="8865108" y="5676900"/>
            <a:ext cx="8394192"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This includes traceability, damage minimization, reporting on negative impacts, compensation, and remediation. </a:t>
            </a:r>
          </a:p>
        </p:txBody>
      </p:sp>
      <p:sp>
        <p:nvSpPr>
          <p:cNvPr id="4" name="TextBox 4"/>
          <p:cNvSpPr txBox="1"/>
          <p:nvPr/>
        </p:nvSpPr>
        <p:spPr>
          <a:xfrm>
            <a:off x="8865108" y="2590800"/>
            <a:ext cx="8394192" cy="25336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This principle refers to ensuring that human responsibility remains fundamental when AI systems are adopted and implemented in educational settings.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As a trainer, you must be able to justify AI-based decisions, address potential errors that may arise, and provide clear mechanisms for monitoring and remediation.</a:t>
            </a:r>
          </a:p>
        </p:txBody>
      </p:sp>
      <p:grpSp>
        <p:nvGrpSpPr>
          <p:cNvPr id="5" name="Group 5"/>
          <p:cNvGrpSpPr/>
          <p:nvPr/>
        </p:nvGrpSpPr>
        <p:grpSpPr>
          <a:xfrm>
            <a:off x="0" y="-19050"/>
            <a:ext cx="8083296" cy="10287000"/>
            <a:chOff x="0" y="0"/>
            <a:chExt cx="10777728" cy="13716000"/>
          </a:xfrm>
        </p:grpSpPr>
        <p:sp>
          <p:nvSpPr>
            <p:cNvPr id="6" name="Freeform 6"/>
            <p:cNvSpPr/>
            <p:nvPr/>
          </p:nvSpPr>
          <p:spPr>
            <a:xfrm>
              <a:off x="0" y="0"/>
              <a:ext cx="10777728" cy="13716000"/>
            </a:xfrm>
            <a:custGeom>
              <a:avLst/>
              <a:gdLst/>
              <a:ahLst/>
              <a:cxnLst/>
              <a:rect l="l" t="t" r="r" b="b"/>
              <a:pathLst>
                <a:path w="10777728" h="13716000">
                  <a:moveTo>
                    <a:pt x="0" y="0"/>
                  </a:moveTo>
                  <a:lnTo>
                    <a:pt x="10777728" y="0"/>
                  </a:lnTo>
                  <a:lnTo>
                    <a:pt x="10777728" y="13716000"/>
                  </a:lnTo>
                  <a:lnTo>
                    <a:pt x="0" y="13716000"/>
                  </a:lnTo>
                  <a:lnTo>
                    <a:pt x="0" y="0"/>
                  </a:lnTo>
                  <a:close/>
                </a:path>
              </a:pathLst>
            </a:custGeom>
            <a:blipFill>
              <a:blip r:embed="rId4"/>
              <a:stretch>
                <a:fillRect t="-8933" b="-8933"/>
              </a:stretch>
            </a:blipFill>
          </p:spPr>
          <p:txBody>
            <a:bodyPr/>
            <a:lstStyle/>
            <a:p>
              <a:endParaRPr lang="en-GB"/>
            </a:p>
          </p:txBody>
        </p:sp>
      </p:gr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53122"/>
            <a:ext cx="12174664" cy="1013765"/>
            <a:chOff x="0" y="0"/>
            <a:chExt cx="16232886" cy="1351686"/>
          </a:xfrm>
        </p:grpSpPr>
        <p:sp>
          <p:nvSpPr>
            <p:cNvPr id="3" name="Freeform 3"/>
            <p:cNvSpPr/>
            <p:nvPr/>
          </p:nvSpPr>
          <p:spPr>
            <a:xfrm>
              <a:off x="0" y="0"/>
              <a:ext cx="16232880" cy="1351683"/>
            </a:xfrm>
            <a:custGeom>
              <a:avLst/>
              <a:gdLst/>
              <a:ahLst/>
              <a:cxnLst/>
              <a:rect l="l" t="t" r="r" b="b"/>
              <a:pathLst>
                <a:path w="16232880" h="1351683">
                  <a:moveTo>
                    <a:pt x="0" y="0"/>
                  </a:moveTo>
                  <a:lnTo>
                    <a:pt x="16232880" y="0"/>
                  </a:lnTo>
                  <a:lnTo>
                    <a:pt x="16232880" y="1351683"/>
                  </a:lnTo>
                  <a:lnTo>
                    <a:pt x="0" y="1351683"/>
                  </a:lnTo>
                  <a:close/>
                </a:path>
              </a:pathLst>
            </a:custGeom>
            <a:blipFill>
              <a:blip r:embed="rId4">
                <a:alphaModFix amt="0"/>
              </a:blip>
              <a:stretch>
                <a:fillRect t="-198320" b="-169685"/>
              </a:stretch>
            </a:blipFill>
          </p:spPr>
          <p:txBody>
            <a:bodyPr/>
            <a:lstStyle/>
            <a:p>
              <a:endParaRPr lang="en-GB"/>
            </a:p>
          </p:txBody>
        </p:sp>
        <p:sp>
          <p:nvSpPr>
            <p:cNvPr id="4" name="TextBox 4"/>
            <p:cNvSpPr txBox="1"/>
            <p:nvPr/>
          </p:nvSpPr>
          <p:spPr>
            <a:xfrm>
              <a:off x="0" y="-180975"/>
              <a:ext cx="16232886" cy="1532661"/>
            </a:xfrm>
            <a:prstGeom prst="rect">
              <a:avLst/>
            </a:prstGeom>
          </p:spPr>
          <p:txBody>
            <a:bodyPr lIns="0" tIns="0" rIns="0" bIns="0" rtlCol="0" anchor="ctr"/>
            <a:lstStyle/>
            <a:p>
              <a:pPr marL="0" lvl="0" indent="0" algn="l">
                <a:lnSpc>
                  <a:spcPts val="7056"/>
                </a:lnSpc>
                <a:spcBef>
                  <a:spcPct val="0"/>
                </a:spcBef>
              </a:pPr>
              <a:r>
                <a:rPr lang="en-US" sz="4200" u="none" strike="noStrike">
                  <a:solidFill>
                    <a:srgbClr val="000000"/>
                  </a:solidFill>
                  <a:latin typeface="Oswald"/>
                  <a:ea typeface="Oswald"/>
                  <a:cs typeface="Oswald"/>
                  <a:sym typeface="Oswald"/>
                </a:rPr>
                <a:t>PRIVACY AND DATA GOVERNANCE</a:t>
              </a:r>
            </a:p>
          </p:txBody>
        </p:sp>
      </p:grpSp>
      <p:sp>
        <p:nvSpPr>
          <p:cNvPr id="5" name="TextBox 5"/>
          <p:cNvSpPr txBox="1"/>
          <p:nvPr/>
        </p:nvSpPr>
        <p:spPr>
          <a:xfrm>
            <a:off x="1028700" y="2574365"/>
            <a:ext cx="16230600" cy="68770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This principle focuses on ensuring that personal and educational data is collected, stored, and used in a secure, legal, and responsible manner.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Students need to know what information is being processed, for what purposes, and who has access to it.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Clear policies and careful data management help protect people while allowing the benefits of AI to be harnessed for education.</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This includes crucial aspects such as respect for privacy, data quality and integrity, and access to data. Therefore, it is essential to ensure that only authorized individuals can access personal or academic data, applying appropriate security measures and adhering to current data protection regulations. Responsible information management not only protects students' rights but also contributes to building trust in the use of AI within educational settings.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For example, a learning platform that collects information about student progress, attendance, or activities must clearly state what data it collects, how long it retains it, and for what purpose it uses it. Likewise, as an educator, you must ensure that this data is used to support learning and not to generate profiles or automated decisions that could unfairly disadvantage certain students.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272285" y="3741268"/>
            <a:ext cx="3831772" cy="2804465"/>
            <a:chOff x="0" y="0"/>
            <a:chExt cx="5109029" cy="3739286"/>
          </a:xfrm>
        </p:grpSpPr>
        <p:sp>
          <p:nvSpPr>
            <p:cNvPr id="3" name="Freeform 3"/>
            <p:cNvSpPr/>
            <p:nvPr/>
          </p:nvSpPr>
          <p:spPr>
            <a:xfrm>
              <a:off x="0" y="0"/>
              <a:ext cx="5109027" cy="3739277"/>
            </a:xfrm>
            <a:custGeom>
              <a:avLst/>
              <a:gdLst/>
              <a:ahLst/>
              <a:cxnLst/>
              <a:rect l="l" t="t" r="r" b="b"/>
              <a:pathLst>
                <a:path w="5109027" h="3739277">
                  <a:moveTo>
                    <a:pt x="0" y="0"/>
                  </a:moveTo>
                  <a:lnTo>
                    <a:pt x="5109027" y="0"/>
                  </a:lnTo>
                  <a:lnTo>
                    <a:pt x="5109027" y="3739277"/>
                  </a:lnTo>
                  <a:lnTo>
                    <a:pt x="0" y="3739277"/>
                  </a:lnTo>
                  <a:close/>
                </a:path>
              </a:pathLst>
            </a:custGeom>
            <a:blipFill>
              <a:blip r:embed="rId3">
                <a:alphaModFix amt="0"/>
              </a:blip>
              <a:stretch>
                <a:fillRect t="-71689" r="-217729" b="2513"/>
              </a:stretch>
            </a:blipFill>
          </p:spPr>
          <p:txBody>
            <a:bodyPr/>
            <a:lstStyle/>
            <a:p>
              <a:endParaRPr lang="en-GB"/>
            </a:p>
          </p:txBody>
        </p:sp>
        <p:sp>
          <p:nvSpPr>
            <p:cNvPr id="4" name="TextBox 4"/>
            <p:cNvSpPr txBox="1"/>
            <p:nvPr/>
          </p:nvSpPr>
          <p:spPr>
            <a:xfrm>
              <a:off x="0" y="-180975"/>
              <a:ext cx="5109029" cy="3920261"/>
            </a:xfrm>
            <a:prstGeom prst="rect">
              <a:avLst/>
            </a:prstGeom>
          </p:spPr>
          <p:txBody>
            <a:bodyPr lIns="0" tIns="0" rIns="0" bIns="0" rtlCol="0" anchor="ctr"/>
            <a:lstStyle/>
            <a:p>
              <a:pPr marL="0" lvl="0" indent="0" algn="ctr">
                <a:lnSpc>
                  <a:spcPts val="7056"/>
                </a:lnSpc>
                <a:spcBef>
                  <a:spcPct val="0"/>
                </a:spcBef>
              </a:pPr>
              <a:r>
                <a:rPr lang="en-US" sz="4200" u="none" strike="noStrike" dirty="0">
                  <a:solidFill>
                    <a:srgbClr val="000000"/>
                  </a:solidFill>
                  <a:latin typeface="Oswald"/>
                  <a:ea typeface="Oswald"/>
                  <a:cs typeface="Oswald"/>
                  <a:sym typeface="Oswald"/>
                </a:rPr>
                <a:t>GUIDING QUESTIONS FOR TRAINERS</a:t>
              </a:r>
            </a:p>
          </p:txBody>
        </p:sp>
      </p:grpSp>
      <p:sp>
        <p:nvSpPr>
          <p:cNvPr id="5" name="Freeform 5"/>
          <p:cNvSpPr/>
          <p:nvPr/>
        </p:nvSpPr>
        <p:spPr>
          <a:xfrm>
            <a:off x="2695406" y="690532"/>
            <a:ext cx="11348279" cy="2098864"/>
          </a:xfrm>
          <a:custGeom>
            <a:avLst/>
            <a:gdLst/>
            <a:ahLst/>
            <a:cxnLst/>
            <a:rect l="l" t="t" r="r" b="b"/>
            <a:pathLst>
              <a:path w="11348279" h="2098864">
                <a:moveTo>
                  <a:pt x="0" y="0"/>
                </a:moveTo>
                <a:lnTo>
                  <a:pt x="11348279" y="0"/>
                </a:lnTo>
                <a:lnTo>
                  <a:pt x="11348279" y="2098864"/>
                </a:lnTo>
                <a:lnTo>
                  <a:pt x="0" y="2098864"/>
                </a:lnTo>
                <a:lnTo>
                  <a:pt x="0" y="0"/>
                </a:lnTo>
                <a:close/>
              </a:path>
            </a:pathLst>
          </a:custGeom>
          <a:blipFill>
            <a:blip r:embed="rId4"/>
            <a:stretch>
              <a:fillRect t="-423" b="-423"/>
            </a:stretch>
          </a:blipFill>
        </p:spPr>
        <p:txBody>
          <a:bodyPr/>
          <a:lstStyle/>
          <a:p>
            <a:endParaRPr lang="en-GB"/>
          </a:p>
        </p:txBody>
      </p:sp>
      <p:sp>
        <p:nvSpPr>
          <p:cNvPr id="6" name="Freeform 6"/>
          <p:cNvSpPr/>
          <p:nvPr/>
        </p:nvSpPr>
        <p:spPr>
          <a:xfrm>
            <a:off x="3068901" y="1491303"/>
            <a:ext cx="2823773" cy="657476"/>
          </a:xfrm>
          <a:custGeom>
            <a:avLst/>
            <a:gdLst/>
            <a:ahLst/>
            <a:cxnLst/>
            <a:rect l="l" t="t" r="r" b="b"/>
            <a:pathLst>
              <a:path w="2823773" h="657476">
                <a:moveTo>
                  <a:pt x="0" y="0"/>
                </a:moveTo>
                <a:lnTo>
                  <a:pt x="2823773" y="0"/>
                </a:lnTo>
                <a:lnTo>
                  <a:pt x="2823773" y="657476"/>
                </a:lnTo>
                <a:lnTo>
                  <a:pt x="0" y="657476"/>
                </a:lnTo>
                <a:lnTo>
                  <a:pt x="0" y="0"/>
                </a:lnTo>
                <a:close/>
              </a:path>
            </a:pathLst>
          </a:custGeom>
          <a:blipFill>
            <a:blip r:embed="rId5"/>
            <a:stretch>
              <a:fillRect/>
            </a:stretch>
          </a:blipFill>
        </p:spPr>
        <p:txBody>
          <a:bodyPr/>
          <a:lstStyle/>
          <a:p>
            <a:endParaRPr lang="en-GB"/>
          </a:p>
        </p:txBody>
      </p:sp>
      <p:sp>
        <p:nvSpPr>
          <p:cNvPr id="7" name="TextBox 7"/>
          <p:cNvSpPr txBox="1"/>
          <p:nvPr/>
        </p:nvSpPr>
        <p:spPr>
          <a:xfrm>
            <a:off x="3696601" y="1605094"/>
            <a:ext cx="1541654" cy="382270"/>
          </a:xfrm>
          <a:prstGeom prst="rect">
            <a:avLst/>
          </a:prstGeom>
        </p:spPr>
        <p:txBody>
          <a:bodyPr lIns="0" tIns="0" rIns="0" bIns="0" rtlCol="0" anchor="t">
            <a:spAutoFit/>
          </a:bodyPr>
          <a:lstStyle/>
          <a:p>
            <a:pPr marL="0" lvl="0" indent="0" algn="ctr">
              <a:lnSpc>
                <a:spcPts val="3079"/>
              </a:lnSpc>
              <a:spcBef>
                <a:spcPct val="0"/>
              </a:spcBef>
            </a:pPr>
            <a:r>
              <a:rPr lang="en-US" sz="2199" b="1" u="none" strike="noStrike">
                <a:solidFill>
                  <a:srgbClr val="000000"/>
                </a:solidFill>
                <a:latin typeface="Lato Bold"/>
                <a:ea typeface="Lato Bold"/>
                <a:cs typeface="Lato Bold"/>
                <a:sym typeface="Lato Bold"/>
              </a:rPr>
              <a:t>CAPITAL</a:t>
            </a:r>
          </a:p>
        </p:txBody>
      </p:sp>
      <p:sp>
        <p:nvSpPr>
          <p:cNvPr id="8" name="TextBox 8"/>
          <p:cNvSpPr txBox="1"/>
          <p:nvPr/>
        </p:nvSpPr>
        <p:spPr>
          <a:xfrm>
            <a:off x="6222887" y="1044009"/>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dirty="0">
                <a:solidFill>
                  <a:srgbClr val="000000"/>
                </a:solidFill>
                <a:latin typeface="Lato Light"/>
                <a:ea typeface="Lato Light"/>
                <a:cs typeface="Lato Light"/>
                <a:sym typeface="Lato Light"/>
              </a:rPr>
              <a:t>Are there procedures in place to ensure that the use of AI does not lead to discrimination or unfair treatment of any user?</a:t>
            </a:r>
          </a:p>
        </p:txBody>
      </p:sp>
      <p:sp>
        <p:nvSpPr>
          <p:cNvPr id="9" name="TextBox 9"/>
          <p:cNvSpPr txBox="1"/>
          <p:nvPr/>
        </p:nvSpPr>
        <p:spPr>
          <a:xfrm>
            <a:off x="6222887" y="1906853"/>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Are there procedures to identify and address any perceived bias or inequalities?</a:t>
            </a:r>
          </a:p>
        </p:txBody>
      </p:sp>
      <p:sp>
        <p:nvSpPr>
          <p:cNvPr id="10" name="Freeform 10"/>
          <p:cNvSpPr/>
          <p:nvPr/>
        </p:nvSpPr>
        <p:spPr>
          <a:xfrm>
            <a:off x="2695406" y="3026964"/>
            <a:ext cx="11348279" cy="2107293"/>
          </a:xfrm>
          <a:custGeom>
            <a:avLst/>
            <a:gdLst/>
            <a:ahLst/>
            <a:cxnLst/>
            <a:rect l="l" t="t" r="r" b="b"/>
            <a:pathLst>
              <a:path w="11348279" h="2107293">
                <a:moveTo>
                  <a:pt x="0" y="0"/>
                </a:moveTo>
                <a:lnTo>
                  <a:pt x="11348279" y="0"/>
                </a:lnTo>
                <a:lnTo>
                  <a:pt x="11348279" y="2107293"/>
                </a:lnTo>
                <a:lnTo>
                  <a:pt x="0" y="2107293"/>
                </a:lnTo>
                <a:lnTo>
                  <a:pt x="0" y="0"/>
                </a:lnTo>
                <a:close/>
              </a:path>
            </a:pathLst>
          </a:custGeom>
          <a:blipFill>
            <a:blip r:embed="rId6"/>
            <a:stretch>
              <a:fillRect t="-423" b="-423"/>
            </a:stretch>
          </a:blipFill>
        </p:spPr>
        <p:txBody>
          <a:bodyPr/>
          <a:lstStyle/>
          <a:p>
            <a:endParaRPr lang="en-GB"/>
          </a:p>
        </p:txBody>
      </p:sp>
      <p:sp>
        <p:nvSpPr>
          <p:cNvPr id="11" name="Freeform 11"/>
          <p:cNvSpPr/>
          <p:nvPr/>
        </p:nvSpPr>
        <p:spPr>
          <a:xfrm>
            <a:off x="3068901" y="3836164"/>
            <a:ext cx="2823773" cy="649046"/>
          </a:xfrm>
          <a:custGeom>
            <a:avLst/>
            <a:gdLst/>
            <a:ahLst/>
            <a:cxnLst/>
            <a:rect l="l" t="t" r="r" b="b"/>
            <a:pathLst>
              <a:path w="2823773" h="649046">
                <a:moveTo>
                  <a:pt x="0" y="0"/>
                </a:moveTo>
                <a:lnTo>
                  <a:pt x="2823773" y="0"/>
                </a:lnTo>
                <a:lnTo>
                  <a:pt x="2823773" y="649047"/>
                </a:lnTo>
                <a:lnTo>
                  <a:pt x="0" y="649047"/>
                </a:lnTo>
                <a:lnTo>
                  <a:pt x="0" y="0"/>
                </a:lnTo>
                <a:close/>
              </a:path>
            </a:pathLst>
          </a:custGeom>
          <a:blipFill>
            <a:blip r:embed="rId7"/>
            <a:stretch>
              <a:fillRect/>
            </a:stretch>
          </a:blipFill>
        </p:spPr>
        <p:txBody>
          <a:bodyPr/>
          <a:lstStyle/>
          <a:p>
            <a:endParaRPr lang="en-GB"/>
          </a:p>
        </p:txBody>
      </p:sp>
      <p:sp>
        <p:nvSpPr>
          <p:cNvPr id="12" name="TextBox 12"/>
          <p:cNvSpPr txBox="1"/>
          <p:nvPr/>
        </p:nvSpPr>
        <p:spPr>
          <a:xfrm>
            <a:off x="3394467" y="3980462"/>
            <a:ext cx="2224860" cy="382270"/>
          </a:xfrm>
          <a:prstGeom prst="rect">
            <a:avLst/>
          </a:prstGeom>
        </p:spPr>
        <p:txBody>
          <a:bodyPr lIns="0" tIns="0" rIns="0" bIns="0" rtlCol="0" anchor="t">
            <a:spAutoFit/>
          </a:bodyPr>
          <a:lstStyle/>
          <a:p>
            <a:pPr marL="0" lvl="0" indent="0" algn="ctr">
              <a:lnSpc>
                <a:spcPts val="3079"/>
              </a:lnSpc>
              <a:spcBef>
                <a:spcPct val="0"/>
              </a:spcBef>
            </a:pPr>
            <a:r>
              <a:rPr lang="en-US" sz="2199" b="1" u="none" strike="noStrike">
                <a:solidFill>
                  <a:srgbClr val="000000"/>
                </a:solidFill>
                <a:latin typeface="Lato Bold"/>
                <a:ea typeface="Lato Bold"/>
                <a:cs typeface="Lato Bold"/>
                <a:sym typeface="Lato Bold"/>
              </a:rPr>
              <a:t>TRANSPARENCY</a:t>
            </a:r>
          </a:p>
        </p:txBody>
      </p:sp>
      <p:sp>
        <p:nvSpPr>
          <p:cNvPr id="13" name="TextBox 13"/>
          <p:cNvSpPr txBox="1"/>
          <p:nvPr/>
        </p:nvSpPr>
        <p:spPr>
          <a:xfrm>
            <a:off x="6222887" y="3559939"/>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Are trainers familiar with the AI ​​methods and functions used by the system?</a:t>
            </a:r>
          </a:p>
        </p:txBody>
      </p:sp>
      <p:sp>
        <p:nvSpPr>
          <p:cNvPr id="14" name="TextBox 14"/>
          <p:cNvSpPr txBox="1"/>
          <p:nvPr/>
        </p:nvSpPr>
        <p:spPr>
          <a:xfrm>
            <a:off x="6222887" y="4269356"/>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Is it clear which aspects of the system the AI ​​can handle and which it cannot?</a:t>
            </a:r>
          </a:p>
        </p:txBody>
      </p:sp>
      <p:sp>
        <p:nvSpPr>
          <p:cNvPr id="15" name="Freeform 15"/>
          <p:cNvSpPr/>
          <p:nvPr/>
        </p:nvSpPr>
        <p:spPr>
          <a:xfrm>
            <a:off x="2790738" y="5267607"/>
            <a:ext cx="11185514" cy="2098864"/>
          </a:xfrm>
          <a:custGeom>
            <a:avLst/>
            <a:gdLst/>
            <a:ahLst/>
            <a:cxnLst/>
            <a:rect l="l" t="t" r="r" b="b"/>
            <a:pathLst>
              <a:path w="11185514" h="2098864">
                <a:moveTo>
                  <a:pt x="0" y="0"/>
                </a:moveTo>
                <a:lnTo>
                  <a:pt x="11185514" y="0"/>
                </a:lnTo>
                <a:lnTo>
                  <a:pt x="11185514" y="2098864"/>
                </a:lnTo>
                <a:lnTo>
                  <a:pt x="0" y="2098864"/>
                </a:lnTo>
                <a:lnTo>
                  <a:pt x="0" y="0"/>
                </a:lnTo>
                <a:close/>
              </a:path>
            </a:pathLst>
          </a:custGeom>
          <a:blipFill>
            <a:blip r:embed="rId8"/>
            <a:stretch>
              <a:fillRect t="-303" b="-303"/>
            </a:stretch>
          </a:blipFill>
        </p:spPr>
        <p:txBody>
          <a:bodyPr/>
          <a:lstStyle/>
          <a:p>
            <a:endParaRPr lang="en-GB"/>
          </a:p>
        </p:txBody>
      </p:sp>
      <p:sp>
        <p:nvSpPr>
          <p:cNvPr id="16" name="Freeform 16"/>
          <p:cNvSpPr/>
          <p:nvPr/>
        </p:nvSpPr>
        <p:spPr>
          <a:xfrm>
            <a:off x="3001468" y="6068379"/>
            <a:ext cx="2958640" cy="657476"/>
          </a:xfrm>
          <a:custGeom>
            <a:avLst/>
            <a:gdLst/>
            <a:ahLst/>
            <a:cxnLst/>
            <a:rect l="l" t="t" r="r" b="b"/>
            <a:pathLst>
              <a:path w="2958640" h="657476">
                <a:moveTo>
                  <a:pt x="0" y="0"/>
                </a:moveTo>
                <a:lnTo>
                  <a:pt x="2958640" y="0"/>
                </a:lnTo>
                <a:lnTo>
                  <a:pt x="2958640" y="657475"/>
                </a:lnTo>
                <a:lnTo>
                  <a:pt x="0" y="657475"/>
                </a:lnTo>
                <a:lnTo>
                  <a:pt x="0" y="0"/>
                </a:lnTo>
                <a:close/>
              </a:path>
            </a:pathLst>
          </a:custGeom>
          <a:blipFill>
            <a:blip r:embed="rId9"/>
            <a:stretch>
              <a:fillRect/>
            </a:stretch>
          </a:blipFill>
        </p:spPr>
        <p:txBody>
          <a:bodyPr/>
          <a:lstStyle/>
          <a:p>
            <a:endParaRPr lang="en-GB"/>
          </a:p>
        </p:txBody>
      </p:sp>
      <p:sp>
        <p:nvSpPr>
          <p:cNvPr id="17" name="TextBox 17"/>
          <p:cNvSpPr txBox="1"/>
          <p:nvPr/>
        </p:nvSpPr>
        <p:spPr>
          <a:xfrm>
            <a:off x="3409735" y="6212872"/>
            <a:ext cx="2194325" cy="382270"/>
          </a:xfrm>
          <a:prstGeom prst="rect">
            <a:avLst/>
          </a:prstGeom>
        </p:spPr>
        <p:txBody>
          <a:bodyPr lIns="0" tIns="0" rIns="0" bIns="0" rtlCol="0" anchor="t">
            <a:spAutoFit/>
          </a:bodyPr>
          <a:lstStyle/>
          <a:p>
            <a:pPr marL="0" lvl="0" indent="0" algn="ctr">
              <a:lnSpc>
                <a:spcPts val="3079"/>
              </a:lnSpc>
              <a:spcBef>
                <a:spcPct val="0"/>
              </a:spcBef>
            </a:pPr>
            <a:r>
              <a:rPr lang="en-US" sz="2199" b="1" u="none" strike="noStrike">
                <a:solidFill>
                  <a:srgbClr val="000000"/>
                </a:solidFill>
                <a:latin typeface="Lato Bold"/>
                <a:ea typeface="Lato Bold"/>
                <a:cs typeface="Lato Bold"/>
                <a:sym typeface="Lato Bold"/>
              </a:rPr>
              <a:t>RESPONSIBILITY</a:t>
            </a:r>
          </a:p>
        </p:txBody>
      </p:sp>
      <p:sp>
        <p:nvSpPr>
          <p:cNvPr id="18" name="TextBox 18"/>
          <p:cNvSpPr txBox="1"/>
          <p:nvPr/>
        </p:nvSpPr>
        <p:spPr>
          <a:xfrm>
            <a:off x="6155454" y="5599329"/>
            <a:ext cx="7528222" cy="8096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Who is responsible for continuously monitoring the results generated by the AI ​​system and how these results are used to improve teaching, learning, and assessment?</a:t>
            </a:r>
          </a:p>
        </p:txBody>
      </p:sp>
      <p:sp>
        <p:nvSpPr>
          <p:cNvPr id="19" name="TextBox 19"/>
          <p:cNvSpPr txBox="1"/>
          <p:nvPr/>
        </p:nvSpPr>
        <p:spPr>
          <a:xfrm>
            <a:off x="6155454" y="6621304"/>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Who is responsible for the final decisions regarding the acquisition and implementation of the AI ​​system?</a:t>
            </a:r>
          </a:p>
        </p:txBody>
      </p:sp>
      <p:sp>
        <p:nvSpPr>
          <p:cNvPr id="20" name="Freeform 20"/>
          <p:cNvSpPr/>
          <p:nvPr/>
        </p:nvSpPr>
        <p:spPr>
          <a:xfrm>
            <a:off x="2790738" y="7497604"/>
            <a:ext cx="11118080" cy="2098864"/>
          </a:xfrm>
          <a:custGeom>
            <a:avLst/>
            <a:gdLst/>
            <a:ahLst/>
            <a:cxnLst/>
            <a:rect l="l" t="t" r="r" b="b"/>
            <a:pathLst>
              <a:path w="11118080" h="2098864">
                <a:moveTo>
                  <a:pt x="0" y="0"/>
                </a:moveTo>
                <a:lnTo>
                  <a:pt x="11118081" y="0"/>
                </a:lnTo>
                <a:lnTo>
                  <a:pt x="11118081" y="2098864"/>
                </a:lnTo>
                <a:lnTo>
                  <a:pt x="0" y="2098864"/>
                </a:lnTo>
                <a:lnTo>
                  <a:pt x="0" y="0"/>
                </a:lnTo>
                <a:close/>
              </a:path>
            </a:pathLst>
          </a:custGeom>
          <a:blipFill>
            <a:blip r:embed="rId10"/>
            <a:stretch>
              <a:fillRect/>
            </a:stretch>
          </a:blipFill>
        </p:spPr>
        <p:txBody>
          <a:bodyPr/>
          <a:lstStyle/>
          <a:p>
            <a:endParaRPr lang="en-GB"/>
          </a:p>
        </p:txBody>
      </p:sp>
      <p:sp>
        <p:nvSpPr>
          <p:cNvPr id="21" name="Freeform 21"/>
          <p:cNvSpPr/>
          <p:nvPr/>
        </p:nvSpPr>
        <p:spPr>
          <a:xfrm>
            <a:off x="2934034" y="8306804"/>
            <a:ext cx="2958640" cy="488892"/>
          </a:xfrm>
          <a:custGeom>
            <a:avLst/>
            <a:gdLst/>
            <a:ahLst/>
            <a:cxnLst/>
            <a:rect l="l" t="t" r="r" b="b"/>
            <a:pathLst>
              <a:path w="2958640" h="488892">
                <a:moveTo>
                  <a:pt x="0" y="0"/>
                </a:moveTo>
                <a:lnTo>
                  <a:pt x="2958640" y="0"/>
                </a:lnTo>
                <a:lnTo>
                  <a:pt x="2958640" y="488893"/>
                </a:lnTo>
                <a:lnTo>
                  <a:pt x="0" y="488893"/>
                </a:lnTo>
                <a:lnTo>
                  <a:pt x="0" y="0"/>
                </a:lnTo>
                <a:close/>
              </a:path>
            </a:pathLst>
          </a:custGeom>
          <a:blipFill>
            <a:blip r:embed="rId11"/>
            <a:stretch>
              <a:fillRect/>
            </a:stretch>
          </a:blipFill>
        </p:spPr>
        <p:txBody>
          <a:bodyPr/>
          <a:lstStyle/>
          <a:p>
            <a:endParaRPr lang="en-GB"/>
          </a:p>
        </p:txBody>
      </p:sp>
      <p:sp>
        <p:nvSpPr>
          <p:cNvPr id="22" name="TextBox 22"/>
          <p:cNvSpPr txBox="1"/>
          <p:nvPr/>
        </p:nvSpPr>
        <p:spPr>
          <a:xfrm>
            <a:off x="3730360" y="8352723"/>
            <a:ext cx="1474136" cy="382270"/>
          </a:xfrm>
          <a:prstGeom prst="rect">
            <a:avLst/>
          </a:prstGeom>
        </p:spPr>
        <p:txBody>
          <a:bodyPr lIns="0" tIns="0" rIns="0" bIns="0" rtlCol="0" anchor="t">
            <a:spAutoFit/>
          </a:bodyPr>
          <a:lstStyle/>
          <a:p>
            <a:pPr marL="0" lvl="0" indent="0" algn="ctr">
              <a:lnSpc>
                <a:spcPts val="3079"/>
              </a:lnSpc>
              <a:spcBef>
                <a:spcPct val="0"/>
              </a:spcBef>
            </a:pPr>
            <a:r>
              <a:rPr lang="en-US" sz="2199" b="1" u="none" strike="noStrike">
                <a:solidFill>
                  <a:srgbClr val="000000"/>
                </a:solidFill>
                <a:latin typeface="Lato Bold"/>
                <a:ea typeface="Lato Bold"/>
                <a:cs typeface="Lato Bold"/>
                <a:sym typeface="Lato Bold"/>
              </a:rPr>
              <a:t>PRIVACY</a:t>
            </a:r>
          </a:p>
        </p:txBody>
      </p:sp>
      <p:sp>
        <p:nvSpPr>
          <p:cNvPr id="23" name="TextBox 23"/>
          <p:cNvSpPr txBox="1"/>
          <p:nvPr/>
        </p:nvSpPr>
        <p:spPr>
          <a:xfrm>
            <a:off x="6088020" y="7746323"/>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Is there a mechanism for instructors to report privacy or data protection concerns?</a:t>
            </a:r>
          </a:p>
        </p:txBody>
      </p:sp>
      <p:sp>
        <p:nvSpPr>
          <p:cNvPr id="24" name="TextBox 24"/>
          <p:cNvSpPr txBox="1"/>
          <p:nvPr/>
        </p:nvSpPr>
        <p:spPr>
          <a:xfrm>
            <a:off x="6088020" y="8609218"/>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Are students and teachers informed about what happens to their data, how it is used, and for what purposes?</a:t>
            </a:r>
          </a:p>
        </p:txBody>
      </p:sp>
      <p:sp>
        <p:nvSpPr>
          <p:cNvPr id="25" name="Freeform 25"/>
          <p:cNvSpPr/>
          <p:nvPr/>
        </p:nvSpPr>
        <p:spPr>
          <a:xfrm>
            <a:off x="616973" y="843615"/>
            <a:ext cx="1941009" cy="8752854"/>
          </a:xfrm>
          <a:custGeom>
            <a:avLst/>
            <a:gdLst/>
            <a:ahLst/>
            <a:cxnLst/>
            <a:rect l="l" t="t" r="r" b="b"/>
            <a:pathLst>
              <a:path w="1941009" h="8752854">
                <a:moveTo>
                  <a:pt x="0" y="0"/>
                </a:moveTo>
                <a:lnTo>
                  <a:pt x="1941009" y="0"/>
                </a:lnTo>
                <a:lnTo>
                  <a:pt x="1941009" y="8752853"/>
                </a:lnTo>
                <a:lnTo>
                  <a:pt x="0" y="8752853"/>
                </a:lnTo>
                <a:lnTo>
                  <a:pt x="0" y="0"/>
                </a:lnTo>
                <a:close/>
              </a:path>
            </a:pathLst>
          </a:custGeom>
          <a:blipFill>
            <a:blip r:embed="rId12"/>
            <a:stretch>
              <a:fillRect/>
            </a:stretch>
          </a:blipFill>
        </p:spPr>
        <p:txBody>
          <a:bodyPr/>
          <a:lstStyle/>
          <a:p>
            <a:endParaRPr lang="en-GB"/>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07507" y="2002346"/>
            <a:ext cx="6607693" cy="5463034"/>
          </a:xfrm>
          <a:prstGeom prst="rect">
            <a:avLst/>
          </a:prstGeom>
        </p:spPr>
        <p:txBody>
          <a:bodyPr wrap="square" lIns="0" tIns="0" rIns="0" bIns="0" rtlCol="0" anchor="t">
            <a:spAutoFit/>
          </a:bodyPr>
          <a:lstStyle/>
          <a:p>
            <a:pPr marL="0" lvl="0" indent="0" algn="l">
              <a:lnSpc>
                <a:spcPts val="7127"/>
              </a:lnSpc>
              <a:spcBef>
                <a:spcPct val="0"/>
              </a:spcBef>
            </a:pPr>
            <a:r>
              <a:rPr lang="en-US" sz="6599" u="none" strike="noStrike" dirty="0">
                <a:solidFill>
                  <a:srgbClr val="000000"/>
                </a:solidFill>
                <a:latin typeface="Oswald"/>
                <a:ea typeface="Oswald"/>
                <a:cs typeface="Oswald"/>
                <a:sym typeface="Oswald"/>
              </a:rPr>
              <a:t>UNIT 2: </a:t>
            </a:r>
          </a:p>
          <a:p>
            <a:pPr marL="0" lvl="0" indent="0" algn="l">
              <a:lnSpc>
                <a:spcPts val="7127"/>
              </a:lnSpc>
              <a:spcBef>
                <a:spcPct val="0"/>
              </a:spcBef>
            </a:pPr>
            <a:r>
              <a:rPr lang="en-US" sz="6599" u="none" strike="noStrike" dirty="0">
                <a:solidFill>
                  <a:srgbClr val="000000"/>
                </a:solidFill>
                <a:latin typeface="Oswald"/>
                <a:ea typeface="Oswald"/>
                <a:cs typeface="Oswald"/>
                <a:sym typeface="Oswald"/>
              </a:rPr>
              <a:t>GENERAL CONTEXT OF EUROPEAN FRAMEWORKS FOR TRUSTWORTHY, HUMAN-CENTERED AI</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n-GB"/>
            </a:p>
          </p:txBody>
        </p:sp>
      </p:gr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778681"/>
            <a:chOff x="0" y="0"/>
            <a:chExt cx="24384000" cy="3704908"/>
          </a:xfrm>
        </p:grpSpPr>
        <p:sp>
          <p:nvSpPr>
            <p:cNvPr id="3" name="Freeform 3"/>
            <p:cNvSpPr/>
            <p:nvPr/>
          </p:nvSpPr>
          <p:spPr>
            <a:xfrm>
              <a:off x="0" y="0"/>
              <a:ext cx="24384000" cy="3704844"/>
            </a:xfrm>
            <a:custGeom>
              <a:avLst/>
              <a:gdLst/>
              <a:ahLst/>
              <a:cxnLst/>
              <a:rect l="l" t="t" r="r" b="b"/>
              <a:pathLst>
                <a:path w="24384000" h="3704844">
                  <a:moveTo>
                    <a:pt x="0" y="0"/>
                  </a:moveTo>
                  <a:lnTo>
                    <a:pt x="24384000" y="0"/>
                  </a:lnTo>
                  <a:lnTo>
                    <a:pt x="24384000" y="3704844"/>
                  </a:lnTo>
                  <a:lnTo>
                    <a:pt x="0" y="3704844"/>
                  </a:lnTo>
                  <a:lnTo>
                    <a:pt x="0" y="0"/>
                  </a:lnTo>
                  <a:close/>
                </a:path>
              </a:pathLst>
            </a:custGeom>
            <a:blipFill>
              <a:blip r:embed="rId3">
                <a:alphaModFix amt="50000"/>
              </a:blip>
              <a:stretch>
                <a:fillRect t="-176021" b="-224309"/>
              </a:stretch>
            </a:blipFill>
          </p:spPr>
          <p:txBody>
            <a:bodyPr/>
            <a:lstStyle/>
            <a:p>
              <a:endParaRPr lang="en-GB"/>
            </a:p>
          </p:txBody>
        </p:sp>
      </p:grpSp>
      <p:sp>
        <p:nvSpPr>
          <p:cNvPr id="4" name="TextBox 4"/>
          <p:cNvSpPr txBox="1"/>
          <p:nvPr/>
        </p:nvSpPr>
        <p:spPr>
          <a:xfrm>
            <a:off x="1028700" y="1079778"/>
            <a:ext cx="1424150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REGULATION AND ETHICAL FRAMEWORKS</a:t>
            </a:r>
          </a:p>
        </p:txBody>
      </p:sp>
      <p:sp>
        <p:nvSpPr>
          <p:cNvPr id="5" name="TextBox 5"/>
          <p:cNvSpPr txBox="1"/>
          <p:nvPr/>
        </p:nvSpPr>
        <p:spPr>
          <a:xfrm>
            <a:off x="1037844" y="3526918"/>
            <a:ext cx="16230600" cy="39814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Understanding the regulations and ethical principles governing AI systems and laws will help you integrate it safely, responsibly, and knowledgeably into your teaching practices. Your role is crucial in guiding students toward a critical use of this technology.</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European Union has promoted comprehensive regulation of artificial intelligence by adopting the AI ​​Act in 2023, considered the first binding regulatory framework on the subject in the EU. As a regulation, its provisions are directly applicable in all member states, without the need for transposition into national law.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This regulation establishes a risk-based regulatory system, imposing specific obligations and control and supervisory mechanisms based on the classification of each AI system. Its implementation is gradual, with the main provisions expected to come into force starting in 2025, while some obligations will be subject to specific timelines. </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325672"/>
            <a:chOff x="0" y="0"/>
            <a:chExt cx="24384000" cy="3100896"/>
          </a:xfrm>
        </p:grpSpPr>
        <p:sp>
          <p:nvSpPr>
            <p:cNvPr id="3" name="Freeform 3"/>
            <p:cNvSpPr/>
            <p:nvPr/>
          </p:nvSpPr>
          <p:spPr>
            <a:xfrm>
              <a:off x="0" y="0"/>
              <a:ext cx="24384000" cy="3100959"/>
            </a:xfrm>
            <a:custGeom>
              <a:avLst/>
              <a:gdLst/>
              <a:ahLst/>
              <a:cxnLst/>
              <a:rect l="l" t="t" r="r" b="b"/>
              <a:pathLst>
                <a:path w="24384000" h="3100959">
                  <a:moveTo>
                    <a:pt x="0" y="0"/>
                  </a:moveTo>
                  <a:lnTo>
                    <a:pt x="24384000" y="0"/>
                  </a:lnTo>
                  <a:lnTo>
                    <a:pt x="24384000" y="3100959"/>
                  </a:lnTo>
                  <a:lnTo>
                    <a:pt x="0" y="3100959"/>
                  </a:lnTo>
                  <a:lnTo>
                    <a:pt x="0" y="0"/>
                  </a:lnTo>
                  <a:close/>
                </a:path>
              </a:pathLst>
            </a:custGeom>
            <a:blipFill>
              <a:blip r:embed="rId4">
                <a:alphaModFix amt="50000"/>
              </a:blip>
              <a:stretch>
                <a:fillRect t="-210300" b="-287466"/>
              </a:stretch>
            </a:blipFill>
          </p:spPr>
          <p:txBody>
            <a:bodyPr/>
            <a:lstStyle/>
            <a:p>
              <a:endParaRPr lang="en-GB"/>
            </a:p>
          </p:txBody>
        </p:sp>
      </p:grpSp>
      <p:sp>
        <p:nvSpPr>
          <p:cNvPr id="4" name="TextBox 4"/>
          <p:cNvSpPr txBox="1"/>
          <p:nvPr/>
        </p:nvSpPr>
        <p:spPr>
          <a:xfrm>
            <a:off x="1028700" y="1085850"/>
            <a:ext cx="829181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REGULATIONS AND ETHICAL FRAMEWORKS</a:t>
            </a:r>
          </a:p>
        </p:txBody>
      </p:sp>
      <p:grpSp>
        <p:nvGrpSpPr>
          <p:cNvPr id="5" name="Group 5"/>
          <p:cNvGrpSpPr/>
          <p:nvPr/>
        </p:nvGrpSpPr>
        <p:grpSpPr>
          <a:xfrm>
            <a:off x="1028700" y="4402398"/>
            <a:ext cx="5737403" cy="672686"/>
            <a:chOff x="0" y="0"/>
            <a:chExt cx="7649870" cy="896914"/>
          </a:xfrm>
        </p:grpSpPr>
        <p:sp>
          <p:nvSpPr>
            <p:cNvPr id="6" name="Freeform 6"/>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n-GB"/>
            </a:p>
          </p:txBody>
        </p:sp>
        <p:sp>
          <p:nvSpPr>
            <p:cNvPr id="7" name="TextBox 7"/>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UNESCO</a:t>
              </a:r>
            </a:p>
          </p:txBody>
        </p:sp>
      </p:grpSp>
      <p:sp>
        <p:nvSpPr>
          <p:cNvPr id="8" name="TextBox 8"/>
          <p:cNvSpPr txBox="1"/>
          <p:nvPr/>
        </p:nvSpPr>
        <p:spPr>
          <a:xfrm>
            <a:off x="1028700" y="5143500"/>
            <a:ext cx="13702141" cy="1088247"/>
          </a:xfrm>
          <a:prstGeom prst="rect">
            <a:avLst/>
          </a:prstGeom>
        </p:spPr>
        <p:txBody>
          <a:bodyPr lIns="0" tIns="0" rIns="0" bIns="0" rtlCol="0" anchor="t">
            <a:spAutoFit/>
          </a:bodyPr>
          <a:lstStyle/>
          <a:p>
            <a:pPr marL="0" lvl="0" indent="0" algn="l">
              <a:lnSpc>
                <a:spcPts val="2879"/>
              </a:lnSpc>
              <a:spcBef>
                <a:spcPct val="0"/>
              </a:spcBef>
            </a:pPr>
            <a:r>
              <a:rPr lang="en-US" sz="2400" dirty="0">
                <a:solidFill>
                  <a:srgbClr val="000000"/>
                </a:solidFill>
                <a:latin typeface="Lato Light"/>
                <a:sym typeface="Lato Light"/>
              </a:rPr>
              <a:t>Recommendation on the ethics of artificial intelligence (2021)</a:t>
            </a:r>
          </a:p>
          <a:p>
            <a:pPr marL="0" lvl="0" indent="0" algn="l">
              <a:lnSpc>
                <a:spcPts val="2879"/>
              </a:lnSpc>
              <a:spcBef>
                <a:spcPct val="0"/>
              </a:spcBef>
            </a:pPr>
            <a:r>
              <a:rPr lang="en-US" sz="2400" dirty="0">
                <a:solidFill>
                  <a:srgbClr val="0070C0"/>
                </a:solidFill>
                <a:latin typeface="Lato Light"/>
                <a:sym typeface="Lato Bold"/>
              </a:rPr>
              <a:t> </a:t>
            </a:r>
            <a:r>
              <a:rPr lang="en-US" sz="2400" dirty="0">
                <a:solidFill>
                  <a:srgbClr val="0070C0"/>
                </a:solidFill>
                <a:latin typeface="Lato Light"/>
                <a:sym typeface="Lato Bold"/>
                <a:hlinkClick r:id="rId6">
                  <a:extLst>
                    <a:ext uri="{A12FA001-AC4F-418D-AE19-62706E023703}">
                      <ahyp:hlinkClr xmlns:ahyp="http://schemas.microsoft.com/office/drawing/2018/hyperlinkcolor" val="tx"/>
                    </a:ext>
                  </a:extLst>
                </a:hlinkClick>
              </a:rPr>
              <a:t>https://www.unesco.org/es/legal-affairs/recommendation-ethics-artificial-intelligence</a:t>
            </a:r>
            <a:endParaRPr lang="en-US" sz="2400" dirty="0">
              <a:solidFill>
                <a:srgbClr val="0070C0"/>
              </a:solidFill>
              <a:latin typeface="Lato Light"/>
              <a:sym typeface="Lato Bold"/>
            </a:endParaRPr>
          </a:p>
          <a:p>
            <a:pPr marL="0" lvl="0" indent="0" algn="l">
              <a:lnSpc>
                <a:spcPts val="2879"/>
              </a:lnSpc>
              <a:spcBef>
                <a:spcPct val="0"/>
              </a:spcBef>
            </a:pPr>
            <a:r>
              <a:rPr lang="en-US" sz="2400" dirty="0">
                <a:solidFill>
                  <a:srgbClr val="000000"/>
                </a:solidFill>
                <a:latin typeface="Lato Light"/>
                <a:sym typeface="Lato Bold"/>
              </a:rPr>
              <a:t>   </a:t>
            </a:r>
          </a:p>
        </p:txBody>
      </p:sp>
      <p:grpSp>
        <p:nvGrpSpPr>
          <p:cNvPr id="9" name="Group 9"/>
          <p:cNvGrpSpPr/>
          <p:nvPr/>
        </p:nvGrpSpPr>
        <p:grpSpPr>
          <a:xfrm>
            <a:off x="1053055" y="7170896"/>
            <a:ext cx="5737403" cy="672685"/>
            <a:chOff x="0" y="0"/>
            <a:chExt cx="7649870" cy="896914"/>
          </a:xfrm>
        </p:grpSpPr>
        <p:sp>
          <p:nvSpPr>
            <p:cNvPr id="10" name="Freeform 10"/>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n-GB"/>
            </a:p>
          </p:txBody>
        </p:sp>
        <p:sp>
          <p:nvSpPr>
            <p:cNvPr id="11" name="TextBox 11"/>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European Union</a:t>
              </a:r>
            </a:p>
          </p:txBody>
        </p:sp>
      </p:grpSp>
      <p:sp>
        <p:nvSpPr>
          <p:cNvPr id="12" name="TextBox 12"/>
          <p:cNvSpPr txBox="1"/>
          <p:nvPr/>
        </p:nvSpPr>
        <p:spPr>
          <a:xfrm>
            <a:off x="1053055" y="7910257"/>
            <a:ext cx="11244691" cy="723900"/>
          </a:xfrm>
          <a:prstGeom prst="rect">
            <a:avLst/>
          </a:prstGeom>
        </p:spPr>
        <p:txBody>
          <a:bodyPr lIns="0" tIns="0" rIns="0" bIns="0" rtlCol="0" anchor="t">
            <a:spAutoFit/>
          </a:bodyPr>
          <a:lstStyle/>
          <a:p>
            <a:pPr lvl="0" indent="0">
              <a:lnSpc>
                <a:spcPts val="2879"/>
              </a:lnSpc>
              <a:spcBef>
                <a:spcPct val="0"/>
              </a:spcBef>
            </a:pPr>
            <a:r>
              <a:rPr lang="en-US" sz="2400" dirty="0">
                <a:solidFill>
                  <a:srgbClr val="000000"/>
                </a:solidFill>
                <a:latin typeface="Lato Light"/>
                <a:sym typeface="Lato Light"/>
              </a:rPr>
              <a:t>AI Act (2024)</a:t>
            </a:r>
          </a:p>
          <a:p>
            <a:pPr lvl="0" indent="0">
              <a:lnSpc>
                <a:spcPts val="2879"/>
              </a:lnSpc>
              <a:spcBef>
                <a:spcPct val="0"/>
              </a:spcBef>
            </a:pPr>
            <a:r>
              <a:rPr lang="en-US" sz="2400" dirty="0">
                <a:solidFill>
                  <a:srgbClr val="0070C0"/>
                </a:solidFill>
                <a:latin typeface="Lato Light"/>
                <a:sym typeface="Lato Bold"/>
                <a:hlinkClick r:id="rId7" tooltip="https://digital-strategy.ec.europa.eu/es/policies/regulatory-framework-ai">
                  <a:extLst>
                    <a:ext uri="{A12FA001-AC4F-418D-AE19-62706E023703}">
                      <ahyp:hlinkClr xmlns:ahyp="http://schemas.microsoft.com/office/drawing/2018/hyperlinkcolor" val="tx"/>
                    </a:ext>
                  </a:extLst>
                </a:hlinkClick>
              </a:rPr>
              <a:t>https://digital-strategy.ec.europa.eu/es/policies/regulatory-framework-ai </a:t>
            </a:r>
          </a:p>
        </p:txBody>
      </p:sp>
      <p:sp>
        <p:nvSpPr>
          <p:cNvPr id="13" name="TextBox 13"/>
          <p:cNvSpPr txBox="1"/>
          <p:nvPr/>
        </p:nvSpPr>
        <p:spPr>
          <a:xfrm>
            <a:off x="1053055" y="8896350"/>
            <a:ext cx="10006708" cy="723900"/>
          </a:xfrm>
          <a:prstGeom prst="rect">
            <a:avLst/>
          </a:prstGeom>
        </p:spPr>
        <p:txBody>
          <a:bodyPr lIns="0" tIns="0" rIns="0" bIns="0" rtlCol="0" anchor="t">
            <a:spAutoFit/>
          </a:bodyPr>
          <a:lstStyle/>
          <a:p>
            <a:pPr>
              <a:lnSpc>
                <a:spcPts val="2879"/>
              </a:lnSpc>
              <a:spcBef>
                <a:spcPct val="0"/>
              </a:spcBef>
            </a:pPr>
            <a:r>
              <a:rPr lang="en-US" sz="2400" dirty="0">
                <a:solidFill>
                  <a:srgbClr val="000000"/>
                </a:solidFill>
                <a:latin typeface="Lato Light"/>
                <a:sym typeface="Lato Light"/>
              </a:rPr>
              <a:t>General-purpose AI code of good practice (2025)</a:t>
            </a:r>
          </a:p>
          <a:p>
            <a:pPr>
              <a:lnSpc>
                <a:spcPts val="2879"/>
              </a:lnSpc>
              <a:spcBef>
                <a:spcPct val="0"/>
              </a:spcBef>
            </a:pPr>
            <a:r>
              <a:rPr lang="en-US" sz="2400" dirty="0">
                <a:solidFill>
                  <a:srgbClr val="0070C0"/>
                </a:solidFill>
                <a:latin typeface="Lato Light"/>
                <a:sym typeface="Lato Bold"/>
                <a:hlinkClick r:id="rId8" tooltip="https://digital-strategy.ec.europa.eu/es/policies/contents-code-gpai">
                  <a:extLst>
                    <a:ext uri="{A12FA001-AC4F-418D-AE19-62706E023703}">
                      <ahyp:hlinkClr xmlns:ahyp="http://schemas.microsoft.com/office/drawing/2018/hyperlinkcolor" val="tx"/>
                    </a:ext>
                  </a:extLst>
                </a:hlinkClick>
              </a:rPr>
              <a:t>https://digital-strategy.ec.europa.eu/es/policies/contents-code-gpai </a:t>
            </a:r>
          </a:p>
        </p:txBody>
      </p:sp>
      <p:sp>
        <p:nvSpPr>
          <p:cNvPr id="14" name="TextBox 14"/>
          <p:cNvSpPr txBox="1"/>
          <p:nvPr/>
        </p:nvSpPr>
        <p:spPr>
          <a:xfrm>
            <a:off x="1053055" y="6121753"/>
            <a:ext cx="9968351" cy="716350"/>
          </a:xfrm>
          <a:prstGeom prst="rect">
            <a:avLst/>
          </a:prstGeom>
        </p:spPr>
        <p:txBody>
          <a:bodyPr lIns="0" tIns="0" rIns="0" bIns="0" rtlCol="0" anchor="t">
            <a:spAutoFit/>
          </a:bodyPr>
          <a:lstStyle/>
          <a:p>
            <a:pPr>
              <a:lnSpc>
                <a:spcPts val="2879"/>
              </a:lnSpc>
              <a:spcBef>
                <a:spcPct val="0"/>
              </a:spcBef>
            </a:pPr>
            <a:r>
              <a:rPr lang="en-US" sz="2400" dirty="0">
                <a:solidFill>
                  <a:srgbClr val="000000"/>
                </a:solidFill>
                <a:latin typeface="Lato Light"/>
                <a:sym typeface="Lato Light"/>
              </a:rPr>
              <a:t>Methodology for assessing preparedness (2025)</a:t>
            </a:r>
          </a:p>
          <a:p>
            <a:pPr>
              <a:lnSpc>
                <a:spcPts val="2879"/>
              </a:lnSpc>
              <a:spcBef>
                <a:spcPct val="0"/>
              </a:spcBef>
            </a:pPr>
            <a:r>
              <a:rPr lang="en-US" sz="2400" dirty="0">
                <a:solidFill>
                  <a:srgbClr val="0070C0"/>
                </a:solidFill>
                <a:latin typeface="Lato Light"/>
                <a:sym typeface="Lato"/>
                <a:hlinkClick r:id="rId9" tooltip="https://unesdoc.unesco.org/ark:/48223/pf0000385198_spa">
                  <a:extLst>
                    <a:ext uri="{A12FA001-AC4F-418D-AE19-62706E023703}">
                      <ahyp:hlinkClr xmlns:ahyp="http://schemas.microsoft.com/office/drawing/2018/hyperlinkcolor" val="tx"/>
                    </a:ext>
                  </a:extLst>
                </a:hlinkClick>
              </a:rPr>
              <a:t>https://unesdoc.unesco.org/ark:/48223/pf0000385198_spa </a:t>
            </a:r>
          </a:p>
        </p:txBody>
      </p:sp>
      <p:sp>
        <p:nvSpPr>
          <p:cNvPr id="15" name="TextBox 15"/>
          <p:cNvSpPr txBox="1"/>
          <p:nvPr/>
        </p:nvSpPr>
        <p:spPr>
          <a:xfrm>
            <a:off x="1028700" y="2821248"/>
            <a:ext cx="16521713"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Understanding the regulations and ethical principles governing artificial intelligence systems and laws will help you integrate it safely, responsibly, and consciously into your teaching practice. Your role is key in guiding students toward a critical use of this technology.</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886084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ETHICAL RECOMMENDATIONS – UNESCO</a:t>
            </a:r>
          </a:p>
        </p:txBody>
      </p:sp>
      <p:grpSp>
        <p:nvGrpSpPr>
          <p:cNvPr id="3" name="Group 3"/>
          <p:cNvGrpSpPr/>
          <p:nvPr/>
        </p:nvGrpSpPr>
        <p:grpSpPr>
          <a:xfrm>
            <a:off x="14965994" y="349444"/>
            <a:ext cx="2799445" cy="1224267"/>
            <a:chOff x="0" y="0"/>
            <a:chExt cx="3732593" cy="1632356"/>
          </a:xfrm>
        </p:grpSpPr>
        <p:sp>
          <p:nvSpPr>
            <p:cNvPr id="4" name="Freeform 4"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4"/>
              <a:stretch>
                <a:fillRect r="1" b="-1"/>
              </a:stretch>
            </a:blipFill>
          </p:spPr>
          <p:txBody>
            <a:bodyPr/>
            <a:lstStyle/>
            <a:p>
              <a:endParaRPr lang="en-GB"/>
            </a:p>
          </p:txBody>
        </p:sp>
      </p:grpSp>
      <p:sp>
        <p:nvSpPr>
          <p:cNvPr id="5" name="TextBox 5"/>
          <p:cNvSpPr txBox="1"/>
          <p:nvPr/>
        </p:nvSpPr>
        <p:spPr>
          <a:xfrm>
            <a:off x="1028700" y="2824843"/>
            <a:ext cx="9628165" cy="743793"/>
          </a:xfrm>
          <a:prstGeom prst="rect">
            <a:avLst/>
          </a:prstGeom>
        </p:spPr>
        <p:txBody>
          <a:bodyPr lIns="0" tIns="0" rIns="0" bIns="0" rtlCol="0" anchor="t">
            <a:spAutoFit/>
          </a:bodyPr>
          <a:lstStyle/>
          <a:p>
            <a:pPr marL="0" lvl="0" indent="0" algn="l">
              <a:lnSpc>
                <a:spcPts val="2879"/>
              </a:lnSpc>
              <a:spcBef>
                <a:spcPct val="0"/>
              </a:spcBef>
            </a:pPr>
            <a:r>
              <a:rPr lang="en-US" sz="3200" b="1" u="none" strike="noStrike" dirty="0">
                <a:solidFill>
                  <a:srgbClr val="000000"/>
                </a:solidFill>
                <a:latin typeface="Lato Bold"/>
                <a:ea typeface="Lato Bold"/>
                <a:cs typeface="Lato Bold"/>
                <a:sym typeface="Lato Bold"/>
              </a:rPr>
              <a:t>Recommendation on the ethics of artificial intelligence (2021)</a:t>
            </a:r>
          </a:p>
        </p:txBody>
      </p:sp>
      <p:sp>
        <p:nvSpPr>
          <p:cNvPr id="6" name="TextBox 6"/>
          <p:cNvSpPr txBox="1"/>
          <p:nvPr/>
        </p:nvSpPr>
        <p:spPr>
          <a:xfrm>
            <a:off x="1028700" y="6020373"/>
            <a:ext cx="8250955"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Its objective is to develop tools to help countries turn recommendations into real laws and policies.</a:t>
            </a:r>
          </a:p>
        </p:txBody>
      </p:sp>
      <p:sp>
        <p:nvSpPr>
          <p:cNvPr id="7" name="TextBox 7"/>
          <p:cNvSpPr txBox="1"/>
          <p:nvPr/>
        </p:nvSpPr>
        <p:spPr>
          <a:xfrm>
            <a:off x="1028700" y="4264692"/>
            <a:ext cx="8250955"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 global ethical framework that influences the strategy and legislation adopted by countries.</a:t>
            </a:r>
          </a:p>
        </p:txBody>
      </p:sp>
      <p:sp>
        <p:nvSpPr>
          <p:cNvPr id="8" name="TextBox 8"/>
          <p:cNvSpPr txBox="1"/>
          <p:nvPr/>
        </p:nvSpPr>
        <p:spPr>
          <a:xfrm>
            <a:off x="1028700" y="5325048"/>
            <a:ext cx="6230884"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Adopted by the 193 member states</a:t>
            </a:r>
          </a:p>
        </p:txBody>
      </p:sp>
      <p:grpSp>
        <p:nvGrpSpPr>
          <p:cNvPr id="9" name="Group 9"/>
          <p:cNvGrpSpPr/>
          <p:nvPr/>
        </p:nvGrpSpPr>
        <p:grpSpPr>
          <a:xfrm>
            <a:off x="10822581" y="0"/>
            <a:ext cx="7493718" cy="10287000"/>
            <a:chOff x="0" y="0"/>
            <a:chExt cx="9991623" cy="13716000"/>
          </a:xfrm>
        </p:grpSpPr>
        <p:sp>
          <p:nvSpPr>
            <p:cNvPr id="10" name="Freeform 10"/>
            <p:cNvSpPr/>
            <p:nvPr/>
          </p:nvSpPr>
          <p:spPr>
            <a:xfrm>
              <a:off x="0" y="0"/>
              <a:ext cx="9991598" cy="13716000"/>
            </a:xfrm>
            <a:custGeom>
              <a:avLst/>
              <a:gdLst/>
              <a:ahLst/>
              <a:cxnLst/>
              <a:rect l="l" t="t" r="r" b="b"/>
              <a:pathLst>
                <a:path w="9991598" h="13716000">
                  <a:moveTo>
                    <a:pt x="0" y="0"/>
                  </a:moveTo>
                  <a:lnTo>
                    <a:pt x="9991598" y="0"/>
                  </a:lnTo>
                  <a:lnTo>
                    <a:pt x="9991598" y="13716000"/>
                  </a:lnTo>
                  <a:lnTo>
                    <a:pt x="0" y="13716000"/>
                  </a:lnTo>
                  <a:lnTo>
                    <a:pt x="0" y="0"/>
                  </a:lnTo>
                  <a:close/>
                </a:path>
              </a:pathLst>
            </a:custGeom>
            <a:blipFill>
              <a:blip r:embed="rId5"/>
              <a:stretch>
                <a:fillRect/>
              </a:stretch>
            </a:blipFill>
          </p:spPr>
          <p:txBody>
            <a:bodyPr/>
            <a:lstStyle/>
            <a:p>
              <a:endParaRPr lang="en-GB"/>
            </a:p>
          </p:txBody>
        </p:sp>
      </p:gr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034092"/>
            <a:ext cx="10415149" cy="371897"/>
          </a:xfrm>
          <a:prstGeom prst="rect">
            <a:avLst/>
          </a:prstGeom>
        </p:spPr>
        <p:txBody>
          <a:bodyPr lIns="0" tIns="0" rIns="0" bIns="0" rtlCol="0" anchor="t">
            <a:spAutoFit/>
          </a:bodyPr>
          <a:lstStyle/>
          <a:p>
            <a:pPr marL="0" lvl="0" indent="0" algn="l">
              <a:lnSpc>
                <a:spcPts val="2879"/>
              </a:lnSpc>
              <a:spcBef>
                <a:spcPct val="0"/>
              </a:spcBef>
            </a:pPr>
            <a:r>
              <a:rPr lang="en-US" sz="2800" b="1" u="none" strike="noStrike" dirty="0">
                <a:solidFill>
                  <a:srgbClr val="000000"/>
                </a:solidFill>
                <a:latin typeface="Lato Bold"/>
                <a:ea typeface="Lato Bold"/>
                <a:cs typeface="Lato Bold"/>
                <a:sym typeface="Lato Bold"/>
              </a:rPr>
              <a:t>Methodology for assessing preparedness (2025)</a:t>
            </a:r>
          </a:p>
        </p:txBody>
      </p:sp>
      <p:sp>
        <p:nvSpPr>
          <p:cNvPr id="4" name="TextBox 4"/>
          <p:cNvSpPr txBox="1"/>
          <p:nvPr/>
        </p:nvSpPr>
        <p:spPr>
          <a:xfrm>
            <a:off x="1028700" y="2767517"/>
            <a:ext cx="10415149"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This is a framework developed by UNESCO to help countries assess their readiness to implement artificial intelligence in an ethical, inclusive, and human-centered manner. It is closely aligned with the Recommendation on the Ethics of Artificial Intelligence, adopted by UNESCO Member States in 2021.</a:t>
            </a:r>
          </a:p>
        </p:txBody>
      </p:sp>
      <p:sp>
        <p:nvSpPr>
          <p:cNvPr id="5" name="TextBox 5"/>
          <p:cNvSpPr txBox="1"/>
          <p:nvPr/>
        </p:nvSpPr>
        <p:spPr>
          <a:xfrm>
            <a:off x="1028700" y="4586792"/>
            <a:ext cx="10415149" cy="18097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Purpose of the Framework: The methodology helps governments answer a key question:</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ctr">
              <a:lnSpc>
                <a:spcPts val="2879"/>
              </a:lnSpc>
              <a:spcBef>
                <a:spcPct val="0"/>
              </a:spcBef>
            </a:pPr>
            <a:r>
              <a:rPr lang="en-US" sz="2400" i="1" u="none" strike="noStrike">
                <a:solidFill>
                  <a:srgbClr val="000000"/>
                </a:solidFill>
                <a:latin typeface="Lato Light Italics"/>
                <a:ea typeface="Lato Light Italics"/>
                <a:cs typeface="Lato Light Italics"/>
                <a:sym typeface="Lato Light Italics"/>
              </a:rPr>
              <a:t>“Is our country prepared to develop and use AI in a way that respects human rights, promotes inclusion, and reduces inequalities?”</a:t>
            </a:r>
          </a:p>
        </p:txBody>
      </p:sp>
      <p:sp>
        <p:nvSpPr>
          <p:cNvPr id="6" name="TextBox 6"/>
          <p:cNvSpPr txBox="1"/>
          <p:nvPr/>
        </p:nvSpPr>
        <p:spPr>
          <a:xfrm>
            <a:off x="1028700" y="6927503"/>
            <a:ext cx="10415149" cy="21717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For the FPE, the Reference Framework (RAM) is particularly relevant because:</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 Emphasizes equitable access to digital technologies</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 Highlights the importance of AI literacy and critical digital competence</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 Connect AI governance with labor market transformation</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 Promotes safeguards against bias and inequality</a:t>
            </a:r>
          </a:p>
        </p:txBody>
      </p:sp>
      <p:grpSp>
        <p:nvGrpSpPr>
          <p:cNvPr id="7" name="Group 7"/>
          <p:cNvGrpSpPr/>
          <p:nvPr/>
        </p:nvGrpSpPr>
        <p:grpSpPr>
          <a:xfrm>
            <a:off x="11980865" y="0"/>
            <a:ext cx="6858000" cy="10287000"/>
            <a:chOff x="0" y="0"/>
            <a:chExt cx="9144000" cy="13716000"/>
          </a:xfrm>
        </p:grpSpPr>
        <p:sp>
          <p:nvSpPr>
            <p:cNvPr id="8" name="Freeform 8"/>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n-GB"/>
            </a:p>
          </p:txBody>
        </p:sp>
      </p:grpSp>
      <p:sp>
        <p:nvSpPr>
          <p:cNvPr id="10" name="TextBox 2">
            <a:extLst>
              <a:ext uri="{FF2B5EF4-FFF2-40B4-BE49-F238E27FC236}">
                <a16:creationId xmlns:a16="http://schemas.microsoft.com/office/drawing/2014/main" id="{0D34FB56-EBC6-7508-17B3-C28FAA2329D0}"/>
              </a:ext>
            </a:extLst>
          </p:cNvPr>
          <p:cNvSpPr txBox="1"/>
          <p:nvPr/>
        </p:nvSpPr>
        <p:spPr>
          <a:xfrm>
            <a:off x="1028700" y="1085850"/>
            <a:ext cx="886084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ETHICAL RECOMMENDATIONS – UNESCO</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20570" y="0"/>
            <a:ext cx="6867430" cy="10287000"/>
            <a:chOff x="0" y="0"/>
            <a:chExt cx="9156573" cy="13716000"/>
          </a:xfrm>
        </p:grpSpPr>
        <p:sp>
          <p:nvSpPr>
            <p:cNvPr id="3" name="Freeform 3"/>
            <p:cNvSpPr/>
            <p:nvPr/>
          </p:nvSpPr>
          <p:spPr>
            <a:xfrm>
              <a:off x="0" y="0"/>
              <a:ext cx="9156573" cy="13716000"/>
            </a:xfrm>
            <a:custGeom>
              <a:avLst/>
              <a:gdLst/>
              <a:ahLst/>
              <a:cxnLst/>
              <a:rect l="l" t="t" r="r" b="b"/>
              <a:pathLst>
                <a:path w="9156573" h="13716000">
                  <a:moveTo>
                    <a:pt x="0" y="0"/>
                  </a:moveTo>
                  <a:lnTo>
                    <a:pt x="9156573" y="0"/>
                  </a:lnTo>
                  <a:lnTo>
                    <a:pt x="9156573" y="13716000"/>
                  </a:lnTo>
                  <a:lnTo>
                    <a:pt x="0" y="13716000"/>
                  </a:lnTo>
                  <a:lnTo>
                    <a:pt x="0" y="0"/>
                  </a:lnTo>
                  <a:close/>
                </a:path>
              </a:pathLst>
            </a:custGeom>
            <a:blipFill>
              <a:blip r:embed="rId4"/>
              <a:stretch>
                <a:fillRect/>
              </a:stretch>
            </a:blipFill>
          </p:spPr>
          <p:txBody>
            <a:bodyPr/>
            <a:lstStyle/>
            <a:p>
              <a:endParaRPr lang="en-GB"/>
            </a:p>
          </p:txBody>
        </p:sp>
      </p:grpSp>
      <p:sp>
        <p:nvSpPr>
          <p:cNvPr id="4" name="TextBox 4"/>
          <p:cNvSpPr txBox="1"/>
          <p:nvPr/>
        </p:nvSpPr>
        <p:spPr>
          <a:xfrm>
            <a:off x="1028700" y="1085850"/>
            <a:ext cx="85725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ETHICAL RECOMMENDATIONS – EU</a:t>
            </a:r>
          </a:p>
        </p:txBody>
      </p:sp>
      <p:sp>
        <p:nvSpPr>
          <p:cNvPr id="5" name="TextBox 5"/>
          <p:cNvSpPr txBox="1"/>
          <p:nvPr/>
        </p:nvSpPr>
        <p:spPr>
          <a:xfrm>
            <a:off x="1028700" y="2434053"/>
            <a:ext cx="5200136" cy="723900"/>
          </a:xfrm>
          <a:prstGeom prst="rect">
            <a:avLst/>
          </a:prstGeom>
        </p:spPr>
        <p:txBody>
          <a:bodyPr lIns="0" tIns="0" rIns="0" bIns="0" rtlCol="0" anchor="t">
            <a:spAutoFit/>
          </a:bodyPr>
          <a:lstStyle/>
          <a:p>
            <a:pPr marL="0" lvl="0" indent="0" algn="l">
              <a:lnSpc>
                <a:spcPts val="2880"/>
              </a:lnSpc>
              <a:spcBef>
                <a:spcPct val="0"/>
              </a:spcBef>
            </a:pPr>
            <a:r>
              <a:rPr lang="en-US" sz="3200" b="1" u="none" strike="noStrike" dirty="0">
                <a:solidFill>
                  <a:srgbClr val="000000"/>
                </a:solidFill>
                <a:latin typeface="Lato Bold"/>
                <a:ea typeface="Lato Bold"/>
                <a:cs typeface="Lato Bold"/>
                <a:sym typeface="Lato Bold"/>
              </a:rPr>
              <a:t>AI Act (2024)</a:t>
            </a:r>
          </a:p>
          <a:p>
            <a:pPr marL="0" lvl="0" indent="0" algn="l">
              <a:lnSpc>
                <a:spcPts val="2880"/>
              </a:lnSpc>
              <a:spcBef>
                <a:spcPct val="0"/>
              </a:spcBef>
            </a:pPr>
            <a:endParaRPr lang="en-US" sz="2400" b="1" u="none" strike="noStrike" dirty="0">
              <a:solidFill>
                <a:srgbClr val="000000"/>
              </a:solidFill>
              <a:latin typeface="Lato Bold"/>
              <a:ea typeface="Lato Bold"/>
              <a:cs typeface="Lato Bold"/>
              <a:sym typeface="Lato Bold"/>
            </a:endParaRPr>
          </a:p>
        </p:txBody>
      </p:sp>
      <p:sp>
        <p:nvSpPr>
          <p:cNvPr id="6" name="TextBox 6"/>
          <p:cNvSpPr txBox="1"/>
          <p:nvPr/>
        </p:nvSpPr>
        <p:spPr>
          <a:xfrm>
            <a:off x="1028700" y="3551888"/>
            <a:ext cx="9638995" cy="2575833"/>
          </a:xfrm>
          <a:prstGeom prst="rect">
            <a:avLst/>
          </a:prstGeom>
        </p:spPr>
        <p:txBody>
          <a:bodyPr lIns="0" tIns="0" rIns="0" bIns="0" rtlCol="0" anchor="t">
            <a:spAutoFit/>
          </a:bodyPr>
          <a:lstStyle/>
          <a:p>
            <a:pPr algn="just">
              <a:lnSpc>
                <a:spcPts val="2879"/>
              </a:lnSpc>
              <a:spcBef>
                <a:spcPct val="0"/>
              </a:spcBef>
            </a:pPr>
            <a:r>
              <a:rPr lang="en-US" sz="2400" dirty="0">
                <a:solidFill>
                  <a:srgbClr val="000000"/>
                </a:solidFill>
                <a:latin typeface="Lato Light"/>
                <a:sym typeface="Lato Light"/>
              </a:rPr>
              <a:t>The first comprehensive law regulating AI systems in the world.</a:t>
            </a:r>
          </a:p>
          <a:p>
            <a:pPr algn="just">
              <a:lnSpc>
                <a:spcPts val="2879"/>
              </a:lnSpc>
              <a:spcBef>
                <a:spcPct val="0"/>
              </a:spcBef>
            </a:pPr>
            <a:endParaRPr lang="en-US" sz="2400" dirty="0">
              <a:solidFill>
                <a:srgbClr val="000000"/>
              </a:solidFill>
              <a:latin typeface="Lato Light"/>
              <a:sym typeface="Lato Light"/>
            </a:endParaRPr>
          </a:p>
          <a:p>
            <a:pPr algn="just">
              <a:lnSpc>
                <a:spcPts val="2879"/>
              </a:lnSpc>
              <a:spcBef>
                <a:spcPct val="0"/>
              </a:spcBef>
            </a:pPr>
            <a:r>
              <a:rPr lang="en-US" sz="2400" dirty="0">
                <a:solidFill>
                  <a:srgbClr val="000000"/>
                </a:solidFill>
                <a:latin typeface="Lato Light"/>
                <a:sym typeface="Lato Light"/>
              </a:rPr>
              <a:t>Its aim is to promote reliable, safe and human rights-respecting AI, while enabling innovation and competitiveness across the EU single market.</a:t>
            </a:r>
          </a:p>
          <a:p>
            <a:pPr algn="just">
              <a:lnSpc>
                <a:spcPts val="2879"/>
              </a:lnSpc>
              <a:spcBef>
                <a:spcPct val="0"/>
              </a:spcBef>
            </a:pPr>
            <a:endParaRPr lang="en-US" sz="2400" dirty="0">
              <a:solidFill>
                <a:srgbClr val="000000"/>
              </a:solidFill>
              <a:latin typeface="Lato Light"/>
              <a:sym typeface="Lato Light"/>
            </a:endParaRPr>
          </a:p>
          <a:p>
            <a:pPr algn="just">
              <a:lnSpc>
                <a:spcPts val="2879"/>
              </a:lnSpc>
              <a:spcBef>
                <a:spcPct val="0"/>
              </a:spcBef>
            </a:pPr>
            <a:r>
              <a:rPr lang="en-US" sz="2400" dirty="0">
                <a:solidFill>
                  <a:srgbClr val="000000"/>
                </a:solidFill>
                <a:latin typeface="Lato Light"/>
                <a:sym typeface="Lato Light"/>
              </a:rPr>
              <a:t>The regulation came into force on August 1, 2024, and the key obligations will be implemented gradually between 2025 and 2027.</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72774" y="0"/>
            <a:ext cx="7215226" cy="10287000"/>
            <a:chOff x="0" y="0"/>
            <a:chExt cx="9620301" cy="13716000"/>
          </a:xfrm>
        </p:grpSpPr>
        <p:sp>
          <p:nvSpPr>
            <p:cNvPr id="3" name="Freeform 3"/>
            <p:cNvSpPr/>
            <p:nvPr/>
          </p:nvSpPr>
          <p:spPr>
            <a:xfrm>
              <a:off x="0" y="0"/>
              <a:ext cx="9620250" cy="13716000"/>
            </a:xfrm>
            <a:custGeom>
              <a:avLst/>
              <a:gdLst/>
              <a:ahLst/>
              <a:cxnLst/>
              <a:rect l="l" t="t" r="r" b="b"/>
              <a:pathLst>
                <a:path w="9620250" h="13716000">
                  <a:moveTo>
                    <a:pt x="0" y="0"/>
                  </a:moveTo>
                  <a:lnTo>
                    <a:pt x="9620250" y="0"/>
                  </a:lnTo>
                  <a:lnTo>
                    <a:pt x="9620250" y="13716000"/>
                  </a:lnTo>
                  <a:lnTo>
                    <a:pt x="0" y="13716000"/>
                  </a:lnTo>
                  <a:lnTo>
                    <a:pt x="0" y="0"/>
                  </a:lnTo>
                  <a:close/>
                </a:path>
              </a:pathLst>
            </a:custGeom>
            <a:blipFill>
              <a:blip r:embed="rId3"/>
              <a:stretch>
                <a:fillRect l="-15190"/>
              </a:stretch>
            </a:blipFill>
          </p:spPr>
          <p:txBody>
            <a:bodyPr/>
            <a:lstStyle/>
            <a:p>
              <a:endParaRPr lang="en-GB"/>
            </a:p>
          </p:txBody>
        </p:sp>
      </p:grpSp>
      <p:sp>
        <p:nvSpPr>
          <p:cNvPr id="4" name="TextBox 4"/>
          <p:cNvSpPr txBox="1"/>
          <p:nvPr/>
        </p:nvSpPr>
        <p:spPr>
          <a:xfrm>
            <a:off x="1028700" y="2314777"/>
            <a:ext cx="9933603" cy="723900"/>
          </a:xfrm>
          <a:prstGeom prst="rect">
            <a:avLst/>
          </a:prstGeom>
        </p:spPr>
        <p:txBody>
          <a:bodyPr lIns="0" tIns="0" rIns="0" bIns="0" rtlCol="0" anchor="t">
            <a:spAutoFit/>
          </a:bodyPr>
          <a:lstStyle/>
          <a:p>
            <a:pPr marL="0" lvl="0" indent="0" algn="l">
              <a:lnSpc>
                <a:spcPts val="2879"/>
              </a:lnSpc>
              <a:spcBef>
                <a:spcPct val="0"/>
              </a:spcBef>
            </a:pPr>
            <a:r>
              <a:rPr lang="en-US" sz="2800" b="1" u="none" strike="noStrike" dirty="0">
                <a:solidFill>
                  <a:srgbClr val="000000"/>
                </a:solidFill>
                <a:latin typeface="Lato Bold"/>
                <a:ea typeface="Lato Bold"/>
                <a:cs typeface="Lato Bold"/>
                <a:sym typeface="Lato Bold"/>
              </a:rPr>
              <a:t>General Purpose AI Good Practice Code (2025)</a:t>
            </a:r>
          </a:p>
          <a:p>
            <a:pPr marL="0" lvl="0" indent="0" algn="ctr">
              <a:lnSpc>
                <a:spcPts val="2879"/>
              </a:lnSpc>
              <a:spcBef>
                <a:spcPct val="0"/>
              </a:spcBef>
            </a:pPr>
            <a:endParaRPr lang="en-US" sz="2400" b="1" u="none" strike="noStrike" dirty="0">
              <a:solidFill>
                <a:srgbClr val="000000"/>
              </a:solidFill>
              <a:latin typeface="Lato Bold"/>
              <a:ea typeface="Lato Bold"/>
              <a:cs typeface="Lato Bold"/>
              <a:sym typeface="Lato Bold"/>
            </a:endParaRPr>
          </a:p>
        </p:txBody>
      </p:sp>
      <p:sp>
        <p:nvSpPr>
          <p:cNvPr id="5" name="TextBox 5"/>
          <p:cNvSpPr txBox="1"/>
          <p:nvPr/>
        </p:nvSpPr>
        <p:spPr>
          <a:xfrm>
            <a:off x="1028701" y="3344535"/>
            <a:ext cx="9029700" cy="2575833"/>
          </a:xfrm>
          <a:prstGeom prst="rect">
            <a:avLst/>
          </a:prstGeom>
        </p:spPr>
        <p:txBody>
          <a:bodyPr wrap="square"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Guidance published by the European Commission on 10 July 2025 to facilitate compliance with the EU Artificial Intelligence Act (AI Act).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It complements the legal requirements of transparency, security and copyright of the AI ​​Act, set out in sections 53 and 55, and helps organizations demonstrate their compliance if they choose to adhere to the Code rather than prove it by other means.</a:t>
            </a:r>
          </a:p>
        </p:txBody>
      </p:sp>
      <p:sp>
        <p:nvSpPr>
          <p:cNvPr id="8" name="TextBox 4">
            <a:extLst>
              <a:ext uri="{FF2B5EF4-FFF2-40B4-BE49-F238E27FC236}">
                <a16:creationId xmlns:a16="http://schemas.microsoft.com/office/drawing/2014/main" id="{FFBCAF86-231F-53F2-301E-340037133FCF}"/>
              </a:ext>
            </a:extLst>
          </p:cNvPr>
          <p:cNvSpPr txBox="1"/>
          <p:nvPr/>
        </p:nvSpPr>
        <p:spPr>
          <a:xfrm>
            <a:off x="1028700" y="1085850"/>
            <a:ext cx="85725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ETHICAL RECOMMENDATIONS – EU</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42414" y="1479395"/>
            <a:ext cx="10988202" cy="554355"/>
          </a:xfrm>
          <a:prstGeom prst="rect">
            <a:avLst/>
          </a:prstGeom>
        </p:spPr>
        <p:txBody>
          <a:bodyPr lIns="0" tIns="0" rIns="0" bIns="0" rtlCol="0" anchor="t">
            <a:spAutoFit/>
          </a:bodyPr>
          <a:lstStyle/>
          <a:p>
            <a:pPr algn="l">
              <a:lnSpc>
                <a:spcPts val="4200"/>
              </a:lnSpc>
            </a:pPr>
            <a:r>
              <a:rPr lang="en-US" sz="4200">
                <a:solidFill>
                  <a:srgbClr val="000000"/>
                </a:solidFill>
                <a:latin typeface="Oswald"/>
                <a:ea typeface="Oswald"/>
                <a:cs typeface="Oswald"/>
                <a:sym typeface="Oswald"/>
              </a:rPr>
              <a:t>ETHICAL IMPLICATIONS WHEN TEACHING</a:t>
            </a:r>
          </a:p>
        </p:txBody>
      </p:sp>
      <p:sp>
        <p:nvSpPr>
          <p:cNvPr id="3" name="Freeform 3"/>
          <p:cNvSpPr/>
          <p:nvPr/>
        </p:nvSpPr>
        <p:spPr>
          <a:xfrm>
            <a:off x="1129162" y="4049957"/>
            <a:ext cx="4597526" cy="3657383"/>
          </a:xfrm>
          <a:custGeom>
            <a:avLst/>
            <a:gdLst/>
            <a:ahLst/>
            <a:cxnLst/>
            <a:rect l="l" t="t" r="r" b="b"/>
            <a:pathLst>
              <a:path w="4597526" h="3657383">
                <a:moveTo>
                  <a:pt x="0" y="0"/>
                </a:moveTo>
                <a:lnTo>
                  <a:pt x="4597526" y="0"/>
                </a:lnTo>
                <a:lnTo>
                  <a:pt x="4597526" y="3657384"/>
                </a:lnTo>
                <a:lnTo>
                  <a:pt x="0" y="3657384"/>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1841030" y="4802658"/>
            <a:ext cx="3173789" cy="2341245"/>
          </a:xfrm>
          <a:prstGeom prst="rect">
            <a:avLst/>
          </a:prstGeom>
        </p:spPr>
        <p:txBody>
          <a:bodyPr lIns="0" tIns="0" rIns="0" bIns="0" rtlCol="0" anchor="t">
            <a:spAutoFit/>
          </a:bodyPr>
          <a:lstStyle/>
          <a:p>
            <a:pPr algn="ctr">
              <a:lnSpc>
                <a:spcPts val="3119"/>
              </a:lnSpc>
            </a:pPr>
            <a:r>
              <a:rPr lang="en-US" sz="2399" dirty="0">
                <a:solidFill>
                  <a:srgbClr val="000000"/>
                </a:solidFill>
                <a:latin typeface="Lato"/>
                <a:ea typeface="Lato"/>
                <a:cs typeface="Lato"/>
                <a:sym typeface="Lato"/>
              </a:rPr>
              <a:t>For </a:t>
            </a:r>
            <a:r>
              <a:rPr lang="en-US" sz="2399" b="1" dirty="0">
                <a:solidFill>
                  <a:srgbClr val="000000"/>
                </a:solidFill>
                <a:latin typeface="Lato Bold"/>
                <a:ea typeface="Lato Bold"/>
                <a:cs typeface="Lato Bold"/>
                <a:sym typeface="Lato Bold"/>
              </a:rPr>
              <a:t>educators</a:t>
            </a:r>
            <a:r>
              <a:rPr lang="en-US" sz="2399" dirty="0">
                <a:solidFill>
                  <a:srgbClr val="000000"/>
                </a:solidFill>
                <a:latin typeface="Lato"/>
                <a:ea typeface="Lato"/>
                <a:cs typeface="Lato"/>
                <a:sym typeface="Lato"/>
              </a:rPr>
              <a:t>, the role expands from teaching → ethical governance, critical mediation, and responsible integration of AI</a:t>
            </a:r>
          </a:p>
        </p:txBody>
      </p:sp>
      <p:sp>
        <p:nvSpPr>
          <p:cNvPr id="5" name="Freeform 5"/>
          <p:cNvSpPr/>
          <p:nvPr/>
        </p:nvSpPr>
        <p:spPr>
          <a:xfrm>
            <a:off x="7457926" y="3190071"/>
            <a:ext cx="8312235" cy="6030670"/>
          </a:xfrm>
          <a:custGeom>
            <a:avLst/>
            <a:gdLst/>
            <a:ahLst/>
            <a:cxnLst/>
            <a:rect l="l" t="t" r="r" b="b"/>
            <a:pathLst>
              <a:path w="8312235" h="6030670">
                <a:moveTo>
                  <a:pt x="0" y="0"/>
                </a:moveTo>
                <a:lnTo>
                  <a:pt x="8312235" y="0"/>
                </a:lnTo>
                <a:lnTo>
                  <a:pt x="8312235" y="6030670"/>
                </a:lnTo>
                <a:lnTo>
                  <a:pt x="0" y="6030670"/>
                </a:lnTo>
                <a:lnTo>
                  <a:pt x="0" y="0"/>
                </a:lnTo>
                <a:close/>
              </a:path>
            </a:pathLst>
          </a:custGeom>
          <a:blipFill>
            <a:blip r:embed="rId4"/>
            <a:stretch>
              <a:fillRect/>
            </a:stretch>
          </a:blipFill>
        </p:spPr>
        <p:txBody>
          <a:bodyPr/>
          <a:lstStyle/>
          <a:p>
            <a:endParaRPr lang="en-GB"/>
          </a:p>
        </p:txBody>
      </p:sp>
      <p:sp>
        <p:nvSpPr>
          <p:cNvPr id="6" name="TextBox 6"/>
          <p:cNvSpPr txBox="1"/>
          <p:nvPr/>
        </p:nvSpPr>
        <p:spPr>
          <a:xfrm>
            <a:off x="7157539" y="3314688"/>
            <a:ext cx="1449195" cy="273223"/>
          </a:xfrm>
          <a:prstGeom prst="rect">
            <a:avLst/>
          </a:prstGeom>
        </p:spPr>
        <p:txBody>
          <a:bodyPr lIns="0" tIns="0" rIns="0" bIns="0" rtlCol="0" anchor="t">
            <a:spAutoFit/>
          </a:bodyPr>
          <a:lstStyle/>
          <a:p>
            <a:pPr algn="r">
              <a:lnSpc>
                <a:spcPts val="2095"/>
              </a:lnSpc>
            </a:pPr>
            <a:r>
              <a:rPr lang="en-US" sz="1746" b="1">
                <a:solidFill>
                  <a:srgbClr val="F47F74"/>
                </a:solidFill>
                <a:latin typeface="Public Sans Medium"/>
                <a:ea typeface="Public Sans Medium"/>
                <a:cs typeface="Public Sans Medium"/>
                <a:sym typeface="Public Sans Medium"/>
              </a:rPr>
              <a:t>Transparency</a:t>
            </a:r>
          </a:p>
        </p:txBody>
      </p:sp>
      <p:sp>
        <p:nvSpPr>
          <p:cNvPr id="7" name="TextBox 7"/>
          <p:cNvSpPr txBox="1"/>
          <p:nvPr/>
        </p:nvSpPr>
        <p:spPr>
          <a:xfrm>
            <a:off x="7157539" y="3752657"/>
            <a:ext cx="1449195" cy="581025"/>
          </a:xfrm>
          <a:prstGeom prst="rect">
            <a:avLst/>
          </a:prstGeom>
        </p:spPr>
        <p:txBody>
          <a:bodyPr lIns="0" tIns="0" rIns="0" bIns="0" rtlCol="0" anchor="t">
            <a:spAutoFit/>
          </a:bodyPr>
          <a:lstStyle/>
          <a:p>
            <a:pPr algn="r">
              <a:lnSpc>
                <a:spcPts val="1560"/>
              </a:lnSpc>
            </a:pPr>
            <a:r>
              <a:rPr lang="en-US" sz="1300" dirty="0">
                <a:solidFill>
                  <a:srgbClr val="000000"/>
                </a:solidFill>
                <a:latin typeface="Canva Sans"/>
                <a:ea typeface="Canva Sans"/>
                <a:cs typeface="Canva Sans"/>
                <a:sym typeface="Canva Sans"/>
              </a:rPr>
              <a:t>Reinforces trust between students and educators</a:t>
            </a:r>
          </a:p>
        </p:txBody>
      </p:sp>
      <p:sp>
        <p:nvSpPr>
          <p:cNvPr id="8" name="TextBox 8"/>
          <p:cNvSpPr txBox="1"/>
          <p:nvPr/>
        </p:nvSpPr>
        <p:spPr>
          <a:xfrm>
            <a:off x="6038540" y="5978043"/>
            <a:ext cx="1430851" cy="559852"/>
          </a:xfrm>
          <a:prstGeom prst="rect">
            <a:avLst/>
          </a:prstGeom>
        </p:spPr>
        <p:txBody>
          <a:bodyPr lIns="0" tIns="0" rIns="0" bIns="0" rtlCol="0" anchor="t">
            <a:spAutoFit/>
          </a:bodyPr>
          <a:lstStyle/>
          <a:p>
            <a:pPr algn="r">
              <a:lnSpc>
                <a:spcPts val="2249"/>
              </a:lnSpc>
            </a:pPr>
            <a:r>
              <a:rPr lang="en-US" sz="1874" b="1">
                <a:solidFill>
                  <a:srgbClr val="99C43D"/>
                </a:solidFill>
                <a:latin typeface="Public Sans Medium"/>
                <a:ea typeface="Public Sans Medium"/>
                <a:cs typeface="Public Sans Medium"/>
                <a:sym typeface="Public Sans Medium"/>
              </a:rPr>
              <a:t>Professional Competence</a:t>
            </a:r>
          </a:p>
        </p:txBody>
      </p:sp>
      <p:sp>
        <p:nvSpPr>
          <p:cNvPr id="9" name="TextBox 9"/>
          <p:cNvSpPr txBox="1"/>
          <p:nvPr/>
        </p:nvSpPr>
        <p:spPr>
          <a:xfrm>
            <a:off x="5891786" y="6740476"/>
            <a:ext cx="1540916" cy="771525"/>
          </a:xfrm>
          <a:prstGeom prst="rect">
            <a:avLst/>
          </a:prstGeom>
        </p:spPr>
        <p:txBody>
          <a:bodyPr lIns="0" tIns="0" rIns="0" bIns="0" rtlCol="0" anchor="t">
            <a:spAutoFit/>
          </a:bodyPr>
          <a:lstStyle/>
          <a:p>
            <a:pPr algn="r">
              <a:lnSpc>
                <a:spcPts val="1560"/>
              </a:lnSpc>
            </a:pPr>
            <a:r>
              <a:rPr lang="en-US" sz="1300">
                <a:solidFill>
                  <a:srgbClr val="000000"/>
                </a:solidFill>
                <a:latin typeface="Canva Sans"/>
                <a:ea typeface="Canva Sans"/>
                <a:cs typeface="Canva Sans"/>
                <a:sym typeface="Canva Sans"/>
              </a:rPr>
              <a:t>Teachers must understand AI bias, hallucinations and limitations</a:t>
            </a:r>
          </a:p>
        </p:txBody>
      </p:sp>
      <p:sp>
        <p:nvSpPr>
          <p:cNvPr id="10" name="TextBox 10"/>
          <p:cNvSpPr txBox="1"/>
          <p:nvPr/>
        </p:nvSpPr>
        <p:spPr>
          <a:xfrm>
            <a:off x="14678678" y="3314688"/>
            <a:ext cx="1540916" cy="273223"/>
          </a:xfrm>
          <a:prstGeom prst="rect">
            <a:avLst/>
          </a:prstGeom>
        </p:spPr>
        <p:txBody>
          <a:bodyPr lIns="0" tIns="0" rIns="0" bIns="0" rtlCol="0" anchor="t">
            <a:spAutoFit/>
          </a:bodyPr>
          <a:lstStyle/>
          <a:p>
            <a:pPr algn="l">
              <a:lnSpc>
                <a:spcPts val="2095"/>
              </a:lnSpc>
            </a:pPr>
            <a:r>
              <a:rPr lang="en-US" sz="1746" b="1">
                <a:solidFill>
                  <a:srgbClr val="F4984D"/>
                </a:solidFill>
                <a:latin typeface="Public Sans Medium"/>
                <a:ea typeface="Public Sans Medium"/>
                <a:cs typeface="Public Sans Medium"/>
                <a:sym typeface="Public Sans Medium"/>
              </a:rPr>
              <a:t>Accountability</a:t>
            </a:r>
          </a:p>
        </p:txBody>
      </p:sp>
      <p:sp>
        <p:nvSpPr>
          <p:cNvPr id="11" name="TextBox 11"/>
          <p:cNvSpPr txBox="1"/>
          <p:nvPr/>
        </p:nvSpPr>
        <p:spPr>
          <a:xfrm>
            <a:off x="14678678" y="3735459"/>
            <a:ext cx="1174032" cy="581025"/>
          </a:xfrm>
          <a:prstGeom prst="rect">
            <a:avLst/>
          </a:prstGeom>
        </p:spPr>
        <p:txBody>
          <a:bodyPr lIns="0" tIns="0" rIns="0" bIns="0" rtlCol="0" anchor="t">
            <a:spAutoFit/>
          </a:bodyPr>
          <a:lstStyle/>
          <a:p>
            <a:pPr algn="l">
              <a:lnSpc>
                <a:spcPts val="1560"/>
              </a:lnSpc>
            </a:pPr>
            <a:r>
              <a:rPr lang="en-US" sz="1300">
                <a:solidFill>
                  <a:srgbClr val="000000"/>
                </a:solidFill>
                <a:latin typeface="Canva Sans"/>
                <a:ea typeface="Canva Sans"/>
                <a:cs typeface="Canva Sans"/>
                <a:sym typeface="Canva Sans"/>
              </a:rPr>
              <a:t>Schools must conduct risk assessments</a:t>
            </a:r>
          </a:p>
        </p:txBody>
      </p:sp>
      <p:sp>
        <p:nvSpPr>
          <p:cNvPr id="12" name="TextBox 12"/>
          <p:cNvSpPr txBox="1"/>
          <p:nvPr/>
        </p:nvSpPr>
        <p:spPr>
          <a:xfrm>
            <a:off x="15834366" y="5886322"/>
            <a:ext cx="1063966" cy="536922"/>
          </a:xfrm>
          <a:prstGeom prst="rect">
            <a:avLst/>
          </a:prstGeom>
        </p:spPr>
        <p:txBody>
          <a:bodyPr lIns="0" tIns="0" rIns="0" bIns="0" rtlCol="0" anchor="t">
            <a:spAutoFit/>
          </a:bodyPr>
          <a:lstStyle/>
          <a:p>
            <a:pPr algn="l">
              <a:lnSpc>
                <a:spcPts val="2146"/>
              </a:lnSpc>
            </a:pPr>
            <a:r>
              <a:rPr lang="en-US" sz="1788" b="1">
                <a:solidFill>
                  <a:srgbClr val="5F96F1"/>
                </a:solidFill>
                <a:latin typeface="Public Sans Medium"/>
                <a:ea typeface="Public Sans Medium"/>
                <a:cs typeface="Public Sans Medium"/>
                <a:sym typeface="Public Sans Medium"/>
              </a:rPr>
              <a:t>Duty of Oversight</a:t>
            </a:r>
          </a:p>
        </p:txBody>
      </p:sp>
      <p:sp>
        <p:nvSpPr>
          <p:cNvPr id="13" name="TextBox 13"/>
          <p:cNvSpPr txBox="1"/>
          <p:nvPr/>
        </p:nvSpPr>
        <p:spPr>
          <a:xfrm>
            <a:off x="15834366" y="6634996"/>
            <a:ext cx="1687670" cy="962025"/>
          </a:xfrm>
          <a:prstGeom prst="rect">
            <a:avLst/>
          </a:prstGeom>
        </p:spPr>
        <p:txBody>
          <a:bodyPr lIns="0" tIns="0" rIns="0" bIns="0" rtlCol="0" anchor="t">
            <a:spAutoFit/>
          </a:bodyPr>
          <a:lstStyle/>
          <a:p>
            <a:pPr algn="l">
              <a:lnSpc>
                <a:spcPts val="1560"/>
              </a:lnSpc>
            </a:pPr>
            <a:r>
              <a:rPr lang="en-US" sz="1300">
                <a:solidFill>
                  <a:srgbClr val="000000"/>
                </a:solidFill>
                <a:latin typeface="Canva Sans"/>
                <a:ea typeface="Canva Sans"/>
                <a:cs typeface="Canva Sans"/>
                <a:sym typeface="Canva Sans"/>
              </a:rPr>
              <a:t>Teachers must critically evaluate AI outputs. AI cannot replace professional judgment</a:t>
            </a:r>
          </a:p>
        </p:txBody>
      </p:sp>
      <p:sp>
        <p:nvSpPr>
          <p:cNvPr id="14" name="Freeform 14"/>
          <p:cNvSpPr/>
          <p:nvPr/>
        </p:nvSpPr>
        <p:spPr>
          <a:xfrm>
            <a:off x="14887344" y="174736"/>
            <a:ext cx="1536330" cy="1307027"/>
          </a:xfrm>
          <a:custGeom>
            <a:avLst/>
            <a:gdLst/>
            <a:ahLst/>
            <a:cxnLst/>
            <a:rect l="l" t="t" r="r" b="b"/>
            <a:pathLst>
              <a:path w="1536330" h="1307027">
                <a:moveTo>
                  <a:pt x="0" y="0"/>
                </a:moveTo>
                <a:lnTo>
                  <a:pt x="1536331" y="0"/>
                </a:lnTo>
                <a:lnTo>
                  <a:pt x="1536331" y="1307027"/>
                </a:lnTo>
                <a:lnTo>
                  <a:pt x="0" y="1307027"/>
                </a:lnTo>
                <a:lnTo>
                  <a:pt x="0" y="0"/>
                </a:lnTo>
                <a:close/>
              </a:path>
            </a:pathLst>
          </a:custGeom>
          <a:blipFill>
            <a:blip r:embed="rId5"/>
            <a:stretch>
              <a:fillRect/>
            </a:stretch>
          </a:blipFill>
        </p:spPr>
        <p:txBody>
          <a:bodyPr/>
          <a:lstStyle/>
          <a:p>
            <a:endParaRPr lang="en-GB"/>
          </a:p>
        </p:txBody>
      </p:sp>
      <p:sp>
        <p:nvSpPr>
          <p:cNvPr id="15" name="TextBox 15"/>
          <p:cNvSpPr txBox="1"/>
          <p:nvPr/>
        </p:nvSpPr>
        <p:spPr>
          <a:xfrm>
            <a:off x="16256283" y="683588"/>
            <a:ext cx="1614293" cy="619785"/>
          </a:xfrm>
          <a:prstGeom prst="rect">
            <a:avLst/>
          </a:prstGeom>
        </p:spPr>
        <p:txBody>
          <a:bodyPr lIns="0" tIns="0" rIns="0" bIns="0" rtlCol="0" anchor="t">
            <a:spAutoFit/>
          </a:bodyPr>
          <a:lstStyle/>
          <a:p>
            <a:pPr algn="l">
              <a:lnSpc>
                <a:spcPts val="2429"/>
              </a:lnSpc>
            </a:pPr>
            <a:r>
              <a:rPr lang="en-US" sz="2429">
                <a:solidFill>
                  <a:srgbClr val="00334D"/>
                </a:solidFill>
                <a:latin typeface="Gosha"/>
                <a:ea typeface="Gosha"/>
                <a:cs typeface="Gosha"/>
                <a:sym typeface="Gosha"/>
              </a:rPr>
              <a:t>Inclusive </a:t>
            </a:r>
            <a:r>
              <a:rPr lang="en-US" sz="2429" b="1">
                <a:solidFill>
                  <a:srgbClr val="00334D"/>
                </a:solidFill>
                <a:latin typeface="Gosha Bold"/>
                <a:ea typeface="Gosha Bold"/>
                <a:cs typeface="Gosha Bold"/>
                <a:sym typeface="Gosha Bold"/>
              </a:rPr>
              <a:t>Trainers</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98448" y="1506121"/>
            <a:ext cx="10497312" cy="554355"/>
          </a:xfrm>
          <a:prstGeom prst="rect">
            <a:avLst/>
          </a:prstGeom>
        </p:spPr>
        <p:txBody>
          <a:bodyPr lIns="0" tIns="0" rIns="0" bIns="0" rtlCol="0" anchor="t">
            <a:spAutoFit/>
          </a:bodyPr>
          <a:lstStyle/>
          <a:p>
            <a:pPr algn="l">
              <a:lnSpc>
                <a:spcPts val="4200"/>
              </a:lnSpc>
            </a:pPr>
            <a:r>
              <a:rPr lang="en-US" sz="4200">
                <a:solidFill>
                  <a:srgbClr val="000000"/>
                </a:solidFill>
                <a:latin typeface="Oswald"/>
                <a:ea typeface="Oswald"/>
                <a:cs typeface="Oswald"/>
                <a:sym typeface="Oswald"/>
              </a:rPr>
              <a:t>ETHICAL IMPLICATIONS FOR STUDENTS</a:t>
            </a:r>
          </a:p>
        </p:txBody>
      </p:sp>
      <p:sp>
        <p:nvSpPr>
          <p:cNvPr id="3" name="Freeform 3"/>
          <p:cNvSpPr/>
          <p:nvPr/>
        </p:nvSpPr>
        <p:spPr>
          <a:xfrm>
            <a:off x="1085850" y="4069080"/>
            <a:ext cx="4583430" cy="3646170"/>
          </a:xfrm>
          <a:custGeom>
            <a:avLst/>
            <a:gdLst/>
            <a:ahLst/>
            <a:cxnLst/>
            <a:rect l="l" t="t" r="r" b="b"/>
            <a:pathLst>
              <a:path w="4583430" h="3646170">
                <a:moveTo>
                  <a:pt x="0" y="0"/>
                </a:moveTo>
                <a:lnTo>
                  <a:pt x="4583430" y="0"/>
                </a:lnTo>
                <a:lnTo>
                  <a:pt x="4583430" y="3646170"/>
                </a:lnTo>
                <a:lnTo>
                  <a:pt x="0" y="3646170"/>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1858329" y="4659440"/>
            <a:ext cx="3038473" cy="2731770"/>
          </a:xfrm>
          <a:prstGeom prst="rect">
            <a:avLst/>
          </a:prstGeom>
        </p:spPr>
        <p:txBody>
          <a:bodyPr lIns="0" tIns="0" rIns="0" bIns="0" rtlCol="0" anchor="t">
            <a:spAutoFit/>
          </a:bodyPr>
          <a:lstStyle/>
          <a:p>
            <a:pPr algn="ctr">
              <a:lnSpc>
                <a:spcPts val="3120"/>
              </a:lnSpc>
            </a:pPr>
            <a:r>
              <a:rPr lang="en-US" sz="2400" dirty="0">
                <a:solidFill>
                  <a:srgbClr val="000000"/>
                </a:solidFill>
                <a:latin typeface="Lato"/>
                <a:ea typeface="Lato"/>
                <a:cs typeface="Lato"/>
                <a:sym typeface="Lato"/>
              </a:rPr>
              <a:t>For </a:t>
            </a:r>
            <a:r>
              <a:rPr lang="en-US" sz="2400" b="1" dirty="0">
                <a:solidFill>
                  <a:srgbClr val="000000"/>
                </a:solidFill>
                <a:latin typeface="Lato Bold"/>
                <a:ea typeface="Lato Bold"/>
                <a:cs typeface="Lato Bold"/>
                <a:sym typeface="Lato Bold"/>
              </a:rPr>
              <a:t>students</a:t>
            </a:r>
            <a:r>
              <a:rPr lang="en-US" sz="2400" dirty="0">
                <a:solidFill>
                  <a:srgbClr val="000000"/>
                </a:solidFill>
                <a:latin typeface="Lato"/>
                <a:ea typeface="Lato"/>
                <a:cs typeface="Lato"/>
                <a:sym typeface="Lato"/>
              </a:rPr>
              <a:t>, the ethical focus deepens from protection → agency, critical thinking, and fairness in AI-mediated learning</a:t>
            </a:r>
          </a:p>
        </p:txBody>
      </p:sp>
      <p:sp>
        <p:nvSpPr>
          <p:cNvPr id="5" name="Freeform 5"/>
          <p:cNvSpPr/>
          <p:nvPr/>
        </p:nvSpPr>
        <p:spPr>
          <a:xfrm>
            <a:off x="7395210" y="3211830"/>
            <a:ext cx="8286750" cy="6012180"/>
          </a:xfrm>
          <a:custGeom>
            <a:avLst/>
            <a:gdLst/>
            <a:ahLst/>
            <a:cxnLst/>
            <a:rect l="l" t="t" r="r" b="b"/>
            <a:pathLst>
              <a:path w="8286750" h="6012180">
                <a:moveTo>
                  <a:pt x="0" y="0"/>
                </a:moveTo>
                <a:lnTo>
                  <a:pt x="8286750" y="0"/>
                </a:lnTo>
                <a:lnTo>
                  <a:pt x="8286750" y="6012180"/>
                </a:lnTo>
                <a:lnTo>
                  <a:pt x="0" y="6012180"/>
                </a:lnTo>
                <a:lnTo>
                  <a:pt x="0" y="0"/>
                </a:lnTo>
                <a:close/>
              </a:path>
            </a:pathLst>
          </a:custGeom>
          <a:blipFill>
            <a:blip r:embed="rId4"/>
            <a:stretch>
              <a:fillRect/>
            </a:stretch>
          </a:blipFill>
        </p:spPr>
        <p:txBody>
          <a:bodyPr/>
          <a:lstStyle/>
          <a:p>
            <a:endParaRPr lang="en-GB"/>
          </a:p>
        </p:txBody>
      </p:sp>
      <p:sp>
        <p:nvSpPr>
          <p:cNvPr id="6" name="TextBox 6"/>
          <p:cNvSpPr txBox="1"/>
          <p:nvPr/>
        </p:nvSpPr>
        <p:spPr>
          <a:xfrm>
            <a:off x="7168896" y="3286611"/>
            <a:ext cx="1389888" cy="493185"/>
          </a:xfrm>
          <a:prstGeom prst="rect">
            <a:avLst/>
          </a:prstGeom>
        </p:spPr>
        <p:txBody>
          <a:bodyPr lIns="0" tIns="0" rIns="0" bIns="0" rtlCol="0" anchor="t">
            <a:spAutoFit/>
          </a:bodyPr>
          <a:lstStyle/>
          <a:p>
            <a:pPr algn="r">
              <a:lnSpc>
                <a:spcPts val="1961"/>
              </a:lnSpc>
            </a:pPr>
            <a:r>
              <a:rPr lang="en-US" sz="1783" b="1">
                <a:solidFill>
                  <a:srgbClr val="97B23B"/>
                </a:solidFill>
                <a:latin typeface="Gosha Medium"/>
                <a:ea typeface="Gosha Medium"/>
                <a:cs typeface="Gosha Medium"/>
                <a:sym typeface="Gosha Medium"/>
              </a:rPr>
              <a:t>Data Privacy Concerns</a:t>
            </a:r>
          </a:p>
        </p:txBody>
      </p:sp>
      <p:sp>
        <p:nvSpPr>
          <p:cNvPr id="7" name="TextBox 7"/>
          <p:cNvSpPr txBox="1"/>
          <p:nvPr/>
        </p:nvSpPr>
        <p:spPr>
          <a:xfrm>
            <a:off x="6949440" y="3988288"/>
            <a:ext cx="1572768" cy="591733"/>
          </a:xfrm>
          <a:prstGeom prst="rect">
            <a:avLst/>
          </a:prstGeom>
        </p:spPr>
        <p:txBody>
          <a:bodyPr lIns="0" tIns="0" rIns="0" bIns="0" rtlCol="0" anchor="t">
            <a:spAutoFit/>
          </a:bodyPr>
          <a:lstStyle/>
          <a:p>
            <a:pPr algn="r">
              <a:lnSpc>
                <a:spcPts val="1587"/>
              </a:lnSpc>
            </a:pPr>
            <a:r>
              <a:rPr lang="en-US" sz="1443" b="1">
                <a:solidFill>
                  <a:srgbClr val="737373"/>
                </a:solidFill>
                <a:latin typeface="Gosha Medium"/>
                <a:ea typeface="Gosha Medium"/>
                <a:cs typeface="Gosha Medium"/>
                <a:sym typeface="Gosha Medium"/>
              </a:rPr>
              <a:t>Protects student data and academic honesty</a:t>
            </a:r>
          </a:p>
        </p:txBody>
      </p:sp>
      <p:sp>
        <p:nvSpPr>
          <p:cNvPr id="8" name="TextBox 8"/>
          <p:cNvSpPr txBox="1"/>
          <p:nvPr/>
        </p:nvSpPr>
        <p:spPr>
          <a:xfrm>
            <a:off x="6163056" y="6256187"/>
            <a:ext cx="1243584" cy="541066"/>
          </a:xfrm>
          <a:prstGeom prst="rect">
            <a:avLst/>
          </a:prstGeom>
        </p:spPr>
        <p:txBody>
          <a:bodyPr lIns="0" tIns="0" rIns="0" bIns="0" rtlCol="0" anchor="t">
            <a:spAutoFit/>
          </a:bodyPr>
          <a:lstStyle/>
          <a:p>
            <a:pPr algn="r">
              <a:lnSpc>
                <a:spcPts val="2148"/>
              </a:lnSpc>
            </a:pPr>
            <a:r>
              <a:rPr lang="en-US" sz="1953" b="1">
                <a:solidFill>
                  <a:srgbClr val="E48E4A"/>
                </a:solidFill>
                <a:latin typeface="Gosha Medium"/>
                <a:ea typeface="Gosha Medium"/>
                <a:cs typeface="Gosha Medium"/>
                <a:sym typeface="Gosha Medium"/>
              </a:rPr>
              <a:t>Unequal AI Literacy</a:t>
            </a:r>
          </a:p>
        </p:txBody>
      </p:sp>
      <p:sp>
        <p:nvSpPr>
          <p:cNvPr id="9" name="TextBox 9"/>
          <p:cNvSpPr txBox="1"/>
          <p:nvPr/>
        </p:nvSpPr>
        <p:spPr>
          <a:xfrm>
            <a:off x="5797296" y="6991160"/>
            <a:ext cx="1572768" cy="388620"/>
          </a:xfrm>
          <a:prstGeom prst="rect">
            <a:avLst/>
          </a:prstGeom>
        </p:spPr>
        <p:txBody>
          <a:bodyPr lIns="0" tIns="0" rIns="0" bIns="0" rtlCol="0" anchor="t">
            <a:spAutoFit/>
          </a:bodyPr>
          <a:lstStyle/>
          <a:p>
            <a:pPr algn="r">
              <a:lnSpc>
                <a:spcPts val="1578"/>
              </a:lnSpc>
            </a:pPr>
            <a:r>
              <a:rPr lang="en-US" sz="1315" b="1">
                <a:solidFill>
                  <a:srgbClr val="737373"/>
                </a:solidFill>
                <a:latin typeface="Gosha Medium"/>
                <a:ea typeface="Gosha Medium"/>
                <a:cs typeface="Gosha Medium"/>
                <a:sym typeface="Gosha Medium"/>
              </a:rPr>
              <a:t>Students need to understand AI risks</a:t>
            </a:r>
          </a:p>
        </p:txBody>
      </p:sp>
      <p:sp>
        <p:nvSpPr>
          <p:cNvPr id="10" name="TextBox 10"/>
          <p:cNvSpPr txBox="1"/>
          <p:nvPr/>
        </p:nvSpPr>
        <p:spPr>
          <a:xfrm>
            <a:off x="14502384" y="3274911"/>
            <a:ext cx="1481328" cy="516585"/>
          </a:xfrm>
          <a:prstGeom prst="rect">
            <a:avLst/>
          </a:prstGeom>
        </p:spPr>
        <p:txBody>
          <a:bodyPr lIns="0" tIns="0" rIns="0" bIns="0" rtlCol="0" anchor="t">
            <a:spAutoFit/>
          </a:bodyPr>
          <a:lstStyle/>
          <a:p>
            <a:pPr algn="l">
              <a:lnSpc>
                <a:spcPts val="2008"/>
              </a:lnSpc>
            </a:pPr>
            <a:r>
              <a:rPr lang="en-US" sz="1826" b="1">
                <a:solidFill>
                  <a:srgbClr val="5088E0"/>
                </a:solidFill>
                <a:latin typeface="Gosha Medium"/>
                <a:ea typeface="Gosha Medium"/>
                <a:cs typeface="Gosha Medium"/>
                <a:sym typeface="Gosha Medium"/>
              </a:rPr>
              <a:t>Lack of Transparency</a:t>
            </a:r>
          </a:p>
        </p:txBody>
      </p:sp>
      <p:sp>
        <p:nvSpPr>
          <p:cNvPr id="11" name="TextBox 11"/>
          <p:cNvSpPr txBox="1"/>
          <p:nvPr/>
        </p:nvSpPr>
        <p:spPr>
          <a:xfrm>
            <a:off x="14502384" y="3988288"/>
            <a:ext cx="1389888" cy="591733"/>
          </a:xfrm>
          <a:prstGeom prst="rect">
            <a:avLst/>
          </a:prstGeom>
        </p:spPr>
        <p:txBody>
          <a:bodyPr lIns="0" tIns="0" rIns="0" bIns="0" rtlCol="0" anchor="t">
            <a:spAutoFit/>
          </a:bodyPr>
          <a:lstStyle/>
          <a:p>
            <a:pPr algn="l">
              <a:lnSpc>
                <a:spcPts val="1587"/>
              </a:lnSpc>
            </a:pPr>
            <a:r>
              <a:rPr lang="en-US" sz="1443" b="1">
                <a:solidFill>
                  <a:srgbClr val="737373"/>
                </a:solidFill>
                <a:latin typeface="Gosha Medium"/>
                <a:ea typeface="Gosha Medium"/>
                <a:cs typeface="Gosha Medium"/>
                <a:sym typeface="Gosha Medium"/>
              </a:rPr>
              <a:t>Students need to know when AI is used</a:t>
            </a:r>
          </a:p>
        </p:txBody>
      </p:sp>
      <p:sp>
        <p:nvSpPr>
          <p:cNvPr id="12" name="TextBox 12"/>
          <p:cNvSpPr txBox="1"/>
          <p:nvPr/>
        </p:nvSpPr>
        <p:spPr>
          <a:xfrm>
            <a:off x="15672816" y="6256187"/>
            <a:ext cx="1243584" cy="541066"/>
          </a:xfrm>
          <a:prstGeom prst="rect">
            <a:avLst/>
          </a:prstGeom>
        </p:spPr>
        <p:txBody>
          <a:bodyPr lIns="0" tIns="0" rIns="0" bIns="0" rtlCol="0" anchor="t">
            <a:spAutoFit/>
          </a:bodyPr>
          <a:lstStyle/>
          <a:p>
            <a:pPr algn="l">
              <a:lnSpc>
                <a:spcPts val="2148"/>
              </a:lnSpc>
            </a:pPr>
            <a:r>
              <a:rPr lang="en-US" sz="1953" b="1">
                <a:solidFill>
                  <a:srgbClr val="F46B6B"/>
                </a:solidFill>
                <a:latin typeface="Gosha Medium"/>
                <a:ea typeface="Gosha Medium"/>
                <a:cs typeface="Gosha Medium"/>
                <a:sym typeface="Gosha Medium"/>
              </a:rPr>
              <a:t>Harmful AI Uses</a:t>
            </a:r>
          </a:p>
        </p:txBody>
      </p:sp>
      <p:sp>
        <p:nvSpPr>
          <p:cNvPr id="13" name="TextBox 13"/>
          <p:cNvSpPr txBox="1"/>
          <p:nvPr/>
        </p:nvSpPr>
        <p:spPr>
          <a:xfrm>
            <a:off x="15672816" y="6970205"/>
            <a:ext cx="1499616" cy="421005"/>
          </a:xfrm>
          <a:prstGeom prst="rect">
            <a:avLst/>
          </a:prstGeom>
        </p:spPr>
        <p:txBody>
          <a:bodyPr lIns="0" tIns="0" rIns="0" bIns="0" rtlCol="0" anchor="t">
            <a:spAutoFit/>
          </a:bodyPr>
          <a:lstStyle/>
          <a:p>
            <a:pPr algn="l">
              <a:lnSpc>
                <a:spcPts val="1629"/>
              </a:lnSpc>
            </a:pPr>
            <a:r>
              <a:rPr lang="en-US" sz="1358" b="1">
                <a:solidFill>
                  <a:srgbClr val="737373"/>
                </a:solidFill>
                <a:latin typeface="Gosha Medium"/>
                <a:ea typeface="Gosha Medium"/>
                <a:cs typeface="Gosha Medium"/>
                <a:sym typeface="Gosha Medium"/>
              </a:rPr>
              <a:t>Protects students from manipulation</a:t>
            </a:r>
          </a:p>
        </p:txBody>
      </p:sp>
      <p:sp>
        <p:nvSpPr>
          <p:cNvPr id="14" name="Freeform 14"/>
          <p:cNvSpPr/>
          <p:nvPr/>
        </p:nvSpPr>
        <p:spPr>
          <a:xfrm>
            <a:off x="14801850" y="205740"/>
            <a:ext cx="1531620" cy="1508760"/>
          </a:xfrm>
          <a:custGeom>
            <a:avLst/>
            <a:gdLst/>
            <a:ahLst/>
            <a:cxnLst/>
            <a:rect l="l" t="t" r="r" b="b"/>
            <a:pathLst>
              <a:path w="1531620" h="1508760">
                <a:moveTo>
                  <a:pt x="0" y="0"/>
                </a:moveTo>
                <a:lnTo>
                  <a:pt x="1531620" y="0"/>
                </a:lnTo>
                <a:lnTo>
                  <a:pt x="1531620" y="1508760"/>
                </a:lnTo>
                <a:lnTo>
                  <a:pt x="0" y="1508760"/>
                </a:lnTo>
                <a:lnTo>
                  <a:pt x="0" y="0"/>
                </a:lnTo>
                <a:close/>
              </a:path>
            </a:pathLst>
          </a:custGeom>
          <a:blipFill>
            <a:blip r:embed="rId5"/>
            <a:stretch>
              <a:fillRect/>
            </a:stretch>
          </a:blipFill>
        </p:spPr>
        <p:txBody>
          <a:bodyPr/>
          <a:lstStyle/>
          <a:p>
            <a:endParaRPr lang="en-GB"/>
          </a:p>
        </p:txBody>
      </p:sp>
      <p:sp>
        <p:nvSpPr>
          <p:cNvPr id="15" name="TextBox 15"/>
          <p:cNvSpPr txBox="1"/>
          <p:nvPr/>
        </p:nvSpPr>
        <p:spPr>
          <a:xfrm>
            <a:off x="16166592" y="762208"/>
            <a:ext cx="1609344" cy="566511"/>
          </a:xfrm>
          <a:prstGeom prst="rect">
            <a:avLst/>
          </a:prstGeom>
        </p:spPr>
        <p:txBody>
          <a:bodyPr lIns="0" tIns="0" rIns="0" bIns="0" rtlCol="0" anchor="t">
            <a:spAutoFit/>
          </a:bodyPr>
          <a:lstStyle/>
          <a:p>
            <a:pPr algn="l">
              <a:lnSpc>
                <a:spcPts val="2141"/>
              </a:lnSpc>
            </a:pPr>
            <a:r>
              <a:rPr lang="en-US" sz="2676">
                <a:solidFill>
                  <a:srgbClr val="00334E"/>
                </a:solidFill>
                <a:latin typeface="Gosha"/>
                <a:ea typeface="Gosha"/>
                <a:cs typeface="Gosha"/>
                <a:sym typeface="Gosha"/>
              </a:rPr>
              <a:t>INclusive </a:t>
            </a:r>
            <a:r>
              <a:rPr lang="en-US" sz="2676" b="1">
                <a:solidFill>
                  <a:srgbClr val="00334E"/>
                </a:solidFill>
                <a:latin typeface="Gosha Bold"/>
                <a:ea typeface="Gosha Bold"/>
                <a:cs typeface="Gosha Bold"/>
                <a:sym typeface="Gosha Bold"/>
              </a:rPr>
              <a:t>Trainers</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95403" y="2454783"/>
            <a:ext cx="6111136" cy="5453634"/>
          </a:xfrm>
          <a:prstGeom prst="rect">
            <a:avLst/>
          </a:prstGeom>
        </p:spPr>
        <p:txBody>
          <a:bodyPr lIns="0" tIns="0" rIns="0" bIns="0" rtlCol="0" anchor="t">
            <a:spAutoFit/>
          </a:bodyPr>
          <a:lstStyle/>
          <a:p>
            <a:pPr marL="0" lvl="0" indent="0" algn="l">
              <a:lnSpc>
                <a:spcPts val="7127"/>
              </a:lnSpc>
              <a:spcBef>
                <a:spcPct val="0"/>
              </a:spcBef>
            </a:pPr>
            <a:r>
              <a:rPr lang="en-US" sz="6599" u="none" strike="noStrike">
                <a:solidFill>
                  <a:srgbClr val="000000"/>
                </a:solidFill>
                <a:latin typeface="Oswald"/>
                <a:ea typeface="Oswald"/>
                <a:cs typeface="Oswald"/>
                <a:sym typeface="Oswald"/>
              </a:rPr>
              <a:t>UNIT 3: ANALYSIS OF ETHICAL DILEMMAS IN AI-ASSISTED LEARNING ENVIRONMENTS</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n-GB"/>
            </a:p>
          </p:txBody>
        </p:sp>
      </p:gr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778681"/>
            <a:chOff x="0" y="0"/>
            <a:chExt cx="24384000" cy="3704908"/>
          </a:xfrm>
        </p:grpSpPr>
        <p:sp>
          <p:nvSpPr>
            <p:cNvPr id="3" name="Freeform 3"/>
            <p:cNvSpPr/>
            <p:nvPr/>
          </p:nvSpPr>
          <p:spPr>
            <a:xfrm>
              <a:off x="0" y="0"/>
              <a:ext cx="24384000" cy="3704844"/>
            </a:xfrm>
            <a:custGeom>
              <a:avLst/>
              <a:gdLst/>
              <a:ahLst/>
              <a:cxnLst/>
              <a:rect l="l" t="t" r="r" b="b"/>
              <a:pathLst>
                <a:path w="24384000" h="3704844">
                  <a:moveTo>
                    <a:pt x="0" y="0"/>
                  </a:moveTo>
                  <a:lnTo>
                    <a:pt x="24384000" y="0"/>
                  </a:lnTo>
                  <a:lnTo>
                    <a:pt x="24384000" y="3704844"/>
                  </a:lnTo>
                  <a:lnTo>
                    <a:pt x="0" y="3704844"/>
                  </a:lnTo>
                  <a:lnTo>
                    <a:pt x="0" y="0"/>
                  </a:lnTo>
                  <a:close/>
                </a:path>
              </a:pathLst>
            </a:custGeom>
            <a:blipFill>
              <a:blip r:embed="rId3">
                <a:alphaModFix amt="50000"/>
              </a:blip>
              <a:stretch>
                <a:fillRect t="-176021" b="-224309"/>
              </a:stretch>
            </a:blipFill>
          </p:spPr>
          <p:txBody>
            <a:bodyPr/>
            <a:lstStyle/>
            <a:p>
              <a:endParaRPr lang="en-GB"/>
            </a:p>
          </p:txBody>
        </p:sp>
      </p:grpSp>
      <p:sp>
        <p:nvSpPr>
          <p:cNvPr id="4" name="TextBox 4"/>
          <p:cNvSpPr txBox="1"/>
          <p:nvPr/>
        </p:nvSpPr>
        <p:spPr>
          <a:xfrm>
            <a:off x="1028700" y="1079778"/>
            <a:ext cx="1424150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ETHICAL RISKS IN TRAINING ENVIRONMENTS</a:t>
            </a:r>
          </a:p>
        </p:txBody>
      </p:sp>
      <p:sp>
        <p:nvSpPr>
          <p:cNvPr id="5" name="TextBox 5"/>
          <p:cNvSpPr txBox="1"/>
          <p:nvPr/>
        </p:nvSpPr>
        <p:spPr>
          <a:xfrm>
            <a:off x="1028700" y="3619500"/>
            <a:ext cx="16230600" cy="57912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introduction of artificial intelligence into learning environments can generate valuable benefits, but it also carries ethical risks that, as an educator, you must be prepared to address. Evidence shows that AI systems can reproduce or amplify biases present in the data, which can lead to unfair treatment or unequal opportunities for certain groups of students.</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 can also create challenges related to transparency and understanding. When decisions or recommendations are generated by complex algorithms, teachers and students may find it difficult to understand how the results are obtained, which can undermine trust and limit the ability to question or correct errors.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Furthermore, the increasing use of student data raises concerns about privacy, consent, and responsible governance. Without clear safeguards, there is a risk of excessive monitoring or inappropriate use of sensitive information. Recognizing these risks allows educators to implement preventative measures and ensure that AI remains a support for human decision-making, inclusion, and student empowerment.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To work on these aspects, below we present a learning scenario that includes an ethical dilemma that you may encounter in your classroom. How would you resolve the following situation transparently and ethically?</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3950" y="2427113"/>
            <a:ext cx="2876102" cy="3400682"/>
            <a:chOff x="0" y="0"/>
            <a:chExt cx="3834803" cy="4534243"/>
          </a:xfrm>
        </p:grpSpPr>
        <p:sp>
          <p:nvSpPr>
            <p:cNvPr id="3" name="Freeform 3"/>
            <p:cNvSpPr/>
            <p:nvPr/>
          </p:nvSpPr>
          <p:spPr>
            <a:xfrm>
              <a:off x="0" y="0"/>
              <a:ext cx="3834765" cy="4534281"/>
            </a:xfrm>
            <a:custGeom>
              <a:avLst/>
              <a:gdLst/>
              <a:ahLst/>
              <a:cxnLst/>
              <a:rect l="l" t="t" r="r" b="b"/>
              <a:pathLst>
                <a:path w="3834765" h="4534281">
                  <a:moveTo>
                    <a:pt x="0" y="0"/>
                  </a:moveTo>
                  <a:lnTo>
                    <a:pt x="3834765" y="0"/>
                  </a:lnTo>
                  <a:lnTo>
                    <a:pt x="3834765" y="4534281"/>
                  </a:lnTo>
                  <a:lnTo>
                    <a:pt x="0" y="4534281"/>
                  </a:lnTo>
                  <a:lnTo>
                    <a:pt x="0" y="0"/>
                  </a:lnTo>
                  <a:close/>
                </a:path>
              </a:pathLst>
            </a:custGeom>
            <a:blipFill>
              <a:blip r:embed="rId4"/>
              <a:stretch>
                <a:fillRect/>
              </a:stretch>
            </a:blipFill>
          </p:spPr>
          <p:txBody>
            <a:bodyPr/>
            <a:lstStyle/>
            <a:p>
              <a:endParaRPr lang="en-GB"/>
            </a:p>
          </p:txBody>
        </p:sp>
      </p:grpSp>
      <p:grpSp>
        <p:nvGrpSpPr>
          <p:cNvPr id="4" name="Group 4"/>
          <p:cNvGrpSpPr/>
          <p:nvPr/>
        </p:nvGrpSpPr>
        <p:grpSpPr>
          <a:xfrm>
            <a:off x="2325929" y="5626989"/>
            <a:ext cx="2371725" cy="1585960"/>
            <a:chOff x="0" y="0"/>
            <a:chExt cx="3162300" cy="2114614"/>
          </a:xfrm>
        </p:grpSpPr>
        <p:sp>
          <p:nvSpPr>
            <p:cNvPr id="5" name="Freeform 5"/>
            <p:cNvSpPr/>
            <p:nvPr/>
          </p:nvSpPr>
          <p:spPr>
            <a:xfrm>
              <a:off x="0" y="0"/>
              <a:ext cx="3162300" cy="2114550"/>
            </a:xfrm>
            <a:custGeom>
              <a:avLst/>
              <a:gdLst/>
              <a:ahLst/>
              <a:cxnLst/>
              <a:rect l="l" t="t" r="r" b="b"/>
              <a:pathLst>
                <a:path w="3162300" h="2114550">
                  <a:moveTo>
                    <a:pt x="0" y="0"/>
                  </a:moveTo>
                  <a:lnTo>
                    <a:pt x="3162300" y="0"/>
                  </a:lnTo>
                  <a:lnTo>
                    <a:pt x="3162300" y="2114550"/>
                  </a:lnTo>
                  <a:lnTo>
                    <a:pt x="0" y="2114550"/>
                  </a:lnTo>
                  <a:lnTo>
                    <a:pt x="0" y="0"/>
                  </a:lnTo>
                  <a:close/>
                </a:path>
              </a:pathLst>
            </a:custGeom>
            <a:blipFill>
              <a:blip r:embed="rId5"/>
              <a:stretch>
                <a:fillRect t="-16213" b="-3"/>
              </a:stretch>
            </a:blipFill>
          </p:spPr>
          <p:txBody>
            <a:bodyPr/>
            <a:lstStyle/>
            <a:p>
              <a:endParaRPr lang="en-GB"/>
            </a:p>
          </p:txBody>
        </p:sp>
      </p:grpSp>
      <p:grpSp>
        <p:nvGrpSpPr>
          <p:cNvPr id="6" name="Group 6"/>
          <p:cNvGrpSpPr/>
          <p:nvPr/>
        </p:nvGrpSpPr>
        <p:grpSpPr>
          <a:xfrm>
            <a:off x="5899642" y="1978543"/>
            <a:ext cx="4124325" cy="7296883"/>
            <a:chOff x="0" y="0"/>
            <a:chExt cx="5499100" cy="9729178"/>
          </a:xfrm>
        </p:grpSpPr>
        <p:sp>
          <p:nvSpPr>
            <p:cNvPr id="7" name="Freeform 7">
              <a:hlinkClick r:id="rId6" tooltip="https://canva.link/3qacs2bi4c1epxx"/>
            </p:cNvPr>
            <p:cNvSpPr/>
            <p:nvPr/>
          </p:nvSpPr>
          <p:spPr>
            <a:xfrm>
              <a:off x="0" y="0"/>
              <a:ext cx="5499100" cy="9729216"/>
            </a:xfrm>
            <a:custGeom>
              <a:avLst/>
              <a:gdLst/>
              <a:ahLst/>
              <a:cxnLst/>
              <a:rect l="l" t="t" r="r" b="b"/>
              <a:pathLst>
                <a:path w="5499100" h="9729216">
                  <a:moveTo>
                    <a:pt x="0" y="0"/>
                  </a:moveTo>
                  <a:lnTo>
                    <a:pt x="5499100" y="0"/>
                  </a:lnTo>
                  <a:lnTo>
                    <a:pt x="5499100" y="9729216"/>
                  </a:lnTo>
                  <a:lnTo>
                    <a:pt x="0" y="9729216"/>
                  </a:lnTo>
                  <a:lnTo>
                    <a:pt x="0" y="0"/>
                  </a:lnTo>
                  <a:close/>
                </a:path>
              </a:pathLst>
            </a:custGeom>
            <a:blipFill>
              <a:blip r:embed="rId7"/>
              <a:stretch>
                <a:fillRect t="-241" b="-241"/>
              </a:stretch>
            </a:blipFill>
          </p:spPr>
          <p:txBody>
            <a:bodyPr/>
            <a:lstStyle/>
            <a:p>
              <a:endParaRPr lang="en-GB"/>
            </a:p>
          </p:txBody>
        </p:sp>
      </p:grpSp>
      <p:grpSp>
        <p:nvGrpSpPr>
          <p:cNvPr id="8" name="Group 8"/>
          <p:cNvGrpSpPr/>
          <p:nvPr/>
        </p:nvGrpSpPr>
        <p:grpSpPr>
          <a:xfrm>
            <a:off x="10941844" y="1978543"/>
            <a:ext cx="4024151" cy="7259250"/>
            <a:chOff x="0" y="0"/>
            <a:chExt cx="5365534" cy="9679000"/>
          </a:xfrm>
        </p:grpSpPr>
        <p:sp>
          <p:nvSpPr>
            <p:cNvPr id="9" name="Freeform 9">
              <a:hlinkClick r:id="rId6" tooltip="https://canva.link/3qacs2bi4c1epxx"/>
            </p:cNvPr>
            <p:cNvSpPr/>
            <p:nvPr/>
          </p:nvSpPr>
          <p:spPr>
            <a:xfrm>
              <a:off x="0" y="0"/>
              <a:ext cx="5365496" cy="9679051"/>
            </a:xfrm>
            <a:custGeom>
              <a:avLst/>
              <a:gdLst/>
              <a:ahLst/>
              <a:cxnLst/>
              <a:rect l="l" t="t" r="r" b="b"/>
              <a:pathLst>
                <a:path w="5365496" h="9679051">
                  <a:moveTo>
                    <a:pt x="0" y="0"/>
                  </a:moveTo>
                  <a:lnTo>
                    <a:pt x="5365496" y="0"/>
                  </a:lnTo>
                  <a:lnTo>
                    <a:pt x="5365496" y="9679051"/>
                  </a:lnTo>
                  <a:lnTo>
                    <a:pt x="0" y="9679051"/>
                  </a:lnTo>
                  <a:lnTo>
                    <a:pt x="0" y="0"/>
                  </a:lnTo>
                  <a:close/>
                </a:path>
              </a:pathLst>
            </a:custGeom>
            <a:blipFill>
              <a:blip r:embed="rId8"/>
              <a:stretch>
                <a:fillRect l="-735" r="-735"/>
              </a:stretch>
            </a:blipFill>
          </p:spPr>
          <p:txBody>
            <a:bodyPr/>
            <a:lstStyle/>
            <a:p>
              <a:endParaRPr lang="en-GB"/>
            </a:p>
          </p:txBody>
        </p:sp>
      </p:grpSp>
      <p:sp>
        <p:nvSpPr>
          <p:cNvPr id="10" name="TextBox 10"/>
          <p:cNvSpPr txBox="1"/>
          <p:nvPr/>
        </p:nvSpPr>
        <p:spPr>
          <a:xfrm>
            <a:off x="1028700" y="1038225"/>
            <a:ext cx="8823573"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LEARNING SCENARIO: AI-BASED ASSESSMENT</a:t>
            </a:r>
          </a:p>
        </p:txBody>
      </p:sp>
      <p:sp>
        <p:nvSpPr>
          <p:cNvPr id="11" name="TextBox 11"/>
          <p:cNvSpPr txBox="1"/>
          <p:nvPr/>
        </p:nvSpPr>
        <p:spPr>
          <a:xfrm rot="-179640">
            <a:off x="1649752" y="3509520"/>
            <a:ext cx="1760220" cy="638175"/>
          </a:xfrm>
          <a:prstGeom prst="rect">
            <a:avLst/>
          </a:prstGeom>
        </p:spPr>
        <p:txBody>
          <a:bodyPr lIns="0" tIns="0" rIns="0" bIns="0" rtlCol="0" anchor="t">
            <a:spAutoFit/>
          </a:bodyPr>
          <a:lstStyle/>
          <a:p>
            <a:pPr marL="0" lvl="0" indent="0" algn="l">
              <a:lnSpc>
                <a:spcPts val="2520"/>
              </a:lnSpc>
              <a:spcBef>
                <a:spcPct val="0"/>
              </a:spcBef>
            </a:pPr>
            <a:r>
              <a:rPr lang="en-US" sz="2400" u="none" strike="noStrike" dirty="0">
                <a:solidFill>
                  <a:srgbClr val="000000"/>
                </a:solidFill>
                <a:latin typeface="Lato Light"/>
                <a:ea typeface="Lato Light"/>
                <a:cs typeface="Lato Light"/>
                <a:sym typeface="Lato Light"/>
              </a:rPr>
              <a:t>Click to learn more…</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363616" cy="10287000"/>
            <a:chOff x="0" y="0"/>
            <a:chExt cx="9818154" cy="13716000"/>
          </a:xfrm>
        </p:grpSpPr>
        <p:sp>
          <p:nvSpPr>
            <p:cNvPr id="3" name="Freeform 3"/>
            <p:cNvSpPr/>
            <p:nvPr/>
          </p:nvSpPr>
          <p:spPr>
            <a:xfrm>
              <a:off x="0" y="0"/>
              <a:ext cx="9818116" cy="13716000"/>
            </a:xfrm>
            <a:custGeom>
              <a:avLst/>
              <a:gdLst/>
              <a:ahLst/>
              <a:cxnLst/>
              <a:rect l="l" t="t" r="r" b="b"/>
              <a:pathLst>
                <a:path w="9818116" h="13716000">
                  <a:moveTo>
                    <a:pt x="0" y="0"/>
                  </a:moveTo>
                  <a:lnTo>
                    <a:pt x="9818116" y="0"/>
                  </a:lnTo>
                  <a:lnTo>
                    <a:pt x="9818116" y="13716000"/>
                  </a:lnTo>
                  <a:lnTo>
                    <a:pt x="0" y="13716000"/>
                  </a:lnTo>
                  <a:lnTo>
                    <a:pt x="0" y="0"/>
                  </a:lnTo>
                  <a:close/>
                </a:path>
              </a:pathLst>
            </a:custGeom>
            <a:blipFill>
              <a:blip r:embed="rId4"/>
              <a:stretch>
                <a:fillRect/>
              </a:stretch>
            </a:blipFill>
          </p:spPr>
          <p:txBody>
            <a:bodyPr/>
            <a:lstStyle/>
            <a:p>
              <a:endParaRPr lang="en-GB"/>
            </a:p>
          </p:txBody>
        </p:sp>
      </p:grpSp>
      <p:sp>
        <p:nvSpPr>
          <p:cNvPr id="4" name="TextBox 4"/>
          <p:cNvSpPr txBox="1"/>
          <p:nvPr/>
        </p:nvSpPr>
        <p:spPr>
          <a:xfrm>
            <a:off x="7869161" y="1038225"/>
            <a:ext cx="798403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QUESTIONNAIRE ON ETHICAL PRINCIPLES</a:t>
            </a:r>
          </a:p>
        </p:txBody>
      </p:sp>
      <p:sp>
        <p:nvSpPr>
          <p:cNvPr id="5" name="TextBox 5"/>
          <p:cNvSpPr txBox="1"/>
          <p:nvPr/>
        </p:nvSpPr>
        <p:spPr>
          <a:xfrm>
            <a:off x="8281206" y="2930071"/>
            <a:ext cx="8961120" cy="36195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Test yourself and evaluate your knowledge of ethical AI.</a:t>
            </a:r>
          </a:p>
        </p:txBody>
      </p:sp>
      <p:grpSp>
        <p:nvGrpSpPr>
          <p:cNvPr id="6" name="Group 6"/>
          <p:cNvGrpSpPr/>
          <p:nvPr/>
        </p:nvGrpSpPr>
        <p:grpSpPr>
          <a:xfrm>
            <a:off x="10221173" y="3411350"/>
            <a:ext cx="5138337" cy="6657032"/>
            <a:chOff x="0" y="0"/>
            <a:chExt cx="6851117" cy="8876043"/>
          </a:xfrm>
        </p:grpSpPr>
        <p:sp>
          <p:nvSpPr>
            <p:cNvPr id="7" name="Freeform 7">
              <a:hlinkClick r:id="rId5" tooltip="https://notebooklm.google.com/notebook/d7f2d9bf-dfef-4303-8c7b-5b6ed0df38ae?artifactId=e128ba7b-535c-4128-816c-e0b11ea7b28d"/>
            </p:cNvPr>
            <p:cNvSpPr/>
            <p:nvPr/>
          </p:nvSpPr>
          <p:spPr>
            <a:xfrm>
              <a:off x="0" y="0"/>
              <a:ext cx="6851142" cy="8876030"/>
            </a:xfrm>
            <a:custGeom>
              <a:avLst/>
              <a:gdLst/>
              <a:ahLst/>
              <a:cxnLst/>
              <a:rect l="l" t="t" r="r" b="b"/>
              <a:pathLst>
                <a:path w="6851142" h="8876030">
                  <a:moveTo>
                    <a:pt x="0" y="0"/>
                  </a:moveTo>
                  <a:lnTo>
                    <a:pt x="6851142" y="0"/>
                  </a:lnTo>
                  <a:lnTo>
                    <a:pt x="6851142" y="8876030"/>
                  </a:lnTo>
                  <a:lnTo>
                    <a:pt x="0" y="8876030"/>
                  </a:lnTo>
                  <a:lnTo>
                    <a:pt x="0" y="0"/>
                  </a:lnTo>
                  <a:close/>
                </a:path>
              </a:pathLst>
            </a:custGeom>
            <a:blipFill>
              <a:blip r:embed="rId6"/>
              <a:stretch>
                <a:fillRect l="-9890" t="-11479" r="-9889" b="-11384"/>
              </a:stretch>
            </a:blipFill>
          </p:spPr>
          <p:txBody>
            <a:bodyPr/>
            <a:lstStyle/>
            <a:p>
              <a:endParaRPr lang="en-GB"/>
            </a:p>
          </p:txBody>
        </p:sp>
      </p:grpSp>
      <p:grpSp>
        <p:nvGrpSpPr>
          <p:cNvPr id="8" name="Group 8"/>
          <p:cNvGrpSpPr/>
          <p:nvPr/>
        </p:nvGrpSpPr>
        <p:grpSpPr>
          <a:xfrm>
            <a:off x="14649336" y="3679622"/>
            <a:ext cx="1901790" cy="2927756"/>
            <a:chOff x="0" y="0"/>
            <a:chExt cx="2535720" cy="3903675"/>
          </a:xfrm>
        </p:grpSpPr>
        <p:sp>
          <p:nvSpPr>
            <p:cNvPr id="9" name="Freeform 9"/>
            <p:cNvSpPr/>
            <p:nvPr/>
          </p:nvSpPr>
          <p:spPr>
            <a:xfrm>
              <a:off x="0" y="0"/>
              <a:ext cx="2535682" cy="3903726"/>
            </a:xfrm>
            <a:custGeom>
              <a:avLst/>
              <a:gdLst/>
              <a:ahLst/>
              <a:cxnLst/>
              <a:rect l="l" t="t" r="r" b="b"/>
              <a:pathLst>
                <a:path w="2535682" h="3903726">
                  <a:moveTo>
                    <a:pt x="0" y="0"/>
                  </a:moveTo>
                  <a:lnTo>
                    <a:pt x="2535682" y="0"/>
                  </a:lnTo>
                  <a:lnTo>
                    <a:pt x="2535682" y="3903726"/>
                  </a:lnTo>
                  <a:lnTo>
                    <a:pt x="0" y="3903726"/>
                  </a:lnTo>
                  <a:lnTo>
                    <a:pt x="0" y="0"/>
                  </a:lnTo>
                  <a:close/>
                </a:path>
              </a:pathLst>
            </a:custGeom>
            <a:blipFill>
              <a:blip r:embed="rId7"/>
              <a:stretch>
                <a:fillRect r="-1" b="1"/>
              </a:stretch>
            </a:blipFill>
          </p:spPr>
          <p:txBody>
            <a:bodyPr/>
            <a:lstStyle/>
            <a:p>
              <a:endParaRPr lang="en-GB"/>
            </a:p>
          </p:txBody>
        </p:sp>
      </p:gr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8411" y="3550863"/>
            <a:ext cx="2781300" cy="1783137"/>
            <a:chOff x="0" y="0"/>
            <a:chExt cx="3708400" cy="2377516"/>
          </a:xfrm>
        </p:grpSpPr>
        <p:sp>
          <p:nvSpPr>
            <p:cNvPr id="3" name="Freeform 3"/>
            <p:cNvSpPr/>
            <p:nvPr/>
          </p:nvSpPr>
          <p:spPr>
            <a:xfrm>
              <a:off x="0" y="0"/>
              <a:ext cx="3708400" cy="2377567"/>
            </a:xfrm>
            <a:custGeom>
              <a:avLst/>
              <a:gdLst/>
              <a:ahLst/>
              <a:cxnLst/>
              <a:rect l="l" t="t" r="r" b="b"/>
              <a:pathLst>
                <a:path w="3708400" h="2377567">
                  <a:moveTo>
                    <a:pt x="0" y="0"/>
                  </a:moveTo>
                  <a:lnTo>
                    <a:pt x="3708400" y="0"/>
                  </a:lnTo>
                  <a:lnTo>
                    <a:pt x="3708400" y="2377567"/>
                  </a:lnTo>
                  <a:lnTo>
                    <a:pt x="0" y="2377567"/>
                  </a:lnTo>
                  <a:close/>
                </a:path>
              </a:pathLst>
            </a:custGeom>
            <a:solidFill>
              <a:srgbClr val="FFFFFF"/>
            </a:solidFill>
            <a:ln w="38100" cap="sq">
              <a:solidFill>
                <a:srgbClr val="DC690A"/>
              </a:solidFill>
              <a:prstDash val="solid"/>
              <a:miter/>
            </a:ln>
          </p:spPr>
          <p:txBody>
            <a:bodyPr/>
            <a:lstStyle/>
            <a:p>
              <a:endParaRPr lang="en-GB"/>
            </a:p>
          </p:txBody>
        </p:sp>
      </p:grpSp>
      <p:grpSp>
        <p:nvGrpSpPr>
          <p:cNvPr id="4" name="Group 4"/>
          <p:cNvGrpSpPr/>
          <p:nvPr/>
        </p:nvGrpSpPr>
        <p:grpSpPr>
          <a:xfrm>
            <a:off x="10210800" y="19050"/>
            <a:ext cx="8077200" cy="10267950"/>
            <a:chOff x="0" y="0"/>
            <a:chExt cx="10769600" cy="13690600"/>
          </a:xfrm>
        </p:grpSpPr>
        <p:sp>
          <p:nvSpPr>
            <p:cNvPr id="5" name="Freeform 5"/>
            <p:cNvSpPr/>
            <p:nvPr/>
          </p:nvSpPr>
          <p:spPr>
            <a:xfrm>
              <a:off x="0" y="0"/>
              <a:ext cx="10769600" cy="13690600"/>
            </a:xfrm>
            <a:custGeom>
              <a:avLst/>
              <a:gdLst/>
              <a:ahLst/>
              <a:cxnLst/>
              <a:rect l="l" t="t" r="r" b="b"/>
              <a:pathLst>
                <a:path w="10769600" h="13690600">
                  <a:moveTo>
                    <a:pt x="0" y="0"/>
                  </a:moveTo>
                  <a:lnTo>
                    <a:pt x="10769600" y="0"/>
                  </a:lnTo>
                  <a:lnTo>
                    <a:pt x="10769600" y="13690600"/>
                  </a:lnTo>
                  <a:lnTo>
                    <a:pt x="0" y="13690600"/>
                  </a:lnTo>
                  <a:lnTo>
                    <a:pt x="0" y="0"/>
                  </a:lnTo>
                  <a:close/>
                </a:path>
              </a:pathLst>
            </a:custGeom>
            <a:blipFill>
              <a:blip r:embed="rId3"/>
              <a:stretch>
                <a:fillRect l="-35136" r="-54309" b="-1670"/>
              </a:stretch>
            </a:blipFill>
          </p:spPr>
          <p:txBody>
            <a:bodyPr/>
            <a:lstStyle/>
            <a:p>
              <a:endParaRPr lang="en-GB"/>
            </a:p>
          </p:txBody>
        </p:sp>
      </p:grpSp>
      <p:grpSp>
        <p:nvGrpSpPr>
          <p:cNvPr id="6" name="Group 6"/>
          <p:cNvGrpSpPr/>
          <p:nvPr/>
        </p:nvGrpSpPr>
        <p:grpSpPr>
          <a:xfrm>
            <a:off x="802872" y="5446424"/>
            <a:ext cx="1812369" cy="1603943"/>
            <a:chOff x="0" y="0"/>
            <a:chExt cx="2416492" cy="2138591"/>
          </a:xfrm>
        </p:grpSpPr>
        <p:sp>
          <p:nvSpPr>
            <p:cNvPr id="7" name="Freeform 7"/>
            <p:cNvSpPr/>
            <p:nvPr/>
          </p:nvSpPr>
          <p:spPr>
            <a:xfrm>
              <a:off x="0" y="0"/>
              <a:ext cx="2416556" cy="2138553"/>
            </a:xfrm>
            <a:custGeom>
              <a:avLst/>
              <a:gdLst/>
              <a:ahLst/>
              <a:cxnLst/>
              <a:rect l="l" t="t" r="r" b="b"/>
              <a:pathLst>
                <a:path w="2416556" h="2138553">
                  <a:moveTo>
                    <a:pt x="0" y="0"/>
                  </a:moveTo>
                  <a:lnTo>
                    <a:pt x="2416556" y="0"/>
                  </a:lnTo>
                  <a:lnTo>
                    <a:pt x="2416556" y="2138553"/>
                  </a:lnTo>
                  <a:lnTo>
                    <a:pt x="0" y="2138553"/>
                  </a:lnTo>
                  <a:lnTo>
                    <a:pt x="0" y="0"/>
                  </a:lnTo>
                  <a:close/>
                </a:path>
              </a:pathLst>
            </a:custGeom>
            <a:blipFill>
              <a:blip r:embed="rId4"/>
              <a:stretch>
                <a:fillRect r="2" b="-1"/>
              </a:stretch>
            </a:blipFill>
          </p:spPr>
          <p:txBody>
            <a:bodyPr/>
            <a:lstStyle/>
            <a:p>
              <a:endParaRPr lang="en-GB"/>
            </a:p>
          </p:txBody>
        </p:sp>
      </p:grpSp>
      <p:grpSp>
        <p:nvGrpSpPr>
          <p:cNvPr id="8" name="Group 8"/>
          <p:cNvGrpSpPr/>
          <p:nvPr/>
        </p:nvGrpSpPr>
        <p:grpSpPr>
          <a:xfrm>
            <a:off x="3619814" y="1568796"/>
            <a:ext cx="5586412" cy="7943850"/>
            <a:chOff x="0" y="0"/>
            <a:chExt cx="7448550" cy="10591800"/>
          </a:xfrm>
        </p:grpSpPr>
        <p:sp>
          <p:nvSpPr>
            <p:cNvPr id="9" name="Freeform 9">
              <a:hlinkClick r:id="rId5" tooltip="https://canva.link/ljgsrsmqmsi0az4"/>
            </p:cNvPr>
            <p:cNvSpPr/>
            <p:nvPr/>
          </p:nvSpPr>
          <p:spPr>
            <a:xfrm>
              <a:off x="0" y="0"/>
              <a:ext cx="7448550" cy="10591800"/>
            </a:xfrm>
            <a:custGeom>
              <a:avLst/>
              <a:gdLst/>
              <a:ahLst/>
              <a:cxnLst/>
              <a:rect l="l" t="t" r="r" b="b"/>
              <a:pathLst>
                <a:path w="7448550" h="10591800">
                  <a:moveTo>
                    <a:pt x="0" y="0"/>
                  </a:moveTo>
                  <a:lnTo>
                    <a:pt x="7448550" y="0"/>
                  </a:lnTo>
                  <a:lnTo>
                    <a:pt x="7448550" y="10591800"/>
                  </a:lnTo>
                  <a:lnTo>
                    <a:pt x="0" y="10591800"/>
                  </a:lnTo>
                  <a:lnTo>
                    <a:pt x="0" y="0"/>
                  </a:lnTo>
                  <a:close/>
                </a:path>
              </a:pathLst>
            </a:custGeom>
            <a:blipFill>
              <a:blip r:embed="rId6"/>
              <a:stretch>
                <a:fillRect l="-258" r="-258"/>
              </a:stretch>
            </a:blipFill>
          </p:spPr>
          <p:txBody>
            <a:bodyPr/>
            <a:lstStyle/>
            <a:p>
              <a:endParaRPr lang="en-GB"/>
            </a:p>
          </p:txBody>
        </p:sp>
      </p:grpSp>
      <p:sp>
        <p:nvSpPr>
          <p:cNvPr id="10" name="TextBox 10"/>
          <p:cNvSpPr txBox="1"/>
          <p:nvPr/>
        </p:nvSpPr>
        <p:spPr>
          <a:xfrm>
            <a:off x="428896" y="3718531"/>
            <a:ext cx="2560320" cy="1447800"/>
          </a:xfrm>
          <a:prstGeom prst="rect">
            <a:avLst/>
          </a:prstGeom>
        </p:spPr>
        <p:txBody>
          <a:bodyPr lIns="0" tIns="0" rIns="0" bIns="0" rtlCol="0" anchor="t">
            <a:spAutoFit/>
          </a:bodyPr>
          <a:lstStyle/>
          <a:p>
            <a:pPr marL="0" lvl="0" indent="0" algn="ctr">
              <a:lnSpc>
                <a:spcPts val="2879"/>
              </a:lnSpc>
              <a:spcBef>
                <a:spcPct val="0"/>
              </a:spcBef>
            </a:pPr>
            <a:r>
              <a:rPr lang="en-US" sz="2399" u="none" strike="noStrike" dirty="0">
                <a:solidFill>
                  <a:srgbClr val="000000"/>
                </a:solidFill>
                <a:latin typeface="Lato Light"/>
                <a:ea typeface="Lato Light"/>
                <a:cs typeface="Lato Light"/>
                <a:sym typeface="Lato Light"/>
              </a:rPr>
              <a:t>Check your use of AI with the ethical guidelines checklist.</a:t>
            </a:r>
          </a:p>
        </p:txBody>
      </p:sp>
      <p:sp>
        <p:nvSpPr>
          <p:cNvPr id="11" name="TextBox 11"/>
          <p:cNvSpPr txBox="1"/>
          <p:nvPr/>
        </p:nvSpPr>
        <p:spPr>
          <a:xfrm>
            <a:off x="680837" y="829599"/>
            <a:ext cx="8580120" cy="628650"/>
          </a:xfrm>
          <a:prstGeom prst="rect">
            <a:avLst/>
          </a:prstGeom>
        </p:spPr>
        <p:txBody>
          <a:bodyPr lIns="0" tIns="0" rIns="0" bIns="0" rtlCol="0" anchor="t">
            <a:spAutoFit/>
          </a:bodyPr>
          <a:lstStyle/>
          <a:p>
            <a:pPr marL="0" lvl="0" indent="0" algn="l">
              <a:lnSpc>
                <a:spcPts val="5039"/>
              </a:lnSpc>
              <a:spcBef>
                <a:spcPct val="0"/>
              </a:spcBef>
            </a:pPr>
            <a:r>
              <a:rPr lang="en-US" sz="4199" u="none" strike="noStrike">
                <a:solidFill>
                  <a:srgbClr val="000000"/>
                </a:solidFill>
                <a:latin typeface="Oswald"/>
                <a:ea typeface="Oswald"/>
                <a:cs typeface="Oswald"/>
                <a:sym typeface="Oswald"/>
              </a:rPr>
              <a:t>CHECKLIST OF ETHICAL PRINCIPLES</a:t>
            </a: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54364" y="1588770"/>
            <a:ext cx="6380991" cy="6985635"/>
          </a:xfrm>
          <a:prstGeom prst="rect">
            <a:avLst/>
          </a:prstGeom>
        </p:spPr>
        <p:txBody>
          <a:bodyPr lIns="0" tIns="0" rIns="0" bIns="0" rtlCol="0" anchor="t">
            <a:spAutoFit/>
          </a:bodyPr>
          <a:lstStyle/>
          <a:p>
            <a:pPr marL="0" lvl="0" indent="0" algn="l">
              <a:lnSpc>
                <a:spcPts val="9240"/>
              </a:lnSpc>
            </a:pPr>
            <a:r>
              <a:rPr lang="en-US" sz="6600" u="none" strike="noStrike">
                <a:solidFill>
                  <a:srgbClr val="000000"/>
                </a:solidFill>
                <a:latin typeface="Oswald"/>
                <a:ea typeface="Oswald"/>
                <a:cs typeface="Oswald"/>
                <a:sym typeface="Oswald"/>
              </a:rPr>
              <a:t>UNIT 4: </a:t>
            </a:r>
          </a:p>
          <a:p>
            <a:pPr marL="0" lvl="0" indent="0" algn="l">
              <a:lnSpc>
                <a:spcPts val="9240"/>
              </a:lnSpc>
            </a:pPr>
            <a:r>
              <a:rPr lang="en-US" sz="6600" u="none" strike="noStrike">
                <a:solidFill>
                  <a:srgbClr val="000000"/>
                </a:solidFill>
                <a:latin typeface="Oswald"/>
                <a:ea typeface="Oswald"/>
                <a:cs typeface="Oswald"/>
                <a:sym typeface="Oswald"/>
              </a:rPr>
              <a:t>REFLECTION ON VALUES AS EQUITY, RESPONSIBILITY AND AUTONOMY IN DIGITAL EDUCATION</a:t>
            </a:r>
          </a:p>
        </p:txBody>
      </p:sp>
      <p:grpSp>
        <p:nvGrpSpPr>
          <p:cNvPr id="3" name="Group 3"/>
          <p:cNvGrpSpPr/>
          <p:nvPr/>
        </p:nvGrpSpPr>
        <p:grpSpPr>
          <a:xfrm>
            <a:off x="7380856" y="915648"/>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n-GB"/>
            </a:p>
          </p:txBody>
        </p:sp>
      </p:gr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91821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HUMAN VALUES IN DIGITAL EDUCATION</a:t>
            </a:r>
          </a:p>
        </p:txBody>
      </p:sp>
      <p:sp>
        <p:nvSpPr>
          <p:cNvPr id="3" name="TextBox 3"/>
          <p:cNvSpPr txBox="1"/>
          <p:nvPr/>
        </p:nvSpPr>
        <p:spPr>
          <a:xfrm>
            <a:off x="1028700" y="2400300"/>
            <a:ext cx="16230600" cy="47053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incorporation of artificial intelligence in CVET invites us to reflect not only on what technology can do, but also on the values ​​that should guide its use.</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Equity reminds us that innovation must create opportunities for everyone, preventing digital tools from exacerbating existing inequalities. This means paying attention to factors such as the digital divide, accessibility, cultural and linguistic diversity, and potential biases in data and algorithms. AI should be used to eliminate barriers and personalize support, not to reinforce differences or limit learning and professional development opportunities.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Responsibility demands that we maintain constant human oversight, understand the consequences of our decisions, and ensure the transparent and safe use of AI systems. While these tools can offer valuable recommendations, the ultimate responsibility for educational decisions remains with individuals. Educators must be able to question AI-generated results, identify potential errors or biases, and act with professional judgment to protect the well-being and interests of students.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12395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HUMAN VALUES IN DIGITAL EDUCATION</a:t>
            </a:r>
          </a:p>
        </p:txBody>
      </p:sp>
      <p:sp>
        <p:nvSpPr>
          <p:cNvPr id="3" name="TextBox 3"/>
          <p:cNvSpPr txBox="1"/>
          <p:nvPr/>
        </p:nvSpPr>
        <p:spPr>
          <a:xfrm>
            <a:off x="1028700" y="2247900"/>
            <a:ext cx="16230600" cy="65151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Autonomy encourages us to use technology as a support for learning and decision-making, without replacing critical thinking, creativity, or each person's ability to build their own knowledge.</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a context where generative tools can provide immediate answers and automate numerous tasks, it is especially important to encourage reflection, critical analysis, and active participation of students in their own learning process.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These principles highlight that the integration of AI into CVET is not only a technological issue, but also a pedagogical and ethical one.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Every decision related to the selection, implementation, and use of these tools has a potential impact on the educational experience, student confidence, and the quality of learning outcomes. As an educator, the challenge is not only to incorporate new digital tools, but also to ensure that these tools contribute to a more inclusive, equitable, and people-centered education.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True innovation does not consist of replacing human judgment with automated systems, but rather in leveraging the capabilities of AI to enrich teaching, expand learning opportunities, and reinforce those values ​​that form the basis of a quality education: respect, equity, responsibility, and the integral development of each student.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08281" y="0"/>
            <a:ext cx="9179719" cy="10297049"/>
            <a:chOff x="0" y="0"/>
            <a:chExt cx="12239625" cy="13729398"/>
          </a:xfrm>
        </p:grpSpPr>
        <p:sp>
          <p:nvSpPr>
            <p:cNvPr id="3" name="Freeform 3"/>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3"/>
              <a:stretch>
                <a:fillRect l="-57992" r="-10261" b="1"/>
              </a:stretch>
            </a:blipFill>
          </p:spPr>
          <p:txBody>
            <a:bodyPr/>
            <a:lstStyle/>
            <a:p>
              <a:endParaRPr lang="en-GB"/>
            </a:p>
          </p:txBody>
        </p:sp>
      </p:grpSp>
      <p:sp>
        <p:nvSpPr>
          <p:cNvPr id="4" name="TextBox 4"/>
          <p:cNvSpPr txBox="1"/>
          <p:nvPr/>
        </p:nvSpPr>
        <p:spPr>
          <a:xfrm>
            <a:off x="775697" y="871595"/>
            <a:ext cx="7155625"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REFLECTION FORM ON ETHICAL CONSCIOUSNESS</a:t>
            </a:r>
          </a:p>
        </p:txBody>
      </p:sp>
      <p:grpSp>
        <p:nvGrpSpPr>
          <p:cNvPr id="5" name="Group 5"/>
          <p:cNvGrpSpPr/>
          <p:nvPr/>
        </p:nvGrpSpPr>
        <p:grpSpPr>
          <a:xfrm>
            <a:off x="4189047" y="4399378"/>
            <a:ext cx="4281488" cy="3706016"/>
            <a:chOff x="0" y="0"/>
            <a:chExt cx="5708650" cy="4941354"/>
          </a:xfrm>
        </p:grpSpPr>
        <p:sp>
          <p:nvSpPr>
            <p:cNvPr id="6" name="Freeform 6">
              <a:hlinkClick r:id="rId4" tooltip="https://docs.google.com/forms/d/1YLKMDVF_W15X-L5B2VLnA79JgKTHGFXvs-ynzK7tIvg/edit?usp=forms_home&amp;ouid=116753182931334212040&amp;ths=true"/>
            </p:cNvPr>
            <p:cNvSpPr/>
            <p:nvPr/>
          </p:nvSpPr>
          <p:spPr>
            <a:xfrm>
              <a:off x="0" y="0"/>
              <a:ext cx="5708650" cy="4941316"/>
            </a:xfrm>
            <a:custGeom>
              <a:avLst/>
              <a:gdLst/>
              <a:ahLst/>
              <a:cxnLst/>
              <a:rect l="l" t="t" r="r" b="b"/>
              <a:pathLst>
                <a:path w="5708650" h="4941316">
                  <a:moveTo>
                    <a:pt x="0" y="0"/>
                  </a:moveTo>
                  <a:lnTo>
                    <a:pt x="5708650" y="0"/>
                  </a:lnTo>
                  <a:lnTo>
                    <a:pt x="5708650" y="4941316"/>
                  </a:lnTo>
                  <a:lnTo>
                    <a:pt x="0" y="4941316"/>
                  </a:lnTo>
                  <a:lnTo>
                    <a:pt x="0" y="0"/>
                  </a:lnTo>
                  <a:close/>
                </a:path>
              </a:pathLst>
            </a:custGeom>
            <a:blipFill>
              <a:blip r:embed="rId5"/>
              <a:stretch>
                <a:fillRect/>
              </a:stretch>
            </a:blipFill>
          </p:spPr>
          <p:txBody>
            <a:bodyPr/>
            <a:lstStyle/>
            <a:p>
              <a:endParaRPr lang="en-GB"/>
            </a:p>
          </p:txBody>
        </p:sp>
      </p:grpSp>
      <p:sp>
        <p:nvSpPr>
          <p:cNvPr id="7" name="TextBox 7"/>
          <p:cNvSpPr txBox="1"/>
          <p:nvPr/>
        </p:nvSpPr>
        <p:spPr>
          <a:xfrm>
            <a:off x="983394" y="3446770"/>
            <a:ext cx="6516938"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Would their AI-based decisions pass an ethical stress test?</a:t>
            </a:r>
          </a:p>
        </p:txBody>
      </p:sp>
      <p:grpSp>
        <p:nvGrpSpPr>
          <p:cNvPr id="8" name="Group 8"/>
          <p:cNvGrpSpPr/>
          <p:nvPr/>
        </p:nvGrpSpPr>
        <p:grpSpPr>
          <a:xfrm>
            <a:off x="1870138" y="5377101"/>
            <a:ext cx="2371725" cy="1585960"/>
            <a:chOff x="0" y="0"/>
            <a:chExt cx="3162300" cy="2114614"/>
          </a:xfrm>
        </p:grpSpPr>
        <p:sp>
          <p:nvSpPr>
            <p:cNvPr id="9" name="Freeform 9"/>
            <p:cNvSpPr/>
            <p:nvPr/>
          </p:nvSpPr>
          <p:spPr>
            <a:xfrm>
              <a:off x="0" y="0"/>
              <a:ext cx="3162300" cy="2114550"/>
            </a:xfrm>
            <a:custGeom>
              <a:avLst/>
              <a:gdLst/>
              <a:ahLst/>
              <a:cxnLst/>
              <a:rect l="l" t="t" r="r" b="b"/>
              <a:pathLst>
                <a:path w="3162300" h="2114550">
                  <a:moveTo>
                    <a:pt x="0" y="0"/>
                  </a:moveTo>
                  <a:lnTo>
                    <a:pt x="3162300" y="0"/>
                  </a:lnTo>
                  <a:lnTo>
                    <a:pt x="3162300" y="2114550"/>
                  </a:lnTo>
                  <a:lnTo>
                    <a:pt x="0" y="2114550"/>
                  </a:lnTo>
                  <a:lnTo>
                    <a:pt x="0" y="0"/>
                  </a:lnTo>
                  <a:close/>
                </a:path>
              </a:pathLst>
            </a:custGeom>
            <a:blipFill>
              <a:blip r:embed="rId6"/>
              <a:stretch>
                <a:fillRect t="-16213" b="-3"/>
              </a:stretch>
            </a:blipFill>
          </p:spPr>
          <p:txBody>
            <a:bodyPr/>
            <a:lstStyle/>
            <a:p>
              <a:endParaRPr lang="en-GB"/>
            </a:p>
          </p:txBody>
        </p:sp>
      </p:grpSp>
      <p:sp>
        <p:nvSpPr>
          <p:cNvPr id="10" name="TextBox 10"/>
          <p:cNvSpPr txBox="1"/>
          <p:nvPr/>
        </p:nvSpPr>
        <p:spPr>
          <a:xfrm>
            <a:off x="1012555" y="4805934"/>
            <a:ext cx="8961120" cy="36195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Let's prove it!</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243929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REFERENCES</a:t>
            </a:r>
          </a:p>
        </p:txBody>
      </p:sp>
      <p:grpSp>
        <p:nvGrpSpPr>
          <p:cNvPr id="3" name="Group 3"/>
          <p:cNvGrpSpPr/>
          <p:nvPr/>
        </p:nvGrpSpPr>
        <p:grpSpPr>
          <a:xfrm>
            <a:off x="1028700" y="1946431"/>
            <a:ext cx="16230600" cy="7155805"/>
            <a:chOff x="0" y="0"/>
            <a:chExt cx="21640800" cy="9541074"/>
          </a:xfrm>
        </p:grpSpPr>
        <p:sp>
          <p:nvSpPr>
            <p:cNvPr id="4" name="Freeform 4"/>
            <p:cNvSpPr/>
            <p:nvPr/>
          </p:nvSpPr>
          <p:spPr>
            <a:xfrm>
              <a:off x="0" y="0"/>
              <a:ext cx="21640800" cy="9541070"/>
            </a:xfrm>
            <a:custGeom>
              <a:avLst/>
              <a:gdLst/>
              <a:ahLst/>
              <a:cxnLst/>
              <a:rect l="l" t="t" r="r" b="b"/>
              <a:pathLst>
                <a:path w="21640800" h="9541070">
                  <a:moveTo>
                    <a:pt x="0" y="0"/>
                  </a:moveTo>
                  <a:lnTo>
                    <a:pt x="21640800" y="0"/>
                  </a:lnTo>
                  <a:lnTo>
                    <a:pt x="21640800" y="9541070"/>
                  </a:lnTo>
                  <a:lnTo>
                    <a:pt x="0" y="9541070"/>
                  </a:lnTo>
                  <a:close/>
                </a:path>
              </a:pathLst>
            </a:custGeom>
            <a:blipFill>
              <a:blip r:embed="rId3">
                <a:alphaModFix amt="0"/>
              </a:blip>
              <a:stretch>
                <a:fillRect l="-4743" r="-8390"/>
              </a:stretch>
            </a:blipFill>
          </p:spPr>
          <p:txBody>
            <a:bodyPr/>
            <a:lstStyle/>
            <a:p>
              <a:endParaRPr lang="en-GB"/>
            </a:p>
          </p:txBody>
        </p:sp>
        <p:sp>
          <p:nvSpPr>
            <p:cNvPr id="5" name="TextBox 5"/>
            <p:cNvSpPr txBox="1"/>
            <p:nvPr/>
          </p:nvSpPr>
          <p:spPr>
            <a:xfrm>
              <a:off x="0" y="0"/>
              <a:ext cx="21640800" cy="9541074"/>
            </a:xfrm>
            <a:prstGeom prst="rect">
              <a:avLst/>
            </a:prstGeom>
          </p:spPr>
          <p:txBody>
            <a:bodyPr lIns="0" tIns="0" rIns="0" bIns="0" rtlCol="0" anchor="ctr"/>
            <a:lstStyle/>
            <a:p>
              <a:pPr algn="just">
                <a:lnSpc>
                  <a:spcPts val="2879"/>
                </a:lnSpc>
              </a:pPr>
              <a:endParaRPr dirty="0"/>
            </a:p>
            <a:p>
              <a:pPr algn="just">
                <a:lnSpc>
                  <a:spcPts val="2879"/>
                </a:lnSpc>
              </a:pPr>
              <a:r>
                <a:rPr lang="en-US" sz="2400" b="1" dirty="0">
                  <a:solidFill>
                    <a:srgbClr val="000000"/>
                  </a:solidFill>
                  <a:latin typeface="Lato Bold"/>
                  <a:ea typeface="Lato Bold"/>
                  <a:cs typeface="Lato Bold"/>
                  <a:sym typeface="Lato Bold"/>
                </a:rPr>
                <a:t>CEDEFOP. (2022). </a:t>
              </a:r>
            </a:p>
            <a:p>
              <a:pPr algn="just">
                <a:lnSpc>
                  <a:spcPts val="2879"/>
                </a:lnSpc>
              </a:pPr>
              <a:r>
                <a:rPr lang="en-US" sz="2400" dirty="0" err="1">
                  <a:solidFill>
                    <a:srgbClr val="000000"/>
                  </a:solidFill>
                  <a:latin typeface="Lato Light" panose="020F0302020204030203" pitchFamily="34" charset="0"/>
                  <a:ea typeface="Lato"/>
                  <a:cs typeface="Lato"/>
                  <a:sym typeface="Lato"/>
                </a:rPr>
                <a:t>Digitalisation</a:t>
              </a:r>
              <a:r>
                <a:rPr lang="en-US" sz="2400" dirty="0">
                  <a:solidFill>
                    <a:srgbClr val="000000"/>
                  </a:solidFill>
                  <a:latin typeface="Lato Light" panose="020F0302020204030203" pitchFamily="34" charset="0"/>
                  <a:ea typeface="Lato"/>
                  <a:cs typeface="Lato"/>
                  <a:sym typeface="Lato"/>
                </a:rPr>
                <a:t> in vocational education and training: Skills for the future. Publications Office of the European Union.</a:t>
              </a:r>
            </a:p>
            <a:p>
              <a:pPr algn="just">
                <a:lnSpc>
                  <a:spcPts val="2879"/>
                </a:lnSpc>
              </a:pPr>
              <a:endParaRPr lang="en-US" sz="2400" dirty="0">
                <a:solidFill>
                  <a:srgbClr val="000000"/>
                </a:solidFill>
                <a:latin typeface="Lato"/>
                <a:ea typeface="Lato"/>
                <a:cs typeface="Lato"/>
                <a:sym typeface="Lato"/>
              </a:endParaRPr>
            </a:p>
            <a:p>
              <a:pPr algn="just">
                <a:lnSpc>
                  <a:spcPts val="2879"/>
                </a:lnSpc>
              </a:pPr>
              <a:r>
                <a:rPr lang="en-US" sz="2400" b="1" dirty="0">
                  <a:solidFill>
                    <a:srgbClr val="000000"/>
                  </a:solidFill>
                  <a:latin typeface="Lato Bold"/>
                  <a:ea typeface="Lato Bold"/>
                  <a:cs typeface="Lato Bold"/>
                  <a:sym typeface="Lato Bold"/>
                </a:rPr>
                <a:t>European Commission. (2019). </a:t>
              </a:r>
            </a:p>
            <a:p>
              <a:pPr algn="just">
                <a:lnSpc>
                  <a:spcPts val="2879"/>
                </a:lnSpc>
              </a:pPr>
              <a:r>
                <a:rPr lang="en-US" sz="2400" dirty="0">
                  <a:solidFill>
                    <a:srgbClr val="000000"/>
                  </a:solidFill>
                  <a:latin typeface="Lato Light" panose="020F0302020204030203" pitchFamily="34" charset="0"/>
                  <a:ea typeface="Lato"/>
                  <a:cs typeface="Lato"/>
                  <a:sym typeface="Lato"/>
                </a:rPr>
                <a:t>Ethics Guidelines for Trustworthy AI. High-Level Expert Group on Artificial Intelligence.</a:t>
              </a:r>
            </a:p>
            <a:p>
              <a:pPr algn="just">
                <a:lnSpc>
                  <a:spcPts val="2879"/>
                </a:lnSpc>
              </a:pPr>
              <a:endParaRPr lang="en-US" sz="2400" dirty="0">
                <a:solidFill>
                  <a:srgbClr val="000000"/>
                </a:solidFill>
                <a:latin typeface="Lato"/>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Bold"/>
                  <a:ea typeface="Lato Bold"/>
                  <a:cs typeface="Lato Bold"/>
                  <a:sym typeface="Lato Bold"/>
                </a:rPr>
                <a:t>European Commission. (2024).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Regulation (EU) 2024/… laying down </a:t>
              </a:r>
              <a:r>
                <a:rPr lang="en-US" sz="2400" u="none" strike="noStrike" dirty="0" err="1">
                  <a:solidFill>
                    <a:srgbClr val="000000"/>
                  </a:solidFill>
                  <a:latin typeface="Lato Light" panose="020F0302020204030203" pitchFamily="34" charset="0"/>
                  <a:ea typeface="Lato"/>
                  <a:cs typeface="Lato"/>
                  <a:sym typeface="Lato"/>
                </a:rPr>
                <a:t>harmonised</a:t>
              </a:r>
              <a:r>
                <a:rPr lang="en-US" sz="2400" u="none" strike="noStrike" dirty="0">
                  <a:solidFill>
                    <a:srgbClr val="000000"/>
                  </a:solidFill>
                  <a:latin typeface="Lato Light" panose="020F0302020204030203" pitchFamily="34" charset="0"/>
                  <a:ea typeface="Lato"/>
                  <a:cs typeface="Lato"/>
                  <a:sym typeface="Lato"/>
                </a:rPr>
                <a:t> rules on artificial intelligence (Artificial Intelligence Act). Publications Office of the European Union.</a:t>
              </a:r>
            </a:p>
            <a:p>
              <a:pPr marL="0" lvl="0" indent="0" algn="just">
                <a:lnSpc>
                  <a:spcPts val="2879"/>
                </a:lnSpc>
                <a:spcBef>
                  <a:spcPct val="0"/>
                </a:spcBef>
              </a:pPr>
              <a:endParaRPr lang="en-US" sz="2400" u="none" strike="noStrike" dirty="0">
                <a:solidFill>
                  <a:srgbClr val="000000"/>
                </a:solidFill>
                <a:latin typeface="Lato"/>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Bold"/>
                  <a:ea typeface="Lato Bold"/>
                  <a:cs typeface="Lato Bold"/>
                  <a:sym typeface="Lato Bold"/>
                </a:rPr>
                <a:t>European Commission. (2025).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General-Purpose AI Code of Practice. European Commission.</a:t>
              </a:r>
            </a:p>
            <a:p>
              <a:pPr marL="0" lvl="0" indent="0" algn="just">
                <a:lnSpc>
                  <a:spcPts val="2879"/>
                </a:lnSpc>
                <a:spcBef>
                  <a:spcPct val="0"/>
                </a:spcBef>
              </a:pPr>
              <a:endParaRPr lang="en-US" sz="2400" u="none" strike="noStrike" dirty="0">
                <a:solidFill>
                  <a:srgbClr val="000000"/>
                </a:solidFill>
                <a:latin typeface="Lato"/>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Bold"/>
                  <a:ea typeface="Lato Bold"/>
                  <a:cs typeface="Lato Bold"/>
                  <a:sym typeface="Lato Bold"/>
                </a:rPr>
                <a:t>European Parliament. (2020).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The ethics of artificial intelligence: Issues and initiatives. European Parliamentary Research Service.</a:t>
              </a:r>
            </a:p>
            <a:p>
              <a:pPr marL="0" lvl="0" indent="0" algn="just">
                <a:lnSpc>
                  <a:spcPts val="2879"/>
                </a:lnSpc>
                <a:spcBef>
                  <a:spcPct val="0"/>
                </a:spcBef>
              </a:pPr>
              <a:endParaRPr lang="en-US" sz="2400" b="1" u="none" strike="noStrike" dirty="0">
                <a:solidFill>
                  <a:srgbClr val="000000"/>
                </a:solidFill>
                <a:latin typeface="Lato" panose="020F0502020204030203" pitchFamily="34" charset="0"/>
                <a:ea typeface="Lato"/>
                <a:cs typeface="Lato"/>
                <a:sym typeface="Lato"/>
              </a:endParaRPr>
            </a:p>
            <a:p>
              <a:pPr lvl="0" algn="just">
                <a:lnSpc>
                  <a:spcPts val="2879"/>
                </a:lnSpc>
                <a:spcBef>
                  <a:spcPct val="0"/>
                </a:spcBef>
              </a:pPr>
              <a:r>
                <a:rPr lang="es-ES" sz="2400" b="1" dirty="0">
                  <a:latin typeface="Lato" panose="020F0502020204030203" pitchFamily="34" charset="0"/>
                </a:rPr>
                <a:t>Redecker, C. (2017). </a:t>
              </a:r>
            </a:p>
            <a:p>
              <a:pPr lvl="0" algn="just">
                <a:lnSpc>
                  <a:spcPts val="2879"/>
                </a:lnSpc>
                <a:spcBef>
                  <a:spcPct val="0"/>
                </a:spcBef>
              </a:pPr>
              <a:r>
                <a:rPr lang="es-ES" sz="2400" dirty="0" err="1">
                  <a:latin typeface="Lato Light" panose="020F0302020204030203" pitchFamily="34" charset="0"/>
                </a:rPr>
                <a:t>European</a:t>
              </a:r>
              <a:r>
                <a:rPr lang="es-ES" sz="2400" dirty="0">
                  <a:latin typeface="Lato Light" panose="020F0302020204030203" pitchFamily="34" charset="0"/>
                </a:rPr>
                <a:t> Framework </a:t>
              </a:r>
              <a:r>
                <a:rPr lang="es-ES" sz="2400" dirty="0" err="1">
                  <a:latin typeface="Lato Light" panose="020F0302020204030203" pitchFamily="34" charset="0"/>
                </a:rPr>
                <a:t>for</a:t>
              </a:r>
              <a:r>
                <a:rPr lang="es-ES" sz="2400" dirty="0">
                  <a:latin typeface="Lato Light" panose="020F0302020204030203" pitchFamily="34" charset="0"/>
                </a:rPr>
                <a:t> </a:t>
              </a:r>
              <a:r>
                <a:rPr lang="es-ES" sz="2400" dirty="0" err="1">
                  <a:latin typeface="Lato Light" panose="020F0302020204030203" pitchFamily="34" charset="0"/>
                </a:rPr>
                <a:t>the</a:t>
              </a:r>
              <a:r>
                <a:rPr lang="es-ES" sz="2400" dirty="0">
                  <a:latin typeface="Lato Light" panose="020F0302020204030203" pitchFamily="34" charset="0"/>
                </a:rPr>
                <a:t> Digital </a:t>
              </a:r>
              <a:r>
                <a:rPr lang="es-ES" sz="2400" dirty="0" err="1">
                  <a:latin typeface="Lato Light" panose="020F0302020204030203" pitchFamily="34" charset="0"/>
                </a:rPr>
                <a:t>Competence</a:t>
              </a:r>
              <a:r>
                <a:rPr lang="es-ES" sz="2400" dirty="0">
                  <a:latin typeface="Lato Light" panose="020F0302020204030203" pitchFamily="34" charset="0"/>
                </a:rPr>
                <a:t> </a:t>
              </a:r>
              <a:r>
                <a:rPr lang="es-ES" sz="2400" dirty="0" err="1">
                  <a:latin typeface="Lato Light" panose="020F0302020204030203" pitchFamily="34" charset="0"/>
                </a:rPr>
                <a:t>of</a:t>
              </a:r>
              <a:r>
                <a:rPr lang="es-ES" sz="2400" dirty="0">
                  <a:latin typeface="Lato Light" panose="020F0302020204030203" pitchFamily="34" charset="0"/>
                </a:rPr>
                <a:t> </a:t>
              </a:r>
              <a:r>
                <a:rPr lang="es-ES" sz="2400" dirty="0" err="1">
                  <a:latin typeface="Lato Light" panose="020F0302020204030203" pitchFamily="34" charset="0"/>
                </a:rPr>
                <a:t>Educators</a:t>
              </a:r>
              <a:r>
                <a:rPr lang="es-ES" sz="2400" dirty="0">
                  <a:latin typeface="Lato Light" panose="020F0302020204030203" pitchFamily="34" charset="0"/>
                </a:rPr>
                <a:t> (</a:t>
              </a:r>
              <a:r>
                <a:rPr lang="es-ES" sz="2400" dirty="0" err="1">
                  <a:latin typeface="Lato Light" panose="020F0302020204030203" pitchFamily="34" charset="0"/>
                </a:rPr>
                <a:t>DigCompEdu</a:t>
              </a:r>
              <a:r>
                <a:rPr lang="es-ES" sz="2400" dirty="0">
                  <a:latin typeface="Lato Light" panose="020F0302020204030203" pitchFamily="34" charset="0"/>
                </a:rPr>
                <a:t>). </a:t>
              </a:r>
              <a:r>
                <a:rPr lang="es-ES" sz="2400" dirty="0" err="1">
                  <a:latin typeface="Lato Light" panose="020F0302020204030203" pitchFamily="34" charset="0"/>
                </a:rPr>
                <a:t>Publications</a:t>
              </a:r>
              <a:r>
                <a:rPr lang="es-ES" sz="2400" dirty="0">
                  <a:latin typeface="Lato Light" panose="020F0302020204030203" pitchFamily="34" charset="0"/>
                </a:rPr>
                <a:t> Office </a:t>
              </a:r>
              <a:r>
                <a:rPr lang="es-ES" sz="2400" dirty="0" err="1">
                  <a:latin typeface="Lato Light" panose="020F0302020204030203" pitchFamily="34" charset="0"/>
                </a:rPr>
                <a:t>of</a:t>
              </a:r>
              <a:r>
                <a:rPr lang="es-ES" sz="2400" dirty="0">
                  <a:latin typeface="Lato Light" panose="020F0302020204030203" pitchFamily="34" charset="0"/>
                </a:rPr>
                <a:t> </a:t>
              </a:r>
              <a:r>
                <a:rPr lang="es-ES" sz="2400" dirty="0" err="1">
                  <a:latin typeface="Lato Light" panose="020F0302020204030203" pitchFamily="34" charset="0"/>
                </a:rPr>
                <a:t>the</a:t>
              </a:r>
              <a:r>
                <a:rPr lang="es-ES" sz="2400" dirty="0">
                  <a:latin typeface="Lato Light" panose="020F0302020204030203" pitchFamily="34" charset="0"/>
                </a:rPr>
                <a:t> </a:t>
              </a:r>
              <a:r>
                <a:rPr lang="es-ES" sz="2400" dirty="0" err="1">
                  <a:latin typeface="Lato Light" panose="020F0302020204030203" pitchFamily="34" charset="0"/>
                </a:rPr>
                <a:t>European</a:t>
              </a:r>
              <a:r>
                <a:rPr lang="es-ES" sz="2400" dirty="0">
                  <a:latin typeface="Lato Light" panose="020F0302020204030203" pitchFamily="34" charset="0"/>
                </a:rPr>
                <a:t> Union.</a:t>
              </a: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endParaRPr lang="en-US" sz="2400" u="none" strike="noStrike" dirty="0">
                <a:solidFill>
                  <a:srgbClr val="000000"/>
                </a:solidFill>
                <a:latin typeface="Lato"/>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Bold"/>
                  <a:ea typeface="Lato Bold"/>
                  <a:cs typeface="Lato Bold"/>
                  <a:sym typeface="Lato Bold"/>
                </a:rPr>
                <a:t>OECD. (2019).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OECD Principles on Artificial Intelligence. OECD Publishing.</a:t>
              </a:r>
            </a:p>
          </p:txBody>
        </p:sp>
      </p:gr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243929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REFERENCES</a:t>
            </a:r>
          </a:p>
        </p:txBody>
      </p:sp>
      <p:grpSp>
        <p:nvGrpSpPr>
          <p:cNvPr id="3" name="Group 3"/>
          <p:cNvGrpSpPr/>
          <p:nvPr/>
        </p:nvGrpSpPr>
        <p:grpSpPr>
          <a:xfrm>
            <a:off x="1028700" y="2373189"/>
            <a:ext cx="16230600" cy="3778265"/>
            <a:chOff x="0" y="0"/>
            <a:chExt cx="21640800" cy="5037686"/>
          </a:xfrm>
        </p:grpSpPr>
        <p:sp>
          <p:nvSpPr>
            <p:cNvPr id="4" name="Freeform 4"/>
            <p:cNvSpPr/>
            <p:nvPr/>
          </p:nvSpPr>
          <p:spPr>
            <a:xfrm>
              <a:off x="0" y="0"/>
              <a:ext cx="21640800" cy="4493537"/>
            </a:xfrm>
            <a:custGeom>
              <a:avLst/>
              <a:gdLst/>
              <a:ahLst/>
              <a:cxnLst/>
              <a:rect l="l" t="t" r="r" b="b"/>
              <a:pathLst>
                <a:path w="21640800" h="4493537">
                  <a:moveTo>
                    <a:pt x="0" y="0"/>
                  </a:moveTo>
                  <a:lnTo>
                    <a:pt x="21640800" y="0"/>
                  </a:lnTo>
                  <a:lnTo>
                    <a:pt x="21640800" y="4493537"/>
                  </a:lnTo>
                  <a:lnTo>
                    <a:pt x="0" y="4493537"/>
                  </a:lnTo>
                  <a:close/>
                </a:path>
              </a:pathLst>
            </a:custGeom>
            <a:blipFill>
              <a:blip r:embed="rId3">
                <a:alphaModFix amt="0"/>
              </a:blip>
              <a:stretch>
                <a:fillRect t="-47262" r="-3647" b="-47262"/>
              </a:stretch>
            </a:blipFill>
          </p:spPr>
          <p:txBody>
            <a:bodyPr/>
            <a:lstStyle/>
            <a:p>
              <a:endParaRPr lang="en-GB"/>
            </a:p>
          </p:txBody>
        </p:sp>
        <p:sp>
          <p:nvSpPr>
            <p:cNvPr id="5" name="TextBox 5"/>
            <p:cNvSpPr txBox="1"/>
            <p:nvPr/>
          </p:nvSpPr>
          <p:spPr>
            <a:xfrm>
              <a:off x="0" y="544148"/>
              <a:ext cx="21640800" cy="4493538"/>
            </a:xfrm>
            <a:prstGeom prst="rect">
              <a:avLst/>
            </a:prstGeom>
          </p:spPr>
          <p:txBody>
            <a:bodyPr lIns="0" tIns="0" rIns="0" bIns="0" rtlCol="0" anchor="ctr"/>
            <a:lstStyle/>
            <a:p>
              <a:pPr algn="just">
                <a:lnSpc>
                  <a:spcPts val="2879"/>
                </a:lnSpc>
              </a:pPr>
              <a:r>
                <a:rPr lang="en-US" sz="2400" b="1" dirty="0">
                  <a:solidFill>
                    <a:srgbClr val="000000"/>
                  </a:solidFill>
                  <a:latin typeface="Lato Bold"/>
                  <a:ea typeface="Lato Bold"/>
                  <a:cs typeface="Lato Bold"/>
                  <a:sym typeface="Lato Bold"/>
                </a:rPr>
                <a:t>UNESCO. (2021). </a:t>
              </a:r>
            </a:p>
            <a:p>
              <a:pPr algn="just">
                <a:lnSpc>
                  <a:spcPts val="2879"/>
                </a:lnSpc>
              </a:pPr>
              <a:r>
                <a:rPr lang="en-US" sz="2400" dirty="0">
                  <a:solidFill>
                    <a:srgbClr val="000000"/>
                  </a:solidFill>
                  <a:latin typeface="Lato Light" panose="020F0302020204030203" pitchFamily="34" charset="0"/>
                  <a:ea typeface="Lato"/>
                  <a:cs typeface="Lato"/>
                  <a:sym typeface="Lato"/>
                </a:rPr>
                <a:t>Recommendation on the Ethics of Artificial Intelligence. United Nations Educational, Scientific and Cultural Organization.</a:t>
              </a:r>
            </a:p>
            <a:p>
              <a:pPr algn="just">
                <a:lnSpc>
                  <a:spcPts val="2879"/>
                </a:lnSpc>
              </a:pPr>
              <a:endParaRPr lang="en-US" sz="2400" dirty="0">
                <a:solidFill>
                  <a:srgbClr val="000000"/>
                </a:solidFill>
                <a:latin typeface="Lato"/>
                <a:ea typeface="Lato"/>
                <a:cs typeface="Lato"/>
                <a:sym typeface="Lato"/>
              </a:endParaRPr>
            </a:p>
            <a:p>
              <a:pPr algn="just">
                <a:lnSpc>
                  <a:spcPts val="2879"/>
                </a:lnSpc>
              </a:pPr>
              <a:r>
                <a:rPr lang="en-US" sz="2400" b="1" dirty="0">
                  <a:solidFill>
                    <a:srgbClr val="000000"/>
                  </a:solidFill>
                  <a:latin typeface="Lato Bold"/>
                  <a:ea typeface="Lato Bold"/>
                  <a:cs typeface="Lato Bold"/>
                  <a:sym typeface="Lato Bold"/>
                </a:rPr>
                <a:t>UNESCO. (2023). </a:t>
              </a:r>
            </a:p>
            <a:p>
              <a:pPr algn="just">
                <a:lnSpc>
                  <a:spcPts val="2879"/>
                </a:lnSpc>
              </a:pPr>
              <a:r>
                <a:rPr lang="en-US" sz="2400" dirty="0">
                  <a:solidFill>
                    <a:srgbClr val="000000"/>
                  </a:solidFill>
                  <a:latin typeface="Lato Light" panose="020F0302020204030203" pitchFamily="34" charset="0"/>
                  <a:ea typeface="Lato"/>
                  <a:cs typeface="Lato"/>
                  <a:sym typeface="Lato"/>
                </a:rPr>
                <a:t>Readiness Assessment Methodology (RAM): A Tool of the Recommendation on the Ethics of AI. UNESCO.</a:t>
              </a:r>
            </a:p>
            <a:p>
              <a:pPr algn="just">
                <a:lnSpc>
                  <a:spcPts val="2879"/>
                </a:lnSpc>
              </a:pPr>
              <a:endParaRPr lang="en-US" sz="2400" dirty="0">
                <a:solidFill>
                  <a:srgbClr val="000000"/>
                </a:solidFill>
                <a:latin typeface="Lato"/>
                <a:ea typeface="Lato"/>
                <a:cs typeface="Lato"/>
                <a:sym typeface="Lato"/>
              </a:endParaRPr>
            </a:p>
            <a:p>
              <a:pPr algn="just">
                <a:lnSpc>
                  <a:spcPts val="2879"/>
                </a:lnSpc>
              </a:pPr>
              <a:r>
                <a:rPr lang="es-ES" sz="2400" b="1" dirty="0" err="1">
                  <a:latin typeface="Lato" panose="020F0502020204030203" pitchFamily="34" charset="0"/>
                </a:rPr>
                <a:t>Vuorikari</a:t>
              </a:r>
              <a:r>
                <a:rPr lang="es-ES" sz="2400" b="1" dirty="0">
                  <a:latin typeface="Lato" panose="020F0502020204030203" pitchFamily="34" charset="0"/>
                </a:rPr>
                <a:t>, R., </a:t>
              </a:r>
              <a:r>
                <a:rPr lang="es-ES" sz="2400" b="1" dirty="0" err="1">
                  <a:latin typeface="Lato" panose="020F0502020204030203" pitchFamily="34" charset="0"/>
                </a:rPr>
                <a:t>Kluzer</a:t>
              </a:r>
              <a:r>
                <a:rPr lang="es-ES" sz="2400" b="1" dirty="0">
                  <a:latin typeface="Lato" panose="020F0502020204030203" pitchFamily="34" charset="0"/>
                </a:rPr>
                <a:t>, S., &amp; </a:t>
              </a:r>
              <a:r>
                <a:rPr lang="es-ES" sz="2400" b="1" dirty="0" err="1">
                  <a:latin typeface="Lato" panose="020F0502020204030203" pitchFamily="34" charset="0"/>
                </a:rPr>
                <a:t>Punie</a:t>
              </a:r>
              <a:r>
                <a:rPr lang="es-ES" sz="2400" b="1" dirty="0">
                  <a:latin typeface="Lato" panose="020F0502020204030203" pitchFamily="34" charset="0"/>
                </a:rPr>
                <a:t>, Y. (2022). </a:t>
              </a:r>
            </a:p>
            <a:p>
              <a:pPr algn="just">
                <a:lnSpc>
                  <a:spcPts val="2879"/>
                </a:lnSpc>
              </a:pPr>
              <a:r>
                <a:rPr lang="es-ES" sz="2400" dirty="0" err="1">
                  <a:latin typeface="Lato Light" panose="020F0302020204030203" pitchFamily="34" charset="0"/>
                </a:rPr>
                <a:t>DigComp</a:t>
              </a:r>
              <a:r>
                <a:rPr lang="es-ES" sz="2400" dirty="0">
                  <a:latin typeface="Lato Light" panose="020F0302020204030203" pitchFamily="34" charset="0"/>
                </a:rPr>
                <a:t> 2.2: The Digital </a:t>
              </a:r>
              <a:r>
                <a:rPr lang="es-ES" sz="2400" dirty="0" err="1">
                  <a:latin typeface="Lato Light" panose="020F0302020204030203" pitchFamily="34" charset="0"/>
                </a:rPr>
                <a:t>Competence</a:t>
              </a:r>
              <a:r>
                <a:rPr lang="es-ES" sz="2400" dirty="0">
                  <a:latin typeface="Lato Light" panose="020F0302020204030203" pitchFamily="34" charset="0"/>
                </a:rPr>
                <a:t> Framework </a:t>
              </a:r>
              <a:r>
                <a:rPr lang="es-ES" sz="2400" dirty="0" err="1">
                  <a:latin typeface="Lato Light" panose="020F0302020204030203" pitchFamily="34" charset="0"/>
                </a:rPr>
                <a:t>for</a:t>
              </a:r>
              <a:r>
                <a:rPr lang="es-ES" sz="2400" dirty="0">
                  <a:latin typeface="Lato Light" panose="020F0302020204030203" pitchFamily="34" charset="0"/>
                </a:rPr>
                <a:t> </a:t>
              </a:r>
              <a:r>
                <a:rPr lang="es-ES" sz="2400" dirty="0" err="1">
                  <a:latin typeface="Lato Light" panose="020F0302020204030203" pitchFamily="34" charset="0"/>
                </a:rPr>
                <a:t>Citizens</a:t>
              </a:r>
              <a:r>
                <a:rPr lang="es-ES" sz="2400" dirty="0">
                  <a:latin typeface="Lato Light" panose="020F0302020204030203" pitchFamily="34" charset="0"/>
                </a:rPr>
                <a:t>. </a:t>
              </a:r>
              <a:r>
                <a:rPr lang="es-ES" sz="2400" dirty="0" err="1">
                  <a:latin typeface="Lato Light" panose="020F0302020204030203" pitchFamily="34" charset="0"/>
                </a:rPr>
                <a:t>Publications</a:t>
              </a:r>
              <a:r>
                <a:rPr lang="es-ES" sz="2400" dirty="0">
                  <a:latin typeface="Lato Light" panose="020F0302020204030203" pitchFamily="34" charset="0"/>
                </a:rPr>
                <a:t> Office </a:t>
              </a:r>
              <a:r>
                <a:rPr lang="es-ES" sz="2400" dirty="0" err="1">
                  <a:latin typeface="Lato Light" panose="020F0302020204030203" pitchFamily="34" charset="0"/>
                </a:rPr>
                <a:t>of</a:t>
              </a:r>
              <a:r>
                <a:rPr lang="es-ES" sz="2400" dirty="0">
                  <a:latin typeface="Lato Light" panose="020F0302020204030203" pitchFamily="34" charset="0"/>
                </a:rPr>
                <a:t> </a:t>
              </a:r>
              <a:r>
                <a:rPr lang="es-ES" sz="2400" dirty="0" err="1">
                  <a:latin typeface="Lato Light" panose="020F0302020204030203" pitchFamily="34" charset="0"/>
                </a:rPr>
                <a:t>the</a:t>
              </a:r>
              <a:r>
                <a:rPr lang="es-ES" sz="2400" dirty="0">
                  <a:latin typeface="Lato Light" panose="020F0302020204030203" pitchFamily="34" charset="0"/>
                </a:rPr>
                <a:t> </a:t>
              </a:r>
              <a:r>
                <a:rPr lang="es-ES" sz="2400" dirty="0" err="1">
                  <a:latin typeface="Lato Light" panose="020F0302020204030203" pitchFamily="34" charset="0"/>
                </a:rPr>
                <a:t>European</a:t>
              </a:r>
              <a:r>
                <a:rPr lang="es-ES" sz="2400" dirty="0">
                  <a:latin typeface="Lato Light" panose="020F0302020204030203" pitchFamily="34" charset="0"/>
                </a:rPr>
                <a:t> Union.</a:t>
              </a:r>
              <a:endParaRPr lang="en-US" sz="2400" dirty="0">
                <a:solidFill>
                  <a:srgbClr val="000000"/>
                </a:solidFill>
                <a:latin typeface="Lato Light" panose="020F0302020204030203" pitchFamily="34" charset="0"/>
                <a:ea typeface="Lato"/>
                <a:cs typeface="Lato"/>
                <a:sym typeface="Lato"/>
              </a:endParaRPr>
            </a:p>
            <a:p>
              <a:pPr algn="just">
                <a:lnSpc>
                  <a:spcPts val="2879"/>
                </a:lnSpc>
              </a:pPr>
              <a:endParaRPr lang="en-US" sz="2400" dirty="0">
                <a:solidFill>
                  <a:srgbClr val="000000"/>
                </a:solidFill>
                <a:latin typeface="Lato"/>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Bold"/>
                  <a:ea typeface="Lato Bold"/>
                  <a:cs typeface="Lato Bold"/>
                  <a:sym typeface="Lato Bold"/>
                </a:rPr>
                <a:t>World Economic Forum. (2023).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Shaping the Future of Learning: The Role of AI in Education. WEF.</a:t>
              </a:r>
            </a:p>
          </p:txBody>
        </p:sp>
      </p:gr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4">
                <a:alphaModFix amt="0"/>
              </a:blip>
              <a:stretch>
                <a:fillRect t="-26194" b="-5722"/>
              </a:stretch>
            </a:blipFill>
          </p:spPr>
          <p:txBody>
            <a:bodyPr/>
            <a:lstStyle/>
            <a:p>
              <a:endParaRPr lang="en-GB"/>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Restart</a:t>
              </a:r>
            </a:p>
          </p:txBody>
        </p:sp>
      </p:grpSp>
      <p:grpSp>
        <p:nvGrpSpPr>
          <p:cNvPr id="5" name="Group 5"/>
          <p:cNvGrpSpPr/>
          <p:nvPr/>
        </p:nvGrpSpPr>
        <p:grpSpPr>
          <a:xfrm>
            <a:off x="8601427" y="7476973"/>
            <a:ext cx="2338435" cy="642671"/>
            <a:chOff x="0" y="0"/>
            <a:chExt cx="3117914" cy="856894"/>
          </a:xfrm>
        </p:grpSpPr>
        <p:sp>
          <p:nvSpPr>
            <p:cNvPr id="6" name="Freeform 6"/>
            <p:cNvSpPr/>
            <p:nvPr/>
          </p:nvSpPr>
          <p:spPr>
            <a:xfrm>
              <a:off x="0" y="0"/>
              <a:ext cx="3117912" cy="856895"/>
            </a:xfrm>
            <a:custGeom>
              <a:avLst/>
              <a:gdLst/>
              <a:ahLst/>
              <a:cxnLst/>
              <a:rect l="l" t="t" r="r" b="b"/>
              <a:pathLst>
                <a:path w="3117912" h="856895">
                  <a:moveTo>
                    <a:pt x="0" y="0"/>
                  </a:moveTo>
                  <a:lnTo>
                    <a:pt x="3117912" y="0"/>
                  </a:lnTo>
                  <a:lnTo>
                    <a:pt x="3117912" y="856895"/>
                  </a:lnTo>
                  <a:lnTo>
                    <a:pt x="0" y="856895"/>
                  </a:lnTo>
                  <a:close/>
                </a:path>
              </a:pathLst>
            </a:custGeom>
            <a:blipFill>
              <a:blip r:embed="rId4">
                <a:alphaModFix amt="0"/>
              </a:blip>
              <a:stretch>
                <a:fillRect t="-31134" b="-10662"/>
              </a:stretch>
            </a:blipFill>
          </p:spPr>
          <p:txBody>
            <a:bodyPr/>
            <a:lstStyle/>
            <a:p>
              <a:endParaRPr lang="en-GB"/>
            </a:p>
          </p:txBody>
        </p:sp>
        <p:sp>
          <p:nvSpPr>
            <p:cNvPr id="7" name="TextBox 7"/>
            <p:cNvSpPr txBox="1"/>
            <p:nvPr/>
          </p:nvSpPr>
          <p:spPr>
            <a:xfrm>
              <a:off x="0" y="0"/>
              <a:ext cx="3117914"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Exit Course</a:t>
              </a:r>
            </a:p>
          </p:txBody>
        </p:sp>
      </p:grpSp>
      <p:grpSp>
        <p:nvGrpSpPr>
          <p:cNvPr id="8" name="Group 8"/>
          <p:cNvGrpSpPr/>
          <p:nvPr/>
        </p:nvGrpSpPr>
        <p:grpSpPr>
          <a:xfrm>
            <a:off x="8806491" y="2992907"/>
            <a:ext cx="7419499" cy="3244739"/>
            <a:chOff x="0" y="0"/>
            <a:chExt cx="9892665" cy="4326318"/>
          </a:xfrm>
        </p:grpSpPr>
        <p:sp>
          <p:nvSpPr>
            <p:cNvPr id="9" name="Freeform 9" descr="A logo with a person's head in a circle  AI-generated content may be incorrect."/>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n-GB"/>
            </a:p>
          </p:txBody>
        </p:sp>
      </p:grpSp>
      <p:grpSp>
        <p:nvGrpSpPr>
          <p:cNvPr id="10" name="Group 10"/>
          <p:cNvGrpSpPr/>
          <p:nvPr/>
        </p:nvGrpSpPr>
        <p:grpSpPr>
          <a:xfrm>
            <a:off x="1055922"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t="-53924" b="-53924"/>
              </a:stretch>
            </a:blipFill>
          </p:spPr>
          <p:txBody>
            <a:bodyPr/>
            <a:lstStyle/>
            <a:p>
              <a:endParaRPr lang="en-GB"/>
            </a:p>
          </p:txBody>
        </p:sp>
      </p:grpSp>
      <p:grpSp>
        <p:nvGrpSpPr>
          <p:cNvPr id="12" name="Group 12"/>
          <p:cNvGrpSpPr/>
          <p:nvPr/>
        </p:nvGrpSpPr>
        <p:grpSpPr>
          <a:xfrm>
            <a:off x="0" y="2069525"/>
            <a:ext cx="6903596" cy="5975014"/>
            <a:chOff x="0" y="0"/>
            <a:chExt cx="8851392" cy="7660818"/>
          </a:xfrm>
        </p:grpSpPr>
        <p:sp>
          <p:nvSpPr>
            <p:cNvPr id="13" name="Freeform 13"/>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7"/>
              <a:stretch>
                <a:fillRect l="-14856" r="-14904"/>
              </a:stretch>
            </a:blipFill>
          </p:spPr>
          <p:txBody>
            <a:bodyPr/>
            <a:lstStyle/>
            <a:p>
              <a:endParaRPr lang="en-GB"/>
            </a:p>
          </p:txBody>
        </p:sp>
      </p:grpSp>
      <p:sp>
        <p:nvSpPr>
          <p:cNvPr id="14" name="TextBox 14"/>
          <p:cNvSpPr txBox="1"/>
          <p:nvPr/>
        </p:nvSpPr>
        <p:spPr>
          <a:xfrm>
            <a:off x="9064173" y="8772525"/>
            <a:ext cx="6942236" cy="9239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This project has been co-financed with support from the European Commission's ERASMUS+ programme. This publication reflects only the views of its authors, and neither the European Commission nor SEPIE can be held responsible for any use that may be made of the information contained herein.</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4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TotalTime>
  <Words>4042</Words>
  <Application>Microsoft Office PowerPoint</Application>
  <PresentationFormat>Custom</PresentationFormat>
  <Paragraphs>410</Paragraphs>
  <Slides>41</Slides>
  <Notes>23</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41</vt:i4>
      </vt:variant>
    </vt:vector>
  </HeadingPairs>
  <TitlesOfParts>
    <vt:vector size="58" baseType="lpstr">
      <vt:lpstr>Calibri (MS)</vt:lpstr>
      <vt:lpstr>Gosha Medium</vt:lpstr>
      <vt:lpstr>Canva Sans</vt:lpstr>
      <vt:lpstr>Lato Light</vt:lpstr>
      <vt:lpstr>Arial</vt:lpstr>
      <vt:lpstr>Lato</vt:lpstr>
      <vt:lpstr>Gosha</vt:lpstr>
      <vt:lpstr>Quattrocento Bold</vt:lpstr>
      <vt:lpstr>Canva Sans Bold</vt:lpstr>
      <vt:lpstr>Lato Bold</vt:lpstr>
      <vt:lpstr>Lato Light Italics</vt:lpstr>
      <vt:lpstr>Oswald</vt:lpstr>
      <vt:lpstr>Public Sans Medium</vt:lpstr>
      <vt:lpstr>Gosha Bold</vt:lpstr>
      <vt:lpstr>Calibri (MS)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 INclusive trAIners.pptx (Inglés-final)</dc:title>
  <cp:lastModifiedBy>Jaione Santos Miguel</cp:lastModifiedBy>
  <cp:revision>8</cp:revision>
  <dcterms:created xsi:type="dcterms:W3CDTF">2006-08-16T00:00:00Z</dcterms:created>
  <dcterms:modified xsi:type="dcterms:W3CDTF">2026-09-14T15:16:08Z</dcterms:modified>
  <dc:identifier>DAHMuwA3xPk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26281FF4-3024-4DB8-B9B8-73C43BD220A6</vt:lpwstr>
  </property>
  <property fmtid="{D5CDD505-2E9C-101B-9397-08002B2CF9AE}" pid="3" name="ArticulatePath">
    <vt:lpwstr>Module 1 - INclusive trAIners</vt:lpwstr>
  </property>
</Properties>
</file>