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10.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11.xml" ContentType="application/vnd.openxmlformats-officedocument.presentationml.notesSlide+xml"/>
  <Override PartName="/ppt/tags/tag17.xml" ContentType="application/vnd.openxmlformats-officedocument.presentationml.tags+xml"/>
  <Override PartName="/ppt/notesSlides/notesSlide12.xml" ContentType="application/vnd.openxmlformats-officedocument.presentationml.notesSlide+xml"/>
  <Override PartName="/ppt/tags/tag18.xml" ContentType="application/vnd.openxmlformats-officedocument.presentationml.tags+xml"/>
  <Override PartName="/ppt/notesSlides/notesSlide13.xml" ContentType="application/vnd.openxmlformats-officedocument.presentationml.notesSlide+xml"/>
  <Override PartName="/ppt/tags/tag19.xml" ContentType="application/vnd.openxmlformats-officedocument.presentationml.tags+xml"/>
  <Override PartName="/ppt/notesSlides/notesSlide14.xml" ContentType="application/vnd.openxmlformats-officedocument.presentationml.notesSlide+xml"/>
  <Override PartName="/ppt/tags/tag20.xml" ContentType="application/vnd.openxmlformats-officedocument.presentationml.tags+xml"/>
  <Override PartName="/ppt/notesSlides/notesSlide15.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6.xml" ContentType="application/vnd.openxmlformats-officedocument.presentationml.notesSlide+xml"/>
  <Override PartName="/ppt/tags/tag25.xml" ContentType="application/vnd.openxmlformats-officedocument.presentationml.tags+xml"/>
  <Override PartName="/ppt/notesSlides/notesSlide17.xml" ContentType="application/vnd.openxmlformats-officedocument.presentationml.notesSlide+xml"/>
  <Override PartName="/ppt/tags/tag26.xml" ContentType="application/vnd.openxmlformats-officedocument.presentationml.tags+xml"/>
  <Override PartName="/ppt/notesSlides/notesSlide18.xml" ContentType="application/vnd.openxmlformats-officedocument.presentationml.notesSlide+xml"/>
  <Override PartName="/ppt/tags/tag27.xml" ContentType="application/vnd.openxmlformats-officedocument.presentationml.tags+xml"/>
  <Override PartName="/ppt/notesSlides/notesSlide19.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20.xml" ContentType="application/vnd.openxmlformats-officedocument.presentationml.notesSlide+xml"/>
  <Override PartName="/ppt/tags/tag34.xml" ContentType="application/vnd.openxmlformats-officedocument.presentationml.tags+xml"/>
  <Override PartName="/ppt/notesSlides/notesSlide21.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22.xml" ContentType="application/vnd.openxmlformats-officedocument.presentationml.notesSlide+xml"/>
  <Override PartName="/ppt/tags/tag38.xml" ContentType="application/vnd.openxmlformats-officedocument.presentationml.tags+xml"/>
  <Override PartName="/ppt/notesSlides/notesSlide23.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5" r:id="rId40"/>
    <p:sldId id="296" r:id="rId41"/>
    <p:sldId id="297" r:id="rId42"/>
  </p:sldIdLst>
  <p:sldSz cx="18288000" cy="10287000"/>
  <p:notesSz cx="6858000" cy="9144000"/>
  <p:embeddedFontLst>
    <p:embeddedFont>
      <p:font typeface="Calibri (MS)" panose="020B0604020202020204" charset="0"/>
      <p:regular r:id="rId44"/>
    </p:embeddedFont>
    <p:embeddedFont>
      <p:font typeface="Calibri (MS) Bold" panose="020B0604020202020204" charset="0"/>
      <p:regular r:id="rId45"/>
    </p:embeddedFont>
    <p:embeddedFont>
      <p:font typeface="Canva Sans" panose="020B0604020202020204" charset="0"/>
      <p:regular r:id="rId46"/>
    </p:embeddedFont>
    <p:embeddedFont>
      <p:font typeface="Canva Sans Bold" panose="020B0604020202020204" charset="0"/>
      <p:regular r:id="rId47"/>
    </p:embeddedFont>
    <p:embeddedFont>
      <p:font typeface="Canva Sans Medium" panose="020B0604020202020204" charset="0"/>
      <p:regular r:id="rId48"/>
    </p:embeddedFont>
    <p:embeddedFont>
      <p:font typeface="Gosha" panose="020B0604020202020204" charset="0"/>
      <p:regular r:id="rId49"/>
    </p:embeddedFont>
    <p:embeddedFont>
      <p:font typeface="Lato" panose="020F0502020204030203" pitchFamily="34" charset="0"/>
      <p:regular r:id="rId50"/>
      <p:bold r:id="rId51"/>
      <p:italic r:id="rId52"/>
    </p:embeddedFont>
    <p:embeddedFont>
      <p:font typeface="Lato Bold" panose="020F0802020204030203" pitchFamily="34" charset="0"/>
      <p:regular r:id="rId53"/>
      <p:bold r:id="rId54"/>
    </p:embeddedFont>
    <p:embeddedFont>
      <p:font typeface="Lato Light" panose="020F0302020204030203" pitchFamily="34" charset="0"/>
      <p:regular r:id="rId55"/>
    </p:embeddedFont>
    <p:embeddedFont>
      <p:font typeface="Lato Light Italics" panose="020B0604020202020204" charset="0"/>
      <p:regular r:id="rId56"/>
    </p:embeddedFont>
    <p:embeddedFont>
      <p:font typeface="Open Sans Light" pitchFamily="2" charset="0"/>
      <p:regular r:id="rId57"/>
      <p:italic r:id="rId58"/>
    </p:embeddedFont>
    <p:embeddedFont>
      <p:font typeface="Oswald" pitchFamily="2" charset="0"/>
      <p:regular r:id="rId59"/>
      <p:bold r:id="rId60"/>
    </p:embeddedFont>
    <p:embeddedFont>
      <p:font typeface="Quattrocento Bold" panose="020B0604020202020204" charset="0"/>
      <p:regular r:id="rId61"/>
    </p:embeddedFont>
    <p:embeddedFont>
      <p:font typeface="Signika Bold" pitchFamily="2" charset="0"/>
      <p:regular r:id="rId62"/>
      <p:bold r:id="rId63"/>
    </p:embeddedFont>
  </p:embeddedFontLst>
  <p:custDataLst>
    <p:tags r:id="rId6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3" d="100"/>
          <a:sy n="53" d="100"/>
        </p:scale>
        <p:origin x="90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font" Target="fonts/font12.fntdata"/><Relationship Id="rId63" Type="http://schemas.openxmlformats.org/officeDocument/2006/relationships/font" Target="fonts/font20.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font" Target="fonts/font15.fntdata"/><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18.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font" Target="fonts/font13.fntdata"/><Relationship Id="rId64"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59" Type="http://schemas.openxmlformats.org/officeDocument/2006/relationships/font" Target="fonts/font16.fntdata"/><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1.fntdata"/><Relationship Id="rId62" Type="http://schemas.openxmlformats.org/officeDocument/2006/relationships/font" Target="fonts/font19.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57" Type="http://schemas.openxmlformats.org/officeDocument/2006/relationships/font" Target="fonts/font1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font" Target="fonts/font9.fntdata"/><Relationship Id="rId60" Type="http://schemas.openxmlformats.org/officeDocument/2006/relationships/font" Target="fonts/font17.fntdata"/><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08.10.2026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notesSlide" Target="../notesSlides/notesSlide2.xml"/><Relationship Id="rId7"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7.svg"/><Relationship Id="rId5" Type="http://schemas.openxmlformats.org/officeDocument/2006/relationships/image" Target="../media/image6.jpe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9.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21.jpeg"/><Relationship Id="rId18" Type="http://schemas.openxmlformats.org/officeDocument/2006/relationships/image" Target="../media/image26.jpeg"/><Relationship Id="rId3" Type="http://schemas.openxmlformats.org/officeDocument/2006/relationships/notesSlide" Target="../notesSlides/notesSlide7.xml"/><Relationship Id="rId7" Type="http://schemas.openxmlformats.org/officeDocument/2006/relationships/image" Target="../media/image15.jpeg"/><Relationship Id="rId12" Type="http://schemas.openxmlformats.org/officeDocument/2006/relationships/image" Target="../media/image20.jpeg"/><Relationship Id="rId17" Type="http://schemas.openxmlformats.org/officeDocument/2006/relationships/image" Target="../media/image25.jpeg"/><Relationship Id="rId2" Type="http://schemas.openxmlformats.org/officeDocument/2006/relationships/slideLayout" Target="../slideLayouts/slideLayout7.xml"/><Relationship Id="rId16" Type="http://schemas.openxmlformats.org/officeDocument/2006/relationships/image" Target="../media/image24.jpeg"/><Relationship Id="rId1" Type="http://schemas.openxmlformats.org/officeDocument/2006/relationships/tags" Target="../tags/tag8.xml"/><Relationship Id="rId6" Type="http://schemas.openxmlformats.org/officeDocument/2006/relationships/image" Target="../media/image14.jpeg"/><Relationship Id="rId11" Type="http://schemas.openxmlformats.org/officeDocument/2006/relationships/image" Target="../media/image19.jpeg"/><Relationship Id="rId5" Type="http://schemas.openxmlformats.org/officeDocument/2006/relationships/image" Target="../media/image13.jpeg"/><Relationship Id="rId15" Type="http://schemas.openxmlformats.org/officeDocument/2006/relationships/image" Target="../media/image23.png"/><Relationship Id="rId10" Type="http://schemas.openxmlformats.org/officeDocument/2006/relationships/image" Target="../media/image18.jpeg"/><Relationship Id="rId4" Type="http://schemas.openxmlformats.org/officeDocument/2006/relationships/image" Target="../media/image6.jpeg"/><Relationship Id="rId9" Type="http://schemas.openxmlformats.org/officeDocument/2006/relationships/image" Target="../media/image17.jpeg"/><Relationship Id="rId14" Type="http://schemas.openxmlformats.org/officeDocument/2006/relationships/image" Target="../media/image22.png"/></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notesSlide" Target="../notesSlides/notesSlide8.xml"/><Relationship Id="rId7" Type="http://schemas.openxmlformats.org/officeDocument/2006/relationships/image" Target="../media/image30.png"/><Relationship Id="rId2" Type="http://schemas.openxmlformats.org/officeDocument/2006/relationships/slideLayout" Target="../slideLayouts/slideLayout7.xml"/><Relationship Id="rId1" Type="http://schemas.openxmlformats.org/officeDocument/2006/relationships/tags" Target="../tags/tag9.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34.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7.xml"/><Relationship Id="rId1" Type="http://schemas.openxmlformats.org/officeDocument/2006/relationships/tags" Target="../tags/tag12.xml"/><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18" Type="http://schemas.openxmlformats.org/officeDocument/2006/relationships/image" Target="../media/image52.png"/><Relationship Id="rId3" Type="http://schemas.openxmlformats.org/officeDocument/2006/relationships/image" Target="../media/image37.png"/><Relationship Id="rId21" Type="http://schemas.openxmlformats.org/officeDocument/2006/relationships/image" Target="../media/image55.png"/><Relationship Id="rId7" Type="http://schemas.openxmlformats.org/officeDocument/2006/relationships/image" Target="../media/image41.png"/><Relationship Id="rId12" Type="http://schemas.openxmlformats.org/officeDocument/2006/relationships/image" Target="../media/image46.png"/><Relationship Id="rId17" Type="http://schemas.openxmlformats.org/officeDocument/2006/relationships/image" Target="../media/image51.png"/><Relationship Id="rId2" Type="http://schemas.openxmlformats.org/officeDocument/2006/relationships/slideLayout" Target="../slideLayouts/slideLayout7.xml"/><Relationship Id="rId16" Type="http://schemas.openxmlformats.org/officeDocument/2006/relationships/image" Target="../media/image50.png"/><Relationship Id="rId20" Type="http://schemas.openxmlformats.org/officeDocument/2006/relationships/image" Target="../media/image54.png"/><Relationship Id="rId1" Type="http://schemas.openxmlformats.org/officeDocument/2006/relationships/tags" Target="../tags/tag13.xml"/><Relationship Id="rId6" Type="http://schemas.openxmlformats.org/officeDocument/2006/relationships/image" Target="../media/image40.png"/><Relationship Id="rId11" Type="http://schemas.openxmlformats.org/officeDocument/2006/relationships/image" Target="../media/image45.png"/><Relationship Id="rId24" Type="http://schemas.openxmlformats.org/officeDocument/2006/relationships/image" Target="../media/image58.svg"/><Relationship Id="rId5" Type="http://schemas.openxmlformats.org/officeDocument/2006/relationships/image" Target="../media/image39.png"/><Relationship Id="rId15" Type="http://schemas.openxmlformats.org/officeDocument/2006/relationships/image" Target="../media/image49.png"/><Relationship Id="rId23" Type="http://schemas.openxmlformats.org/officeDocument/2006/relationships/image" Target="../media/image57.png"/><Relationship Id="rId10" Type="http://schemas.openxmlformats.org/officeDocument/2006/relationships/image" Target="../media/image44.png"/><Relationship Id="rId19" Type="http://schemas.openxmlformats.org/officeDocument/2006/relationships/image" Target="../media/image53.png"/><Relationship Id="rId4" Type="http://schemas.openxmlformats.org/officeDocument/2006/relationships/image" Target="../media/image38.png"/><Relationship Id="rId9" Type="http://schemas.openxmlformats.org/officeDocument/2006/relationships/image" Target="../media/image43.png"/><Relationship Id="rId14" Type="http://schemas.openxmlformats.org/officeDocument/2006/relationships/image" Target="../media/image48.png"/><Relationship Id="rId22" Type="http://schemas.openxmlformats.org/officeDocument/2006/relationships/image" Target="../media/image5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62.jpeg"/><Relationship Id="rId2" Type="http://schemas.openxmlformats.org/officeDocument/2006/relationships/slideLayout" Target="../slideLayouts/slideLayout7.xml"/><Relationship Id="rId1" Type="http://schemas.openxmlformats.org/officeDocument/2006/relationships/tags" Target="../tags/tag16.xml"/><Relationship Id="rId6" Type="http://schemas.openxmlformats.org/officeDocument/2006/relationships/image" Target="../media/image61.svg"/><Relationship Id="rId5" Type="http://schemas.openxmlformats.org/officeDocument/2006/relationships/image" Target="../media/image60.svg"/><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7.xml"/><Relationship Id="rId4" Type="http://schemas.openxmlformats.org/officeDocument/2006/relationships/image" Target="../media/image63.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8.xml"/><Relationship Id="rId5" Type="http://schemas.openxmlformats.org/officeDocument/2006/relationships/image" Target="../media/image6.jpeg"/><Relationship Id="rId4" Type="http://schemas.openxmlformats.org/officeDocument/2006/relationships/image" Target="../media/image6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9.xml"/><Relationship Id="rId4" Type="http://schemas.openxmlformats.org/officeDocument/2006/relationships/image" Target="../media/image65.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20.xml"/><Relationship Id="rId4" Type="http://schemas.openxmlformats.org/officeDocument/2006/relationships/image" Target="../media/image6.jpeg"/></Relationships>
</file>

<file path=ppt/slides/_rels/slide20.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jpeg"/><Relationship Id="rId7" Type="http://schemas.openxmlformats.org/officeDocument/2006/relationships/image" Target="../media/image69.png"/><Relationship Id="rId12" Type="http://schemas.openxmlformats.org/officeDocument/2006/relationships/image" Target="../media/image74.png"/><Relationship Id="rId2" Type="http://schemas.openxmlformats.org/officeDocument/2006/relationships/slideLayout" Target="../slideLayouts/slideLayout7.xml"/><Relationship Id="rId1" Type="http://schemas.openxmlformats.org/officeDocument/2006/relationships/tags" Target="../tags/tag21.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67.png"/><Relationship Id="rId10" Type="http://schemas.openxmlformats.org/officeDocument/2006/relationships/image" Target="../media/image72.png"/><Relationship Id="rId4" Type="http://schemas.openxmlformats.org/officeDocument/2006/relationships/image" Target="../media/image66.png"/><Relationship Id="rId9" Type="http://schemas.openxmlformats.org/officeDocument/2006/relationships/image" Target="../media/image71.png"/></Relationships>
</file>

<file path=ppt/slides/_rels/slide2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7.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slideLayout" Target="../slideLayouts/slideLayout7.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8" Type="http://schemas.openxmlformats.org/officeDocument/2006/relationships/hyperlink" Target="https://unesdoc.unesco.org/ark:/48223/pf0000385198_spa" TargetMode="External"/><Relationship Id="rId3" Type="http://schemas.openxmlformats.org/officeDocument/2006/relationships/notesSlide" Target="../notesSlides/notesSlide16.xml"/><Relationship Id="rId7" Type="http://schemas.openxmlformats.org/officeDocument/2006/relationships/hyperlink" Target="https://digital-strategy.ec.europa.eu/es/policies/contents-code-gpai" TargetMode="External"/><Relationship Id="rId2" Type="http://schemas.openxmlformats.org/officeDocument/2006/relationships/slideLayout" Target="../slideLayouts/slideLayout7.xml"/><Relationship Id="rId1" Type="http://schemas.openxmlformats.org/officeDocument/2006/relationships/tags" Target="../tags/tag24.xml"/><Relationship Id="rId6" Type="http://schemas.openxmlformats.org/officeDocument/2006/relationships/hyperlink" Target="https://digital-strategy.ec.europa.eu/es/policies/regulatory-framework-ai" TargetMode="External"/><Relationship Id="rId5" Type="http://schemas.openxmlformats.org/officeDocument/2006/relationships/image" Target="../media/image6.jpeg"/><Relationship Id="rId4" Type="http://schemas.openxmlformats.org/officeDocument/2006/relationships/image" Target="../media/image75.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5.xml"/><Relationship Id="rId5" Type="http://schemas.openxmlformats.org/officeDocument/2006/relationships/image" Target="../media/image76.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77.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78.jpeg"/></Relationships>
</file>

<file path=ppt/slides/_rels/slide2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slideLayout" Target="../slideLayouts/slideLayout7.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slideLayout" Target="../slideLayouts/slideLayout7.xml"/><Relationship Id="rId1" Type="http://schemas.openxmlformats.org/officeDocument/2006/relationships/tags" Target="../tags/tag29.xml"/><Relationship Id="rId5" Type="http://schemas.openxmlformats.org/officeDocument/2006/relationships/image" Target="../media/image82.png"/><Relationship Id="rId4" Type="http://schemas.openxmlformats.org/officeDocument/2006/relationships/image" Target="../media/image81.png"/></Relationships>
</file>

<file path=ppt/slides/_rels/slide2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slideLayout" Target="../slideLayouts/slideLayout7.xml"/><Relationship Id="rId1" Type="http://schemas.openxmlformats.org/officeDocument/2006/relationships/tags" Target="../tags/tag30.xml"/><Relationship Id="rId5" Type="http://schemas.openxmlformats.org/officeDocument/2006/relationships/image" Target="../media/image85.png"/><Relationship Id="rId4" Type="http://schemas.openxmlformats.org/officeDocument/2006/relationships/image" Target="../media/image84.png"/></Relationships>
</file>

<file path=ppt/slides/_rels/slide3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7.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slideLayout" Target="../slideLayouts/slideLayout7.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notesSlide" Target="../notesSlides/notesSlide20.xml"/><Relationship Id="rId7" Type="http://schemas.openxmlformats.org/officeDocument/2006/relationships/image" Target="../media/image87.png"/><Relationship Id="rId2" Type="http://schemas.openxmlformats.org/officeDocument/2006/relationships/slideLayout" Target="../slideLayouts/slideLayout7.xml"/><Relationship Id="rId1" Type="http://schemas.openxmlformats.org/officeDocument/2006/relationships/tags" Target="../tags/tag33.xml"/><Relationship Id="rId6" Type="http://schemas.openxmlformats.org/officeDocument/2006/relationships/hyperlink" Target="https://drive.google.com/file/d/1DFjnQFEv-XxLVcthxtomZbVo7Fc3NN0I/view?usp=sharing" TargetMode="External"/><Relationship Id="rId5" Type="http://schemas.openxmlformats.org/officeDocument/2006/relationships/image" Target="../media/image86.png"/><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27.png"/><Relationship Id="rId2" Type="http://schemas.openxmlformats.org/officeDocument/2006/relationships/slideLayout" Target="../slideLayouts/slideLayout7.xml"/><Relationship Id="rId1" Type="http://schemas.openxmlformats.org/officeDocument/2006/relationships/tags" Target="../tags/tag34.xml"/><Relationship Id="rId6" Type="http://schemas.openxmlformats.org/officeDocument/2006/relationships/image" Target="../media/image90.png"/><Relationship Id="rId5" Type="http://schemas.openxmlformats.org/officeDocument/2006/relationships/hyperlink" Target="https://notebooklm.google.com/notebook/d7f2d9bf-dfef-4303-8c7b-5b6ed0df38ae?artifactId=e128ba7b-535c-4128-816c-e0b11ea7b28d" TargetMode="External"/><Relationship Id="rId4" Type="http://schemas.openxmlformats.org/officeDocument/2006/relationships/image" Target="../media/image89.jpeg"/></Relationships>
</file>

<file path=ppt/slides/_rels/slide3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slideLayout" Target="../slideLayouts/slideLayout7.xml"/><Relationship Id="rId1" Type="http://schemas.openxmlformats.org/officeDocument/2006/relationships/tags" Target="../tags/tag35.xml"/><Relationship Id="rId6" Type="http://schemas.openxmlformats.org/officeDocument/2006/relationships/image" Target="../media/image93.png"/><Relationship Id="rId5" Type="http://schemas.openxmlformats.org/officeDocument/2006/relationships/hyperlink" Target="https://drive.google.com/file/d/1c14GjLSTMxg2xNM1vgTasOUrfd4lj3MU/view?usp=sharing" TargetMode="External"/><Relationship Id="rId4" Type="http://schemas.openxmlformats.org/officeDocument/2006/relationships/image" Target="../media/image92.png"/></Relationships>
</file>

<file path=ppt/slides/_rels/slide3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7.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38.xml"/></Relationships>
</file>

<file path=ppt/slides/_rels/slide3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slideLayout" Target="../slideLayouts/slideLayout7.xml"/><Relationship Id="rId1" Type="http://schemas.openxmlformats.org/officeDocument/2006/relationships/tags" Target="../tags/tag39.xml"/><Relationship Id="rId6" Type="http://schemas.openxmlformats.org/officeDocument/2006/relationships/image" Target="../media/image86.png"/><Relationship Id="rId5" Type="http://schemas.openxmlformats.org/officeDocument/2006/relationships/image" Target="../media/image95.png"/><Relationship Id="rId4" Type="http://schemas.openxmlformats.org/officeDocument/2006/relationships/hyperlink" Target="https://docs.google.com/forms/d/1YLKMDVF_W15X-L5B2VLnA79JgKTHGFXvs-ynzK7tIvg/edit?usp=forms_home&amp;ouid=116753182931334212040&amp;ths=true"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tags" Target="../tags/tag41.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96.png"/><Relationship Id="rId2" Type="http://schemas.openxmlformats.org/officeDocument/2006/relationships/slideLayout" Target="../slideLayouts/slideLayout7.xml"/><Relationship Id="rId1" Type="http://schemas.openxmlformats.org/officeDocument/2006/relationships/tags" Target="../tags/tag42.xml"/><Relationship Id="rId6" Type="http://schemas.openxmlformats.org/officeDocument/2006/relationships/image" Target="../media/image4.jpeg"/><Relationship Id="rId5" Type="http://schemas.openxmlformats.org/officeDocument/2006/relationships/image" Target="../media/image2.pn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779008" y="3511296"/>
            <a:ext cx="12508992" cy="6775704"/>
            <a:chOff x="0" y="0"/>
            <a:chExt cx="16678656" cy="9034272"/>
          </a:xfrm>
        </p:grpSpPr>
        <p:sp>
          <p:nvSpPr>
            <p:cNvPr id="3" name="Freeform 3"/>
            <p:cNvSpPr/>
            <p:nvPr/>
          </p:nvSpPr>
          <p:spPr>
            <a:xfrm>
              <a:off x="0" y="0"/>
              <a:ext cx="16678656" cy="9034272"/>
            </a:xfrm>
            <a:custGeom>
              <a:avLst/>
              <a:gdLst/>
              <a:ahLst/>
              <a:cxnLst/>
              <a:rect l="l" t="t" r="r" b="b"/>
              <a:pathLst>
                <a:path w="16678656" h="9034272">
                  <a:moveTo>
                    <a:pt x="0" y="0"/>
                  </a:moveTo>
                  <a:lnTo>
                    <a:pt x="16678656" y="0"/>
                  </a:lnTo>
                  <a:lnTo>
                    <a:pt x="16678656" y="9034272"/>
                  </a:lnTo>
                  <a:lnTo>
                    <a:pt x="0" y="9034272"/>
                  </a:lnTo>
                  <a:lnTo>
                    <a:pt x="0" y="0"/>
                  </a:lnTo>
                  <a:close/>
                </a:path>
              </a:pathLst>
            </a:custGeom>
            <a:blipFill>
              <a:blip r:embed="rId4"/>
              <a:stretch>
                <a:fillRect b="-23076"/>
              </a:stretch>
            </a:blipFill>
          </p:spPr>
          <p:txBody>
            <a:bodyPr/>
            <a:lstStyle/>
            <a:p>
              <a:endParaRPr lang="es-ES"/>
            </a:p>
          </p:txBody>
        </p:sp>
      </p:grpSp>
      <p:grpSp>
        <p:nvGrpSpPr>
          <p:cNvPr id="4" name="Group 4"/>
          <p:cNvGrpSpPr/>
          <p:nvPr/>
        </p:nvGrpSpPr>
        <p:grpSpPr>
          <a:xfrm>
            <a:off x="0" y="429768"/>
            <a:ext cx="10115550" cy="3562864"/>
            <a:chOff x="0" y="0"/>
            <a:chExt cx="13487400" cy="4750486"/>
          </a:xfrm>
        </p:grpSpPr>
        <p:sp>
          <p:nvSpPr>
            <p:cNvPr id="5" name="Freeform 5"/>
            <p:cNvSpPr/>
            <p:nvPr/>
          </p:nvSpPr>
          <p:spPr>
            <a:xfrm>
              <a:off x="0" y="0"/>
              <a:ext cx="13487531" cy="4750435"/>
            </a:xfrm>
            <a:custGeom>
              <a:avLst/>
              <a:gdLst/>
              <a:ahLst/>
              <a:cxnLst/>
              <a:rect l="l" t="t" r="r" b="b"/>
              <a:pathLst>
                <a:path w="13487531" h="4750435">
                  <a:moveTo>
                    <a:pt x="0" y="0"/>
                  </a:moveTo>
                  <a:lnTo>
                    <a:pt x="10679811" y="0"/>
                  </a:lnTo>
                  <a:lnTo>
                    <a:pt x="10707624" y="0"/>
                  </a:lnTo>
                  <a:lnTo>
                    <a:pt x="10707624" y="1524"/>
                  </a:lnTo>
                  <a:lnTo>
                    <a:pt x="11052175" y="20955"/>
                  </a:lnTo>
                  <a:cubicBezTo>
                    <a:pt x="11909425" y="117856"/>
                    <a:pt x="12674473" y="545846"/>
                    <a:pt x="13113004" y="1189990"/>
                  </a:cubicBezTo>
                  <a:cubicBezTo>
                    <a:pt x="13614146" y="1926209"/>
                    <a:pt x="13612240" y="2832862"/>
                    <a:pt x="13108051" y="3567684"/>
                  </a:cubicBezTo>
                  <a:cubicBezTo>
                    <a:pt x="12666853" y="4210558"/>
                    <a:pt x="11900027" y="4636262"/>
                    <a:pt x="11042396" y="4730623"/>
                  </a:cubicBezTo>
                  <a:lnTo>
                    <a:pt x="10707624" y="4748403"/>
                  </a:lnTo>
                  <a:lnTo>
                    <a:pt x="10707624" y="4750435"/>
                  </a:lnTo>
                  <a:lnTo>
                    <a:pt x="0" y="4750435"/>
                  </a:lnTo>
                  <a:close/>
                </a:path>
              </a:pathLst>
            </a:custGeom>
            <a:solidFill>
              <a:srgbClr val="003250"/>
            </a:solidFill>
          </p:spPr>
          <p:txBody>
            <a:bodyPr/>
            <a:lstStyle/>
            <a:p>
              <a:endParaRPr lang="es-ES"/>
            </a:p>
          </p:txBody>
        </p:sp>
      </p:grpSp>
      <p:grpSp>
        <p:nvGrpSpPr>
          <p:cNvPr id="6" name="Group 6"/>
          <p:cNvGrpSpPr/>
          <p:nvPr/>
        </p:nvGrpSpPr>
        <p:grpSpPr>
          <a:xfrm>
            <a:off x="11167615" y="508311"/>
            <a:ext cx="5884593" cy="2573484"/>
            <a:chOff x="0" y="0"/>
            <a:chExt cx="7846123" cy="3431311"/>
          </a:xfrm>
        </p:grpSpPr>
        <p:sp>
          <p:nvSpPr>
            <p:cNvPr id="7" name="Freeform 7" descr="En logotyp med en persons huvud i en cirkel.  AI-genererat innehåll kan vara felaktigt."/>
            <p:cNvSpPr/>
            <p:nvPr/>
          </p:nvSpPr>
          <p:spPr>
            <a:xfrm>
              <a:off x="0" y="0"/>
              <a:ext cx="7846187" cy="3431286"/>
            </a:xfrm>
            <a:custGeom>
              <a:avLst/>
              <a:gdLst/>
              <a:ahLst/>
              <a:cxnLst/>
              <a:rect l="l" t="t" r="r" b="b"/>
              <a:pathLst>
                <a:path w="7846187" h="3431286">
                  <a:moveTo>
                    <a:pt x="0" y="0"/>
                  </a:moveTo>
                  <a:lnTo>
                    <a:pt x="7846187" y="0"/>
                  </a:lnTo>
                  <a:lnTo>
                    <a:pt x="7846187" y="3431286"/>
                  </a:lnTo>
                  <a:lnTo>
                    <a:pt x="0" y="3431286"/>
                  </a:lnTo>
                  <a:lnTo>
                    <a:pt x="0" y="0"/>
                  </a:lnTo>
                  <a:close/>
                </a:path>
              </a:pathLst>
            </a:custGeom>
            <a:blipFill>
              <a:blip r:embed="rId5"/>
              <a:stretch>
                <a:fillRect/>
              </a:stretch>
            </a:blipFill>
          </p:spPr>
          <p:txBody>
            <a:bodyPr/>
            <a:lstStyle/>
            <a:p>
              <a:endParaRPr lang="es-ES"/>
            </a:p>
          </p:txBody>
        </p:sp>
      </p:grpSp>
      <p:grpSp>
        <p:nvGrpSpPr>
          <p:cNvPr id="8" name="Group 8"/>
          <p:cNvGrpSpPr/>
          <p:nvPr/>
        </p:nvGrpSpPr>
        <p:grpSpPr>
          <a:xfrm>
            <a:off x="1637005" y="5143500"/>
            <a:ext cx="2376973" cy="811768"/>
            <a:chOff x="0" y="0"/>
            <a:chExt cx="3169298" cy="1082358"/>
          </a:xfrm>
        </p:grpSpPr>
        <p:sp>
          <p:nvSpPr>
            <p:cNvPr id="9" name="Freeform 9"/>
            <p:cNvSpPr/>
            <p:nvPr/>
          </p:nvSpPr>
          <p:spPr>
            <a:xfrm>
              <a:off x="0" y="0"/>
              <a:ext cx="3169285" cy="1082294"/>
            </a:xfrm>
            <a:custGeom>
              <a:avLst/>
              <a:gdLst/>
              <a:ahLst/>
              <a:cxnLst/>
              <a:rect l="l" t="t" r="r" b="b"/>
              <a:pathLst>
                <a:path w="3169285" h="1082294">
                  <a:moveTo>
                    <a:pt x="0" y="0"/>
                  </a:moveTo>
                  <a:lnTo>
                    <a:pt x="3169285" y="0"/>
                  </a:lnTo>
                  <a:lnTo>
                    <a:pt x="3169285" y="1082294"/>
                  </a:lnTo>
                  <a:lnTo>
                    <a:pt x="0" y="1082294"/>
                  </a:lnTo>
                  <a:lnTo>
                    <a:pt x="0" y="0"/>
                  </a:lnTo>
                  <a:close/>
                </a:path>
              </a:pathLst>
            </a:custGeom>
            <a:blipFill>
              <a:blip r:embed="rId6"/>
              <a:stretch>
                <a:fillRect b="-2491"/>
              </a:stretch>
            </a:blipFill>
          </p:spPr>
          <p:txBody>
            <a:bodyPr/>
            <a:lstStyle/>
            <a:p>
              <a:endParaRPr lang="es-ES"/>
            </a:p>
          </p:txBody>
        </p:sp>
      </p:grpSp>
      <p:grpSp>
        <p:nvGrpSpPr>
          <p:cNvPr id="10" name="Group 10"/>
          <p:cNvGrpSpPr/>
          <p:nvPr/>
        </p:nvGrpSpPr>
        <p:grpSpPr>
          <a:xfrm>
            <a:off x="954672" y="6341488"/>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7"/>
              <a:stretch>
                <a:fillRect t="-850" b="-850"/>
              </a:stretch>
            </a:blipFill>
          </p:spPr>
          <p:txBody>
            <a:bodyPr/>
            <a:lstStyle/>
            <a:p>
              <a:endParaRPr lang="es-ES"/>
            </a:p>
          </p:txBody>
        </p:sp>
      </p:grpSp>
      <p:sp>
        <p:nvSpPr>
          <p:cNvPr id="12" name="TextBox 12"/>
          <p:cNvSpPr txBox="1"/>
          <p:nvPr/>
        </p:nvSpPr>
        <p:spPr>
          <a:xfrm>
            <a:off x="982085" y="7471296"/>
            <a:ext cx="3686813" cy="16097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Detta projekt samfinansierades med stöd från Europeiska kommissionens Erasmus+-program. Denna publikation återspeglar endast författarnas åsikter, och varken Europeiska kommissionen eller SEPIE ansvarar för någon användning som kan göras av informationen häri.</a:t>
            </a:r>
          </a:p>
        </p:txBody>
      </p:sp>
      <p:sp>
        <p:nvSpPr>
          <p:cNvPr id="13" name="TextBox 13"/>
          <p:cNvSpPr txBox="1"/>
          <p:nvPr/>
        </p:nvSpPr>
        <p:spPr>
          <a:xfrm>
            <a:off x="623720" y="1047750"/>
            <a:ext cx="8887159" cy="1933575"/>
          </a:xfrm>
          <a:prstGeom prst="rect">
            <a:avLst/>
          </a:prstGeom>
        </p:spPr>
        <p:txBody>
          <a:bodyPr lIns="0" tIns="0" rIns="0" bIns="0" rtlCol="0" anchor="t">
            <a:spAutoFit/>
          </a:bodyPr>
          <a:lstStyle/>
          <a:p>
            <a:pPr marL="0" lvl="0" indent="0" algn="l">
              <a:lnSpc>
                <a:spcPts val="5040"/>
              </a:lnSpc>
              <a:spcBef>
                <a:spcPct val="0"/>
              </a:spcBef>
            </a:pPr>
            <a:r>
              <a:rPr lang="en-US" sz="4200" b="1" u="none" strike="noStrike" dirty="0">
                <a:solidFill>
                  <a:srgbClr val="FFFFFF"/>
                </a:solidFill>
                <a:latin typeface="Quattrocento Bold"/>
                <a:ea typeface="Quattrocento Bold"/>
                <a:cs typeface="Quattrocento Bold"/>
                <a:sym typeface="Quattrocento Bold"/>
              </a:rPr>
              <a:t>Modul 1: </a:t>
            </a:r>
          </a:p>
          <a:p>
            <a:pPr marL="0" lvl="0" indent="0" algn="l">
              <a:lnSpc>
                <a:spcPts val="5040"/>
              </a:lnSpc>
              <a:spcBef>
                <a:spcPct val="0"/>
              </a:spcBef>
            </a:pPr>
            <a:r>
              <a:rPr lang="en-US" sz="4200" b="1" u="none" strike="noStrike" dirty="0" err="1">
                <a:solidFill>
                  <a:srgbClr val="FFFFFF"/>
                </a:solidFill>
                <a:latin typeface="Quattrocento Bold"/>
                <a:ea typeface="Quattrocento Bold"/>
                <a:cs typeface="Quattrocento Bold"/>
                <a:sym typeface="Quattrocento Bold"/>
              </a:rPr>
              <a:t>Etiska</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grunder</a:t>
            </a:r>
            <a:r>
              <a:rPr lang="en-US" sz="4200" b="1" u="none" strike="noStrike" dirty="0">
                <a:solidFill>
                  <a:srgbClr val="FFFFFF"/>
                </a:solidFill>
                <a:latin typeface="Quattrocento Bold"/>
                <a:ea typeface="Quattrocento Bold"/>
                <a:cs typeface="Quattrocento Bold"/>
                <a:sym typeface="Quattrocento Bold"/>
              </a:rPr>
              <a:t> för </a:t>
            </a:r>
            <a:r>
              <a:rPr lang="en-US" sz="4200" b="1" u="none" strike="noStrike" dirty="0" err="1">
                <a:solidFill>
                  <a:srgbClr val="FFFFFF"/>
                </a:solidFill>
                <a:latin typeface="Quattrocento Bold"/>
                <a:ea typeface="Quattrocento Bold"/>
                <a:cs typeface="Quattrocento Bold"/>
                <a:sym typeface="Quattrocento Bold"/>
              </a:rPr>
              <a:t>artificiell</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intelligens</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i</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fortbildning</a:t>
            </a:r>
            <a:endParaRPr lang="en-US" sz="4200" b="1" u="none" strike="noStrike" dirty="0">
              <a:solidFill>
                <a:srgbClr val="FFFFFF"/>
              </a:solidFill>
              <a:latin typeface="Quattrocento Bold"/>
              <a:ea typeface="Quattrocento Bold"/>
              <a:cs typeface="Quattrocento Bold"/>
              <a:sym typeface="Quattrocento Bold"/>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001418" y="3532794"/>
            <a:ext cx="3221250" cy="3221250"/>
          </a:xfrm>
          <a:custGeom>
            <a:avLst/>
            <a:gdLst/>
            <a:ahLst/>
            <a:cxnLst/>
            <a:rect l="l" t="t" r="r" b="b"/>
            <a:pathLst>
              <a:path w="3221250" h="3221250">
                <a:moveTo>
                  <a:pt x="0" y="0"/>
                </a:moveTo>
                <a:lnTo>
                  <a:pt x="3221250" y="0"/>
                </a:lnTo>
                <a:lnTo>
                  <a:pt x="3221250" y="3221250"/>
                </a:lnTo>
                <a:lnTo>
                  <a:pt x="0" y="32212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grpSp>
        <p:nvGrpSpPr>
          <p:cNvPr id="3" name="Group 3"/>
          <p:cNvGrpSpPr/>
          <p:nvPr/>
        </p:nvGrpSpPr>
        <p:grpSpPr>
          <a:xfrm>
            <a:off x="1" y="3535680"/>
            <a:ext cx="8657939" cy="3215459"/>
            <a:chOff x="0" y="0"/>
            <a:chExt cx="11543919" cy="4287279"/>
          </a:xfrm>
        </p:grpSpPr>
        <p:sp>
          <p:nvSpPr>
            <p:cNvPr id="4" name="Freeform 4"/>
            <p:cNvSpPr/>
            <p:nvPr/>
          </p:nvSpPr>
          <p:spPr>
            <a:xfrm>
              <a:off x="0" y="0"/>
              <a:ext cx="11543919" cy="4287266"/>
            </a:xfrm>
            <a:custGeom>
              <a:avLst/>
              <a:gdLst/>
              <a:ahLst/>
              <a:cxnLst/>
              <a:rect l="l" t="t" r="r" b="b"/>
              <a:pathLst>
                <a:path w="11543919" h="4287266">
                  <a:moveTo>
                    <a:pt x="0" y="0"/>
                  </a:moveTo>
                  <a:lnTo>
                    <a:pt x="11543919" y="0"/>
                  </a:lnTo>
                  <a:lnTo>
                    <a:pt x="11543919" y="4287266"/>
                  </a:lnTo>
                  <a:lnTo>
                    <a:pt x="0" y="4287266"/>
                  </a:lnTo>
                  <a:close/>
                </a:path>
              </a:pathLst>
            </a:custGeom>
            <a:solidFill>
              <a:srgbClr val="003250"/>
            </a:solidFill>
          </p:spPr>
          <p:txBody>
            <a:bodyPr/>
            <a:lstStyle/>
            <a:p>
              <a:endParaRPr lang="es-ES"/>
            </a:p>
          </p:txBody>
        </p:sp>
      </p:grpSp>
      <p:grpSp>
        <p:nvGrpSpPr>
          <p:cNvPr id="5" name="Group 5"/>
          <p:cNvGrpSpPr/>
          <p:nvPr/>
        </p:nvGrpSpPr>
        <p:grpSpPr>
          <a:xfrm>
            <a:off x="801072" y="4475226"/>
            <a:ext cx="6293568" cy="1445514"/>
            <a:chOff x="0" y="0"/>
            <a:chExt cx="8391423" cy="1927352"/>
          </a:xfrm>
        </p:grpSpPr>
        <p:sp>
          <p:nvSpPr>
            <p:cNvPr id="6" name="Freeform 6"/>
            <p:cNvSpPr/>
            <p:nvPr/>
          </p:nvSpPr>
          <p:spPr>
            <a:xfrm>
              <a:off x="0" y="0"/>
              <a:ext cx="8391422" cy="1927347"/>
            </a:xfrm>
            <a:custGeom>
              <a:avLst/>
              <a:gdLst/>
              <a:ahLst/>
              <a:cxnLst/>
              <a:rect l="l" t="t" r="r" b="b"/>
              <a:pathLst>
                <a:path w="8391422" h="1927347">
                  <a:moveTo>
                    <a:pt x="0" y="0"/>
                  </a:moveTo>
                  <a:lnTo>
                    <a:pt x="8391422" y="0"/>
                  </a:lnTo>
                  <a:lnTo>
                    <a:pt x="8391422" y="1927347"/>
                  </a:lnTo>
                  <a:lnTo>
                    <a:pt x="0" y="1927347"/>
                  </a:lnTo>
                  <a:close/>
                </a:path>
              </a:pathLst>
            </a:custGeom>
            <a:blipFill>
              <a:blip r:embed="rId5">
                <a:alphaModFix amt="0"/>
              </a:blip>
              <a:stretch>
                <a:fillRect t="-39164" b="-30506"/>
              </a:stretch>
            </a:blipFill>
          </p:spPr>
          <p:txBody>
            <a:bodyPr/>
            <a:lstStyle/>
            <a:p>
              <a:endParaRPr lang="es-ES"/>
            </a:p>
          </p:txBody>
        </p:sp>
        <p:sp>
          <p:nvSpPr>
            <p:cNvPr id="7" name="TextBox 7"/>
            <p:cNvSpPr txBox="1"/>
            <p:nvPr/>
          </p:nvSpPr>
          <p:spPr>
            <a:xfrm>
              <a:off x="0" y="76200"/>
              <a:ext cx="8391423" cy="1851152"/>
            </a:xfrm>
            <a:prstGeom prst="rect">
              <a:avLst/>
            </a:prstGeom>
          </p:spPr>
          <p:txBody>
            <a:bodyPr lIns="0" tIns="0" rIns="0" bIns="0" rtlCol="0" anchor="ct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NÖJD</a:t>
              </a:r>
            </a:p>
          </p:txBody>
        </p:sp>
      </p:grpSp>
      <p:sp>
        <p:nvSpPr>
          <p:cNvPr id="8" name="Freeform 8"/>
          <p:cNvSpPr/>
          <p:nvPr/>
        </p:nvSpPr>
        <p:spPr>
          <a:xfrm>
            <a:off x="7382085" y="1302582"/>
            <a:ext cx="4297499" cy="7733738"/>
          </a:xfrm>
          <a:custGeom>
            <a:avLst/>
            <a:gdLst/>
            <a:ahLst/>
            <a:cxnLst/>
            <a:rect l="l" t="t" r="r" b="b"/>
            <a:pathLst>
              <a:path w="4297499" h="7733738">
                <a:moveTo>
                  <a:pt x="0" y="0"/>
                </a:moveTo>
                <a:lnTo>
                  <a:pt x="4297499" y="0"/>
                </a:lnTo>
                <a:lnTo>
                  <a:pt x="4297499" y="7733738"/>
                </a:lnTo>
                <a:lnTo>
                  <a:pt x="0" y="773373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grpSp>
        <p:nvGrpSpPr>
          <p:cNvPr id="9" name="Group 9"/>
          <p:cNvGrpSpPr/>
          <p:nvPr/>
        </p:nvGrpSpPr>
        <p:grpSpPr>
          <a:xfrm>
            <a:off x="6586061" y="8056264"/>
            <a:ext cx="1700717" cy="1703699"/>
            <a:chOff x="0" y="0"/>
            <a:chExt cx="2267623" cy="2271598"/>
          </a:xfrm>
        </p:grpSpPr>
        <p:sp>
          <p:nvSpPr>
            <p:cNvPr id="10" name="Freeform 10"/>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11" name="Group 11"/>
          <p:cNvGrpSpPr/>
          <p:nvPr/>
        </p:nvGrpSpPr>
        <p:grpSpPr>
          <a:xfrm>
            <a:off x="6797535" y="8268110"/>
            <a:ext cx="1277779" cy="1280008"/>
            <a:chOff x="0" y="0"/>
            <a:chExt cx="1703705" cy="1706677"/>
          </a:xfrm>
        </p:grpSpPr>
        <p:sp>
          <p:nvSpPr>
            <p:cNvPr id="12" name="Freeform 12"/>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3" name="Group 13"/>
          <p:cNvGrpSpPr/>
          <p:nvPr/>
        </p:nvGrpSpPr>
        <p:grpSpPr>
          <a:xfrm>
            <a:off x="10442153" y="6078941"/>
            <a:ext cx="1700717" cy="1703699"/>
            <a:chOff x="0" y="0"/>
            <a:chExt cx="2267623" cy="2271598"/>
          </a:xfrm>
        </p:grpSpPr>
        <p:sp>
          <p:nvSpPr>
            <p:cNvPr id="14" name="Freeform 14"/>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15" name="Group 15"/>
          <p:cNvGrpSpPr/>
          <p:nvPr/>
        </p:nvGrpSpPr>
        <p:grpSpPr>
          <a:xfrm>
            <a:off x="10653627" y="6299454"/>
            <a:ext cx="1277779" cy="1280008"/>
            <a:chOff x="0" y="0"/>
            <a:chExt cx="1703705" cy="1706677"/>
          </a:xfrm>
        </p:grpSpPr>
        <p:sp>
          <p:nvSpPr>
            <p:cNvPr id="16" name="Freeform 16"/>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7" name="Group 17"/>
          <p:cNvGrpSpPr/>
          <p:nvPr/>
        </p:nvGrpSpPr>
        <p:grpSpPr>
          <a:xfrm>
            <a:off x="10404996" y="2643997"/>
            <a:ext cx="1700717" cy="1703699"/>
            <a:chOff x="0" y="0"/>
            <a:chExt cx="2267623" cy="2271598"/>
          </a:xfrm>
        </p:grpSpPr>
        <p:sp>
          <p:nvSpPr>
            <p:cNvPr id="18" name="Freeform 18"/>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19" name="Group 19"/>
          <p:cNvGrpSpPr/>
          <p:nvPr/>
        </p:nvGrpSpPr>
        <p:grpSpPr>
          <a:xfrm>
            <a:off x="10617841" y="2838260"/>
            <a:ext cx="1277779" cy="1280008"/>
            <a:chOff x="0" y="0"/>
            <a:chExt cx="1703705" cy="1706677"/>
          </a:xfrm>
        </p:grpSpPr>
        <p:sp>
          <p:nvSpPr>
            <p:cNvPr id="20" name="Freeform 20"/>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1" name="Group 21"/>
          <p:cNvGrpSpPr/>
          <p:nvPr/>
        </p:nvGrpSpPr>
        <p:grpSpPr>
          <a:xfrm>
            <a:off x="6616256" y="539182"/>
            <a:ext cx="1700717" cy="1703699"/>
            <a:chOff x="0" y="0"/>
            <a:chExt cx="2267623" cy="2271598"/>
          </a:xfrm>
        </p:grpSpPr>
        <p:sp>
          <p:nvSpPr>
            <p:cNvPr id="22" name="Freeform 22"/>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23" name="Group 23"/>
          <p:cNvGrpSpPr/>
          <p:nvPr/>
        </p:nvGrpSpPr>
        <p:grpSpPr>
          <a:xfrm>
            <a:off x="6797535" y="738711"/>
            <a:ext cx="1277779" cy="1280017"/>
            <a:chOff x="0" y="0"/>
            <a:chExt cx="1703705" cy="1706690"/>
          </a:xfrm>
        </p:grpSpPr>
        <p:sp>
          <p:nvSpPr>
            <p:cNvPr id="24" name="Freeform 24"/>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5" name="Group 25"/>
          <p:cNvGrpSpPr/>
          <p:nvPr/>
        </p:nvGrpSpPr>
        <p:grpSpPr>
          <a:xfrm>
            <a:off x="434083" y="51154"/>
            <a:ext cx="6212319" cy="3045114"/>
            <a:chOff x="0" y="0"/>
            <a:chExt cx="8283092" cy="4060152"/>
          </a:xfrm>
        </p:grpSpPr>
        <p:sp>
          <p:nvSpPr>
            <p:cNvPr id="26" name="Freeform 26"/>
            <p:cNvSpPr/>
            <p:nvPr/>
          </p:nvSpPr>
          <p:spPr>
            <a:xfrm>
              <a:off x="0" y="0"/>
              <a:ext cx="8283094" cy="4060141"/>
            </a:xfrm>
            <a:custGeom>
              <a:avLst/>
              <a:gdLst/>
              <a:ahLst/>
              <a:cxnLst/>
              <a:rect l="l" t="t" r="r" b="b"/>
              <a:pathLst>
                <a:path w="8283094" h="4060141">
                  <a:moveTo>
                    <a:pt x="0" y="0"/>
                  </a:moveTo>
                  <a:lnTo>
                    <a:pt x="8283094" y="0"/>
                  </a:lnTo>
                  <a:lnTo>
                    <a:pt x="8283094" y="4060141"/>
                  </a:lnTo>
                  <a:lnTo>
                    <a:pt x="0" y="4060141"/>
                  </a:lnTo>
                  <a:close/>
                </a:path>
              </a:pathLst>
            </a:custGeom>
            <a:blipFill>
              <a:blip r:embed="rId5">
                <a:alphaModFix amt="0"/>
              </a:blip>
              <a:stretch>
                <a:fillRect t="-25219" b="45716"/>
              </a:stretch>
            </a:blipFill>
          </p:spPr>
          <p:txBody>
            <a:bodyPr/>
            <a:lstStyle/>
            <a:p>
              <a:endParaRPr lang="es-ES"/>
            </a:p>
          </p:txBody>
        </p:sp>
        <p:sp>
          <p:nvSpPr>
            <p:cNvPr id="27" name="TextBox 27"/>
            <p:cNvSpPr txBox="1"/>
            <p:nvPr/>
          </p:nvSpPr>
          <p:spPr>
            <a:xfrm>
              <a:off x="0" y="-123825"/>
              <a:ext cx="8283092" cy="4183977"/>
            </a:xfrm>
            <a:prstGeom prst="rect">
              <a:avLst/>
            </a:prstGeom>
          </p:spPr>
          <p:txBody>
            <a:bodyPr lIns="0" tIns="0" rIns="0" bIns="0" rtlCol="0" anchor="ctr"/>
            <a:lstStyle/>
            <a:p>
              <a:pPr algn="ctr">
                <a:lnSpc>
                  <a:spcPts val="4000"/>
                </a:lnSpc>
                <a:spcBef>
                  <a:spcPct val="0"/>
                </a:spcBef>
              </a:pPr>
              <a:r>
                <a:rPr lang="en-US" sz="2799" dirty="0">
                  <a:solidFill>
                    <a:srgbClr val="000000"/>
                  </a:solidFill>
                  <a:latin typeface="Oswald"/>
                  <a:sym typeface="Oswald"/>
                </a:rPr>
                <a:t>ENHET 1: GRUNDLÄGGANDE ETISKA PRINCIPER FÖR ANSVARSFULL ANVÄNDNING AV AI INOM YRKES- OCH TEKNISK UTBILDNING</a:t>
              </a:r>
            </a:p>
          </p:txBody>
        </p:sp>
      </p:grpSp>
      <p:grpSp>
        <p:nvGrpSpPr>
          <p:cNvPr id="28" name="Group 28"/>
          <p:cNvGrpSpPr/>
          <p:nvPr/>
        </p:nvGrpSpPr>
        <p:grpSpPr>
          <a:xfrm>
            <a:off x="886873" y="7256031"/>
            <a:ext cx="5306739" cy="3030969"/>
            <a:chOff x="0" y="0"/>
            <a:chExt cx="7075653" cy="4041292"/>
          </a:xfrm>
        </p:grpSpPr>
        <p:sp>
          <p:nvSpPr>
            <p:cNvPr id="29" name="Freeform 29"/>
            <p:cNvSpPr/>
            <p:nvPr/>
          </p:nvSpPr>
          <p:spPr>
            <a:xfrm>
              <a:off x="0" y="0"/>
              <a:ext cx="7075654" cy="4041285"/>
            </a:xfrm>
            <a:custGeom>
              <a:avLst/>
              <a:gdLst/>
              <a:ahLst/>
              <a:cxnLst/>
              <a:rect l="l" t="t" r="r" b="b"/>
              <a:pathLst>
                <a:path w="7075654" h="4041285">
                  <a:moveTo>
                    <a:pt x="0" y="0"/>
                  </a:moveTo>
                  <a:lnTo>
                    <a:pt x="7075654" y="0"/>
                  </a:lnTo>
                  <a:lnTo>
                    <a:pt x="7075654" y="4041285"/>
                  </a:lnTo>
                  <a:lnTo>
                    <a:pt x="0" y="4041285"/>
                  </a:lnTo>
                  <a:close/>
                </a:path>
              </a:pathLst>
            </a:custGeom>
            <a:blipFill>
              <a:blip r:embed="rId5">
                <a:alphaModFix amt="0"/>
              </a:blip>
              <a:stretch>
                <a:fillRect t="-25322" b="57092"/>
              </a:stretch>
            </a:blipFill>
          </p:spPr>
          <p:txBody>
            <a:bodyPr/>
            <a:lstStyle/>
            <a:p>
              <a:endParaRPr lang="es-ES"/>
            </a:p>
          </p:txBody>
        </p:sp>
        <p:sp>
          <p:nvSpPr>
            <p:cNvPr id="30" name="TextBox 30"/>
            <p:cNvSpPr txBox="1"/>
            <p:nvPr/>
          </p:nvSpPr>
          <p:spPr>
            <a:xfrm>
              <a:off x="0" y="-123825"/>
              <a:ext cx="7075653" cy="4165117"/>
            </a:xfrm>
            <a:prstGeom prst="rect">
              <a:avLst/>
            </a:prstGeom>
          </p:spPr>
          <p:txBody>
            <a:bodyPr lIns="0" tIns="0" rIns="0" bIns="0" rtlCol="0" anchor="ctr"/>
            <a:lstStyle/>
            <a:p>
              <a:pPr lvl="0" indent="0" algn="ctr">
                <a:lnSpc>
                  <a:spcPts val="4000"/>
                </a:lnSpc>
                <a:spcBef>
                  <a:spcPct val="0"/>
                </a:spcBef>
              </a:pPr>
              <a:r>
                <a:rPr lang="en-US" sz="2799" dirty="0">
                  <a:solidFill>
                    <a:srgbClr val="000000"/>
                  </a:solidFill>
                  <a:latin typeface="Oswald"/>
                  <a:sym typeface="Oswald"/>
                </a:rPr>
                <a:t>ENHET 4: REFLEKTERA ÖVER VÄRDERINGAR SOM JÄMLIKHET, ANSVAR OCH AUTONOMI I DIGITAL UTBILDNING</a:t>
              </a:r>
            </a:p>
          </p:txBody>
        </p:sp>
      </p:grpSp>
      <p:grpSp>
        <p:nvGrpSpPr>
          <p:cNvPr id="31" name="Group 31"/>
          <p:cNvGrpSpPr/>
          <p:nvPr/>
        </p:nvGrpSpPr>
        <p:grpSpPr>
          <a:xfrm>
            <a:off x="12286688" y="2351127"/>
            <a:ext cx="5821018" cy="2363333"/>
            <a:chOff x="0" y="0"/>
            <a:chExt cx="7761357" cy="3151111"/>
          </a:xfrm>
        </p:grpSpPr>
        <p:sp>
          <p:nvSpPr>
            <p:cNvPr id="32" name="Freeform 32"/>
            <p:cNvSpPr/>
            <p:nvPr/>
          </p:nvSpPr>
          <p:spPr>
            <a:xfrm>
              <a:off x="0" y="0"/>
              <a:ext cx="7761363" cy="3151115"/>
            </a:xfrm>
            <a:custGeom>
              <a:avLst/>
              <a:gdLst/>
              <a:ahLst/>
              <a:cxnLst/>
              <a:rect l="l" t="t" r="r" b="b"/>
              <a:pathLst>
                <a:path w="7761363" h="3151115">
                  <a:moveTo>
                    <a:pt x="0" y="0"/>
                  </a:moveTo>
                  <a:lnTo>
                    <a:pt x="7761363" y="0"/>
                  </a:lnTo>
                  <a:lnTo>
                    <a:pt x="7761363" y="3151115"/>
                  </a:lnTo>
                  <a:lnTo>
                    <a:pt x="0" y="3151115"/>
                  </a:lnTo>
                  <a:close/>
                </a:path>
              </a:pathLst>
            </a:custGeom>
            <a:blipFill>
              <a:blip r:embed="rId5">
                <a:alphaModFix amt="0"/>
              </a:blip>
              <a:stretch>
                <a:fillRect t="-28373" r="5492" b="37660"/>
              </a:stretch>
            </a:blipFill>
          </p:spPr>
          <p:txBody>
            <a:bodyPr/>
            <a:lstStyle/>
            <a:p>
              <a:endParaRPr lang="es-ES"/>
            </a:p>
          </p:txBody>
        </p:sp>
        <p:sp>
          <p:nvSpPr>
            <p:cNvPr id="33" name="TextBox 33"/>
            <p:cNvSpPr txBox="1"/>
            <p:nvPr/>
          </p:nvSpPr>
          <p:spPr>
            <a:xfrm>
              <a:off x="0" y="-123825"/>
              <a:ext cx="7761357" cy="3274936"/>
            </a:xfrm>
            <a:prstGeom prst="rect">
              <a:avLst/>
            </a:prstGeom>
          </p:spPr>
          <p:txBody>
            <a:bodyPr lIns="0" tIns="0" rIns="0" bIns="0" rtlCol="0" anchor="ctr"/>
            <a:lstStyle/>
            <a:p>
              <a:pPr lvl="0" indent="0" algn="ctr">
                <a:lnSpc>
                  <a:spcPts val="4000"/>
                </a:lnSpc>
                <a:spcBef>
                  <a:spcPct val="0"/>
                </a:spcBef>
              </a:pPr>
              <a:r>
                <a:rPr lang="en-US" sz="2799" dirty="0">
                  <a:solidFill>
                    <a:srgbClr val="000000"/>
                  </a:solidFill>
                  <a:latin typeface="Oswald"/>
                  <a:sym typeface="Oswald"/>
                </a:rPr>
                <a:t>ENHET 2: ALLMÄNT SAMMANHANG FÖR EUROPEISKA REGELVERK FÖR TILLFÖRLITLIG OCH MÄNNISKOCENTRERAD AI</a:t>
              </a:r>
            </a:p>
          </p:txBody>
        </p:sp>
      </p:grpSp>
      <p:grpSp>
        <p:nvGrpSpPr>
          <p:cNvPr id="34" name="Group 34"/>
          <p:cNvGrpSpPr/>
          <p:nvPr/>
        </p:nvGrpSpPr>
        <p:grpSpPr>
          <a:xfrm>
            <a:off x="12217896" y="5350528"/>
            <a:ext cx="5176466" cy="3120214"/>
            <a:chOff x="0" y="0"/>
            <a:chExt cx="6901955" cy="4160285"/>
          </a:xfrm>
        </p:grpSpPr>
        <p:sp>
          <p:nvSpPr>
            <p:cNvPr id="35" name="Freeform 35"/>
            <p:cNvSpPr/>
            <p:nvPr/>
          </p:nvSpPr>
          <p:spPr>
            <a:xfrm>
              <a:off x="0" y="0"/>
              <a:ext cx="6901958" cy="4160273"/>
            </a:xfrm>
            <a:custGeom>
              <a:avLst/>
              <a:gdLst/>
              <a:ahLst/>
              <a:cxnLst/>
              <a:rect l="l" t="t" r="r" b="b"/>
              <a:pathLst>
                <a:path w="6901958" h="4160273">
                  <a:moveTo>
                    <a:pt x="0" y="0"/>
                  </a:moveTo>
                  <a:lnTo>
                    <a:pt x="6901958" y="0"/>
                  </a:lnTo>
                  <a:lnTo>
                    <a:pt x="6901958" y="4160273"/>
                  </a:lnTo>
                  <a:lnTo>
                    <a:pt x="0" y="4160273"/>
                  </a:lnTo>
                  <a:close/>
                </a:path>
              </a:pathLst>
            </a:custGeom>
            <a:blipFill>
              <a:blip r:embed="rId5">
                <a:alphaModFix amt="0"/>
              </a:blip>
              <a:stretch>
                <a:fillRect t="-18143" b="53491"/>
              </a:stretch>
            </a:blipFill>
          </p:spPr>
          <p:txBody>
            <a:bodyPr/>
            <a:lstStyle/>
            <a:p>
              <a:endParaRPr lang="es-ES"/>
            </a:p>
          </p:txBody>
        </p:sp>
        <p:sp>
          <p:nvSpPr>
            <p:cNvPr id="36" name="TextBox 36"/>
            <p:cNvSpPr txBox="1"/>
            <p:nvPr/>
          </p:nvSpPr>
          <p:spPr>
            <a:xfrm>
              <a:off x="0" y="-123825"/>
              <a:ext cx="6901955" cy="4284110"/>
            </a:xfrm>
            <a:prstGeom prst="rect">
              <a:avLst/>
            </a:prstGeom>
          </p:spPr>
          <p:txBody>
            <a:bodyPr lIns="0" tIns="0" rIns="0" bIns="0" rtlCol="0" anchor="ctr"/>
            <a:lstStyle/>
            <a:p>
              <a:pPr algn="ctr">
                <a:lnSpc>
                  <a:spcPts val="4000"/>
                </a:lnSpc>
                <a:spcBef>
                  <a:spcPct val="0"/>
                </a:spcBef>
              </a:pPr>
              <a:r>
                <a:rPr lang="en-US" sz="2799" dirty="0">
                  <a:solidFill>
                    <a:srgbClr val="000000"/>
                  </a:solidFill>
                  <a:latin typeface="Oswald"/>
                  <a:sym typeface="Oswald"/>
                </a:rPr>
                <a:t>ENHET 3: ANALYSERA ETISKA DILEMMAN I VERKLIGA VÄRLDEN I AI-STÖDDA LÄRMILJÖER</a:t>
              </a:r>
            </a:p>
          </p:txBody>
        </p:sp>
      </p:grpSp>
      <p:grpSp>
        <p:nvGrpSpPr>
          <p:cNvPr id="37" name="Group 37"/>
          <p:cNvGrpSpPr/>
          <p:nvPr/>
        </p:nvGrpSpPr>
        <p:grpSpPr>
          <a:xfrm>
            <a:off x="6655927" y="3580047"/>
            <a:ext cx="3294002" cy="3147593"/>
            <a:chOff x="0" y="0"/>
            <a:chExt cx="4392003" cy="4196791"/>
          </a:xfrm>
        </p:grpSpPr>
        <p:sp>
          <p:nvSpPr>
            <p:cNvPr id="38" name="Freeform 38"/>
            <p:cNvSpPr/>
            <p:nvPr/>
          </p:nvSpPr>
          <p:spPr>
            <a:xfrm>
              <a:off x="0" y="0"/>
              <a:ext cx="4392041" cy="4196842"/>
            </a:xfrm>
            <a:custGeom>
              <a:avLst/>
              <a:gdLst/>
              <a:ahLst/>
              <a:cxnLst/>
              <a:rect l="l" t="t" r="r" b="b"/>
              <a:pathLst>
                <a:path w="4392041" h="4196842">
                  <a:moveTo>
                    <a:pt x="0" y="0"/>
                  </a:moveTo>
                  <a:lnTo>
                    <a:pt x="4392041" y="0"/>
                  </a:lnTo>
                  <a:lnTo>
                    <a:pt x="4392041" y="4196842"/>
                  </a:lnTo>
                  <a:lnTo>
                    <a:pt x="0" y="4196842"/>
                  </a:lnTo>
                  <a:lnTo>
                    <a:pt x="0" y="0"/>
                  </a:lnTo>
                  <a:close/>
                </a:path>
              </a:pathLst>
            </a:custGeom>
            <a:blipFill>
              <a:blip r:embed="rId7"/>
              <a:stretch>
                <a:fillRect r="-42703" b="1"/>
              </a:stretch>
            </a:blipFill>
          </p:spPr>
          <p:txBody>
            <a:bodyPr/>
            <a:lstStyle/>
            <a:p>
              <a:endParaRPr lang="es-ES"/>
            </a:p>
          </p:txBody>
        </p:sp>
      </p:grpSp>
      <p:sp>
        <p:nvSpPr>
          <p:cNvPr id="39" name="TextBox 39"/>
          <p:cNvSpPr txBox="1"/>
          <p:nvPr/>
        </p:nvSpPr>
        <p:spPr>
          <a:xfrm>
            <a:off x="7188270" y="998849"/>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1</a:t>
            </a:r>
          </a:p>
        </p:txBody>
      </p:sp>
      <p:sp>
        <p:nvSpPr>
          <p:cNvPr id="40" name="TextBox 40"/>
          <p:cNvSpPr txBox="1"/>
          <p:nvPr/>
        </p:nvSpPr>
        <p:spPr>
          <a:xfrm>
            <a:off x="11078956" y="3081442"/>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2</a:t>
            </a:r>
          </a:p>
        </p:txBody>
      </p:sp>
      <p:sp>
        <p:nvSpPr>
          <p:cNvPr id="41" name="TextBox 41"/>
          <p:cNvSpPr txBox="1"/>
          <p:nvPr/>
        </p:nvSpPr>
        <p:spPr>
          <a:xfrm>
            <a:off x="11101835" y="6558210"/>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3</a:t>
            </a:r>
          </a:p>
        </p:txBody>
      </p:sp>
      <p:sp>
        <p:nvSpPr>
          <p:cNvPr id="42" name="TextBox 42"/>
          <p:cNvSpPr txBox="1"/>
          <p:nvPr/>
        </p:nvSpPr>
        <p:spPr>
          <a:xfrm>
            <a:off x="7221217" y="8467544"/>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4</a:t>
            </a:r>
          </a:p>
        </p:txBody>
      </p:sp>
      <p:grpSp>
        <p:nvGrpSpPr>
          <p:cNvPr id="43" name="Group 43"/>
          <p:cNvGrpSpPr/>
          <p:nvPr/>
        </p:nvGrpSpPr>
        <p:grpSpPr>
          <a:xfrm>
            <a:off x="14965994" y="349444"/>
            <a:ext cx="2799445" cy="1224267"/>
            <a:chOff x="0" y="0"/>
            <a:chExt cx="3732593" cy="1632356"/>
          </a:xfrm>
        </p:grpSpPr>
        <p:sp>
          <p:nvSpPr>
            <p:cNvPr id="44" name="Freeform 44" descr="En logotyp med en persons huvud i en cirkel.  AI-genererat innehåll kan vara felaktig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8"/>
              <a:stretch>
                <a:fillRect r="1" b="-1"/>
              </a:stretch>
            </a:blipFill>
          </p:spPr>
          <p:txBody>
            <a:bodyPr/>
            <a:lstStyle/>
            <a:p>
              <a:endParaRPr lang="es-ES"/>
            </a:p>
          </p:txBody>
        </p:sp>
      </p:gr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70639" y="774006"/>
            <a:ext cx="638709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LÄRANDEMÅL</a:t>
            </a:r>
          </a:p>
        </p:txBody>
      </p:sp>
      <p:sp>
        <p:nvSpPr>
          <p:cNvPr id="3" name="TextBox 3"/>
          <p:cNvSpPr txBox="1"/>
          <p:nvPr/>
        </p:nvSpPr>
        <p:spPr>
          <a:xfrm>
            <a:off x="11982193" y="7408907"/>
            <a:ext cx="3958914" cy="61760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Infoga undertext här</a:t>
            </a:r>
          </a:p>
        </p:txBody>
      </p:sp>
      <p:grpSp>
        <p:nvGrpSpPr>
          <p:cNvPr id="4" name="Group 4"/>
          <p:cNvGrpSpPr/>
          <p:nvPr/>
        </p:nvGrpSpPr>
        <p:grpSpPr>
          <a:xfrm>
            <a:off x="1070639" y="2511142"/>
            <a:ext cx="1008555" cy="1010098"/>
            <a:chOff x="0" y="0"/>
            <a:chExt cx="1344740" cy="1346797"/>
          </a:xfrm>
        </p:grpSpPr>
        <p:sp>
          <p:nvSpPr>
            <p:cNvPr id="5" name="Freeform 5"/>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6" name="Group 6"/>
          <p:cNvGrpSpPr/>
          <p:nvPr/>
        </p:nvGrpSpPr>
        <p:grpSpPr>
          <a:xfrm>
            <a:off x="1070639" y="3902212"/>
            <a:ext cx="1008555" cy="1010098"/>
            <a:chOff x="0" y="0"/>
            <a:chExt cx="1344740" cy="1346797"/>
          </a:xfrm>
        </p:grpSpPr>
        <p:sp>
          <p:nvSpPr>
            <p:cNvPr id="7" name="Freeform 7"/>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8" name="Group 8"/>
          <p:cNvGrpSpPr/>
          <p:nvPr/>
        </p:nvGrpSpPr>
        <p:grpSpPr>
          <a:xfrm>
            <a:off x="1070639" y="5283784"/>
            <a:ext cx="1008555" cy="1010098"/>
            <a:chOff x="0" y="0"/>
            <a:chExt cx="1344740" cy="1346797"/>
          </a:xfrm>
        </p:grpSpPr>
        <p:sp>
          <p:nvSpPr>
            <p:cNvPr id="9" name="Freeform 9"/>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10" name="Group 10"/>
          <p:cNvGrpSpPr/>
          <p:nvPr/>
        </p:nvGrpSpPr>
        <p:grpSpPr>
          <a:xfrm>
            <a:off x="1070639" y="6578679"/>
            <a:ext cx="1008555" cy="1010098"/>
            <a:chOff x="0" y="0"/>
            <a:chExt cx="1344740" cy="1346797"/>
          </a:xfrm>
        </p:grpSpPr>
        <p:sp>
          <p:nvSpPr>
            <p:cNvPr id="11" name="Freeform 11"/>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12" name="Group 12"/>
          <p:cNvGrpSpPr/>
          <p:nvPr/>
        </p:nvGrpSpPr>
        <p:grpSpPr>
          <a:xfrm>
            <a:off x="1070639" y="7874527"/>
            <a:ext cx="1008555" cy="1010098"/>
            <a:chOff x="0" y="0"/>
            <a:chExt cx="1344740" cy="1346797"/>
          </a:xfrm>
        </p:grpSpPr>
        <p:sp>
          <p:nvSpPr>
            <p:cNvPr id="13" name="Freeform 13"/>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sp>
        <p:nvSpPr>
          <p:cNvPr id="14" name="TextBox 14"/>
          <p:cNvSpPr txBox="1"/>
          <p:nvPr/>
        </p:nvSpPr>
        <p:spPr>
          <a:xfrm>
            <a:off x="2462832" y="2521915"/>
            <a:ext cx="14507613"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Att identifiera de viktigaste etiska principerna relaterade till användningen av AI i fortbildning (CPE), inklusive opartiskhet, transparens, ansvarsskyldighet och integritet.</a:t>
            </a:r>
          </a:p>
        </p:txBody>
      </p:sp>
      <p:sp>
        <p:nvSpPr>
          <p:cNvPr id="15" name="TextBox 15"/>
          <p:cNvSpPr txBox="1"/>
          <p:nvPr/>
        </p:nvSpPr>
        <p:spPr>
          <a:xfrm>
            <a:off x="2462832" y="4003672"/>
            <a:ext cx="11967839"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Den förklarar hur AI-baserade verktyg kan generera etiska risker och fördelar för studenter, lärare och institutioner i samband med fortbildning.</a:t>
            </a:r>
          </a:p>
        </p:txBody>
      </p:sp>
      <p:sp>
        <p:nvSpPr>
          <p:cNvPr id="16" name="TextBox 16"/>
          <p:cNvSpPr txBox="1"/>
          <p:nvPr/>
        </p:nvSpPr>
        <p:spPr>
          <a:xfrm>
            <a:off x="2430380" y="5426507"/>
            <a:ext cx="11967839"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Att utvärdera konkreta tillämpningar av artificiell intelligens inom professionell och klinisk utbildning, med hjälp av etiska ramverk och riktlinjer.</a:t>
            </a:r>
          </a:p>
        </p:txBody>
      </p:sp>
      <p:sp>
        <p:nvSpPr>
          <p:cNvPr id="17" name="TextBox 17"/>
          <p:cNvSpPr txBox="1"/>
          <p:nvPr/>
        </p:nvSpPr>
        <p:spPr>
          <a:xfrm>
            <a:off x="2462832" y="6609226"/>
            <a:ext cx="11935396"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Tillämpa etiska principer för att föreslå ansvarsfulla metoder för införande och styrning av artificiell intelligens i yrkes- och tekniska utbildningsmiljöer.</a:t>
            </a:r>
          </a:p>
        </p:txBody>
      </p:sp>
      <p:sp>
        <p:nvSpPr>
          <p:cNvPr id="18" name="TextBox 18"/>
          <p:cNvSpPr txBox="1"/>
          <p:nvPr/>
        </p:nvSpPr>
        <p:spPr>
          <a:xfrm>
            <a:off x="2462832" y="7961595"/>
            <a:ext cx="11749926" cy="7239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Att visa kunskap om de juridiska och sociala konsekvenserna av att använda artificiell intelligens i lärandesammanhang.</a:t>
            </a:r>
          </a:p>
        </p:txBody>
      </p:sp>
      <p:grpSp>
        <p:nvGrpSpPr>
          <p:cNvPr id="19" name="Group 19"/>
          <p:cNvGrpSpPr/>
          <p:nvPr/>
        </p:nvGrpSpPr>
        <p:grpSpPr>
          <a:xfrm>
            <a:off x="1369933" y="2600182"/>
            <a:ext cx="409975" cy="863879"/>
            <a:chOff x="0" y="0"/>
            <a:chExt cx="546633" cy="1151839"/>
          </a:xfrm>
        </p:grpSpPr>
        <p:sp>
          <p:nvSpPr>
            <p:cNvPr id="20" name="Freeform 20"/>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21" name="TextBox 21"/>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1</a:t>
              </a:r>
            </a:p>
          </p:txBody>
        </p:sp>
      </p:grpSp>
      <p:grpSp>
        <p:nvGrpSpPr>
          <p:cNvPr id="22" name="Group 22"/>
          <p:cNvGrpSpPr/>
          <p:nvPr/>
        </p:nvGrpSpPr>
        <p:grpSpPr>
          <a:xfrm>
            <a:off x="1386107" y="3962705"/>
            <a:ext cx="409975" cy="863879"/>
            <a:chOff x="0" y="0"/>
            <a:chExt cx="546633" cy="1151839"/>
          </a:xfrm>
        </p:grpSpPr>
        <p:sp>
          <p:nvSpPr>
            <p:cNvPr id="23" name="Freeform 23"/>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24" name="TextBox 24"/>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2</a:t>
              </a:r>
            </a:p>
          </p:txBody>
        </p:sp>
      </p:grpSp>
      <p:grpSp>
        <p:nvGrpSpPr>
          <p:cNvPr id="25" name="Group 25"/>
          <p:cNvGrpSpPr/>
          <p:nvPr/>
        </p:nvGrpSpPr>
        <p:grpSpPr>
          <a:xfrm>
            <a:off x="1386107" y="5356893"/>
            <a:ext cx="409975" cy="863879"/>
            <a:chOff x="0" y="0"/>
            <a:chExt cx="546633" cy="1151839"/>
          </a:xfrm>
        </p:grpSpPr>
        <p:sp>
          <p:nvSpPr>
            <p:cNvPr id="26" name="Freeform 26"/>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27" name="TextBox 27"/>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3</a:t>
              </a:r>
            </a:p>
          </p:txBody>
        </p:sp>
      </p:grpSp>
      <p:grpSp>
        <p:nvGrpSpPr>
          <p:cNvPr id="28" name="Group 28"/>
          <p:cNvGrpSpPr/>
          <p:nvPr/>
        </p:nvGrpSpPr>
        <p:grpSpPr>
          <a:xfrm>
            <a:off x="1369933" y="6665357"/>
            <a:ext cx="409975" cy="863879"/>
            <a:chOff x="0" y="0"/>
            <a:chExt cx="546633" cy="1151839"/>
          </a:xfrm>
        </p:grpSpPr>
        <p:sp>
          <p:nvSpPr>
            <p:cNvPr id="29" name="Freeform 29"/>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30" name="TextBox 30"/>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4</a:t>
              </a:r>
            </a:p>
          </p:txBody>
        </p:sp>
      </p:grpSp>
      <p:grpSp>
        <p:nvGrpSpPr>
          <p:cNvPr id="31" name="Group 31"/>
          <p:cNvGrpSpPr/>
          <p:nvPr/>
        </p:nvGrpSpPr>
        <p:grpSpPr>
          <a:xfrm>
            <a:off x="1369924" y="7956671"/>
            <a:ext cx="409975" cy="863879"/>
            <a:chOff x="0" y="0"/>
            <a:chExt cx="546633" cy="1151839"/>
          </a:xfrm>
        </p:grpSpPr>
        <p:sp>
          <p:nvSpPr>
            <p:cNvPr id="32" name="Freeform 32"/>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33" name="TextBox 33"/>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5</a:t>
              </a:r>
            </a:p>
          </p:txBody>
        </p:sp>
      </p:grpSp>
      <p:grpSp>
        <p:nvGrpSpPr>
          <p:cNvPr id="34" name="Group 34"/>
          <p:cNvGrpSpPr/>
          <p:nvPr/>
        </p:nvGrpSpPr>
        <p:grpSpPr>
          <a:xfrm>
            <a:off x="15095544" y="4047592"/>
            <a:ext cx="1639262" cy="2121370"/>
            <a:chOff x="0" y="0"/>
            <a:chExt cx="2185683" cy="2828493"/>
          </a:xfrm>
        </p:grpSpPr>
        <p:sp>
          <p:nvSpPr>
            <p:cNvPr id="35" name="Freeform 35" descr="En bild som innehåller en antenn  Automatiskt genererad beskrivning"/>
            <p:cNvSpPr/>
            <p:nvPr/>
          </p:nvSpPr>
          <p:spPr>
            <a:xfrm>
              <a:off x="0" y="0"/>
              <a:ext cx="2185670" cy="2828544"/>
            </a:xfrm>
            <a:custGeom>
              <a:avLst/>
              <a:gdLst/>
              <a:ahLst/>
              <a:cxnLst/>
              <a:rect l="l" t="t" r="r" b="b"/>
              <a:pathLst>
                <a:path w="2185670" h="2828544">
                  <a:moveTo>
                    <a:pt x="0" y="0"/>
                  </a:moveTo>
                  <a:lnTo>
                    <a:pt x="2185670" y="0"/>
                  </a:lnTo>
                  <a:lnTo>
                    <a:pt x="2185670" y="2828544"/>
                  </a:lnTo>
                  <a:lnTo>
                    <a:pt x="0" y="2828544"/>
                  </a:lnTo>
                  <a:lnTo>
                    <a:pt x="0" y="0"/>
                  </a:lnTo>
                  <a:close/>
                </a:path>
              </a:pathLst>
            </a:custGeom>
            <a:blipFill>
              <a:blip r:embed="rId5"/>
              <a:stretch>
                <a:fillRect l="-34280" t="-30435" r="-143905" b="-29590"/>
              </a:stretch>
            </a:blipFill>
          </p:spPr>
          <p:txBody>
            <a:bodyPr/>
            <a:lstStyle/>
            <a:p>
              <a:endParaRPr lang="es-ES"/>
            </a:p>
          </p:txBody>
        </p:sp>
      </p:grpSp>
      <p:grpSp>
        <p:nvGrpSpPr>
          <p:cNvPr id="36" name="Group 36"/>
          <p:cNvGrpSpPr/>
          <p:nvPr/>
        </p:nvGrpSpPr>
        <p:grpSpPr>
          <a:xfrm>
            <a:off x="14826939" y="6805098"/>
            <a:ext cx="1728340" cy="2414454"/>
            <a:chOff x="0" y="0"/>
            <a:chExt cx="2304453" cy="3219272"/>
          </a:xfrm>
        </p:grpSpPr>
        <p:sp>
          <p:nvSpPr>
            <p:cNvPr id="37" name="Freeform 37" descr="En bild som innehåller en antenn  Automatiskt genererad beskrivning"/>
            <p:cNvSpPr/>
            <p:nvPr/>
          </p:nvSpPr>
          <p:spPr>
            <a:xfrm>
              <a:off x="0" y="0"/>
              <a:ext cx="2304415" cy="3219323"/>
            </a:xfrm>
            <a:custGeom>
              <a:avLst/>
              <a:gdLst/>
              <a:ahLst/>
              <a:cxnLst/>
              <a:rect l="l" t="t" r="r" b="b"/>
              <a:pathLst>
                <a:path w="2304415" h="3219323">
                  <a:moveTo>
                    <a:pt x="0" y="0"/>
                  </a:moveTo>
                  <a:lnTo>
                    <a:pt x="2304415" y="0"/>
                  </a:lnTo>
                  <a:lnTo>
                    <a:pt x="2304415" y="3219323"/>
                  </a:lnTo>
                  <a:lnTo>
                    <a:pt x="0" y="3219323"/>
                  </a:lnTo>
                  <a:lnTo>
                    <a:pt x="0" y="0"/>
                  </a:lnTo>
                  <a:close/>
                </a:path>
              </a:pathLst>
            </a:custGeom>
            <a:blipFill>
              <a:blip r:embed="rId5"/>
              <a:stretch>
                <a:fillRect l="-143558" t="-24079" r="-34633" b="-24163"/>
              </a:stretch>
            </a:blipFill>
          </p:spPr>
          <p:txBody>
            <a:bodyPr/>
            <a:lstStyle/>
            <a:p>
              <a:endParaRPr lang="es-ES"/>
            </a:p>
          </p:txBody>
        </p:sp>
      </p:grpSp>
      <p:sp>
        <p:nvSpPr>
          <p:cNvPr id="39" name="TextBox 38">
            <a:extLst>
              <a:ext uri="{FF2B5EF4-FFF2-40B4-BE49-F238E27FC236}">
                <a16:creationId xmlns:a16="http://schemas.microsoft.com/office/drawing/2014/main" id="{B938F77C-4D9D-D318-7C6C-5ED6DF415530}"/>
              </a:ext>
            </a:extLst>
          </p:cNvPr>
          <p:cNvSpPr txBox="1"/>
          <p:nvPr/>
        </p:nvSpPr>
        <p:spPr>
          <a:xfrm>
            <a:off x="1070639" y="1729074"/>
            <a:ext cx="11015739" cy="344453"/>
          </a:xfrm>
          <a:prstGeom prst="rect">
            <a:avLst/>
          </a:prstGeom>
        </p:spPr>
        <p:txBody>
          <a:bodyPr lIns="0" tIns="0" rIns="0" bIns="0" rtlCol="0" anchor="t">
            <a:spAutoFit/>
          </a:bodyPr>
          <a:lstStyle/>
          <a:p>
            <a:pPr lvl="0">
              <a:lnSpc>
                <a:spcPts val="2880"/>
              </a:lnSpc>
              <a:spcBef>
                <a:spcPct val="0"/>
              </a:spcBef>
            </a:pPr>
            <a:r>
              <a:rPr lang="sv-SE" sz="2400" dirty="0">
                <a:solidFill>
                  <a:srgbClr val="000000"/>
                </a:solidFill>
                <a:latin typeface="Lato Light"/>
                <a:ea typeface="Lato Light"/>
                <a:cs typeface="Lato Light"/>
                <a:sym typeface="Lato Light"/>
              </a:rPr>
              <a:t>När denna modul är avslutad kommer deltagarna att kunna:</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180818" y="0"/>
            <a:ext cx="6107182" cy="10287000"/>
            <a:chOff x="0" y="0"/>
            <a:chExt cx="8142910" cy="13716000"/>
          </a:xfrm>
        </p:grpSpPr>
        <p:sp>
          <p:nvSpPr>
            <p:cNvPr id="3" name="Freeform 3"/>
            <p:cNvSpPr/>
            <p:nvPr/>
          </p:nvSpPr>
          <p:spPr>
            <a:xfrm>
              <a:off x="0" y="0"/>
              <a:ext cx="8142859" cy="13716000"/>
            </a:xfrm>
            <a:custGeom>
              <a:avLst/>
              <a:gdLst/>
              <a:ahLst/>
              <a:cxnLst/>
              <a:rect l="l" t="t" r="r" b="b"/>
              <a:pathLst>
                <a:path w="8142859" h="13716000">
                  <a:moveTo>
                    <a:pt x="0" y="0"/>
                  </a:moveTo>
                  <a:lnTo>
                    <a:pt x="8142859" y="0"/>
                  </a:lnTo>
                  <a:lnTo>
                    <a:pt x="8142859" y="13716000"/>
                  </a:lnTo>
                  <a:lnTo>
                    <a:pt x="0" y="13716000"/>
                  </a:lnTo>
                  <a:lnTo>
                    <a:pt x="0" y="0"/>
                  </a:lnTo>
                  <a:close/>
                </a:path>
              </a:pathLst>
            </a:custGeom>
            <a:blipFill>
              <a:blip r:embed="rId4"/>
              <a:stretch>
                <a:fillRect/>
              </a:stretch>
            </a:blipFill>
          </p:spPr>
          <p:txBody>
            <a:bodyPr/>
            <a:lstStyle/>
            <a:p>
              <a:endParaRPr lang="es-ES"/>
            </a:p>
          </p:txBody>
        </p:sp>
      </p:grpSp>
      <p:sp>
        <p:nvSpPr>
          <p:cNvPr id="4" name="TextBox 4"/>
          <p:cNvSpPr txBox="1"/>
          <p:nvPr/>
        </p:nvSpPr>
        <p:spPr>
          <a:xfrm>
            <a:off x="1028700" y="1085850"/>
            <a:ext cx="3355835"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INTRODUKTION</a:t>
            </a:r>
          </a:p>
        </p:txBody>
      </p:sp>
      <p:sp>
        <p:nvSpPr>
          <p:cNvPr id="5" name="TextBox 5"/>
          <p:cNvSpPr txBox="1"/>
          <p:nvPr/>
        </p:nvSpPr>
        <p:spPr>
          <a:xfrm>
            <a:off x="1007364" y="2247900"/>
            <a:ext cx="10368753" cy="579120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blir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allt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vanligare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yrkesutbildning</a:t>
            </a:r>
            <a:r>
              <a:rPr lang="en-US" sz="2400" u="none" strike="noStrike" dirty="0">
                <a:solidFill>
                  <a:srgbClr val="000000"/>
                </a:solidFill>
                <a:latin typeface="Lato Light"/>
                <a:ea typeface="Lato Light"/>
                <a:cs typeface="Lato Light"/>
                <a:sym typeface="Lato Light"/>
              </a:rPr>
              <a:t>. Som </a:t>
            </a:r>
            <a:r>
              <a:rPr lang="en-US" sz="2400" u="none" strike="noStrike" dirty="0" err="1">
                <a:solidFill>
                  <a:srgbClr val="000000"/>
                </a:solidFill>
                <a:latin typeface="Lato Light"/>
                <a:ea typeface="Lato Light"/>
                <a:cs typeface="Lato Light"/>
                <a:sym typeface="Lato Light"/>
              </a:rPr>
              <a:t>lärare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yrkesutbildning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kanske</a:t>
            </a:r>
            <a:r>
              <a:rPr lang="en-US" sz="2400" u="none" strike="noStrike" dirty="0">
                <a:solidFill>
                  <a:srgbClr val="000000"/>
                </a:solidFill>
                <a:latin typeface="Lato Light"/>
                <a:ea typeface="Lato Light"/>
                <a:cs typeface="Lato Light"/>
                <a:sym typeface="Lato Light"/>
              </a:rPr>
              <a:t> du redan </a:t>
            </a:r>
            <a:r>
              <a:rPr lang="en-US" sz="2400" u="none" strike="noStrike" dirty="0" err="1">
                <a:solidFill>
                  <a:srgbClr val="000000"/>
                </a:solidFill>
                <a:latin typeface="Lato Light"/>
                <a:ea typeface="Lato Light"/>
                <a:cs typeface="Lato Light"/>
                <a:sym typeface="Lato Light"/>
              </a:rPr>
              <a:t>använder</a:t>
            </a:r>
            <a:r>
              <a:rPr lang="en-US" sz="2400" u="none" strike="noStrike" dirty="0">
                <a:solidFill>
                  <a:srgbClr val="000000"/>
                </a:solidFill>
                <a:latin typeface="Lato Light"/>
                <a:ea typeface="Lato Light"/>
                <a:cs typeface="Lato Light"/>
                <a:sym typeface="Lato Light"/>
              </a:rPr>
              <a:t> AI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stödja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innehållsskapande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lärandeaktiviteter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bedömning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administrativa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uppgifter</a:t>
            </a:r>
            <a:r>
              <a:rPr lang="en-US" sz="2400" u="none" strike="noStrike" dirty="0">
                <a:solidFill>
                  <a:srgbClr val="000000"/>
                </a:solidFill>
                <a:latin typeface="Lato Light"/>
                <a:ea typeface="Lato Light"/>
                <a:cs typeface="Lato Light"/>
                <a:sym typeface="Lato Light"/>
              </a:rPr>
              <a:t>. </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hur</a:t>
            </a:r>
            <a:r>
              <a:rPr lang="en-US" sz="2400" u="none" strike="noStrike" dirty="0">
                <a:solidFill>
                  <a:srgbClr val="000000"/>
                </a:solidFill>
                <a:latin typeface="Lato Light"/>
                <a:ea typeface="Lato Light"/>
                <a:cs typeface="Lato Light"/>
                <a:sym typeface="Lato Light"/>
              </a:rPr>
              <a:t> man </a:t>
            </a:r>
            <a:r>
              <a:rPr lang="en-US" sz="2400" u="none" strike="noStrike" dirty="0" err="1">
                <a:solidFill>
                  <a:srgbClr val="000000"/>
                </a:solidFill>
                <a:latin typeface="Lato Light"/>
                <a:ea typeface="Lato Light"/>
                <a:cs typeface="Lato Light"/>
                <a:sym typeface="Lato Light"/>
              </a:rPr>
              <a:t>använder</a:t>
            </a:r>
            <a:r>
              <a:rPr lang="en-US" sz="2400" u="none" strike="noStrike" dirty="0">
                <a:solidFill>
                  <a:srgbClr val="000000"/>
                </a:solidFill>
                <a:latin typeface="Lato Light"/>
                <a:ea typeface="Lato Light"/>
                <a:cs typeface="Lato Light"/>
                <a:sym typeface="Lato Light"/>
              </a:rPr>
              <a:t> dessa </a:t>
            </a:r>
            <a:r>
              <a:rPr lang="en-US" sz="2400" u="none" strike="noStrike" dirty="0" err="1">
                <a:solidFill>
                  <a:srgbClr val="000000"/>
                </a:solidFill>
                <a:latin typeface="Lato Light"/>
                <a:ea typeface="Lato Light"/>
                <a:cs typeface="Lato Light"/>
                <a:sym typeface="Lato Light"/>
              </a:rPr>
              <a:t>teknologier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ansvarsfullt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blir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allt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viktigare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yrkeskunskap</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I den </a:t>
            </a:r>
            <a:r>
              <a:rPr lang="en-US" sz="2400" u="none" strike="noStrike" dirty="0" err="1">
                <a:solidFill>
                  <a:srgbClr val="000000"/>
                </a:solidFill>
                <a:latin typeface="Lato Light"/>
                <a:ea typeface="Lato Light"/>
                <a:cs typeface="Lato Light"/>
                <a:sym typeface="Lato Light"/>
              </a:rPr>
              <a:t>här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modulen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kommer</a:t>
            </a:r>
            <a:r>
              <a:rPr lang="en-US" sz="2400" u="none" strike="noStrike" dirty="0">
                <a:solidFill>
                  <a:srgbClr val="000000"/>
                </a:solidFill>
                <a:latin typeface="Lato Light"/>
                <a:ea typeface="Lato Light"/>
                <a:cs typeface="Lato Light"/>
                <a:sym typeface="Lato Light"/>
              </a:rPr>
              <a:t> du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utforska</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etiska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principer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vägleda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användningen</a:t>
            </a:r>
            <a:r>
              <a:rPr lang="en-US" sz="2400" u="none" strike="noStrike" dirty="0">
                <a:solidFill>
                  <a:srgbClr val="000000"/>
                </a:solidFill>
                <a:latin typeface="Lato Light"/>
                <a:ea typeface="Lato Light"/>
                <a:cs typeface="Lato Light"/>
                <a:sym typeface="Lato Light"/>
              </a:rPr>
              <a:t> av AI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utbildningssammanhang</a:t>
            </a:r>
            <a:r>
              <a:rPr lang="en-US" sz="2400" u="none" strike="noStrike" dirty="0">
                <a:solidFill>
                  <a:srgbClr val="000000"/>
                </a:solidFill>
                <a:latin typeface="Lato Light"/>
                <a:ea typeface="Lato Light"/>
                <a:cs typeface="Lato Light"/>
                <a:sym typeface="Lato Light"/>
              </a:rPr>
              <a:t>. Du </a:t>
            </a:r>
            <a:r>
              <a:rPr lang="en-US" sz="2400" u="none" strike="noStrike" dirty="0" err="1">
                <a:solidFill>
                  <a:srgbClr val="000000"/>
                </a:solidFill>
                <a:latin typeface="Lato Light"/>
                <a:ea typeface="Lato Light"/>
                <a:cs typeface="Lato Light"/>
                <a:sym typeface="Lato Light"/>
              </a:rPr>
              <a:t>kommer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beakta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frågor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rättvisa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transparens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integritet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ansvarsskyldighet</a:t>
            </a:r>
            <a:r>
              <a:rPr lang="en-US" sz="2400" u="none" strike="noStrike" dirty="0">
                <a:solidFill>
                  <a:srgbClr val="000000"/>
                </a:solidFill>
                <a:latin typeface="Lato Light"/>
                <a:ea typeface="Lato Light"/>
                <a:cs typeface="Lato Light"/>
                <a:sym typeface="Lato Light"/>
              </a:rPr>
              <a:t> och den </a:t>
            </a:r>
            <a:r>
              <a:rPr lang="en-US" sz="2400" u="none" strike="noStrike" dirty="0" err="1">
                <a:solidFill>
                  <a:srgbClr val="000000"/>
                </a:solidFill>
                <a:latin typeface="Lato Light"/>
                <a:ea typeface="Lato Light"/>
                <a:cs typeface="Lato Light"/>
                <a:sym typeface="Lato Light"/>
              </a:rPr>
              <a:t>inverkan</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ha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undervisningsmetoder</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err="1">
                <a:solidFill>
                  <a:srgbClr val="000000"/>
                </a:solidFill>
                <a:latin typeface="Lato Light"/>
                <a:ea typeface="Lato Light"/>
                <a:cs typeface="Lato Light"/>
                <a:sym typeface="Lato Light"/>
              </a:rPr>
              <a:t>Målet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bara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a:t>
            </a:r>
            <a:r>
              <a:rPr lang="en-US" sz="2400" u="none" strike="noStrike" dirty="0">
                <a:solidFill>
                  <a:srgbClr val="000000"/>
                </a:solidFill>
                <a:latin typeface="Lato Light"/>
                <a:ea typeface="Lato Light"/>
                <a:cs typeface="Lato Light"/>
                <a:sym typeface="Lato Light"/>
              </a:rPr>
              <a:t> sig om AI, </a:t>
            </a:r>
            <a:r>
              <a:rPr lang="en-US" sz="2400" u="none" strike="noStrike" dirty="0" err="1">
                <a:solidFill>
                  <a:srgbClr val="000000"/>
                </a:solidFill>
                <a:latin typeface="Lato Light"/>
                <a:ea typeface="Lato Light"/>
                <a:cs typeface="Lato Light"/>
                <a:sym typeface="Lato Light"/>
              </a:rPr>
              <a:t>utan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utveckla</a:t>
            </a:r>
            <a:r>
              <a:rPr lang="en-US" sz="2400" u="none" strike="noStrike" dirty="0">
                <a:solidFill>
                  <a:srgbClr val="000000"/>
                </a:solidFill>
                <a:latin typeface="Lato Light"/>
                <a:ea typeface="Lato Light"/>
                <a:cs typeface="Lato Light"/>
                <a:sym typeface="Lato Light"/>
              </a:rPr>
              <a:t> den </a:t>
            </a:r>
            <a:r>
              <a:rPr lang="en-US" sz="2400" u="none" strike="noStrike" dirty="0" err="1">
                <a:solidFill>
                  <a:srgbClr val="000000"/>
                </a:solidFill>
                <a:latin typeface="Lato Light"/>
                <a:ea typeface="Lato Light"/>
                <a:cs typeface="Lato Light"/>
                <a:sym typeface="Lato Light"/>
              </a:rPr>
              <a:t>kunskap</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urskiljning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krävs</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fatta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välgrundade</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etiska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beslut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när</a:t>
            </a:r>
            <a:r>
              <a:rPr lang="en-US" sz="2400" u="none" strike="noStrike" dirty="0">
                <a:solidFill>
                  <a:srgbClr val="000000"/>
                </a:solidFill>
                <a:latin typeface="Lato Light"/>
                <a:ea typeface="Lato Light"/>
                <a:cs typeface="Lato Light"/>
                <a:sym typeface="Lato Light"/>
              </a:rPr>
              <a:t> du </a:t>
            </a:r>
            <a:r>
              <a:rPr lang="en-US" sz="2400" u="none" strike="noStrike" dirty="0" err="1">
                <a:solidFill>
                  <a:srgbClr val="000000"/>
                </a:solidFill>
                <a:latin typeface="Lato Light"/>
                <a:ea typeface="Lato Light"/>
                <a:cs typeface="Lato Light"/>
                <a:sym typeface="Lato Light"/>
              </a:rPr>
              <a:t>integrerar</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dagliga</a:t>
            </a:r>
            <a:r>
              <a:rPr lang="en-US" sz="2400" u="none" strike="noStrike" dirty="0">
                <a:solidFill>
                  <a:srgbClr val="000000"/>
                </a:solidFill>
                <a:latin typeface="Lato Light"/>
                <a:ea typeface="Lato Light"/>
                <a:cs typeface="Lato Light"/>
                <a:sym typeface="Lato Light"/>
              </a:rPr>
              <a:t> liv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yrkesutbildare</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5280390"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VARFÖR ÄR DET VIKTIGT ATT FÖRSTÅ UTVECKLINGEN AV ARTIFICIELL INTELLIGENS?</a:t>
            </a:r>
          </a:p>
        </p:txBody>
      </p:sp>
      <p:sp>
        <p:nvSpPr>
          <p:cNvPr id="3" name="TextBox 3"/>
          <p:cNvSpPr txBox="1"/>
          <p:nvPr/>
        </p:nvSpPr>
        <p:spPr>
          <a:xfrm>
            <a:off x="11982193" y="7408907"/>
            <a:ext cx="3958914" cy="61760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Infoga undertext här</a:t>
            </a:r>
          </a:p>
        </p:txBody>
      </p:sp>
      <p:sp>
        <p:nvSpPr>
          <p:cNvPr id="4" name="TextBox 4"/>
          <p:cNvSpPr txBox="1"/>
          <p:nvPr/>
        </p:nvSpPr>
        <p:spPr>
          <a:xfrm>
            <a:off x="1028700" y="2712249"/>
            <a:ext cx="9204989" cy="54292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Att studera artificiell intelligens hjälper dig att förändra din uppfattning om teknologi och förstå hur nuvarande teknologier har utvecklats från initiala koncept och experiment. </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Detta förklarar också varför AI beter sig som den gör och varför det tog årtionden att uppnå vissa framsteg.</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Att följa den artificiella intelligensens utveckling, från dess ursprung och tidiga expertsystem till den nuvarande eran av djupinlärning och generativa modeller, ger en grundläggande förmåga att avmystifiera moderna verktyg. </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Utan detta sammanhang riskerar vi att misstolka AI:s verkliga potential, överskatta dess "intelligens" eller underskatta dess statistiska komplexitet.</a:t>
            </a:r>
          </a:p>
        </p:txBody>
      </p:sp>
      <p:grpSp>
        <p:nvGrpSpPr>
          <p:cNvPr id="5" name="Group 5"/>
          <p:cNvGrpSpPr/>
          <p:nvPr/>
        </p:nvGrpSpPr>
        <p:grpSpPr>
          <a:xfrm>
            <a:off x="10233689" y="1761668"/>
            <a:ext cx="8054311" cy="8054311"/>
            <a:chOff x="0" y="0"/>
            <a:chExt cx="10739082" cy="10739082"/>
          </a:xfrm>
        </p:grpSpPr>
        <p:sp>
          <p:nvSpPr>
            <p:cNvPr id="6" name="Freeform 6"/>
            <p:cNvSpPr/>
            <p:nvPr/>
          </p:nvSpPr>
          <p:spPr>
            <a:xfrm>
              <a:off x="0" y="0"/>
              <a:ext cx="10739120" cy="10739120"/>
            </a:xfrm>
            <a:custGeom>
              <a:avLst/>
              <a:gdLst/>
              <a:ahLst/>
              <a:cxnLst/>
              <a:rect l="l" t="t" r="r" b="b"/>
              <a:pathLst>
                <a:path w="10739120" h="10739120">
                  <a:moveTo>
                    <a:pt x="0" y="0"/>
                  </a:moveTo>
                  <a:lnTo>
                    <a:pt x="10739120" y="0"/>
                  </a:lnTo>
                  <a:lnTo>
                    <a:pt x="10739120" y="10739120"/>
                  </a:lnTo>
                  <a:lnTo>
                    <a:pt x="0" y="10739120"/>
                  </a:lnTo>
                  <a:lnTo>
                    <a:pt x="0" y="0"/>
                  </a:lnTo>
                  <a:close/>
                </a:path>
              </a:pathLst>
            </a:custGeom>
            <a:blipFill>
              <a:blip r:embed="rId4"/>
              <a:stretch>
                <a:fillRect/>
              </a:stretch>
            </a:blipFill>
          </p:spPr>
          <p:txBody>
            <a:bodyPr/>
            <a:lstStyle/>
            <a:p>
              <a:endParaRPr lang="es-ES"/>
            </a:p>
          </p:txBody>
        </p:sp>
      </p:gr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982193" y="7408907"/>
            <a:ext cx="3958914" cy="61760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Infoga undertext här</a:t>
            </a:r>
          </a:p>
        </p:txBody>
      </p:sp>
      <p:sp>
        <p:nvSpPr>
          <p:cNvPr id="3" name="Freeform 3"/>
          <p:cNvSpPr/>
          <p:nvPr/>
        </p:nvSpPr>
        <p:spPr>
          <a:xfrm>
            <a:off x="10005543" y="2448335"/>
            <a:ext cx="7912214" cy="5269372"/>
          </a:xfrm>
          <a:custGeom>
            <a:avLst/>
            <a:gdLst/>
            <a:ahLst/>
            <a:cxnLst/>
            <a:rect l="l" t="t" r="r" b="b"/>
            <a:pathLst>
              <a:path w="7912214" h="5269372">
                <a:moveTo>
                  <a:pt x="0" y="0"/>
                </a:moveTo>
                <a:lnTo>
                  <a:pt x="7912214" y="0"/>
                </a:lnTo>
                <a:lnTo>
                  <a:pt x="7912214" y="5269372"/>
                </a:lnTo>
                <a:lnTo>
                  <a:pt x="0" y="5269372"/>
                </a:lnTo>
                <a:lnTo>
                  <a:pt x="0" y="0"/>
                </a:lnTo>
                <a:close/>
              </a:path>
            </a:pathLst>
          </a:custGeom>
          <a:blipFill>
            <a:blip r:embed="rId4"/>
            <a:stretch>
              <a:fillRect/>
            </a:stretch>
          </a:blipFill>
        </p:spPr>
        <p:txBody>
          <a:bodyPr/>
          <a:lstStyle/>
          <a:p>
            <a:endParaRPr lang="es-ES"/>
          </a:p>
        </p:txBody>
      </p:sp>
      <p:sp>
        <p:nvSpPr>
          <p:cNvPr id="4" name="TextBox 4"/>
          <p:cNvSpPr txBox="1"/>
          <p:nvPr/>
        </p:nvSpPr>
        <p:spPr>
          <a:xfrm>
            <a:off x="990600" y="2348084"/>
            <a:ext cx="8412537" cy="57912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Europeiska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kommissionen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definierar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system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uppvisar</a:t>
            </a:r>
            <a:r>
              <a:rPr lang="en-US" sz="2400" u="none" strike="noStrike" dirty="0">
                <a:solidFill>
                  <a:srgbClr val="000000"/>
                </a:solidFill>
                <a:latin typeface="Lato Light"/>
                <a:ea typeface="Lato Light"/>
                <a:cs typeface="Lato Light"/>
                <a:sym typeface="Lato Light"/>
              </a:rPr>
              <a:t> intelligent </a:t>
            </a:r>
            <a:r>
              <a:rPr lang="en-US" sz="2400" u="none" strike="noStrike" dirty="0" err="1">
                <a:solidFill>
                  <a:srgbClr val="000000"/>
                </a:solidFill>
                <a:latin typeface="Lato Light"/>
                <a:ea typeface="Lato Light"/>
                <a:cs typeface="Lato Light"/>
                <a:sym typeface="Lato Light"/>
              </a:rPr>
              <a:t>beteende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analysera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omgivningen</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agera</a:t>
            </a:r>
            <a:r>
              <a:rPr lang="en-US" sz="2400" u="none" strike="noStrike" dirty="0">
                <a:solidFill>
                  <a:srgbClr val="000000"/>
                </a:solidFill>
                <a:latin typeface="Lato Light"/>
                <a:ea typeface="Lato Light"/>
                <a:cs typeface="Lato Light"/>
                <a:sym typeface="Lato Light"/>
              </a:rPr>
              <a:t> – med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viss</a:t>
            </a:r>
            <a:r>
              <a:rPr lang="en-US" sz="2400" u="none" strike="noStrike" dirty="0">
                <a:solidFill>
                  <a:srgbClr val="000000"/>
                </a:solidFill>
                <a:latin typeface="Lato Light"/>
                <a:ea typeface="Lato Light"/>
                <a:cs typeface="Lato Light"/>
                <a:sym typeface="Lato Light"/>
              </a:rPr>
              <a:t> grad av </a:t>
            </a:r>
            <a:r>
              <a:rPr lang="en-US" sz="2400" u="none" strike="noStrike" dirty="0" err="1">
                <a:solidFill>
                  <a:srgbClr val="000000"/>
                </a:solidFill>
                <a:latin typeface="Lato Light"/>
                <a:ea typeface="Lato Light"/>
                <a:cs typeface="Lato Light"/>
                <a:sym typeface="Lato Light"/>
              </a:rPr>
              <a:t>autonomi</a:t>
            </a:r>
            <a:r>
              <a:rPr lang="en-US" sz="2400" u="none" strike="noStrike" dirty="0">
                <a:solidFill>
                  <a:srgbClr val="000000"/>
                </a:solidFill>
                <a:latin typeface="Lato Light"/>
                <a:ea typeface="Lato Light"/>
                <a:cs typeface="Lato Light"/>
                <a:sym typeface="Lato Light"/>
              </a:rPr>
              <a:t> –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uppnå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specifika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mål</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baserade</a:t>
            </a:r>
            <a:r>
              <a:rPr lang="en-US" sz="2400" u="none" strike="noStrike" dirty="0">
                <a:solidFill>
                  <a:srgbClr val="000000"/>
                </a:solidFill>
                <a:latin typeface="Lato Light"/>
                <a:ea typeface="Lato Light"/>
                <a:cs typeface="Lato Light"/>
                <a:sym typeface="Lato Light"/>
              </a:rPr>
              <a:t> system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bestå</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datorprogram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integreras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hårdvaruenheter</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Den </a:t>
            </a:r>
            <a:r>
              <a:rPr lang="en-US" sz="2400" u="none" strike="noStrike" dirty="0" err="1">
                <a:solidFill>
                  <a:srgbClr val="000000"/>
                </a:solidFill>
                <a:latin typeface="Lato Light"/>
                <a:ea typeface="Lato Light"/>
                <a:cs typeface="Lato Light"/>
                <a:sym typeface="Lato Light"/>
              </a:rPr>
              <a:t>spanska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strategin</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definierar</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uppsättning</a:t>
            </a:r>
            <a:r>
              <a:rPr lang="en-US" sz="2400" u="none" strike="noStrike" dirty="0">
                <a:solidFill>
                  <a:srgbClr val="000000"/>
                </a:solidFill>
                <a:latin typeface="Lato Light"/>
                <a:ea typeface="Lato Light"/>
                <a:cs typeface="Lato Light"/>
                <a:sym typeface="Lato Light"/>
              </a:rPr>
              <a:t> system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hantera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komplexa</a:t>
            </a:r>
            <a:r>
              <a:rPr lang="en-US" sz="2400" u="none" strike="noStrike" dirty="0">
                <a:solidFill>
                  <a:srgbClr val="000000"/>
                </a:solidFill>
                <a:latin typeface="Lato Light"/>
                <a:ea typeface="Lato Light"/>
                <a:cs typeface="Lato Light"/>
                <a:sym typeface="Lato Light"/>
              </a:rPr>
              <a:t> problem med </a:t>
            </a:r>
            <a:r>
              <a:rPr lang="en-US" sz="2400" u="none" strike="noStrike" dirty="0" err="1">
                <a:solidFill>
                  <a:srgbClr val="000000"/>
                </a:solidFill>
                <a:latin typeface="Lato Light"/>
                <a:ea typeface="Lato Light"/>
                <a:cs typeface="Lato Light"/>
                <a:sym typeface="Lato Light"/>
              </a:rPr>
              <a:t>hjälp</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avancerade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programmeringstekniker</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skillnad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från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traditionella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datorprogram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kräver</a:t>
            </a:r>
            <a:r>
              <a:rPr lang="en-US" sz="2400" u="none" strike="noStrike" dirty="0">
                <a:solidFill>
                  <a:srgbClr val="000000"/>
                </a:solidFill>
                <a:latin typeface="Lato Light"/>
                <a:ea typeface="Lato Light"/>
                <a:cs typeface="Lato Light"/>
                <a:sym typeface="Lato Light"/>
              </a:rPr>
              <a:t> dessa system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alla </a:t>
            </a:r>
            <a:r>
              <a:rPr lang="en-US" sz="2400" u="none" strike="noStrike" dirty="0" err="1">
                <a:solidFill>
                  <a:srgbClr val="000000"/>
                </a:solidFill>
                <a:latin typeface="Lato Light"/>
                <a:ea typeface="Lato Light"/>
                <a:cs typeface="Lato Light"/>
                <a:sym typeface="Lato Light"/>
              </a:rPr>
              <a:t>nödvändiga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instruktioner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steg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definieras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förväg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Istället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bearbetar</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stora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mängder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indata</a:t>
            </a:r>
            <a:r>
              <a:rPr lang="en-US" sz="2400" u="none" strike="noStrike" dirty="0">
                <a:solidFill>
                  <a:srgbClr val="000000"/>
                </a:solidFill>
                <a:latin typeface="Lato Light"/>
                <a:ea typeface="Lato Light"/>
                <a:cs typeface="Lato Light"/>
                <a:sym typeface="Lato Light"/>
              </a:rPr>
              <a:t> – </a:t>
            </a:r>
            <a:r>
              <a:rPr lang="en-US" sz="2400" u="none" strike="noStrike" dirty="0" err="1">
                <a:solidFill>
                  <a:srgbClr val="000000"/>
                </a:solidFill>
                <a:latin typeface="Lato Light"/>
                <a:ea typeface="Lato Light"/>
                <a:cs typeface="Lato Light"/>
                <a:sym typeface="Lato Light"/>
              </a:rPr>
              <a:t>fallstudier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exempel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tidigare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erfarenheter</a:t>
            </a:r>
            <a:r>
              <a:rPr lang="en-US" sz="2400" u="none" strike="noStrike" dirty="0">
                <a:solidFill>
                  <a:srgbClr val="000000"/>
                </a:solidFill>
                <a:latin typeface="Lato Light"/>
                <a:ea typeface="Lato Light"/>
                <a:cs typeface="Lato Light"/>
                <a:sym typeface="Lato Light"/>
              </a:rPr>
              <a:t> – och </a:t>
            </a:r>
            <a:r>
              <a:rPr lang="en-US" sz="2400" u="none" strike="noStrike" dirty="0" err="1">
                <a:solidFill>
                  <a:srgbClr val="000000"/>
                </a:solidFill>
                <a:latin typeface="Lato Light"/>
                <a:ea typeface="Lato Light"/>
                <a:cs typeface="Lato Light"/>
                <a:sym typeface="Lato Light"/>
              </a:rPr>
              <a:t>anpassar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gradvis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sina</a:t>
            </a:r>
            <a:r>
              <a:rPr lang="en-US" sz="2400" u="none" strike="noStrike" dirty="0">
                <a:solidFill>
                  <a:srgbClr val="000000"/>
                </a:solidFill>
                <a:latin typeface="Lato Light"/>
                <a:ea typeface="Lato Light"/>
                <a:cs typeface="Lato Light"/>
                <a:sym typeface="Lato Light"/>
              </a:rPr>
              <a:t> interna </a:t>
            </a:r>
            <a:r>
              <a:rPr lang="en-US" sz="2400" u="none" strike="noStrike" dirty="0" err="1">
                <a:solidFill>
                  <a:srgbClr val="000000"/>
                </a:solidFill>
                <a:latin typeface="Lato Light"/>
                <a:ea typeface="Lato Light"/>
                <a:cs typeface="Lato Light"/>
                <a:sym typeface="Lato Light"/>
              </a:rPr>
              <a:t>modeller</a:t>
            </a:r>
            <a:r>
              <a:rPr lang="en-US" sz="2400" u="none" strike="noStrike" dirty="0">
                <a:solidFill>
                  <a:srgbClr val="000000"/>
                </a:solidFill>
                <a:latin typeface="Lato Light"/>
                <a:ea typeface="Lato Light"/>
                <a:cs typeface="Lato Light"/>
                <a:sym typeface="Lato Light"/>
              </a:rPr>
              <a:t> tills de </a:t>
            </a:r>
            <a:r>
              <a:rPr lang="en-US" sz="2400" u="none" strike="noStrike" dirty="0" err="1">
                <a:solidFill>
                  <a:srgbClr val="000000"/>
                </a:solidFill>
                <a:latin typeface="Lato Light"/>
                <a:ea typeface="Lato Light"/>
                <a:cs typeface="Lato Light"/>
                <a:sym typeface="Lato Light"/>
              </a:rPr>
              <a:t>identifierar</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lämpligaste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svaret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aktuella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problemet</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37431" y="1180062"/>
            <a:ext cx="13444420"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UTVECKLINGEN AV ARTIFICIELL INTELLIGENS (FRÅN 1950 TILL NUTID)</a:t>
            </a:r>
          </a:p>
        </p:txBody>
      </p:sp>
      <p:sp>
        <p:nvSpPr>
          <p:cNvPr id="3" name="TextBox 3"/>
          <p:cNvSpPr txBox="1"/>
          <p:nvPr/>
        </p:nvSpPr>
        <p:spPr>
          <a:xfrm>
            <a:off x="12051744" y="7294607"/>
            <a:ext cx="3958914" cy="61760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Infoga undertext här</a:t>
            </a:r>
          </a:p>
        </p:txBody>
      </p:sp>
      <p:grpSp>
        <p:nvGrpSpPr>
          <p:cNvPr id="4" name="Group 4"/>
          <p:cNvGrpSpPr/>
          <p:nvPr/>
        </p:nvGrpSpPr>
        <p:grpSpPr>
          <a:xfrm>
            <a:off x="756742" y="2377545"/>
            <a:ext cx="2369077" cy="3051524"/>
            <a:chOff x="0" y="0"/>
            <a:chExt cx="3158769" cy="4068699"/>
          </a:xfrm>
        </p:grpSpPr>
        <p:sp>
          <p:nvSpPr>
            <p:cNvPr id="5" name="Freeform 5"/>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6" name="Group 6"/>
          <p:cNvGrpSpPr/>
          <p:nvPr/>
        </p:nvGrpSpPr>
        <p:grpSpPr>
          <a:xfrm>
            <a:off x="772634" y="3672704"/>
            <a:ext cx="2369078" cy="1305592"/>
            <a:chOff x="21189" y="119720"/>
            <a:chExt cx="3158771" cy="1740789"/>
          </a:xfrm>
        </p:grpSpPr>
        <p:sp>
          <p:nvSpPr>
            <p:cNvPr id="7" name="Freeform 7"/>
            <p:cNvSpPr/>
            <p:nvPr/>
          </p:nvSpPr>
          <p:spPr>
            <a:xfrm>
              <a:off x="21192" y="119720"/>
              <a:ext cx="3158768" cy="1657957"/>
            </a:xfrm>
            <a:custGeom>
              <a:avLst/>
              <a:gdLst/>
              <a:ahLst/>
              <a:cxnLst/>
              <a:rect l="l" t="t" r="r" b="b"/>
              <a:pathLst>
                <a:path w="3158768" h="1657957">
                  <a:moveTo>
                    <a:pt x="0" y="0"/>
                  </a:moveTo>
                  <a:lnTo>
                    <a:pt x="3158768" y="0"/>
                  </a:lnTo>
                  <a:lnTo>
                    <a:pt x="3158768" y="1657957"/>
                  </a:lnTo>
                  <a:lnTo>
                    <a:pt x="0" y="1657957"/>
                  </a:lnTo>
                  <a:close/>
                </a:path>
              </a:pathLst>
            </a:custGeom>
            <a:blipFill>
              <a:blip r:embed="rId4">
                <a:alphaModFix amt="0"/>
              </a:blip>
              <a:stretch>
                <a:fillRect l="-17343" r="-17343"/>
              </a:stretch>
            </a:blipFill>
          </p:spPr>
          <p:txBody>
            <a:bodyPr/>
            <a:lstStyle/>
            <a:p>
              <a:endParaRPr lang="es-ES"/>
            </a:p>
          </p:txBody>
        </p:sp>
        <p:sp>
          <p:nvSpPr>
            <p:cNvPr id="8" name="TextBox 8"/>
            <p:cNvSpPr txBox="1"/>
            <p:nvPr/>
          </p:nvSpPr>
          <p:spPr>
            <a:xfrm>
              <a:off x="21189" y="193026"/>
              <a:ext cx="3158769" cy="1667483"/>
            </a:xfrm>
            <a:prstGeom prst="rect">
              <a:avLst/>
            </a:prstGeom>
          </p:spPr>
          <p:txBody>
            <a:bodyPr lIns="0" tIns="0" rIns="0" bIns="0" rtlCol="0" anchor="ctr"/>
            <a:lstStyle/>
            <a:p>
              <a:pPr marL="0" lvl="0" indent="0" algn="ctr">
                <a:lnSpc>
                  <a:spcPts val="1782"/>
                </a:lnSpc>
                <a:spcBef>
                  <a:spcPct val="0"/>
                </a:spcBef>
              </a:pPr>
              <a:r>
                <a:rPr lang="en-US" sz="1650" b="1" u="none" strike="noStrike" dirty="0">
                  <a:solidFill>
                    <a:srgbClr val="000000"/>
                  </a:solidFill>
                  <a:latin typeface="Calibri (MS) Bold"/>
                  <a:ea typeface="Calibri (MS) Bold"/>
                  <a:cs typeface="Calibri (MS) Bold"/>
                  <a:sym typeface="Calibri (MS) Bold"/>
                </a:rPr>
                <a:t>1950</a:t>
              </a:r>
            </a:p>
            <a:p>
              <a:pPr marL="0" lvl="0" indent="0" algn="ctr">
                <a:lnSpc>
                  <a:spcPts val="1782"/>
                </a:lnSpc>
                <a:spcBef>
                  <a:spcPct val="0"/>
                </a:spcBef>
              </a:pPr>
              <a:r>
                <a:rPr lang="en-US" sz="1650" u="none" strike="noStrike" dirty="0">
                  <a:solidFill>
                    <a:srgbClr val="000000"/>
                  </a:solidFill>
                  <a:latin typeface="Calibri (MS)"/>
                  <a:ea typeface="Calibri (MS)"/>
                  <a:cs typeface="Calibri (MS)"/>
                  <a:sym typeface="Calibri (MS)"/>
                </a:rPr>
                <a:t>Turing </a:t>
              </a:r>
              <a:r>
                <a:rPr lang="en-US" sz="1650" u="none" strike="noStrike" dirty="0" err="1">
                  <a:solidFill>
                    <a:srgbClr val="000000"/>
                  </a:solidFill>
                  <a:latin typeface="Calibri (MS)"/>
                  <a:ea typeface="Calibri (MS)"/>
                  <a:cs typeface="Calibri (MS)"/>
                  <a:sym typeface="Calibri (MS)"/>
                </a:rPr>
                <a:t>föreslår</a:t>
              </a:r>
              <a:r>
                <a:rPr lang="en-US" sz="1650" u="none" strike="noStrike" dirty="0">
                  <a:solidFill>
                    <a:srgbClr val="000000"/>
                  </a:solidFill>
                  <a:latin typeface="Calibri (MS)"/>
                  <a:ea typeface="Calibri (MS)"/>
                  <a:cs typeface="Calibri (MS)"/>
                  <a:sym typeface="Calibri (MS)"/>
                </a:rPr>
                <a:t> </a:t>
              </a:r>
              <a:r>
                <a:rPr lang="en-US" sz="1650" u="none" strike="noStrike" dirty="0" err="1">
                  <a:solidFill>
                    <a:srgbClr val="000000"/>
                  </a:solidFill>
                  <a:latin typeface="Calibri (MS)"/>
                  <a:ea typeface="Calibri (MS)"/>
                  <a:cs typeface="Calibri (MS)"/>
                  <a:sym typeface="Calibri (MS)"/>
                </a:rPr>
                <a:t>intelligenta</a:t>
              </a:r>
              <a:r>
                <a:rPr lang="en-US" sz="1650" u="none" strike="noStrike" dirty="0">
                  <a:solidFill>
                    <a:srgbClr val="000000"/>
                  </a:solidFill>
                  <a:latin typeface="Calibri (MS)"/>
                  <a:ea typeface="Calibri (MS)"/>
                  <a:cs typeface="Calibri (MS)"/>
                  <a:sym typeface="Calibri (MS)"/>
                </a:rPr>
                <a:t> </a:t>
              </a:r>
              <a:r>
                <a:rPr lang="en-US" sz="1650" u="none" strike="noStrike" dirty="0" err="1">
                  <a:solidFill>
                    <a:srgbClr val="000000"/>
                  </a:solidFill>
                  <a:latin typeface="Calibri (MS)"/>
                  <a:ea typeface="Calibri (MS)"/>
                  <a:cs typeface="Calibri (MS)"/>
                  <a:sym typeface="Calibri (MS)"/>
                </a:rPr>
                <a:t>maskiner</a:t>
              </a:r>
              <a:r>
                <a:rPr lang="en-US" sz="1650" u="none" strike="noStrike" dirty="0">
                  <a:solidFill>
                    <a:srgbClr val="000000"/>
                  </a:solidFill>
                  <a:latin typeface="Calibri (MS)"/>
                  <a:ea typeface="Calibri (MS)"/>
                  <a:cs typeface="Calibri (MS)"/>
                  <a:sym typeface="Calibri (MS)"/>
                </a:rPr>
                <a:t>: "</a:t>
              </a:r>
              <a:r>
                <a:rPr lang="en-US" sz="1650" u="none" strike="noStrike" dirty="0" err="1">
                  <a:solidFill>
                    <a:srgbClr val="000000"/>
                  </a:solidFill>
                  <a:latin typeface="Calibri (MS)"/>
                  <a:ea typeface="Calibri (MS)"/>
                  <a:cs typeface="Calibri (MS)"/>
                  <a:sym typeface="Calibri (MS)"/>
                </a:rPr>
                <a:t>Imitationstestet</a:t>
              </a:r>
              <a:r>
                <a:rPr lang="en-US" sz="1650" u="none" strike="noStrike" dirty="0">
                  <a:solidFill>
                    <a:srgbClr val="000000"/>
                  </a:solidFill>
                  <a:latin typeface="Calibri (MS)"/>
                  <a:ea typeface="Calibri (MS)"/>
                  <a:cs typeface="Calibri (MS)"/>
                  <a:sym typeface="Calibri (MS)"/>
                </a:rPr>
                <a:t>".</a:t>
              </a:r>
            </a:p>
          </p:txBody>
        </p:sp>
      </p:grpSp>
      <p:grpSp>
        <p:nvGrpSpPr>
          <p:cNvPr id="9" name="Group 9"/>
          <p:cNvGrpSpPr/>
          <p:nvPr/>
        </p:nvGrpSpPr>
        <p:grpSpPr>
          <a:xfrm>
            <a:off x="1420492" y="2558348"/>
            <a:ext cx="1041568" cy="1041568"/>
            <a:chOff x="0" y="0"/>
            <a:chExt cx="1388758" cy="1388758"/>
          </a:xfrm>
        </p:grpSpPr>
        <p:sp>
          <p:nvSpPr>
            <p:cNvPr id="10" name="Freeform 10"/>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5"/>
              <a:stretch>
                <a:fillRect t="-18028" r="8" b="-18021"/>
              </a:stretch>
            </a:blipFill>
            <a:ln w="38100" cap="sq">
              <a:solidFill>
                <a:srgbClr val="000000"/>
              </a:solidFill>
              <a:prstDash val="solid"/>
              <a:miter/>
            </a:ln>
          </p:spPr>
          <p:txBody>
            <a:bodyPr/>
            <a:lstStyle/>
            <a:p>
              <a:endParaRPr lang="es-ES"/>
            </a:p>
          </p:txBody>
        </p:sp>
      </p:grpSp>
      <p:grpSp>
        <p:nvGrpSpPr>
          <p:cNvPr id="11" name="Group 11"/>
          <p:cNvGrpSpPr/>
          <p:nvPr/>
        </p:nvGrpSpPr>
        <p:grpSpPr>
          <a:xfrm>
            <a:off x="3138602" y="2377545"/>
            <a:ext cx="2369077" cy="3051524"/>
            <a:chOff x="0" y="0"/>
            <a:chExt cx="3158769" cy="4068699"/>
          </a:xfrm>
        </p:grpSpPr>
        <p:sp>
          <p:nvSpPr>
            <p:cNvPr id="12" name="Freeform 12"/>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13" name="Group 13"/>
          <p:cNvGrpSpPr/>
          <p:nvPr/>
        </p:nvGrpSpPr>
        <p:grpSpPr>
          <a:xfrm>
            <a:off x="3138602" y="3265579"/>
            <a:ext cx="2369077" cy="1640015"/>
            <a:chOff x="0" y="0"/>
            <a:chExt cx="3158769" cy="2186686"/>
          </a:xfrm>
        </p:grpSpPr>
        <p:sp>
          <p:nvSpPr>
            <p:cNvPr id="14" name="Freeform 14"/>
            <p:cNvSpPr/>
            <p:nvPr/>
          </p:nvSpPr>
          <p:spPr>
            <a:xfrm>
              <a:off x="0" y="0"/>
              <a:ext cx="3158768" cy="2186685"/>
            </a:xfrm>
            <a:custGeom>
              <a:avLst/>
              <a:gdLst/>
              <a:ahLst/>
              <a:cxnLst/>
              <a:rect l="l" t="t" r="r" b="b"/>
              <a:pathLst>
                <a:path w="3158768" h="2186685">
                  <a:moveTo>
                    <a:pt x="0" y="0"/>
                  </a:moveTo>
                  <a:lnTo>
                    <a:pt x="3158768" y="0"/>
                  </a:lnTo>
                  <a:lnTo>
                    <a:pt x="3158768" y="2186685"/>
                  </a:lnTo>
                  <a:lnTo>
                    <a:pt x="0" y="2186685"/>
                  </a:lnTo>
                  <a:close/>
                </a:path>
              </a:pathLst>
            </a:custGeom>
            <a:blipFill>
              <a:blip r:embed="rId4">
                <a:alphaModFix amt="0"/>
              </a:blip>
              <a:stretch>
                <a:fillRect l="-17343" r="-17343" b="24179"/>
              </a:stretch>
            </a:blipFill>
          </p:spPr>
          <p:txBody>
            <a:bodyPr/>
            <a:lstStyle/>
            <a:p>
              <a:endParaRPr lang="es-ES"/>
            </a:p>
          </p:txBody>
        </p:sp>
        <p:sp>
          <p:nvSpPr>
            <p:cNvPr id="15" name="TextBox 15"/>
            <p:cNvSpPr txBox="1"/>
            <p:nvPr/>
          </p:nvSpPr>
          <p:spPr>
            <a:xfrm>
              <a:off x="0" y="-9525"/>
              <a:ext cx="3158769" cy="2196211"/>
            </a:xfrm>
            <a:prstGeom prst="rect">
              <a:avLst/>
            </a:prstGeom>
          </p:spPr>
          <p:txBody>
            <a:bodyPr lIns="0" tIns="0" rIns="0" bIns="0" rtlCol="0" anchor="ctr"/>
            <a:lstStyle/>
            <a:p>
              <a:pPr marL="0" lvl="0" indent="0" algn="ctr">
                <a:lnSpc>
                  <a:spcPts val="1782"/>
                </a:lnSpc>
                <a:spcBef>
                  <a:spcPct val="0"/>
                </a:spcBef>
              </a:pPr>
              <a:endParaRPr/>
            </a:p>
            <a:p>
              <a:pPr marL="0" lvl="0" indent="0" algn="ctr">
                <a:lnSpc>
                  <a:spcPts val="1782"/>
                </a:lnSpc>
                <a:spcBef>
                  <a:spcPct val="0"/>
                </a:spcBef>
              </a:pPr>
              <a:endParaRPr/>
            </a:p>
            <a:p>
              <a:pPr marL="0" lvl="0" indent="0" algn="ctr">
                <a:lnSpc>
                  <a:spcPts val="1782"/>
                </a:lnSpc>
                <a:spcBef>
                  <a:spcPct val="0"/>
                </a:spcBef>
              </a:pPr>
              <a:endParaRPr/>
            </a:p>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1956</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Termen "AI" myntades av John McCarthy vid Dartmouth-konferensen.</a:t>
              </a:r>
            </a:p>
          </p:txBody>
        </p:sp>
      </p:grpSp>
      <p:grpSp>
        <p:nvGrpSpPr>
          <p:cNvPr id="16" name="Group 16"/>
          <p:cNvGrpSpPr/>
          <p:nvPr/>
        </p:nvGrpSpPr>
        <p:grpSpPr>
          <a:xfrm>
            <a:off x="3821401" y="2558348"/>
            <a:ext cx="1041568" cy="1041568"/>
            <a:chOff x="0" y="0"/>
            <a:chExt cx="1388758" cy="1388758"/>
          </a:xfrm>
        </p:grpSpPr>
        <p:sp>
          <p:nvSpPr>
            <p:cNvPr id="17" name="Freeform 17"/>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6"/>
              <a:stretch>
                <a:fillRect l="-25020" r="-25010" b="8"/>
              </a:stretch>
            </a:blipFill>
            <a:ln w="38100" cap="sq">
              <a:solidFill>
                <a:srgbClr val="000000"/>
              </a:solidFill>
              <a:prstDash val="solid"/>
              <a:miter/>
            </a:ln>
          </p:spPr>
          <p:txBody>
            <a:bodyPr/>
            <a:lstStyle/>
            <a:p>
              <a:endParaRPr lang="es-ES"/>
            </a:p>
          </p:txBody>
        </p:sp>
      </p:grpSp>
      <p:grpSp>
        <p:nvGrpSpPr>
          <p:cNvPr id="18" name="Group 18"/>
          <p:cNvGrpSpPr/>
          <p:nvPr/>
        </p:nvGrpSpPr>
        <p:grpSpPr>
          <a:xfrm>
            <a:off x="5558552" y="2377545"/>
            <a:ext cx="2369077" cy="3051524"/>
            <a:chOff x="0" y="0"/>
            <a:chExt cx="3158769" cy="4068699"/>
          </a:xfrm>
        </p:grpSpPr>
        <p:sp>
          <p:nvSpPr>
            <p:cNvPr id="19" name="Freeform 19"/>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20" name="Group 20"/>
          <p:cNvGrpSpPr/>
          <p:nvPr/>
        </p:nvGrpSpPr>
        <p:grpSpPr>
          <a:xfrm>
            <a:off x="5558552" y="3582914"/>
            <a:ext cx="2369077" cy="1243469"/>
            <a:chOff x="0" y="0"/>
            <a:chExt cx="3158769" cy="1657958"/>
          </a:xfrm>
        </p:grpSpPr>
        <p:sp>
          <p:nvSpPr>
            <p:cNvPr id="21" name="Freeform 21"/>
            <p:cNvSpPr/>
            <p:nvPr/>
          </p:nvSpPr>
          <p:spPr>
            <a:xfrm>
              <a:off x="0" y="0"/>
              <a:ext cx="3158768" cy="1657957"/>
            </a:xfrm>
            <a:custGeom>
              <a:avLst/>
              <a:gdLst/>
              <a:ahLst/>
              <a:cxnLst/>
              <a:rect l="l" t="t" r="r" b="b"/>
              <a:pathLst>
                <a:path w="3158768" h="1657957">
                  <a:moveTo>
                    <a:pt x="0" y="0"/>
                  </a:moveTo>
                  <a:lnTo>
                    <a:pt x="3158768" y="0"/>
                  </a:lnTo>
                  <a:lnTo>
                    <a:pt x="3158768" y="1657957"/>
                  </a:lnTo>
                  <a:lnTo>
                    <a:pt x="0" y="1657957"/>
                  </a:lnTo>
                  <a:close/>
                </a:path>
              </a:pathLst>
            </a:custGeom>
            <a:blipFill>
              <a:blip r:embed="rId4">
                <a:alphaModFix amt="0"/>
              </a:blip>
              <a:stretch>
                <a:fillRect l="-17343" r="-17343"/>
              </a:stretch>
            </a:blipFill>
          </p:spPr>
          <p:txBody>
            <a:bodyPr/>
            <a:lstStyle/>
            <a:p>
              <a:endParaRPr lang="es-ES"/>
            </a:p>
          </p:txBody>
        </p:sp>
        <p:sp>
          <p:nvSpPr>
            <p:cNvPr id="22" name="TextBox 22"/>
            <p:cNvSpPr txBox="1"/>
            <p:nvPr/>
          </p:nvSpPr>
          <p:spPr>
            <a:xfrm>
              <a:off x="0" y="-9525"/>
              <a:ext cx="3158769" cy="1667483"/>
            </a:xfrm>
            <a:prstGeom prst="rect">
              <a:avLst/>
            </a:prstGeom>
          </p:spPr>
          <p:txBody>
            <a:bodyPr lIns="0" tIns="0" rIns="0" bIns="0" rtlCol="0" anchor="ctr"/>
            <a:lstStyle/>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1965</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 Chatboten ELIZA simulerar en konversation.</a:t>
              </a:r>
            </a:p>
          </p:txBody>
        </p:sp>
      </p:grpSp>
      <p:grpSp>
        <p:nvGrpSpPr>
          <p:cNvPr id="23" name="Group 23"/>
          <p:cNvGrpSpPr/>
          <p:nvPr/>
        </p:nvGrpSpPr>
        <p:grpSpPr>
          <a:xfrm>
            <a:off x="6222311" y="2558348"/>
            <a:ext cx="1041568" cy="1041568"/>
            <a:chOff x="0" y="0"/>
            <a:chExt cx="1388758" cy="1388758"/>
          </a:xfrm>
        </p:grpSpPr>
        <p:sp>
          <p:nvSpPr>
            <p:cNvPr id="24" name="Freeform 24"/>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7"/>
              <a:stretch>
                <a:fillRect l="-24350" r="-24341" b="8"/>
              </a:stretch>
            </a:blipFill>
            <a:ln w="38100" cap="sq">
              <a:solidFill>
                <a:srgbClr val="000000"/>
              </a:solidFill>
              <a:prstDash val="solid"/>
              <a:miter/>
            </a:ln>
          </p:spPr>
          <p:txBody>
            <a:bodyPr/>
            <a:lstStyle/>
            <a:p>
              <a:endParaRPr lang="es-ES"/>
            </a:p>
          </p:txBody>
        </p:sp>
      </p:grpSp>
      <p:grpSp>
        <p:nvGrpSpPr>
          <p:cNvPr id="25" name="Group 25"/>
          <p:cNvGrpSpPr/>
          <p:nvPr/>
        </p:nvGrpSpPr>
        <p:grpSpPr>
          <a:xfrm>
            <a:off x="7959461" y="2377545"/>
            <a:ext cx="2369077" cy="3051524"/>
            <a:chOff x="0" y="0"/>
            <a:chExt cx="3158769" cy="4068699"/>
          </a:xfrm>
        </p:grpSpPr>
        <p:sp>
          <p:nvSpPr>
            <p:cNvPr id="26" name="Freeform 26"/>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27" name="Group 27"/>
          <p:cNvGrpSpPr/>
          <p:nvPr/>
        </p:nvGrpSpPr>
        <p:grpSpPr>
          <a:xfrm>
            <a:off x="7959461" y="3582914"/>
            <a:ext cx="2369077" cy="1243469"/>
            <a:chOff x="0" y="0"/>
            <a:chExt cx="3158769" cy="1657958"/>
          </a:xfrm>
        </p:grpSpPr>
        <p:sp>
          <p:nvSpPr>
            <p:cNvPr id="28" name="Freeform 28"/>
            <p:cNvSpPr/>
            <p:nvPr/>
          </p:nvSpPr>
          <p:spPr>
            <a:xfrm>
              <a:off x="0" y="0"/>
              <a:ext cx="3158768" cy="1657957"/>
            </a:xfrm>
            <a:custGeom>
              <a:avLst/>
              <a:gdLst/>
              <a:ahLst/>
              <a:cxnLst/>
              <a:rect l="l" t="t" r="r" b="b"/>
              <a:pathLst>
                <a:path w="3158768" h="1657957">
                  <a:moveTo>
                    <a:pt x="0" y="0"/>
                  </a:moveTo>
                  <a:lnTo>
                    <a:pt x="3158768" y="0"/>
                  </a:lnTo>
                  <a:lnTo>
                    <a:pt x="3158768" y="1657957"/>
                  </a:lnTo>
                  <a:lnTo>
                    <a:pt x="0" y="1657957"/>
                  </a:lnTo>
                  <a:close/>
                </a:path>
              </a:pathLst>
            </a:custGeom>
            <a:blipFill>
              <a:blip r:embed="rId4">
                <a:alphaModFix amt="0"/>
              </a:blip>
              <a:stretch>
                <a:fillRect l="-17343" r="-17343"/>
              </a:stretch>
            </a:blipFill>
          </p:spPr>
          <p:txBody>
            <a:bodyPr/>
            <a:lstStyle/>
            <a:p>
              <a:endParaRPr lang="es-ES"/>
            </a:p>
          </p:txBody>
        </p:sp>
        <p:sp>
          <p:nvSpPr>
            <p:cNvPr id="29" name="TextBox 29"/>
            <p:cNvSpPr txBox="1"/>
            <p:nvPr/>
          </p:nvSpPr>
          <p:spPr>
            <a:xfrm>
              <a:off x="0" y="-9525"/>
              <a:ext cx="3158769" cy="1667483"/>
            </a:xfrm>
            <a:prstGeom prst="rect">
              <a:avLst/>
            </a:prstGeom>
          </p:spPr>
          <p:txBody>
            <a:bodyPr lIns="0" tIns="0" rIns="0" bIns="0" rtlCol="0" anchor="ctr"/>
            <a:lstStyle/>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1966</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Shakey, den första roboten som kan resonera.</a:t>
              </a:r>
            </a:p>
          </p:txBody>
        </p:sp>
      </p:grpSp>
      <p:grpSp>
        <p:nvGrpSpPr>
          <p:cNvPr id="30" name="Group 30"/>
          <p:cNvGrpSpPr/>
          <p:nvPr/>
        </p:nvGrpSpPr>
        <p:grpSpPr>
          <a:xfrm>
            <a:off x="8623211" y="2558348"/>
            <a:ext cx="1041568" cy="1041568"/>
            <a:chOff x="0" y="0"/>
            <a:chExt cx="1388758" cy="1388758"/>
          </a:xfrm>
        </p:grpSpPr>
        <p:sp>
          <p:nvSpPr>
            <p:cNvPr id="31" name="Freeform 31"/>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8"/>
              <a:stretch>
                <a:fillRect t="-29542" r="8" b="-29535"/>
              </a:stretch>
            </a:blipFill>
            <a:ln w="38100" cap="sq">
              <a:solidFill>
                <a:srgbClr val="000000"/>
              </a:solidFill>
              <a:prstDash val="solid"/>
              <a:miter/>
            </a:ln>
          </p:spPr>
          <p:txBody>
            <a:bodyPr/>
            <a:lstStyle/>
            <a:p>
              <a:endParaRPr lang="es-ES"/>
            </a:p>
          </p:txBody>
        </p:sp>
      </p:grpSp>
      <p:grpSp>
        <p:nvGrpSpPr>
          <p:cNvPr id="32" name="Group 32"/>
          <p:cNvGrpSpPr/>
          <p:nvPr/>
        </p:nvGrpSpPr>
        <p:grpSpPr>
          <a:xfrm>
            <a:off x="10360371" y="2377545"/>
            <a:ext cx="2369077" cy="3051524"/>
            <a:chOff x="0" y="0"/>
            <a:chExt cx="3158769" cy="4068699"/>
          </a:xfrm>
        </p:grpSpPr>
        <p:sp>
          <p:nvSpPr>
            <p:cNvPr id="33" name="Freeform 33"/>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34" name="Group 34"/>
          <p:cNvGrpSpPr/>
          <p:nvPr/>
        </p:nvGrpSpPr>
        <p:grpSpPr>
          <a:xfrm>
            <a:off x="10360371" y="3582914"/>
            <a:ext cx="2369077" cy="1420940"/>
            <a:chOff x="0" y="0"/>
            <a:chExt cx="3158769" cy="1894586"/>
          </a:xfrm>
        </p:grpSpPr>
        <p:sp>
          <p:nvSpPr>
            <p:cNvPr id="35" name="Freeform 35"/>
            <p:cNvSpPr/>
            <p:nvPr/>
          </p:nvSpPr>
          <p:spPr>
            <a:xfrm>
              <a:off x="0" y="0"/>
              <a:ext cx="3158768" cy="1894585"/>
            </a:xfrm>
            <a:custGeom>
              <a:avLst/>
              <a:gdLst/>
              <a:ahLst/>
              <a:cxnLst/>
              <a:rect l="l" t="t" r="r" b="b"/>
              <a:pathLst>
                <a:path w="3158768" h="1894585">
                  <a:moveTo>
                    <a:pt x="0" y="0"/>
                  </a:moveTo>
                  <a:lnTo>
                    <a:pt x="3158768" y="0"/>
                  </a:lnTo>
                  <a:lnTo>
                    <a:pt x="3158768" y="1894585"/>
                  </a:lnTo>
                  <a:lnTo>
                    <a:pt x="0" y="1894585"/>
                  </a:lnTo>
                  <a:close/>
                </a:path>
              </a:pathLst>
            </a:custGeom>
            <a:blipFill>
              <a:blip r:embed="rId4">
                <a:alphaModFix amt="0"/>
              </a:blip>
              <a:stretch>
                <a:fillRect l="-17343" r="-17343" b="12489"/>
              </a:stretch>
            </a:blipFill>
          </p:spPr>
          <p:txBody>
            <a:bodyPr/>
            <a:lstStyle/>
            <a:p>
              <a:endParaRPr lang="es-ES"/>
            </a:p>
          </p:txBody>
        </p:sp>
        <p:sp>
          <p:nvSpPr>
            <p:cNvPr id="36" name="TextBox 36"/>
            <p:cNvSpPr txBox="1"/>
            <p:nvPr/>
          </p:nvSpPr>
          <p:spPr>
            <a:xfrm>
              <a:off x="0" y="-9525"/>
              <a:ext cx="3158769" cy="1904111"/>
            </a:xfrm>
            <a:prstGeom prst="rect">
              <a:avLst/>
            </a:prstGeom>
          </p:spPr>
          <p:txBody>
            <a:bodyPr lIns="0" tIns="0" rIns="0" bIns="0" rtlCol="0" anchor="ctr"/>
            <a:lstStyle/>
            <a:p>
              <a:pPr marL="0" lvl="0" indent="0" algn="ctr">
                <a:lnSpc>
                  <a:spcPts val="1782"/>
                </a:lnSpc>
                <a:spcBef>
                  <a:spcPct val="0"/>
                </a:spcBef>
              </a:pPr>
              <a:endParaRPr/>
            </a:p>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1997</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Deep Blue, en dator som spelar schack, besegrar världsmästaren Garry Kasparov.</a:t>
              </a:r>
            </a:p>
          </p:txBody>
        </p:sp>
      </p:grpSp>
      <p:grpSp>
        <p:nvGrpSpPr>
          <p:cNvPr id="37" name="Group 37"/>
          <p:cNvGrpSpPr/>
          <p:nvPr/>
        </p:nvGrpSpPr>
        <p:grpSpPr>
          <a:xfrm>
            <a:off x="11024121" y="2558348"/>
            <a:ext cx="1041568" cy="1041568"/>
            <a:chOff x="0" y="0"/>
            <a:chExt cx="1388758" cy="1388758"/>
          </a:xfrm>
        </p:grpSpPr>
        <p:sp>
          <p:nvSpPr>
            <p:cNvPr id="38" name="Freeform 38"/>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9"/>
              <a:stretch>
                <a:fillRect l="-16665" r="-16657" b="8"/>
              </a:stretch>
            </a:blipFill>
            <a:ln w="38100" cap="sq">
              <a:solidFill>
                <a:srgbClr val="000000"/>
              </a:solidFill>
              <a:prstDash val="solid"/>
              <a:miter/>
            </a:ln>
          </p:spPr>
          <p:txBody>
            <a:bodyPr/>
            <a:lstStyle/>
            <a:p>
              <a:endParaRPr lang="es-ES"/>
            </a:p>
          </p:txBody>
        </p:sp>
      </p:grpSp>
      <p:grpSp>
        <p:nvGrpSpPr>
          <p:cNvPr id="39" name="Group 39"/>
          <p:cNvGrpSpPr/>
          <p:nvPr/>
        </p:nvGrpSpPr>
        <p:grpSpPr>
          <a:xfrm>
            <a:off x="12761271" y="2377545"/>
            <a:ext cx="2369077" cy="3051524"/>
            <a:chOff x="0" y="0"/>
            <a:chExt cx="3158769" cy="4068699"/>
          </a:xfrm>
        </p:grpSpPr>
        <p:sp>
          <p:nvSpPr>
            <p:cNvPr id="40" name="Freeform 40"/>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41" name="Group 41"/>
          <p:cNvGrpSpPr/>
          <p:nvPr/>
        </p:nvGrpSpPr>
        <p:grpSpPr>
          <a:xfrm>
            <a:off x="12761271" y="3582914"/>
            <a:ext cx="2369077" cy="1243469"/>
            <a:chOff x="0" y="0"/>
            <a:chExt cx="3158769" cy="1657958"/>
          </a:xfrm>
        </p:grpSpPr>
        <p:sp>
          <p:nvSpPr>
            <p:cNvPr id="42" name="Freeform 42"/>
            <p:cNvSpPr/>
            <p:nvPr/>
          </p:nvSpPr>
          <p:spPr>
            <a:xfrm>
              <a:off x="0" y="0"/>
              <a:ext cx="3158768" cy="1657957"/>
            </a:xfrm>
            <a:custGeom>
              <a:avLst/>
              <a:gdLst/>
              <a:ahLst/>
              <a:cxnLst/>
              <a:rect l="l" t="t" r="r" b="b"/>
              <a:pathLst>
                <a:path w="3158768" h="1657957">
                  <a:moveTo>
                    <a:pt x="0" y="0"/>
                  </a:moveTo>
                  <a:lnTo>
                    <a:pt x="3158768" y="0"/>
                  </a:lnTo>
                  <a:lnTo>
                    <a:pt x="3158768" y="1657957"/>
                  </a:lnTo>
                  <a:lnTo>
                    <a:pt x="0" y="1657957"/>
                  </a:lnTo>
                  <a:close/>
                </a:path>
              </a:pathLst>
            </a:custGeom>
            <a:blipFill>
              <a:blip r:embed="rId4">
                <a:alphaModFix amt="0"/>
              </a:blip>
              <a:stretch>
                <a:fillRect l="-17343" r="-17343"/>
              </a:stretch>
            </a:blipFill>
          </p:spPr>
          <p:txBody>
            <a:bodyPr/>
            <a:lstStyle/>
            <a:p>
              <a:endParaRPr lang="es-ES"/>
            </a:p>
          </p:txBody>
        </p:sp>
        <p:sp>
          <p:nvSpPr>
            <p:cNvPr id="43" name="TextBox 43"/>
            <p:cNvSpPr txBox="1"/>
            <p:nvPr/>
          </p:nvSpPr>
          <p:spPr>
            <a:xfrm>
              <a:off x="0" y="-9525"/>
              <a:ext cx="3158769" cy="1667483"/>
            </a:xfrm>
            <a:prstGeom prst="rect">
              <a:avLst/>
            </a:prstGeom>
          </p:spPr>
          <p:txBody>
            <a:bodyPr lIns="0" tIns="0" rIns="0" bIns="0" rtlCol="0" anchor="ctr"/>
            <a:lstStyle/>
            <a:p>
              <a:pPr marL="0" lvl="0" indent="0" algn="ctr">
                <a:lnSpc>
                  <a:spcPts val="1782"/>
                </a:lnSpc>
                <a:spcBef>
                  <a:spcPct val="0"/>
                </a:spcBef>
              </a:pPr>
              <a:endParaRPr/>
            </a:p>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2000</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MIT utvecklar Kismet, en robot designad för att interagera med människor.</a:t>
              </a:r>
            </a:p>
          </p:txBody>
        </p:sp>
      </p:grpSp>
      <p:grpSp>
        <p:nvGrpSpPr>
          <p:cNvPr id="44" name="Group 44"/>
          <p:cNvGrpSpPr/>
          <p:nvPr/>
        </p:nvGrpSpPr>
        <p:grpSpPr>
          <a:xfrm>
            <a:off x="13425021" y="2558348"/>
            <a:ext cx="1041568" cy="1041568"/>
            <a:chOff x="0" y="0"/>
            <a:chExt cx="1388758" cy="1388758"/>
          </a:xfrm>
        </p:grpSpPr>
        <p:sp>
          <p:nvSpPr>
            <p:cNvPr id="45" name="Freeform 45"/>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0"/>
              <a:stretch>
                <a:fillRect t="-16665" r="8" b="-16657"/>
              </a:stretch>
            </a:blipFill>
            <a:ln w="38100" cap="sq">
              <a:solidFill>
                <a:srgbClr val="000000"/>
              </a:solidFill>
              <a:prstDash val="solid"/>
              <a:miter/>
            </a:ln>
          </p:spPr>
          <p:txBody>
            <a:bodyPr/>
            <a:lstStyle/>
            <a:p>
              <a:endParaRPr lang="es-ES"/>
            </a:p>
          </p:txBody>
        </p:sp>
      </p:grpSp>
      <p:grpSp>
        <p:nvGrpSpPr>
          <p:cNvPr id="46" name="Group 46"/>
          <p:cNvGrpSpPr/>
          <p:nvPr/>
        </p:nvGrpSpPr>
        <p:grpSpPr>
          <a:xfrm>
            <a:off x="15162181" y="2377545"/>
            <a:ext cx="2369077" cy="3051524"/>
            <a:chOff x="0" y="0"/>
            <a:chExt cx="3158769" cy="4068699"/>
          </a:xfrm>
        </p:grpSpPr>
        <p:sp>
          <p:nvSpPr>
            <p:cNvPr id="47" name="Freeform 47"/>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48" name="Group 48"/>
          <p:cNvGrpSpPr/>
          <p:nvPr/>
        </p:nvGrpSpPr>
        <p:grpSpPr>
          <a:xfrm>
            <a:off x="15162181" y="3582914"/>
            <a:ext cx="2369077" cy="1243469"/>
            <a:chOff x="0" y="0"/>
            <a:chExt cx="3158769" cy="1657958"/>
          </a:xfrm>
        </p:grpSpPr>
        <p:sp>
          <p:nvSpPr>
            <p:cNvPr id="49" name="Freeform 49"/>
            <p:cNvSpPr/>
            <p:nvPr/>
          </p:nvSpPr>
          <p:spPr>
            <a:xfrm>
              <a:off x="0" y="0"/>
              <a:ext cx="3158768" cy="1657957"/>
            </a:xfrm>
            <a:custGeom>
              <a:avLst/>
              <a:gdLst/>
              <a:ahLst/>
              <a:cxnLst/>
              <a:rect l="l" t="t" r="r" b="b"/>
              <a:pathLst>
                <a:path w="3158768" h="1657957">
                  <a:moveTo>
                    <a:pt x="0" y="0"/>
                  </a:moveTo>
                  <a:lnTo>
                    <a:pt x="3158768" y="0"/>
                  </a:lnTo>
                  <a:lnTo>
                    <a:pt x="3158768" y="1657957"/>
                  </a:lnTo>
                  <a:lnTo>
                    <a:pt x="0" y="1657957"/>
                  </a:lnTo>
                  <a:close/>
                </a:path>
              </a:pathLst>
            </a:custGeom>
            <a:blipFill>
              <a:blip r:embed="rId4">
                <a:alphaModFix amt="0"/>
              </a:blip>
              <a:stretch>
                <a:fillRect l="-17343" r="-17343"/>
              </a:stretch>
            </a:blipFill>
          </p:spPr>
          <p:txBody>
            <a:bodyPr/>
            <a:lstStyle/>
            <a:p>
              <a:endParaRPr lang="es-ES"/>
            </a:p>
          </p:txBody>
        </p:sp>
        <p:sp>
          <p:nvSpPr>
            <p:cNvPr id="50" name="TextBox 50"/>
            <p:cNvSpPr txBox="1"/>
            <p:nvPr/>
          </p:nvSpPr>
          <p:spPr>
            <a:xfrm>
              <a:off x="0" y="-9525"/>
              <a:ext cx="3158769" cy="1667483"/>
            </a:xfrm>
            <a:prstGeom prst="rect">
              <a:avLst/>
            </a:prstGeom>
          </p:spPr>
          <p:txBody>
            <a:bodyPr lIns="0" tIns="0" rIns="0" bIns="0" rtlCol="0" anchor="ctr"/>
            <a:lstStyle/>
            <a:p>
              <a:pPr marL="0" lvl="0" indent="0" algn="ctr">
                <a:lnSpc>
                  <a:spcPts val="1782"/>
                </a:lnSpc>
                <a:spcBef>
                  <a:spcPct val="0"/>
                </a:spcBef>
              </a:pPr>
              <a:endParaRPr/>
            </a:p>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2006</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Geoffrey Hinton publicerar "Multilayer Representation Learning"</a:t>
              </a:r>
            </a:p>
          </p:txBody>
        </p:sp>
      </p:grpSp>
      <p:grpSp>
        <p:nvGrpSpPr>
          <p:cNvPr id="51" name="Group 51"/>
          <p:cNvGrpSpPr/>
          <p:nvPr/>
        </p:nvGrpSpPr>
        <p:grpSpPr>
          <a:xfrm>
            <a:off x="15825930" y="2558348"/>
            <a:ext cx="1041568" cy="1041568"/>
            <a:chOff x="0" y="0"/>
            <a:chExt cx="1388758" cy="1388758"/>
          </a:xfrm>
        </p:grpSpPr>
        <p:sp>
          <p:nvSpPr>
            <p:cNvPr id="52" name="Freeform 52"/>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1"/>
              <a:stretch>
                <a:fillRect t="-16665" r="8" b="-16657"/>
              </a:stretch>
            </a:blipFill>
            <a:ln w="38100" cap="sq">
              <a:solidFill>
                <a:srgbClr val="000000"/>
              </a:solidFill>
              <a:prstDash val="solid"/>
              <a:miter/>
            </a:ln>
          </p:spPr>
          <p:txBody>
            <a:bodyPr/>
            <a:lstStyle/>
            <a:p>
              <a:endParaRPr lang="es-ES"/>
            </a:p>
          </p:txBody>
        </p:sp>
      </p:grpSp>
      <p:grpSp>
        <p:nvGrpSpPr>
          <p:cNvPr id="53" name="Group 53"/>
          <p:cNvGrpSpPr/>
          <p:nvPr/>
        </p:nvGrpSpPr>
        <p:grpSpPr>
          <a:xfrm>
            <a:off x="7029307" y="4897031"/>
            <a:ext cx="3772014" cy="1160869"/>
            <a:chOff x="0" y="0"/>
            <a:chExt cx="5029352" cy="1547825"/>
          </a:xfrm>
        </p:grpSpPr>
        <p:sp>
          <p:nvSpPr>
            <p:cNvPr id="54" name="Freeform 54"/>
            <p:cNvSpPr/>
            <p:nvPr/>
          </p:nvSpPr>
          <p:spPr>
            <a:xfrm>
              <a:off x="0" y="0"/>
              <a:ext cx="5029327" cy="1547876"/>
            </a:xfrm>
            <a:custGeom>
              <a:avLst/>
              <a:gdLst/>
              <a:ahLst/>
              <a:cxnLst/>
              <a:rect l="l" t="t" r="r" b="b"/>
              <a:pathLst>
                <a:path w="5029327" h="1547876">
                  <a:moveTo>
                    <a:pt x="0" y="773938"/>
                  </a:moveTo>
                  <a:lnTo>
                    <a:pt x="773938" y="0"/>
                  </a:lnTo>
                  <a:lnTo>
                    <a:pt x="773938" y="386969"/>
                  </a:lnTo>
                  <a:lnTo>
                    <a:pt x="4255389" y="386969"/>
                  </a:lnTo>
                  <a:lnTo>
                    <a:pt x="4255389" y="0"/>
                  </a:lnTo>
                  <a:lnTo>
                    <a:pt x="5029327" y="773938"/>
                  </a:lnTo>
                  <a:lnTo>
                    <a:pt x="4255389" y="1547876"/>
                  </a:lnTo>
                  <a:lnTo>
                    <a:pt x="4255389" y="1160907"/>
                  </a:lnTo>
                  <a:lnTo>
                    <a:pt x="773938" y="1160907"/>
                  </a:lnTo>
                  <a:lnTo>
                    <a:pt x="773938" y="1547876"/>
                  </a:lnTo>
                  <a:close/>
                </a:path>
              </a:pathLst>
            </a:custGeom>
            <a:solidFill>
              <a:srgbClr val="F85D2C"/>
            </a:solidFill>
            <a:ln w="38100" cap="sq">
              <a:solidFill>
                <a:srgbClr val="FFFFFF"/>
              </a:solidFill>
              <a:prstDash val="solid"/>
              <a:miter/>
            </a:ln>
          </p:spPr>
          <p:txBody>
            <a:bodyPr/>
            <a:lstStyle/>
            <a:p>
              <a:endParaRPr lang="es-ES"/>
            </a:p>
          </p:txBody>
        </p:sp>
      </p:grpSp>
      <p:grpSp>
        <p:nvGrpSpPr>
          <p:cNvPr id="55" name="Group 55"/>
          <p:cNvGrpSpPr/>
          <p:nvPr/>
        </p:nvGrpSpPr>
        <p:grpSpPr>
          <a:xfrm>
            <a:off x="749798" y="6233436"/>
            <a:ext cx="2369077" cy="3051524"/>
            <a:chOff x="0" y="0"/>
            <a:chExt cx="3158769" cy="4068699"/>
          </a:xfrm>
        </p:grpSpPr>
        <p:sp>
          <p:nvSpPr>
            <p:cNvPr id="56" name="Freeform 56"/>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57" name="Group 57"/>
          <p:cNvGrpSpPr/>
          <p:nvPr/>
        </p:nvGrpSpPr>
        <p:grpSpPr>
          <a:xfrm>
            <a:off x="749798" y="7438806"/>
            <a:ext cx="2369077" cy="1243468"/>
            <a:chOff x="0" y="0"/>
            <a:chExt cx="3158769" cy="1657958"/>
          </a:xfrm>
        </p:grpSpPr>
        <p:sp>
          <p:nvSpPr>
            <p:cNvPr id="58" name="Freeform 58"/>
            <p:cNvSpPr/>
            <p:nvPr/>
          </p:nvSpPr>
          <p:spPr>
            <a:xfrm>
              <a:off x="0" y="0"/>
              <a:ext cx="3158768" cy="1657957"/>
            </a:xfrm>
            <a:custGeom>
              <a:avLst/>
              <a:gdLst/>
              <a:ahLst/>
              <a:cxnLst/>
              <a:rect l="l" t="t" r="r" b="b"/>
              <a:pathLst>
                <a:path w="3158768" h="1657957">
                  <a:moveTo>
                    <a:pt x="0" y="0"/>
                  </a:moveTo>
                  <a:lnTo>
                    <a:pt x="3158768" y="0"/>
                  </a:lnTo>
                  <a:lnTo>
                    <a:pt x="3158768" y="1657957"/>
                  </a:lnTo>
                  <a:lnTo>
                    <a:pt x="0" y="1657957"/>
                  </a:lnTo>
                  <a:close/>
                </a:path>
              </a:pathLst>
            </a:custGeom>
            <a:blipFill>
              <a:blip r:embed="rId4">
                <a:alphaModFix amt="0"/>
              </a:blip>
              <a:stretch>
                <a:fillRect l="-17343" r="-17343"/>
              </a:stretch>
            </a:blipFill>
          </p:spPr>
          <p:txBody>
            <a:bodyPr/>
            <a:lstStyle/>
            <a:p>
              <a:endParaRPr lang="es-ES"/>
            </a:p>
          </p:txBody>
        </p:sp>
        <p:sp>
          <p:nvSpPr>
            <p:cNvPr id="59" name="TextBox 59"/>
            <p:cNvSpPr txBox="1"/>
            <p:nvPr/>
          </p:nvSpPr>
          <p:spPr>
            <a:xfrm>
              <a:off x="0" y="-9525"/>
              <a:ext cx="3158769" cy="1667483"/>
            </a:xfrm>
            <a:prstGeom prst="rect">
              <a:avLst/>
            </a:prstGeom>
          </p:spPr>
          <p:txBody>
            <a:bodyPr lIns="0" tIns="0" rIns="0" bIns="0" rtlCol="0" anchor="ctr"/>
            <a:lstStyle/>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2024</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Google Launcher Gemini 1,5”</a:t>
              </a:r>
            </a:p>
          </p:txBody>
        </p:sp>
      </p:grpSp>
      <p:grpSp>
        <p:nvGrpSpPr>
          <p:cNvPr id="60" name="Group 60"/>
          <p:cNvGrpSpPr/>
          <p:nvPr/>
        </p:nvGrpSpPr>
        <p:grpSpPr>
          <a:xfrm>
            <a:off x="1420492" y="6414240"/>
            <a:ext cx="1041568" cy="1041568"/>
            <a:chOff x="0" y="0"/>
            <a:chExt cx="1388758" cy="1388758"/>
          </a:xfrm>
        </p:grpSpPr>
        <p:sp>
          <p:nvSpPr>
            <p:cNvPr id="61" name="Freeform 61"/>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2"/>
              <a:stretch>
                <a:fillRect l="-39594" r="-39585" b="8"/>
              </a:stretch>
            </a:blipFill>
            <a:ln w="38100" cap="sq">
              <a:solidFill>
                <a:srgbClr val="000000"/>
              </a:solidFill>
              <a:prstDash val="solid"/>
              <a:miter/>
            </a:ln>
          </p:spPr>
          <p:txBody>
            <a:bodyPr/>
            <a:lstStyle/>
            <a:p>
              <a:endParaRPr lang="es-ES"/>
            </a:p>
          </p:txBody>
        </p:sp>
      </p:grpSp>
      <p:grpSp>
        <p:nvGrpSpPr>
          <p:cNvPr id="62" name="Group 62"/>
          <p:cNvGrpSpPr/>
          <p:nvPr/>
        </p:nvGrpSpPr>
        <p:grpSpPr>
          <a:xfrm>
            <a:off x="3157652" y="6233436"/>
            <a:ext cx="2369077" cy="3051524"/>
            <a:chOff x="0" y="0"/>
            <a:chExt cx="3158769" cy="4068699"/>
          </a:xfrm>
        </p:grpSpPr>
        <p:sp>
          <p:nvSpPr>
            <p:cNvPr id="63" name="Freeform 63"/>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64" name="Group 64"/>
          <p:cNvGrpSpPr/>
          <p:nvPr/>
        </p:nvGrpSpPr>
        <p:grpSpPr>
          <a:xfrm>
            <a:off x="3157652" y="7438806"/>
            <a:ext cx="2369077" cy="1243468"/>
            <a:chOff x="0" y="0"/>
            <a:chExt cx="3158769" cy="1657958"/>
          </a:xfrm>
        </p:grpSpPr>
        <p:sp>
          <p:nvSpPr>
            <p:cNvPr id="65" name="Freeform 65"/>
            <p:cNvSpPr/>
            <p:nvPr/>
          </p:nvSpPr>
          <p:spPr>
            <a:xfrm>
              <a:off x="0" y="0"/>
              <a:ext cx="3158768" cy="1657957"/>
            </a:xfrm>
            <a:custGeom>
              <a:avLst/>
              <a:gdLst/>
              <a:ahLst/>
              <a:cxnLst/>
              <a:rect l="l" t="t" r="r" b="b"/>
              <a:pathLst>
                <a:path w="3158768" h="1657957">
                  <a:moveTo>
                    <a:pt x="0" y="0"/>
                  </a:moveTo>
                  <a:lnTo>
                    <a:pt x="3158768" y="0"/>
                  </a:lnTo>
                  <a:lnTo>
                    <a:pt x="3158768" y="1657957"/>
                  </a:lnTo>
                  <a:lnTo>
                    <a:pt x="0" y="1657957"/>
                  </a:lnTo>
                  <a:close/>
                </a:path>
              </a:pathLst>
            </a:custGeom>
            <a:blipFill>
              <a:blip r:embed="rId4">
                <a:alphaModFix amt="0"/>
              </a:blip>
              <a:stretch>
                <a:fillRect l="-17343" r="-17343"/>
              </a:stretch>
            </a:blipFill>
          </p:spPr>
          <p:txBody>
            <a:bodyPr/>
            <a:lstStyle/>
            <a:p>
              <a:endParaRPr lang="es-ES"/>
            </a:p>
          </p:txBody>
        </p:sp>
        <p:sp>
          <p:nvSpPr>
            <p:cNvPr id="66" name="TextBox 66"/>
            <p:cNvSpPr txBox="1"/>
            <p:nvPr/>
          </p:nvSpPr>
          <p:spPr>
            <a:xfrm>
              <a:off x="0" y="-9525"/>
              <a:ext cx="3158769" cy="1667483"/>
            </a:xfrm>
            <a:prstGeom prst="rect">
              <a:avLst/>
            </a:prstGeom>
          </p:spPr>
          <p:txBody>
            <a:bodyPr lIns="0" tIns="0" rIns="0" bIns="0" rtlCol="0" anchor="ctr"/>
            <a:lstStyle/>
            <a:p>
              <a:pPr marL="0" lvl="0" indent="0" algn="ctr">
                <a:lnSpc>
                  <a:spcPts val="1782"/>
                </a:lnSpc>
                <a:spcBef>
                  <a:spcPct val="0"/>
                </a:spcBef>
              </a:pPr>
              <a:endParaRPr/>
            </a:p>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2021-2023</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OpenAI lanserar DALL-E, DALL-E 2 och DALL-E 3, generativa AI-modeller.</a:t>
              </a:r>
            </a:p>
          </p:txBody>
        </p:sp>
      </p:grpSp>
      <p:grpSp>
        <p:nvGrpSpPr>
          <p:cNvPr id="67" name="Group 67"/>
          <p:cNvGrpSpPr/>
          <p:nvPr/>
        </p:nvGrpSpPr>
        <p:grpSpPr>
          <a:xfrm>
            <a:off x="3821401" y="6414240"/>
            <a:ext cx="1041568" cy="1041568"/>
            <a:chOff x="0" y="0"/>
            <a:chExt cx="1388758" cy="1388758"/>
          </a:xfrm>
        </p:grpSpPr>
        <p:sp>
          <p:nvSpPr>
            <p:cNvPr id="68" name="Freeform 68"/>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3"/>
              <a:stretch>
                <a:fillRect l="-24939" r="-24931" b="8"/>
              </a:stretch>
            </a:blipFill>
            <a:ln w="38100" cap="sq">
              <a:solidFill>
                <a:srgbClr val="000000"/>
              </a:solidFill>
              <a:prstDash val="solid"/>
              <a:miter/>
            </a:ln>
          </p:spPr>
          <p:txBody>
            <a:bodyPr/>
            <a:lstStyle/>
            <a:p>
              <a:endParaRPr lang="es-ES"/>
            </a:p>
          </p:txBody>
        </p:sp>
      </p:grpSp>
      <p:grpSp>
        <p:nvGrpSpPr>
          <p:cNvPr id="69" name="Group 69"/>
          <p:cNvGrpSpPr/>
          <p:nvPr/>
        </p:nvGrpSpPr>
        <p:grpSpPr>
          <a:xfrm>
            <a:off x="5558552" y="6233436"/>
            <a:ext cx="2369077" cy="3051524"/>
            <a:chOff x="0" y="0"/>
            <a:chExt cx="3158769" cy="4068699"/>
          </a:xfrm>
        </p:grpSpPr>
        <p:sp>
          <p:nvSpPr>
            <p:cNvPr id="70" name="Freeform 70"/>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71" name="Group 71"/>
          <p:cNvGrpSpPr/>
          <p:nvPr/>
        </p:nvGrpSpPr>
        <p:grpSpPr>
          <a:xfrm>
            <a:off x="5558552" y="7438806"/>
            <a:ext cx="2369077" cy="1243468"/>
            <a:chOff x="0" y="0"/>
            <a:chExt cx="3158769" cy="1657958"/>
          </a:xfrm>
        </p:grpSpPr>
        <p:sp>
          <p:nvSpPr>
            <p:cNvPr id="72" name="Freeform 72"/>
            <p:cNvSpPr/>
            <p:nvPr/>
          </p:nvSpPr>
          <p:spPr>
            <a:xfrm>
              <a:off x="0" y="0"/>
              <a:ext cx="3158768" cy="1657957"/>
            </a:xfrm>
            <a:custGeom>
              <a:avLst/>
              <a:gdLst/>
              <a:ahLst/>
              <a:cxnLst/>
              <a:rect l="l" t="t" r="r" b="b"/>
              <a:pathLst>
                <a:path w="3158768" h="1657957">
                  <a:moveTo>
                    <a:pt x="0" y="0"/>
                  </a:moveTo>
                  <a:lnTo>
                    <a:pt x="3158768" y="0"/>
                  </a:lnTo>
                  <a:lnTo>
                    <a:pt x="3158768" y="1657957"/>
                  </a:lnTo>
                  <a:lnTo>
                    <a:pt x="0" y="1657957"/>
                  </a:lnTo>
                  <a:close/>
                </a:path>
              </a:pathLst>
            </a:custGeom>
            <a:blipFill>
              <a:blip r:embed="rId4">
                <a:alphaModFix amt="0"/>
              </a:blip>
              <a:stretch>
                <a:fillRect l="-17343" r="-17343"/>
              </a:stretch>
            </a:blipFill>
          </p:spPr>
          <p:txBody>
            <a:bodyPr/>
            <a:lstStyle/>
            <a:p>
              <a:endParaRPr lang="es-ES"/>
            </a:p>
          </p:txBody>
        </p:sp>
        <p:sp>
          <p:nvSpPr>
            <p:cNvPr id="73" name="TextBox 73"/>
            <p:cNvSpPr txBox="1"/>
            <p:nvPr/>
          </p:nvSpPr>
          <p:spPr>
            <a:xfrm>
              <a:off x="0" y="-9525"/>
              <a:ext cx="3158769" cy="1667483"/>
            </a:xfrm>
            <a:prstGeom prst="rect">
              <a:avLst/>
            </a:prstGeom>
          </p:spPr>
          <p:txBody>
            <a:bodyPr lIns="0" tIns="0" rIns="0" bIns="0" rtlCol="0" anchor="ctr"/>
            <a:lstStyle/>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2020</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OpenAI presenterar GPT-3</a:t>
              </a:r>
            </a:p>
          </p:txBody>
        </p:sp>
      </p:grpSp>
      <p:grpSp>
        <p:nvGrpSpPr>
          <p:cNvPr id="74" name="Group 74"/>
          <p:cNvGrpSpPr/>
          <p:nvPr/>
        </p:nvGrpSpPr>
        <p:grpSpPr>
          <a:xfrm>
            <a:off x="6222311" y="6414240"/>
            <a:ext cx="1041568" cy="1041568"/>
            <a:chOff x="0" y="0"/>
            <a:chExt cx="1388758" cy="1388758"/>
          </a:xfrm>
        </p:grpSpPr>
        <p:sp>
          <p:nvSpPr>
            <p:cNvPr id="75" name="Freeform 75"/>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4"/>
              <a:stretch>
                <a:fillRect l="-32222" r="-32214" b="8"/>
              </a:stretch>
            </a:blipFill>
            <a:ln w="38100" cap="sq">
              <a:solidFill>
                <a:srgbClr val="000000"/>
              </a:solidFill>
              <a:prstDash val="solid"/>
              <a:miter/>
            </a:ln>
          </p:spPr>
          <p:txBody>
            <a:bodyPr/>
            <a:lstStyle/>
            <a:p>
              <a:endParaRPr lang="es-ES"/>
            </a:p>
          </p:txBody>
        </p:sp>
      </p:grpSp>
      <p:grpSp>
        <p:nvGrpSpPr>
          <p:cNvPr id="76" name="Group 76"/>
          <p:cNvGrpSpPr/>
          <p:nvPr/>
        </p:nvGrpSpPr>
        <p:grpSpPr>
          <a:xfrm>
            <a:off x="7959461" y="6233436"/>
            <a:ext cx="2369077" cy="3051524"/>
            <a:chOff x="0" y="0"/>
            <a:chExt cx="3158769" cy="4068699"/>
          </a:xfrm>
        </p:grpSpPr>
        <p:sp>
          <p:nvSpPr>
            <p:cNvPr id="77" name="Freeform 77"/>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78" name="Group 78"/>
          <p:cNvGrpSpPr/>
          <p:nvPr/>
        </p:nvGrpSpPr>
        <p:grpSpPr>
          <a:xfrm>
            <a:off x="7959461" y="7102420"/>
            <a:ext cx="2369077" cy="1859090"/>
            <a:chOff x="0" y="0"/>
            <a:chExt cx="3158769" cy="2478786"/>
          </a:xfrm>
        </p:grpSpPr>
        <p:sp>
          <p:nvSpPr>
            <p:cNvPr id="79" name="Freeform 79"/>
            <p:cNvSpPr/>
            <p:nvPr/>
          </p:nvSpPr>
          <p:spPr>
            <a:xfrm>
              <a:off x="0" y="0"/>
              <a:ext cx="3158768" cy="2478784"/>
            </a:xfrm>
            <a:custGeom>
              <a:avLst/>
              <a:gdLst/>
              <a:ahLst/>
              <a:cxnLst/>
              <a:rect l="l" t="t" r="r" b="b"/>
              <a:pathLst>
                <a:path w="3158768" h="2478784">
                  <a:moveTo>
                    <a:pt x="0" y="0"/>
                  </a:moveTo>
                  <a:lnTo>
                    <a:pt x="3158768" y="0"/>
                  </a:lnTo>
                  <a:lnTo>
                    <a:pt x="3158768" y="2478784"/>
                  </a:lnTo>
                  <a:lnTo>
                    <a:pt x="0" y="2478784"/>
                  </a:lnTo>
                  <a:close/>
                </a:path>
              </a:pathLst>
            </a:custGeom>
            <a:blipFill>
              <a:blip r:embed="rId4">
                <a:alphaModFix amt="0"/>
              </a:blip>
              <a:stretch>
                <a:fillRect l="-17343" r="-17343" b="33114"/>
              </a:stretch>
            </a:blipFill>
          </p:spPr>
          <p:txBody>
            <a:bodyPr/>
            <a:lstStyle/>
            <a:p>
              <a:endParaRPr lang="es-ES"/>
            </a:p>
          </p:txBody>
        </p:sp>
        <p:sp>
          <p:nvSpPr>
            <p:cNvPr id="80" name="TextBox 80"/>
            <p:cNvSpPr txBox="1"/>
            <p:nvPr/>
          </p:nvSpPr>
          <p:spPr>
            <a:xfrm>
              <a:off x="0" y="-9525"/>
              <a:ext cx="3158769" cy="2488311"/>
            </a:xfrm>
            <a:prstGeom prst="rect">
              <a:avLst/>
            </a:prstGeom>
          </p:spPr>
          <p:txBody>
            <a:bodyPr lIns="0" tIns="0" rIns="0" bIns="0" rtlCol="0" anchor="ctr"/>
            <a:lstStyle/>
            <a:p>
              <a:pPr marL="0" lvl="0" indent="0" algn="ctr">
                <a:lnSpc>
                  <a:spcPts val="1782"/>
                </a:lnSpc>
                <a:spcBef>
                  <a:spcPct val="0"/>
                </a:spcBef>
              </a:pPr>
              <a:endParaRPr/>
            </a:p>
            <a:p>
              <a:pPr marL="0" lvl="0" indent="0" algn="ctr">
                <a:lnSpc>
                  <a:spcPts val="1782"/>
                </a:lnSpc>
                <a:spcBef>
                  <a:spcPct val="0"/>
                </a:spcBef>
              </a:pPr>
              <a:endParaRPr/>
            </a:p>
            <a:p>
              <a:pPr marL="0" lvl="0" indent="0" algn="ctr">
                <a:lnSpc>
                  <a:spcPts val="1782"/>
                </a:lnSpc>
                <a:spcBef>
                  <a:spcPct val="0"/>
                </a:spcBef>
              </a:pPr>
              <a:endParaRPr/>
            </a:p>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2017</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Facebooks AI-forskningslabb tränar två chattrobotar att förhandla med varandra.</a:t>
              </a:r>
            </a:p>
          </p:txBody>
        </p:sp>
      </p:grpSp>
      <p:grpSp>
        <p:nvGrpSpPr>
          <p:cNvPr id="81" name="Group 81"/>
          <p:cNvGrpSpPr/>
          <p:nvPr/>
        </p:nvGrpSpPr>
        <p:grpSpPr>
          <a:xfrm>
            <a:off x="8623211" y="6414240"/>
            <a:ext cx="1041568" cy="1041568"/>
            <a:chOff x="0" y="0"/>
            <a:chExt cx="1388758" cy="1388758"/>
          </a:xfrm>
        </p:grpSpPr>
        <p:sp>
          <p:nvSpPr>
            <p:cNvPr id="82" name="Freeform 82"/>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5"/>
              <a:stretch>
                <a:fillRect r="8" b="8"/>
              </a:stretch>
            </a:blipFill>
            <a:ln w="38100" cap="sq">
              <a:solidFill>
                <a:srgbClr val="000000"/>
              </a:solidFill>
              <a:prstDash val="solid"/>
              <a:miter/>
            </a:ln>
          </p:spPr>
          <p:txBody>
            <a:bodyPr/>
            <a:lstStyle/>
            <a:p>
              <a:endParaRPr lang="es-ES"/>
            </a:p>
          </p:txBody>
        </p:sp>
      </p:grpSp>
      <p:grpSp>
        <p:nvGrpSpPr>
          <p:cNvPr id="83" name="Group 83"/>
          <p:cNvGrpSpPr/>
          <p:nvPr/>
        </p:nvGrpSpPr>
        <p:grpSpPr>
          <a:xfrm>
            <a:off x="10360371" y="6233436"/>
            <a:ext cx="2369077" cy="3051524"/>
            <a:chOff x="0" y="0"/>
            <a:chExt cx="3158769" cy="4068699"/>
          </a:xfrm>
        </p:grpSpPr>
        <p:sp>
          <p:nvSpPr>
            <p:cNvPr id="84" name="Freeform 84"/>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85" name="Group 85"/>
          <p:cNvGrpSpPr/>
          <p:nvPr/>
        </p:nvGrpSpPr>
        <p:grpSpPr>
          <a:xfrm>
            <a:off x="10398471" y="7102420"/>
            <a:ext cx="2169170" cy="1749552"/>
            <a:chOff x="0" y="0"/>
            <a:chExt cx="2892227" cy="2332735"/>
          </a:xfrm>
        </p:grpSpPr>
        <p:sp>
          <p:nvSpPr>
            <p:cNvPr id="86" name="Freeform 86"/>
            <p:cNvSpPr/>
            <p:nvPr/>
          </p:nvSpPr>
          <p:spPr>
            <a:xfrm>
              <a:off x="0" y="0"/>
              <a:ext cx="2870999" cy="2186685"/>
            </a:xfrm>
            <a:custGeom>
              <a:avLst/>
              <a:gdLst/>
              <a:ahLst/>
              <a:cxnLst/>
              <a:rect l="l" t="t" r="r" b="b"/>
              <a:pathLst>
                <a:path w="2870999" h="2186685">
                  <a:moveTo>
                    <a:pt x="0" y="0"/>
                  </a:moveTo>
                  <a:lnTo>
                    <a:pt x="2870999" y="0"/>
                  </a:lnTo>
                  <a:lnTo>
                    <a:pt x="2870999" y="2186685"/>
                  </a:lnTo>
                  <a:lnTo>
                    <a:pt x="0" y="2186685"/>
                  </a:lnTo>
                  <a:close/>
                </a:path>
              </a:pathLst>
            </a:custGeom>
            <a:blipFill>
              <a:blip r:embed="rId4">
                <a:alphaModFix amt="0"/>
              </a:blip>
              <a:stretch>
                <a:fillRect l="-19081" r="-29105" b="24179"/>
              </a:stretch>
            </a:blipFill>
          </p:spPr>
          <p:txBody>
            <a:bodyPr/>
            <a:lstStyle/>
            <a:p>
              <a:endParaRPr lang="es-ES"/>
            </a:p>
          </p:txBody>
        </p:sp>
        <p:sp>
          <p:nvSpPr>
            <p:cNvPr id="87" name="TextBox 87"/>
            <p:cNvSpPr txBox="1"/>
            <p:nvPr/>
          </p:nvSpPr>
          <p:spPr>
            <a:xfrm>
              <a:off x="21227" y="136524"/>
              <a:ext cx="2871000" cy="2196211"/>
            </a:xfrm>
            <a:prstGeom prst="rect">
              <a:avLst/>
            </a:prstGeom>
          </p:spPr>
          <p:txBody>
            <a:bodyPr lIns="0" tIns="0" rIns="0" bIns="0" rtlCol="0" anchor="ctr"/>
            <a:lstStyle/>
            <a:p>
              <a:pPr marL="0" lvl="0" indent="0" algn="ctr">
                <a:lnSpc>
                  <a:spcPts val="1782"/>
                </a:lnSpc>
                <a:spcBef>
                  <a:spcPct val="0"/>
                </a:spcBef>
              </a:pPr>
              <a:endParaRPr dirty="0"/>
            </a:p>
            <a:p>
              <a:pPr marL="0" lvl="0" indent="0" algn="ctr">
                <a:lnSpc>
                  <a:spcPts val="1782"/>
                </a:lnSpc>
                <a:spcBef>
                  <a:spcPct val="0"/>
                </a:spcBef>
              </a:pPr>
              <a:endParaRPr dirty="0"/>
            </a:p>
            <a:p>
              <a:pPr marL="0" lvl="0" indent="0" algn="ctr">
                <a:lnSpc>
                  <a:spcPts val="1782"/>
                </a:lnSpc>
                <a:spcBef>
                  <a:spcPct val="0"/>
                </a:spcBef>
              </a:pPr>
              <a:r>
                <a:rPr lang="en-US" sz="1650" b="1" u="none" strike="noStrike" dirty="0">
                  <a:solidFill>
                    <a:srgbClr val="000000"/>
                  </a:solidFill>
                  <a:latin typeface="Calibri (MS) Bold"/>
                  <a:ea typeface="Calibri (MS) Bold"/>
                  <a:cs typeface="Calibri (MS) Bold"/>
                  <a:sym typeface="Calibri (MS) Bold"/>
                </a:rPr>
                <a:t>2016</a:t>
              </a:r>
            </a:p>
            <a:p>
              <a:pPr marL="0" lvl="0" indent="0" algn="ctr">
                <a:lnSpc>
                  <a:spcPts val="1782"/>
                </a:lnSpc>
                <a:spcBef>
                  <a:spcPct val="0"/>
                </a:spcBef>
              </a:pPr>
              <a:r>
                <a:rPr lang="en-US" sz="1650" u="none" strike="noStrike" dirty="0">
                  <a:solidFill>
                    <a:srgbClr val="000000"/>
                  </a:solidFill>
                  <a:latin typeface="Calibri (MS)"/>
                  <a:ea typeface="Calibri (MS)"/>
                  <a:cs typeface="Calibri (MS)"/>
                  <a:sym typeface="Calibri (MS)"/>
                </a:rPr>
                <a:t>Google </a:t>
              </a:r>
              <a:r>
                <a:rPr lang="en-US" sz="1650" u="none" strike="noStrike" dirty="0" err="1">
                  <a:solidFill>
                    <a:srgbClr val="000000"/>
                  </a:solidFill>
                  <a:latin typeface="Calibri (MS)"/>
                  <a:ea typeface="Calibri (MS)"/>
                  <a:cs typeface="Calibri (MS)"/>
                  <a:sym typeface="Calibri (MS)"/>
                </a:rPr>
                <a:t>DeepMinds</a:t>
              </a:r>
              <a:r>
                <a:rPr lang="en-US" sz="1650" u="none" strike="noStrike" dirty="0">
                  <a:solidFill>
                    <a:srgbClr val="000000"/>
                  </a:solidFill>
                  <a:latin typeface="Calibri (MS)"/>
                  <a:ea typeface="Calibri (MS)"/>
                  <a:cs typeface="Calibri (MS)"/>
                  <a:sym typeface="Calibri (MS)"/>
                </a:rPr>
                <a:t> AlphaGo </a:t>
              </a:r>
              <a:r>
                <a:rPr lang="en-US" sz="1650" u="none" strike="noStrike" dirty="0" err="1">
                  <a:solidFill>
                    <a:srgbClr val="000000"/>
                  </a:solidFill>
                  <a:latin typeface="Calibri (MS)"/>
                  <a:ea typeface="Calibri (MS)"/>
                  <a:cs typeface="Calibri (MS)"/>
                  <a:sym typeface="Calibri (MS)"/>
                </a:rPr>
                <a:t>besegrade</a:t>
              </a:r>
              <a:r>
                <a:rPr lang="en-US" sz="1650" u="none" strike="noStrike" dirty="0">
                  <a:solidFill>
                    <a:srgbClr val="000000"/>
                  </a:solidFill>
                  <a:latin typeface="Calibri (MS)"/>
                  <a:ea typeface="Calibri (MS)"/>
                  <a:cs typeface="Calibri (MS)"/>
                  <a:sym typeface="Calibri (MS)"/>
                </a:rPr>
                <a:t> Lee Sedol, </a:t>
              </a:r>
              <a:r>
                <a:rPr lang="en-US" sz="1650" u="none" strike="noStrike" dirty="0" err="1">
                  <a:solidFill>
                    <a:srgbClr val="000000"/>
                  </a:solidFill>
                  <a:latin typeface="Calibri (MS)"/>
                  <a:ea typeface="Calibri (MS)"/>
                  <a:cs typeface="Calibri (MS)"/>
                  <a:sym typeface="Calibri (MS)"/>
                </a:rPr>
                <a:t>en</a:t>
              </a:r>
              <a:r>
                <a:rPr lang="en-US" sz="1650" u="none" strike="noStrike" dirty="0">
                  <a:solidFill>
                    <a:srgbClr val="000000"/>
                  </a:solidFill>
                  <a:latin typeface="Calibri (MS)"/>
                  <a:ea typeface="Calibri (MS)"/>
                  <a:cs typeface="Calibri (MS)"/>
                  <a:sym typeface="Calibri (MS)"/>
                </a:rPr>
                <a:t> av </a:t>
              </a:r>
              <a:r>
                <a:rPr lang="en-US" sz="1650" u="none" strike="noStrike" dirty="0" err="1">
                  <a:solidFill>
                    <a:srgbClr val="000000"/>
                  </a:solidFill>
                  <a:latin typeface="Calibri (MS)"/>
                  <a:ea typeface="Calibri (MS)"/>
                  <a:cs typeface="Calibri (MS)"/>
                  <a:sym typeface="Calibri (MS)"/>
                </a:rPr>
                <a:t>världens</a:t>
              </a:r>
              <a:r>
                <a:rPr lang="en-US" sz="1650" u="none" strike="noStrike" dirty="0">
                  <a:solidFill>
                    <a:srgbClr val="000000"/>
                  </a:solidFill>
                  <a:latin typeface="Calibri (MS)"/>
                  <a:ea typeface="Calibri (MS)"/>
                  <a:cs typeface="Calibri (MS)"/>
                  <a:sym typeface="Calibri (MS)"/>
                </a:rPr>
                <a:t> </a:t>
              </a:r>
              <a:r>
                <a:rPr lang="en-US" sz="1650" u="none" strike="noStrike" dirty="0" err="1">
                  <a:solidFill>
                    <a:srgbClr val="000000"/>
                  </a:solidFill>
                  <a:latin typeface="Calibri (MS)"/>
                  <a:ea typeface="Calibri (MS)"/>
                  <a:cs typeface="Calibri (MS)"/>
                  <a:sym typeface="Calibri (MS)"/>
                </a:rPr>
                <a:t>bästa</a:t>
              </a:r>
              <a:r>
                <a:rPr lang="en-US" sz="1650" u="none" strike="noStrike" dirty="0">
                  <a:solidFill>
                    <a:srgbClr val="000000"/>
                  </a:solidFill>
                  <a:latin typeface="Calibri (MS)"/>
                  <a:ea typeface="Calibri (MS)"/>
                  <a:cs typeface="Calibri (MS)"/>
                  <a:sym typeface="Calibri (MS)"/>
                </a:rPr>
                <a:t> Go-</a:t>
              </a:r>
              <a:r>
                <a:rPr lang="en-US" sz="1650" u="none" strike="noStrike" dirty="0" err="1">
                  <a:solidFill>
                    <a:srgbClr val="000000"/>
                  </a:solidFill>
                  <a:latin typeface="Calibri (MS)"/>
                  <a:ea typeface="Calibri (MS)"/>
                  <a:cs typeface="Calibri (MS)"/>
                  <a:sym typeface="Calibri (MS)"/>
                </a:rPr>
                <a:t>spelare</a:t>
              </a:r>
              <a:r>
                <a:rPr lang="en-US" sz="1650" u="none" strike="noStrike" dirty="0">
                  <a:solidFill>
                    <a:srgbClr val="000000"/>
                  </a:solidFill>
                  <a:latin typeface="Calibri (MS)"/>
                  <a:ea typeface="Calibri (MS)"/>
                  <a:cs typeface="Calibri (MS)"/>
                  <a:sym typeface="Calibri (MS)"/>
                </a:rPr>
                <a:t>.</a:t>
              </a:r>
            </a:p>
          </p:txBody>
        </p:sp>
      </p:grpSp>
      <p:grpSp>
        <p:nvGrpSpPr>
          <p:cNvPr id="88" name="Group 88"/>
          <p:cNvGrpSpPr/>
          <p:nvPr/>
        </p:nvGrpSpPr>
        <p:grpSpPr>
          <a:xfrm>
            <a:off x="11053505" y="6373025"/>
            <a:ext cx="1041568" cy="1041568"/>
            <a:chOff x="0" y="0"/>
            <a:chExt cx="1388758" cy="1388758"/>
          </a:xfrm>
        </p:grpSpPr>
        <p:sp>
          <p:nvSpPr>
            <p:cNvPr id="89" name="Freeform 89"/>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6"/>
              <a:stretch>
                <a:fillRect l="-39227" r="-39220" b="8"/>
              </a:stretch>
            </a:blipFill>
            <a:ln w="38100" cap="sq">
              <a:solidFill>
                <a:srgbClr val="000000"/>
              </a:solidFill>
              <a:prstDash val="solid"/>
              <a:miter/>
            </a:ln>
          </p:spPr>
          <p:txBody>
            <a:bodyPr/>
            <a:lstStyle/>
            <a:p>
              <a:endParaRPr lang="es-ES"/>
            </a:p>
          </p:txBody>
        </p:sp>
      </p:grpSp>
      <p:grpSp>
        <p:nvGrpSpPr>
          <p:cNvPr id="90" name="Group 90"/>
          <p:cNvGrpSpPr/>
          <p:nvPr/>
        </p:nvGrpSpPr>
        <p:grpSpPr>
          <a:xfrm>
            <a:off x="12761271" y="6233436"/>
            <a:ext cx="2369077" cy="3051524"/>
            <a:chOff x="0" y="0"/>
            <a:chExt cx="3158769" cy="4068699"/>
          </a:xfrm>
        </p:grpSpPr>
        <p:sp>
          <p:nvSpPr>
            <p:cNvPr id="91" name="Freeform 91"/>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92" name="Group 92"/>
          <p:cNvGrpSpPr/>
          <p:nvPr/>
        </p:nvGrpSpPr>
        <p:grpSpPr>
          <a:xfrm>
            <a:off x="12935855" y="7257869"/>
            <a:ext cx="2019900" cy="1640015"/>
            <a:chOff x="0" y="0"/>
            <a:chExt cx="2693200" cy="2186686"/>
          </a:xfrm>
        </p:grpSpPr>
        <p:sp>
          <p:nvSpPr>
            <p:cNvPr id="93" name="Freeform 93"/>
            <p:cNvSpPr/>
            <p:nvPr/>
          </p:nvSpPr>
          <p:spPr>
            <a:xfrm>
              <a:off x="0" y="0"/>
              <a:ext cx="2693199" cy="2186685"/>
            </a:xfrm>
            <a:custGeom>
              <a:avLst/>
              <a:gdLst/>
              <a:ahLst/>
              <a:cxnLst/>
              <a:rect l="l" t="t" r="r" b="b"/>
              <a:pathLst>
                <a:path w="2693199" h="2186685">
                  <a:moveTo>
                    <a:pt x="0" y="0"/>
                  </a:moveTo>
                  <a:lnTo>
                    <a:pt x="2693199" y="0"/>
                  </a:lnTo>
                  <a:lnTo>
                    <a:pt x="2693199" y="2186685"/>
                  </a:lnTo>
                  <a:lnTo>
                    <a:pt x="0" y="2186685"/>
                  </a:lnTo>
                  <a:close/>
                </a:path>
              </a:pathLst>
            </a:custGeom>
            <a:blipFill>
              <a:blip r:embed="rId4">
                <a:alphaModFix amt="0"/>
              </a:blip>
              <a:stretch>
                <a:fillRect l="-20341" r="-37628" b="24179"/>
              </a:stretch>
            </a:blipFill>
          </p:spPr>
          <p:txBody>
            <a:bodyPr/>
            <a:lstStyle/>
            <a:p>
              <a:endParaRPr lang="es-ES"/>
            </a:p>
          </p:txBody>
        </p:sp>
        <p:sp>
          <p:nvSpPr>
            <p:cNvPr id="94" name="TextBox 94"/>
            <p:cNvSpPr txBox="1"/>
            <p:nvPr/>
          </p:nvSpPr>
          <p:spPr>
            <a:xfrm>
              <a:off x="0" y="-9525"/>
              <a:ext cx="2693200" cy="2196211"/>
            </a:xfrm>
            <a:prstGeom prst="rect">
              <a:avLst/>
            </a:prstGeom>
          </p:spPr>
          <p:txBody>
            <a:bodyPr lIns="0" tIns="0" rIns="0" bIns="0" rtlCol="0" anchor="ctr"/>
            <a:lstStyle/>
            <a:p>
              <a:pPr marL="0" lvl="0" indent="0" algn="ctr">
                <a:lnSpc>
                  <a:spcPts val="1782"/>
                </a:lnSpc>
                <a:spcBef>
                  <a:spcPct val="0"/>
                </a:spcBef>
              </a:pPr>
              <a:endParaRPr/>
            </a:p>
            <a:p>
              <a:pPr marL="0" lvl="0" indent="0" algn="ctr">
                <a:lnSpc>
                  <a:spcPts val="1782"/>
                </a:lnSpc>
                <a:spcBef>
                  <a:spcPct val="0"/>
                </a:spcBef>
              </a:pPr>
              <a:endParaRPr/>
            </a:p>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2016</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Apple lanserar Siri, en virtuell assistent integrerad i operativsystemet iOS.</a:t>
              </a:r>
            </a:p>
          </p:txBody>
        </p:sp>
      </p:grpSp>
      <p:grpSp>
        <p:nvGrpSpPr>
          <p:cNvPr id="95" name="Group 95"/>
          <p:cNvGrpSpPr/>
          <p:nvPr/>
        </p:nvGrpSpPr>
        <p:grpSpPr>
          <a:xfrm>
            <a:off x="13425021" y="6414240"/>
            <a:ext cx="1041568" cy="1041568"/>
            <a:chOff x="0" y="0"/>
            <a:chExt cx="1388758" cy="1388758"/>
          </a:xfrm>
        </p:grpSpPr>
        <p:sp>
          <p:nvSpPr>
            <p:cNvPr id="96" name="Freeform 96"/>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7"/>
              <a:stretch>
                <a:fillRect l="-45703" r="-45695" b="8"/>
              </a:stretch>
            </a:blipFill>
            <a:ln w="38100" cap="sq">
              <a:solidFill>
                <a:srgbClr val="000000"/>
              </a:solidFill>
              <a:prstDash val="solid"/>
              <a:miter/>
            </a:ln>
          </p:spPr>
          <p:txBody>
            <a:bodyPr/>
            <a:lstStyle/>
            <a:p>
              <a:endParaRPr lang="es-ES"/>
            </a:p>
          </p:txBody>
        </p:sp>
      </p:grpSp>
      <p:grpSp>
        <p:nvGrpSpPr>
          <p:cNvPr id="97" name="Group 97"/>
          <p:cNvGrpSpPr/>
          <p:nvPr/>
        </p:nvGrpSpPr>
        <p:grpSpPr>
          <a:xfrm>
            <a:off x="15162181" y="6233436"/>
            <a:ext cx="2369077" cy="3051524"/>
            <a:chOff x="0" y="0"/>
            <a:chExt cx="3158769" cy="4068699"/>
          </a:xfrm>
        </p:grpSpPr>
        <p:sp>
          <p:nvSpPr>
            <p:cNvPr id="98" name="Freeform 98"/>
            <p:cNvSpPr/>
            <p:nvPr/>
          </p:nvSpPr>
          <p:spPr>
            <a:xfrm>
              <a:off x="0" y="0"/>
              <a:ext cx="3158744" cy="4068699"/>
            </a:xfrm>
            <a:custGeom>
              <a:avLst/>
              <a:gdLst/>
              <a:ahLst/>
              <a:cxnLst/>
              <a:rect l="l" t="t" r="r" b="b"/>
              <a:pathLst>
                <a:path w="3158744" h="4068699">
                  <a:moveTo>
                    <a:pt x="0" y="315849"/>
                  </a:moveTo>
                  <a:cubicBezTo>
                    <a:pt x="0" y="141478"/>
                    <a:pt x="141478" y="0"/>
                    <a:pt x="315849" y="0"/>
                  </a:cubicBezTo>
                  <a:lnTo>
                    <a:pt x="2842895" y="0"/>
                  </a:lnTo>
                  <a:cubicBezTo>
                    <a:pt x="3017393" y="0"/>
                    <a:pt x="3158744" y="141478"/>
                    <a:pt x="3158744" y="315849"/>
                  </a:cubicBezTo>
                  <a:lnTo>
                    <a:pt x="3158744" y="3752850"/>
                  </a:lnTo>
                  <a:cubicBezTo>
                    <a:pt x="3158744" y="3927348"/>
                    <a:pt x="3017266" y="4068699"/>
                    <a:pt x="2842895" y="4068699"/>
                  </a:cubicBezTo>
                  <a:lnTo>
                    <a:pt x="315849" y="4068699"/>
                  </a:lnTo>
                  <a:cubicBezTo>
                    <a:pt x="141478" y="4068699"/>
                    <a:pt x="0" y="3927221"/>
                    <a:pt x="0" y="3752850"/>
                  </a:cubicBezTo>
                  <a:close/>
                </a:path>
              </a:pathLst>
            </a:custGeom>
            <a:solidFill>
              <a:srgbClr val="FFFFFF"/>
            </a:solidFill>
            <a:ln w="38100" cap="sq">
              <a:solidFill>
                <a:srgbClr val="000000"/>
              </a:solidFill>
              <a:prstDash val="solid"/>
              <a:miter/>
            </a:ln>
          </p:spPr>
          <p:txBody>
            <a:bodyPr/>
            <a:lstStyle/>
            <a:p>
              <a:endParaRPr lang="es-ES"/>
            </a:p>
          </p:txBody>
        </p:sp>
      </p:grpSp>
      <p:grpSp>
        <p:nvGrpSpPr>
          <p:cNvPr id="99" name="Group 99"/>
          <p:cNvGrpSpPr/>
          <p:nvPr/>
        </p:nvGrpSpPr>
        <p:grpSpPr>
          <a:xfrm>
            <a:off x="15162181" y="7019706"/>
            <a:ext cx="2369077" cy="1859090"/>
            <a:chOff x="0" y="0"/>
            <a:chExt cx="3158769" cy="2478786"/>
          </a:xfrm>
        </p:grpSpPr>
        <p:sp>
          <p:nvSpPr>
            <p:cNvPr id="100" name="Freeform 100"/>
            <p:cNvSpPr/>
            <p:nvPr/>
          </p:nvSpPr>
          <p:spPr>
            <a:xfrm>
              <a:off x="0" y="0"/>
              <a:ext cx="3158768" cy="2478784"/>
            </a:xfrm>
            <a:custGeom>
              <a:avLst/>
              <a:gdLst/>
              <a:ahLst/>
              <a:cxnLst/>
              <a:rect l="l" t="t" r="r" b="b"/>
              <a:pathLst>
                <a:path w="3158768" h="2478784">
                  <a:moveTo>
                    <a:pt x="0" y="0"/>
                  </a:moveTo>
                  <a:lnTo>
                    <a:pt x="3158768" y="0"/>
                  </a:lnTo>
                  <a:lnTo>
                    <a:pt x="3158768" y="2478784"/>
                  </a:lnTo>
                  <a:lnTo>
                    <a:pt x="0" y="2478784"/>
                  </a:lnTo>
                  <a:close/>
                </a:path>
              </a:pathLst>
            </a:custGeom>
            <a:blipFill>
              <a:blip r:embed="rId4">
                <a:alphaModFix amt="0"/>
              </a:blip>
              <a:stretch>
                <a:fillRect l="-17343" r="-17343" b="33114"/>
              </a:stretch>
            </a:blipFill>
          </p:spPr>
          <p:txBody>
            <a:bodyPr/>
            <a:lstStyle/>
            <a:p>
              <a:endParaRPr lang="es-ES"/>
            </a:p>
          </p:txBody>
        </p:sp>
        <p:sp>
          <p:nvSpPr>
            <p:cNvPr id="101" name="TextBox 101"/>
            <p:cNvSpPr txBox="1"/>
            <p:nvPr/>
          </p:nvSpPr>
          <p:spPr>
            <a:xfrm>
              <a:off x="0" y="-9525"/>
              <a:ext cx="3158769" cy="2488311"/>
            </a:xfrm>
            <a:prstGeom prst="rect">
              <a:avLst/>
            </a:prstGeom>
          </p:spPr>
          <p:txBody>
            <a:bodyPr lIns="0" tIns="0" rIns="0" bIns="0" rtlCol="0" anchor="ctr"/>
            <a:lstStyle/>
            <a:p>
              <a:pPr marL="0" lvl="0" indent="0" algn="ctr">
                <a:lnSpc>
                  <a:spcPts val="1782"/>
                </a:lnSpc>
                <a:spcBef>
                  <a:spcPct val="0"/>
                </a:spcBef>
              </a:pPr>
              <a:endParaRPr/>
            </a:p>
            <a:p>
              <a:pPr marL="0" lvl="0" indent="0" algn="ctr">
                <a:lnSpc>
                  <a:spcPts val="1782"/>
                </a:lnSpc>
                <a:spcBef>
                  <a:spcPct val="0"/>
                </a:spcBef>
              </a:pPr>
              <a:endParaRPr/>
            </a:p>
            <a:p>
              <a:pPr marL="0" lvl="0" indent="0" algn="ctr">
                <a:lnSpc>
                  <a:spcPts val="1782"/>
                </a:lnSpc>
                <a:spcBef>
                  <a:spcPct val="0"/>
                </a:spcBef>
              </a:pPr>
              <a:endParaRPr/>
            </a:p>
            <a:p>
              <a:pPr marL="0" lvl="0" indent="0" algn="ctr">
                <a:lnSpc>
                  <a:spcPts val="1782"/>
                </a:lnSpc>
                <a:spcBef>
                  <a:spcPct val="0"/>
                </a:spcBef>
              </a:pPr>
              <a:r>
                <a:rPr lang="en-US" sz="1650" b="1" u="none" strike="noStrike">
                  <a:solidFill>
                    <a:srgbClr val="000000"/>
                  </a:solidFill>
                  <a:latin typeface="Calibri (MS) Bold"/>
                  <a:ea typeface="Calibri (MS) Bold"/>
                  <a:cs typeface="Calibri (MS) Bold"/>
                  <a:sym typeface="Calibri (MS) Bold"/>
                </a:rPr>
                <a:t>2011</a:t>
              </a:r>
            </a:p>
            <a:p>
              <a:pPr marL="0" lvl="0" indent="0" algn="ctr">
                <a:lnSpc>
                  <a:spcPts val="1782"/>
                </a:lnSpc>
                <a:spcBef>
                  <a:spcPct val="0"/>
                </a:spcBef>
              </a:pPr>
              <a:r>
                <a:rPr lang="en-US" sz="1650" u="none" strike="noStrike">
                  <a:solidFill>
                    <a:srgbClr val="000000"/>
                  </a:solidFill>
                  <a:latin typeface="Calibri (MS)"/>
                  <a:ea typeface="Calibri (MS)"/>
                  <a:cs typeface="Calibri (MS)"/>
                  <a:sym typeface="Calibri (MS)"/>
                </a:rPr>
                <a:t>IBMs Watson är en avancerad dator som kan svara på frågor på naturligt språk.</a:t>
              </a:r>
            </a:p>
          </p:txBody>
        </p:sp>
      </p:grpSp>
      <p:grpSp>
        <p:nvGrpSpPr>
          <p:cNvPr id="102" name="Group 102"/>
          <p:cNvGrpSpPr/>
          <p:nvPr/>
        </p:nvGrpSpPr>
        <p:grpSpPr>
          <a:xfrm>
            <a:off x="15859325" y="6373025"/>
            <a:ext cx="1041568" cy="1041568"/>
            <a:chOff x="0" y="0"/>
            <a:chExt cx="1388758" cy="1388758"/>
          </a:xfrm>
        </p:grpSpPr>
        <p:sp>
          <p:nvSpPr>
            <p:cNvPr id="103" name="Freeform 103"/>
            <p:cNvSpPr/>
            <p:nvPr/>
          </p:nvSpPr>
          <p:spPr>
            <a:xfrm>
              <a:off x="0" y="0"/>
              <a:ext cx="1388872" cy="1388872"/>
            </a:xfrm>
            <a:custGeom>
              <a:avLst/>
              <a:gdLst/>
              <a:ahLst/>
              <a:cxnLst/>
              <a:rect l="l" t="t" r="r" b="b"/>
              <a:pathLst>
                <a:path w="1388872" h="1388872">
                  <a:moveTo>
                    <a:pt x="0" y="694436"/>
                  </a:moveTo>
                  <a:cubicBezTo>
                    <a:pt x="0" y="310896"/>
                    <a:pt x="310896" y="0"/>
                    <a:pt x="694436" y="0"/>
                  </a:cubicBezTo>
                  <a:cubicBezTo>
                    <a:pt x="1077976" y="0"/>
                    <a:pt x="1388872" y="310896"/>
                    <a:pt x="1388872" y="694436"/>
                  </a:cubicBezTo>
                  <a:cubicBezTo>
                    <a:pt x="1388872" y="1077976"/>
                    <a:pt x="1077976" y="1388872"/>
                    <a:pt x="694436" y="1388872"/>
                  </a:cubicBezTo>
                  <a:cubicBezTo>
                    <a:pt x="310896" y="1388872"/>
                    <a:pt x="0" y="1077849"/>
                    <a:pt x="0" y="694436"/>
                  </a:cubicBezTo>
                  <a:close/>
                </a:path>
              </a:pathLst>
            </a:custGeom>
            <a:blipFill>
              <a:blip r:embed="rId18"/>
              <a:stretch>
                <a:fillRect l="-38568" r="-38560" b="8"/>
              </a:stretch>
            </a:blipFill>
            <a:ln w="38100" cap="sq">
              <a:solidFill>
                <a:srgbClr val="000000"/>
              </a:solidFill>
              <a:prstDash val="solid"/>
              <a:miter/>
            </a:ln>
          </p:spPr>
          <p:txBody>
            <a:bodyPr/>
            <a:lstStyle/>
            <a:p>
              <a:endParaRPr lang="es-ES"/>
            </a:p>
          </p:txBody>
        </p:sp>
      </p:grpSp>
      <p:grpSp>
        <p:nvGrpSpPr>
          <p:cNvPr id="104" name="Group 104"/>
          <p:cNvGrpSpPr/>
          <p:nvPr/>
        </p:nvGrpSpPr>
        <p:grpSpPr>
          <a:xfrm>
            <a:off x="5907586" y="8761324"/>
            <a:ext cx="328432" cy="331346"/>
            <a:chOff x="0" y="0"/>
            <a:chExt cx="437909" cy="441795"/>
          </a:xfrm>
        </p:grpSpPr>
        <p:sp>
          <p:nvSpPr>
            <p:cNvPr id="105" name="Freeform 105"/>
            <p:cNvSpPr/>
            <p:nvPr/>
          </p:nvSpPr>
          <p:spPr>
            <a:xfrm>
              <a:off x="0" y="0"/>
              <a:ext cx="437896" cy="441833"/>
            </a:xfrm>
            <a:custGeom>
              <a:avLst/>
              <a:gdLst/>
              <a:ahLst/>
              <a:cxnLst/>
              <a:rect l="l" t="t" r="r" b="b"/>
              <a:pathLst>
                <a:path w="437896" h="441833">
                  <a:moveTo>
                    <a:pt x="0" y="273050"/>
                  </a:moveTo>
                  <a:lnTo>
                    <a:pt x="167259" y="273050"/>
                  </a:lnTo>
                  <a:lnTo>
                    <a:pt x="218948" y="441833"/>
                  </a:lnTo>
                  <a:lnTo>
                    <a:pt x="270637" y="273050"/>
                  </a:lnTo>
                  <a:lnTo>
                    <a:pt x="437896" y="273050"/>
                  </a:lnTo>
                  <a:lnTo>
                    <a:pt x="302514" y="168783"/>
                  </a:lnTo>
                  <a:lnTo>
                    <a:pt x="354330" y="0"/>
                  </a:lnTo>
                  <a:lnTo>
                    <a:pt x="218948" y="104267"/>
                  </a:lnTo>
                  <a:lnTo>
                    <a:pt x="83693" y="0"/>
                  </a:lnTo>
                  <a:lnTo>
                    <a:pt x="135382" y="168783"/>
                  </a:lnTo>
                  <a:close/>
                </a:path>
              </a:pathLst>
            </a:custGeom>
            <a:blipFill>
              <a:blip r:embed="rId4">
                <a:alphaModFix amt="0"/>
              </a:blip>
              <a:stretch>
                <a:fillRect l="-79444" r="-79447" b="8"/>
              </a:stretch>
            </a:blipFill>
            <a:ln w="38100" cap="sq">
              <a:solidFill>
                <a:srgbClr val="FFFFFF"/>
              </a:solidFill>
              <a:prstDash val="solid"/>
              <a:miter/>
            </a:ln>
          </p:spPr>
          <p:txBody>
            <a:bodyPr/>
            <a:lstStyle/>
            <a:p>
              <a:endParaRPr lang="es-ES"/>
            </a:p>
          </p:txBody>
        </p:sp>
      </p:grpSp>
      <p:sp>
        <p:nvSpPr>
          <p:cNvPr id="106" name="AutoShape 106"/>
          <p:cNvSpPr/>
          <p:nvPr/>
        </p:nvSpPr>
        <p:spPr>
          <a:xfrm>
            <a:off x="17783670" y="3903307"/>
            <a:ext cx="0" cy="3835702"/>
          </a:xfrm>
          <a:prstGeom prst="line">
            <a:avLst/>
          </a:prstGeom>
          <a:ln w="9525" cap="rnd">
            <a:solidFill>
              <a:srgbClr val="000000"/>
            </a:solidFill>
            <a:prstDash val="solid"/>
            <a:headEnd type="none" w="sm" len="sm"/>
            <a:tailEnd type="triangle" w="lg" len="med"/>
          </a:ln>
        </p:spPr>
        <p:txBody>
          <a:bodyPr/>
          <a:lstStyle/>
          <a:p>
            <a:endParaRPr lang="es-ES"/>
          </a:p>
        </p:txBody>
      </p:sp>
      <p:sp>
        <p:nvSpPr>
          <p:cNvPr id="107" name="TextBox 107"/>
          <p:cNvSpPr txBox="1"/>
          <p:nvPr/>
        </p:nvSpPr>
        <p:spPr>
          <a:xfrm>
            <a:off x="7515530" y="5248865"/>
            <a:ext cx="2953005" cy="428625"/>
          </a:xfrm>
          <a:prstGeom prst="rect">
            <a:avLst/>
          </a:prstGeom>
        </p:spPr>
        <p:txBody>
          <a:bodyPr lIns="0" tIns="0" rIns="0" bIns="0" rtlCol="0" anchor="t">
            <a:spAutoFit/>
          </a:bodyPr>
          <a:lstStyle/>
          <a:p>
            <a:pPr marL="0" lvl="0" indent="0" algn="ctr">
              <a:lnSpc>
                <a:spcPts val="1620"/>
              </a:lnSpc>
              <a:spcBef>
                <a:spcPct val="0"/>
              </a:spcBef>
            </a:pPr>
            <a:r>
              <a:rPr lang="en-US" sz="1350" b="1" u="none" strike="noStrike" dirty="0">
                <a:solidFill>
                  <a:srgbClr val="000000"/>
                </a:solidFill>
                <a:latin typeface="Calibri (MS) Bold"/>
                <a:ea typeface="Calibri (MS) Bold"/>
                <a:cs typeface="Calibri (MS) Bold"/>
                <a:sym typeface="Calibri (MS) Bold"/>
              </a:rPr>
              <a:t>AI-</a:t>
            </a:r>
            <a:r>
              <a:rPr lang="en-US" sz="1350" b="1" u="none" strike="noStrike" dirty="0" err="1">
                <a:solidFill>
                  <a:srgbClr val="000000"/>
                </a:solidFill>
                <a:latin typeface="Calibri (MS) Bold"/>
                <a:ea typeface="Calibri (MS) Bold"/>
                <a:cs typeface="Calibri (MS) Bold"/>
                <a:sym typeface="Calibri (MS) Bold"/>
              </a:rPr>
              <a:t>vinter</a:t>
            </a:r>
            <a:r>
              <a:rPr lang="en-US" sz="1350" b="1" u="none" strike="noStrike" dirty="0">
                <a:solidFill>
                  <a:srgbClr val="000000"/>
                </a:solidFill>
                <a:latin typeface="Calibri (MS) Bold"/>
                <a:ea typeface="Calibri (MS) Bold"/>
                <a:cs typeface="Calibri (MS) Bold"/>
                <a:sym typeface="Calibri (MS) Bold"/>
              </a:rPr>
              <a:t>: </a:t>
            </a:r>
            <a:r>
              <a:rPr lang="en-US" sz="1350" b="1" u="none" strike="noStrike" dirty="0" err="1">
                <a:solidFill>
                  <a:srgbClr val="000000"/>
                </a:solidFill>
                <a:latin typeface="Calibri (MS) Bold"/>
                <a:ea typeface="Calibri (MS) Bold"/>
                <a:cs typeface="Calibri (MS) Bold"/>
                <a:sym typeface="Calibri (MS) Bold"/>
              </a:rPr>
              <a:t>Utvecklingen</a:t>
            </a:r>
            <a:r>
              <a:rPr lang="en-US" sz="1350" b="1" u="none" strike="noStrike" dirty="0">
                <a:solidFill>
                  <a:srgbClr val="000000"/>
                </a:solidFill>
                <a:latin typeface="Calibri (MS) Bold"/>
                <a:ea typeface="Calibri (MS) Bold"/>
                <a:cs typeface="Calibri (MS) Bold"/>
                <a:sym typeface="Calibri (MS) Bold"/>
              </a:rPr>
              <a:t> av </a:t>
            </a:r>
            <a:r>
              <a:rPr lang="en-US" sz="1350" b="1" u="none" strike="noStrike" dirty="0" err="1">
                <a:solidFill>
                  <a:srgbClr val="000000"/>
                </a:solidFill>
                <a:latin typeface="Calibri (MS) Bold"/>
                <a:ea typeface="Calibri (MS) Bold"/>
                <a:cs typeface="Calibri (MS) Bold"/>
                <a:sym typeface="Calibri (MS) Bold"/>
              </a:rPr>
              <a:t>artificiell</a:t>
            </a:r>
            <a:r>
              <a:rPr lang="en-US" sz="1350" b="1" u="none" strike="noStrike" dirty="0">
                <a:solidFill>
                  <a:srgbClr val="000000"/>
                </a:solidFill>
                <a:latin typeface="Calibri (MS) Bold"/>
                <a:ea typeface="Calibri (MS) Bold"/>
                <a:cs typeface="Calibri (MS) Bold"/>
                <a:sym typeface="Calibri (MS) Bold"/>
              </a:rPr>
              <a:t> </a:t>
            </a:r>
            <a:r>
              <a:rPr lang="en-US" sz="1350" b="1" u="none" strike="noStrike" dirty="0" err="1">
                <a:solidFill>
                  <a:srgbClr val="000000"/>
                </a:solidFill>
                <a:latin typeface="Calibri (MS) Bold"/>
                <a:ea typeface="Calibri (MS) Bold"/>
                <a:cs typeface="Calibri (MS) Bold"/>
                <a:sym typeface="Calibri (MS) Bold"/>
              </a:rPr>
              <a:t>intelligens</a:t>
            </a:r>
            <a:r>
              <a:rPr lang="en-US" sz="1350" b="1" u="none" strike="noStrike" dirty="0">
                <a:solidFill>
                  <a:srgbClr val="000000"/>
                </a:solidFill>
                <a:latin typeface="Calibri (MS) Bold"/>
                <a:ea typeface="Calibri (MS) Bold"/>
                <a:cs typeface="Calibri (MS) Bold"/>
                <a:sym typeface="Calibri (MS) Bold"/>
              </a:rPr>
              <a:t> </a:t>
            </a:r>
            <a:r>
              <a:rPr lang="en-US" sz="1350" b="1" u="none" strike="noStrike" dirty="0" err="1">
                <a:solidFill>
                  <a:srgbClr val="000000"/>
                </a:solidFill>
                <a:latin typeface="Calibri (MS) Bold"/>
                <a:ea typeface="Calibri (MS) Bold"/>
                <a:cs typeface="Calibri (MS) Bold"/>
                <a:sym typeface="Calibri (MS) Bold"/>
              </a:rPr>
              <a:t>har</a:t>
            </a:r>
            <a:r>
              <a:rPr lang="en-US" sz="1350" b="1" u="none" strike="noStrike" dirty="0">
                <a:solidFill>
                  <a:srgbClr val="000000"/>
                </a:solidFill>
                <a:latin typeface="Calibri (MS) Bold"/>
                <a:ea typeface="Calibri (MS) Bold"/>
                <a:cs typeface="Calibri (MS) Bold"/>
                <a:sym typeface="Calibri (MS) Bold"/>
              </a:rPr>
              <a:t> </a:t>
            </a:r>
            <a:r>
              <a:rPr lang="en-US" sz="1350" b="1" u="none" strike="noStrike" dirty="0" err="1">
                <a:solidFill>
                  <a:srgbClr val="000000"/>
                </a:solidFill>
                <a:latin typeface="Calibri (MS) Bold"/>
                <a:ea typeface="Calibri (MS) Bold"/>
                <a:cs typeface="Calibri (MS) Bold"/>
                <a:sym typeface="Calibri (MS) Bold"/>
              </a:rPr>
              <a:t>stoppats</a:t>
            </a:r>
            <a:r>
              <a:rPr lang="en-US" sz="1350" b="1" u="none" strike="noStrike" dirty="0">
                <a:solidFill>
                  <a:srgbClr val="000000"/>
                </a:solidFill>
                <a:latin typeface="Calibri (MS) Bold"/>
                <a:ea typeface="Calibri (MS) Bold"/>
                <a:cs typeface="Calibri (MS) Bold"/>
                <a:sym typeface="Calibri (MS) Bold"/>
              </a:rPr>
              <a:t>.</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982193" y="7408907"/>
            <a:ext cx="3958914" cy="61760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Infoga undertext här</a:t>
            </a:r>
          </a:p>
        </p:txBody>
      </p:sp>
      <p:grpSp>
        <p:nvGrpSpPr>
          <p:cNvPr id="3" name="Group 3"/>
          <p:cNvGrpSpPr/>
          <p:nvPr/>
        </p:nvGrpSpPr>
        <p:grpSpPr>
          <a:xfrm rot="1959599">
            <a:off x="14044751" y="5753956"/>
            <a:ext cx="1901790" cy="2927756"/>
            <a:chOff x="0" y="0"/>
            <a:chExt cx="2535720" cy="3903675"/>
          </a:xfrm>
        </p:grpSpPr>
        <p:sp>
          <p:nvSpPr>
            <p:cNvPr id="4" name="Freeform 4"/>
            <p:cNvSpPr/>
            <p:nvPr/>
          </p:nvSpPr>
          <p:spPr>
            <a:xfrm>
              <a:off x="0" y="0"/>
              <a:ext cx="2535682" cy="3903726"/>
            </a:xfrm>
            <a:custGeom>
              <a:avLst/>
              <a:gdLst/>
              <a:ahLst/>
              <a:cxnLst/>
              <a:rect l="l" t="t" r="r" b="b"/>
              <a:pathLst>
                <a:path w="2535682" h="3903726">
                  <a:moveTo>
                    <a:pt x="0" y="0"/>
                  </a:moveTo>
                  <a:lnTo>
                    <a:pt x="2535682" y="0"/>
                  </a:lnTo>
                  <a:lnTo>
                    <a:pt x="2535682" y="3903726"/>
                  </a:lnTo>
                  <a:lnTo>
                    <a:pt x="0" y="3903726"/>
                  </a:lnTo>
                  <a:lnTo>
                    <a:pt x="0" y="0"/>
                  </a:lnTo>
                  <a:close/>
                </a:path>
              </a:pathLst>
            </a:custGeom>
            <a:blipFill>
              <a:blip r:embed="rId4"/>
              <a:stretch>
                <a:fillRect r="-1" b="1"/>
              </a:stretch>
            </a:blipFill>
          </p:spPr>
          <p:txBody>
            <a:bodyPr/>
            <a:lstStyle/>
            <a:p>
              <a:endParaRPr lang="es-ES"/>
            </a:p>
          </p:txBody>
        </p:sp>
      </p:grpSp>
      <p:grpSp>
        <p:nvGrpSpPr>
          <p:cNvPr id="5" name="Group 5"/>
          <p:cNvGrpSpPr/>
          <p:nvPr/>
        </p:nvGrpSpPr>
        <p:grpSpPr>
          <a:xfrm>
            <a:off x="14594567" y="3047448"/>
            <a:ext cx="2876102" cy="3400682"/>
            <a:chOff x="0" y="0"/>
            <a:chExt cx="3834803" cy="4534243"/>
          </a:xfrm>
        </p:grpSpPr>
        <p:sp>
          <p:nvSpPr>
            <p:cNvPr id="6" name="Freeform 6"/>
            <p:cNvSpPr/>
            <p:nvPr/>
          </p:nvSpPr>
          <p:spPr>
            <a:xfrm>
              <a:off x="0" y="0"/>
              <a:ext cx="3834765" cy="4534281"/>
            </a:xfrm>
            <a:custGeom>
              <a:avLst/>
              <a:gdLst/>
              <a:ahLst/>
              <a:cxnLst/>
              <a:rect l="l" t="t" r="r" b="b"/>
              <a:pathLst>
                <a:path w="3834765" h="4534281">
                  <a:moveTo>
                    <a:pt x="0" y="0"/>
                  </a:moveTo>
                  <a:lnTo>
                    <a:pt x="3834765" y="0"/>
                  </a:lnTo>
                  <a:lnTo>
                    <a:pt x="3834765" y="4534281"/>
                  </a:lnTo>
                  <a:lnTo>
                    <a:pt x="0" y="4534281"/>
                  </a:lnTo>
                  <a:lnTo>
                    <a:pt x="0" y="0"/>
                  </a:lnTo>
                  <a:close/>
                </a:path>
              </a:pathLst>
            </a:custGeom>
            <a:blipFill>
              <a:blip r:embed="rId5"/>
              <a:stretch>
                <a:fillRect/>
              </a:stretch>
            </a:blipFill>
          </p:spPr>
          <p:txBody>
            <a:bodyPr/>
            <a:lstStyle/>
            <a:p>
              <a:endParaRPr lang="es-ES"/>
            </a:p>
          </p:txBody>
        </p:sp>
      </p:grpSp>
      <p:sp>
        <p:nvSpPr>
          <p:cNvPr id="7" name="Freeform 7"/>
          <p:cNvSpPr/>
          <p:nvPr/>
        </p:nvSpPr>
        <p:spPr>
          <a:xfrm>
            <a:off x="1028700" y="3538062"/>
            <a:ext cx="12499864" cy="6748938"/>
          </a:xfrm>
          <a:custGeom>
            <a:avLst/>
            <a:gdLst/>
            <a:ahLst/>
            <a:cxnLst/>
            <a:rect l="l" t="t" r="r" b="b"/>
            <a:pathLst>
              <a:path w="12499864" h="6748938">
                <a:moveTo>
                  <a:pt x="0" y="0"/>
                </a:moveTo>
                <a:lnTo>
                  <a:pt x="12499864" y="0"/>
                </a:lnTo>
                <a:lnTo>
                  <a:pt x="12499864" y="6748938"/>
                </a:lnTo>
                <a:lnTo>
                  <a:pt x="0" y="6748938"/>
                </a:lnTo>
                <a:lnTo>
                  <a:pt x="0" y="0"/>
                </a:lnTo>
                <a:close/>
              </a:path>
            </a:pathLst>
          </a:custGeom>
          <a:blipFill>
            <a:blip r:embed="rId6"/>
            <a:stretch>
              <a:fillRect/>
            </a:stretch>
          </a:blipFill>
        </p:spPr>
        <p:txBody>
          <a:bodyPr/>
          <a:lstStyle/>
          <a:p>
            <a:endParaRPr lang="es-ES"/>
          </a:p>
        </p:txBody>
      </p:sp>
      <p:sp>
        <p:nvSpPr>
          <p:cNvPr id="8" name="Freeform 8"/>
          <p:cNvSpPr/>
          <p:nvPr/>
        </p:nvSpPr>
        <p:spPr>
          <a:xfrm>
            <a:off x="1176920" y="3676400"/>
            <a:ext cx="5365554" cy="6333923"/>
          </a:xfrm>
          <a:custGeom>
            <a:avLst/>
            <a:gdLst/>
            <a:ahLst/>
            <a:cxnLst/>
            <a:rect l="l" t="t" r="r" b="b"/>
            <a:pathLst>
              <a:path w="5365554" h="6333923">
                <a:moveTo>
                  <a:pt x="0" y="0"/>
                </a:moveTo>
                <a:lnTo>
                  <a:pt x="5365554" y="0"/>
                </a:lnTo>
                <a:lnTo>
                  <a:pt x="5365554" y="6333923"/>
                </a:lnTo>
                <a:lnTo>
                  <a:pt x="0" y="6333923"/>
                </a:lnTo>
                <a:lnTo>
                  <a:pt x="0" y="0"/>
                </a:lnTo>
                <a:close/>
              </a:path>
            </a:pathLst>
          </a:custGeom>
          <a:blipFill>
            <a:blip r:embed="rId7"/>
            <a:stretch>
              <a:fillRect/>
            </a:stretch>
          </a:blipFill>
        </p:spPr>
        <p:txBody>
          <a:bodyPr/>
          <a:lstStyle/>
          <a:p>
            <a:endParaRPr lang="es-ES"/>
          </a:p>
        </p:txBody>
      </p:sp>
      <p:sp>
        <p:nvSpPr>
          <p:cNvPr id="9" name="Freeform 9"/>
          <p:cNvSpPr/>
          <p:nvPr/>
        </p:nvSpPr>
        <p:spPr>
          <a:xfrm>
            <a:off x="1325139" y="3814738"/>
            <a:ext cx="750980" cy="711455"/>
          </a:xfrm>
          <a:custGeom>
            <a:avLst/>
            <a:gdLst/>
            <a:ahLst/>
            <a:cxnLst/>
            <a:rect l="l" t="t" r="r" b="b"/>
            <a:pathLst>
              <a:path w="750980" h="711455">
                <a:moveTo>
                  <a:pt x="0" y="0"/>
                </a:moveTo>
                <a:lnTo>
                  <a:pt x="750980" y="0"/>
                </a:lnTo>
                <a:lnTo>
                  <a:pt x="750980" y="711455"/>
                </a:lnTo>
                <a:lnTo>
                  <a:pt x="0" y="711455"/>
                </a:lnTo>
                <a:lnTo>
                  <a:pt x="0" y="0"/>
                </a:lnTo>
                <a:close/>
              </a:path>
            </a:pathLst>
          </a:custGeom>
          <a:blipFill>
            <a:blip r:embed="rId8"/>
            <a:stretch>
              <a:fillRect/>
            </a:stretch>
          </a:blipFill>
        </p:spPr>
        <p:txBody>
          <a:bodyPr/>
          <a:lstStyle/>
          <a:p>
            <a:endParaRPr lang="es-ES"/>
          </a:p>
        </p:txBody>
      </p:sp>
      <p:sp>
        <p:nvSpPr>
          <p:cNvPr id="10" name="TextBox 10"/>
          <p:cNvSpPr txBox="1"/>
          <p:nvPr/>
        </p:nvSpPr>
        <p:spPr>
          <a:xfrm>
            <a:off x="2891180" y="4488112"/>
            <a:ext cx="1962479" cy="427901"/>
          </a:xfrm>
          <a:prstGeom prst="rect">
            <a:avLst/>
          </a:prstGeom>
        </p:spPr>
        <p:txBody>
          <a:bodyPr lIns="0" tIns="0" rIns="0" bIns="0" rtlCol="0" anchor="t">
            <a:spAutoFit/>
          </a:bodyPr>
          <a:lstStyle/>
          <a:p>
            <a:pPr marL="0" lvl="0" indent="0" algn="ctr">
              <a:lnSpc>
                <a:spcPts val="3548"/>
              </a:lnSpc>
              <a:spcBef>
                <a:spcPct val="0"/>
              </a:spcBef>
            </a:pPr>
            <a:r>
              <a:rPr lang="en-US" sz="2534" b="1" u="none" strike="noStrike">
                <a:solidFill>
                  <a:srgbClr val="000000"/>
                </a:solidFill>
                <a:latin typeface="Signika Bold"/>
                <a:ea typeface="Signika Bold"/>
                <a:cs typeface="Signika Bold"/>
                <a:sym typeface="Signika Bold"/>
              </a:rPr>
              <a:t>Generativ AI</a:t>
            </a:r>
          </a:p>
        </p:txBody>
      </p:sp>
      <p:sp>
        <p:nvSpPr>
          <p:cNvPr id="11" name="TextBox 11"/>
          <p:cNvSpPr txBox="1"/>
          <p:nvPr/>
        </p:nvSpPr>
        <p:spPr>
          <a:xfrm>
            <a:off x="1778692" y="5232439"/>
            <a:ext cx="4199954" cy="1171434"/>
          </a:xfrm>
          <a:prstGeom prst="rect">
            <a:avLst/>
          </a:prstGeom>
        </p:spPr>
        <p:txBody>
          <a:bodyPr lIns="0" tIns="0" rIns="0" bIns="0" rtlCol="0" anchor="t">
            <a:spAutoFit/>
          </a:bodyPr>
          <a:lstStyle/>
          <a:p>
            <a:pPr marL="0" lvl="0" indent="0" algn="ctr">
              <a:lnSpc>
                <a:spcPts val="2364"/>
              </a:lnSpc>
              <a:spcBef>
                <a:spcPct val="0"/>
              </a:spcBef>
            </a:pPr>
            <a:r>
              <a:rPr lang="en-US" sz="1688" u="none" strike="noStrike">
                <a:solidFill>
                  <a:srgbClr val="000000"/>
                </a:solidFill>
                <a:latin typeface="Open Sans Light"/>
                <a:ea typeface="Open Sans Light"/>
                <a:cs typeface="Open Sans Light"/>
                <a:sym typeface="Open Sans Light"/>
              </a:rPr>
              <a:t>Den svarar på ett användarkommando eller en begäran och genererar originalinnehåll som ljud, bilder, programkod, text eller video.</a:t>
            </a:r>
          </a:p>
        </p:txBody>
      </p:sp>
      <p:sp>
        <p:nvSpPr>
          <p:cNvPr id="12" name="TextBox 12"/>
          <p:cNvSpPr txBox="1"/>
          <p:nvPr/>
        </p:nvSpPr>
        <p:spPr>
          <a:xfrm>
            <a:off x="1778692" y="6504310"/>
            <a:ext cx="1972251" cy="291063"/>
          </a:xfrm>
          <a:prstGeom prst="rect">
            <a:avLst/>
          </a:prstGeom>
        </p:spPr>
        <p:txBody>
          <a:bodyPr lIns="0" tIns="0" rIns="0" bIns="0" rtlCol="0" anchor="t">
            <a:spAutoFit/>
          </a:bodyPr>
          <a:lstStyle/>
          <a:p>
            <a:pPr marL="0" lvl="0" indent="0" algn="l">
              <a:lnSpc>
                <a:spcPts val="2415"/>
              </a:lnSpc>
              <a:spcBef>
                <a:spcPct val="0"/>
              </a:spcBef>
            </a:pPr>
            <a:r>
              <a:rPr lang="en-US" sz="1725" b="1" u="none" strike="noStrike">
                <a:solidFill>
                  <a:srgbClr val="000000"/>
                </a:solidFill>
                <a:latin typeface="Signika Bold"/>
                <a:ea typeface="Signika Bold"/>
                <a:cs typeface="Signika Bold"/>
                <a:sym typeface="Signika Bold"/>
              </a:rPr>
              <a:t>Nästan använd:</a:t>
            </a:r>
          </a:p>
        </p:txBody>
      </p:sp>
      <p:sp>
        <p:nvSpPr>
          <p:cNvPr id="13" name="TextBox 13"/>
          <p:cNvSpPr txBox="1"/>
          <p:nvPr/>
        </p:nvSpPr>
        <p:spPr>
          <a:xfrm>
            <a:off x="1778692" y="6980928"/>
            <a:ext cx="4199954" cy="1467874"/>
          </a:xfrm>
          <a:prstGeom prst="rect">
            <a:avLst/>
          </a:prstGeom>
        </p:spPr>
        <p:txBody>
          <a:bodyPr lIns="0" tIns="0" rIns="0" bIns="0" rtlCol="0" anchor="t">
            <a:spAutoFit/>
          </a:bodyPr>
          <a:lstStyle/>
          <a:p>
            <a:pPr marL="364639" lvl="1" indent="-182320" algn="l">
              <a:lnSpc>
                <a:spcPts val="2364"/>
              </a:lnSpc>
              <a:spcBef>
                <a:spcPct val="0"/>
              </a:spcBef>
              <a:buFont typeface="Arial"/>
              <a:buChar char="•"/>
            </a:pPr>
            <a:r>
              <a:rPr lang="en-US" sz="1688" u="none" strike="noStrike">
                <a:solidFill>
                  <a:srgbClr val="000000"/>
                </a:solidFill>
                <a:latin typeface="Open Sans Light"/>
                <a:ea typeface="Open Sans Light"/>
                <a:cs typeface="Open Sans Light"/>
                <a:sym typeface="Open Sans Light"/>
              </a:rPr>
              <a:t>Kundservice</a:t>
            </a:r>
          </a:p>
          <a:p>
            <a:pPr marL="364639" lvl="1" indent="-182320" algn="l">
              <a:lnSpc>
                <a:spcPts val="2364"/>
              </a:lnSpc>
              <a:spcBef>
                <a:spcPct val="0"/>
              </a:spcBef>
              <a:buFont typeface="Arial"/>
              <a:buChar char="•"/>
            </a:pPr>
            <a:r>
              <a:rPr lang="en-US" sz="1688" u="none" strike="noStrike">
                <a:solidFill>
                  <a:srgbClr val="000000"/>
                </a:solidFill>
                <a:latin typeface="Open Sans Light"/>
                <a:ea typeface="Open Sans Light"/>
                <a:cs typeface="Open Sans Light"/>
                <a:sym typeface="Open Sans Light"/>
              </a:rPr>
              <a:t>Medicinsk hjälp</a:t>
            </a:r>
          </a:p>
          <a:p>
            <a:pPr marL="364639" lvl="1" indent="-182320" algn="l">
              <a:lnSpc>
                <a:spcPts val="2364"/>
              </a:lnSpc>
              <a:spcBef>
                <a:spcPct val="0"/>
              </a:spcBef>
              <a:buFont typeface="Arial"/>
              <a:buChar char="•"/>
            </a:pPr>
            <a:r>
              <a:rPr lang="en-US" sz="1688" u="none" strike="noStrike">
                <a:solidFill>
                  <a:srgbClr val="000000"/>
                </a:solidFill>
                <a:latin typeface="Open Sans Light"/>
                <a:ea typeface="Open Sans Light"/>
                <a:cs typeface="Open Sans Light"/>
                <a:sym typeface="Open Sans Light"/>
              </a:rPr>
              <a:t>Spara</a:t>
            </a:r>
          </a:p>
          <a:p>
            <a:pPr marL="364639" lvl="1" indent="-182320" algn="l">
              <a:lnSpc>
                <a:spcPts val="2364"/>
              </a:lnSpc>
              <a:spcBef>
                <a:spcPct val="0"/>
              </a:spcBef>
              <a:buFont typeface="Arial"/>
              <a:buChar char="•"/>
            </a:pPr>
            <a:r>
              <a:rPr lang="en-US" sz="1688" u="none" strike="noStrike">
                <a:solidFill>
                  <a:srgbClr val="000000"/>
                </a:solidFill>
                <a:latin typeface="Open Sans Light"/>
                <a:ea typeface="Open Sans Light"/>
                <a:cs typeface="Open Sans Light"/>
                <a:sym typeface="Open Sans Light"/>
              </a:rPr>
              <a:t>Marknadsföring och reklam</a:t>
            </a:r>
          </a:p>
          <a:p>
            <a:pPr marL="364639" lvl="1" indent="-182320" algn="l">
              <a:lnSpc>
                <a:spcPts val="2364"/>
              </a:lnSpc>
              <a:spcBef>
                <a:spcPct val="0"/>
              </a:spcBef>
              <a:buFont typeface="Arial"/>
              <a:buChar char="•"/>
            </a:pPr>
            <a:r>
              <a:rPr lang="en-US" sz="1688" u="none" strike="noStrike">
                <a:solidFill>
                  <a:srgbClr val="000000"/>
                </a:solidFill>
                <a:latin typeface="Open Sans Light"/>
                <a:ea typeface="Open Sans Light"/>
                <a:cs typeface="Open Sans Light"/>
                <a:sym typeface="Open Sans Light"/>
              </a:rPr>
              <a:t>Programvaruutveckling</a:t>
            </a:r>
          </a:p>
        </p:txBody>
      </p:sp>
      <p:sp>
        <p:nvSpPr>
          <p:cNvPr id="14" name="Freeform 14"/>
          <p:cNvSpPr/>
          <p:nvPr/>
        </p:nvSpPr>
        <p:spPr>
          <a:xfrm>
            <a:off x="7718350" y="3676400"/>
            <a:ext cx="5217334" cy="6333923"/>
          </a:xfrm>
          <a:custGeom>
            <a:avLst/>
            <a:gdLst/>
            <a:ahLst/>
            <a:cxnLst/>
            <a:rect l="l" t="t" r="r" b="b"/>
            <a:pathLst>
              <a:path w="5217334" h="6333923">
                <a:moveTo>
                  <a:pt x="0" y="0"/>
                </a:moveTo>
                <a:lnTo>
                  <a:pt x="5217335" y="0"/>
                </a:lnTo>
                <a:lnTo>
                  <a:pt x="5217335" y="6333923"/>
                </a:lnTo>
                <a:lnTo>
                  <a:pt x="0" y="6333923"/>
                </a:lnTo>
                <a:lnTo>
                  <a:pt x="0" y="0"/>
                </a:lnTo>
                <a:close/>
              </a:path>
            </a:pathLst>
          </a:custGeom>
          <a:blipFill>
            <a:blip r:embed="rId9"/>
            <a:stretch>
              <a:fillRect/>
            </a:stretch>
          </a:blipFill>
        </p:spPr>
        <p:txBody>
          <a:bodyPr/>
          <a:lstStyle/>
          <a:p>
            <a:endParaRPr lang="es-ES"/>
          </a:p>
        </p:txBody>
      </p:sp>
      <p:sp>
        <p:nvSpPr>
          <p:cNvPr id="15" name="Freeform 15"/>
          <p:cNvSpPr/>
          <p:nvPr/>
        </p:nvSpPr>
        <p:spPr>
          <a:xfrm>
            <a:off x="7866570" y="3814738"/>
            <a:ext cx="602760" cy="711455"/>
          </a:xfrm>
          <a:custGeom>
            <a:avLst/>
            <a:gdLst/>
            <a:ahLst/>
            <a:cxnLst/>
            <a:rect l="l" t="t" r="r" b="b"/>
            <a:pathLst>
              <a:path w="602760" h="711455">
                <a:moveTo>
                  <a:pt x="0" y="0"/>
                </a:moveTo>
                <a:lnTo>
                  <a:pt x="602760" y="0"/>
                </a:lnTo>
                <a:lnTo>
                  <a:pt x="602760" y="711455"/>
                </a:lnTo>
                <a:lnTo>
                  <a:pt x="0" y="711455"/>
                </a:lnTo>
                <a:lnTo>
                  <a:pt x="0" y="0"/>
                </a:lnTo>
                <a:close/>
              </a:path>
            </a:pathLst>
          </a:custGeom>
          <a:blipFill>
            <a:blip r:embed="rId10"/>
            <a:stretch>
              <a:fillRect/>
            </a:stretch>
          </a:blipFill>
        </p:spPr>
        <p:txBody>
          <a:bodyPr/>
          <a:lstStyle/>
          <a:p>
            <a:endParaRPr lang="es-ES"/>
          </a:p>
        </p:txBody>
      </p:sp>
      <p:sp>
        <p:nvSpPr>
          <p:cNvPr id="16" name="TextBox 16"/>
          <p:cNvSpPr txBox="1"/>
          <p:nvPr/>
        </p:nvSpPr>
        <p:spPr>
          <a:xfrm>
            <a:off x="9403609" y="4488112"/>
            <a:ext cx="1849980" cy="427901"/>
          </a:xfrm>
          <a:prstGeom prst="rect">
            <a:avLst/>
          </a:prstGeom>
        </p:spPr>
        <p:txBody>
          <a:bodyPr lIns="0" tIns="0" rIns="0" bIns="0" rtlCol="0" anchor="t">
            <a:spAutoFit/>
          </a:bodyPr>
          <a:lstStyle/>
          <a:p>
            <a:pPr marL="0" lvl="0" indent="0" algn="ctr">
              <a:lnSpc>
                <a:spcPts val="3548"/>
              </a:lnSpc>
              <a:spcBef>
                <a:spcPct val="0"/>
              </a:spcBef>
            </a:pPr>
            <a:r>
              <a:rPr lang="en-US" sz="2534" b="1" u="none" strike="noStrike">
                <a:solidFill>
                  <a:srgbClr val="000000"/>
                </a:solidFill>
                <a:latin typeface="Signika Bold"/>
                <a:ea typeface="Signika Bold"/>
                <a:cs typeface="Signika Bold"/>
                <a:sym typeface="Signika Bold"/>
              </a:rPr>
              <a:t>Prediktiv AI</a:t>
            </a:r>
          </a:p>
        </p:txBody>
      </p:sp>
      <p:sp>
        <p:nvSpPr>
          <p:cNvPr id="17" name="TextBox 17"/>
          <p:cNvSpPr txBox="1"/>
          <p:nvPr/>
        </p:nvSpPr>
        <p:spPr>
          <a:xfrm>
            <a:off x="8216122" y="5232439"/>
            <a:ext cx="4199954" cy="1166749"/>
          </a:xfrm>
          <a:prstGeom prst="rect">
            <a:avLst/>
          </a:prstGeom>
        </p:spPr>
        <p:txBody>
          <a:bodyPr lIns="0" tIns="0" rIns="0" bIns="0" rtlCol="0" anchor="t">
            <a:spAutoFit/>
          </a:bodyPr>
          <a:lstStyle/>
          <a:p>
            <a:pPr marL="0" lvl="0" indent="0" algn="ctr">
              <a:lnSpc>
                <a:spcPts val="2365"/>
              </a:lnSpc>
              <a:spcBef>
                <a:spcPct val="0"/>
              </a:spcBef>
            </a:pPr>
            <a:r>
              <a:rPr lang="en-US" sz="1689" u="none" strike="noStrike">
                <a:solidFill>
                  <a:srgbClr val="000000"/>
                </a:solidFill>
                <a:latin typeface="Open Sans Light"/>
                <a:ea typeface="Open Sans Light"/>
                <a:cs typeface="Open Sans Light"/>
                <a:sym typeface="Open Sans Light"/>
              </a:rPr>
              <a:t>Statistisk analys med hjälp av maskininlärningsalgoritmer för att identifiera mönster i data och förutsäga framtida resultat.</a:t>
            </a:r>
          </a:p>
        </p:txBody>
      </p:sp>
      <p:sp>
        <p:nvSpPr>
          <p:cNvPr id="18" name="TextBox 18"/>
          <p:cNvSpPr txBox="1"/>
          <p:nvPr/>
        </p:nvSpPr>
        <p:spPr>
          <a:xfrm>
            <a:off x="8167950" y="6504310"/>
            <a:ext cx="1895808" cy="291063"/>
          </a:xfrm>
          <a:prstGeom prst="rect">
            <a:avLst/>
          </a:prstGeom>
        </p:spPr>
        <p:txBody>
          <a:bodyPr lIns="0" tIns="0" rIns="0" bIns="0" rtlCol="0" anchor="t">
            <a:spAutoFit/>
          </a:bodyPr>
          <a:lstStyle/>
          <a:p>
            <a:pPr marL="0" lvl="0" indent="0" algn="l">
              <a:lnSpc>
                <a:spcPts val="2415"/>
              </a:lnSpc>
              <a:spcBef>
                <a:spcPct val="0"/>
              </a:spcBef>
            </a:pPr>
            <a:r>
              <a:rPr lang="en-US" sz="1725" b="1" u="none" strike="noStrike">
                <a:solidFill>
                  <a:srgbClr val="000000"/>
                </a:solidFill>
                <a:latin typeface="Signika Bold"/>
                <a:ea typeface="Signika Bold"/>
                <a:cs typeface="Signika Bold"/>
                <a:sym typeface="Signika Bold"/>
              </a:rPr>
              <a:t>Nästan använd:</a:t>
            </a:r>
          </a:p>
        </p:txBody>
      </p:sp>
      <p:sp>
        <p:nvSpPr>
          <p:cNvPr id="19" name="TextBox 19"/>
          <p:cNvSpPr txBox="1"/>
          <p:nvPr/>
        </p:nvSpPr>
        <p:spPr>
          <a:xfrm>
            <a:off x="8216122" y="6980928"/>
            <a:ext cx="4199954" cy="1467874"/>
          </a:xfrm>
          <a:prstGeom prst="rect">
            <a:avLst/>
          </a:prstGeom>
        </p:spPr>
        <p:txBody>
          <a:bodyPr lIns="0" tIns="0" rIns="0" bIns="0" rtlCol="0" anchor="t">
            <a:spAutoFit/>
          </a:bodyPr>
          <a:lstStyle/>
          <a:p>
            <a:pPr marL="364639" lvl="1" indent="-182320" algn="l">
              <a:lnSpc>
                <a:spcPts val="2364"/>
              </a:lnSpc>
              <a:spcBef>
                <a:spcPct val="0"/>
              </a:spcBef>
              <a:buFont typeface="Arial"/>
              <a:buChar char="•"/>
            </a:pPr>
            <a:r>
              <a:rPr lang="en-US" sz="1688" u="none" strike="noStrike">
                <a:solidFill>
                  <a:srgbClr val="000000"/>
                </a:solidFill>
                <a:latin typeface="Open Sans Light"/>
                <a:ea typeface="Open Sans Light"/>
                <a:cs typeface="Open Sans Light"/>
                <a:sym typeface="Open Sans Light"/>
              </a:rPr>
              <a:t>Finansiella prognoser</a:t>
            </a:r>
          </a:p>
          <a:p>
            <a:pPr marL="364639" lvl="1" indent="-182320" algn="l">
              <a:lnSpc>
                <a:spcPts val="2364"/>
              </a:lnSpc>
              <a:spcBef>
                <a:spcPct val="0"/>
              </a:spcBef>
              <a:buFont typeface="Arial"/>
              <a:buChar char="•"/>
            </a:pPr>
            <a:r>
              <a:rPr lang="en-US" sz="1688" u="none" strike="noStrike">
                <a:solidFill>
                  <a:srgbClr val="000000"/>
                </a:solidFill>
                <a:latin typeface="Open Sans Light"/>
                <a:ea typeface="Open Sans Light"/>
                <a:cs typeface="Open Sans Light"/>
                <a:sym typeface="Open Sans Light"/>
              </a:rPr>
              <a:t>Bedrägeriupptäckt</a:t>
            </a:r>
          </a:p>
          <a:p>
            <a:pPr marL="364639" lvl="1" indent="-182320" algn="l">
              <a:lnSpc>
                <a:spcPts val="2364"/>
              </a:lnSpc>
              <a:spcBef>
                <a:spcPct val="0"/>
              </a:spcBef>
              <a:buFont typeface="Arial"/>
              <a:buChar char="•"/>
            </a:pPr>
            <a:r>
              <a:rPr lang="en-US" sz="1688" u="none" strike="noStrike">
                <a:solidFill>
                  <a:srgbClr val="000000"/>
                </a:solidFill>
                <a:latin typeface="Open Sans Light"/>
                <a:ea typeface="Open Sans Light"/>
                <a:cs typeface="Open Sans Light"/>
                <a:sym typeface="Open Sans Light"/>
              </a:rPr>
              <a:t>Lagerhantering</a:t>
            </a:r>
          </a:p>
          <a:p>
            <a:pPr marL="364639" lvl="1" indent="-182320" algn="l">
              <a:lnSpc>
                <a:spcPts val="2364"/>
              </a:lnSpc>
              <a:spcBef>
                <a:spcPct val="0"/>
              </a:spcBef>
              <a:buFont typeface="Arial"/>
              <a:buChar char="•"/>
            </a:pPr>
            <a:r>
              <a:rPr lang="en-US" sz="1688" u="none" strike="noStrike">
                <a:solidFill>
                  <a:srgbClr val="000000"/>
                </a:solidFill>
                <a:latin typeface="Open Sans Light"/>
                <a:ea typeface="Open Sans Light"/>
                <a:cs typeface="Open Sans Light"/>
                <a:sym typeface="Open Sans Light"/>
              </a:rPr>
              <a:t>Personliga råd</a:t>
            </a:r>
          </a:p>
          <a:p>
            <a:pPr marL="364639" lvl="1" indent="-182320" algn="l">
              <a:lnSpc>
                <a:spcPts val="2364"/>
              </a:lnSpc>
              <a:spcBef>
                <a:spcPct val="0"/>
              </a:spcBef>
              <a:buFont typeface="Arial"/>
              <a:buChar char="•"/>
            </a:pPr>
            <a:r>
              <a:rPr lang="en-US" sz="1688" u="none" strike="noStrike">
                <a:solidFill>
                  <a:srgbClr val="000000"/>
                </a:solidFill>
                <a:latin typeface="Open Sans Light"/>
                <a:ea typeface="Open Sans Light"/>
                <a:cs typeface="Open Sans Light"/>
                <a:sym typeface="Open Sans Light"/>
              </a:rPr>
              <a:t>Förändringshantering i leveranskedjan</a:t>
            </a:r>
          </a:p>
        </p:txBody>
      </p:sp>
      <p:sp>
        <p:nvSpPr>
          <p:cNvPr id="20" name="TextBox 20"/>
          <p:cNvSpPr txBox="1"/>
          <p:nvPr/>
        </p:nvSpPr>
        <p:spPr>
          <a:xfrm>
            <a:off x="995997" y="1085850"/>
            <a:ext cx="1537650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GENERATIV AI KONTRA PREDIKTIV AI: VILKA ÄR SKILLNADERNA?</a:t>
            </a:r>
          </a:p>
        </p:txBody>
      </p:sp>
      <p:sp>
        <p:nvSpPr>
          <p:cNvPr id="21" name="TextBox 21"/>
          <p:cNvSpPr txBox="1"/>
          <p:nvPr/>
        </p:nvSpPr>
        <p:spPr>
          <a:xfrm>
            <a:off x="14995646" y="4139222"/>
            <a:ext cx="1903781" cy="1343025"/>
          </a:xfrm>
          <a:prstGeom prst="rect">
            <a:avLst/>
          </a:prstGeom>
        </p:spPr>
        <p:txBody>
          <a:bodyPr lIns="0" tIns="0" rIns="0" bIns="0" rtlCol="0" anchor="t">
            <a:spAutoFit/>
          </a:bodyPr>
          <a:lstStyle/>
          <a:p>
            <a:pPr marL="0" lvl="0" indent="0" algn="ctr">
              <a:lnSpc>
                <a:spcPts val="2160"/>
              </a:lnSpc>
              <a:spcBef>
                <a:spcPct val="0"/>
              </a:spcBef>
            </a:pPr>
            <a:r>
              <a:rPr lang="en-US" sz="1800" u="none" strike="noStrike">
                <a:solidFill>
                  <a:srgbClr val="000000"/>
                </a:solidFill>
                <a:latin typeface="Lato"/>
                <a:ea typeface="Lato"/>
                <a:cs typeface="Lato"/>
                <a:sym typeface="Lato"/>
              </a:rPr>
              <a:t>Valet mellan dessa två tekniker behöver inte nödvändigtvis utesluta varandra.</a:t>
            </a:r>
          </a:p>
        </p:txBody>
      </p:sp>
      <p:sp>
        <p:nvSpPr>
          <p:cNvPr id="22" name="TextBox 22"/>
          <p:cNvSpPr txBox="1"/>
          <p:nvPr/>
        </p:nvSpPr>
        <p:spPr>
          <a:xfrm>
            <a:off x="1028700" y="1961598"/>
            <a:ext cx="15003918"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Utvecklingen från prediktiv AI till generativ AI innebär övergången från diskriminering (identifiering av element) till generering (skapande av element). Även om båda förlitar sig på massiva datamängder och komplexa neurala nätverk, är deras mål och den underliggande matematiska logiken de använder olika.</a:t>
            </a: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648461" y="1028700"/>
            <a:ext cx="9801606" cy="1236691"/>
            <a:chOff x="0" y="0"/>
            <a:chExt cx="13068808" cy="1648922"/>
          </a:xfrm>
        </p:grpSpPr>
        <p:sp>
          <p:nvSpPr>
            <p:cNvPr id="3" name="Freeform 3"/>
            <p:cNvSpPr/>
            <p:nvPr/>
          </p:nvSpPr>
          <p:spPr>
            <a:xfrm>
              <a:off x="0" y="0"/>
              <a:ext cx="13068808" cy="1648927"/>
            </a:xfrm>
            <a:custGeom>
              <a:avLst/>
              <a:gdLst/>
              <a:ahLst/>
              <a:cxnLst/>
              <a:rect l="l" t="t" r="r" b="b"/>
              <a:pathLst>
                <a:path w="13068808" h="1648927">
                  <a:moveTo>
                    <a:pt x="0" y="0"/>
                  </a:moveTo>
                  <a:lnTo>
                    <a:pt x="13068808" y="0"/>
                  </a:lnTo>
                  <a:lnTo>
                    <a:pt x="13068808" y="1648927"/>
                  </a:lnTo>
                  <a:lnTo>
                    <a:pt x="0" y="1648927"/>
                  </a:lnTo>
                  <a:close/>
                </a:path>
              </a:pathLst>
            </a:custGeom>
            <a:blipFill>
              <a:blip r:embed="rId3">
                <a:alphaModFix amt="0"/>
              </a:blip>
              <a:stretch>
                <a:fillRect t="-104431" b="-104431"/>
              </a:stretch>
            </a:blipFill>
          </p:spPr>
          <p:txBody>
            <a:bodyPr/>
            <a:lstStyle/>
            <a:p>
              <a:endParaRPr lang="es-ES"/>
            </a:p>
          </p:txBody>
        </p:sp>
        <p:sp>
          <p:nvSpPr>
            <p:cNvPr id="4" name="TextBox 4"/>
            <p:cNvSpPr txBox="1"/>
            <p:nvPr/>
          </p:nvSpPr>
          <p:spPr>
            <a:xfrm>
              <a:off x="0" y="57150"/>
              <a:ext cx="13068808" cy="1591772"/>
            </a:xfrm>
            <a:prstGeom prst="rect">
              <a:avLst/>
            </a:prstGeom>
          </p:spPr>
          <p:txBody>
            <a:bodyPr lIns="0" tIns="0" rIns="0" bIns="0" rtlCol="0" anchor="ct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CVET FÖRE OCH EFTER AI</a:t>
              </a:r>
            </a:p>
          </p:txBody>
        </p:sp>
      </p:grpSp>
      <p:sp>
        <p:nvSpPr>
          <p:cNvPr id="5" name="TextBox 5"/>
          <p:cNvSpPr txBox="1"/>
          <p:nvPr/>
        </p:nvSpPr>
        <p:spPr>
          <a:xfrm>
            <a:off x="7739901" y="2381250"/>
            <a:ext cx="9519399" cy="68770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Förändringen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yrkesutbildning</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yrkesutveckling</a:t>
            </a:r>
            <a:r>
              <a:rPr lang="en-US" sz="2400" u="none" strike="noStrike" dirty="0">
                <a:solidFill>
                  <a:srgbClr val="000000"/>
                </a:solidFill>
                <a:latin typeface="Lato Light"/>
                <a:ea typeface="Lato Light"/>
                <a:cs typeface="Lato Light"/>
                <a:sym typeface="Lato Light"/>
              </a:rPr>
              <a:t> (EVT)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resultat</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tillkomsten</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representerar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av de </a:t>
            </a:r>
            <a:r>
              <a:rPr lang="en-US" sz="2400" u="none" strike="noStrike" dirty="0" err="1">
                <a:solidFill>
                  <a:srgbClr val="000000"/>
                </a:solidFill>
                <a:latin typeface="Lato Light"/>
                <a:ea typeface="Lato Light"/>
                <a:cs typeface="Lato Light"/>
                <a:sym typeface="Lato Light"/>
              </a:rPr>
              <a:t>mest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betydande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strukturella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förändringarna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hur</a:t>
            </a:r>
            <a:r>
              <a:rPr lang="en-US" sz="2400" u="none" strike="noStrike" dirty="0">
                <a:solidFill>
                  <a:srgbClr val="000000"/>
                </a:solidFill>
                <a:latin typeface="Lato Light"/>
                <a:ea typeface="Lato Light"/>
                <a:cs typeface="Lato Light"/>
                <a:sym typeface="Lato Light"/>
              </a:rPr>
              <a:t> vi </a:t>
            </a:r>
            <a:r>
              <a:rPr lang="en-US" sz="2400" u="none" strike="noStrike" dirty="0" err="1">
                <a:solidFill>
                  <a:srgbClr val="000000"/>
                </a:solidFill>
                <a:latin typeface="Lato Light"/>
                <a:ea typeface="Lato Light"/>
                <a:cs typeface="Lato Light"/>
                <a:sym typeface="Lato Light"/>
              </a:rPr>
              <a:t>förbereder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människor</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arbetsmarknaden</a:t>
            </a:r>
            <a:r>
              <a:rPr lang="en-US" sz="2400" u="none" strike="noStrike" dirty="0">
                <a:solidFill>
                  <a:srgbClr val="000000"/>
                </a:solidFill>
                <a:latin typeface="Lato Light"/>
                <a:ea typeface="Lato Light"/>
                <a:cs typeface="Lato Light"/>
                <a:sym typeface="Lato Light"/>
              </a:rPr>
              <a: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Genom</a:t>
            </a:r>
            <a:r>
              <a:rPr lang="en-US" sz="2400" u="none" strike="noStrike" dirty="0">
                <a:solidFill>
                  <a:srgbClr val="000000"/>
                </a:solidFill>
                <a:latin typeface="Lato Light"/>
                <a:ea typeface="Lato Light"/>
                <a:cs typeface="Lato Light"/>
                <a:sym typeface="Lato Light"/>
              </a:rPr>
              <a:t> National Institute of Qualifications (INCUAL) och </a:t>
            </a:r>
            <a:r>
              <a:rPr lang="en-US" sz="2400" u="none" strike="noStrike" dirty="0" err="1">
                <a:solidFill>
                  <a:srgbClr val="000000"/>
                </a:solidFill>
                <a:latin typeface="Lato Light"/>
                <a:ea typeface="Lato Light"/>
                <a:cs typeface="Lato Light"/>
                <a:sym typeface="Lato Light"/>
              </a:rPr>
              <a:t>dess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nationella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katalog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över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yrkesstandarder</a:t>
            </a:r>
            <a:r>
              <a:rPr lang="en-US" sz="2400" u="none" strike="noStrike" dirty="0">
                <a:solidFill>
                  <a:srgbClr val="000000"/>
                </a:solidFill>
                <a:latin typeface="Lato Light"/>
                <a:ea typeface="Lato Light"/>
                <a:cs typeface="Lato Light"/>
                <a:sym typeface="Lato Light"/>
              </a:rPr>
              <a:t> (CNECP) tar det </a:t>
            </a:r>
            <a:r>
              <a:rPr lang="en-US" sz="2400" u="none" strike="noStrike" dirty="0" err="1">
                <a:solidFill>
                  <a:srgbClr val="000000"/>
                </a:solidFill>
                <a:latin typeface="Lato Light"/>
                <a:ea typeface="Lato Light"/>
                <a:cs typeface="Lato Light"/>
                <a:sym typeface="Lato Light"/>
              </a:rPr>
              <a:t>strukturella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svaret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AI:s </a:t>
            </a:r>
            <a:r>
              <a:rPr lang="en-US" sz="2400" u="none" strike="noStrike" dirty="0" err="1">
                <a:solidFill>
                  <a:srgbClr val="000000"/>
                </a:solidFill>
                <a:latin typeface="Lato Light"/>
                <a:ea typeface="Lato Light"/>
                <a:cs typeface="Lato Light"/>
                <a:sym typeface="Lato Light"/>
              </a:rPr>
              <a:t>framväxt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formen</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formell</a:t>
            </a:r>
            <a:r>
              <a:rPr lang="en-US" sz="2400" u="none" strike="noStrike" dirty="0">
                <a:solidFill>
                  <a:srgbClr val="000000"/>
                </a:solidFill>
                <a:latin typeface="Lato Light"/>
                <a:ea typeface="Lato Light"/>
                <a:cs typeface="Lato Light"/>
                <a:sym typeface="Lato Light"/>
              </a:rPr>
              <a:t> integration av </a:t>
            </a:r>
            <a:r>
              <a:rPr lang="en-US" sz="2400" u="none" strike="noStrike" dirty="0" err="1">
                <a:solidFill>
                  <a:srgbClr val="000000"/>
                </a:solidFill>
                <a:latin typeface="Lato Light"/>
                <a:ea typeface="Lato Light"/>
                <a:cs typeface="Lato Light"/>
                <a:sym typeface="Lato Light"/>
              </a:rPr>
              <a:t>specifika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yrkeskompetensstandarder</a:t>
            </a:r>
            <a:r>
              <a:rPr lang="en-US" sz="2400" u="none" strike="noStrike" dirty="0">
                <a:solidFill>
                  <a:srgbClr val="000000"/>
                </a:solidFill>
                <a:latin typeface="Lato Light"/>
                <a:ea typeface="Lato Light"/>
                <a:cs typeface="Lato Light"/>
                <a:sym typeface="Lato Light"/>
              </a:rPr>
              <a:t>" (NCP)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återspeglar</a:t>
            </a:r>
            <a:r>
              <a:rPr lang="en-US" sz="2400" u="none" strike="noStrike" dirty="0">
                <a:solidFill>
                  <a:srgbClr val="000000"/>
                </a:solidFill>
                <a:latin typeface="Lato Light"/>
                <a:ea typeface="Lato Light"/>
                <a:cs typeface="Lato Light"/>
                <a:sym typeface="Lato Light"/>
              </a:rPr>
              <a:t> den </a:t>
            </a:r>
            <a:r>
              <a:rPr lang="en-US" sz="2400" u="none" strike="noStrike" dirty="0" err="1">
                <a:solidFill>
                  <a:srgbClr val="000000"/>
                </a:solidFill>
                <a:latin typeface="Lato Light"/>
                <a:ea typeface="Lato Light"/>
                <a:cs typeface="Lato Light"/>
                <a:sym typeface="Lato Light"/>
              </a:rPr>
              <a:t>nya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verkligheten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arbetsmarknaden</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INCUAL-</a:t>
            </a:r>
            <a:r>
              <a:rPr lang="en-US" sz="2400" u="none" strike="noStrike" dirty="0" err="1">
                <a:solidFill>
                  <a:srgbClr val="000000"/>
                </a:solidFill>
                <a:latin typeface="Lato Light"/>
                <a:ea typeface="Lato Light"/>
                <a:cs typeface="Lato Light"/>
                <a:sym typeface="Lato Light"/>
              </a:rPr>
              <a:t>databasen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fungerar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formell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färdplan</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kontinuerlig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professionell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utveckling</a:t>
            </a:r>
            <a:r>
              <a:rPr lang="en-US" sz="2400" u="none" strike="noStrike" dirty="0">
                <a:solidFill>
                  <a:srgbClr val="000000"/>
                </a:solidFill>
                <a:latin typeface="Lato Light"/>
                <a:ea typeface="Lato Light"/>
                <a:cs typeface="Lato Light"/>
                <a:sym typeface="Lato Light"/>
              </a:rPr>
              <a: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Denna </a:t>
            </a:r>
            <a:r>
              <a:rPr lang="en-US" sz="2400" u="none" strike="noStrike" dirty="0" err="1">
                <a:solidFill>
                  <a:srgbClr val="000000"/>
                </a:solidFill>
                <a:latin typeface="Lato Light"/>
                <a:ea typeface="Lato Light"/>
                <a:cs typeface="Lato Light"/>
                <a:sym typeface="Lato Light"/>
              </a:rPr>
              <a:t>databas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visar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professionella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landskapet</a:t>
            </a:r>
            <a:r>
              <a:rPr lang="en-US" sz="2400" u="none" strike="noStrike" dirty="0">
                <a:solidFill>
                  <a:srgbClr val="000000"/>
                </a:solidFill>
                <a:latin typeface="Lato Light"/>
                <a:ea typeface="Lato Light"/>
                <a:cs typeface="Lato Light"/>
                <a:sym typeface="Lato Light"/>
              </a:rPr>
              <a:t> "post-AI"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bara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teoretiskt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skifte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reglerad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verklighet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professionella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standarder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skrivs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Tyngdpunkten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flyttats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från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utföra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statiska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tekniska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procedurer</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behärska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datalivscykeln</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etiskt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verifiera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algoritmer</a:t>
            </a:r>
            <a:r>
              <a:rPr lang="en-US" sz="2400" u="none" strike="noStrike" dirty="0">
                <a:solidFill>
                  <a:srgbClr val="000000"/>
                </a:solidFill>
                <a:latin typeface="Lato Light"/>
                <a:ea typeface="Lato Light"/>
                <a:cs typeface="Lato Light"/>
                <a:sym typeface="Lato Light"/>
              </a:rPr>
              <a:t>. </a:t>
            </a:r>
          </a:p>
        </p:txBody>
      </p:sp>
      <p:grpSp>
        <p:nvGrpSpPr>
          <p:cNvPr id="6" name="Group 6"/>
          <p:cNvGrpSpPr/>
          <p:nvPr/>
        </p:nvGrpSpPr>
        <p:grpSpPr>
          <a:xfrm>
            <a:off x="0" y="0"/>
            <a:ext cx="7277100" cy="10287000"/>
            <a:chOff x="0" y="0"/>
            <a:chExt cx="9702800" cy="13716000"/>
          </a:xfrm>
        </p:grpSpPr>
        <p:sp>
          <p:nvSpPr>
            <p:cNvPr id="7" name="Freeform 7"/>
            <p:cNvSpPr/>
            <p:nvPr/>
          </p:nvSpPr>
          <p:spPr>
            <a:xfrm>
              <a:off x="0" y="0"/>
              <a:ext cx="9702800" cy="13716000"/>
            </a:xfrm>
            <a:custGeom>
              <a:avLst/>
              <a:gdLst/>
              <a:ahLst/>
              <a:cxnLst/>
              <a:rect l="l" t="t" r="r" b="b"/>
              <a:pathLst>
                <a:path w="9702800" h="13716000">
                  <a:moveTo>
                    <a:pt x="0" y="0"/>
                  </a:moveTo>
                  <a:lnTo>
                    <a:pt x="9702800" y="0"/>
                  </a:lnTo>
                  <a:lnTo>
                    <a:pt x="9702800" y="13716000"/>
                  </a:lnTo>
                  <a:lnTo>
                    <a:pt x="0" y="13716000"/>
                  </a:lnTo>
                  <a:lnTo>
                    <a:pt x="0" y="0"/>
                  </a:lnTo>
                  <a:close/>
                </a:path>
              </a:pathLst>
            </a:custGeom>
            <a:blipFill>
              <a:blip r:embed="rId4"/>
              <a:stretch>
                <a:fillRect t="-3055" b="-3055"/>
              </a:stretch>
            </a:blipFill>
          </p:spPr>
          <p:txBody>
            <a:bodyPr/>
            <a:lstStyle/>
            <a:p>
              <a:endParaRPr lang="es-ES"/>
            </a:p>
          </p:txBody>
        </p:sp>
      </p:gr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6832580"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CVET FÖRE OCH EFTER AI</a:t>
            </a:r>
          </a:p>
        </p:txBody>
      </p:sp>
      <p:graphicFrame>
        <p:nvGraphicFramePr>
          <p:cNvPr id="3" name="Table 3"/>
          <p:cNvGraphicFramePr>
            <a:graphicFrameLocks noGrp="1"/>
          </p:cNvGraphicFramePr>
          <p:nvPr/>
        </p:nvGraphicFramePr>
        <p:xfrm>
          <a:off x="1028700" y="1863060"/>
          <a:ext cx="16230600" cy="7418482"/>
        </p:xfrm>
        <a:graphic>
          <a:graphicData uri="http://schemas.openxmlformats.org/drawingml/2006/table">
            <a:tbl>
              <a:tblPr/>
              <a:tblGrid>
                <a:gridCol w="4173882">
                  <a:extLst>
                    <a:ext uri="{9D8B030D-6E8A-4147-A177-3AD203B41FA5}">
                      <a16:colId xmlns:a16="http://schemas.microsoft.com/office/drawing/2014/main" val="20000"/>
                    </a:ext>
                  </a:extLst>
                </a:gridCol>
                <a:gridCol w="5201330">
                  <a:extLst>
                    <a:ext uri="{9D8B030D-6E8A-4147-A177-3AD203B41FA5}">
                      <a16:colId xmlns:a16="http://schemas.microsoft.com/office/drawing/2014/main" val="20001"/>
                    </a:ext>
                  </a:extLst>
                </a:gridCol>
                <a:gridCol w="6855388">
                  <a:extLst>
                    <a:ext uri="{9D8B030D-6E8A-4147-A177-3AD203B41FA5}">
                      <a16:colId xmlns:a16="http://schemas.microsoft.com/office/drawing/2014/main" val="20002"/>
                    </a:ext>
                  </a:extLst>
                </a:gridCol>
              </a:tblGrid>
              <a:tr h="1044443">
                <a:tc>
                  <a:txBody>
                    <a:bodyPr/>
                    <a:lstStyle/>
                    <a:p>
                      <a:pPr marL="0" lvl="0" indent="0" algn="ctr">
                        <a:lnSpc>
                          <a:spcPts val="2879"/>
                        </a:lnSpc>
                        <a:spcBef>
                          <a:spcPct val="0"/>
                        </a:spcBef>
                        <a:defRPr/>
                      </a:pPr>
                      <a:r>
                        <a:rPr lang="en-US" sz="2400" u="none" strike="noStrike">
                          <a:solidFill>
                            <a:srgbClr val="FFFFFF"/>
                          </a:solidFill>
                          <a:latin typeface="Lato Light"/>
                          <a:ea typeface="Lato Light"/>
                          <a:cs typeface="Lato Light"/>
                          <a:sym typeface="Lato Light"/>
                        </a:rPr>
                        <a:t>Område</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8980C"/>
                    </a:solidFill>
                  </a:tcPr>
                </a:tc>
                <a:tc>
                  <a:txBody>
                    <a:bodyPr/>
                    <a:lstStyle/>
                    <a:p>
                      <a:pPr marL="0" lvl="0" indent="0" algn="ctr">
                        <a:lnSpc>
                          <a:spcPts val="2879"/>
                        </a:lnSpc>
                        <a:spcBef>
                          <a:spcPct val="0"/>
                        </a:spcBef>
                        <a:defRPr/>
                      </a:pPr>
                      <a:r>
                        <a:rPr lang="en-US" sz="2400" u="none" strike="noStrike">
                          <a:solidFill>
                            <a:srgbClr val="FFFFFF"/>
                          </a:solidFill>
                          <a:latin typeface="Lato Light"/>
                          <a:ea typeface="Lato Light"/>
                          <a:cs typeface="Lato Light"/>
                          <a:sym typeface="Lato Light"/>
                        </a:rPr>
                        <a:t>Först (traditionell CNECP-modell)</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8980C"/>
                    </a:solidFill>
                  </a:tcPr>
                </a:tc>
                <a:tc>
                  <a:txBody>
                    <a:bodyPr/>
                    <a:lstStyle/>
                    <a:p>
                      <a:pPr marL="0" lvl="0" indent="0" algn="ctr">
                        <a:lnSpc>
                          <a:spcPts val="2879"/>
                        </a:lnSpc>
                        <a:spcBef>
                          <a:spcPct val="0"/>
                        </a:spcBef>
                        <a:defRPr/>
                      </a:pPr>
                      <a:r>
                        <a:rPr lang="en-US" sz="2400" u="none" strike="noStrike">
                          <a:solidFill>
                            <a:srgbClr val="FFFFFF"/>
                          </a:solidFill>
                          <a:latin typeface="Lato Light"/>
                          <a:ea typeface="Lato Light"/>
                          <a:cs typeface="Lato Light"/>
                          <a:sym typeface="Lato Light"/>
                        </a:rPr>
                        <a:t>Efter (med AI)</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8980C"/>
                    </a:solidFill>
                  </a:tcPr>
                </a:tc>
                <a:extLst>
                  <a:ext uri="{0D108BD9-81ED-4DB2-BD59-A6C34878D82A}">
                    <a16:rowId xmlns:a16="http://schemas.microsoft.com/office/drawing/2014/main" val="10000"/>
                  </a:ext>
                </a:extLst>
              </a:tr>
              <a:tr h="1171356">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Undervisningsroll</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Innehållssändare</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Handledare/Mentor</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86682">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Instruktionsdesign</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Manuellt och strukturerat</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Anpassningsbar och AI-assisterad</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049097">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Metodik</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Teoretiska lektioner + grundläggande aktiviteter</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Integrering av aktivt lärande och artificiell intelligens.</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86682">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Värdering</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Tester och observationer</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Kontinuerlig, datadriven bedömning</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049097">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Digitala färdigheter</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Grundläggande användning av IKT</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Avancerade digitala färdigheter + verktyg för artificiell intelligens</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86682">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Nöjd</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Stabil</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Dynamisk och ständigt uppdaterad.</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044443">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Relationen med studenter</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BC98F"/>
                    </a:solidFill>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Handledare</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0" lvl="0" indent="0" algn="ctr">
                        <a:lnSpc>
                          <a:spcPts val="2879"/>
                        </a:lnSpc>
                        <a:spcBef>
                          <a:spcPct val="0"/>
                        </a:spcBef>
                        <a:defRPr/>
                      </a:pPr>
                      <a:r>
                        <a:rPr lang="en-US" sz="2400" u="none" strike="noStrike">
                          <a:solidFill>
                            <a:srgbClr val="000000"/>
                          </a:solidFill>
                          <a:latin typeface="Lato Light"/>
                          <a:ea typeface="Lato Light"/>
                          <a:cs typeface="Lato Light"/>
                          <a:sym typeface="Lato Light"/>
                        </a:rPr>
                        <a:t>Personlig tränare med hjälp av artificiell intelligens.</a:t>
                      </a:r>
                      <a:endParaRPr lang="en-US" sz="1100"/>
                    </a:p>
                  </a:txBody>
                  <a:tcPr marT="91440" marB="9144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385250" y="0"/>
            <a:ext cx="7331993" cy="10287000"/>
            <a:chOff x="0" y="0"/>
            <a:chExt cx="9775990" cy="13716000"/>
          </a:xfrm>
        </p:grpSpPr>
        <p:sp>
          <p:nvSpPr>
            <p:cNvPr id="3" name="Freeform 3"/>
            <p:cNvSpPr/>
            <p:nvPr/>
          </p:nvSpPr>
          <p:spPr>
            <a:xfrm>
              <a:off x="0" y="0"/>
              <a:ext cx="9775952" cy="13716000"/>
            </a:xfrm>
            <a:custGeom>
              <a:avLst/>
              <a:gdLst/>
              <a:ahLst/>
              <a:cxnLst/>
              <a:rect l="l" t="t" r="r" b="b"/>
              <a:pathLst>
                <a:path w="9775952" h="13716000">
                  <a:moveTo>
                    <a:pt x="0" y="0"/>
                  </a:moveTo>
                  <a:lnTo>
                    <a:pt x="9775952" y="0"/>
                  </a:lnTo>
                  <a:lnTo>
                    <a:pt x="9775952" y="13716000"/>
                  </a:lnTo>
                  <a:lnTo>
                    <a:pt x="0" y="13716000"/>
                  </a:lnTo>
                  <a:lnTo>
                    <a:pt x="0" y="0"/>
                  </a:lnTo>
                  <a:close/>
                </a:path>
              </a:pathLst>
            </a:custGeom>
            <a:blipFill>
              <a:blip r:embed="rId3"/>
              <a:stretch>
                <a:fillRect t="-3398" b="-3398"/>
              </a:stretch>
            </a:blipFill>
          </p:spPr>
          <p:txBody>
            <a:bodyPr/>
            <a:lstStyle/>
            <a:p>
              <a:endParaRPr lang="es-ES"/>
            </a:p>
          </p:txBody>
        </p:sp>
      </p:grpSp>
      <p:sp>
        <p:nvSpPr>
          <p:cNvPr id="4" name="TextBox 4"/>
          <p:cNvSpPr txBox="1"/>
          <p:nvPr/>
        </p:nvSpPr>
        <p:spPr>
          <a:xfrm>
            <a:off x="551233" y="534514"/>
            <a:ext cx="10400431"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ARTIFICIELL INTELLIGENS I KLASSRUMMET: </a:t>
            </a:r>
          </a:p>
          <a:p>
            <a:pPr marL="0" lvl="0" indent="0" algn="l">
              <a:lnSpc>
                <a:spcPts val="4536"/>
              </a:lnSpc>
              <a:spcBef>
                <a:spcPct val="0"/>
              </a:spcBef>
            </a:pPr>
            <a:r>
              <a:rPr lang="en-US" sz="4200" u="none" strike="noStrike" dirty="0">
                <a:solidFill>
                  <a:srgbClr val="000000"/>
                </a:solidFill>
                <a:latin typeface="Oswald"/>
                <a:ea typeface="Oswald"/>
                <a:cs typeface="Oswald"/>
                <a:sym typeface="Oswald"/>
              </a:rPr>
              <a:t>FRÅN MEDVETENHET TILL HANDLING</a:t>
            </a:r>
          </a:p>
        </p:txBody>
      </p:sp>
      <p:grpSp>
        <p:nvGrpSpPr>
          <p:cNvPr id="5" name="Group 5"/>
          <p:cNvGrpSpPr/>
          <p:nvPr/>
        </p:nvGrpSpPr>
        <p:grpSpPr>
          <a:xfrm>
            <a:off x="204641" y="1957177"/>
            <a:ext cx="5455548" cy="1283065"/>
            <a:chOff x="0" y="0"/>
            <a:chExt cx="7977467" cy="1876184"/>
          </a:xfrm>
        </p:grpSpPr>
        <p:sp>
          <p:nvSpPr>
            <p:cNvPr id="6" name="Freeform 6"/>
            <p:cNvSpPr/>
            <p:nvPr/>
          </p:nvSpPr>
          <p:spPr>
            <a:xfrm>
              <a:off x="0" y="0"/>
              <a:ext cx="7977505" cy="1876171"/>
            </a:xfrm>
            <a:custGeom>
              <a:avLst/>
              <a:gdLst/>
              <a:ahLst/>
              <a:cxnLst/>
              <a:rect l="l" t="t" r="r" b="b"/>
              <a:pathLst>
                <a:path w="7977505" h="1876171">
                  <a:moveTo>
                    <a:pt x="0" y="0"/>
                  </a:moveTo>
                  <a:lnTo>
                    <a:pt x="7977505" y="0"/>
                  </a:lnTo>
                  <a:lnTo>
                    <a:pt x="7977505" y="1876171"/>
                  </a:lnTo>
                  <a:lnTo>
                    <a:pt x="0" y="1876171"/>
                  </a:lnTo>
                  <a:lnTo>
                    <a:pt x="0" y="0"/>
                  </a:lnTo>
                  <a:close/>
                </a:path>
              </a:pathLst>
            </a:custGeom>
            <a:blipFill>
              <a:blip r:embed="rId4"/>
              <a:stretch>
                <a:fillRect t="-10018" b="-10020"/>
              </a:stretch>
            </a:blipFill>
          </p:spPr>
          <p:txBody>
            <a:bodyPr/>
            <a:lstStyle/>
            <a:p>
              <a:endParaRPr lang="es-ES"/>
            </a:p>
          </p:txBody>
        </p:sp>
      </p:grpSp>
      <p:sp>
        <p:nvSpPr>
          <p:cNvPr id="7" name="TextBox 7"/>
          <p:cNvSpPr txBox="1"/>
          <p:nvPr/>
        </p:nvSpPr>
        <p:spPr>
          <a:xfrm>
            <a:off x="1291070" y="2227235"/>
            <a:ext cx="4012410" cy="676275"/>
          </a:xfrm>
          <a:prstGeom prst="rect">
            <a:avLst/>
          </a:prstGeom>
        </p:spPr>
        <p:txBody>
          <a:bodyPr lIns="0" tIns="0" rIns="0" bIns="0" rtlCol="0" anchor="t">
            <a:spAutoFit/>
          </a:bodyPr>
          <a:lstStyle/>
          <a:p>
            <a:pPr marL="0" lvl="0" indent="0" algn="l">
              <a:lnSpc>
                <a:spcPts val="2639"/>
              </a:lnSpc>
              <a:spcBef>
                <a:spcPct val="0"/>
              </a:spcBef>
            </a:pPr>
            <a:r>
              <a:rPr lang="en-US" sz="2400" b="1" u="none" strike="noStrike" dirty="0" err="1">
                <a:solidFill>
                  <a:srgbClr val="000000"/>
                </a:solidFill>
                <a:latin typeface="Lato Bold"/>
                <a:ea typeface="Lato Bold"/>
                <a:cs typeface="Lato Bold"/>
                <a:sym typeface="Lato Bold"/>
              </a:rPr>
              <a:t>Artificiell</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intelligens</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finns</a:t>
            </a:r>
            <a:r>
              <a:rPr lang="en-US" sz="2400" b="1" u="none" strike="noStrike" dirty="0">
                <a:solidFill>
                  <a:srgbClr val="000000"/>
                </a:solidFill>
                <a:latin typeface="Lato Bold"/>
                <a:ea typeface="Lato Bold"/>
                <a:cs typeface="Lato Bold"/>
                <a:sym typeface="Lato Bold"/>
              </a:rPr>
              <a:t> redan </a:t>
            </a:r>
            <a:r>
              <a:rPr lang="en-US" sz="2400" b="1" u="none" strike="noStrike" dirty="0" err="1">
                <a:solidFill>
                  <a:srgbClr val="000000"/>
                </a:solidFill>
                <a:latin typeface="Lato Bold"/>
                <a:ea typeface="Lato Bold"/>
                <a:cs typeface="Lato Bold"/>
                <a:sym typeface="Lato Bold"/>
              </a:rPr>
              <a:t>i</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klassrummet</a:t>
            </a:r>
            <a:r>
              <a:rPr lang="en-US" sz="2400" b="1" u="none" strike="noStrike" dirty="0">
                <a:solidFill>
                  <a:srgbClr val="000000"/>
                </a:solidFill>
                <a:latin typeface="Lato Bold"/>
                <a:ea typeface="Lato Bold"/>
                <a:cs typeface="Lato Bold"/>
                <a:sym typeface="Lato Bold"/>
              </a:rPr>
              <a:t>.</a:t>
            </a:r>
          </a:p>
        </p:txBody>
      </p:sp>
      <p:sp>
        <p:nvSpPr>
          <p:cNvPr id="8" name="TextBox 8"/>
          <p:cNvSpPr txBox="1"/>
          <p:nvPr/>
        </p:nvSpPr>
        <p:spPr>
          <a:xfrm>
            <a:off x="637238" y="3402168"/>
            <a:ext cx="10506988" cy="619125"/>
          </a:xfrm>
          <a:prstGeom prst="rect">
            <a:avLst/>
          </a:prstGeom>
        </p:spPr>
        <p:txBody>
          <a:bodyPr lIns="0" tIns="0" rIns="0" bIns="0" rtlCol="0" anchor="t">
            <a:spAutoFit/>
          </a:bodyPr>
          <a:lstStyle/>
          <a:p>
            <a:pPr marL="0" lvl="0" indent="0" algn="just">
              <a:lnSpc>
                <a:spcPts val="2400"/>
              </a:lnSpc>
              <a:spcBef>
                <a:spcPct val="0"/>
              </a:spcBef>
            </a:pPr>
            <a:r>
              <a:rPr lang="en-US" sz="2400" u="none" strike="noStrike" dirty="0">
                <a:solidFill>
                  <a:srgbClr val="000000"/>
                </a:solidFill>
                <a:latin typeface="Lato Light"/>
                <a:ea typeface="Lato Light"/>
                <a:cs typeface="Lato Light"/>
                <a:sym typeface="Lato Light"/>
              </a:rPr>
              <a:t>Som </a:t>
            </a:r>
            <a:r>
              <a:rPr lang="en-US" sz="2400" u="none" strike="noStrike" dirty="0" err="1">
                <a:solidFill>
                  <a:srgbClr val="000000"/>
                </a:solidFill>
                <a:latin typeface="Lato Light"/>
                <a:ea typeface="Lato Light"/>
                <a:cs typeface="Lato Light"/>
                <a:sym typeface="Lato Light"/>
              </a:rPr>
              <a:t>lärare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använder</a:t>
            </a:r>
            <a:r>
              <a:rPr lang="en-US" sz="2400" u="none" strike="noStrike" dirty="0">
                <a:solidFill>
                  <a:srgbClr val="000000"/>
                </a:solidFill>
                <a:latin typeface="Lato Light"/>
                <a:ea typeface="Lato Light"/>
                <a:cs typeface="Lato Light"/>
                <a:sym typeface="Lato Light"/>
              </a:rPr>
              <a:t> du och </a:t>
            </a:r>
            <a:r>
              <a:rPr lang="en-US" sz="2400" u="none" strike="noStrike" dirty="0" err="1">
                <a:solidFill>
                  <a:srgbClr val="000000"/>
                </a:solidFill>
                <a:latin typeface="Lato Light"/>
                <a:ea typeface="Lato Light"/>
                <a:cs typeface="Lato Light"/>
                <a:sym typeface="Lato Light"/>
              </a:rPr>
              <a:t>dina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förmodligen</a:t>
            </a:r>
            <a:r>
              <a:rPr lang="en-US" sz="2400" u="none" strike="noStrike" dirty="0">
                <a:solidFill>
                  <a:srgbClr val="000000"/>
                </a:solidFill>
                <a:latin typeface="Lato Light"/>
                <a:ea typeface="Lato Light"/>
                <a:cs typeface="Lato Light"/>
                <a:sym typeface="Lato Light"/>
              </a:rPr>
              <a:t> redan AI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skapa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innehåll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stödja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vägleda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karriärval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ofta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inse</a:t>
            </a:r>
            <a:r>
              <a:rPr lang="en-US" sz="2400" u="none" strike="noStrike" dirty="0">
                <a:solidFill>
                  <a:srgbClr val="000000"/>
                </a:solidFill>
                <a:latin typeface="Lato Light"/>
                <a:ea typeface="Lato Light"/>
                <a:cs typeface="Lato Light"/>
                <a:sym typeface="Lato Light"/>
              </a:rPr>
              <a:t> det.</a:t>
            </a:r>
          </a:p>
        </p:txBody>
      </p:sp>
      <p:grpSp>
        <p:nvGrpSpPr>
          <p:cNvPr id="9" name="Group 9"/>
          <p:cNvGrpSpPr/>
          <p:nvPr/>
        </p:nvGrpSpPr>
        <p:grpSpPr>
          <a:xfrm>
            <a:off x="204641" y="7075891"/>
            <a:ext cx="5455548" cy="1283065"/>
            <a:chOff x="0" y="0"/>
            <a:chExt cx="7977467" cy="1876184"/>
          </a:xfrm>
        </p:grpSpPr>
        <p:sp>
          <p:nvSpPr>
            <p:cNvPr id="10" name="Freeform 10"/>
            <p:cNvSpPr/>
            <p:nvPr/>
          </p:nvSpPr>
          <p:spPr>
            <a:xfrm>
              <a:off x="0" y="0"/>
              <a:ext cx="7977505" cy="1876171"/>
            </a:xfrm>
            <a:custGeom>
              <a:avLst/>
              <a:gdLst/>
              <a:ahLst/>
              <a:cxnLst/>
              <a:rect l="l" t="t" r="r" b="b"/>
              <a:pathLst>
                <a:path w="7977505" h="1876171">
                  <a:moveTo>
                    <a:pt x="0" y="0"/>
                  </a:moveTo>
                  <a:lnTo>
                    <a:pt x="7977505" y="0"/>
                  </a:lnTo>
                  <a:lnTo>
                    <a:pt x="7977505" y="1876171"/>
                  </a:lnTo>
                  <a:lnTo>
                    <a:pt x="0" y="1876171"/>
                  </a:lnTo>
                  <a:lnTo>
                    <a:pt x="0" y="0"/>
                  </a:lnTo>
                  <a:close/>
                </a:path>
              </a:pathLst>
            </a:custGeom>
            <a:blipFill>
              <a:blip r:embed="rId4"/>
              <a:stretch>
                <a:fillRect t="-10018" b="-10020"/>
              </a:stretch>
            </a:blipFill>
          </p:spPr>
          <p:txBody>
            <a:bodyPr/>
            <a:lstStyle/>
            <a:p>
              <a:endParaRPr lang="es-ES"/>
            </a:p>
          </p:txBody>
        </p:sp>
      </p:grpSp>
      <p:sp>
        <p:nvSpPr>
          <p:cNvPr id="11" name="TextBox 11"/>
          <p:cNvSpPr txBox="1"/>
          <p:nvPr/>
        </p:nvSpPr>
        <p:spPr>
          <a:xfrm>
            <a:off x="637238" y="5847166"/>
            <a:ext cx="10506988" cy="923925"/>
          </a:xfrm>
          <a:prstGeom prst="rect">
            <a:avLst/>
          </a:prstGeom>
        </p:spPr>
        <p:txBody>
          <a:bodyPr lIns="0" tIns="0" rIns="0" bIns="0" rtlCol="0" anchor="t">
            <a:spAutoFit/>
          </a:bodyPr>
          <a:lstStyle/>
          <a:p>
            <a:pPr marL="0" lvl="0" indent="0" algn="just">
              <a:lnSpc>
                <a:spcPts val="2400"/>
              </a:lnSpc>
              <a:spcBef>
                <a:spcPct val="0"/>
              </a:spcBef>
            </a:pP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medföra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utmaningar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såsom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partiska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rekommendationer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bristande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transparens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beslutsfattandet</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oro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kring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dataskydd</a:t>
            </a:r>
            <a:r>
              <a:rPr lang="en-US" sz="2400" u="none" strike="noStrike" dirty="0">
                <a:solidFill>
                  <a:srgbClr val="000000"/>
                </a:solidFill>
                <a:latin typeface="Lato Light"/>
                <a:ea typeface="Lato Light"/>
                <a:cs typeface="Lato Light"/>
                <a:sym typeface="Lato Light"/>
              </a:rPr>
              <a:t>. Dessa risker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direkt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påverka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rättvisa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förtroende</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läranderesultat</a:t>
            </a:r>
            <a:r>
              <a:rPr lang="en-US" sz="2400" u="none" strike="noStrike" dirty="0">
                <a:solidFill>
                  <a:srgbClr val="000000"/>
                </a:solidFill>
                <a:latin typeface="Lato Light"/>
                <a:ea typeface="Lato Light"/>
                <a:cs typeface="Lato Light"/>
                <a:sym typeface="Lato Light"/>
              </a:rPr>
              <a:t>.</a:t>
            </a:r>
          </a:p>
        </p:txBody>
      </p:sp>
      <p:sp>
        <p:nvSpPr>
          <p:cNvPr id="12" name="TextBox 12"/>
          <p:cNvSpPr txBox="1"/>
          <p:nvPr/>
        </p:nvSpPr>
        <p:spPr>
          <a:xfrm>
            <a:off x="1291070" y="7494991"/>
            <a:ext cx="8961120" cy="342900"/>
          </a:xfrm>
          <a:prstGeom prst="rect">
            <a:avLst/>
          </a:prstGeom>
        </p:spPr>
        <p:txBody>
          <a:bodyPr lIns="0" tIns="0" rIns="0" bIns="0" rtlCol="0" anchor="t">
            <a:spAutoFit/>
          </a:bodyPr>
          <a:lstStyle/>
          <a:p>
            <a:pPr marL="0" lvl="0" indent="0" algn="l">
              <a:lnSpc>
                <a:spcPts val="2639"/>
              </a:lnSpc>
              <a:spcBef>
                <a:spcPct val="0"/>
              </a:spcBef>
            </a:pPr>
            <a:r>
              <a:rPr lang="en-US" sz="2400" b="1" u="none" strike="noStrike" dirty="0" err="1">
                <a:solidFill>
                  <a:srgbClr val="000000"/>
                </a:solidFill>
                <a:latin typeface="Lato Bold"/>
                <a:ea typeface="Lato Bold"/>
                <a:cs typeface="Lato Bold"/>
                <a:sym typeface="Lato Bold"/>
              </a:rPr>
              <a:t>Så</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här</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kan</a:t>
            </a:r>
            <a:r>
              <a:rPr lang="en-US" sz="2400" b="1" u="none" strike="noStrike" dirty="0">
                <a:solidFill>
                  <a:srgbClr val="000000"/>
                </a:solidFill>
                <a:latin typeface="Lato Bold"/>
                <a:ea typeface="Lato Bold"/>
                <a:cs typeface="Lato Bold"/>
                <a:sym typeface="Lato Bold"/>
              </a:rPr>
              <a:t> du </a:t>
            </a:r>
            <a:r>
              <a:rPr lang="en-US" sz="2400" b="1" u="none" strike="noStrike" dirty="0" err="1">
                <a:solidFill>
                  <a:srgbClr val="000000"/>
                </a:solidFill>
                <a:latin typeface="Lato Bold"/>
                <a:ea typeface="Lato Bold"/>
                <a:cs typeface="Lato Bold"/>
                <a:sym typeface="Lato Bold"/>
              </a:rPr>
              <a:t>gå</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vidare</a:t>
            </a:r>
            <a:r>
              <a:rPr lang="en-US" sz="2400" b="1" u="none" strike="noStrike" dirty="0">
                <a:solidFill>
                  <a:srgbClr val="000000"/>
                </a:solidFill>
                <a:latin typeface="Lato Bold"/>
                <a:ea typeface="Lato Bold"/>
                <a:cs typeface="Lato Bold"/>
                <a:sym typeface="Lato Bold"/>
              </a:rPr>
              <a:t>.</a:t>
            </a:r>
          </a:p>
        </p:txBody>
      </p:sp>
      <p:sp>
        <p:nvSpPr>
          <p:cNvPr id="13" name="TextBox 13"/>
          <p:cNvSpPr txBox="1"/>
          <p:nvPr/>
        </p:nvSpPr>
        <p:spPr>
          <a:xfrm>
            <a:off x="637238" y="8520881"/>
            <a:ext cx="10506988" cy="1231106"/>
          </a:xfrm>
          <a:prstGeom prst="rect">
            <a:avLst/>
          </a:prstGeom>
        </p:spPr>
        <p:txBody>
          <a:bodyPr lIns="0" tIns="0" rIns="0" bIns="0" rtlCol="0" anchor="t">
            <a:spAutoFit/>
          </a:bodyPr>
          <a:lstStyle/>
          <a:p>
            <a:pPr marL="0" lvl="0" indent="0" algn="just">
              <a:lnSpc>
                <a:spcPts val="2400"/>
              </a:lnSpc>
              <a:spcBef>
                <a:spcPct val="0"/>
              </a:spcBef>
            </a:pPr>
            <a:r>
              <a:rPr lang="en-US" sz="2400" u="none" strike="noStrike" dirty="0">
                <a:solidFill>
                  <a:srgbClr val="000000"/>
                </a:solidFill>
                <a:latin typeface="Lato Light"/>
                <a:ea typeface="Lato Light"/>
                <a:cs typeface="Lato Light"/>
                <a:sym typeface="Lato Light"/>
              </a:rPr>
              <a:t>Som coach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din roll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säkerställa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används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ansvarsfullt</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innebär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förstå</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du </a:t>
            </a:r>
            <a:r>
              <a:rPr lang="en-US" sz="2400" u="none" strike="noStrike" dirty="0" err="1">
                <a:solidFill>
                  <a:srgbClr val="000000"/>
                </a:solidFill>
                <a:latin typeface="Lato Light"/>
                <a:ea typeface="Lato Light"/>
                <a:cs typeface="Lato Light"/>
                <a:sym typeface="Lato Light"/>
              </a:rPr>
              <a:t>använder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vara</a:t>
            </a:r>
            <a:r>
              <a:rPr lang="en-US" sz="2400" u="none" strike="noStrike" dirty="0">
                <a:solidFill>
                  <a:srgbClr val="000000"/>
                </a:solidFill>
                <a:latin typeface="Lato Light"/>
                <a:ea typeface="Lato Light"/>
                <a:cs typeface="Lato Light"/>
                <a:sym typeface="Lato Light"/>
              </a:rPr>
              <a:t> transparent med </a:t>
            </a:r>
            <a:r>
              <a:rPr lang="en-US" sz="2400" u="none" strike="noStrike" dirty="0" err="1">
                <a:solidFill>
                  <a:srgbClr val="000000"/>
                </a:solidFill>
                <a:latin typeface="Lato Light"/>
                <a:ea typeface="Lato Light"/>
                <a:cs typeface="Lato Light"/>
                <a:sym typeface="Lato Light"/>
              </a:rPr>
              <a:t>deltagarna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kritiskt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analysera</a:t>
            </a:r>
            <a:r>
              <a:rPr lang="en-US" sz="2400" u="none" strike="noStrike" dirty="0">
                <a:solidFill>
                  <a:srgbClr val="000000"/>
                </a:solidFill>
                <a:latin typeface="Lato Light"/>
                <a:ea typeface="Lato Light"/>
                <a:cs typeface="Lato Light"/>
                <a:sym typeface="Lato Light"/>
              </a:rPr>
              <a:t> AI-resultat och </a:t>
            </a:r>
            <a:r>
              <a:rPr lang="en-US" sz="2400" u="none" strike="noStrike" dirty="0" err="1">
                <a:solidFill>
                  <a:srgbClr val="000000"/>
                </a:solidFill>
                <a:latin typeface="Lato Light"/>
                <a:ea typeface="Lato Light"/>
                <a:cs typeface="Lato Light"/>
                <a:sym typeface="Lato Light"/>
              </a:rPr>
              <a:t>fatta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välgrundade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beslut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prioriterar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inkludering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jämlikhet</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mänsklig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tillsyn</a:t>
            </a:r>
            <a:r>
              <a:rPr lang="en-US" sz="2400" u="none" strike="noStrike" dirty="0">
                <a:solidFill>
                  <a:srgbClr val="000000"/>
                </a:solidFill>
                <a:latin typeface="Lato Light"/>
                <a:ea typeface="Lato Light"/>
                <a:cs typeface="Lato Light"/>
                <a:sym typeface="Lato Light"/>
              </a:rPr>
              <a:t>.</a:t>
            </a:r>
          </a:p>
        </p:txBody>
      </p:sp>
      <p:grpSp>
        <p:nvGrpSpPr>
          <p:cNvPr id="14" name="Group 14"/>
          <p:cNvGrpSpPr/>
          <p:nvPr/>
        </p:nvGrpSpPr>
        <p:grpSpPr>
          <a:xfrm>
            <a:off x="204641" y="4402176"/>
            <a:ext cx="5455548" cy="1283065"/>
            <a:chOff x="0" y="0"/>
            <a:chExt cx="7977467" cy="1876184"/>
          </a:xfrm>
        </p:grpSpPr>
        <p:sp>
          <p:nvSpPr>
            <p:cNvPr id="15" name="Freeform 15"/>
            <p:cNvSpPr/>
            <p:nvPr/>
          </p:nvSpPr>
          <p:spPr>
            <a:xfrm>
              <a:off x="0" y="0"/>
              <a:ext cx="7977505" cy="1876171"/>
            </a:xfrm>
            <a:custGeom>
              <a:avLst/>
              <a:gdLst/>
              <a:ahLst/>
              <a:cxnLst/>
              <a:rect l="l" t="t" r="r" b="b"/>
              <a:pathLst>
                <a:path w="7977505" h="1876171">
                  <a:moveTo>
                    <a:pt x="0" y="0"/>
                  </a:moveTo>
                  <a:lnTo>
                    <a:pt x="7977505" y="0"/>
                  </a:lnTo>
                  <a:lnTo>
                    <a:pt x="7977505" y="1876171"/>
                  </a:lnTo>
                  <a:lnTo>
                    <a:pt x="0" y="1876171"/>
                  </a:lnTo>
                  <a:lnTo>
                    <a:pt x="0" y="0"/>
                  </a:lnTo>
                  <a:close/>
                </a:path>
              </a:pathLst>
            </a:custGeom>
            <a:blipFill>
              <a:blip r:embed="rId4"/>
              <a:stretch>
                <a:fillRect t="-10018" b="-10020"/>
              </a:stretch>
            </a:blipFill>
          </p:spPr>
          <p:txBody>
            <a:bodyPr/>
            <a:lstStyle/>
            <a:p>
              <a:endParaRPr lang="es-ES"/>
            </a:p>
          </p:txBody>
        </p:sp>
      </p:grpSp>
      <p:sp>
        <p:nvSpPr>
          <p:cNvPr id="16" name="TextBox 16"/>
          <p:cNvSpPr txBox="1"/>
          <p:nvPr/>
        </p:nvSpPr>
        <p:spPr>
          <a:xfrm>
            <a:off x="1263638" y="4693615"/>
            <a:ext cx="4012410" cy="666849"/>
          </a:xfrm>
          <a:prstGeom prst="rect">
            <a:avLst/>
          </a:prstGeom>
        </p:spPr>
        <p:txBody>
          <a:bodyPr wrap="square" lIns="0" tIns="0" rIns="0" bIns="0" rtlCol="0" anchor="t">
            <a:spAutoFit/>
          </a:bodyPr>
          <a:lstStyle/>
          <a:p>
            <a:pPr marL="0" lvl="0" indent="0" algn="l">
              <a:lnSpc>
                <a:spcPts val="2639"/>
              </a:lnSpc>
              <a:spcBef>
                <a:spcPct val="0"/>
              </a:spcBef>
            </a:pPr>
            <a:r>
              <a:rPr lang="en-US" sz="2400" b="1" u="none" strike="noStrike" dirty="0">
                <a:solidFill>
                  <a:srgbClr val="000000"/>
                </a:solidFill>
                <a:latin typeface="Lato Bold"/>
                <a:ea typeface="Lato Bold"/>
                <a:cs typeface="Lato Bold"/>
                <a:sym typeface="Lato Bold"/>
              </a:rPr>
              <a:t>Det </a:t>
            </a:r>
            <a:r>
              <a:rPr lang="en-US" sz="2400" b="1" u="none" strike="noStrike" dirty="0" err="1">
                <a:solidFill>
                  <a:srgbClr val="000000"/>
                </a:solidFill>
                <a:latin typeface="Lato Bold"/>
                <a:ea typeface="Lato Bold"/>
                <a:cs typeface="Lato Bold"/>
                <a:sym typeface="Lato Bold"/>
              </a:rPr>
              <a:t>här</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är</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riskerna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att</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beakta</a:t>
            </a:r>
            <a:r>
              <a:rPr lang="en-US" sz="2400" b="1" u="none" strike="noStrike" dirty="0">
                <a:solidFill>
                  <a:srgbClr val="000000"/>
                </a:solidFill>
                <a:latin typeface="Lato Bold"/>
                <a:ea typeface="Lato Bold"/>
                <a:cs typeface="Lato Bold"/>
                <a:sym typeface="Lato Bold"/>
              </a:rPr>
              <a:t>.</a:t>
            </a: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s-ES"/>
          </a:p>
        </p:txBody>
      </p:sp>
      <p:sp>
        <p:nvSpPr>
          <p:cNvPr id="3" name="Freeform 3"/>
          <p:cNvSpPr/>
          <p:nvPr/>
        </p:nvSpPr>
        <p:spPr>
          <a:xfrm>
            <a:off x="4221771" y="4291965"/>
            <a:ext cx="2194560" cy="1291590"/>
          </a:xfrm>
          <a:custGeom>
            <a:avLst/>
            <a:gdLst/>
            <a:ahLst/>
            <a:cxnLst/>
            <a:rect l="l" t="t" r="r" b="b"/>
            <a:pathLst>
              <a:path w="2194560" h="1291590">
                <a:moveTo>
                  <a:pt x="0" y="0"/>
                </a:moveTo>
                <a:lnTo>
                  <a:pt x="2194560" y="0"/>
                </a:lnTo>
                <a:lnTo>
                  <a:pt x="2194560" y="1291590"/>
                </a:lnTo>
                <a:lnTo>
                  <a:pt x="0" y="1291590"/>
                </a:lnTo>
                <a:lnTo>
                  <a:pt x="0" y="0"/>
                </a:lnTo>
                <a:close/>
              </a:path>
            </a:pathLst>
          </a:custGeom>
          <a:blipFill>
            <a:blip r:embed="rId4"/>
            <a:stretch>
              <a:fillRect/>
            </a:stretch>
          </a:blipFill>
        </p:spPr>
        <p:txBody>
          <a:bodyPr/>
          <a:lstStyle/>
          <a:p>
            <a:endParaRPr lang="es-ES"/>
          </a:p>
        </p:txBody>
      </p:sp>
      <p:sp>
        <p:nvSpPr>
          <p:cNvPr id="4" name="Freeform 4"/>
          <p:cNvSpPr/>
          <p:nvPr/>
        </p:nvSpPr>
        <p:spPr>
          <a:xfrm>
            <a:off x="9361170" y="2994660"/>
            <a:ext cx="5234940" cy="5154930"/>
          </a:xfrm>
          <a:custGeom>
            <a:avLst/>
            <a:gdLst/>
            <a:ahLst/>
            <a:cxnLst/>
            <a:rect l="l" t="t" r="r" b="b"/>
            <a:pathLst>
              <a:path w="5234940" h="5154930">
                <a:moveTo>
                  <a:pt x="0" y="0"/>
                </a:moveTo>
                <a:lnTo>
                  <a:pt x="5234940" y="0"/>
                </a:lnTo>
                <a:lnTo>
                  <a:pt x="5234940" y="5154930"/>
                </a:lnTo>
                <a:lnTo>
                  <a:pt x="0" y="5154930"/>
                </a:lnTo>
                <a:lnTo>
                  <a:pt x="0" y="0"/>
                </a:lnTo>
                <a:close/>
              </a:path>
            </a:pathLst>
          </a:custGeom>
          <a:blipFill>
            <a:blip r:embed="rId5"/>
            <a:stretch>
              <a:fillRect/>
            </a:stretch>
          </a:blipFill>
        </p:spPr>
        <p:txBody>
          <a:bodyPr/>
          <a:lstStyle/>
          <a:p>
            <a:endParaRPr lang="es-ES"/>
          </a:p>
        </p:txBody>
      </p:sp>
      <p:sp>
        <p:nvSpPr>
          <p:cNvPr id="5" name="Freeform 5"/>
          <p:cNvSpPr/>
          <p:nvPr/>
        </p:nvSpPr>
        <p:spPr>
          <a:xfrm>
            <a:off x="9795510" y="640080"/>
            <a:ext cx="1097280" cy="1074420"/>
          </a:xfrm>
          <a:custGeom>
            <a:avLst/>
            <a:gdLst/>
            <a:ahLst/>
            <a:cxnLst/>
            <a:rect l="l" t="t" r="r" b="b"/>
            <a:pathLst>
              <a:path w="1097280" h="1074420">
                <a:moveTo>
                  <a:pt x="0" y="0"/>
                </a:moveTo>
                <a:lnTo>
                  <a:pt x="1097280" y="0"/>
                </a:lnTo>
                <a:lnTo>
                  <a:pt x="1097280" y="1074420"/>
                </a:lnTo>
                <a:lnTo>
                  <a:pt x="0" y="1074420"/>
                </a:lnTo>
                <a:lnTo>
                  <a:pt x="0" y="0"/>
                </a:lnTo>
                <a:close/>
              </a:path>
            </a:pathLst>
          </a:custGeom>
          <a:blipFill>
            <a:blip r:embed="rId6"/>
            <a:stretch>
              <a:fillRect/>
            </a:stretch>
          </a:blipFill>
        </p:spPr>
        <p:txBody>
          <a:bodyPr/>
          <a:lstStyle/>
          <a:p>
            <a:endParaRPr lang="es-ES"/>
          </a:p>
        </p:txBody>
      </p:sp>
      <p:sp>
        <p:nvSpPr>
          <p:cNvPr id="6" name="Freeform 6"/>
          <p:cNvSpPr/>
          <p:nvPr/>
        </p:nvSpPr>
        <p:spPr>
          <a:xfrm>
            <a:off x="13053060" y="640080"/>
            <a:ext cx="891540" cy="1074420"/>
          </a:xfrm>
          <a:custGeom>
            <a:avLst/>
            <a:gdLst/>
            <a:ahLst/>
            <a:cxnLst/>
            <a:rect l="l" t="t" r="r" b="b"/>
            <a:pathLst>
              <a:path w="891540" h="1074420">
                <a:moveTo>
                  <a:pt x="0" y="0"/>
                </a:moveTo>
                <a:lnTo>
                  <a:pt x="891540" y="0"/>
                </a:lnTo>
                <a:lnTo>
                  <a:pt x="891540" y="1074420"/>
                </a:lnTo>
                <a:lnTo>
                  <a:pt x="0" y="1074420"/>
                </a:lnTo>
                <a:lnTo>
                  <a:pt x="0" y="0"/>
                </a:lnTo>
                <a:close/>
              </a:path>
            </a:pathLst>
          </a:custGeom>
          <a:blipFill>
            <a:blip r:embed="rId7"/>
            <a:stretch>
              <a:fillRect/>
            </a:stretch>
          </a:blipFill>
        </p:spPr>
        <p:txBody>
          <a:bodyPr/>
          <a:lstStyle/>
          <a:p>
            <a:endParaRPr lang="es-ES"/>
          </a:p>
        </p:txBody>
      </p:sp>
      <p:sp>
        <p:nvSpPr>
          <p:cNvPr id="7" name="Freeform 7"/>
          <p:cNvSpPr/>
          <p:nvPr/>
        </p:nvSpPr>
        <p:spPr>
          <a:xfrm>
            <a:off x="7824104" y="2788920"/>
            <a:ext cx="1097280" cy="1085850"/>
          </a:xfrm>
          <a:custGeom>
            <a:avLst/>
            <a:gdLst/>
            <a:ahLst/>
            <a:cxnLst/>
            <a:rect l="l" t="t" r="r" b="b"/>
            <a:pathLst>
              <a:path w="1097280" h="1085850">
                <a:moveTo>
                  <a:pt x="0" y="0"/>
                </a:moveTo>
                <a:lnTo>
                  <a:pt x="1097280" y="0"/>
                </a:lnTo>
                <a:lnTo>
                  <a:pt x="1097280" y="1085850"/>
                </a:lnTo>
                <a:lnTo>
                  <a:pt x="0" y="1085850"/>
                </a:lnTo>
                <a:lnTo>
                  <a:pt x="0" y="0"/>
                </a:lnTo>
                <a:close/>
              </a:path>
            </a:pathLst>
          </a:custGeom>
          <a:blipFill>
            <a:blip r:embed="rId8"/>
            <a:stretch>
              <a:fillRect/>
            </a:stretch>
          </a:blipFill>
        </p:spPr>
        <p:txBody>
          <a:bodyPr/>
          <a:lstStyle/>
          <a:p>
            <a:endParaRPr lang="es-ES"/>
          </a:p>
        </p:txBody>
      </p:sp>
      <p:sp>
        <p:nvSpPr>
          <p:cNvPr id="8" name="Freeform 8"/>
          <p:cNvSpPr/>
          <p:nvPr/>
        </p:nvSpPr>
        <p:spPr>
          <a:xfrm>
            <a:off x="7829550" y="6858000"/>
            <a:ext cx="880110" cy="1074420"/>
          </a:xfrm>
          <a:custGeom>
            <a:avLst/>
            <a:gdLst/>
            <a:ahLst/>
            <a:cxnLst/>
            <a:rect l="l" t="t" r="r" b="b"/>
            <a:pathLst>
              <a:path w="880110" h="1074420">
                <a:moveTo>
                  <a:pt x="0" y="0"/>
                </a:moveTo>
                <a:lnTo>
                  <a:pt x="880110" y="0"/>
                </a:lnTo>
                <a:lnTo>
                  <a:pt x="880110" y="1074420"/>
                </a:lnTo>
                <a:lnTo>
                  <a:pt x="0" y="1074420"/>
                </a:lnTo>
                <a:lnTo>
                  <a:pt x="0" y="0"/>
                </a:lnTo>
                <a:close/>
              </a:path>
            </a:pathLst>
          </a:custGeom>
          <a:blipFill>
            <a:blip r:embed="rId9"/>
            <a:stretch>
              <a:fillRect/>
            </a:stretch>
          </a:blipFill>
        </p:spPr>
        <p:txBody>
          <a:bodyPr/>
          <a:lstStyle/>
          <a:p>
            <a:endParaRPr lang="es-ES"/>
          </a:p>
        </p:txBody>
      </p:sp>
      <p:sp>
        <p:nvSpPr>
          <p:cNvPr id="9" name="Freeform 9"/>
          <p:cNvSpPr/>
          <p:nvPr/>
        </p:nvSpPr>
        <p:spPr>
          <a:xfrm>
            <a:off x="9795510" y="4491990"/>
            <a:ext cx="880110" cy="651510"/>
          </a:xfrm>
          <a:custGeom>
            <a:avLst/>
            <a:gdLst/>
            <a:ahLst/>
            <a:cxnLst/>
            <a:rect l="l" t="t" r="r" b="b"/>
            <a:pathLst>
              <a:path w="880110" h="651510">
                <a:moveTo>
                  <a:pt x="0" y="0"/>
                </a:moveTo>
                <a:lnTo>
                  <a:pt x="880110" y="0"/>
                </a:lnTo>
                <a:lnTo>
                  <a:pt x="880110" y="651510"/>
                </a:lnTo>
                <a:lnTo>
                  <a:pt x="0" y="651510"/>
                </a:lnTo>
                <a:lnTo>
                  <a:pt x="0" y="0"/>
                </a:lnTo>
                <a:close/>
              </a:path>
            </a:pathLst>
          </a:custGeom>
          <a:blipFill>
            <a:blip r:embed="rId10"/>
            <a:stretch>
              <a:fillRect/>
            </a:stretch>
          </a:blipFill>
        </p:spPr>
        <p:txBody>
          <a:bodyPr/>
          <a:lstStyle/>
          <a:p>
            <a:endParaRPr lang="es-ES"/>
          </a:p>
        </p:txBody>
      </p:sp>
      <p:sp>
        <p:nvSpPr>
          <p:cNvPr id="10" name="Freeform 10"/>
          <p:cNvSpPr/>
          <p:nvPr/>
        </p:nvSpPr>
        <p:spPr>
          <a:xfrm>
            <a:off x="9795510" y="6000750"/>
            <a:ext cx="880110" cy="651510"/>
          </a:xfrm>
          <a:custGeom>
            <a:avLst/>
            <a:gdLst/>
            <a:ahLst/>
            <a:cxnLst/>
            <a:rect l="l" t="t" r="r" b="b"/>
            <a:pathLst>
              <a:path w="880110" h="651510">
                <a:moveTo>
                  <a:pt x="0" y="0"/>
                </a:moveTo>
                <a:lnTo>
                  <a:pt x="880110" y="0"/>
                </a:lnTo>
                <a:lnTo>
                  <a:pt x="880110" y="651510"/>
                </a:lnTo>
                <a:lnTo>
                  <a:pt x="0" y="651510"/>
                </a:lnTo>
                <a:lnTo>
                  <a:pt x="0" y="0"/>
                </a:lnTo>
                <a:close/>
              </a:path>
            </a:pathLst>
          </a:custGeom>
          <a:blipFill>
            <a:blip r:embed="rId11"/>
            <a:stretch>
              <a:fillRect/>
            </a:stretch>
          </a:blipFill>
        </p:spPr>
        <p:txBody>
          <a:bodyPr/>
          <a:lstStyle/>
          <a:p>
            <a:endParaRPr lang="es-ES"/>
          </a:p>
        </p:txBody>
      </p:sp>
      <p:sp>
        <p:nvSpPr>
          <p:cNvPr id="11" name="Freeform 11"/>
          <p:cNvSpPr/>
          <p:nvPr/>
        </p:nvSpPr>
        <p:spPr>
          <a:xfrm>
            <a:off x="9795510" y="8995410"/>
            <a:ext cx="1097280" cy="1085850"/>
          </a:xfrm>
          <a:custGeom>
            <a:avLst/>
            <a:gdLst/>
            <a:ahLst/>
            <a:cxnLst/>
            <a:rect l="l" t="t" r="r" b="b"/>
            <a:pathLst>
              <a:path w="1097280" h="1085850">
                <a:moveTo>
                  <a:pt x="0" y="0"/>
                </a:moveTo>
                <a:lnTo>
                  <a:pt x="1097280" y="0"/>
                </a:lnTo>
                <a:lnTo>
                  <a:pt x="1097280" y="1085850"/>
                </a:lnTo>
                <a:lnTo>
                  <a:pt x="0" y="1085850"/>
                </a:lnTo>
                <a:lnTo>
                  <a:pt x="0" y="0"/>
                </a:lnTo>
                <a:close/>
              </a:path>
            </a:pathLst>
          </a:custGeom>
          <a:blipFill>
            <a:blip r:embed="rId12"/>
            <a:stretch>
              <a:fillRect/>
            </a:stretch>
          </a:blipFill>
        </p:spPr>
        <p:txBody>
          <a:bodyPr/>
          <a:lstStyle/>
          <a:p>
            <a:endParaRPr lang="es-ES"/>
          </a:p>
        </p:txBody>
      </p:sp>
      <p:sp>
        <p:nvSpPr>
          <p:cNvPr id="12" name="Freeform 12"/>
          <p:cNvSpPr/>
          <p:nvPr/>
        </p:nvSpPr>
        <p:spPr>
          <a:xfrm>
            <a:off x="9795510" y="9212580"/>
            <a:ext cx="880110" cy="651510"/>
          </a:xfrm>
          <a:custGeom>
            <a:avLst/>
            <a:gdLst/>
            <a:ahLst/>
            <a:cxnLst/>
            <a:rect l="l" t="t" r="r" b="b"/>
            <a:pathLst>
              <a:path w="880110" h="651510">
                <a:moveTo>
                  <a:pt x="0" y="0"/>
                </a:moveTo>
                <a:lnTo>
                  <a:pt x="880110" y="0"/>
                </a:lnTo>
                <a:lnTo>
                  <a:pt x="880110" y="651510"/>
                </a:lnTo>
                <a:lnTo>
                  <a:pt x="0" y="651510"/>
                </a:lnTo>
                <a:lnTo>
                  <a:pt x="0" y="0"/>
                </a:lnTo>
                <a:close/>
              </a:path>
            </a:pathLst>
          </a:custGeom>
          <a:blipFill>
            <a:blip r:embed="rId13"/>
            <a:stretch>
              <a:fillRect/>
            </a:stretch>
          </a:blipFill>
        </p:spPr>
        <p:txBody>
          <a:bodyPr/>
          <a:lstStyle/>
          <a:p>
            <a:endParaRPr lang="es-ES"/>
          </a:p>
        </p:txBody>
      </p:sp>
      <p:sp>
        <p:nvSpPr>
          <p:cNvPr id="13" name="Freeform 13"/>
          <p:cNvSpPr/>
          <p:nvPr/>
        </p:nvSpPr>
        <p:spPr>
          <a:xfrm>
            <a:off x="10881360" y="3429000"/>
            <a:ext cx="662940" cy="651510"/>
          </a:xfrm>
          <a:custGeom>
            <a:avLst/>
            <a:gdLst/>
            <a:ahLst/>
            <a:cxnLst/>
            <a:rect l="l" t="t" r="r" b="b"/>
            <a:pathLst>
              <a:path w="662940" h="651510">
                <a:moveTo>
                  <a:pt x="0" y="0"/>
                </a:moveTo>
                <a:lnTo>
                  <a:pt x="662940" y="0"/>
                </a:lnTo>
                <a:lnTo>
                  <a:pt x="662940" y="651510"/>
                </a:lnTo>
                <a:lnTo>
                  <a:pt x="0" y="651510"/>
                </a:lnTo>
                <a:lnTo>
                  <a:pt x="0" y="0"/>
                </a:lnTo>
                <a:close/>
              </a:path>
            </a:pathLst>
          </a:custGeom>
          <a:blipFill>
            <a:blip r:embed="rId14"/>
            <a:stretch>
              <a:fillRect/>
            </a:stretch>
          </a:blipFill>
        </p:spPr>
        <p:txBody>
          <a:bodyPr/>
          <a:lstStyle/>
          <a:p>
            <a:endParaRPr lang="es-ES"/>
          </a:p>
        </p:txBody>
      </p:sp>
      <p:sp>
        <p:nvSpPr>
          <p:cNvPr id="14" name="Freeform 14"/>
          <p:cNvSpPr/>
          <p:nvPr/>
        </p:nvSpPr>
        <p:spPr>
          <a:xfrm>
            <a:off x="10881360" y="7063740"/>
            <a:ext cx="662940" cy="651510"/>
          </a:xfrm>
          <a:custGeom>
            <a:avLst/>
            <a:gdLst/>
            <a:ahLst/>
            <a:cxnLst/>
            <a:rect l="l" t="t" r="r" b="b"/>
            <a:pathLst>
              <a:path w="662940" h="651510">
                <a:moveTo>
                  <a:pt x="0" y="0"/>
                </a:moveTo>
                <a:lnTo>
                  <a:pt x="662940" y="0"/>
                </a:lnTo>
                <a:lnTo>
                  <a:pt x="662940" y="651510"/>
                </a:lnTo>
                <a:lnTo>
                  <a:pt x="0" y="651510"/>
                </a:lnTo>
                <a:lnTo>
                  <a:pt x="0" y="0"/>
                </a:lnTo>
                <a:close/>
              </a:path>
            </a:pathLst>
          </a:custGeom>
          <a:blipFill>
            <a:blip r:embed="rId15"/>
            <a:stretch>
              <a:fillRect/>
            </a:stretch>
          </a:blipFill>
        </p:spPr>
        <p:txBody>
          <a:bodyPr/>
          <a:lstStyle/>
          <a:p>
            <a:endParaRPr lang="es-ES"/>
          </a:p>
        </p:txBody>
      </p:sp>
      <p:sp>
        <p:nvSpPr>
          <p:cNvPr id="15" name="Freeform 15"/>
          <p:cNvSpPr/>
          <p:nvPr/>
        </p:nvSpPr>
        <p:spPr>
          <a:xfrm>
            <a:off x="12184380" y="3429000"/>
            <a:ext cx="880110" cy="651510"/>
          </a:xfrm>
          <a:custGeom>
            <a:avLst/>
            <a:gdLst/>
            <a:ahLst/>
            <a:cxnLst/>
            <a:rect l="l" t="t" r="r" b="b"/>
            <a:pathLst>
              <a:path w="880110" h="651510">
                <a:moveTo>
                  <a:pt x="0" y="0"/>
                </a:moveTo>
                <a:lnTo>
                  <a:pt x="880110" y="0"/>
                </a:lnTo>
                <a:lnTo>
                  <a:pt x="880110" y="651510"/>
                </a:lnTo>
                <a:lnTo>
                  <a:pt x="0" y="651510"/>
                </a:lnTo>
                <a:lnTo>
                  <a:pt x="0" y="0"/>
                </a:lnTo>
                <a:close/>
              </a:path>
            </a:pathLst>
          </a:custGeom>
          <a:blipFill>
            <a:blip r:embed="rId16"/>
            <a:stretch>
              <a:fillRect/>
            </a:stretch>
          </a:blipFill>
        </p:spPr>
        <p:txBody>
          <a:bodyPr/>
          <a:lstStyle/>
          <a:p>
            <a:endParaRPr lang="es-ES"/>
          </a:p>
        </p:txBody>
      </p:sp>
      <p:sp>
        <p:nvSpPr>
          <p:cNvPr id="16" name="Freeform 16"/>
          <p:cNvSpPr/>
          <p:nvPr/>
        </p:nvSpPr>
        <p:spPr>
          <a:xfrm>
            <a:off x="12184380" y="7063740"/>
            <a:ext cx="880110" cy="651510"/>
          </a:xfrm>
          <a:custGeom>
            <a:avLst/>
            <a:gdLst/>
            <a:ahLst/>
            <a:cxnLst/>
            <a:rect l="l" t="t" r="r" b="b"/>
            <a:pathLst>
              <a:path w="880110" h="651510">
                <a:moveTo>
                  <a:pt x="0" y="0"/>
                </a:moveTo>
                <a:lnTo>
                  <a:pt x="880110" y="0"/>
                </a:lnTo>
                <a:lnTo>
                  <a:pt x="880110" y="651510"/>
                </a:lnTo>
                <a:lnTo>
                  <a:pt x="0" y="651510"/>
                </a:lnTo>
                <a:lnTo>
                  <a:pt x="0" y="0"/>
                </a:lnTo>
                <a:close/>
              </a:path>
            </a:pathLst>
          </a:custGeom>
          <a:blipFill>
            <a:blip r:embed="rId17"/>
            <a:stretch>
              <a:fillRect/>
            </a:stretch>
          </a:blipFill>
        </p:spPr>
        <p:txBody>
          <a:bodyPr/>
          <a:lstStyle/>
          <a:p>
            <a:endParaRPr lang="es-ES"/>
          </a:p>
        </p:txBody>
      </p:sp>
      <p:sp>
        <p:nvSpPr>
          <p:cNvPr id="17" name="Freeform 17"/>
          <p:cNvSpPr/>
          <p:nvPr/>
        </p:nvSpPr>
        <p:spPr>
          <a:xfrm>
            <a:off x="13270230" y="4491990"/>
            <a:ext cx="891540" cy="651510"/>
          </a:xfrm>
          <a:custGeom>
            <a:avLst/>
            <a:gdLst/>
            <a:ahLst/>
            <a:cxnLst/>
            <a:rect l="l" t="t" r="r" b="b"/>
            <a:pathLst>
              <a:path w="891540" h="651510">
                <a:moveTo>
                  <a:pt x="0" y="0"/>
                </a:moveTo>
                <a:lnTo>
                  <a:pt x="891540" y="0"/>
                </a:lnTo>
                <a:lnTo>
                  <a:pt x="891540" y="651510"/>
                </a:lnTo>
                <a:lnTo>
                  <a:pt x="0" y="651510"/>
                </a:lnTo>
                <a:lnTo>
                  <a:pt x="0" y="0"/>
                </a:lnTo>
                <a:close/>
              </a:path>
            </a:pathLst>
          </a:custGeom>
          <a:blipFill>
            <a:blip r:embed="rId18"/>
            <a:stretch>
              <a:fillRect/>
            </a:stretch>
          </a:blipFill>
        </p:spPr>
        <p:txBody>
          <a:bodyPr/>
          <a:lstStyle/>
          <a:p>
            <a:endParaRPr lang="es-ES"/>
          </a:p>
        </p:txBody>
      </p:sp>
      <p:sp>
        <p:nvSpPr>
          <p:cNvPr id="18" name="Freeform 18"/>
          <p:cNvSpPr/>
          <p:nvPr/>
        </p:nvSpPr>
        <p:spPr>
          <a:xfrm>
            <a:off x="13487400" y="6000750"/>
            <a:ext cx="674370" cy="651510"/>
          </a:xfrm>
          <a:custGeom>
            <a:avLst/>
            <a:gdLst/>
            <a:ahLst/>
            <a:cxnLst/>
            <a:rect l="l" t="t" r="r" b="b"/>
            <a:pathLst>
              <a:path w="674370" h="651510">
                <a:moveTo>
                  <a:pt x="0" y="0"/>
                </a:moveTo>
                <a:lnTo>
                  <a:pt x="674370" y="0"/>
                </a:lnTo>
                <a:lnTo>
                  <a:pt x="674370" y="651510"/>
                </a:lnTo>
                <a:lnTo>
                  <a:pt x="0" y="651510"/>
                </a:lnTo>
                <a:lnTo>
                  <a:pt x="0" y="0"/>
                </a:lnTo>
                <a:close/>
              </a:path>
            </a:pathLst>
          </a:custGeom>
          <a:blipFill>
            <a:blip r:embed="rId19"/>
            <a:stretch>
              <a:fillRect/>
            </a:stretch>
          </a:blipFill>
        </p:spPr>
        <p:txBody>
          <a:bodyPr/>
          <a:lstStyle/>
          <a:p>
            <a:endParaRPr lang="es-ES"/>
          </a:p>
        </p:txBody>
      </p:sp>
      <p:sp>
        <p:nvSpPr>
          <p:cNvPr id="19" name="Freeform 19"/>
          <p:cNvSpPr/>
          <p:nvPr/>
        </p:nvSpPr>
        <p:spPr>
          <a:xfrm>
            <a:off x="13053060" y="8995410"/>
            <a:ext cx="1108710" cy="868680"/>
          </a:xfrm>
          <a:custGeom>
            <a:avLst/>
            <a:gdLst/>
            <a:ahLst/>
            <a:cxnLst/>
            <a:rect l="l" t="t" r="r" b="b"/>
            <a:pathLst>
              <a:path w="1108710" h="868680">
                <a:moveTo>
                  <a:pt x="0" y="0"/>
                </a:moveTo>
                <a:lnTo>
                  <a:pt x="1108710" y="0"/>
                </a:lnTo>
                <a:lnTo>
                  <a:pt x="1108710" y="868680"/>
                </a:lnTo>
                <a:lnTo>
                  <a:pt x="0" y="868680"/>
                </a:lnTo>
                <a:lnTo>
                  <a:pt x="0" y="0"/>
                </a:lnTo>
                <a:close/>
              </a:path>
            </a:pathLst>
          </a:custGeom>
          <a:blipFill>
            <a:blip r:embed="rId20"/>
            <a:stretch>
              <a:fillRect/>
            </a:stretch>
          </a:blipFill>
        </p:spPr>
        <p:txBody>
          <a:bodyPr/>
          <a:lstStyle/>
          <a:p>
            <a:endParaRPr lang="es-ES"/>
          </a:p>
        </p:txBody>
      </p:sp>
      <p:sp>
        <p:nvSpPr>
          <p:cNvPr id="20" name="Freeform 20"/>
          <p:cNvSpPr/>
          <p:nvPr/>
        </p:nvSpPr>
        <p:spPr>
          <a:xfrm>
            <a:off x="13270230" y="8995410"/>
            <a:ext cx="674370" cy="868680"/>
          </a:xfrm>
          <a:custGeom>
            <a:avLst/>
            <a:gdLst/>
            <a:ahLst/>
            <a:cxnLst/>
            <a:rect l="l" t="t" r="r" b="b"/>
            <a:pathLst>
              <a:path w="674370" h="868680">
                <a:moveTo>
                  <a:pt x="0" y="0"/>
                </a:moveTo>
                <a:lnTo>
                  <a:pt x="674370" y="0"/>
                </a:lnTo>
                <a:lnTo>
                  <a:pt x="674370" y="868680"/>
                </a:lnTo>
                <a:lnTo>
                  <a:pt x="0" y="868680"/>
                </a:lnTo>
                <a:lnTo>
                  <a:pt x="0" y="0"/>
                </a:lnTo>
                <a:close/>
              </a:path>
            </a:pathLst>
          </a:custGeom>
          <a:blipFill>
            <a:blip r:embed="rId21"/>
            <a:stretch>
              <a:fillRect/>
            </a:stretch>
          </a:blipFill>
        </p:spPr>
        <p:txBody>
          <a:bodyPr/>
          <a:lstStyle/>
          <a:p>
            <a:endParaRPr lang="es-ES"/>
          </a:p>
        </p:txBody>
      </p:sp>
      <p:sp>
        <p:nvSpPr>
          <p:cNvPr id="21" name="Freeform 21"/>
          <p:cNvSpPr/>
          <p:nvPr/>
        </p:nvSpPr>
        <p:spPr>
          <a:xfrm>
            <a:off x="14801850" y="2994660"/>
            <a:ext cx="1314450" cy="1085850"/>
          </a:xfrm>
          <a:custGeom>
            <a:avLst/>
            <a:gdLst/>
            <a:ahLst/>
            <a:cxnLst/>
            <a:rect l="l" t="t" r="r" b="b"/>
            <a:pathLst>
              <a:path w="1314450" h="1085850">
                <a:moveTo>
                  <a:pt x="0" y="0"/>
                </a:moveTo>
                <a:lnTo>
                  <a:pt x="1314450" y="0"/>
                </a:lnTo>
                <a:lnTo>
                  <a:pt x="1314450" y="1085850"/>
                </a:lnTo>
                <a:lnTo>
                  <a:pt x="0" y="1085850"/>
                </a:lnTo>
                <a:lnTo>
                  <a:pt x="0" y="0"/>
                </a:lnTo>
                <a:close/>
              </a:path>
            </a:pathLst>
          </a:custGeom>
          <a:blipFill>
            <a:blip r:embed="rId22"/>
            <a:stretch>
              <a:fillRect/>
            </a:stretch>
          </a:blipFill>
        </p:spPr>
        <p:txBody>
          <a:bodyPr/>
          <a:lstStyle/>
          <a:p>
            <a:endParaRPr lang="es-ES"/>
          </a:p>
        </p:txBody>
      </p:sp>
      <p:sp>
        <p:nvSpPr>
          <p:cNvPr id="22" name="Freeform 22"/>
          <p:cNvSpPr/>
          <p:nvPr/>
        </p:nvSpPr>
        <p:spPr>
          <a:xfrm>
            <a:off x="15019020" y="6858000"/>
            <a:ext cx="880110" cy="1074420"/>
          </a:xfrm>
          <a:custGeom>
            <a:avLst/>
            <a:gdLst/>
            <a:ahLst/>
            <a:cxnLst/>
            <a:rect l="l" t="t" r="r" b="b"/>
            <a:pathLst>
              <a:path w="880110" h="1074420">
                <a:moveTo>
                  <a:pt x="0" y="0"/>
                </a:moveTo>
                <a:lnTo>
                  <a:pt x="880110" y="0"/>
                </a:lnTo>
                <a:lnTo>
                  <a:pt x="880110" y="1074420"/>
                </a:lnTo>
                <a:lnTo>
                  <a:pt x="0" y="1074420"/>
                </a:lnTo>
                <a:lnTo>
                  <a:pt x="0" y="0"/>
                </a:lnTo>
                <a:close/>
              </a:path>
            </a:pathLst>
          </a:custGeom>
          <a:blipFill>
            <a:blip r:embed="rId23"/>
            <a:stretch>
              <a:fillRect/>
            </a:stretch>
          </a:blipFill>
        </p:spPr>
        <p:txBody>
          <a:bodyPr/>
          <a:lstStyle/>
          <a:p>
            <a:endParaRPr lang="es-ES"/>
          </a:p>
        </p:txBody>
      </p:sp>
      <p:grpSp>
        <p:nvGrpSpPr>
          <p:cNvPr id="23" name="Group 23"/>
          <p:cNvGrpSpPr/>
          <p:nvPr/>
        </p:nvGrpSpPr>
        <p:grpSpPr>
          <a:xfrm>
            <a:off x="1028700" y="7075170"/>
            <a:ext cx="6591300" cy="2061596"/>
            <a:chOff x="0" y="0"/>
            <a:chExt cx="1735980" cy="542972"/>
          </a:xfrm>
        </p:grpSpPr>
        <p:sp>
          <p:nvSpPr>
            <p:cNvPr id="24" name="Freeform 24"/>
            <p:cNvSpPr/>
            <p:nvPr/>
          </p:nvSpPr>
          <p:spPr>
            <a:xfrm>
              <a:off x="0" y="0"/>
              <a:ext cx="1735980" cy="542972"/>
            </a:xfrm>
            <a:custGeom>
              <a:avLst/>
              <a:gdLst/>
              <a:ahLst/>
              <a:cxnLst/>
              <a:rect l="l" t="t" r="r" b="b"/>
              <a:pathLst>
                <a:path w="1735980" h="542972">
                  <a:moveTo>
                    <a:pt x="0" y="0"/>
                  </a:moveTo>
                  <a:lnTo>
                    <a:pt x="1735980" y="0"/>
                  </a:lnTo>
                  <a:lnTo>
                    <a:pt x="1735980" y="542972"/>
                  </a:lnTo>
                  <a:lnTo>
                    <a:pt x="0" y="542972"/>
                  </a:lnTo>
                  <a:close/>
                </a:path>
              </a:pathLst>
            </a:custGeom>
            <a:ln w="47625" cap="sq">
              <a:solidFill>
                <a:srgbClr val="FF3131"/>
              </a:solidFill>
              <a:prstDash val="solid"/>
              <a:miter/>
            </a:ln>
          </p:spPr>
          <p:txBody>
            <a:bodyPr/>
            <a:lstStyle/>
            <a:p>
              <a:endParaRPr lang="es-ES"/>
            </a:p>
          </p:txBody>
        </p:sp>
        <p:sp>
          <p:nvSpPr>
            <p:cNvPr id="25" name="TextBox 25"/>
            <p:cNvSpPr txBox="1"/>
            <p:nvPr/>
          </p:nvSpPr>
          <p:spPr>
            <a:xfrm>
              <a:off x="0" y="-9525"/>
              <a:ext cx="1735980" cy="552497"/>
            </a:xfrm>
            <a:prstGeom prst="rect">
              <a:avLst/>
            </a:prstGeom>
          </p:spPr>
          <p:txBody>
            <a:bodyPr lIns="50800" tIns="50800" rIns="50800" bIns="50800" rtlCol="0" anchor="ctr"/>
            <a:lstStyle/>
            <a:p>
              <a:pPr algn="ctr">
                <a:lnSpc>
                  <a:spcPts val="2639"/>
                </a:lnSpc>
              </a:pPr>
              <a:endParaRPr/>
            </a:p>
          </p:txBody>
        </p:sp>
      </p:grpSp>
      <p:sp>
        <p:nvSpPr>
          <p:cNvPr id="26" name="Freeform 26"/>
          <p:cNvSpPr/>
          <p:nvPr/>
        </p:nvSpPr>
        <p:spPr>
          <a:xfrm rot="-669068">
            <a:off x="657787" y="5802983"/>
            <a:ext cx="1210456" cy="1047045"/>
          </a:xfrm>
          <a:custGeom>
            <a:avLst/>
            <a:gdLst/>
            <a:ahLst/>
            <a:cxnLst/>
            <a:rect l="l" t="t" r="r" b="b"/>
            <a:pathLst>
              <a:path w="1210456" h="1047045">
                <a:moveTo>
                  <a:pt x="0" y="0"/>
                </a:moveTo>
                <a:lnTo>
                  <a:pt x="1210456" y="0"/>
                </a:lnTo>
                <a:lnTo>
                  <a:pt x="1210456" y="1047044"/>
                </a:lnTo>
                <a:lnTo>
                  <a:pt x="0" y="1047044"/>
                </a:lnTo>
                <a:lnTo>
                  <a:pt x="0" y="0"/>
                </a:lnTo>
                <a:close/>
              </a:path>
            </a:pathLst>
          </a:custGeom>
          <a:blipFill>
            <a:blip>
              <a:extLst>
                <a:ext uri="{96DAC541-7B7A-43D3-8B79-37D633B846F1}">
                  <asvg:svgBlip xmlns:asvg="http://schemas.microsoft.com/office/drawing/2016/SVG/main" r:embed="rId24"/>
                </a:ext>
              </a:extLst>
            </a:blip>
            <a:stretch>
              <a:fillRect/>
            </a:stretch>
          </a:blipFill>
        </p:spPr>
        <p:txBody>
          <a:bodyPr/>
          <a:lstStyle/>
          <a:p>
            <a:endParaRPr lang="es-ES"/>
          </a:p>
        </p:txBody>
      </p:sp>
      <p:sp>
        <p:nvSpPr>
          <p:cNvPr id="27" name="TextBox 27"/>
          <p:cNvSpPr txBox="1"/>
          <p:nvPr/>
        </p:nvSpPr>
        <p:spPr>
          <a:xfrm>
            <a:off x="1028700" y="1085850"/>
            <a:ext cx="8224539"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VERKTYG FÖR ARTIFICIELL INTELLIGENS INOM UTBILDNING</a:t>
            </a:r>
          </a:p>
        </p:txBody>
      </p:sp>
      <p:sp>
        <p:nvSpPr>
          <p:cNvPr id="28" name="TextBox 28"/>
          <p:cNvSpPr txBox="1"/>
          <p:nvPr/>
        </p:nvSpPr>
        <p:spPr>
          <a:xfrm>
            <a:off x="1493811" y="2678303"/>
            <a:ext cx="5455920" cy="1243965"/>
          </a:xfrm>
          <a:prstGeom prst="rect">
            <a:avLst/>
          </a:prstGeom>
        </p:spPr>
        <p:txBody>
          <a:bodyPr lIns="0" tIns="0" rIns="0" bIns="0" rtlCol="0" anchor="t">
            <a:spAutoFit/>
          </a:bodyPr>
          <a:lstStyle/>
          <a:p>
            <a:pPr marL="0" lvl="0" indent="0" algn="ctr">
              <a:lnSpc>
                <a:spcPts val="3359"/>
              </a:lnSpc>
              <a:spcBef>
                <a:spcPct val="0"/>
              </a:spcBef>
            </a:pPr>
            <a:r>
              <a:rPr lang="en-US" sz="2399" u="none" strike="noStrike">
                <a:solidFill>
                  <a:srgbClr val="000000"/>
                </a:solidFill>
                <a:latin typeface="Lato Light"/>
                <a:ea typeface="Lato Light"/>
                <a:cs typeface="Lato Light"/>
                <a:sym typeface="Lato Light"/>
              </a:rPr>
              <a:t>Som utbildare av fortbildningslärare finns det flera AI-baserade verktyg som kan hjälpa dig i klassrummet.</a:t>
            </a:r>
          </a:p>
        </p:txBody>
      </p:sp>
      <p:sp>
        <p:nvSpPr>
          <p:cNvPr id="29" name="TextBox 29"/>
          <p:cNvSpPr txBox="1"/>
          <p:nvPr/>
        </p:nvSpPr>
        <p:spPr>
          <a:xfrm>
            <a:off x="1263015" y="7282815"/>
            <a:ext cx="6122670" cy="1663065"/>
          </a:xfrm>
          <a:prstGeom prst="rect">
            <a:avLst/>
          </a:prstGeom>
        </p:spPr>
        <p:txBody>
          <a:bodyPr lIns="0" tIns="0" rIns="0" bIns="0" rtlCol="0" anchor="t">
            <a:spAutoFit/>
          </a:bodyPr>
          <a:lstStyle/>
          <a:p>
            <a:pPr marL="0" lvl="0" indent="0" algn="ctr">
              <a:lnSpc>
                <a:spcPts val="3359"/>
              </a:lnSpc>
              <a:spcBef>
                <a:spcPct val="0"/>
              </a:spcBef>
            </a:pPr>
            <a:r>
              <a:rPr lang="en-US" sz="2400" u="none" strike="noStrike">
                <a:solidFill>
                  <a:srgbClr val="000000"/>
                </a:solidFill>
                <a:latin typeface="Lato Light"/>
                <a:ea typeface="Lato Light"/>
                <a:cs typeface="Lato Light"/>
                <a:sym typeface="Lato Light"/>
              </a:rPr>
              <a:t>Det är dock viktigt att ha etik i åtanke när du använder dem. För att säkerställa att du inte introducerar partiskhet, osäkerhet eller exkludering i ditt klassrum,</a:t>
            </a:r>
          </a:p>
        </p:txBody>
      </p:sp>
      <p:sp>
        <p:nvSpPr>
          <p:cNvPr id="30" name="TextBox 30"/>
          <p:cNvSpPr txBox="1"/>
          <p:nvPr/>
        </p:nvSpPr>
        <p:spPr>
          <a:xfrm>
            <a:off x="9361170" y="8542020"/>
            <a:ext cx="1878718" cy="407670"/>
          </a:xfrm>
          <a:prstGeom prst="rect">
            <a:avLst/>
          </a:prstGeom>
        </p:spPr>
        <p:txBody>
          <a:bodyPr lIns="0" tIns="0" rIns="0" bIns="0" rtlCol="0" anchor="t">
            <a:spAutoFit/>
          </a:bodyPr>
          <a:lstStyle/>
          <a:p>
            <a:pPr marL="0" lvl="0" indent="0" algn="ctr">
              <a:lnSpc>
                <a:spcPts val="1679"/>
              </a:lnSpc>
              <a:spcBef>
                <a:spcPct val="0"/>
              </a:spcBef>
            </a:pPr>
            <a:r>
              <a:rPr lang="en-US" sz="1200" u="none" strike="noStrike">
                <a:solidFill>
                  <a:srgbClr val="000000"/>
                </a:solidFill>
                <a:latin typeface="Canva Sans"/>
                <a:ea typeface="Canva Sans"/>
                <a:cs typeface="Canva Sans"/>
                <a:sym typeface="Canva Sans"/>
              </a:rPr>
              <a:t>Anpassade frågeformulär och arbetsblad</a:t>
            </a:r>
          </a:p>
        </p:txBody>
      </p:sp>
      <p:sp>
        <p:nvSpPr>
          <p:cNvPr id="31" name="TextBox 31"/>
          <p:cNvSpPr txBox="1"/>
          <p:nvPr/>
        </p:nvSpPr>
        <p:spPr>
          <a:xfrm>
            <a:off x="9411808" y="8121015"/>
            <a:ext cx="1801022" cy="297180"/>
          </a:xfrm>
          <a:prstGeom prst="rect">
            <a:avLst/>
          </a:prstGeom>
        </p:spPr>
        <p:txBody>
          <a:bodyPr lIns="0" tIns="0" rIns="0" bIns="0" rtlCol="0" anchor="t">
            <a:spAutoFit/>
          </a:bodyPr>
          <a:lstStyle/>
          <a:p>
            <a:pPr marL="0" lvl="0" indent="0" algn="ctr">
              <a:lnSpc>
                <a:spcPts val="2519"/>
              </a:lnSpc>
              <a:spcBef>
                <a:spcPct val="0"/>
              </a:spcBef>
            </a:pPr>
            <a:r>
              <a:rPr lang="en-US" sz="1799" b="1" u="none" strike="noStrike">
                <a:solidFill>
                  <a:srgbClr val="EF7CBD"/>
                </a:solidFill>
                <a:latin typeface="Canva Sans Bold"/>
                <a:ea typeface="Canva Sans Bold"/>
                <a:cs typeface="Canva Sans Bold"/>
                <a:sym typeface="Canva Sans Bold"/>
              </a:rPr>
              <a:t>Quizlet</a:t>
            </a:r>
          </a:p>
        </p:txBody>
      </p:sp>
      <p:sp>
        <p:nvSpPr>
          <p:cNvPr id="32" name="TextBox 32"/>
          <p:cNvSpPr txBox="1"/>
          <p:nvPr/>
        </p:nvSpPr>
        <p:spPr>
          <a:xfrm>
            <a:off x="7472233" y="6354484"/>
            <a:ext cx="1801022" cy="617220"/>
          </a:xfrm>
          <a:prstGeom prst="rect">
            <a:avLst/>
          </a:prstGeom>
        </p:spPr>
        <p:txBody>
          <a:bodyPr lIns="0" tIns="0" rIns="0" bIns="0" rtlCol="0" anchor="t">
            <a:spAutoFit/>
          </a:bodyPr>
          <a:lstStyle/>
          <a:p>
            <a:pPr marL="0" lvl="0" indent="0" algn="ctr">
              <a:lnSpc>
                <a:spcPts val="1679"/>
              </a:lnSpc>
              <a:spcBef>
                <a:spcPct val="0"/>
              </a:spcBef>
            </a:pPr>
            <a:r>
              <a:rPr lang="en-US" sz="1200" u="none" strike="noStrike">
                <a:solidFill>
                  <a:srgbClr val="000000"/>
                </a:solidFill>
                <a:latin typeface="Canva Sans"/>
                <a:ea typeface="Canva Sans"/>
                <a:cs typeface="Canva Sans"/>
                <a:sym typeface="Canva Sans"/>
              </a:rPr>
              <a:t>Anpassningsbara matematiklektioner och feedback</a:t>
            </a:r>
          </a:p>
        </p:txBody>
      </p:sp>
      <p:sp>
        <p:nvSpPr>
          <p:cNvPr id="33" name="TextBox 33"/>
          <p:cNvSpPr txBox="1"/>
          <p:nvPr/>
        </p:nvSpPr>
        <p:spPr>
          <a:xfrm>
            <a:off x="7385685" y="5981104"/>
            <a:ext cx="1939575" cy="297180"/>
          </a:xfrm>
          <a:prstGeom prst="rect">
            <a:avLst/>
          </a:prstGeom>
        </p:spPr>
        <p:txBody>
          <a:bodyPr lIns="0" tIns="0" rIns="0" bIns="0" rtlCol="0" anchor="t">
            <a:spAutoFit/>
          </a:bodyPr>
          <a:lstStyle/>
          <a:p>
            <a:pPr marL="0" lvl="0" indent="0" algn="ctr">
              <a:lnSpc>
                <a:spcPts val="2520"/>
              </a:lnSpc>
              <a:spcBef>
                <a:spcPct val="0"/>
              </a:spcBef>
            </a:pPr>
            <a:r>
              <a:rPr lang="en-US" sz="1800" b="1" u="none" strike="noStrike">
                <a:solidFill>
                  <a:srgbClr val="95C552"/>
                </a:solidFill>
                <a:latin typeface="Canva Sans Bold"/>
                <a:ea typeface="Canva Sans Bold"/>
                <a:cs typeface="Canva Sans Bold"/>
                <a:sym typeface="Canva Sans Bold"/>
              </a:rPr>
              <a:t>Drömlåda</a:t>
            </a:r>
          </a:p>
        </p:txBody>
      </p:sp>
      <p:sp>
        <p:nvSpPr>
          <p:cNvPr id="34" name="TextBox 34"/>
          <p:cNvSpPr txBox="1"/>
          <p:nvPr/>
        </p:nvSpPr>
        <p:spPr>
          <a:xfrm>
            <a:off x="7477679" y="4658487"/>
            <a:ext cx="1801022" cy="407670"/>
          </a:xfrm>
          <a:prstGeom prst="rect">
            <a:avLst/>
          </a:prstGeom>
        </p:spPr>
        <p:txBody>
          <a:bodyPr lIns="0" tIns="0" rIns="0" bIns="0" rtlCol="0" anchor="t">
            <a:spAutoFit/>
          </a:bodyPr>
          <a:lstStyle/>
          <a:p>
            <a:pPr marL="0" lvl="0" indent="0" algn="ctr">
              <a:lnSpc>
                <a:spcPts val="1679"/>
              </a:lnSpc>
              <a:spcBef>
                <a:spcPct val="0"/>
              </a:spcBef>
            </a:pPr>
            <a:r>
              <a:rPr lang="en-US" sz="1200" u="none" strike="noStrike">
                <a:solidFill>
                  <a:srgbClr val="000000"/>
                </a:solidFill>
                <a:latin typeface="Canva Sans"/>
                <a:ea typeface="Canva Sans"/>
                <a:cs typeface="Canva Sans"/>
                <a:sym typeface="Canva Sans"/>
              </a:rPr>
              <a:t>Förenklad klassrumshantering</a:t>
            </a:r>
          </a:p>
        </p:txBody>
      </p:sp>
      <p:sp>
        <p:nvSpPr>
          <p:cNvPr id="35" name="TextBox 35"/>
          <p:cNvSpPr txBox="1"/>
          <p:nvPr/>
        </p:nvSpPr>
        <p:spPr>
          <a:xfrm>
            <a:off x="7477679" y="3912108"/>
            <a:ext cx="1801022" cy="611505"/>
          </a:xfrm>
          <a:prstGeom prst="rect">
            <a:avLst/>
          </a:prstGeom>
        </p:spPr>
        <p:txBody>
          <a:bodyPr lIns="0" tIns="0" rIns="0" bIns="0" rtlCol="0" anchor="t">
            <a:spAutoFit/>
          </a:bodyPr>
          <a:lstStyle/>
          <a:p>
            <a:pPr marL="0" lvl="0" indent="0" algn="ctr">
              <a:lnSpc>
                <a:spcPts val="2519"/>
              </a:lnSpc>
              <a:spcBef>
                <a:spcPct val="0"/>
              </a:spcBef>
            </a:pPr>
            <a:r>
              <a:rPr lang="en-US" sz="1799" b="1" u="none" strike="noStrike">
                <a:solidFill>
                  <a:srgbClr val="957DEA"/>
                </a:solidFill>
                <a:latin typeface="Canva Sans Bold"/>
                <a:ea typeface="Canva Sans Bold"/>
                <a:cs typeface="Canva Sans Bold"/>
                <a:sym typeface="Canva Sans Bold"/>
              </a:rPr>
              <a:t>Google Classroom</a:t>
            </a:r>
          </a:p>
        </p:txBody>
      </p:sp>
      <p:sp>
        <p:nvSpPr>
          <p:cNvPr id="36" name="TextBox 36"/>
          <p:cNvSpPr txBox="1"/>
          <p:nvPr/>
        </p:nvSpPr>
        <p:spPr>
          <a:xfrm>
            <a:off x="9411808" y="2234565"/>
            <a:ext cx="1801022" cy="617220"/>
          </a:xfrm>
          <a:prstGeom prst="rect">
            <a:avLst/>
          </a:prstGeom>
        </p:spPr>
        <p:txBody>
          <a:bodyPr lIns="0" tIns="0" rIns="0" bIns="0" rtlCol="0" anchor="t">
            <a:spAutoFit/>
          </a:bodyPr>
          <a:lstStyle/>
          <a:p>
            <a:pPr marL="0" lvl="0" indent="0" algn="ctr">
              <a:lnSpc>
                <a:spcPts val="1679"/>
              </a:lnSpc>
              <a:spcBef>
                <a:spcPct val="0"/>
              </a:spcBef>
            </a:pPr>
            <a:r>
              <a:rPr lang="en-US" sz="1200" u="none" strike="noStrike">
                <a:solidFill>
                  <a:srgbClr val="000000"/>
                </a:solidFill>
                <a:latin typeface="Canva Sans"/>
                <a:ea typeface="Canva Sans"/>
                <a:cs typeface="Canva Sans"/>
                <a:sym typeface="Canva Sans"/>
              </a:rPr>
              <a:t>Förbättrad kommunikation och samarbete</a:t>
            </a:r>
          </a:p>
        </p:txBody>
      </p:sp>
      <p:sp>
        <p:nvSpPr>
          <p:cNvPr id="37" name="TextBox 37"/>
          <p:cNvSpPr txBox="1"/>
          <p:nvPr/>
        </p:nvSpPr>
        <p:spPr>
          <a:xfrm>
            <a:off x="9334112" y="1823085"/>
            <a:ext cx="1956413" cy="297180"/>
          </a:xfrm>
          <a:prstGeom prst="rect">
            <a:avLst/>
          </a:prstGeom>
        </p:spPr>
        <p:txBody>
          <a:bodyPr lIns="0" tIns="0" rIns="0" bIns="0" rtlCol="0" anchor="t">
            <a:spAutoFit/>
          </a:bodyPr>
          <a:lstStyle/>
          <a:p>
            <a:pPr marL="0" lvl="0" indent="0" algn="ctr">
              <a:lnSpc>
                <a:spcPts val="2519"/>
              </a:lnSpc>
              <a:spcBef>
                <a:spcPct val="0"/>
              </a:spcBef>
            </a:pPr>
            <a:r>
              <a:rPr lang="en-US" sz="1799" b="1" u="none" strike="noStrike">
                <a:solidFill>
                  <a:srgbClr val="D69BF3"/>
                </a:solidFill>
                <a:latin typeface="Canva Sans Bold"/>
                <a:ea typeface="Canva Sans Bold"/>
                <a:cs typeface="Canva Sans Bold"/>
                <a:sym typeface="Canva Sans Bold"/>
              </a:rPr>
              <a:t>Microsoft Teams</a:t>
            </a:r>
          </a:p>
        </p:txBody>
      </p:sp>
      <p:sp>
        <p:nvSpPr>
          <p:cNvPr id="38" name="TextBox 38"/>
          <p:cNvSpPr txBox="1"/>
          <p:nvPr/>
        </p:nvSpPr>
        <p:spPr>
          <a:xfrm>
            <a:off x="12696415" y="2237422"/>
            <a:ext cx="1801022" cy="617220"/>
          </a:xfrm>
          <a:prstGeom prst="rect">
            <a:avLst/>
          </a:prstGeom>
        </p:spPr>
        <p:txBody>
          <a:bodyPr lIns="0" tIns="0" rIns="0" bIns="0" rtlCol="0" anchor="t">
            <a:spAutoFit/>
          </a:bodyPr>
          <a:lstStyle/>
          <a:p>
            <a:pPr marL="0" lvl="0" indent="0" algn="ctr">
              <a:lnSpc>
                <a:spcPts val="1679"/>
              </a:lnSpc>
              <a:spcBef>
                <a:spcPct val="0"/>
              </a:spcBef>
            </a:pPr>
            <a:r>
              <a:rPr lang="en-US" sz="1200" u="none" strike="noStrike">
                <a:solidFill>
                  <a:srgbClr val="000000"/>
                </a:solidFill>
                <a:latin typeface="Canva Sans"/>
                <a:ea typeface="Canva Sans"/>
                <a:cs typeface="Canva Sans"/>
                <a:sym typeface="Canva Sans"/>
              </a:rPr>
              <a:t>Anpassade inlärningsvägar och utbildningsvideor</a:t>
            </a:r>
          </a:p>
        </p:txBody>
      </p:sp>
      <p:sp>
        <p:nvSpPr>
          <p:cNvPr id="39" name="TextBox 39"/>
          <p:cNvSpPr txBox="1"/>
          <p:nvPr/>
        </p:nvSpPr>
        <p:spPr>
          <a:xfrm>
            <a:off x="12618720" y="1825943"/>
            <a:ext cx="1956413" cy="297180"/>
          </a:xfrm>
          <a:prstGeom prst="rect">
            <a:avLst/>
          </a:prstGeom>
        </p:spPr>
        <p:txBody>
          <a:bodyPr lIns="0" tIns="0" rIns="0" bIns="0" rtlCol="0" anchor="t">
            <a:spAutoFit/>
          </a:bodyPr>
          <a:lstStyle/>
          <a:p>
            <a:pPr marL="0" lvl="0" indent="0" algn="ctr">
              <a:lnSpc>
                <a:spcPts val="2519"/>
              </a:lnSpc>
              <a:spcBef>
                <a:spcPct val="0"/>
              </a:spcBef>
            </a:pPr>
            <a:r>
              <a:rPr lang="en-US" sz="1799" b="1" u="none" strike="noStrike">
                <a:solidFill>
                  <a:srgbClr val="5DD49B"/>
                </a:solidFill>
                <a:latin typeface="Canva Sans Bold"/>
                <a:ea typeface="Canva Sans Bold"/>
                <a:cs typeface="Canva Sans Bold"/>
                <a:sym typeface="Canva Sans Bold"/>
              </a:rPr>
              <a:t>Khan Academy</a:t>
            </a:r>
          </a:p>
        </p:txBody>
      </p:sp>
      <p:sp>
        <p:nvSpPr>
          <p:cNvPr id="40" name="TextBox 40"/>
          <p:cNvSpPr txBox="1"/>
          <p:nvPr/>
        </p:nvSpPr>
        <p:spPr>
          <a:xfrm>
            <a:off x="14558564" y="4596765"/>
            <a:ext cx="1801022" cy="407670"/>
          </a:xfrm>
          <a:prstGeom prst="rect">
            <a:avLst/>
          </a:prstGeom>
        </p:spPr>
        <p:txBody>
          <a:bodyPr lIns="0" tIns="0" rIns="0" bIns="0" rtlCol="0" anchor="t">
            <a:spAutoFit/>
          </a:bodyPr>
          <a:lstStyle/>
          <a:p>
            <a:pPr marL="0" lvl="0" indent="0" algn="ctr">
              <a:lnSpc>
                <a:spcPts val="1679"/>
              </a:lnSpc>
              <a:spcBef>
                <a:spcPct val="0"/>
              </a:spcBef>
            </a:pPr>
            <a:r>
              <a:rPr lang="en-US" sz="1200" u="none" strike="noStrike">
                <a:solidFill>
                  <a:srgbClr val="000000"/>
                </a:solidFill>
                <a:latin typeface="Canva Sans"/>
                <a:ea typeface="Canva Sans"/>
                <a:cs typeface="Canva Sans"/>
                <a:sym typeface="Canva Sans"/>
              </a:rPr>
              <a:t>adaptiva språkinlärningsövningar</a:t>
            </a:r>
          </a:p>
        </p:txBody>
      </p:sp>
      <p:sp>
        <p:nvSpPr>
          <p:cNvPr id="41" name="TextBox 41"/>
          <p:cNvSpPr txBox="1"/>
          <p:nvPr/>
        </p:nvSpPr>
        <p:spPr>
          <a:xfrm>
            <a:off x="14480868" y="4185285"/>
            <a:ext cx="1956413" cy="297180"/>
          </a:xfrm>
          <a:prstGeom prst="rect">
            <a:avLst/>
          </a:prstGeom>
        </p:spPr>
        <p:txBody>
          <a:bodyPr lIns="0" tIns="0" rIns="0" bIns="0" rtlCol="0" anchor="t">
            <a:spAutoFit/>
          </a:bodyPr>
          <a:lstStyle/>
          <a:p>
            <a:pPr marL="0" lvl="0" indent="0" algn="ctr">
              <a:lnSpc>
                <a:spcPts val="2519"/>
              </a:lnSpc>
              <a:spcBef>
                <a:spcPct val="0"/>
              </a:spcBef>
            </a:pPr>
            <a:r>
              <a:rPr lang="en-US" sz="1799" b="1" u="none" strike="noStrike">
                <a:solidFill>
                  <a:srgbClr val="E9DC54"/>
                </a:solidFill>
                <a:latin typeface="Canva Sans Bold"/>
                <a:ea typeface="Canva Sans Bold"/>
                <a:cs typeface="Canva Sans Bold"/>
                <a:sym typeface="Canva Sans Bold"/>
              </a:rPr>
              <a:t>Duolingo</a:t>
            </a:r>
          </a:p>
        </p:txBody>
      </p:sp>
      <p:sp>
        <p:nvSpPr>
          <p:cNvPr id="42" name="TextBox 42"/>
          <p:cNvSpPr txBox="1"/>
          <p:nvPr/>
        </p:nvSpPr>
        <p:spPr>
          <a:xfrm>
            <a:off x="14575133" y="6450330"/>
            <a:ext cx="1801022" cy="407670"/>
          </a:xfrm>
          <a:prstGeom prst="rect">
            <a:avLst/>
          </a:prstGeom>
        </p:spPr>
        <p:txBody>
          <a:bodyPr lIns="0" tIns="0" rIns="0" bIns="0" rtlCol="0" anchor="t">
            <a:spAutoFit/>
          </a:bodyPr>
          <a:lstStyle/>
          <a:p>
            <a:pPr marL="0" lvl="0" indent="0" algn="ctr">
              <a:lnSpc>
                <a:spcPts val="1679"/>
              </a:lnSpc>
              <a:spcBef>
                <a:spcPct val="0"/>
              </a:spcBef>
            </a:pPr>
            <a:r>
              <a:rPr lang="en-US" sz="1200" u="none" strike="noStrike">
                <a:solidFill>
                  <a:srgbClr val="000000"/>
                </a:solidFill>
                <a:latin typeface="Canva Sans"/>
                <a:ea typeface="Canva Sans"/>
                <a:cs typeface="Canva Sans"/>
                <a:sym typeface="Canva Sans"/>
              </a:rPr>
              <a:t>Hjälp med stilförslag och skrivstil.</a:t>
            </a:r>
          </a:p>
        </p:txBody>
      </p:sp>
      <p:sp>
        <p:nvSpPr>
          <p:cNvPr id="43" name="TextBox 43"/>
          <p:cNvSpPr txBox="1"/>
          <p:nvPr/>
        </p:nvSpPr>
        <p:spPr>
          <a:xfrm>
            <a:off x="14497438" y="6038850"/>
            <a:ext cx="1956413" cy="297180"/>
          </a:xfrm>
          <a:prstGeom prst="rect">
            <a:avLst/>
          </a:prstGeom>
        </p:spPr>
        <p:txBody>
          <a:bodyPr lIns="0" tIns="0" rIns="0" bIns="0" rtlCol="0" anchor="t">
            <a:spAutoFit/>
          </a:bodyPr>
          <a:lstStyle/>
          <a:p>
            <a:pPr marL="0" lvl="0" indent="0" algn="ctr">
              <a:lnSpc>
                <a:spcPts val="2519"/>
              </a:lnSpc>
              <a:spcBef>
                <a:spcPct val="0"/>
              </a:spcBef>
            </a:pPr>
            <a:r>
              <a:rPr lang="en-US" sz="1799" b="1" u="none" strike="noStrike">
                <a:solidFill>
                  <a:srgbClr val="E59847"/>
                </a:solidFill>
                <a:latin typeface="Canva Sans Bold"/>
                <a:ea typeface="Canva Sans Bold"/>
                <a:cs typeface="Canva Sans Bold"/>
                <a:sym typeface="Canva Sans Bold"/>
              </a:rPr>
              <a:t>Grammarly</a:t>
            </a:r>
          </a:p>
        </p:txBody>
      </p:sp>
      <p:sp>
        <p:nvSpPr>
          <p:cNvPr id="44" name="TextBox 44"/>
          <p:cNvSpPr txBox="1"/>
          <p:nvPr/>
        </p:nvSpPr>
        <p:spPr>
          <a:xfrm>
            <a:off x="12559942" y="8488873"/>
            <a:ext cx="2094946" cy="407670"/>
          </a:xfrm>
          <a:prstGeom prst="rect">
            <a:avLst/>
          </a:prstGeom>
        </p:spPr>
        <p:txBody>
          <a:bodyPr lIns="0" tIns="0" rIns="0" bIns="0" rtlCol="0" anchor="t">
            <a:spAutoFit/>
          </a:bodyPr>
          <a:lstStyle/>
          <a:p>
            <a:pPr marL="0" lvl="0" indent="0" algn="ctr">
              <a:lnSpc>
                <a:spcPts val="1679"/>
              </a:lnSpc>
              <a:spcBef>
                <a:spcPct val="0"/>
              </a:spcBef>
            </a:pPr>
            <a:r>
              <a:rPr lang="en-US" sz="1200" u="none" strike="noStrike">
                <a:solidFill>
                  <a:srgbClr val="000000"/>
                </a:solidFill>
                <a:latin typeface="Canva Sans"/>
                <a:ea typeface="Canva Sans"/>
                <a:cs typeface="Canva Sans"/>
                <a:sym typeface="Canva Sans"/>
              </a:rPr>
              <a:t>Läxhjälp och steg-för-steg-lösningar</a:t>
            </a:r>
          </a:p>
        </p:txBody>
      </p:sp>
      <p:sp>
        <p:nvSpPr>
          <p:cNvPr id="45" name="TextBox 45"/>
          <p:cNvSpPr txBox="1"/>
          <p:nvPr/>
        </p:nvSpPr>
        <p:spPr>
          <a:xfrm>
            <a:off x="12629208" y="8077393"/>
            <a:ext cx="1956413" cy="297180"/>
          </a:xfrm>
          <a:prstGeom prst="rect">
            <a:avLst/>
          </a:prstGeom>
        </p:spPr>
        <p:txBody>
          <a:bodyPr lIns="0" tIns="0" rIns="0" bIns="0" rtlCol="0" anchor="t">
            <a:spAutoFit/>
          </a:bodyPr>
          <a:lstStyle/>
          <a:p>
            <a:pPr marL="0" lvl="0" indent="0" algn="ctr">
              <a:lnSpc>
                <a:spcPts val="2519"/>
              </a:lnSpc>
              <a:spcBef>
                <a:spcPct val="0"/>
              </a:spcBef>
            </a:pPr>
            <a:r>
              <a:rPr lang="en-US" sz="1799" b="1" u="none" strike="noStrike">
                <a:solidFill>
                  <a:srgbClr val="6CBBF8"/>
                </a:solidFill>
                <a:latin typeface="Canva Sans Bold"/>
                <a:ea typeface="Canva Sans Bold"/>
                <a:cs typeface="Canva Sans Bold"/>
                <a:sym typeface="Canva Sans Bold"/>
              </a:rPr>
              <a:t>sokratisk</a:t>
            </a: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066925"/>
            <a:ext cx="16230600" cy="6294800"/>
          </a:xfrm>
          <a:prstGeom prst="rect">
            <a:avLst/>
          </a:prstGeom>
        </p:spPr>
        <p:txBody>
          <a:bodyPr lIns="0" tIns="0" rIns="0" bIns="0" rtlCol="0" anchor="t">
            <a:spAutoFit/>
          </a:bodyPr>
          <a:lstStyle/>
          <a:p>
            <a:pPr marL="0" lvl="0" indent="0" algn="just">
              <a:lnSpc>
                <a:spcPts val="2880"/>
              </a:lnSpc>
              <a:spcBef>
                <a:spcPct val="0"/>
              </a:spcBef>
            </a:pPr>
            <a:endParaRPr sz="2400" dirty="0">
              <a:latin typeface="Lato Light" panose="020F0302020204030203" pitchFamily="34" charset="0"/>
            </a:endParaRPr>
          </a:p>
          <a:p>
            <a:pPr marL="434341" lvl="1" indent="-217171" algn="just">
              <a:lnSpc>
                <a:spcPts val="2880"/>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Människans</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handlingsförmåga</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avser</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en</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individs</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förmåga</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att</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bli</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en</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kompetent</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samhällsmedlem</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a:solidFill>
                  <a:srgbClr val="000000"/>
                </a:solidFill>
                <a:latin typeface="Lato Light" panose="020F0302020204030203" pitchFamily="34" charset="0"/>
                <a:ea typeface="Lato"/>
                <a:cs typeface="Lato"/>
                <a:sym typeface="Lato"/>
              </a:rPr>
              <a:t>En person med </a:t>
            </a:r>
            <a:r>
              <a:rPr lang="en-US" sz="2400" u="none" strike="noStrike" dirty="0" err="1">
                <a:solidFill>
                  <a:srgbClr val="000000"/>
                </a:solidFill>
                <a:latin typeface="Lato Light" panose="020F0302020204030203" pitchFamily="34" charset="0"/>
                <a:ea typeface="Lato"/>
                <a:cs typeface="Lato"/>
                <a:sym typeface="Lato"/>
              </a:rPr>
              <a:t>handlingsförmåga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kan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fatta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viktiga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beslut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sitt</a:t>
            </a:r>
            <a:r>
              <a:rPr lang="en-US" sz="2400" u="none" strike="noStrike" dirty="0">
                <a:solidFill>
                  <a:srgbClr val="000000"/>
                </a:solidFill>
                <a:latin typeface="Lato Light" panose="020F0302020204030203" pitchFamily="34" charset="0"/>
                <a:ea typeface="Lato"/>
                <a:cs typeface="Lato"/>
                <a:sym typeface="Lato"/>
              </a:rPr>
              <a:t> liv och </a:t>
            </a:r>
            <a:r>
              <a:rPr lang="en-US" sz="2400" u="none" strike="noStrike" dirty="0" err="1">
                <a:solidFill>
                  <a:srgbClr val="000000"/>
                </a:solidFill>
                <a:latin typeface="Lato Light" panose="020F0302020204030203" pitchFamily="34" charset="0"/>
                <a:ea typeface="Lato"/>
                <a:cs typeface="Lato"/>
                <a:sym typeface="Lato"/>
              </a:rPr>
              <a:t>vara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ansvarig</a:t>
            </a:r>
            <a:r>
              <a:rPr lang="en-US" sz="2400" u="none" strike="noStrike" dirty="0">
                <a:solidFill>
                  <a:srgbClr val="000000"/>
                </a:solidFill>
                <a:latin typeface="Lato Light" panose="020F0302020204030203" pitchFamily="34" charset="0"/>
                <a:ea typeface="Lato"/>
                <a:cs typeface="Lato"/>
                <a:sym typeface="Lato"/>
              </a:rPr>
              <a:t> för </a:t>
            </a:r>
            <a:r>
              <a:rPr lang="en-US" sz="2400" u="none" strike="noStrike" dirty="0" err="1">
                <a:solidFill>
                  <a:srgbClr val="000000"/>
                </a:solidFill>
                <a:latin typeface="Lato Light" panose="020F0302020204030203" pitchFamily="34" charset="0"/>
                <a:ea typeface="Lato"/>
                <a:cs typeface="Lato"/>
                <a:sym typeface="Lato"/>
              </a:rPr>
              <a:t>sina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handlingar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Handlingsförmågan</a:t>
            </a:r>
            <a:r>
              <a:rPr lang="en-US" sz="2400" u="none" strike="noStrike" dirty="0">
                <a:solidFill>
                  <a:srgbClr val="000000"/>
                </a:solidFill>
                <a:latin typeface="Lato Light" panose="020F0302020204030203" pitchFamily="34" charset="0"/>
                <a:ea typeface="Lato"/>
                <a:cs typeface="Lato"/>
                <a:sym typeface="Lato"/>
              </a:rPr>
              <a:t> ligger till </a:t>
            </a:r>
            <a:r>
              <a:rPr lang="en-US" sz="2400" u="none" strike="noStrike" dirty="0" err="1">
                <a:solidFill>
                  <a:srgbClr val="000000"/>
                </a:solidFill>
                <a:latin typeface="Lato Light" panose="020F0302020204030203" pitchFamily="34" charset="0"/>
                <a:ea typeface="Lato"/>
                <a:cs typeface="Lato"/>
                <a:sym typeface="Lato"/>
              </a:rPr>
              <a:t>grund</a:t>
            </a:r>
            <a:r>
              <a:rPr lang="en-US" sz="2400" u="none" strike="noStrike" dirty="0">
                <a:solidFill>
                  <a:srgbClr val="000000"/>
                </a:solidFill>
                <a:latin typeface="Lato Light" panose="020F0302020204030203" pitchFamily="34" charset="0"/>
                <a:ea typeface="Lato"/>
                <a:cs typeface="Lato"/>
                <a:sym typeface="Lato"/>
              </a:rPr>
              <a:t> för </a:t>
            </a:r>
            <a:r>
              <a:rPr lang="en-US" sz="2400" u="none" strike="noStrike" dirty="0" err="1">
                <a:solidFill>
                  <a:srgbClr val="000000"/>
                </a:solidFill>
                <a:latin typeface="Lato Light" panose="020F0302020204030203" pitchFamily="34" charset="0"/>
                <a:ea typeface="Lato"/>
                <a:cs typeface="Lato"/>
                <a:sym typeface="Lato"/>
              </a:rPr>
              <a:t>allmänt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använda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begrepp</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som</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autonomi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självbestämmande</a:t>
            </a:r>
            <a:r>
              <a:rPr lang="en-US" sz="2400" u="none" strike="noStrike" dirty="0">
                <a:solidFill>
                  <a:srgbClr val="000000"/>
                </a:solidFill>
                <a:latin typeface="Lato Light" panose="020F0302020204030203" pitchFamily="34" charset="0"/>
                <a:ea typeface="Lato"/>
                <a:cs typeface="Lato"/>
                <a:sym typeface="Lato"/>
              </a:rPr>
              <a:t> och </a:t>
            </a:r>
            <a:r>
              <a:rPr lang="en-US" sz="2400" u="none" strike="noStrike" dirty="0" err="1">
                <a:solidFill>
                  <a:srgbClr val="000000"/>
                </a:solidFill>
                <a:latin typeface="Lato Light" panose="020F0302020204030203" pitchFamily="34" charset="0"/>
                <a:ea typeface="Lato"/>
                <a:cs typeface="Lato"/>
                <a:sym typeface="Lato"/>
              </a:rPr>
              <a:t>ansvar</a:t>
            </a:r>
            <a:r>
              <a:rPr lang="en-US" sz="2400" u="none" strike="noStrike" dirty="0">
                <a:solidFill>
                  <a:srgbClr val="000000"/>
                </a:solidFill>
                <a:latin typeface="Lato Light" panose="020F0302020204030203" pitchFamily="34" charset="0"/>
                <a:ea typeface="Lato"/>
                <a:cs typeface="Lato"/>
                <a:sym typeface="Lato"/>
              </a:rPr>
              <a:t>.</a:t>
            </a:r>
          </a:p>
          <a:p>
            <a:pPr marL="0" lvl="0" indent="0" algn="just">
              <a:lnSpc>
                <a:spcPts val="2880"/>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434341" lvl="1" indent="-217171" algn="just">
              <a:lnSpc>
                <a:spcPts val="2880"/>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Jämlikhet</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innebär</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att</a:t>
            </a:r>
            <a:r>
              <a:rPr lang="en-US" sz="2400" b="1" u="none" strike="noStrike" dirty="0">
                <a:solidFill>
                  <a:srgbClr val="000000"/>
                </a:solidFill>
                <a:latin typeface="Lato Light" panose="020F0302020204030203" pitchFamily="34" charset="0"/>
                <a:ea typeface="Lato Bold"/>
                <a:cs typeface="Lato Bold"/>
                <a:sym typeface="Lato Bold"/>
              </a:rPr>
              <a:t> alla </a:t>
            </a:r>
            <a:r>
              <a:rPr lang="en-US" sz="2400" b="1" u="none" strike="noStrike" dirty="0" err="1">
                <a:solidFill>
                  <a:srgbClr val="000000"/>
                </a:solidFill>
                <a:latin typeface="Lato Light" panose="020F0302020204030203" pitchFamily="34" charset="0"/>
                <a:ea typeface="Lato Bold"/>
                <a:cs typeface="Lato Bold"/>
                <a:sym typeface="Lato Bold"/>
              </a:rPr>
              <a:t>människor</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behandlas</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lika</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inom</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en</a:t>
            </a:r>
            <a:r>
              <a:rPr lang="en-US" sz="2400" b="1" u="none" strike="noStrike" dirty="0">
                <a:solidFill>
                  <a:srgbClr val="000000"/>
                </a:solidFill>
                <a:latin typeface="Lato Light" panose="020F0302020204030203" pitchFamily="34" charset="0"/>
                <a:ea typeface="Lato Bold"/>
                <a:cs typeface="Lato Bold"/>
                <a:sym typeface="Lato Bold"/>
              </a:rPr>
              <a:t> social </a:t>
            </a:r>
            <a:r>
              <a:rPr lang="en-US" sz="2400" b="1" u="none" strike="noStrike" dirty="0" err="1">
                <a:solidFill>
                  <a:srgbClr val="000000"/>
                </a:solidFill>
                <a:latin typeface="Lato Light" panose="020F0302020204030203" pitchFamily="34" charset="0"/>
                <a:ea typeface="Lato Bold"/>
                <a:cs typeface="Lato Bold"/>
                <a:sym typeface="Lato Bold"/>
              </a:rPr>
              <a:t>organisation</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a:cs typeface="Lato"/>
                <a:sym typeface="Lato"/>
              </a:rPr>
              <a:t>Tydliga</a:t>
            </a:r>
            <a:r>
              <a:rPr lang="en-US" sz="2400" u="none" strike="noStrike" dirty="0">
                <a:solidFill>
                  <a:srgbClr val="000000"/>
                </a:solidFill>
                <a:latin typeface="Lato Light" panose="020F0302020204030203" pitchFamily="34" charset="0"/>
                <a:ea typeface="Lato"/>
                <a:cs typeface="Lato"/>
                <a:sym typeface="Lato"/>
              </a:rPr>
              <a:t> processer </a:t>
            </a:r>
            <a:r>
              <a:rPr lang="en-US" sz="2400" u="none" strike="noStrike" dirty="0" err="1">
                <a:solidFill>
                  <a:srgbClr val="000000"/>
                </a:solidFill>
                <a:latin typeface="Lato Light" panose="020F0302020204030203" pitchFamily="34" charset="0"/>
                <a:ea typeface="Lato"/>
                <a:cs typeface="Lato"/>
                <a:sym typeface="Lato"/>
              </a:rPr>
              <a:t>behövs</a:t>
            </a:r>
            <a:r>
              <a:rPr lang="en-US" sz="2400" u="none" strike="noStrike" dirty="0">
                <a:solidFill>
                  <a:srgbClr val="000000"/>
                </a:solidFill>
                <a:latin typeface="Lato Light" panose="020F0302020204030203" pitchFamily="34" charset="0"/>
                <a:ea typeface="Lato"/>
                <a:cs typeface="Lato"/>
                <a:sym typeface="Lato"/>
              </a:rPr>
              <a:t> för </a:t>
            </a: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säkerställa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alla </a:t>
            </a:r>
            <a:r>
              <a:rPr lang="en-US" sz="2400" u="none" strike="noStrike" dirty="0" err="1">
                <a:solidFill>
                  <a:srgbClr val="000000"/>
                </a:solidFill>
                <a:latin typeface="Lato Light" panose="020F0302020204030203" pitchFamily="34" charset="0"/>
                <a:ea typeface="Lato"/>
                <a:cs typeface="Lato"/>
                <a:sym typeface="Lato"/>
              </a:rPr>
              <a:t>användare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har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lika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tillgång</a:t>
            </a:r>
            <a:r>
              <a:rPr lang="en-US" sz="2400" u="none" strike="noStrike" dirty="0">
                <a:solidFill>
                  <a:srgbClr val="000000"/>
                </a:solidFill>
                <a:latin typeface="Lato Light" panose="020F0302020204030203" pitchFamily="34" charset="0"/>
                <a:ea typeface="Lato"/>
                <a:cs typeface="Lato"/>
                <a:sym typeface="Lato"/>
              </a:rPr>
              <a:t> till </a:t>
            </a:r>
            <a:r>
              <a:rPr lang="en-US" sz="2400" u="none" strike="noStrike" dirty="0" err="1">
                <a:solidFill>
                  <a:srgbClr val="000000"/>
                </a:solidFill>
                <a:latin typeface="Lato Light" panose="020F0302020204030203" pitchFamily="34" charset="0"/>
                <a:ea typeface="Lato"/>
                <a:cs typeface="Lato"/>
                <a:sym typeface="Lato"/>
              </a:rPr>
              <a:t>möjligheter</a:t>
            </a:r>
            <a:r>
              <a:rPr lang="en-US" sz="2400" u="none" strike="noStrike" dirty="0">
                <a:solidFill>
                  <a:srgbClr val="000000"/>
                </a:solidFill>
                <a:latin typeface="Lato Light" panose="020F0302020204030203" pitchFamily="34" charset="0"/>
                <a:ea typeface="Lato"/>
                <a:cs typeface="Lato"/>
                <a:sym typeface="Lato"/>
              </a:rPr>
              <a:t>. Detta </a:t>
            </a:r>
            <a:r>
              <a:rPr lang="en-US" sz="2400" u="none" strike="noStrike" dirty="0" err="1">
                <a:solidFill>
                  <a:srgbClr val="000000"/>
                </a:solidFill>
                <a:latin typeface="Lato Light" panose="020F0302020204030203" pitchFamily="34" charset="0"/>
                <a:ea typeface="Lato"/>
                <a:cs typeface="Lato"/>
                <a:sym typeface="Lato"/>
              </a:rPr>
              <a:t>inkluderar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rättvisa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inkludering</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icke-diskriminering</a:t>
            </a:r>
            <a:r>
              <a:rPr lang="en-US" sz="2400" u="none" strike="noStrike" dirty="0">
                <a:solidFill>
                  <a:srgbClr val="000000"/>
                </a:solidFill>
                <a:latin typeface="Lato Light" panose="020F0302020204030203" pitchFamily="34" charset="0"/>
                <a:ea typeface="Lato"/>
                <a:cs typeface="Lato"/>
                <a:sym typeface="Lato"/>
              </a:rPr>
              <a:t> och </a:t>
            </a:r>
            <a:r>
              <a:rPr lang="en-US" sz="2400" u="none" strike="noStrike" dirty="0" err="1">
                <a:solidFill>
                  <a:srgbClr val="000000"/>
                </a:solidFill>
                <a:latin typeface="Lato Light" panose="020F0302020204030203" pitchFamily="34" charset="0"/>
                <a:ea typeface="Lato"/>
                <a:cs typeface="Lato"/>
                <a:sym typeface="Lato"/>
              </a:rPr>
              <a:t>en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rättvis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fördelning</a:t>
            </a:r>
            <a:r>
              <a:rPr lang="en-US" sz="2400" u="none" strike="noStrike" dirty="0">
                <a:solidFill>
                  <a:srgbClr val="000000"/>
                </a:solidFill>
                <a:latin typeface="Lato Light" panose="020F0302020204030203" pitchFamily="34" charset="0"/>
                <a:ea typeface="Lato"/>
                <a:cs typeface="Lato"/>
                <a:sym typeface="Lato"/>
              </a:rPr>
              <a:t> av </a:t>
            </a:r>
            <a:r>
              <a:rPr lang="en-US" sz="2400" u="none" strike="noStrike" dirty="0" err="1">
                <a:solidFill>
                  <a:srgbClr val="000000"/>
                </a:solidFill>
                <a:latin typeface="Lato Light" panose="020F0302020204030203" pitchFamily="34" charset="0"/>
                <a:ea typeface="Lato"/>
                <a:cs typeface="Lato"/>
                <a:sym typeface="Lato"/>
              </a:rPr>
              <a:t>rättigheter</a:t>
            </a:r>
            <a:r>
              <a:rPr lang="en-US" sz="2400" u="none" strike="noStrike" dirty="0">
                <a:solidFill>
                  <a:srgbClr val="000000"/>
                </a:solidFill>
                <a:latin typeface="Lato Light" panose="020F0302020204030203" pitchFamily="34" charset="0"/>
                <a:ea typeface="Lato"/>
                <a:cs typeface="Lato"/>
                <a:sym typeface="Lato"/>
              </a:rPr>
              <a:t> och </a:t>
            </a:r>
            <a:r>
              <a:rPr lang="en-US" sz="2400" u="none" strike="noStrike" dirty="0" err="1">
                <a:solidFill>
                  <a:srgbClr val="000000"/>
                </a:solidFill>
                <a:latin typeface="Lato Light" panose="020F0302020204030203" pitchFamily="34" charset="0"/>
                <a:ea typeface="Lato"/>
                <a:cs typeface="Lato"/>
                <a:sym typeface="Lato"/>
              </a:rPr>
              <a:t>skyldigheter</a:t>
            </a:r>
            <a:r>
              <a:rPr lang="en-US" sz="2400" u="none" strike="noStrike" dirty="0">
                <a:solidFill>
                  <a:srgbClr val="000000"/>
                </a:solidFill>
                <a:latin typeface="Lato Light" panose="020F0302020204030203" pitchFamily="34" charset="0"/>
                <a:ea typeface="Lato"/>
                <a:cs typeface="Lato"/>
                <a:sym typeface="Lato"/>
              </a:rPr>
              <a:t>.</a:t>
            </a:r>
          </a:p>
          <a:p>
            <a:pPr marL="0" lvl="0" indent="0" algn="just">
              <a:lnSpc>
                <a:spcPts val="2880"/>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434341" lvl="1" indent="-217171" algn="just">
              <a:lnSpc>
                <a:spcPts val="2880"/>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Mänskligheten</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måste</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beakta</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människors</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välbefinnande</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deras</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identitet</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integritet</a:t>
            </a:r>
            <a:r>
              <a:rPr lang="en-US" sz="2400" b="1" u="none" strike="noStrike" dirty="0">
                <a:solidFill>
                  <a:srgbClr val="000000"/>
                </a:solidFill>
                <a:latin typeface="Lato Light" panose="020F0302020204030203" pitchFamily="34" charset="0"/>
                <a:ea typeface="Lato Bold"/>
                <a:cs typeface="Lato Bold"/>
                <a:sym typeface="Lato Bold"/>
              </a:rPr>
              <a:t> och </a:t>
            </a:r>
            <a:r>
              <a:rPr lang="en-US" sz="2400" b="1" u="none" strike="noStrike" dirty="0" err="1">
                <a:solidFill>
                  <a:srgbClr val="000000"/>
                </a:solidFill>
                <a:latin typeface="Lato Light" panose="020F0302020204030203" pitchFamily="34" charset="0"/>
                <a:ea typeface="Lato Bold"/>
                <a:cs typeface="Lato Bold"/>
                <a:sym typeface="Lato Bold"/>
              </a:rPr>
              <a:t>värdighet</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a:solidFill>
                  <a:srgbClr val="000000"/>
                </a:solidFill>
                <a:latin typeface="Lato Light" panose="020F0302020204030203" pitchFamily="34" charset="0"/>
                <a:ea typeface="Lato"/>
                <a:cs typeface="Lato"/>
                <a:sym typeface="Lato"/>
              </a:rPr>
              <a:t>Vi </a:t>
            </a:r>
            <a:r>
              <a:rPr lang="en-US" sz="2400" u="none" strike="noStrike" dirty="0" err="1">
                <a:solidFill>
                  <a:srgbClr val="000000"/>
                </a:solidFill>
                <a:latin typeface="Lato Light" panose="020F0302020204030203" pitchFamily="34" charset="0"/>
                <a:ea typeface="Lato"/>
                <a:cs typeface="Lato"/>
                <a:sym typeface="Lato"/>
              </a:rPr>
              <a:t>måste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beakta</a:t>
            </a:r>
            <a:r>
              <a:rPr lang="en-US" sz="2400" u="none" strike="noStrike" dirty="0">
                <a:solidFill>
                  <a:srgbClr val="000000"/>
                </a:solidFill>
                <a:latin typeface="Lato Light" panose="020F0302020204030203" pitchFamily="34" charset="0"/>
                <a:ea typeface="Lato"/>
                <a:cs typeface="Lato"/>
                <a:sym typeface="Lato"/>
              </a:rPr>
              <a:t> det </a:t>
            </a:r>
            <a:r>
              <a:rPr lang="en-US" sz="2400" u="none" strike="noStrike" dirty="0" err="1">
                <a:solidFill>
                  <a:srgbClr val="000000"/>
                </a:solidFill>
                <a:latin typeface="Lato Light" panose="020F0302020204030203" pitchFamily="34" charset="0"/>
                <a:ea typeface="Lato"/>
                <a:cs typeface="Lato"/>
                <a:sym typeface="Lato"/>
              </a:rPr>
              <a:t>välbefinnande</a:t>
            </a:r>
            <a:r>
              <a:rPr lang="en-US" sz="2400" u="none" strike="noStrike" dirty="0">
                <a:solidFill>
                  <a:srgbClr val="000000"/>
                </a:solidFill>
                <a:latin typeface="Lato Light" panose="020F0302020204030203" pitchFamily="34" charset="0"/>
                <a:ea typeface="Lato"/>
                <a:cs typeface="Lato"/>
                <a:sym typeface="Lato"/>
              </a:rPr>
              <a:t>, den </a:t>
            </a:r>
            <a:r>
              <a:rPr lang="en-US" sz="2400" u="none" strike="noStrike" dirty="0" err="1">
                <a:solidFill>
                  <a:srgbClr val="000000"/>
                </a:solidFill>
                <a:latin typeface="Lato Light" panose="020F0302020204030203" pitchFamily="34" charset="0"/>
                <a:ea typeface="Lato"/>
                <a:cs typeface="Lato"/>
                <a:sym typeface="Lato"/>
              </a:rPr>
              <a:t>trygghet</a:t>
            </a:r>
            <a:r>
              <a:rPr lang="en-US" sz="2400" u="none" strike="noStrike" dirty="0">
                <a:solidFill>
                  <a:srgbClr val="000000"/>
                </a:solidFill>
                <a:latin typeface="Lato Light" panose="020F0302020204030203" pitchFamily="34" charset="0"/>
                <a:ea typeface="Lato"/>
                <a:cs typeface="Lato"/>
                <a:sym typeface="Lato"/>
              </a:rPr>
              <a:t>, den </a:t>
            </a:r>
            <a:r>
              <a:rPr lang="en-US" sz="2400" u="none" strike="noStrike" dirty="0" err="1">
                <a:solidFill>
                  <a:srgbClr val="000000"/>
                </a:solidFill>
                <a:latin typeface="Lato Light" panose="020F0302020204030203" pitchFamily="34" charset="0"/>
                <a:ea typeface="Lato"/>
                <a:cs typeface="Lato"/>
                <a:sym typeface="Lato"/>
              </a:rPr>
              <a:t>sociala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sammanhållning</a:t>
            </a:r>
            <a:r>
              <a:rPr lang="en-US" sz="2400" u="none" strike="noStrike" dirty="0">
                <a:solidFill>
                  <a:srgbClr val="000000"/>
                </a:solidFill>
                <a:latin typeface="Lato Light" panose="020F0302020204030203" pitchFamily="34" charset="0"/>
                <a:ea typeface="Lato"/>
                <a:cs typeface="Lato"/>
                <a:sym typeface="Lato"/>
              </a:rPr>
              <a:t>, de </a:t>
            </a:r>
            <a:r>
              <a:rPr lang="en-US" sz="2400" u="none" strike="noStrike" dirty="0" err="1">
                <a:solidFill>
                  <a:srgbClr val="000000"/>
                </a:solidFill>
                <a:latin typeface="Lato Light" panose="020F0302020204030203" pitchFamily="34" charset="0"/>
                <a:ea typeface="Lato"/>
                <a:cs typeface="Lato"/>
                <a:sym typeface="Lato"/>
              </a:rPr>
              <a:t>meningsfulla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kontakterna</a:t>
            </a:r>
            <a:r>
              <a:rPr lang="en-US" sz="2400" u="none" strike="noStrike" dirty="0">
                <a:solidFill>
                  <a:srgbClr val="000000"/>
                </a:solidFill>
                <a:latin typeface="Lato Light" panose="020F0302020204030203" pitchFamily="34" charset="0"/>
                <a:ea typeface="Lato"/>
                <a:cs typeface="Lato"/>
                <a:sym typeface="Lato"/>
              </a:rPr>
              <a:t> och den </a:t>
            </a:r>
            <a:r>
              <a:rPr lang="en-US" sz="2400" u="none" strike="noStrike" dirty="0" err="1">
                <a:solidFill>
                  <a:srgbClr val="000000"/>
                </a:solidFill>
                <a:latin typeface="Lato Light" panose="020F0302020204030203" pitchFamily="34" charset="0"/>
                <a:ea typeface="Lato"/>
                <a:cs typeface="Lato"/>
                <a:sym typeface="Lato"/>
              </a:rPr>
              <a:t>respekt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som</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är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nödvändig</a:t>
            </a:r>
            <a:r>
              <a:rPr lang="en-US" sz="2400" u="none" strike="noStrike" dirty="0">
                <a:solidFill>
                  <a:srgbClr val="000000"/>
                </a:solidFill>
                <a:latin typeface="Lato Light" panose="020F0302020204030203" pitchFamily="34" charset="0"/>
                <a:ea typeface="Lato"/>
                <a:cs typeface="Lato"/>
                <a:sym typeface="Lato"/>
              </a:rPr>
              <a:t> för </a:t>
            </a:r>
            <a:r>
              <a:rPr lang="en-US" sz="2400" u="none" strike="noStrike" dirty="0" err="1">
                <a:solidFill>
                  <a:srgbClr val="000000"/>
                </a:solidFill>
                <a:latin typeface="Lato Light" panose="020F0302020204030203" pitchFamily="34" charset="0"/>
                <a:ea typeface="Lato"/>
                <a:cs typeface="Lato"/>
                <a:sym typeface="Lato"/>
              </a:rPr>
              <a:t>autentisk</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mänsklig</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kontakt</a:t>
            </a:r>
            <a:r>
              <a:rPr lang="en-US" sz="2400" u="none" strike="noStrike" dirty="0">
                <a:solidFill>
                  <a:srgbClr val="000000"/>
                </a:solidFill>
                <a:latin typeface="Lato Light" panose="020F0302020204030203" pitchFamily="34" charset="0"/>
                <a:ea typeface="Lato"/>
                <a:cs typeface="Lato"/>
                <a:sym typeface="Lato"/>
              </a:rPr>
              <a:t>. Denna </a:t>
            </a:r>
            <a:r>
              <a:rPr lang="en-US" sz="2400" u="none" strike="noStrike" dirty="0" err="1">
                <a:solidFill>
                  <a:srgbClr val="000000"/>
                </a:solidFill>
                <a:latin typeface="Lato Light" panose="020F0302020204030203" pitchFamily="34" charset="0"/>
                <a:ea typeface="Lato"/>
                <a:cs typeface="Lato"/>
                <a:sym typeface="Lato"/>
              </a:rPr>
              <a:t>kontakt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kräver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ett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förhållningssätt</a:t>
            </a:r>
            <a:r>
              <a:rPr lang="en-US" sz="2400" u="none" strike="noStrike" dirty="0">
                <a:solidFill>
                  <a:srgbClr val="000000"/>
                </a:solidFill>
                <a:latin typeface="Lato Light" panose="020F0302020204030203" pitchFamily="34" charset="0"/>
                <a:ea typeface="Lato"/>
                <a:cs typeface="Lato"/>
                <a:sym typeface="Lato"/>
              </a:rPr>
              <a:t> till </a:t>
            </a:r>
            <a:r>
              <a:rPr lang="en-US" sz="2400" u="none" strike="noStrike" dirty="0" err="1">
                <a:solidFill>
                  <a:srgbClr val="000000"/>
                </a:solidFill>
                <a:latin typeface="Lato Light" panose="020F0302020204030203" pitchFamily="34" charset="0"/>
                <a:ea typeface="Lato"/>
                <a:cs typeface="Lato"/>
                <a:sym typeface="Lato"/>
              </a:rPr>
              <a:t>människor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baserat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på</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respekt</a:t>
            </a:r>
            <a:r>
              <a:rPr lang="en-US" sz="2400" u="none" strike="noStrike" dirty="0">
                <a:solidFill>
                  <a:srgbClr val="000000"/>
                </a:solidFill>
                <a:latin typeface="Lato Light" panose="020F0302020204030203" pitchFamily="34" charset="0"/>
                <a:ea typeface="Lato"/>
                <a:cs typeface="Lato"/>
                <a:sym typeface="Lato"/>
              </a:rPr>
              <a:t> för </a:t>
            </a:r>
            <a:r>
              <a:rPr lang="en-US" sz="2400" u="none" strike="noStrike" dirty="0" err="1">
                <a:solidFill>
                  <a:srgbClr val="000000"/>
                </a:solidFill>
                <a:latin typeface="Lato Light" panose="020F0302020204030203" pitchFamily="34" charset="0"/>
                <a:ea typeface="Lato"/>
                <a:cs typeface="Lato"/>
                <a:sym typeface="Lato"/>
              </a:rPr>
              <a:t>deras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inneboende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värde</a:t>
            </a:r>
            <a:r>
              <a:rPr lang="en-US" sz="2400" u="none" strike="noStrike" dirty="0">
                <a:solidFill>
                  <a:srgbClr val="000000"/>
                </a:solidFill>
                <a:latin typeface="Lato Light" panose="020F0302020204030203" pitchFamily="34" charset="0"/>
                <a:ea typeface="Lato"/>
                <a:cs typeface="Lato"/>
                <a:sym typeface="Lato"/>
              </a:rPr>
              <a:t>, och </a:t>
            </a:r>
            <a:r>
              <a:rPr lang="en-US" sz="2400" u="none" strike="noStrike" dirty="0" err="1">
                <a:solidFill>
                  <a:srgbClr val="000000"/>
                </a:solidFill>
                <a:latin typeface="Lato Light" panose="020F0302020204030203" pitchFamily="34" charset="0"/>
                <a:ea typeface="Lato"/>
                <a:cs typeface="Lato"/>
                <a:sym typeface="Lato"/>
              </a:rPr>
              <a:t>inte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som</a:t>
            </a:r>
            <a:r>
              <a:rPr lang="en-US" sz="2400" u="none" strike="noStrike" dirty="0">
                <a:solidFill>
                  <a:srgbClr val="000000"/>
                </a:solidFill>
                <a:latin typeface="Lato Light" panose="020F0302020204030203" pitchFamily="34" charset="0"/>
                <a:ea typeface="Lato"/>
                <a:cs typeface="Lato"/>
                <a:sym typeface="Lato"/>
              </a:rPr>
              <a:t> bara data </a:t>
            </a:r>
            <a:r>
              <a:rPr lang="en-US" sz="2400" u="none" strike="noStrike" dirty="0" err="1">
                <a:solidFill>
                  <a:srgbClr val="000000"/>
                </a:solidFill>
                <a:latin typeface="Lato Light" panose="020F0302020204030203" pitchFamily="34" charset="0"/>
                <a:ea typeface="Lato"/>
                <a:cs typeface="Lato"/>
                <a:sym typeface="Lato"/>
              </a:rPr>
              <a:t>eller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medel</a:t>
            </a:r>
            <a:r>
              <a:rPr lang="en-US" sz="2400" u="none" strike="noStrike" dirty="0">
                <a:solidFill>
                  <a:srgbClr val="000000"/>
                </a:solidFill>
                <a:latin typeface="Lato Light" panose="020F0302020204030203" pitchFamily="34" charset="0"/>
                <a:ea typeface="Lato"/>
                <a:cs typeface="Lato"/>
                <a:sym typeface="Lato"/>
              </a:rPr>
              <a:t> för </a:t>
            </a: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nå</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ett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mål</a:t>
            </a:r>
            <a:r>
              <a:rPr lang="en-US" sz="2400" u="none" strike="noStrike" dirty="0">
                <a:solidFill>
                  <a:srgbClr val="000000"/>
                </a:solidFill>
                <a:latin typeface="Lato Light" panose="020F0302020204030203" pitchFamily="34" charset="0"/>
                <a:ea typeface="Lato"/>
                <a:cs typeface="Lato"/>
                <a:sym typeface="Lato"/>
              </a:rPr>
              <a:t>.</a:t>
            </a:r>
          </a:p>
          <a:p>
            <a:pPr marL="0" lvl="0" indent="0" algn="just">
              <a:lnSpc>
                <a:spcPts val="2880"/>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434341" lvl="1" indent="-217171" algn="just">
              <a:lnSpc>
                <a:spcPts val="2880"/>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Motiverade</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val</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avser</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användningen</a:t>
            </a:r>
            <a:r>
              <a:rPr lang="en-US" sz="2400" b="1" u="none" strike="noStrike" dirty="0">
                <a:solidFill>
                  <a:srgbClr val="000000"/>
                </a:solidFill>
                <a:latin typeface="Lato Light" panose="020F0302020204030203" pitchFamily="34" charset="0"/>
                <a:ea typeface="Lato Bold"/>
                <a:cs typeface="Lato Bold"/>
                <a:sym typeface="Lato Bold"/>
              </a:rPr>
              <a:t> av </a:t>
            </a:r>
            <a:r>
              <a:rPr lang="en-US" sz="2400" b="1" u="none" strike="noStrike" dirty="0" err="1">
                <a:solidFill>
                  <a:srgbClr val="000000"/>
                </a:solidFill>
                <a:latin typeface="Lato Light" panose="020F0302020204030203" pitchFamily="34" charset="0"/>
                <a:ea typeface="Lato Bold"/>
                <a:cs typeface="Lato Bold"/>
                <a:sym typeface="Lato Bold"/>
              </a:rPr>
              <a:t>kunskap</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fakta</a:t>
            </a:r>
            <a:r>
              <a:rPr lang="en-US" sz="2400" b="1" u="none" strike="noStrike" dirty="0">
                <a:solidFill>
                  <a:srgbClr val="000000"/>
                </a:solidFill>
                <a:latin typeface="Lato Light" panose="020F0302020204030203" pitchFamily="34" charset="0"/>
                <a:ea typeface="Lato Bold"/>
                <a:cs typeface="Lato Bold"/>
                <a:sym typeface="Lato Bold"/>
              </a:rPr>
              <a:t> och data för </a:t>
            </a:r>
            <a:r>
              <a:rPr lang="en-US" sz="2400" b="1" u="none" strike="noStrike" dirty="0" err="1">
                <a:solidFill>
                  <a:srgbClr val="000000"/>
                </a:solidFill>
                <a:latin typeface="Lato Light" panose="020F0302020204030203" pitchFamily="34" charset="0"/>
                <a:ea typeface="Lato Bold"/>
                <a:cs typeface="Lato Bold"/>
                <a:sym typeface="Lato Bold"/>
              </a:rPr>
              <a:t>att</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motivera</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nödvändiga</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eller</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lämpliga</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kollektiva</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beslut</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som</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fattas</a:t>
            </a:r>
            <a:r>
              <a:rPr lang="en-US" sz="2400" b="1" u="none" strike="noStrike" dirty="0">
                <a:solidFill>
                  <a:srgbClr val="000000"/>
                </a:solidFill>
                <a:latin typeface="Lato Light" panose="020F0302020204030203" pitchFamily="34" charset="0"/>
                <a:ea typeface="Lato Bold"/>
                <a:cs typeface="Lato Bold"/>
                <a:sym typeface="Lato Bold"/>
              </a:rPr>
              <a:t> av </a:t>
            </a:r>
            <a:r>
              <a:rPr lang="en-US" sz="2400" b="1" u="none" strike="noStrike" dirty="0" err="1">
                <a:solidFill>
                  <a:srgbClr val="000000"/>
                </a:solidFill>
                <a:latin typeface="Lato Light" panose="020F0302020204030203" pitchFamily="34" charset="0"/>
                <a:ea typeface="Lato Bold"/>
                <a:cs typeface="Lato Bold"/>
                <a:sym typeface="Lato Bold"/>
              </a:rPr>
              <a:t>olika</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intressenter</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i</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skolmiljön</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a:solidFill>
                  <a:srgbClr val="000000"/>
                </a:solidFill>
                <a:latin typeface="Lato Light" panose="020F0302020204030203" pitchFamily="34" charset="0"/>
                <a:ea typeface="Lato"/>
                <a:cs typeface="Lato"/>
                <a:sym typeface="Lato"/>
              </a:rPr>
              <a:t>Det </a:t>
            </a:r>
            <a:r>
              <a:rPr lang="en-US" sz="2400" u="none" strike="noStrike" dirty="0" err="1">
                <a:solidFill>
                  <a:srgbClr val="000000"/>
                </a:solidFill>
                <a:latin typeface="Lato Light" panose="020F0302020204030203" pitchFamily="34" charset="0"/>
                <a:ea typeface="Lato"/>
                <a:cs typeface="Lato"/>
                <a:sym typeface="Lato"/>
              </a:rPr>
              <a:t>kräver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transparens</a:t>
            </a:r>
            <a:r>
              <a:rPr lang="en-US" sz="2400" u="none" strike="noStrike" dirty="0">
                <a:solidFill>
                  <a:srgbClr val="000000"/>
                </a:solidFill>
                <a:latin typeface="Lato Light" panose="020F0302020204030203" pitchFamily="34" charset="0"/>
                <a:ea typeface="Lato"/>
                <a:cs typeface="Lato"/>
                <a:sym typeface="Lato"/>
              </a:rPr>
              <a:t> och </a:t>
            </a:r>
            <a:r>
              <a:rPr lang="en-US" sz="2400" u="none" strike="noStrike" dirty="0" err="1">
                <a:solidFill>
                  <a:srgbClr val="000000"/>
                </a:solidFill>
                <a:latin typeface="Lato Light" panose="020F0302020204030203" pitchFamily="34" charset="0"/>
                <a:ea typeface="Lato"/>
                <a:cs typeface="Lato"/>
                <a:sym typeface="Lato"/>
              </a:rPr>
              <a:t>bygger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på</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deltagande</a:t>
            </a:r>
            <a:r>
              <a:rPr lang="en-US" sz="2400" u="none" strike="noStrike" dirty="0">
                <a:solidFill>
                  <a:srgbClr val="000000"/>
                </a:solidFill>
                <a:latin typeface="Lato Light" panose="020F0302020204030203" pitchFamily="34" charset="0"/>
                <a:ea typeface="Lato"/>
                <a:cs typeface="Lato"/>
                <a:sym typeface="Lato"/>
              </a:rPr>
              <a:t> och </a:t>
            </a:r>
            <a:r>
              <a:rPr lang="en-US" sz="2400" u="none" strike="noStrike" dirty="0" err="1">
                <a:solidFill>
                  <a:srgbClr val="000000"/>
                </a:solidFill>
                <a:latin typeface="Lato Light" panose="020F0302020204030203" pitchFamily="34" charset="0"/>
                <a:ea typeface="Lato"/>
                <a:cs typeface="Lato"/>
                <a:sym typeface="Lato"/>
              </a:rPr>
              <a:t>samarbetsinriktade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beslutsmodeller</a:t>
            </a:r>
            <a:r>
              <a:rPr lang="en-US" sz="2400" u="none" strike="noStrike" dirty="0">
                <a:solidFill>
                  <a:srgbClr val="000000"/>
                </a:solidFill>
                <a:latin typeface="Lato Light" panose="020F0302020204030203" pitchFamily="34" charset="0"/>
                <a:ea typeface="Lato"/>
                <a:cs typeface="Lato"/>
                <a:sym typeface="Lato"/>
              </a:rPr>
              <a:t>.</a:t>
            </a:r>
          </a:p>
        </p:txBody>
      </p:sp>
      <p:sp>
        <p:nvSpPr>
          <p:cNvPr id="3" name="TextBox 3"/>
          <p:cNvSpPr txBox="1"/>
          <p:nvPr/>
        </p:nvSpPr>
        <p:spPr>
          <a:xfrm>
            <a:off x="1028700" y="1085850"/>
            <a:ext cx="1040043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ETISKA ÖVERVÄGANDEN</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76349" y="983413"/>
            <a:ext cx="6687329" cy="8425815"/>
          </a:xfrm>
          <a:prstGeom prst="rect">
            <a:avLst/>
          </a:prstGeom>
        </p:spPr>
        <p:txBody>
          <a:bodyPr lIns="0" tIns="0" rIns="0" bIns="0" rtlCol="0" anchor="t">
            <a:spAutoFit/>
          </a:bodyPr>
          <a:lstStyle/>
          <a:p>
            <a:pPr marL="0" lvl="0" indent="0" algn="l">
              <a:lnSpc>
                <a:spcPts val="6600"/>
              </a:lnSpc>
              <a:spcBef>
                <a:spcPct val="0"/>
              </a:spcBef>
            </a:pPr>
            <a:r>
              <a:rPr lang="en-US" sz="6600" u="none" strike="noStrike" dirty="0">
                <a:solidFill>
                  <a:srgbClr val="000000"/>
                </a:solidFill>
                <a:latin typeface="Oswald"/>
                <a:ea typeface="Oswald"/>
                <a:cs typeface="Oswald"/>
                <a:sym typeface="Oswald"/>
              </a:rPr>
              <a:t>ENHET 1: GRUNDLÄGGANDE ETISKA PRINCIPER SOM FRÄMJAR ANSVARSFULL ANVÄNDNING AV AI I FORTBILDNINGS- OCH YRKESUTBILDNINGSMILJÖER</a:t>
            </a:r>
          </a:p>
        </p:txBody>
      </p:sp>
      <p:grpSp>
        <p:nvGrpSpPr>
          <p:cNvPr id="3" name="Group 3"/>
          <p:cNvGrpSpPr/>
          <p:nvPr/>
        </p:nvGrpSpPr>
        <p:grpSpPr>
          <a:xfrm>
            <a:off x="7517673"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H="1">
            <a:off x="1173223" y="2772763"/>
            <a:ext cx="3796" cy="1521810"/>
          </a:xfrm>
          <a:prstGeom prst="line">
            <a:avLst/>
          </a:prstGeom>
          <a:ln w="19050" cap="rnd">
            <a:solidFill>
              <a:srgbClr val="9399A1"/>
            </a:solidFill>
            <a:prstDash val="solid"/>
            <a:headEnd type="none" w="sm" len="sm"/>
            <a:tailEnd type="triangle" w="lg" len="med"/>
          </a:ln>
        </p:spPr>
        <p:txBody>
          <a:bodyPr/>
          <a:lstStyle/>
          <a:p>
            <a:endParaRPr lang="es-ES"/>
          </a:p>
        </p:txBody>
      </p:sp>
      <p:grpSp>
        <p:nvGrpSpPr>
          <p:cNvPr id="3" name="Group 3"/>
          <p:cNvGrpSpPr/>
          <p:nvPr/>
        </p:nvGrpSpPr>
        <p:grpSpPr>
          <a:xfrm>
            <a:off x="1558519" y="2463712"/>
            <a:ext cx="8097145" cy="557270"/>
            <a:chOff x="0" y="0"/>
            <a:chExt cx="10796194" cy="743026"/>
          </a:xfrm>
        </p:grpSpPr>
        <p:sp>
          <p:nvSpPr>
            <p:cNvPr id="4" name="Freeform 4"/>
            <p:cNvSpPr/>
            <p:nvPr/>
          </p:nvSpPr>
          <p:spPr>
            <a:xfrm>
              <a:off x="0" y="0"/>
              <a:ext cx="10796194" cy="743026"/>
            </a:xfrm>
            <a:custGeom>
              <a:avLst/>
              <a:gdLst/>
              <a:ahLst/>
              <a:cxnLst/>
              <a:rect l="l" t="t" r="r" b="b"/>
              <a:pathLst>
                <a:path w="10796194" h="743026">
                  <a:moveTo>
                    <a:pt x="0" y="0"/>
                  </a:moveTo>
                  <a:lnTo>
                    <a:pt x="10796194" y="0"/>
                  </a:lnTo>
                  <a:lnTo>
                    <a:pt x="10796194" y="743026"/>
                  </a:lnTo>
                  <a:lnTo>
                    <a:pt x="0" y="743026"/>
                  </a:lnTo>
                  <a:close/>
                </a:path>
              </a:pathLst>
            </a:custGeom>
            <a:blipFill>
              <a:blip r:embed="rId4">
                <a:alphaModFix amt="0"/>
              </a:blip>
              <a:stretch>
                <a:fillRect t="-233118" b="-233118"/>
              </a:stretch>
            </a:blipFill>
          </p:spPr>
          <p:txBody>
            <a:bodyPr/>
            <a:lstStyle/>
            <a:p>
              <a:endParaRPr lang="es-ES"/>
            </a:p>
          </p:txBody>
        </p:sp>
        <p:sp>
          <p:nvSpPr>
            <p:cNvPr id="5" name="TextBox 5"/>
            <p:cNvSpPr txBox="1"/>
            <p:nvPr/>
          </p:nvSpPr>
          <p:spPr>
            <a:xfrm>
              <a:off x="0" y="0"/>
              <a:ext cx="10796194" cy="743026"/>
            </a:xfrm>
            <a:prstGeom prst="rect">
              <a:avLst/>
            </a:prstGeom>
          </p:spPr>
          <p:txBody>
            <a:bodyPr lIns="0" tIns="0" rIns="0" bIns="0" rtlCol="0" anchor="ctr"/>
            <a:lstStyle/>
            <a:p>
              <a:pPr marL="0" lvl="0" indent="0" algn="l">
                <a:lnSpc>
                  <a:spcPts val="2879"/>
                </a:lnSpc>
                <a:spcBef>
                  <a:spcPct val="0"/>
                </a:spcBef>
              </a:pPr>
              <a:r>
                <a:rPr lang="en-US" sz="3000" u="none" strike="noStrike" dirty="0" err="1">
                  <a:solidFill>
                    <a:srgbClr val="000000"/>
                  </a:solidFill>
                  <a:latin typeface="Lato Light"/>
                  <a:ea typeface="Lato Light"/>
                  <a:cs typeface="Lato Light"/>
                  <a:sym typeface="Lato Light"/>
                </a:rPr>
                <a:t>Mångfald</a:t>
              </a:r>
              <a:r>
                <a:rPr lang="en-US" sz="3000" u="none" strike="noStrike" dirty="0">
                  <a:solidFill>
                    <a:srgbClr val="000000"/>
                  </a:solidFill>
                  <a:latin typeface="Lato Light"/>
                  <a:ea typeface="Lato Light"/>
                  <a:cs typeface="Lato Light"/>
                  <a:sym typeface="Lato Light"/>
                </a:rPr>
                <a:t>, </a:t>
              </a:r>
              <a:r>
                <a:rPr lang="en-US" sz="3000" u="none" strike="noStrike" dirty="0" err="1">
                  <a:solidFill>
                    <a:srgbClr val="000000"/>
                  </a:solidFill>
                  <a:latin typeface="Lato Light"/>
                  <a:ea typeface="Lato Light"/>
                  <a:cs typeface="Lato Light"/>
                  <a:sym typeface="Lato Light"/>
                </a:rPr>
                <a:t>icke-diskriminering</a:t>
              </a:r>
              <a:r>
                <a:rPr lang="en-US" sz="3000" u="none" strike="noStrike" dirty="0">
                  <a:solidFill>
                    <a:srgbClr val="000000"/>
                  </a:solidFill>
                  <a:latin typeface="Lato Light"/>
                  <a:ea typeface="Lato Light"/>
                  <a:cs typeface="Lato Light"/>
                  <a:sym typeface="Lato Light"/>
                </a:rPr>
                <a:t> och </a:t>
              </a:r>
              <a:r>
                <a:rPr lang="en-US" sz="3000" u="none" strike="noStrike" dirty="0" err="1">
                  <a:solidFill>
                    <a:srgbClr val="000000"/>
                  </a:solidFill>
                  <a:latin typeface="Lato Light"/>
                  <a:ea typeface="Lato Light"/>
                  <a:cs typeface="Lato Light"/>
                  <a:sym typeface="Lato Light"/>
                </a:rPr>
                <a:t>jämlikhet</a:t>
              </a:r>
              <a:endParaRPr lang="en-US" sz="3000" u="none" strike="noStrike" dirty="0">
                <a:solidFill>
                  <a:srgbClr val="000000"/>
                </a:solidFill>
                <a:latin typeface="Lato Light"/>
                <a:ea typeface="Lato Light"/>
                <a:cs typeface="Lato Light"/>
                <a:sym typeface="Lato Light"/>
              </a:endParaRPr>
            </a:p>
          </p:txBody>
        </p:sp>
      </p:grpSp>
      <p:sp>
        <p:nvSpPr>
          <p:cNvPr id="6" name="Freeform 6"/>
          <p:cNvSpPr/>
          <p:nvPr/>
        </p:nvSpPr>
        <p:spPr>
          <a:xfrm>
            <a:off x="1028700" y="8360985"/>
            <a:ext cx="289046" cy="289046"/>
          </a:xfrm>
          <a:custGeom>
            <a:avLst/>
            <a:gdLst/>
            <a:ahLst/>
            <a:cxnLst/>
            <a:rect l="l" t="t" r="r" b="b"/>
            <a:pathLst>
              <a:path w="289046" h="289046">
                <a:moveTo>
                  <a:pt x="0" y="0"/>
                </a:moveTo>
                <a:lnTo>
                  <a:pt x="289046" y="0"/>
                </a:lnTo>
                <a:lnTo>
                  <a:pt x="289046" y="289046"/>
                </a:lnTo>
                <a:lnTo>
                  <a:pt x="0" y="28904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sp>
        <p:nvSpPr>
          <p:cNvPr id="7" name="AutoShape 7"/>
          <p:cNvSpPr/>
          <p:nvPr/>
        </p:nvSpPr>
        <p:spPr>
          <a:xfrm flipH="1">
            <a:off x="1177019" y="4831440"/>
            <a:ext cx="0" cy="1577792"/>
          </a:xfrm>
          <a:prstGeom prst="line">
            <a:avLst/>
          </a:prstGeom>
          <a:ln w="19050" cap="rnd">
            <a:solidFill>
              <a:srgbClr val="9399A1"/>
            </a:solidFill>
            <a:prstDash val="solid"/>
            <a:headEnd type="none" w="sm" len="sm"/>
            <a:tailEnd type="triangle" w="lg" len="med"/>
          </a:ln>
        </p:spPr>
        <p:txBody>
          <a:bodyPr/>
          <a:lstStyle/>
          <a:p>
            <a:endParaRPr lang="es-ES"/>
          </a:p>
        </p:txBody>
      </p:sp>
      <p:sp>
        <p:nvSpPr>
          <p:cNvPr id="8" name="AutoShape 8"/>
          <p:cNvSpPr/>
          <p:nvPr/>
        </p:nvSpPr>
        <p:spPr>
          <a:xfrm flipH="1">
            <a:off x="1177019" y="6912557"/>
            <a:ext cx="0" cy="1254350"/>
          </a:xfrm>
          <a:prstGeom prst="line">
            <a:avLst/>
          </a:prstGeom>
          <a:ln w="19050" cap="rnd">
            <a:solidFill>
              <a:srgbClr val="9399A1"/>
            </a:solidFill>
            <a:prstDash val="solid"/>
            <a:headEnd type="none" w="sm" len="sm"/>
            <a:tailEnd type="triangle" w="lg" len="med"/>
          </a:ln>
        </p:spPr>
        <p:txBody>
          <a:bodyPr/>
          <a:lstStyle/>
          <a:p>
            <a:endParaRPr lang="es-ES"/>
          </a:p>
        </p:txBody>
      </p:sp>
      <p:sp>
        <p:nvSpPr>
          <p:cNvPr id="9" name="Freeform 9"/>
          <p:cNvSpPr/>
          <p:nvPr/>
        </p:nvSpPr>
        <p:spPr>
          <a:xfrm>
            <a:off x="1046788" y="6624871"/>
            <a:ext cx="289046" cy="289046"/>
          </a:xfrm>
          <a:custGeom>
            <a:avLst/>
            <a:gdLst/>
            <a:ahLst/>
            <a:cxnLst/>
            <a:rect l="l" t="t" r="r" b="b"/>
            <a:pathLst>
              <a:path w="289046" h="289046">
                <a:moveTo>
                  <a:pt x="0" y="0"/>
                </a:moveTo>
                <a:lnTo>
                  <a:pt x="289046" y="0"/>
                </a:lnTo>
                <a:lnTo>
                  <a:pt x="289046" y="289045"/>
                </a:lnTo>
                <a:lnTo>
                  <a:pt x="0" y="28904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sp>
        <p:nvSpPr>
          <p:cNvPr id="10" name="Freeform 10"/>
          <p:cNvSpPr/>
          <p:nvPr/>
        </p:nvSpPr>
        <p:spPr>
          <a:xfrm>
            <a:off x="1046788" y="4566204"/>
            <a:ext cx="289046" cy="289046"/>
          </a:xfrm>
          <a:custGeom>
            <a:avLst/>
            <a:gdLst/>
            <a:ahLst/>
            <a:cxnLst/>
            <a:rect l="l" t="t" r="r" b="b"/>
            <a:pathLst>
              <a:path w="289046" h="289046">
                <a:moveTo>
                  <a:pt x="0" y="0"/>
                </a:moveTo>
                <a:lnTo>
                  <a:pt x="289046" y="0"/>
                </a:lnTo>
                <a:lnTo>
                  <a:pt x="289046" y="289045"/>
                </a:lnTo>
                <a:lnTo>
                  <a:pt x="0" y="28904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11" name="Group 11"/>
          <p:cNvGrpSpPr/>
          <p:nvPr/>
        </p:nvGrpSpPr>
        <p:grpSpPr>
          <a:xfrm>
            <a:off x="1574883" y="4432092"/>
            <a:ext cx="5737403" cy="557270"/>
            <a:chOff x="0" y="0"/>
            <a:chExt cx="7649870" cy="743026"/>
          </a:xfrm>
        </p:grpSpPr>
        <p:sp>
          <p:nvSpPr>
            <p:cNvPr id="12" name="Freeform 12"/>
            <p:cNvSpPr/>
            <p:nvPr/>
          </p:nvSpPr>
          <p:spPr>
            <a:xfrm>
              <a:off x="0" y="0"/>
              <a:ext cx="7649866" cy="743026"/>
            </a:xfrm>
            <a:custGeom>
              <a:avLst/>
              <a:gdLst/>
              <a:ahLst/>
              <a:cxnLst/>
              <a:rect l="l" t="t" r="r" b="b"/>
              <a:pathLst>
                <a:path w="7649866" h="743026">
                  <a:moveTo>
                    <a:pt x="0" y="0"/>
                  </a:moveTo>
                  <a:lnTo>
                    <a:pt x="7649866" y="0"/>
                  </a:lnTo>
                  <a:lnTo>
                    <a:pt x="7649866" y="743026"/>
                  </a:lnTo>
                  <a:lnTo>
                    <a:pt x="0" y="743026"/>
                  </a:lnTo>
                  <a:close/>
                </a:path>
              </a:pathLst>
            </a:custGeom>
            <a:blipFill>
              <a:blip r:embed="rId4">
                <a:alphaModFix amt="0"/>
              </a:blip>
              <a:stretch>
                <a:fillRect t="-150609" b="-150609"/>
              </a:stretch>
            </a:blipFill>
          </p:spPr>
          <p:txBody>
            <a:bodyPr/>
            <a:lstStyle/>
            <a:p>
              <a:endParaRPr lang="es-ES"/>
            </a:p>
          </p:txBody>
        </p:sp>
        <p:sp>
          <p:nvSpPr>
            <p:cNvPr id="13" name="TextBox 13"/>
            <p:cNvSpPr txBox="1"/>
            <p:nvPr/>
          </p:nvSpPr>
          <p:spPr>
            <a:xfrm>
              <a:off x="0" y="0"/>
              <a:ext cx="7649870" cy="743026"/>
            </a:xfrm>
            <a:prstGeom prst="rect">
              <a:avLst/>
            </a:prstGeom>
          </p:spPr>
          <p:txBody>
            <a:bodyPr lIns="0" tIns="0" rIns="0" bIns="0" rtlCol="0" anchor="ctr"/>
            <a:lstStyle/>
            <a:p>
              <a:pPr marL="0" lvl="0" indent="0" algn="l">
                <a:lnSpc>
                  <a:spcPts val="2879"/>
                </a:lnSpc>
                <a:spcBef>
                  <a:spcPct val="0"/>
                </a:spcBef>
              </a:pPr>
              <a:r>
                <a:rPr lang="en-US" sz="3000" u="none" strike="noStrike" dirty="0" err="1">
                  <a:solidFill>
                    <a:srgbClr val="000000"/>
                  </a:solidFill>
                  <a:latin typeface="Lato Light"/>
                  <a:ea typeface="Lato Light"/>
                  <a:cs typeface="Lato Light"/>
                  <a:sym typeface="Lato Light"/>
                </a:rPr>
                <a:t>Genomskinlighet</a:t>
              </a:r>
              <a:endParaRPr lang="en-US" sz="3000" u="none" strike="noStrike" dirty="0">
                <a:solidFill>
                  <a:srgbClr val="000000"/>
                </a:solidFill>
                <a:latin typeface="Lato Light"/>
                <a:ea typeface="Lato Light"/>
                <a:cs typeface="Lato Light"/>
                <a:sym typeface="Lato Light"/>
              </a:endParaRPr>
            </a:p>
          </p:txBody>
        </p:sp>
      </p:grpSp>
      <p:grpSp>
        <p:nvGrpSpPr>
          <p:cNvPr id="14" name="Group 14"/>
          <p:cNvGrpSpPr/>
          <p:nvPr/>
        </p:nvGrpSpPr>
        <p:grpSpPr>
          <a:xfrm>
            <a:off x="1574883" y="6490759"/>
            <a:ext cx="5737403" cy="557269"/>
            <a:chOff x="0" y="0"/>
            <a:chExt cx="7649870" cy="743026"/>
          </a:xfrm>
        </p:grpSpPr>
        <p:sp>
          <p:nvSpPr>
            <p:cNvPr id="15" name="Freeform 15"/>
            <p:cNvSpPr/>
            <p:nvPr/>
          </p:nvSpPr>
          <p:spPr>
            <a:xfrm>
              <a:off x="0" y="0"/>
              <a:ext cx="7649866" cy="743026"/>
            </a:xfrm>
            <a:custGeom>
              <a:avLst/>
              <a:gdLst/>
              <a:ahLst/>
              <a:cxnLst/>
              <a:rect l="l" t="t" r="r" b="b"/>
              <a:pathLst>
                <a:path w="7649866" h="743026">
                  <a:moveTo>
                    <a:pt x="0" y="0"/>
                  </a:moveTo>
                  <a:lnTo>
                    <a:pt x="7649866" y="0"/>
                  </a:lnTo>
                  <a:lnTo>
                    <a:pt x="7649866" y="743026"/>
                  </a:lnTo>
                  <a:lnTo>
                    <a:pt x="0" y="743026"/>
                  </a:lnTo>
                  <a:close/>
                </a:path>
              </a:pathLst>
            </a:custGeom>
            <a:blipFill>
              <a:blip r:embed="rId4">
                <a:alphaModFix amt="0"/>
              </a:blip>
              <a:stretch>
                <a:fillRect t="-150609" b="-150609"/>
              </a:stretch>
            </a:blipFill>
          </p:spPr>
          <p:txBody>
            <a:bodyPr/>
            <a:lstStyle/>
            <a:p>
              <a:endParaRPr lang="es-ES"/>
            </a:p>
          </p:txBody>
        </p:sp>
        <p:sp>
          <p:nvSpPr>
            <p:cNvPr id="16" name="TextBox 16"/>
            <p:cNvSpPr txBox="1"/>
            <p:nvPr/>
          </p:nvSpPr>
          <p:spPr>
            <a:xfrm>
              <a:off x="0" y="0"/>
              <a:ext cx="7649870" cy="743026"/>
            </a:xfrm>
            <a:prstGeom prst="rect">
              <a:avLst/>
            </a:prstGeom>
          </p:spPr>
          <p:txBody>
            <a:bodyPr lIns="0" tIns="0" rIns="0" bIns="0" rtlCol="0" anchor="ctr"/>
            <a:lstStyle/>
            <a:p>
              <a:pPr marL="0" lvl="0" indent="0" algn="l">
                <a:lnSpc>
                  <a:spcPts val="2879"/>
                </a:lnSpc>
                <a:spcBef>
                  <a:spcPct val="0"/>
                </a:spcBef>
              </a:pPr>
              <a:r>
                <a:rPr lang="en-US" sz="3000" u="none" strike="noStrike" dirty="0">
                  <a:solidFill>
                    <a:srgbClr val="000000"/>
                  </a:solidFill>
                  <a:latin typeface="Lato Light"/>
                  <a:ea typeface="Lato Light"/>
                  <a:cs typeface="Lato Light"/>
                  <a:sym typeface="Lato Light"/>
                </a:rPr>
                <a:t>Ansvar</a:t>
              </a:r>
            </a:p>
          </p:txBody>
        </p:sp>
      </p:grpSp>
      <p:grpSp>
        <p:nvGrpSpPr>
          <p:cNvPr id="17" name="Group 17"/>
          <p:cNvGrpSpPr/>
          <p:nvPr/>
        </p:nvGrpSpPr>
        <p:grpSpPr>
          <a:xfrm>
            <a:off x="1558519" y="8226874"/>
            <a:ext cx="5737403" cy="557269"/>
            <a:chOff x="0" y="0"/>
            <a:chExt cx="7649870" cy="743026"/>
          </a:xfrm>
        </p:grpSpPr>
        <p:sp>
          <p:nvSpPr>
            <p:cNvPr id="18" name="Freeform 18"/>
            <p:cNvSpPr/>
            <p:nvPr/>
          </p:nvSpPr>
          <p:spPr>
            <a:xfrm>
              <a:off x="0" y="0"/>
              <a:ext cx="7649866" cy="743026"/>
            </a:xfrm>
            <a:custGeom>
              <a:avLst/>
              <a:gdLst/>
              <a:ahLst/>
              <a:cxnLst/>
              <a:rect l="l" t="t" r="r" b="b"/>
              <a:pathLst>
                <a:path w="7649866" h="743026">
                  <a:moveTo>
                    <a:pt x="0" y="0"/>
                  </a:moveTo>
                  <a:lnTo>
                    <a:pt x="7649866" y="0"/>
                  </a:lnTo>
                  <a:lnTo>
                    <a:pt x="7649866" y="743026"/>
                  </a:lnTo>
                  <a:lnTo>
                    <a:pt x="0" y="743026"/>
                  </a:lnTo>
                  <a:close/>
                </a:path>
              </a:pathLst>
            </a:custGeom>
            <a:blipFill>
              <a:blip r:embed="rId4">
                <a:alphaModFix amt="0"/>
              </a:blip>
              <a:stretch>
                <a:fillRect t="-150609" b="-150609"/>
              </a:stretch>
            </a:blipFill>
          </p:spPr>
          <p:txBody>
            <a:bodyPr/>
            <a:lstStyle/>
            <a:p>
              <a:endParaRPr lang="es-ES"/>
            </a:p>
          </p:txBody>
        </p:sp>
        <p:sp>
          <p:nvSpPr>
            <p:cNvPr id="19" name="TextBox 19"/>
            <p:cNvSpPr txBox="1"/>
            <p:nvPr/>
          </p:nvSpPr>
          <p:spPr>
            <a:xfrm>
              <a:off x="0" y="0"/>
              <a:ext cx="7649870" cy="743026"/>
            </a:xfrm>
            <a:prstGeom prst="rect">
              <a:avLst/>
            </a:prstGeom>
          </p:spPr>
          <p:txBody>
            <a:bodyPr lIns="0" tIns="0" rIns="0" bIns="0" rtlCol="0" anchor="ctr"/>
            <a:lstStyle/>
            <a:p>
              <a:pPr marL="0" lvl="0" indent="0" algn="l">
                <a:lnSpc>
                  <a:spcPts val="2879"/>
                </a:lnSpc>
                <a:spcBef>
                  <a:spcPct val="0"/>
                </a:spcBef>
              </a:pPr>
              <a:r>
                <a:rPr lang="en-US" sz="3000" u="none" strike="noStrike" dirty="0" err="1">
                  <a:solidFill>
                    <a:srgbClr val="000000"/>
                  </a:solidFill>
                  <a:latin typeface="Lato Light"/>
                  <a:ea typeface="Lato Light"/>
                  <a:cs typeface="Lato Light"/>
                  <a:sym typeface="Lato Light"/>
                </a:rPr>
                <a:t>Privatliv</a:t>
              </a:r>
              <a:endParaRPr lang="en-US" sz="3000" u="none" strike="noStrike" dirty="0">
                <a:solidFill>
                  <a:srgbClr val="000000"/>
                </a:solidFill>
                <a:latin typeface="Lato Light"/>
                <a:ea typeface="Lato Light"/>
                <a:cs typeface="Lato Light"/>
                <a:sym typeface="Lato Light"/>
              </a:endParaRPr>
            </a:p>
          </p:txBody>
        </p:sp>
      </p:grpSp>
      <p:sp>
        <p:nvSpPr>
          <p:cNvPr id="20" name="Freeform 20"/>
          <p:cNvSpPr/>
          <p:nvPr/>
        </p:nvSpPr>
        <p:spPr>
          <a:xfrm>
            <a:off x="1046788" y="2597824"/>
            <a:ext cx="289046" cy="289046"/>
          </a:xfrm>
          <a:custGeom>
            <a:avLst/>
            <a:gdLst/>
            <a:ahLst/>
            <a:cxnLst/>
            <a:rect l="l" t="t" r="r" b="b"/>
            <a:pathLst>
              <a:path w="289046" h="289046">
                <a:moveTo>
                  <a:pt x="0" y="0"/>
                </a:moveTo>
                <a:lnTo>
                  <a:pt x="289046" y="0"/>
                </a:lnTo>
                <a:lnTo>
                  <a:pt x="289046" y="289046"/>
                </a:lnTo>
                <a:lnTo>
                  <a:pt x="0" y="28904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grpSp>
        <p:nvGrpSpPr>
          <p:cNvPr id="21" name="Group 21"/>
          <p:cNvGrpSpPr/>
          <p:nvPr/>
        </p:nvGrpSpPr>
        <p:grpSpPr>
          <a:xfrm>
            <a:off x="10771632" y="0"/>
            <a:ext cx="7516368" cy="10287000"/>
            <a:chOff x="0" y="0"/>
            <a:chExt cx="10021824" cy="13716000"/>
          </a:xfrm>
        </p:grpSpPr>
        <p:sp>
          <p:nvSpPr>
            <p:cNvPr id="22" name="Freeform 22"/>
            <p:cNvSpPr/>
            <p:nvPr/>
          </p:nvSpPr>
          <p:spPr>
            <a:xfrm>
              <a:off x="0" y="0"/>
              <a:ext cx="10021824" cy="13716000"/>
            </a:xfrm>
            <a:custGeom>
              <a:avLst/>
              <a:gdLst/>
              <a:ahLst/>
              <a:cxnLst/>
              <a:rect l="l" t="t" r="r" b="b"/>
              <a:pathLst>
                <a:path w="10021824" h="13716000">
                  <a:moveTo>
                    <a:pt x="0" y="0"/>
                  </a:moveTo>
                  <a:lnTo>
                    <a:pt x="10021824" y="0"/>
                  </a:lnTo>
                  <a:lnTo>
                    <a:pt x="10021824" y="13716000"/>
                  </a:lnTo>
                  <a:lnTo>
                    <a:pt x="0" y="13716000"/>
                  </a:lnTo>
                  <a:lnTo>
                    <a:pt x="0" y="0"/>
                  </a:lnTo>
                  <a:close/>
                </a:path>
              </a:pathLst>
            </a:custGeom>
            <a:blipFill>
              <a:blip r:embed="rId7"/>
              <a:stretch>
                <a:fillRect l="-46457" r="-58916"/>
              </a:stretch>
            </a:blipFill>
          </p:spPr>
          <p:txBody>
            <a:bodyPr/>
            <a:lstStyle/>
            <a:p>
              <a:endParaRPr lang="es-ES"/>
            </a:p>
          </p:txBody>
        </p:sp>
      </p:grpSp>
      <p:sp>
        <p:nvSpPr>
          <p:cNvPr id="23" name="TextBox 23"/>
          <p:cNvSpPr txBox="1"/>
          <p:nvPr/>
        </p:nvSpPr>
        <p:spPr>
          <a:xfrm>
            <a:off x="1028700" y="1085850"/>
            <a:ext cx="7076328"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GRUNDLÄGGANDE ETISKA PRINCIPER</a:t>
            </a: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8577072" cy="10287000"/>
            <a:chOff x="0" y="0"/>
            <a:chExt cx="11436096" cy="13716000"/>
          </a:xfrm>
        </p:grpSpPr>
        <p:sp>
          <p:nvSpPr>
            <p:cNvPr id="3" name="Freeform 3"/>
            <p:cNvSpPr/>
            <p:nvPr/>
          </p:nvSpPr>
          <p:spPr>
            <a:xfrm>
              <a:off x="0" y="0"/>
              <a:ext cx="11436096" cy="13716000"/>
            </a:xfrm>
            <a:custGeom>
              <a:avLst/>
              <a:gdLst/>
              <a:ahLst/>
              <a:cxnLst/>
              <a:rect l="l" t="t" r="r" b="b"/>
              <a:pathLst>
                <a:path w="11436096" h="13716000">
                  <a:moveTo>
                    <a:pt x="0" y="0"/>
                  </a:moveTo>
                  <a:lnTo>
                    <a:pt x="11436096" y="0"/>
                  </a:lnTo>
                  <a:lnTo>
                    <a:pt x="11436096" y="13716000"/>
                  </a:lnTo>
                  <a:lnTo>
                    <a:pt x="0" y="13716000"/>
                  </a:lnTo>
                  <a:lnTo>
                    <a:pt x="0" y="0"/>
                  </a:lnTo>
                  <a:close/>
                </a:path>
              </a:pathLst>
            </a:custGeom>
            <a:blipFill>
              <a:blip r:embed="rId4"/>
              <a:stretch>
                <a:fillRect l="-49885" r="-30090"/>
              </a:stretch>
            </a:blipFill>
          </p:spPr>
          <p:txBody>
            <a:bodyPr/>
            <a:lstStyle/>
            <a:p>
              <a:endParaRPr lang="es-ES"/>
            </a:p>
          </p:txBody>
        </p:sp>
      </p:grpSp>
      <p:sp>
        <p:nvSpPr>
          <p:cNvPr id="4" name="TextBox 4"/>
          <p:cNvSpPr txBox="1"/>
          <p:nvPr/>
        </p:nvSpPr>
        <p:spPr>
          <a:xfrm>
            <a:off x="9144000" y="1038225"/>
            <a:ext cx="8115300" cy="1266825"/>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MÅNGFALD, ICKE-DISKRIMINERING OCH JÄMLIKHET</a:t>
            </a:r>
          </a:p>
        </p:txBody>
      </p:sp>
      <p:sp>
        <p:nvSpPr>
          <p:cNvPr id="5" name="TextBox 5"/>
          <p:cNvSpPr txBox="1"/>
          <p:nvPr/>
        </p:nvSpPr>
        <p:spPr>
          <a:xfrm>
            <a:off x="9144000" y="2828093"/>
            <a:ext cx="8115300" cy="506730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Denna </a:t>
            </a:r>
            <a:r>
              <a:rPr lang="en-US" sz="2400" u="none" strike="noStrike" dirty="0" err="1">
                <a:solidFill>
                  <a:srgbClr val="000000"/>
                </a:solidFill>
                <a:latin typeface="Lato Light"/>
                <a:ea typeface="Lato Light"/>
                <a:cs typeface="Lato Light"/>
                <a:sym typeface="Lato Light"/>
              </a:rPr>
              <a:t>princip</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hänvisar</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behovet</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säkerställa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-system </a:t>
            </a:r>
            <a:r>
              <a:rPr lang="en-US" sz="2400" u="none" strike="noStrike" dirty="0" err="1">
                <a:solidFill>
                  <a:srgbClr val="000000"/>
                </a:solidFill>
                <a:latin typeface="Lato Light"/>
                <a:ea typeface="Lato Light"/>
                <a:cs typeface="Lato Light"/>
                <a:sym typeface="Lato Light"/>
              </a:rPr>
              <a:t>respekterar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inkluderar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människor</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olika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bakgrund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förmågor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identiteter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undviker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diskriminerande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ojämlik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behandling</a:t>
            </a:r>
            <a:r>
              <a:rPr lang="en-US" sz="2400" u="none" strike="noStrike" dirty="0">
                <a:solidFill>
                  <a:srgbClr val="000000"/>
                </a:solidFill>
                <a:latin typeface="Lato Light"/>
                <a:ea typeface="Lato Light"/>
                <a:cs typeface="Lato Light"/>
                <a:sym typeface="Lato Light"/>
              </a:rPr>
              <a:t>. </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AI-</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erbjuda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möjligheter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undvika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förstärka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befintliga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ojämlikheter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utformas</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övervakas</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främja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inkluderande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deltagande</a:t>
            </a:r>
            <a:r>
              <a:rPr lang="en-US" sz="2400" u="none" strike="noStrike" dirty="0">
                <a:solidFill>
                  <a:srgbClr val="000000"/>
                </a:solidFill>
                <a:latin typeface="Lato Light"/>
                <a:ea typeface="Lato Light"/>
                <a:cs typeface="Lato Light"/>
                <a:sym typeface="Lato Light"/>
              </a:rPr>
              <a:t> för alla </a:t>
            </a:r>
            <a:r>
              <a:rPr lang="en-US" sz="2400" u="none" strike="noStrike" dirty="0" err="1">
                <a:solidFill>
                  <a:srgbClr val="000000"/>
                </a:solidFill>
                <a:latin typeface="Lato Light"/>
                <a:ea typeface="Lato Light"/>
                <a:cs typeface="Lato Light"/>
                <a:sym typeface="Lato Light"/>
              </a:rPr>
              <a:t>elever</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Detta </a:t>
            </a:r>
            <a:r>
              <a:rPr lang="en-US" sz="2400" u="none" strike="noStrike" dirty="0" err="1">
                <a:solidFill>
                  <a:srgbClr val="000000"/>
                </a:solidFill>
                <a:latin typeface="Lato Light"/>
                <a:ea typeface="Lato Light"/>
                <a:cs typeface="Lato Light"/>
                <a:sym typeface="Lato Light"/>
              </a:rPr>
              <a:t>inkluderar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tillgänglighet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universell</a:t>
            </a:r>
            <a:r>
              <a:rPr lang="en-US" sz="2400" u="none" strike="noStrike" dirty="0">
                <a:solidFill>
                  <a:srgbClr val="000000"/>
                </a:solidFill>
                <a:latin typeface="Lato Light"/>
                <a:ea typeface="Lato Light"/>
                <a:cs typeface="Lato Light"/>
                <a:sym typeface="Lato Light"/>
              </a:rPr>
              <a:t> design, </a:t>
            </a:r>
            <a:r>
              <a:rPr lang="en-US" sz="2400" u="none" strike="noStrike" dirty="0" err="1">
                <a:solidFill>
                  <a:srgbClr val="000000"/>
                </a:solidFill>
                <a:latin typeface="Lato Light"/>
                <a:ea typeface="Lato Light"/>
                <a:cs typeface="Lato Light"/>
                <a:sym typeface="Lato Light"/>
              </a:rPr>
              <a:t>förebyggande</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orättvisa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fördomar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intressentengagemang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vilket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möjliggör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oavsett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ålder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kön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förmåga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egenskaper</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särskilt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fokus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särskilda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behov</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947881" y="0"/>
            <a:ext cx="8340119" cy="10287000"/>
            <a:chOff x="0" y="0"/>
            <a:chExt cx="11120158" cy="13716000"/>
          </a:xfrm>
        </p:grpSpPr>
        <p:sp>
          <p:nvSpPr>
            <p:cNvPr id="3" name="Freeform 3"/>
            <p:cNvSpPr/>
            <p:nvPr/>
          </p:nvSpPr>
          <p:spPr>
            <a:xfrm>
              <a:off x="0" y="0"/>
              <a:ext cx="11120120" cy="13716000"/>
            </a:xfrm>
            <a:custGeom>
              <a:avLst/>
              <a:gdLst/>
              <a:ahLst/>
              <a:cxnLst/>
              <a:rect l="l" t="t" r="r" b="b"/>
              <a:pathLst>
                <a:path w="11120120" h="13716000">
                  <a:moveTo>
                    <a:pt x="0" y="0"/>
                  </a:moveTo>
                  <a:lnTo>
                    <a:pt x="11120120" y="0"/>
                  </a:lnTo>
                  <a:lnTo>
                    <a:pt x="11120120" y="13716000"/>
                  </a:lnTo>
                  <a:lnTo>
                    <a:pt x="0" y="13716000"/>
                  </a:lnTo>
                  <a:lnTo>
                    <a:pt x="0" y="0"/>
                  </a:lnTo>
                  <a:close/>
                </a:path>
              </a:pathLst>
            </a:custGeom>
            <a:blipFill>
              <a:blip r:embed="rId4"/>
              <a:stretch>
                <a:fillRect l="-735" b="-6055"/>
              </a:stretch>
            </a:blipFill>
          </p:spPr>
          <p:txBody>
            <a:bodyPr/>
            <a:lstStyle/>
            <a:p>
              <a:endParaRPr lang="es-ES"/>
            </a:p>
          </p:txBody>
        </p:sp>
      </p:grpSp>
      <p:grpSp>
        <p:nvGrpSpPr>
          <p:cNvPr id="4" name="Group 4"/>
          <p:cNvGrpSpPr/>
          <p:nvPr/>
        </p:nvGrpSpPr>
        <p:grpSpPr>
          <a:xfrm>
            <a:off x="1028700" y="1028700"/>
            <a:ext cx="5487191" cy="1013765"/>
            <a:chOff x="0" y="0"/>
            <a:chExt cx="7316254" cy="1351686"/>
          </a:xfrm>
        </p:grpSpPr>
        <p:sp>
          <p:nvSpPr>
            <p:cNvPr id="5" name="Freeform 5"/>
            <p:cNvSpPr/>
            <p:nvPr/>
          </p:nvSpPr>
          <p:spPr>
            <a:xfrm>
              <a:off x="0" y="0"/>
              <a:ext cx="7316252" cy="1351683"/>
            </a:xfrm>
            <a:custGeom>
              <a:avLst/>
              <a:gdLst/>
              <a:ahLst/>
              <a:cxnLst/>
              <a:rect l="l" t="t" r="r" b="b"/>
              <a:pathLst>
                <a:path w="7316252" h="1351683">
                  <a:moveTo>
                    <a:pt x="0" y="0"/>
                  </a:moveTo>
                  <a:lnTo>
                    <a:pt x="7316252" y="0"/>
                  </a:lnTo>
                  <a:lnTo>
                    <a:pt x="7316252" y="1351683"/>
                  </a:lnTo>
                  <a:lnTo>
                    <a:pt x="0" y="1351683"/>
                  </a:lnTo>
                  <a:close/>
                </a:path>
              </a:pathLst>
            </a:custGeom>
            <a:blipFill>
              <a:blip r:embed="rId5">
                <a:alphaModFix amt="0"/>
              </a:blip>
              <a:stretch>
                <a:fillRect t="-69784" b="-41149"/>
              </a:stretch>
            </a:blipFill>
          </p:spPr>
          <p:txBody>
            <a:bodyPr/>
            <a:lstStyle/>
            <a:p>
              <a:endParaRPr lang="es-ES"/>
            </a:p>
          </p:txBody>
        </p:sp>
        <p:sp>
          <p:nvSpPr>
            <p:cNvPr id="6" name="TextBox 6"/>
            <p:cNvSpPr txBox="1"/>
            <p:nvPr/>
          </p:nvSpPr>
          <p:spPr>
            <a:xfrm>
              <a:off x="0" y="-180975"/>
              <a:ext cx="7316254" cy="1532661"/>
            </a:xfrm>
            <a:prstGeom prst="rect">
              <a:avLst/>
            </a:prstGeom>
          </p:spPr>
          <p:txBody>
            <a:bodyPr lIns="0" tIns="0" rIns="0" bIns="0" rtlCol="0" anchor="ctr"/>
            <a:lstStyle/>
            <a:p>
              <a:pPr marL="0" lvl="0" indent="0" algn="l">
                <a:lnSpc>
                  <a:spcPts val="7056"/>
                </a:lnSpc>
                <a:spcBef>
                  <a:spcPct val="0"/>
                </a:spcBef>
              </a:pPr>
              <a:r>
                <a:rPr lang="en-US" sz="4200" u="none" strike="noStrike">
                  <a:solidFill>
                    <a:srgbClr val="000000"/>
                  </a:solidFill>
                  <a:latin typeface="Oswald"/>
                  <a:ea typeface="Oswald"/>
                  <a:cs typeface="Oswald"/>
                  <a:sym typeface="Oswald"/>
                </a:rPr>
                <a:t>GENOMSKINLIGHET</a:t>
              </a:r>
            </a:p>
          </p:txBody>
        </p:sp>
      </p:grpSp>
      <p:sp>
        <p:nvSpPr>
          <p:cNvPr id="7" name="TextBox 7"/>
          <p:cNvSpPr txBox="1"/>
          <p:nvPr/>
        </p:nvSpPr>
        <p:spPr>
          <a:xfrm>
            <a:off x="1028700" y="2552700"/>
            <a:ext cx="8115300" cy="398145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Detta </a:t>
            </a:r>
            <a:r>
              <a:rPr lang="en-US" sz="2400" u="none" strike="noStrike" dirty="0" err="1">
                <a:solidFill>
                  <a:srgbClr val="000000"/>
                </a:solidFill>
                <a:latin typeface="Lato Light"/>
                <a:ea typeface="Lato Light"/>
                <a:cs typeface="Lato Light"/>
                <a:sym typeface="Lato Light"/>
              </a:rPr>
              <a:t>hänvisar</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vikten</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transparens</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tydlighet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kring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när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hur</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används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vilka</a:t>
            </a:r>
            <a:r>
              <a:rPr lang="en-US" sz="2400" u="none" strike="noStrike" dirty="0">
                <a:solidFill>
                  <a:srgbClr val="000000"/>
                </a:solidFill>
                <a:latin typeface="Lato Light"/>
                <a:ea typeface="Lato Light"/>
                <a:cs typeface="Lato Light"/>
                <a:sym typeface="Lato Light"/>
              </a:rPr>
              <a:t> data AI-</a:t>
            </a:r>
            <a:r>
              <a:rPr lang="en-US" sz="2400" u="none" strike="noStrike" dirty="0" err="1">
                <a:solidFill>
                  <a:srgbClr val="000000"/>
                </a:solidFill>
                <a:latin typeface="Lato Light"/>
                <a:ea typeface="Lato Light"/>
                <a:cs typeface="Lato Light"/>
                <a:sym typeface="Lato Light"/>
              </a:rPr>
              <a:t>plattformar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förlitar</a:t>
            </a:r>
            <a:r>
              <a:rPr lang="en-US" sz="2400" u="none" strike="noStrike" dirty="0">
                <a:solidFill>
                  <a:srgbClr val="000000"/>
                </a:solidFill>
                <a:latin typeface="Lato Light"/>
                <a:ea typeface="Lato Light"/>
                <a:cs typeface="Lato Light"/>
                <a:sym typeface="Lato Light"/>
              </a:rPr>
              <a:t> sig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hur</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påverkar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beslut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påverkar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studenter</a:t>
            </a:r>
            <a:r>
              <a:rPr lang="en-US" sz="2400" u="none" strike="noStrike" dirty="0">
                <a:solidFill>
                  <a:srgbClr val="000000"/>
                </a:solidFill>
                <a:latin typeface="Lato Light"/>
                <a:ea typeface="Lato Light"/>
                <a:cs typeface="Lato Light"/>
                <a:sym typeface="Lato Light"/>
              </a:rPr>
              <a:t>. </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Som </a:t>
            </a:r>
            <a:r>
              <a:rPr lang="en-US" sz="2400" u="none" strike="noStrike" dirty="0" err="1">
                <a:solidFill>
                  <a:srgbClr val="000000"/>
                </a:solidFill>
                <a:latin typeface="Lato Light"/>
                <a:ea typeface="Lato Light"/>
                <a:cs typeface="Lato Light"/>
                <a:sym typeface="Lato Light"/>
              </a:rPr>
              <a:t>instruktör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fortbildning</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yrkesutbildning</a:t>
            </a:r>
            <a:r>
              <a:rPr lang="en-US" sz="2400" u="none" strike="noStrike" dirty="0">
                <a:solidFill>
                  <a:srgbClr val="000000"/>
                </a:solidFill>
                <a:latin typeface="Lato Light"/>
                <a:ea typeface="Lato Light"/>
                <a:cs typeface="Lato Light"/>
                <a:sym typeface="Lato Light"/>
              </a:rPr>
              <a:t> (CVET) </a:t>
            </a:r>
            <a:r>
              <a:rPr lang="en-US" sz="2400" u="none" strike="noStrike" dirty="0" err="1">
                <a:solidFill>
                  <a:srgbClr val="000000"/>
                </a:solidFill>
                <a:latin typeface="Lato Light"/>
                <a:ea typeface="Lato Light"/>
                <a:cs typeface="Lato Light"/>
                <a:sym typeface="Lato Light"/>
              </a:rPr>
              <a:t>måste</a:t>
            </a:r>
            <a:r>
              <a:rPr lang="en-US" sz="2400" u="none" strike="noStrike" dirty="0">
                <a:solidFill>
                  <a:srgbClr val="000000"/>
                </a:solidFill>
                <a:latin typeface="Lato Light"/>
                <a:ea typeface="Lato Light"/>
                <a:cs typeface="Lato Light"/>
                <a:sym typeface="Lato Light"/>
              </a:rPr>
              <a:t> du se till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förstår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vilken</a:t>
            </a:r>
            <a:r>
              <a:rPr lang="en-US" sz="2400" u="none" strike="noStrike" dirty="0">
                <a:solidFill>
                  <a:srgbClr val="000000"/>
                </a:solidFill>
                <a:latin typeface="Lato Light"/>
                <a:ea typeface="Lato Light"/>
                <a:cs typeface="Lato Light"/>
                <a:sym typeface="Lato Light"/>
              </a:rPr>
              <a:t> roll AI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spelar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deras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inlärningsprocesser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inklusive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dess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möjligheter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begränsningar</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Det </a:t>
            </a:r>
            <a:r>
              <a:rPr lang="en-US" sz="2400" u="none" strike="noStrike" dirty="0" err="1">
                <a:solidFill>
                  <a:srgbClr val="000000"/>
                </a:solidFill>
                <a:latin typeface="Lato Light"/>
                <a:ea typeface="Lato Light"/>
                <a:cs typeface="Lato Light"/>
                <a:sym typeface="Lato Light"/>
              </a:rPr>
              <a:t>inkluderar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dimensioner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vi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får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glömma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såsom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spårbarhet</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kommunikation</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000934" y="1038225"/>
            <a:ext cx="4418437"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ANSVAR</a:t>
            </a:r>
          </a:p>
        </p:txBody>
      </p:sp>
      <p:sp>
        <p:nvSpPr>
          <p:cNvPr id="3" name="TextBox 3"/>
          <p:cNvSpPr txBox="1"/>
          <p:nvPr/>
        </p:nvSpPr>
        <p:spPr>
          <a:xfrm>
            <a:off x="9000934" y="2292934"/>
            <a:ext cx="8258366" cy="36195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Denna </a:t>
            </a:r>
            <a:r>
              <a:rPr lang="en-US" sz="2400" u="none" strike="noStrike" dirty="0" err="1">
                <a:solidFill>
                  <a:srgbClr val="000000"/>
                </a:solidFill>
                <a:latin typeface="Lato Light"/>
                <a:ea typeface="Lato Light"/>
                <a:cs typeface="Lato Light"/>
                <a:sym typeface="Lato Light"/>
              </a:rPr>
              <a:t>princip</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hänvisar</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behovet</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säkerställa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mänskligt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ansvar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förblir</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största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vikt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när</a:t>
            </a:r>
            <a:r>
              <a:rPr lang="en-US" sz="2400" u="none" strike="noStrike" dirty="0">
                <a:solidFill>
                  <a:srgbClr val="000000"/>
                </a:solidFill>
                <a:latin typeface="Lato Light"/>
                <a:ea typeface="Lato Light"/>
                <a:cs typeface="Lato Light"/>
                <a:sym typeface="Lato Light"/>
              </a:rPr>
              <a:t> AI-system </a:t>
            </a:r>
            <a:r>
              <a:rPr lang="en-US" sz="2400" u="none" strike="noStrike" dirty="0" err="1">
                <a:solidFill>
                  <a:srgbClr val="000000"/>
                </a:solidFill>
                <a:latin typeface="Lato Light"/>
                <a:ea typeface="Lato Light"/>
                <a:cs typeface="Lato Light"/>
                <a:sym typeface="Lato Light"/>
              </a:rPr>
              <a:t>antas</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implementeras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utbildningsmiljöer</a:t>
            </a:r>
            <a:r>
              <a:rPr lang="en-US" sz="2400" u="none" strike="noStrike" dirty="0">
                <a:solidFill>
                  <a:srgbClr val="000000"/>
                </a:solidFill>
                <a:latin typeface="Lato Light"/>
                <a:ea typeface="Lato Light"/>
                <a:cs typeface="Lato Light"/>
                <a:sym typeface="Lato Light"/>
              </a:rPr>
              <a: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Som </a:t>
            </a:r>
            <a:r>
              <a:rPr lang="en-US" sz="2400" u="none" strike="noStrike" dirty="0" err="1">
                <a:solidFill>
                  <a:srgbClr val="000000"/>
                </a:solidFill>
                <a:latin typeface="Lato Light"/>
                <a:ea typeface="Lato Light"/>
                <a:cs typeface="Lato Light"/>
                <a:sym typeface="Lato Light"/>
              </a:rPr>
              <a:t>instruktör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måste</a:t>
            </a:r>
            <a:r>
              <a:rPr lang="en-US" sz="2400" u="none" strike="noStrike" dirty="0">
                <a:solidFill>
                  <a:srgbClr val="000000"/>
                </a:solidFill>
                <a:latin typeface="Lato Light"/>
                <a:ea typeface="Lato Light"/>
                <a:cs typeface="Lato Light"/>
                <a:sym typeface="Lato Light"/>
              </a:rPr>
              <a:t> du </a:t>
            </a:r>
            <a:r>
              <a:rPr lang="en-US" sz="2400" u="none" strike="noStrike" dirty="0" err="1">
                <a:solidFill>
                  <a:srgbClr val="000000"/>
                </a:solidFill>
                <a:latin typeface="Lato Light"/>
                <a:ea typeface="Lato Light"/>
                <a:cs typeface="Lato Light"/>
                <a:sym typeface="Lato Light"/>
              </a:rPr>
              <a:t>kunna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motivera</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baserade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beslut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åtgärda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potentiella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fel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uppstå</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tillhandahålla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tydliga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mekanismer</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övervakning</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korrigering</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Detta </a:t>
            </a:r>
            <a:r>
              <a:rPr lang="en-US" sz="2400" u="none" strike="noStrike" dirty="0" err="1">
                <a:solidFill>
                  <a:srgbClr val="000000"/>
                </a:solidFill>
                <a:latin typeface="Lato Light"/>
                <a:ea typeface="Lato Light"/>
                <a:cs typeface="Lato Light"/>
                <a:sym typeface="Lato Light"/>
              </a:rPr>
              <a:t>inkluderar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spårbarhet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skademinimering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anmälan</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negativa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effekter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ersättning</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åtgärdande</a:t>
            </a:r>
            <a:r>
              <a:rPr lang="en-US" sz="2400" u="none" strike="noStrike" dirty="0">
                <a:solidFill>
                  <a:srgbClr val="000000"/>
                </a:solidFill>
                <a:latin typeface="Lato Light"/>
                <a:ea typeface="Lato Light"/>
                <a:cs typeface="Lato Light"/>
                <a:sym typeface="Lato Light"/>
              </a:rPr>
              <a:t>. </a:t>
            </a:r>
          </a:p>
        </p:txBody>
      </p:sp>
      <p:grpSp>
        <p:nvGrpSpPr>
          <p:cNvPr id="4" name="Group 4"/>
          <p:cNvGrpSpPr/>
          <p:nvPr/>
        </p:nvGrpSpPr>
        <p:grpSpPr>
          <a:xfrm>
            <a:off x="0" y="-19050"/>
            <a:ext cx="8083296" cy="10287000"/>
            <a:chOff x="0" y="0"/>
            <a:chExt cx="10777728" cy="13716000"/>
          </a:xfrm>
        </p:grpSpPr>
        <p:sp>
          <p:nvSpPr>
            <p:cNvPr id="5" name="Freeform 5"/>
            <p:cNvSpPr/>
            <p:nvPr/>
          </p:nvSpPr>
          <p:spPr>
            <a:xfrm>
              <a:off x="0" y="0"/>
              <a:ext cx="10777728" cy="13716000"/>
            </a:xfrm>
            <a:custGeom>
              <a:avLst/>
              <a:gdLst/>
              <a:ahLst/>
              <a:cxnLst/>
              <a:rect l="l" t="t" r="r" b="b"/>
              <a:pathLst>
                <a:path w="10777728" h="13716000">
                  <a:moveTo>
                    <a:pt x="0" y="0"/>
                  </a:moveTo>
                  <a:lnTo>
                    <a:pt x="10777728" y="0"/>
                  </a:lnTo>
                  <a:lnTo>
                    <a:pt x="10777728" y="13716000"/>
                  </a:lnTo>
                  <a:lnTo>
                    <a:pt x="0" y="13716000"/>
                  </a:lnTo>
                  <a:lnTo>
                    <a:pt x="0" y="0"/>
                  </a:lnTo>
                  <a:close/>
                </a:path>
              </a:pathLst>
            </a:custGeom>
            <a:blipFill>
              <a:blip r:embed="rId4"/>
              <a:stretch>
                <a:fillRect t="-8933" b="-8933"/>
              </a:stretch>
            </a:blipFill>
          </p:spPr>
          <p:txBody>
            <a:bodyPr/>
            <a:lstStyle/>
            <a:p>
              <a:endParaRPr lang="es-ES"/>
            </a:p>
          </p:txBody>
        </p:sp>
      </p:gr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2174664" cy="1013765"/>
            <a:chOff x="0" y="0"/>
            <a:chExt cx="16232886" cy="1351686"/>
          </a:xfrm>
        </p:grpSpPr>
        <p:sp>
          <p:nvSpPr>
            <p:cNvPr id="3" name="Freeform 3"/>
            <p:cNvSpPr/>
            <p:nvPr/>
          </p:nvSpPr>
          <p:spPr>
            <a:xfrm>
              <a:off x="0" y="0"/>
              <a:ext cx="16232880" cy="1351683"/>
            </a:xfrm>
            <a:custGeom>
              <a:avLst/>
              <a:gdLst/>
              <a:ahLst/>
              <a:cxnLst/>
              <a:rect l="l" t="t" r="r" b="b"/>
              <a:pathLst>
                <a:path w="16232880" h="1351683">
                  <a:moveTo>
                    <a:pt x="0" y="0"/>
                  </a:moveTo>
                  <a:lnTo>
                    <a:pt x="16232880" y="0"/>
                  </a:lnTo>
                  <a:lnTo>
                    <a:pt x="16232880" y="1351683"/>
                  </a:lnTo>
                  <a:lnTo>
                    <a:pt x="0" y="1351683"/>
                  </a:lnTo>
                  <a:close/>
                </a:path>
              </a:pathLst>
            </a:custGeom>
            <a:blipFill>
              <a:blip r:embed="rId4">
                <a:alphaModFix amt="0"/>
              </a:blip>
              <a:stretch>
                <a:fillRect t="-198320" b="-169685"/>
              </a:stretch>
            </a:blipFill>
          </p:spPr>
          <p:txBody>
            <a:bodyPr/>
            <a:lstStyle/>
            <a:p>
              <a:endParaRPr lang="es-ES"/>
            </a:p>
          </p:txBody>
        </p:sp>
        <p:sp>
          <p:nvSpPr>
            <p:cNvPr id="4" name="TextBox 4"/>
            <p:cNvSpPr txBox="1"/>
            <p:nvPr/>
          </p:nvSpPr>
          <p:spPr>
            <a:xfrm>
              <a:off x="0" y="-180975"/>
              <a:ext cx="16232886" cy="1532661"/>
            </a:xfrm>
            <a:prstGeom prst="rect">
              <a:avLst/>
            </a:prstGeom>
          </p:spPr>
          <p:txBody>
            <a:bodyPr lIns="0" tIns="0" rIns="0" bIns="0" rtlCol="0" anchor="ctr"/>
            <a:lstStyle/>
            <a:p>
              <a:pPr marL="0" lvl="0" indent="0" algn="l">
                <a:lnSpc>
                  <a:spcPts val="7056"/>
                </a:lnSpc>
                <a:spcBef>
                  <a:spcPct val="0"/>
                </a:spcBef>
              </a:pPr>
              <a:r>
                <a:rPr lang="en-US" sz="4200" u="none" strike="noStrike">
                  <a:solidFill>
                    <a:srgbClr val="000000"/>
                  </a:solidFill>
                  <a:latin typeface="Oswald"/>
                  <a:ea typeface="Oswald"/>
                  <a:cs typeface="Oswald"/>
                  <a:sym typeface="Oswald"/>
                </a:rPr>
                <a:t>DATASEKRETESS OCH STYRNING</a:t>
              </a:r>
            </a:p>
          </p:txBody>
        </p:sp>
      </p:grpSp>
      <p:sp>
        <p:nvSpPr>
          <p:cNvPr id="5" name="TextBox 5"/>
          <p:cNvSpPr txBox="1"/>
          <p:nvPr/>
        </p:nvSpPr>
        <p:spPr>
          <a:xfrm>
            <a:off x="1028700" y="2435098"/>
            <a:ext cx="16230600" cy="61531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Denna </a:t>
            </a:r>
            <a:r>
              <a:rPr lang="en-US" sz="2400" u="none" strike="noStrike" dirty="0" err="1">
                <a:solidFill>
                  <a:srgbClr val="000000"/>
                </a:solidFill>
                <a:latin typeface="Lato Light"/>
                <a:ea typeface="Lato Light"/>
                <a:cs typeface="Lato Light"/>
                <a:sym typeface="Lato Light"/>
              </a:rPr>
              <a:t>princip</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fokuserar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säkerställa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personuppgifter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utbildningsuppgifter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samlas</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lagras</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används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säkert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lagligt</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ansvarsfullt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sätt</a:t>
            </a:r>
            <a:r>
              <a:rPr lang="en-US" sz="2400" u="none" strike="noStrike" dirty="0">
                <a:solidFill>
                  <a:srgbClr val="000000"/>
                </a:solidFill>
                <a:latin typeface="Lato Light"/>
                <a:ea typeface="Lato Light"/>
                <a:cs typeface="Lato Light"/>
                <a:sym typeface="Lato Light"/>
              </a:rPr>
              <a: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Studenter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behöver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vilken</a:t>
            </a:r>
            <a:r>
              <a:rPr lang="en-US" sz="2400" u="none" strike="noStrike" dirty="0">
                <a:solidFill>
                  <a:srgbClr val="000000"/>
                </a:solidFill>
                <a:latin typeface="Lato Light"/>
                <a:ea typeface="Lato Light"/>
                <a:cs typeface="Lato Light"/>
                <a:sym typeface="Lato Light"/>
              </a:rPr>
              <a:t> information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behandlas</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vilka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ändamål</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vem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tillgång</a:t>
            </a:r>
            <a:r>
              <a:rPr lang="en-US" sz="2400" u="none" strike="noStrike" dirty="0">
                <a:solidFill>
                  <a:srgbClr val="000000"/>
                </a:solidFill>
                <a:latin typeface="Lato Light"/>
                <a:ea typeface="Lato Light"/>
                <a:cs typeface="Lato Light"/>
                <a:sym typeface="Lato Light"/>
              </a:rPr>
              <a:t> till den.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Tydliga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policyer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noggrann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datahantering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hjälper</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skydda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människor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samtidigt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möjliggör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utnyttjande</a:t>
            </a:r>
            <a:r>
              <a:rPr lang="en-US" sz="2400" u="none" strike="noStrike" dirty="0">
                <a:solidFill>
                  <a:srgbClr val="000000"/>
                </a:solidFill>
                <a:latin typeface="Lato Light"/>
                <a:ea typeface="Lato Light"/>
                <a:cs typeface="Lato Light"/>
                <a:sym typeface="Lato Light"/>
              </a:rPr>
              <a:t> av AI-</a:t>
            </a:r>
            <a:r>
              <a:rPr lang="en-US" sz="2400" u="none" strike="noStrike" dirty="0" err="1">
                <a:solidFill>
                  <a:srgbClr val="000000"/>
                </a:solidFill>
                <a:latin typeface="Lato Light"/>
                <a:ea typeface="Lato Light"/>
                <a:cs typeface="Lato Light"/>
                <a:sym typeface="Lato Light"/>
              </a:rPr>
              <a:t>fördelar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Detta </a:t>
            </a:r>
            <a:r>
              <a:rPr lang="en-US" sz="2400" u="none" strike="noStrike" dirty="0" err="1">
                <a:solidFill>
                  <a:srgbClr val="000000"/>
                </a:solidFill>
                <a:latin typeface="Lato Light"/>
                <a:ea typeface="Lato Light"/>
                <a:cs typeface="Lato Light"/>
                <a:sym typeface="Lato Light"/>
              </a:rPr>
              <a:t>inkluderar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viktiga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aspekter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respekt</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integritet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datakvalitet</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integritet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samt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tillgång</a:t>
            </a:r>
            <a:r>
              <a:rPr lang="en-US" sz="2400" u="none" strike="noStrike" dirty="0">
                <a:solidFill>
                  <a:srgbClr val="000000"/>
                </a:solidFill>
                <a:latin typeface="Lato Light"/>
                <a:ea typeface="Lato Light"/>
                <a:cs typeface="Lato Light"/>
                <a:sym typeface="Lato Light"/>
              </a:rPr>
              <a:t> till data. </a:t>
            </a:r>
            <a:r>
              <a:rPr lang="en-US" sz="2400" u="none" strike="noStrike" dirty="0" err="1">
                <a:solidFill>
                  <a:srgbClr val="000000"/>
                </a:solidFill>
                <a:latin typeface="Lato Light"/>
                <a:ea typeface="Lato Light"/>
                <a:cs typeface="Lato Light"/>
                <a:sym typeface="Lato Light"/>
              </a:rPr>
              <a:t>Därför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viktigt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säkerställa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endast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behöriga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personer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tillgång</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personuppgifter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akademiska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uppgifter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lämpliga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säkerhetsåtgärder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tillämpas</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tillämpliga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dataskyddsföreskrifter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följs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Ansvarsfull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datahantering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skyddar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bara </a:t>
            </a:r>
            <a:r>
              <a:rPr lang="en-US" sz="2400" u="none" strike="noStrike" dirty="0" err="1">
                <a:solidFill>
                  <a:srgbClr val="000000"/>
                </a:solidFill>
                <a:latin typeface="Lato Light"/>
                <a:ea typeface="Lato Light"/>
                <a:cs typeface="Lato Light"/>
                <a:sym typeface="Lato Light"/>
              </a:rPr>
              <a:t>studenters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rättigheter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bidrar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också</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bygga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förtroende</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användningen</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utbildningen</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Till </a:t>
            </a:r>
            <a:r>
              <a:rPr lang="en-US" sz="2400" u="none" strike="noStrike" dirty="0" err="1">
                <a:solidFill>
                  <a:srgbClr val="000000"/>
                </a:solidFill>
                <a:latin typeface="Lato Light"/>
                <a:ea typeface="Lato Light"/>
                <a:cs typeface="Lato Light"/>
                <a:sym typeface="Lato Light"/>
              </a:rPr>
              <a:t>exempel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lärplattform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samlar</a:t>
            </a:r>
            <a:r>
              <a:rPr lang="en-US" sz="2400" u="none" strike="noStrike" dirty="0">
                <a:solidFill>
                  <a:srgbClr val="000000"/>
                </a:solidFill>
                <a:latin typeface="Lato Light"/>
                <a:ea typeface="Lato Light"/>
                <a:cs typeface="Lato Light"/>
                <a:sym typeface="Lato Light"/>
              </a:rPr>
              <a:t> in information om </a:t>
            </a:r>
            <a:r>
              <a:rPr lang="en-US" sz="2400" u="none" strike="noStrike" dirty="0" err="1">
                <a:solidFill>
                  <a:srgbClr val="000000"/>
                </a:solidFill>
                <a:latin typeface="Lato Light"/>
                <a:ea typeface="Lato Light"/>
                <a:cs typeface="Lato Light"/>
                <a:sym typeface="Lato Light"/>
              </a:rPr>
              <a:t>elevers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framsteg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närvaro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aktiviteter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tydligt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ange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vilken</a:t>
            </a:r>
            <a:r>
              <a:rPr lang="en-US" sz="2400" u="none" strike="noStrike" dirty="0">
                <a:solidFill>
                  <a:srgbClr val="000000"/>
                </a:solidFill>
                <a:latin typeface="Lato Light"/>
                <a:ea typeface="Lato Light"/>
                <a:cs typeface="Lato Light"/>
                <a:sym typeface="Lato Light"/>
              </a:rPr>
              <a:t> data den </a:t>
            </a:r>
            <a:r>
              <a:rPr lang="en-US" sz="2400" u="none" strike="noStrike" dirty="0" err="1">
                <a:solidFill>
                  <a:srgbClr val="000000"/>
                </a:solidFill>
                <a:latin typeface="Lato Light"/>
                <a:ea typeface="Lato Light"/>
                <a:cs typeface="Lato Light"/>
                <a:sym typeface="Lato Light"/>
              </a:rPr>
              <a:t>samlar</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hur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länge</a:t>
            </a:r>
            <a:r>
              <a:rPr lang="en-US" sz="2400" u="none" strike="noStrike" dirty="0">
                <a:solidFill>
                  <a:srgbClr val="000000"/>
                </a:solidFill>
                <a:latin typeface="Lato Light"/>
                <a:ea typeface="Lato Light"/>
                <a:cs typeface="Lato Light"/>
                <a:sym typeface="Lato Light"/>
              </a:rPr>
              <a:t> den </a:t>
            </a:r>
            <a:r>
              <a:rPr lang="en-US" sz="2400" u="none" strike="noStrike" dirty="0" err="1">
                <a:solidFill>
                  <a:srgbClr val="000000"/>
                </a:solidFill>
                <a:latin typeface="Lato Light"/>
                <a:ea typeface="Lato Light"/>
                <a:cs typeface="Lato Light"/>
                <a:sym typeface="Lato Light"/>
              </a:rPr>
              <a:t>lagrar</a:t>
            </a:r>
            <a:r>
              <a:rPr lang="en-US" sz="2400" u="none" strike="noStrike" dirty="0">
                <a:solidFill>
                  <a:srgbClr val="000000"/>
                </a:solidFill>
                <a:latin typeface="Lato Light"/>
                <a:ea typeface="Lato Light"/>
                <a:cs typeface="Lato Light"/>
                <a:sym typeface="Lato Light"/>
              </a:rPr>
              <a:t> den och för </a:t>
            </a:r>
            <a:r>
              <a:rPr lang="en-US" sz="2400" u="none" strike="noStrike" dirty="0" err="1">
                <a:solidFill>
                  <a:srgbClr val="000000"/>
                </a:solidFill>
                <a:latin typeface="Lato Light"/>
                <a:ea typeface="Lato Light"/>
                <a:cs typeface="Lato Light"/>
                <a:sym typeface="Lato Light"/>
              </a:rPr>
              <a:t>vilket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ändamål</a:t>
            </a:r>
            <a:r>
              <a:rPr lang="en-US" sz="2400" u="none" strike="noStrike" dirty="0">
                <a:solidFill>
                  <a:srgbClr val="000000"/>
                </a:solidFill>
                <a:latin typeface="Lato Light"/>
                <a:ea typeface="Lato Light"/>
                <a:cs typeface="Lato Light"/>
                <a:sym typeface="Lato Light"/>
              </a:rPr>
              <a:t> den </a:t>
            </a:r>
            <a:r>
              <a:rPr lang="en-US" sz="2400" u="none" strike="noStrike" dirty="0" err="1">
                <a:solidFill>
                  <a:srgbClr val="000000"/>
                </a:solidFill>
                <a:latin typeface="Lato Light"/>
                <a:ea typeface="Lato Light"/>
                <a:cs typeface="Lato Light"/>
                <a:sym typeface="Lato Light"/>
              </a:rPr>
              <a:t>används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samma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sätt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måste</a:t>
            </a:r>
            <a:r>
              <a:rPr lang="en-US" sz="2400" u="none" strike="noStrike" dirty="0">
                <a:solidFill>
                  <a:srgbClr val="000000"/>
                </a:solidFill>
                <a:latin typeface="Lato Light"/>
                <a:ea typeface="Lato Light"/>
                <a:cs typeface="Lato Light"/>
                <a:sym typeface="Lato Light"/>
              </a:rPr>
              <a:t> du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lärare</a:t>
            </a:r>
            <a:r>
              <a:rPr lang="en-US" sz="2400" u="none" strike="noStrike" dirty="0">
                <a:solidFill>
                  <a:srgbClr val="000000"/>
                </a:solidFill>
                <a:latin typeface="Lato Light"/>
                <a:ea typeface="Lato Light"/>
                <a:cs typeface="Lato Light"/>
                <a:sym typeface="Lato Light"/>
              </a:rPr>
              <a:t> se till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denna</a:t>
            </a:r>
            <a:r>
              <a:rPr lang="en-US" sz="2400" u="none" strike="noStrike" dirty="0">
                <a:solidFill>
                  <a:srgbClr val="000000"/>
                </a:solidFill>
                <a:latin typeface="Lato Light"/>
                <a:ea typeface="Lato Light"/>
                <a:cs typeface="Lato Light"/>
                <a:sym typeface="Lato Light"/>
              </a:rPr>
              <a:t> data </a:t>
            </a:r>
            <a:r>
              <a:rPr lang="en-US" sz="2400" u="none" strike="noStrike" dirty="0" err="1">
                <a:solidFill>
                  <a:srgbClr val="000000"/>
                </a:solidFill>
                <a:latin typeface="Lato Light"/>
                <a:ea typeface="Lato Light"/>
                <a:cs typeface="Lato Light"/>
                <a:sym typeface="Lato Light"/>
              </a:rPr>
              <a:t>används</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stödja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lärandet</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generera</a:t>
            </a:r>
            <a:r>
              <a:rPr lang="en-US" sz="2400" u="none" strike="noStrike" dirty="0">
                <a:solidFill>
                  <a:srgbClr val="000000"/>
                </a:solidFill>
                <a:latin typeface="Lato Light"/>
                <a:ea typeface="Lato Light"/>
                <a:cs typeface="Lato Light"/>
                <a:sym typeface="Lato Light"/>
              </a:rPr>
              <a:t> profiler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fatta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automatiserade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beslut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orättvist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missgynna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vissa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272285" y="3370134"/>
            <a:ext cx="3831772" cy="2804465"/>
            <a:chOff x="0" y="0"/>
            <a:chExt cx="5109029" cy="3739286"/>
          </a:xfrm>
        </p:grpSpPr>
        <p:sp>
          <p:nvSpPr>
            <p:cNvPr id="3" name="Freeform 3"/>
            <p:cNvSpPr/>
            <p:nvPr/>
          </p:nvSpPr>
          <p:spPr>
            <a:xfrm>
              <a:off x="0" y="0"/>
              <a:ext cx="5109027" cy="3739277"/>
            </a:xfrm>
            <a:custGeom>
              <a:avLst/>
              <a:gdLst/>
              <a:ahLst/>
              <a:cxnLst/>
              <a:rect l="l" t="t" r="r" b="b"/>
              <a:pathLst>
                <a:path w="5109027" h="3739277">
                  <a:moveTo>
                    <a:pt x="0" y="0"/>
                  </a:moveTo>
                  <a:lnTo>
                    <a:pt x="5109027" y="0"/>
                  </a:lnTo>
                  <a:lnTo>
                    <a:pt x="5109027" y="3739277"/>
                  </a:lnTo>
                  <a:lnTo>
                    <a:pt x="0" y="3739277"/>
                  </a:lnTo>
                  <a:close/>
                </a:path>
              </a:pathLst>
            </a:custGeom>
            <a:blipFill>
              <a:blip r:embed="rId3">
                <a:alphaModFix amt="0"/>
              </a:blip>
              <a:stretch>
                <a:fillRect t="-71689" r="-217729" b="2513"/>
              </a:stretch>
            </a:blipFill>
          </p:spPr>
          <p:txBody>
            <a:bodyPr/>
            <a:lstStyle/>
            <a:p>
              <a:endParaRPr lang="es-ES"/>
            </a:p>
          </p:txBody>
        </p:sp>
        <p:sp>
          <p:nvSpPr>
            <p:cNvPr id="4" name="TextBox 4"/>
            <p:cNvSpPr txBox="1"/>
            <p:nvPr/>
          </p:nvSpPr>
          <p:spPr>
            <a:xfrm>
              <a:off x="0" y="-180975"/>
              <a:ext cx="5109029" cy="3920261"/>
            </a:xfrm>
            <a:prstGeom prst="rect">
              <a:avLst/>
            </a:prstGeom>
          </p:spPr>
          <p:txBody>
            <a:bodyPr lIns="0" tIns="0" rIns="0" bIns="0" rtlCol="0" anchor="ctr"/>
            <a:lstStyle/>
            <a:p>
              <a:pPr marL="0" lvl="0" indent="0" algn="ctr">
                <a:lnSpc>
                  <a:spcPts val="7056"/>
                </a:lnSpc>
                <a:spcBef>
                  <a:spcPct val="0"/>
                </a:spcBef>
              </a:pPr>
              <a:r>
                <a:rPr lang="en-US" sz="4200" u="none" strike="noStrike">
                  <a:solidFill>
                    <a:srgbClr val="000000"/>
                  </a:solidFill>
                  <a:latin typeface="Oswald"/>
                  <a:ea typeface="Oswald"/>
                  <a:cs typeface="Oswald"/>
                  <a:sym typeface="Oswald"/>
                </a:rPr>
                <a:t>VÄGLEDANDE FRÅGOR FÖR EXAMINER</a:t>
              </a:r>
            </a:p>
          </p:txBody>
        </p:sp>
      </p:grpSp>
      <p:sp>
        <p:nvSpPr>
          <p:cNvPr id="5" name="Freeform 5"/>
          <p:cNvSpPr/>
          <p:nvPr/>
        </p:nvSpPr>
        <p:spPr>
          <a:xfrm>
            <a:off x="2695406" y="690532"/>
            <a:ext cx="11348279" cy="2098864"/>
          </a:xfrm>
          <a:custGeom>
            <a:avLst/>
            <a:gdLst/>
            <a:ahLst/>
            <a:cxnLst/>
            <a:rect l="l" t="t" r="r" b="b"/>
            <a:pathLst>
              <a:path w="11348279" h="2098864">
                <a:moveTo>
                  <a:pt x="0" y="0"/>
                </a:moveTo>
                <a:lnTo>
                  <a:pt x="11348279" y="0"/>
                </a:lnTo>
                <a:lnTo>
                  <a:pt x="11348279" y="2098864"/>
                </a:lnTo>
                <a:lnTo>
                  <a:pt x="0" y="2098864"/>
                </a:lnTo>
                <a:lnTo>
                  <a:pt x="0" y="0"/>
                </a:lnTo>
                <a:close/>
              </a:path>
            </a:pathLst>
          </a:custGeom>
          <a:blipFill>
            <a:blip r:embed="rId4"/>
            <a:stretch>
              <a:fillRect t="-423" b="-423"/>
            </a:stretch>
          </a:blipFill>
        </p:spPr>
        <p:txBody>
          <a:bodyPr/>
          <a:lstStyle/>
          <a:p>
            <a:endParaRPr lang="es-ES"/>
          </a:p>
        </p:txBody>
      </p:sp>
      <p:sp>
        <p:nvSpPr>
          <p:cNvPr id="6" name="Freeform 6"/>
          <p:cNvSpPr/>
          <p:nvPr/>
        </p:nvSpPr>
        <p:spPr>
          <a:xfrm>
            <a:off x="3068901" y="1491303"/>
            <a:ext cx="2823773" cy="657476"/>
          </a:xfrm>
          <a:custGeom>
            <a:avLst/>
            <a:gdLst/>
            <a:ahLst/>
            <a:cxnLst/>
            <a:rect l="l" t="t" r="r" b="b"/>
            <a:pathLst>
              <a:path w="2823773" h="657476">
                <a:moveTo>
                  <a:pt x="0" y="0"/>
                </a:moveTo>
                <a:lnTo>
                  <a:pt x="2823773" y="0"/>
                </a:lnTo>
                <a:lnTo>
                  <a:pt x="2823773" y="657476"/>
                </a:lnTo>
                <a:lnTo>
                  <a:pt x="0" y="657476"/>
                </a:lnTo>
                <a:lnTo>
                  <a:pt x="0" y="0"/>
                </a:lnTo>
                <a:close/>
              </a:path>
            </a:pathLst>
          </a:custGeom>
          <a:blipFill>
            <a:blip r:embed="rId5"/>
            <a:stretch>
              <a:fillRect/>
            </a:stretch>
          </a:blipFill>
        </p:spPr>
        <p:txBody>
          <a:bodyPr/>
          <a:lstStyle/>
          <a:p>
            <a:endParaRPr lang="es-ES"/>
          </a:p>
        </p:txBody>
      </p:sp>
      <p:sp>
        <p:nvSpPr>
          <p:cNvPr id="7" name="TextBox 7"/>
          <p:cNvSpPr txBox="1"/>
          <p:nvPr/>
        </p:nvSpPr>
        <p:spPr>
          <a:xfrm>
            <a:off x="3696601" y="1605094"/>
            <a:ext cx="1541654" cy="382270"/>
          </a:xfrm>
          <a:prstGeom prst="rect">
            <a:avLst/>
          </a:prstGeom>
        </p:spPr>
        <p:txBody>
          <a:bodyPr lIns="0" tIns="0" rIns="0" bIns="0" rtlCol="0" anchor="t">
            <a:spAutoFit/>
          </a:bodyPr>
          <a:lstStyle/>
          <a:p>
            <a:pPr marL="0" lvl="0" indent="0" algn="ctr">
              <a:lnSpc>
                <a:spcPts val="3079"/>
              </a:lnSpc>
              <a:spcBef>
                <a:spcPct val="0"/>
              </a:spcBef>
            </a:pPr>
            <a:r>
              <a:rPr lang="en-US" sz="2199" b="1" u="none" strike="noStrike">
                <a:solidFill>
                  <a:srgbClr val="000000"/>
                </a:solidFill>
                <a:latin typeface="Lato Bold"/>
                <a:ea typeface="Lato Bold"/>
                <a:cs typeface="Lato Bold"/>
                <a:sym typeface="Lato Bold"/>
              </a:rPr>
              <a:t>KAPITAL</a:t>
            </a:r>
          </a:p>
        </p:txBody>
      </p:sp>
      <p:sp>
        <p:nvSpPr>
          <p:cNvPr id="8" name="TextBox 8"/>
          <p:cNvSpPr txBox="1"/>
          <p:nvPr/>
        </p:nvSpPr>
        <p:spPr>
          <a:xfrm>
            <a:off x="6222887" y="1044009"/>
            <a:ext cx="7528222" cy="542925"/>
          </a:xfrm>
          <a:prstGeom prst="rect">
            <a:avLst/>
          </a:prstGeom>
        </p:spPr>
        <p:txBody>
          <a:bodyPr lIns="0" tIns="0" rIns="0" bIns="0" rtlCol="0" anchor="t">
            <a:spAutoFit/>
          </a:bodyPr>
          <a:lstStyle/>
          <a:p>
            <a:pPr marL="388618" lvl="1" indent="-194309" algn="l">
              <a:lnSpc>
                <a:spcPts val="2159"/>
              </a:lnSpc>
              <a:spcBef>
                <a:spcPct val="0"/>
              </a:spcBef>
              <a:buFont typeface="Arial"/>
              <a:buChar char="•"/>
            </a:pPr>
            <a:r>
              <a:rPr lang="en-US" sz="1799" u="none" strike="noStrike">
                <a:solidFill>
                  <a:srgbClr val="000000"/>
                </a:solidFill>
                <a:latin typeface="Lato Light"/>
                <a:ea typeface="Lato Light"/>
                <a:cs typeface="Lato Light"/>
                <a:sym typeface="Lato Light"/>
              </a:rPr>
              <a:t>Finns det rutiner för att säkerställa att användningen av AI inte leder till diskriminering eller orättvis behandling av någon användare?</a:t>
            </a:r>
          </a:p>
        </p:txBody>
      </p:sp>
      <p:sp>
        <p:nvSpPr>
          <p:cNvPr id="9" name="TextBox 9"/>
          <p:cNvSpPr txBox="1"/>
          <p:nvPr/>
        </p:nvSpPr>
        <p:spPr>
          <a:xfrm>
            <a:off x="6222887" y="1906853"/>
            <a:ext cx="7528222" cy="542925"/>
          </a:xfrm>
          <a:prstGeom prst="rect">
            <a:avLst/>
          </a:prstGeom>
        </p:spPr>
        <p:txBody>
          <a:bodyPr lIns="0" tIns="0" rIns="0" bIns="0" rtlCol="0" anchor="t">
            <a:spAutoFit/>
          </a:bodyPr>
          <a:lstStyle/>
          <a:p>
            <a:pPr marL="388618" lvl="1" indent="-194309" algn="l">
              <a:lnSpc>
                <a:spcPts val="2159"/>
              </a:lnSpc>
              <a:spcBef>
                <a:spcPct val="0"/>
              </a:spcBef>
              <a:buFont typeface="Arial"/>
              <a:buChar char="•"/>
            </a:pPr>
            <a:r>
              <a:rPr lang="en-US" sz="1799" u="none" strike="noStrike">
                <a:solidFill>
                  <a:srgbClr val="000000"/>
                </a:solidFill>
                <a:latin typeface="Lato Light"/>
                <a:ea typeface="Lato Light"/>
                <a:cs typeface="Lato Light"/>
                <a:sym typeface="Lato Light"/>
              </a:rPr>
              <a:t>Finns det rutiner för att identifiera och åtgärda eventuella upplevda fördomar eller ojämlikheter?</a:t>
            </a:r>
          </a:p>
        </p:txBody>
      </p:sp>
      <p:sp>
        <p:nvSpPr>
          <p:cNvPr id="10" name="Freeform 10"/>
          <p:cNvSpPr/>
          <p:nvPr/>
        </p:nvSpPr>
        <p:spPr>
          <a:xfrm>
            <a:off x="2695406" y="3026964"/>
            <a:ext cx="11348279" cy="2107293"/>
          </a:xfrm>
          <a:custGeom>
            <a:avLst/>
            <a:gdLst/>
            <a:ahLst/>
            <a:cxnLst/>
            <a:rect l="l" t="t" r="r" b="b"/>
            <a:pathLst>
              <a:path w="11348279" h="2107293">
                <a:moveTo>
                  <a:pt x="0" y="0"/>
                </a:moveTo>
                <a:lnTo>
                  <a:pt x="11348279" y="0"/>
                </a:lnTo>
                <a:lnTo>
                  <a:pt x="11348279" y="2107293"/>
                </a:lnTo>
                <a:lnTo>
                  <a:pt x="0" y="2107293"/>
                </a:lnTo>
                <a:lnTo>
                  <a:pt x="0" y="0"/>
                </a:lnTo>
                <a:close/>
              </a:path>
            </a:pathLst>
          </a:custGeom>
          <a:blipFill>
            <a:blip r:embed="rId6"/>
            <a:stretch>
              <a:fillRect t="-423" b="-423"/>
            </a:stretch>
          </a:blipFill>
        </p:spPr>
        <p:txBody>
          <a:bodyPr/>
          <a:lstStyle/>
          <a:p>
            <a:endParaRPr lang="es-ES"/>
          </a:p>
        </p:txBody>
      </p:sp>
      <p:sp>
        <p:nvSpPr>
          <p:cNvPr id="11" name="Freeform 11"/>
          <p:cNvSpPr/>
          <p:nvPr/>
        </p:nvSpPr>
        <p:spPr>
          <a:xfrm>
            <a:off x="3068901" y="3836164"/>
            <a:ext cx="2823773" cy="649046"/>
          </a:xfrm>
          <a:custGeom>
            <a:avLst/>
            <a:gdLst/>
            <a:ahLst/>
            <a:cxnLst/>
            <a:rect l="l" t="t" r="r" b="b"/>
            <a:pathLst>
              <a:path w="2823773" h="649046">
                <a:moveTo>
                  <a:pt x="0" y="0"/>
                </a:moveTo>
                <a:lnTo>
                  <a:pt x="2823773" y="0"/>
                </a:lnTo>
                <a:lnTo>
                  <a:pt x="2823773" y="649047"/>
                </a:lnTo>
                <a:lnTo>
                  <a:pt x="0" y="649047"/>
                </a:lnTo>
                <a:lnTo>
                  <a:pt x="0" y="0"/>
                </a:lnTo>
                <a:close/>
              </a:path>
            </a:pathLst>
          </a:custGeom>
          <a:blipFill>
            <a:blip r:embed="rId7"/>
            <a:stretch>
              <a:fillRect/>
            </a:stretch>
          </a:blipFill>
        </p:spPr>
        <p:txBody>
          <a:bodyPr/>
          <a:lstStyle/>
          <a:p>
            <a:endParaRPr lang="es-ES"/>
          </a:p>
        </p:txBody>
      </p:sp>
      <p:sp>
        <p:nvSpPr>
          <p:cNvPr id="12" name="TextBox 12"/>
          <p:cNvSpPr txBox="1"/>
          <p:nvPr/>
        </p:nvSpPr>
        <p:spPr>
          <a:xfrm>
            <a:off x="3124597" y="3945740"/>
            <a:ext cx="2788876" cy="382270"/>
          </a:xfrm>
          <a:prstGeom prst="rect">
            <a:avLst/>
          </a:prstGeom>
        </p:spPr>
        <p:txBody>
          <a:bodyPr lIns="0" tIns="0" rIns="0" bIns="0" rtlCol="0" anchor="t">
            <a:spAutoFit/>
          </a:bodyPr>
          <a:lstStyle/>
          <a:p>
            <a:pPr marL="0" lvl="0" indent="0" algn="ctr">
              <a:lnSpc>
                <a:spcPts val="3079"/>
              </a:lnSpc>
              <a:spcBef>
                <a:spcPct val="0"/>
              </a:spcBef>
            </a:pPr>
            <a:r>
              <a:rPr lang="en-US" sz="2199" b="1" u="none" strike="noStrike">
                <a:solidFill>
                  <a:srgbClr val="000000"/>
                </a:solidFill>
                <a:latin typeface="Lato Bold"/>
                <a:ea typeface="Lato Bold"/>
                <a:cs typeface="Lato Bold"/>
                <a:sym typeface="Lato Bold"/>
              </a:rPr>
              <a:t>GENOMSKINLIGHET</a:t>
            </a:r>
          </a:p>
        </p:txBody>
      </p:sp>
      <p:sp>
        <p:nvSpPr>
          <p:cNvPr id="13" name="TextBox 13"/>
          <p:cNvSpPr txBox="1"/>
          <p:nvPr/>
        </p:nvSpPr>
        <p:spPr>
          <a:xfrm>
            <a:off x="6222887" y="3559939"/>
            <a:ext cx="7528222" cy="542925"/>
          </a:xfrm>
          <a:prstGeom prst="rect">
            <a:avLst/>
          </a:prstGeom>
        </p:spPr>
        <p:txBody>
          <a:bodyPr lIns="0" tIns="0" rIns="0" bIns="0" rtlCol="0" anchor="t">
            <a:spAutoFit/>
          </a:bodyPr>
          <a:lstStyle/>
          <a:p>
            <a:pPr marL="388618" lvl="1" indent="-194309" algn="l">
              <a:lnSpc>
                <a:spcPts val="2159"/>
              </a:lnSpc>
              <a:spcBef>
                <a:spcPct val="0"/>
              </a:spcBef>
              <a:buFont typeface="Arial"/>
              <a:buChar char="•"/>
            </a:pPr>
            <a:r>
              <a:rPr lang="en-US" sz="1799" u="none" strike="noStrike">
                <a:solidFill>
                  <a:srgbClr val="000000"/>
                </a:solidFill>
                <a:latin typeface="Lato Light"/>
                <a:ea typeface="Lato Light"/>
                <a:cs typeface="Lato Light"/>
                <a:sym typeface="Lato Light"/>
              </a:rPr>
              <a:t>Är utbildarna bekanta med de AI-metoder och funktioner som används av systemet?</a:t>
            </a:r>
          </a:p>
        </p:txBody>
      </p:sp>
      <p:sp>
        <p:nvSpPr>
          <p:cNvPr id="14" name="TextBox 14"/>
          <p:cNvSpPr txBox="1"/>
          <p:nvPr/>
        </p:nvSpPr>
        <p:spPr>
          <a:xfrm>
            <a:off x="6222887" y="4269356"/>
            <a:ext cx="7528222" cy="542925"/>
          </a:xfrm>
          <a:prstGeom prst="rect">
            <a:avLst/>
          </a:prstGeom>
        </p:spPr>
        <p:txBody>
          <a:bodyPr lIns="0" tIns="0" rIns="0" bIns="0" rtlCol="0" anchor="t">
            <a:spAutoFit/>
          </a:bodyPr>
          <a:lstStyle/>
          <a:p>
            <a:pPr marL="388620" lvl="1" indent="-194310" algn="l">
              <a:lnSpc>
                <a:spcPts val="2160"/>
              </a:lnSpc>
              <a:spcBef>
                <a:spcPct val="0"/>
              </a:spcBef>
              <a:buFont typeface="Arial"/>
              <a:buChar char="•"/>
            </a:pPr>
            <a:r>
              <a:rPr lang="en-US" sz="1800" u="none" strike="noStrike">
                <a:solidFill>
                  <a:srgbClr val="000000"/>
                </a:solidFill>
                <a:latin typeface="Lato Light"/>
                <a:ea typeface="Lato Light"/>
                <a:cs typeface="Lato Light"/>
                <a:sym typeface="Lato Light"/>
              </a:rPr>
              <a:t>Är det tydligt vilka aspekter av systemet AI:n kan hantera och vilka den inte kan?</a:t>
            </a:r>
          </a:p>
        </p:txBody>
      </p:sp>
      <p:sp>
        <p:nvSpPr>
          <p:cNvPr id="15" name="Freeform 15"/>
          <p:cNvSpPr/>
          <p:nvPr/>
        </p:nvSpPr>
        <p:spPr>
          <a:xfrm>
            <a:off x="2790738" y="5267607"/>
            <a:ext cx="11185514" cy="2098864"/>
          </a:xfrm>
          <a:custGeom>
            <a:avLst/>
            <a:gdLst/>
            <a:ahLst/>
            <a:cxnLst/>
            <a:rect l="l" t="t" r="r" b="b"/>
            <a:pathLst>
              <a:path w="11185514" h="2098864">
                <a:moveTo>
                  <a:pt x="0" y="0"/>
                </a:moveTo>
                <a:lnTo>
                  <a:pt x="11185514" y="0"/>
                </a:lnTo>
                <a:lnTo>
                  <a:pt x="11185514" y="2098864"/>
                </a:lnTo>
                <a:lnTo>
                  <a:pt x="0" y="2098864"/>
                </a:lnTo>
                <a:lnTo>
                  <a:pt x="0" y="0"/>
                </a:lnTo>
                <a:close/>
              </a:path>
            </a:pathLst>
          </a:custGeom>
          <a:blipFill>
            <a:blip r:embed="rId8"/>
            <a:stretch>
              <a:fillRect t="-303" b="-303"/>
            </a:stretch>
          </a:blipFill>
        </p:spPr>
        <p:txBody>
          <a:bodyPr/>
          <a:lstStyle/>
          <a:p>
            <a:endParaRPr lang="es-ES"/>
          </a:p>
        </p:txBody>
      </p:sp>
      <p:sp>
        <p:nvSpPr>
          <p:cNvPr id="16" name="Freeform 16"/>
          <p:cNvSpPr/>
          <p:nvPr/>
        </p:nvSpPr>
        <p:spPr>
          <a:xfrm>
            <a:off x="3001468" y="6068379"/>
            <a:ext cx="2958640" cy="657476"/>
          </a:xfrm>
          <a:custGeom>
            <a:avLst/>
            <a:gdLst/>
            <a:ahLst/>
            <a:cxnLst/>
            <a:rect l="l" t="t" r="r" b="b"/>
            <a:pathLst>
              <a:path w="2958640" h="657476">
                <a:moveTo>
                  <a:pt x="0" y="0"/>
                </a:moveTo>
                <a:lnTo>
                  <a:pt x="2958640" y="0"/>
                </a:lnTo>
                <a:lnTo>
                  <a:pt x="2958640" y="657475"/>
                </a:lnTo>
                <a:lnTo>
                  <a:pt x="0" y="657475"/>
                </a:lnTo>
                <a:lnTo>
                  <a:pt x="0" y="0"/>
                </a:lnTo>
                <a:close/>
              </a:path>
            </a:pathLst>
          </a:custGeom>
          <a:blipFill>
            <a:blip r:embed="rId9"/>
            <a:stretch>
              <a:fillRect/>
            </a:stretch>
          </a:blipFill>
        </p:spPr>
        <p:txBody>
          <a:bodyPr/>
          <a:lstStyle/>
          <a:p>
            <a:endParaRPr lang="es-ES"/>
          </a:p>
        </p:txBody>
      </p:sp>
      <p:sp>
        <p:nvSpPr>
          <p:cNvPr id="17" name="TextBox 17"/>
          <p:cNvSpPr txBox="1"/>
          <p:nvPr/>
        </p:nvSpPr>
        <p:spPr>
          <a:xfrm>
            <a:off x="3100321" y="6182169"/>
            <a:ext cx="2813152" cy="382270"/>
          </a:xfrm>
          <a:prstGeom prst="rect">
            <a:avLst/>
          </a:prstGeom>
        </p:spPr>
        <p:txBody>
          <a:bodyPr lIns="0" tIns="0" rIns="0" bIns="0" rtlCol="0" anchor="t">
            <a:spAutoFit/>
          </a:bodyPr>
          <a:lstStyle/>
          <a:p>
            <a:pPr marL="0" lvl="0" indent="0" algn="ctr">
              <a:lnSpc>
                <a:spcPts val="3079"/>
              </a:lnSpc>
              <a:spcBef>
                <a:spcPct val="0"/>
              </a:spcBef>
            </a:pPr>
            <a:r>
              <a:rPr lang="en-US" sz="2199" b="1" u="none" strike="noStrike">
                <a:solidFill>
                  <a:srgbClr val="000000"/>
                </a:solidFill>
                <a:latin typeface="Lato Bold"/>
                <a:ea typeface="Lato Bold"/>
                <a:cs typeface="Lato Bold"/>
                <a:sym typeface="Lato Bold"/>
              </a:rPr>
              <a:t>ANSVAR</a:t>
            </a:r>
          </a:p>
        </p:txBody>
      </p:sp>
      <p:sp>
        <p:nvSpPr>
          <p:cNvPr id="18" name="TextBox 18"/>
          <p:cNvSpPr txBox="1"/>
          <p:nvPr/>
        </p:nvSpPr>
        <p:spPr>
          <a:xfrm>
            <a:off x="6155454" y="5599329"/>
            <a:ext cx="7528222" cy="809625"/>
          </a:xfrm>
          <a:prstGeom prst="rect">
            <a:avLst/>
          </a:prstGeom>
        </p:spPr>
        <p:txBody>
          <a:bodyPr lIns="0" tIns="0" rIns="0" bIns="0" rtlCol="0" anchor="t">
            <a:spAutoFit/>
          </a:bodyPr>
          <a:lstStyle/>
          <a:p>
            <a:pPr marL="388618" lvl="1" indent="-194309" algn="l">
              <a:lnSpc>
                <a:spcPts val="2159"/>
              </a:lnSpc>
              <a:spcBef>
                <a:spcPct val="0"/>
              </a:spcBef>
              <a:buFont typeface="Arial"/>
              <a:buChar char="•"/>
            </a:pPr>
            <a:r>
              <a:rPr lang="en-US" sz="1799" u="none" strike="noStrike">
                <a:solidFill>
                  <a:srgbClr val="000000"/>
                </a:solidFill>
                <a:latin typeface="Lato Light"/>
                <a:ea typeface="Lato Light"/>
                <a:cs typeface="Lato Light"/>
                <a:sym typeface="Lato Light"/>
              </a:rPr>
              <a:t>Vem ansvarar för att kontinuerligt övervaka resultaten som genereras av AI-systemet och hur dessa resultat används för att förbättra undervisning, lärande och bedömning?</a:t>
            </a:r>
          </a:p>
        </p:txBody>
      </p:sp>
      <p:sp>
        <p:nvSpPr>
          <p:cNvPr id="19" name="TextBox 19"/>
          <p:cNvSpPr txBox="1"/>
          <p:nvPr/>
        </p:nvSpPr>
        <p:spPr>
          <a:xfrm>
            <a:off x="6155454" y="6621304"/>
            <a:ext cx="7528222" cy="542925"/>
          </a:xfrm>
          <a:prstGeom prst="rect">
            <a:avLst/>
          </a:prstGeom>
        </p:spPr>
        <p:txBody>
          <a:bodyPr lIns="0" tIns="0" rIns="0" bIns="0" rtlCol="0" anchor="t">
            <a:spAutoFit/>
          </a:bodyPr>
          <a:lstStyle/>
          <a:p>
            <a:pPr marL="388618" lvl="1" indent="-194309" algn="l">
              <a:lnSpc>
                <a:spcPts val="2159"/>
              </a:lnSpc>
              <a:spcBef>
                <a:spcPct val="0"/>
              </a:spcBef>
              <a:buFont typeface="Arial"/>
              <a:buChar char="•"/>
            </a:pPr>
            <a:r>
              <a:rPr lang="en-US" sz="1799" u="none" strike="noStrike">
                <a:solidFill>
                  <a:srgbClr val="000000"/>
                </a:solidFill>
                <a:latin typeface="Lato Light"/>
                <a:ea typeface="Lato Light"/>
                <a:cs typeface="Lato Light"/>
                <a:sym typeface="Lato Light"/>
              </a:rPr>
              <a:t>Vem ansvarar för de slutgiltiga besluten gällande anskaffning och implementering av AI-systemet?</a:t>
            </a:r>
          </a:p>
        </p:txBody>
      </p:sp>
      <p:sp>
        <p:nvSpPr>
          <p:cNvPr id="20" name="Freeform 20"/>
          <p:cNvSpPr/>
          <p:nvPr/>
        </p:nvSpPr>
        <p:spPr>
          <a:xfrm>
            <a:off x="2790738" y="7497604"/>
            <a:ext cx="11118080" cy="2098864"/>
          </a:xfrm>
          <a:custGeom>
            <a:avLst/>
            <a:gdLst/>
            <a:ahLst/>
            <a:cxnLst/>
            <a:rect l="l" t="t" r="r" b="b"/>
            <a:pathLst>
              <a:path w="11118080" h="2098864">
                <a:moveTo>
                  <a:pt x="0" y="0"/>
                </a:moveTo>
                <a:lnTo>
                  <a:pt x="11118081" y="0"/>
                </a:lnTo>
                <a:lnTo>
                  <a:pt x="11118081" y="2098864"/>
                </a:lnTo>
                <a:lnTo>
                  <a:pt x="0" y="2098864"/>
                </a:lnTo>
                <a:lnTo>
                  <a:pt x="0" y="0"/>
                </a:lnTo>
                <a:close/>
              </a:path>
            </a:pathLst>
          </a:custGeom>
          <a:blipFill>
            <a:blip r:embed="rId10"/>
            <a:stretch>
              <a:fillRect/>
            </a:stretch>
          </a:blipFill>
        </p:spPr>
        <p:txBody>
          <a:bodyPr/>
          <a:lstStyle/>
          <a:p>
            <a:endParaRPr lang="es-ES"/>
          </a:p>
        </p:txBody>
      </p:sp>
      <p:sp>
        <p:nvSpPr>
          <p:cNvPr id="21" name="Freeform 21"/>
          <p:cNvSpPr/>
          <p:nvPr/>
        </p:nvSpPr>
        <p:spPr>
          <a:xfrm>
            <a:off x="2934034" y="8306804"/>
            <a:ext cx="2958640" cy="488892"/>
          </a:xfrm>
          <a:custGeom>
            <a:avLst/>
            <a:gdLst/>
            <a:ahLst/>
            <a:cxnLst/>
            <a:rect l="l" t="t" r="r" b="b"/>
            <a:pathLst>
              <a:path w="2958640" h="488892">
                <a:moveTo>
                  <a:pt x="0" y="0"/>
                </a:moveTo>
                <a:lnTo>
                  <a:pt x="2958640" y="0"/>
                </a:lnTo>
                <a:lnTo>
                  <a:pt x="2958640" y="488893"/>
                </a:lnTo>
                <a:lnTo>
                  <a:pt x="0" y="488893"/>
                </a:lnTo>
                <a:lnTo>
                  <a:pt x="0" y="0"/>
                </a:lnTo>
                <a:close/>
              </a:path>
            </a:pathLst>
          </a:custGeom>
          <a:blipFill>
            <a:blip r:embed="rId11"/>
            <a:stretch>
              <a:fillRect/>
            </a:stretch>
          </a:blipFill>
        </p:spPr>
        <p:txBody>
          <a:bodyPr/>
          <a:lstStyle/>
          <a:p>
            <a:endParaRPr lang="es-ES"/>
          </a:p>
        </p:txBody>
      </p:sp>
      <p:sp>
        <p:nvSpPr>
          <p:cNvPr id="22" name="TextBox 22"/>
          <p:cNvSpPr txBox="1"/>
          <p:nvPr/>
        </p:nvSpPr>
        <p:spPr>
          <a:xfrm>
            <a:off x="3488642" y="8357071"/>
            <a:ext cx="1984291" cy="382270"/>
          </a:xfrm>
          <a:prstGeom prst="rect">
            <a:avLst/>
          </a:prstGeom>
        </p:spPr>
        <p:txBody>
          <a:bodyPr lIns="0" tIns="0" rIns="0" bIns="0" rtlCol="0" anchor="t">
            <a:spAutoFit/>
          </a:bodyPr>
          <a:lstStyle/>
          <a:p>
            <a:pPr marL="0" lvl="0" indent="0" algn="ctr">
              <a:lnSpc>
                <a:spcPts val="3079"/>
              </a:lnSpc>
              <a:spcBef>
                <a:spcPct val="0"/>
              </a:spcBef>
            </a:pPr>
            <a:r>
              <a:rPr lang="en-US" sz="2199" b="1" u="none" strike="noStrike">
                <a:solidFill>
                  <a:srgbClr val="000000"/>
                </a:solidFill>
                <a:latin typeface="Lato Bold"/>
                <a:ea typeface="Lato Bold"/>
                <a:cs typeface="Lato Bold"/>
                <a:sym typeface="Lato Bold"/>
              </a:rPr>
              <a:t>PRIVATLIV</a:t>
            </a:r>
          </a:p>
        </p:txBody>
      </p:sp>
      <p:sp>
        <p:nvSpPr>
          <p:cNvPr id="23" name="TextBox 23"/>
          <p:cNvSpPr txBox="1"/>
          <p:nvPr/>
        </p:nvSpPr>
        <p:spPr>
          <a:xfrm>
            <a:off x="6088020" y="7746323"/>
            <a:ext cx="7528222" cy="542925"/>
          </a:xfrm>
          <a:prstGeom prst="rect">
            <a:avLst/>
          </a:prstGeom>
        </p:spPr>
        <p:txBody>
          <a:bodyPr lIns="0" tIns="0" rIns="0" bIns="0" rtlCol="0" anchor="t">
            <a:spAutoFit/>
          </a:bodyPr>
          <a:lstStyle/>
          <a:p>
            <a:pPr marL="388618" lvl="1" indent="-194309" algn="l">
              <a:lnSpc>
                <a:spcPts val="2159"/>
              </a:lnSpc>
              <a:spcBef>
                <a:spcPct val="0"/>
              </a:spcBef>
              <a:buFont typeface="Arial"/>
              <a:buChar char="•"/>
            </a:pPr>
            <a:r>
              <a:rPr lang="en-US" sz="1799" u="none" strike="noStrike">
                <a:solidFill>
                  <a:srgbClr val="000000"/>
                </a:solidFill>
                <a:latin typeface="Lato Light"/>
                <a:ea typeface="Lato Light"/>
                <a:cs typeface="Lato Light"/>
                <a:sym typeface="Lato Light"/>
              </a:rPr>
              <a:t>Finns det en mekanism för instruktörer att rapportera problem relaterade till integritet eller dataskydd?</a:t>
            </a:r>
          </a:p>
        </p:txBody>
      </p:sp>
      <p:sp>
        <p:nvSpPr>
          <p:cNvPr id="24" name="TextBox 24"/>
          <p:cNvSpPr txBox="1"/>
          <p:nvPr/>
        </p:nvSpPr>
        <p:spPr>
          <a:xfrm>
            <a:off x="6088020" y="8609218"/>
            <a:ext cx="7528222" cy="542925"/>
          </a:xfrm>
          <a:prstGeom prst="rect">
            <a:avLst/>
          </a:prstGeom>
        </p:spPr>
        <p:txBody>
          <a:bodyPr lIns="0" tIns="0" rIns="0" bIns="0" rtlCol="0" anchor="t">
            <a:spAutoFit/>
          </a:bodyPr>
          <a:lstStyle/>
          <a:p>
            <a:pPr marL="388618" lvl="1" indent="-194309" algn="l">
              <a:lnSpc>
                <a:spcPts val="2159"/>
              </a:lnSpc>
              <a:spcBef>
                <a:spcPct val="0"/>
              </a:spcBef>
              <a:buFont typeface="Arial"/>
              <a:buChar char="•"/>
            </a:pPr>
            <a:r>
              <a:rPr lang="en-US" sz="1799" u="none" strike="noStrike">
                <a:solidFill>
                  <a:srgbClr val="000000"/>
                </a:solidFill>
                <a:latin typeface="Lato Light"/>
                <a:ea typeface="Lato Light"/>
                <a:cs typeface="Lato Light"/>
                <a:sym typeface="Lato Light"/>
              </a:rPr>
              <a:t>Är elever och lärare informerade om vad som händer med deras data, hur den används och för vilka ändamål?</a:t>
            </a:r>
          </a:p>
        </p:txBody>
      </p:sp>
      <p:sp>
        <p:nvSpPr>
          <p:cNvPr id="25" name="Freeform 25"/>
          <p:cNvSpPr/>
          <p:nvPr/>
        </p:nvSpPr>
        <p:spPr>
          <a:xfrm>
            <a:off x="616973" y="843615"/>
            <a:ext cx="1941009" cy="8752854"/>
          </a:xfrm>
          <a:custGeom>
            <a:avLst/>
            <a:gdLst/>
            <a:ahLst/>
            <a:cxnLst/>
            <a:rect l="l" t="t" r="r" b="b"/>
            <a:pathLst>
              <a:path w="1941009" h="8752854">
                <a:moveTo>
                  <a:pt x="0" y="0"/>
                </a:moveTo>
                <a:lnTo>
                  <a:pt x="1941009" y="0"/>
                </a:lnTo>
                <a:lnTo>
                  <a:pt x="1941009" y="8752853"/>
                </a:lnTo>
                <a:lnTo>
                  <a:pt x="0" y="8752853"/>
                </a:lnTo>
                <a:lnTo>
                  <a:pt x="0" y="0"/>
                </a:lnTo>
                <a:close/>
              </a:path>
            </a:pathLst>
          </a:custGeom>
          <a:blipFill>
            <a:blip r:embed="rId12"/>
            <a:stretch>
              <a:fillRect/>
            </a:stretch>
          </a:blipFill>
        </p:spPr>
        <p:txBody>
          <a:bodyPr/>
          <a:lstStyle/>
          <a:p>
            <a:endParaRPr lang="es-ES"/>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99023" y="1821613"/>
            <a:ext cx="6352573" cy="5911215"/>
          </a:xfrm>
          <a:prstGeom prst="rect">
            <a:avLst/>
          </a:prstGeom>
        </p:spPr>
        <p:txBody>
          <a:bodyPr lIns="0" tIns="0" rIns="0" bIns="0" rtlCol="0" anchor="t">
            <a:spAutoFit/>
          </a:bodyPr>
          <a:lstStyle/>
          <a:p>
            <a:pPr marL="0" lvl="0" indent="0" algn="l">
              <a:lnSpc>
                <a:spcPts val="6600"/>
              </a:lnSpc>
              <a:spcBef>
                <a:spcPct val="0"/>
              </a:spcBef>
            </a:pPr>
            <a:r>
              <a:rPr lang="en-US" sz="6600" u="none" strike="noStrike" dirty="0">
                <a:solidFill>
                  <a:srgbClr val="000000"/>
                </a:solidFill>
                <a:latin typeface="Oswald"/>
                <a:ea typeface="Oswald"/>
                <a:cs typeface="Oswald"/>
                <a:sym typeface="Oswald"/>
              </a:rPr>
              <a:t>ENHET 2: </a:t>
            </a:r>
          </a:p>
          <a:p>
            <a:pPr marL="0" lvl="0" indent="0" algn="l">
              <a:lnSpc>
                <a:spcPts val="6600"/>
              </a:lnSpc>
              <a:spcBef>
                <a:spcPct val="0"/>
              </a:spcBef>
            </a:pPr>
            <a:r>
              <a:rPr lang="en-US" sz="6600" u="none" strike="noStrike" dirty="0">
                <a:solidFill>
                  <a:srgbClr val="000000"/>
                </a:solidFill>
                <a:latin typeface="Oswald"/>
                <a:ea typeface="Oswald"/>
                <a:cs typeface="Oswald"/>
                <a:sym typeface="Oswald"/>
              </a:rPr>
              <a:t>ÖVERSIKT ÖVER EUROPEISKA REGELVERK FÖR PÅLITLIG, MÄNNISKOCENTRERAD AI</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778681"/>
            <a:chOff x="0" y="0"/>
            <a:chExt cx="24384000" cy="3704908"/>
          </a:xfrm>
        </p:grpSpPr>
        <p:sp>
          <p:nvSpPr>
            <p:cNvPr id="3" name="Freeform 3"/>
            <p:cNvSpPr/>
            <p:nvPr/>
          </p:nvSpPr>
          <p:spPr>
            <a:xfrm>
              <a:off x="0" y="0"/>
              <a:ext cx="24384000" cy="3704844"/>
            </a:xfrm>
            <a:custGeom>
              <a:avLst/>
              <a:gdLst/>
              <a:ahLst/>
              <a:cxnLst/>
              <a:rect l="l" t="t" r="r" b="b"/>
              <a:pathLst>
                <a:path w="24384000" h="3704844">
                  <a:moveTo>
                    <a:pt x="0" y="0"/>
                  </a:moveTo>
                  <a:lnTo>
                    <a:pt x="24384000" y="0"/>
                  </a:lnTo>
                  <a:lnTo>
                    <a:pt x="24384000" y="3704844"/>
                  </a:lnTo>
                  <a:lnTo>
                    <a:pt x="0" y="3704844"/>
                  </a:lnTo>
                  <a:lnTo>
                    <a:pt x="0" y="0"/>
                  </a:lnTo>
                  <a:close/>
                </a:path>
              </a:pathLst>
            </a:custGeom>
            <a:blipFill>
              <a:blip r:embed="rId3">
                <a:alphaModFix amt="50000"/>
              </a:blip>
              <a:stretch>
                <a:fillRect t="-176021" b="-224309"/>
              </a:stretch>
            </a:blipFill>
          </p:spPr>
          <p:txBody>
            <a:bodyPr/>
            <a:lstStyle/>
            <a:p>
              <a:endParaRPr lang="es-ES"/>
            </a:p>
          </p:txBody>
        </p:sp>
      </p:grpSp>
      <p:sp>
        <p:nvSpPr>
          <p:cNvPr id="4" name="TextBox 4"/>
          <p:cNvSpPr txBox="1"/>
          <p:nvPr/>
        </p:nvSpPr>
        <p:spPr>
          <a:xfrm>
            <a:off x="1028700" y="1079778"/>
            <a:ext cx="14241504"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REGELVERK OCH ETISKA STRUKTURER</a:t>
            </a:r>
          </a:p>
        </p:txBody>
      </p:sp>
      <p:sp>
        <p:nvSpPr>
          <p:cNvPr id="5" name="TextBox 5"/>
          <p:cNvSpPr txBox="1"/>
          <p:nvPr/>
        </p:nvSpPr>
        <p:spPr>
          <a:xfrm>
            <a:off x="1028700" y="3209455"/>
            <a:ext cx="16230600" cy="43434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förstå</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etiska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normer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principer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styr</a:t>
            </a:r>
            <a:r>
              <a:rPr lang="en-US" sz="2400" u="none" strike="noStrike" dirty="0">
                <a:solidFill>
                  <a:srgbClr val="000000"/>
                </a:solidFill>
                <a:latin typeface="Lato Light"/>
                <a:ea typeface="Lato Light"/>
                <a:cs typeface="Lato Light"/>
                <a:sym typeface="Lato Light"/>
              </a:rPr>
              <a:t> AI-system och </a:t>
            </a:r>
            <a:r>
              <a:rPr lang="en-US" sz="2400" u="none" strike="noStrike" dirty="0" err="1">
                <a:solidFill>
                  <a:srgbClr val="000000"/>
                </a:solidFill>
                <a:latin typeface="Lato Light"/>
                <a:ea typeface="Lato Light"/>
                <a:cs typeface="Lato Light"/>
                <a:sym typeface="Lato Light"/>
              </a:rPr>
              <a:t>lagar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kommer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hjälpa</a:t>
            </a:r>
            <a:r>
              <a:rPr lang="en-US" sz="2400" u="none" strike="noStrike" dirty="0">
                <a:solidFill>
                  <a:srgbClr val="000000"/>
                </a:solidFill>
                <a:latin typeface="Lato Light"/>
                <a:ea typeface="Lato Light"/>
                <a:cs typeface="Lato Light"/>
                <a:sym typeface="Lato Light"/>
              </a:rPr>
              <a:t> dig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integrera</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säkert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ansvarsfullt</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medvetet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sätt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din </a:t>
            </a:r>
            <a:r>
              <a:rPr lang="en-US" sz="2400" u="none" strike="noStrike" dirty="0" err="1">
                <a:solidFill>
                  <a:srgbClr val="000000"/>
                </a:solidFill>
                <a:latin typeface="Lato Light"/>
                <a:ea typeface="Lato Light"/>
                <a:cs typeface="Lato Light"/>
                <a:sym typeface="Lato Light"/>
              </a:rPr>
              <a:t>undervisning</a:t>
            </a:r>
            <a:r>
              <a:rPr lang="en-US" sz="2400" u="none" strike="noStrike" dirty="0">
                <a:solidFill>
                  <a:srgbClr val="000000"/>
                </a:solidFill>
                <a:latin typeface="Lato Light"/>
                <a:ea typeface="Lato Light"/>
                <a:cs typeface="Lato Light"/>
                <a:sym typeface="Lato Light"/>
              </a:rPr>
              <a:t>. Din roll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avgörande</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vägleda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eleverna</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kritisk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användning</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denna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teknik</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Europeiska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unionen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främjade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omfattande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reglering</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anta AI-</a:t>
            </a:r>
            <a:r>
              <a:rPr lang="en-US" sz="2400" u="none" strike="noStrike" dirty="0" err="1">
                <a:solidFill>
                  <a:srgbClr val="000000"/>
                </a:solidFill>
                <a:latin typeface="Lato Light"/>
                <a:ea typeface="Lato Light"/>
                <a:cs typeface="Lato Light"/>
                <a:sym typeface="Lato Light"/>
              </a:rPr>
              <a:t>lagen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år</a:t>
            </a:r>
            <a:r>
              <a:rPr lang="en-US" sz="2400" u="none" strike="noStrike" dirty="0">
                <a:solidFill>
                  <a:srgbClr val="000000"/>
                </a:solidFill>
                <a:latin typeface="Lato Light"/>
                <a:ea typeface="Lato Light"/>
                <a:cs typeface="Lato Light"/>
                <a:sym typeface="Lato Light"/>
              </a:rPr>
              <a:t> 2023,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anses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vara</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första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bindande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regelverket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området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EU. Som </a:t>
            </a:r>
            <a:r>
              <a:rPr lang="en-US" sz="2400" u="none" strike="noStrike" dirty="0" err="1">
                <a:solidFill>
                  <a:srgbClr val="000000"/>
                </a:solidFill>
                <a:latin typeface="Lato Light"/>
                <a:ea typeface="Lato Light"/>
                <a:cs typeface="Lato Light"/>
                <a:sym typeface="Lato Light"/>
              </a:rPr>
              <a:t>förordning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dess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bestämmelser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direkt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tillämpliga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alla </a:t>
            </a:r>
            <a:r>
              <a:rPr lang="en-US" sz="2400" u="none" strike="noStrike" dirty="0" err="1">
                <a:solidFill>
                  <a:srgbClr val="000000"/>
                </a:solidFill>
                <a:latin typeface="Lato Light"/>
                <a:ea typeface="Lato Light"/>
                <a:cs typeface="Lato Light"/>
                <a:sym typeface="Lato Light"/>
              </a:rPr>
              <a:t>medlemsstater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behov</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införlivande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nationell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lagstiftning</a:t>
            </a:r>
            <a:r>
              <a:rPr lang="en-US" sz="2400" u="none" strike="noStrike" dirty="0">
                <a:solidFill>
                  <a:srgbClr val="000000"/>
                </a:solidFill>
                <a:latin typeface="Lato Light"/>
                <a:ea typeface="Lato Light"/>
                <a:cs typeface="Lato Light"/>
                <a:sym typeface="Lato Light"/>
              </a:rPr>
              <a: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Denna </a:t>
            </a:r>
            <a:r>
              <a:rPr lang="en-US" sz="2400" u="none" strike="noStrike" dirty="0" err="1">
                <a:solidFill>
                  <a:srgbClr val="000000"/>
                </a:solidFill>
                <a:latin typeface="Lato Light"/>
                <a:ea typeface="Lato Light"/>
                <a:cs typeface="Lato Light"/>
                <a:sym typeface="Lato Light"/>
              </a:rPr>
              <a:t>förordning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inrättar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riskbaserat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regelverk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inför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specifika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skyldigheter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kontroll</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övervakningsmekanismer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baserade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klassificeringen</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varje</a:t>
            </a:r>
            <a:r>
              <a:rPr lang="en-US" sz="2400" u="none" strike="noStrike" dirty="0">
                <a:solidFill>
                  <a:srgbClr val="000000"/>
                </a:solidFill>
                <a:latin typeface="Lato Light"/>
                <a:ea typeface="Lato Light"/>
                <a:cs typeface="Lato Light"/>
                <a:sym typeface="Lato Light"/>
              </a:rPr>
              <a:t> AI-system. Dess </a:t>
            </a:r>
            <a:r>
              <a:rPr lang="en-US" sz="2400" u="none" strike="noStrike" dirty="0" err="1">
                <a:solidFill>
                  <a:srgbClr val="000000"/>
                </a:solidFill>
                <a:latin typeface="Lato Light"/>
                <a:ea typeface="Lato Light"/>
                <a:cs typeface="Lato Light"/>
                <a:sym typeface="Lato Light"/>
              </a:rPr>
              <a:t>genomförande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sker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gradvis</a:t>
            </a:r>
            <a:r>
              <a:rPr lang="en-US" sz="2400" u="none" strike="noStrike" dirty="0">
                <a:solidFill>
                  <a:srgbClr val="000000"/>
                </a:solidFill>
                <a:latin typeface="Lato Light"/>
                <a:ea typeface="Lato Light"/>
                <a:cs typeface="Lato Light"/>
                <a:sym typeface="Lato Light"/>
              </a:rPr>
              <a:t>, och de </a:t>
            </a:r>
            <a:r>
              <a:rPr lang="en-US" sz="2400" u="none" strike="noStrike" dirty="0" err="1">
                <a:solidFill>
                  <a:srgbClr val="000000"/>
                </a:solidFill>
                <a:latin typeface="Lato Light"/>
                <a:ea typeface="Lato Light"/>
                <a:cs typeface="Lato Light"/>
                <a:sym typeface="Lato Light"/>
              </a:rPr>
              <a:t>viktigaste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bestämmelserna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förväntas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träda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kraft </a:t>
            </a:r>
            <a:r>
              <a:rPr lang="en-US" sz="2400" u="none" strike="noStrike" dirty="0" err="1">
                <a:solidFill>
                  <a:srgbClr val="000000"/>
                </a:solidFill>
                <a:latin typeface="Lato Light"/>
                <a:ea typeface="Lato Light"/>
                <a:cs typeface="Lato Light"/>
                <a:sym typeface="Lato Light"/>
              </a:rPr>
              <a:t>från</a:t>
            </a:r>
            <a:r>
              <a:rPr lang="en-US" sz="2400" u="none" strike="noStrike" dirty="0">
                <a:solidFill>
                  <a:srgbClr val="000000"/>
                </a:solidFill>
                <a:latin typeface="Lato Light"/>
                <a:ea typeface="Lato Light"/>
                <a:cs typeface="Lato Light"/>
                <a:sym typeface="Lato Light"/>
              </a:rPr>
              <a:t> och med 2025, </a:t>
            </a:r>
            <a:r>
              <a:rPr lang="en-US" sz="2400" u="none" strike="noStrike" dirty="0" err="1">
                <a:solidFill>
                  <a:srgbClr val="000000"/>
                </a:solidFill>
                <a:latin typeface="Lato Light"/>
                <a:ea typeface="Lato Light"/>
                <a:cs typeface="Lato Light"/>
                <a:sym typeface="Lato Light"/>
              </a:rPr>
              <a:t>medan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vissa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skyldigheter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kommer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omfattas</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specifika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tidsfrister</a:t>
            </a:r>
            <a:r>
              <a:rPr lang="en-US" sz="2400" u="none" strike="noStrike" dirty="0">
                <a:solidFill>
                  <a:srgbClr val="000000"/>
                </a:solidFill>
                <a:latin typeface="Lato Light"/>
                <a:ea typeface="Lato Light"/>
                <a:cs typeface="Lato Light"/>
                <a:sym typeface="Lato Light"/>
              </a:rPr>
              <a:t>. </a:t>
            </a: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325672"/>
            <a:chOff x="0" y="0"/>
            <a:chExt cx="24384000" cy="3100896"/>
          </a:xfrm>
        </p:grpSpPr>
        <p:sp>
          <p:nvSpPr>
            <p:cNvPr id="3" name="Freeform 3"/>
            <p:cNvSpPr/>
            <p:nvPr/>
          </p:nvSpPr>
          <p:spPr>
            <a:xfrm>
              <a:off x="0" y="0"/>
              <a:ext cx="24384000" cy="3100959"/>
            </a:xfrm>
            <a:custGeom>
              <a:avLst/>
              <a:gdLst/>
              <a:ahLst/>
              <a:cxnLst/>
              <a:rect l="l" t="t" r="r" b="b"/>
              <a:pathLst>
                <a:path w="24384000" h="3100959">
                  <a:moveTo>
                    <a:pt x="0" y="0"/>
                  </a:moveTo>
                  <a:lnTo>
                    <a:pt x="24384000" y="0"/>
                  </a:lnTo>
                  <a:lnTo>
                    <a:pt x="24384000" y="3100959"/>
                  </a:lnTo>
                  <a:lnTo>
                    <a:pt x="0" y="3100959"/>
                  </a:lnTo>
                  <a:lnTo>
                    <a:pt x="0" y="0"/>
                  </a:lnTo>
                  <a:close/>
                </a:path>
              </a:pathLst>
            </a:custGeom>
            <a:blipFill>
              <a:blip r:embed="rId4">
                <a:alphaModFix amt="50000"/>
              </a:blip>
              <a:stretch>
                <a:fillRect t="-210300" b="-287466"/>
              </a:stretch>
            </a:blipFill>
          </p:spPr>
          <p:txBody>
            <a:bodyPr/>
            <a:lstStyle/>
            <a:p>
              <a:endParaRPr lang="es-ES"/>
            </a:p>
          </p:txBody>
        </p:sp>
      </p:grpSp>
      <p:grpSp>
        <p:nvGrpSpPr>
          <p:cNvPr id="4" name="Group 4"/>
          <p:cNvGrpSpPr/>
          <p:nvPr/>
        </p:nvGrpSpPr>
        <p:grpSpPr>
          <a:xfrm>
            <a:off x="1028700" y="4402398"/>
            <a:ext cx="5737403" cy="672686"/>
            <a:chOff x="0" y="0"/>
            <a:chExt cx="7649870" cy="896914"/>
          </a:xfrm>
        </p:grpSpPr>
        <p:sp>
          <p:nvSpPr>
            <p:cNvPr id="5" name="Freeform 5"/>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6" name="TextBox 6"/>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UNESCO</a:t>
              </a:r>
            </a:p>
          </p:txBody>
        </p:sp>
      </p:grpSp>
      <p:sp>
        <p:nvSpPr>
          <p:cNvPr id="7" name="TextBox 7"/>
          <p:cNvSpPr txBox="1"/>
          <p:nvPr/>
        </p:nvSpPr>
        <p:spPr>
          <a:xfrm>
            <a:off x="1028700" y="5143500"/>
            <a:ext cx="13702141"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err="1">
                <a:solidFill>
                  <a:srgbClr val="53575E"/>
                </a:solidFill>
                <a:latin typeface="Lato Light"/>
                <a:ea typeface="Lato Light"/>
                <a:cs typeface="Lato Light"/>
                <a:sym typeface="Lato Light"/>
              </a:rPr>
              <a:t>Rekommendation</a:t>
            </a:r>
            <a:r>
              <a:rPr lang="en-US" sz="2400" u="none" strike="noStrike" dirty="0">
                <a:solidFill>
                  <a:srgbClr val="53575E"/>
                </a:solidFill>
                <a:latin typeface="Lato Light"/>
                <a:ea typeface="Lato Light"/>
                <a:cs typeface="Lato Light"/>
                <a:sym typeface="Lato Light"/>
              </a:rPr>
              <a:t> om </a:t>
            </a:r>
            <a:r>
              <a:rPr lang="en-US" sz="2400" u="none" strike="noStrike" dirty="0" err="1">
                <a:solidFill>
                  <a:srgbClr val="53575E"/>
                </a:solidFill>
                <a:latin typeface="Lato Light"/>
                <a:ea typeface="Lato Light"/>
                <a:cs typeface="Lato Light"/>
                <a:sym typeface="Lato Light"/>
              </a:rPr>
              <a:t>etiken</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kring</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artificiell</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intelligens</a:t>
            </a:r>
            <a:r>
              <a:rPr lang="en-US" sz="2400" u="none" strike="noStrike" dirty="0">
                <a:solidFill>
                  <a:srgbClr val="53575E"/>
                </a:solidFill>
                <a:latin typeface="Lato Light"/>
                <a:ea typeface="Lato Light"/>
                <a:cs typeface="Lato Light"/>
                <a:sym typeface="Lato Light"/>
              </a:rPr>
              <a:t> (2021)</a:t>
            </a:r>
          </a:p>
          <a:p>
            <a:pPr marL="0" lvl="0" indent="0" algn="l">
              <a:lnSpc>
                <a:spcPts val="2879"/>
              </a:lnSpc>
              <a:spcBef>
                <a:spcPct val="0"/>
              </a:spcBef>
            </a:pPr>
            <a:r>
              <a:rPr lang="en-US" sz="2400" b="1" u="sng" strike="noStrike" dirty="0">
                <a:solidFill>
                  <a:srgbClr val="0070C0"/>
                </a:solidFill>
                <a:latin typeface="Lato Bold"/>
                <a:ea typeface="Lato Bold"/>
                <a:cs typeface="Lato Bold"/>
                <a:sym typeface="Lato Bold"/>
              </a:rPr>
              <a:t>https://www.unesco.org/es/legal-affairs/recommendation-ethics-artificial-intelligence   </a:t>
            </a:r>
          </a:p>
        </p:txBody>
      </p:sp>
      <p:grpSp>
        <p:nvGrpSpPr>
          <p:cNvPr id="8" name="Group 8"/>
          <p:cNvGrpSpPr/>
          <p:nvPr/>
        </p:nvGrpSpPr>
        <p:grpSpPr>
          <a:xfrm>
            <a:off x="1028700" y="7156893"/>
            <a:ext cx="5737403" cy="672685"/>
            <a:chOff x="0" y="0"/>
            <a:chExt cx="7649870" cy="896914"/>
          </a:xfrm>
        </p:grpSpPr>
        <p:sp>
          <p:nvSpPr>
            <p:cNvPr id="9" name="Freeform 9"/>
            <p:cNvSpPr/>
            <p:nvPr/>
          </p:nvSpPr>
          <p:spPr>
            <a:xfrm>
              <a:off x="0" y="0"/>
              <a:ext cx="7649866" cy="896916"/>
            </a:xfrm>
            <a:custGeom>
              <a:avLst/>
              <a:gdLst/>
              <a:ahLst/>
              <a:cxnLst/>
              <a:rect l="l" t="t" r="r" b="b"/>
              <a:pathLst>
                <a:path w="7649866" h="896916">
                  <a:moveTo>
                    <a:pt x="0" y="0"/>
                  </a:moveTo>
                  <a:lnTo>
                    <a:pt x="7649866" y="0"/>
                  </a:lnTo>
                  <a:lnTo>
                    <a:pt x="7649866" y="896916"/>
                  </a:lnTo>
                  <a:lnTo>
                    <a:pt x="0" y="896916"/>
                  </a:lnTo>
                  <a:close/>
                </a:path>
              </a:pathLst>
            </a:custGeom>
            <a:blipFill>
              <a:blip r:embed="rId5">
                <a:alphaModFix amt="0"/>
              </a:blip>
              <a:stretch>
                <a:fillRect t="-116189" b="-116189"/>
              </a:stretch>
            </a:blipFill>
          </p:spPr>
          <p:txBody>
            <a:bodyPr/>
            <a:lstStyle/>
            <a:p>
              <a:endParaRPr lang="es-ES"/>
            </a:p>
          </p:txBody>
        </p:sp>
        <p:sp>
          <p:nvSpPr>
            <p:cNvPr id="10" name="TextBox 10"/>
            <p:cNvSpPr txBox="1"/>
            <p:nvPr/>
          </p:nvSpPr>
          <p:spPr>
            <a:xfrm>
              <a:off x="0" y="0"/>
              <a:ext cx="7649870" cy="896914"/>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EUROPEISKA UNIONEN</a:t>
              </a:r>
            </a:p>
          </p:txBody>
        </p:sp>
      </p:grpSp>
      <p:sp>
        <p:nvSpPr>
          <p:cNvPr id="11" name="TextBox 11"/>
          <p:cNvSpPr txBox="1"/>
          <p:nvPr/>
        </p:nvSpPr>
        <p:spPr>
          <a:xfrm>
            <a:off x="1028700" y="7896254"/>
            <a:ext cx="11244691"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a:solidFill>
                  <a:srgbClr val="53575E"/>
                </a:solidFill>
                <a:latin typeface="Lato Light"/>
                <a:ea typeface="Lato Light"/>
                <a:cs typeface="Lato Light"/>
                <a:sym typeface="Lato Light"/>
              </a:rPr>
              <a:t>Lag om </a:t>
            </a:r>
            <a:r>
              <a:rPr lang="en-US" sz="2400" u="none" strike="noStrike" dirty="0" err="1">
                <a:solidFill>
                  <a:srgbClr val="53575E"/>
                </a:solidFill>
                <a:latin typeface="Lato Light"/>
                <a:ea typeface="Lato Light"/>
                <a:cs typeface="Lato Light"/>
                <a:sym typeface="Lato Light"/>
              </a:rPr>
              <a:t>artificiell</a:t>
            </a:r>
            <a:r>
              <a:rPr lang="en-US" sz="2400" u="none" strike="noStrike" dirty="0">
                <a:solidFill>
                  <a:srgbClr val="53575E"/>
                </a:solidFill>
                <a:latin typeface="Lato Light"/>
                <a:ea typeface="Lato Light"/>
                <a:cs typeface="Lato Light"/>
                <a:sym typeface="Lato Light"/>
              </a:rPr>
              <a:t> </a:t>
            </a:r>
            <a:r>
              <a:rPr lang="en-US" sz="2400" u="none" strike="noStrike" dirty="0" err="1">
                <a:solidFill>
                  <a:srgbClr val="53575E"/>
                </a:solidFill>
                <a:latin typeface="Lato Light"/>
                <a:ea typeface="Lato Light"/>
                <a:cs typeface="Lato Light"/>
                <a:sym typeface="Lato Light"/>
              </a:rPr>
              <a:t>intelligens</a:t>
            </a:r>
            <a:r>
              <a:rPr lang="en-US" sz="2400" u="none" strike="noStrike" dirty="0">
                <a:solidFill>
                  <a:srgbClr val="53575E"/>
                </a:solidFill>
                <a:latin typeface="Lato Light"/>
                <a:ea typeface="Lato Light"/>
                <a:cs typeface="Lato Light"/>
                <a:sym typeface="Lato Light"/>
              </a:rPr>
              <a:t> (2024)</a:t>
            </a:r>
          </a:p>
          <a:p>
            <a:pPr marL="0" lvl="0" indent="0" algn="l">
              <a:lnSpc>
                <a:spcPts val="2879"/>
              </a:lnSpc>
              <a:spcBef>
                <a:spcPct val="0"/>
              </a:spcBef>
            </a:pPr>
            <a:r>
              <a:rPr lang="en-US" sz="2400" b="1" u="sng" strike="noStrike" dirty="0">
                <a:solidFill>
                  <a:srgbClr val="0070C0"/>
                </a:solidFill>
                <a:latin typeface="Lato Bold"/>
                <a:ea typeface="Lato Bold"/>
                <a:cs typeface="Lato Bold"/>
                <a:sym typeface="Lato Bold"/>
                <a:hlinkClick r:id="rId6" tooltip="https://digital-strategy.ec.europa.eu/es/policies/regulatory-framework-ai">
                  <a:extLst>
                    <a:ext uri="{A12FA001-AC4F-418D-AE19-62706E023703}">
                      <ahyp:hlinkClr xmlns:ahyp="http://schemas.microsoft.com/office/drawing/2018/hyperlinkcolor" val="tx"/>
                    </a:ext>
                  </a:extLst>
                </a:hlinkClick>
              </a:rPr>
              <a:t>https://digital-strategy.ec.europa.eu/es/policies/regulatory-framework-ai </a:t>
            </a:r>
          </a:p>
        </p:txBody>
      </p:sp>
      <p:sp>
        <p:nvSpPr>
          <p:cNvPr id="12" name="TextBox 12"/>
          <p:cNvSpPr txBox="1"/>
          <p:nvPr/>
        </p:nvSpPr>
        <p:spPr>
          <a:xfrm>
            <a:off x="1028700" y="8905904"/>
            <a:ext cx="10006708"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err="1">
                <a:solidFill>
                  <a:srgbClr val="53575E"/>
                </a:solidFill>
                <a:latin typeface="Lato Light"/>
                <a:ea typeface="Lato Light"/>
                <a:cs typeface="Lato Light"/>
                <a:sym typeface="Lato Light"/>
              </a:rPr>
              <a:t>Uppförandekod</a:t>
            </a:r>
            <a:r>
              <a:rPr lang="en-US" sz="2400" u="none" strike="noStrike" dirty="0">
                <a:solidFill>
                  <a:srgbClr val="53575E"/>
                </a:solidFill>
                <a:latin typeface="Lato Light"/>
                <a:ea typeface="Lato Light"/>
                <a:cs typeface="Lato Light"/>
                <a:sym typeface="Lato Light"/>
              </a:rPr>
              <a:t> för </a:t>
            </a:r>
            <a:r>
              <a:rPr lang="en-US" sz="2400" u="none" strike="noStrike" dirty="0" err="1">
                <a:solidFill>
                  <a:srgbClr val="53575E"/>
                </a:solidFill>
                <a:latin typeface="Lato Light"/>
                <a:ea typeface="Lato Light"/>
                <a:cs typeface="Lato Light"/>
                <a:sym typeface="Lato Light"/>
              </a:rPr>
              <a:t>generell</a:t>
            </a:r>
            <a:r>
              <a:rPr lang="en-US" sz="2400" u="none" strike="noStrike" dirty="0">
                <a:solidFill>
                  <a:srgbClr val="53575E"/>
                </a:solidFill>
                <a:latin typeface="Lato Light"/>
                <a:ea typeface="Lato Light"/>
                <a:cs typeface="Lato Light"/>
                <a:sym typeface="Lato Light"/>
              </a:rPr>
              <a:t> AI (2025)</a:t>
            </a:r>
          </a:p>
          <a:p>
            <a:pPr marL="0" lvl="0" indent="0" algn="l">
              <a:lnSpc>
                <a:spcPts val="2879"/>
              </a:lnSpc>
              <a:spcBef>
                <a:spcPct val="0"/>
              </a:spcBef>
            </a:pPr>
            <a:r>
              <a:rPr lang="en-US" sz="2400" b="1" u="sng" strike="noStrike" dirty="0">
                <a:solidFill>
                  <a:srgbClr val="0070C0"/>
                </a:solidFill>
                <a:latin typeface="Lato Bold"/>
                <a:ea typeface="Lato Bold"/>
                <a:cs typeface="Lato Bold"/>
                <a:sym typeface="Lato Bold"/>
                <a:hlinkClick r:id="rId7" tooltip="https://digital-strategy.ec.europa.eu/es/policies/contents-code-gpai">
                  <a:extLst>
                    <a:ext uri="{A12FA001-AC4F-418D-AE19-62706E023703}">
                      <ahyp:hlinkClr xmlns:ahyp="http://schemas.microsoft.com/office/drawing/2018/hyperlinkcolor" val="tx"/>
                    </a:ext>
                  </a:extLst>
                </a:hlinkClick>
              </a:rPr>
              <a:t>https://digital-strategy.ec.europa.eu/es/policies/contents-code-gpai </a:t>
            </a:r>
          </a:p>
        </p:txBody>
      </p:sp>
      <p:sp>
        <p:nvSpPr>
          <p:cNvPr id="13" name="TextBox 13"/>
          <p:cNvSpPr txBox="1"/>
          <p:nvPr/>
        </p:nvSpPr>
        <p:spPr>
          <a:xfrm>
            <a:off x="1028700" y="6157198"/>
            <a:ext cx="9968351"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a:solidFill>
                  <a:srgbClr val="53575E"/>
                </a:solidFill>
                <a:latin typeface="Lato Light"/>
                <a:ea typeface="Lato Light"/>
                <a:cs typeface="Lato Light"/>
                <a:sym typeface="Lato Light"/>
              </a:rPr>
              <a:t>Metod för </a:t>
            </a:r>
            <a:r>
              <a:rPr lang="en-US" sz="2400" u="none" strike="noStrike" dirty="0" err="1">
                <a:solidFill>
                  <a:srgbClr val="53575E"/>
                </a:solidFill>
                <a:latin typeface="Lato Light"/>
                <a:ea typeface="Lato Light"/>
                <a:cs typeface="Lato Light"/>
                <a:sym typeface="Lato Light"/>
              </a:rPr>
              <a:t>utvärdering</a:t>
            </a:r>
            <a:r>
              <a:rPr lang="en-US" sz="2400" u="none" strike="noStrike" dirty="0">
                <a:solidFill>
                  <a:srgbClr val="53575E"/>
                </a:solidFill>
                <a:latin typeface="Lato Light"/>
                <a:ea typeface="Lato Light"/>
                <a:cs typeface="Lato Light"/>
                <a:sym typeface="Lato Light"/>
              </a:rPr>
              <a:t> av </a:t>
            </a:r>
            <a:r>
              <a:rPr lang="en-US" sz="2400" u="none" strike="noStrike" dirty="0" err="1">
                <a:solidFill>
                  <a:srgbClr val="53575E"/>
                </a:solidFill>
                <a:latin typeface="Lato Light"/>
                <a:ea typeface="Lato Light"/>
                <a:cs typeface="Lato Light"/>
                <a:sym typeface="Lato Light"/>
              </a:rPr>
              <a:t>beredskap</a:t>
            </a:r>
            <a:r>
              <a:rPr lang="en-US" sz="2400" u="none" strike="noStrike" dirty="0">
                <a:solidFill>
                  <a:srgbClr val="53575E"/>
                </a:solidFill>
                <a:latin typeface="Lato Light"/>
                <a:ea typeface="Lato Light"/>
                <a:cs typeface="Lato Light"/>
                <a:sym typeface="Lato Light"/>
              </a:rPr>
              <a:t> (2025)</a:t>
            </a:r>
          </a:p>
          <a:p>
            <a:pPr marL="0" lvl="0" indent="0" algn="l">
              <a:lnSpc>
                <a:spcPts val="2879"/>
              </a:lnSpc>
              <a:spcBef>
                <a:spcPct val="0"/>
              </a:spcBef>
            </a:pPr>
            <a:r>
              <a:rPr lang="en-US" sz="2400" b="1" u="sng" strike="noStrike" dirty="0">
                <a:solidFill>
                  <a:srgbClr val="0070C0"/>
                </a:solidFill>
                <a:latin typeface="Lato Bold"/>
                <a:ea typeface="Lato Bold"/>
                <a:cs typeface="Lato Bold"/>
                <a:sym typeface="Lato Bold"/>
                <a:hlinkClick r:id="rId8" tooltip="https://unesdoc.unesco.org/ark:/48223/pf0000385198_spa">
                  <a:extLst>
                    <a:ext uri="{A12FA001-AC4F-418D-AE19-62706E023703}">
                      <ahyp:hlinkClr xmlns:ahyp="http://schemas.microsoft.com/office/drawing/2018/hyperlinkcolor" val="tx"/>
                    </a:ext>
                  </a:extLst>
                </a:hlinkClick>
              </a:rPr>
              <a:t>https://unesdoc.unesco.org/ark:/48223/pf0000385198_spa </a:t>
            </a:r>
          </a:p>
        </p:txBody>
      </p:sp>
      <p:sp>
        <p:nvSpPr>
          <p:cNvPr id="14" name="TextBox 14"/>
          <p:cNvSpPr txBox="1"/>
          <p:nvPr/>
        </p:nvSpPr>
        <p:spPr>
          <a:xfrm>
            <a:off x="1028700" y="2821248"/>
            <a:ext cx="16230600"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Att förstå de etiska normer och principer som styr AI-system och lagar kommer att hjälpa dig att integrera det på ett säkert, ansvarsfullt och medvetet sätt i din undervisning. Din roll är avgörande för att vägleda eleverna till en kritisk användning av denna teknik.</a:t>
            </a:r>
          </a:p>
        </p:txBody>
      </p:sp>
      <p:sp>
        <p:nvSpPr>
          <p:cNvPr id="15" name="TextBox 15"/>
          <p:cNvSpPr txBox="1"/>
          <p:nvPr/>
        </p:nvSpPr>
        <p:spPr>
          <a:xfrm>
            <a:off x="1028700" y="1079778"/>
            <a:ext cx="14241504"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REGELVERK OCH ETISKA STRUKTURER</a:t>
            </a: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9893597"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ETISKA REKOMMENDATIONER – UNESCO</a:t>
            </a:r>
          </a:p>
        </p:txBody>
      </p:sp>
      <p:grpSp>
        <p:nvGrpSpPr>
          <p:cNvPr id="3" name="Group 3"/>
          <p:cNvGrpSpPr/>
          <p:nvPr/>
        </p:nvGrpSpPr>
        <p:grpSpPr>
          <a:xfrm>
            <a:off x="14965994" y="349444"/>
            <a:ext cx="2799445" cy="1224267"/>
            <a:chOff x="0" y="0"/>
            <a:chExt cx="3732593" cy="1632356"/>
          </a:xfrm>
        </p:grpSpPr>
        <p:sp>
          <p:nvSpPr>
            <p:cNvPr id="4" name="Freeform 4" descr="En logotyp med en persons huvud i en cirkel.  AI-genererat innehåll kan vara felaktig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4"/>
              <a:stretch>
                <a:fillRect r="1" b="-1"/>
              </a:stretch>
            </a:blipFill>
          </p:spPr>
          <p:txBody>
            <a:bodyPr/>
            <a:lstStyle/>
            <a:p>
              <a:endParaRPr lang="es-ES"/>
            </a:p>
          </p:txBody>
        </p:sp>
      </p:grpSp>
      <p:sp>
        <p:nvSpPr>
          <p:cNvPr id="5" name="TextBox 5"/>
          <p:cNvSpPr txBox="1"/>
          <p:nvPr/>
        </p:nvSpPr>
        <p:spPr>
          <a:xfrm>
            <a:off x="1028700" y="2786499"/>
            <a:ext cx="9628165" cy="36195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Rekommendation om etiken kring artificiell intelligens (2021)</a:t>
            </a:r>
          </a:p>
        </p:txBody>
      </p:sp>
      <p:sp>
        <p:nvSpPr>
          <p:cNvPr id="6" name="TextBox 6"/>
          <p:cNvSpPr txBox="1"/>
          <p:nvPr/>
        </p:nvSpPr>
        <p:spPr>
          <a:xfrm>
            <a:off x="1028700" y="3518096"/>
            <a:ext cx="8250955" cy="25336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Ett </a:t>
            </a:r>
            <a:r>
              <a:rPr lang="en-US" sz="2400" u="none" strike="noStrike" dirty="0" err="1">
                <a:solidFill>
                  <a:srgbClr val="000000"/>
                </a:solidFill>
                <a:latin typeface="Lato Light"/>
                <a:ea typeface="Lato Light"/>
                <a:cs typeface="Lato Light"/>
                <a:sym typeface="Lato Light"/>
              </a:rPr>
              <a:t>globalt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etiskt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ramverk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påverkar</a:t>
            </a:r>
            <a:r>
              <a:rPr lang="en-US" sz="2400" u="none" strike="noStrike" dirty="0">
                <a:solidFill>
                  <a:srgbClr val="000000"/>
                </a:solidFill>
                <a:latin typeface="Lato Light"/>
                <a:ea typeface="Lato Light"/>
                <a:cs typeface="Lato Light"/>
                <a:sym typeface="Lato Light"/>
              </a:rPr>
              <a:t> den strategi och </a:t>
            </a:r>
            <a:r>
              <a:rPr lang="en-US" sz="2400" u="none" strike="noStrike" dirty="0" err="1">
                <a:solidFill>
                  <a:srgbClr val="000000"/>
                </a:solidFill>
                <a:latin typeface="Lato Light"/>
                <a:ea typeface="Lato Light"/>
                <a:cs typeface="Lato Light"/>
                <a:sym typeface="Lato Light"/>
              </a:rPr>
              <a:t>lagstiftning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länder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antar</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Antagen</a:t>
            </a:r>
            <a:r>
              <a:rPr lang="en-US" sz="2400" u="none" strike="noStrike" dirty="0">
                <a:solidFill>
                  <a:srgbClr val="000000"/>
                </a:solidFill>
                <a:latin typeface="Lato Light"/>
                <a:ea typeface="Lato Light"/>
                <a:cs typeface="Lato Light"/>
                <a:sym typeface="Lato Light"/>
              </a:rPr>
              <a:t> av 193 </a:t>
            </a:r>
            <a:r>
              <a:rPr lang="en-US" sz="2400" u="none" strike="noStrike" dirty="0" err="1">
                <a:solidFill>
                  <a:srgbClr val="000000"/>
                </a:solidFill>
                <a:latin typeface="Lato Light"/>
                <a:ea typeface="Lato Light"/>
                <a:cs typeface="Lato Light"/>
                <a:sym typeface="Lato Light"/>
              </a:rPr>
              <a:t>medlemsstater</a:t>
            </a: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Målet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utveckla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hjälper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länder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omvandla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rekommendationer</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konkreta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lagar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policyer</a:t>
            </a:r>
            <a:r>
              <a:rPr lang="en-US" sz="2400" u="none" strike="noStrike" dirty="0">
                <a:solidFill>
                  <a:srgbClr val="000000"/>
                </a:solidFill>
                <a:latin typeface="Lato Light"/>
                <a:ea typeface="Lato Light"/>
                <a:cs typeface="Lato Light"/>
                <a:sym typeface="Lato Light"/>
              </a:rPr>
              <a:t>.</a:t>
            </a:r>
          </a:p>
        </p:txBody>
      </p:sp>
      <p:grpSp>
        <p:nvGrpSpPr>
          <p:cNvPr id="7" name="Group 7"/>
          <p:cNvGrpSpPr/>
          <p:nvPr/>
        </p:nvGrpSpPr>
        <p:grpSpPr>
          <a:xfrm>
            <a:off x="10822581" y="0"/>
            <a:ext cx="7493718" cy="10287000"/>
            <a:chOff x="0" y="0"/>
            <a:chExt cx="9991623" cy="13716000"/>
          </a:xfrm>
        </p:grpSpPr>
        <p:sp>
          <p:nvSpPr>
            <p:cNvPr id="8" name="Freeform 8"/>
            <p:cNvSpPr/>
            <p:nvPr/>
          </p:nvSpPr>
          <p:spPr>
            <a:xfrm>
              <a:off x="0" y="0"/>
              <a:ext cx="9991598" cy="13716000"/>
            </a:xfrm>
            <a:custGeom>
              <a:avLst/>
              <a:gdLst/>
              <a:ahLst/>
              <a:cxnLst/>
              <a:rect l="l" t="t" r="r" b="b"/>
              <a:pathLst>
                <a:path w="9991598" h="13716000">
                  <a:moveTo>
                    <a:pt x="0" y="0"/>
                  </a:moveTo>
                  <a:lnTo>
                    <a:pt x="9991598" y="0"/>
                  </a:lnTo>
                  <a:lnTo>
                    <a:pt x="9991598" y="13716000"/>
                  </a:lnTo>
                  <a:lnTo>
                    <a:pt x="0" y="13716000"/>
                  </a:lnTo>
                  <a:lnTo>
                    <a:pt x="0" y="0"/>
                  </a:lnTo>
                  <a:close/>
                </a:path>
              </a:pathLst>
            </a:custGeom>
            <a:blipFill>
              <a:blip r:embed="rId5"/>
              <a:stretch>
                <a:fillRect/>
              </a:stretch>
            </a:blipFill>
          </p:spPr>
          <p:txBody>
            <a:bodyPr/>
            <a:lstStyle/>
            <a:p>
              <a:endParaRPr lang="es-ES"/>
            </a:p>
          </p:txBody>
        </p:sp>
      </p:gr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094171"/>
            <a:ext cx="10415149" cy="361950"/>
          </a:xfrm>
          <a:prstGeom prst="rect">
            <a:avLst/>
          </a:prstGeom>
        </p:spPr>
        <p:txBody>
          <a:bodyPr lIns="0" tIns="0" rIns="0" bIns="0" rtlCol="0" anchor="t">
            <a:spAutoFit/>
          </a:bodyPr>
          <a:lstStyle/>
          <a:p>
            <a:pPr marL="0" lvl="0" indent="0" algn="l">
              <a:lnSpc>
                <a:spcPts val="2880"/>
              </a:lnSpc>
              <a:spcBef>
                <a:spcPct val="0"/>
              </a:spcBef>
            </a:pPr>
            <a:r>
              <a:rPr lang="en-US" sz="2400" b="1" u="none" strike="noStrike">
                <a:solidFill>
                  <a:srgbClr val="000000"/>
                </a:solidFill>
                <a:latin typeface="Lato Bold"/>
                <a:ea typeface="Lato Bold"/>
                <a:cs typeface="Lato Bold"/>
                <a:sym typeface="Lato Bold"/>
              </a:rPr>
              <a:t>Metod för utvärdering av beredskap (2025)</a:t>
            </a:r>
          </a:p>
        </p:txBody>
      </p:sp>
      <p:sp>
        <p:nvSpPr>
          <p:cNvPr id="3" name="TextBox 3"/>
          <p:cNvSpPr txBox="1"/>
          <p:nvPr/>
        </p:nvSpPr>
        <p:spPr>
          <a:xfrm>
            <a:off x="1028700" y="1085850"/>
            <a:ext cx="827343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ETISKA REKOMMENDATIONER – UNESCO</a:t>
            </a:r>
          </a:p>
        </p:txBody>
      </p:sp>
      <p:sp>
        <p:nvSpPr>
          <p:cNvPr id="4" name="TextBox 4"/>
          <p:cNvSpPr txBox="1"/>
          <p:nvPr/>
        </p:nvSpPr>
        <p:spPr>
          <a:xfrm>
            <a:off x="1028700" y="2694246"/>
            <a:ext cx="10415149" cy="1809750"/>
          </a:xfrm>
          <a:prstGeom prst="rect">
            <a:avLst/>
          </a:prstGeom>
        </p:spPr>
        <p:txBody>
          <a:bodyPr lIns="0" tIns="0" rIns="0" bIns="0" rtlCol="0" anchor="t">
            <a:spAutoFit/>
          </a:bodyPr>
          <a:lstStyle/>
          <a:p>
            <a:pPr marL="0" lvl="0" indent="0" algn="just">
              <a:lnSpc>
                <a:spcPts val="2879"/>
              </a:lnSpc>
              <a:spcBef>
                <a:spcPct val="0"/>
              </a:spcBef>
            </a:pPr>
            <a:r>
              <a:rPr lang="en-US" sz="2399" u="none" strike="noStrike">
                <a:solidFill>
                  <a:srgbClr val="000000"/>
                </a:solidFill>
                <a:latin typeface="Lato Light"/>
                <a:ea typeface="Lato Light"/>
                <a:cs typeface="Lato Light"/>
                <a:sym typeface="Lato Light"/>
              </a:rPr>
              <a:t>Detta är ett ramverk som utvecklats av UNESCO för att hjälpa länder att bedöma sin beredskap att implementera artificiell intelligens på ett etiskt, inkluderande och människocentrerat sätt. Det är nära i linje med rekommendationen om etik kring artificiell intelligens, som antogs av UNESCO:s medlemsstater 2021.</a:t>
            </a:r>
          </a:p>
        </p:txBody>
      </p:sp>
      <p:sp>
        <p:nvSpPr>
          <p:cNvPr id="5" name="TextBox 5"/>
          <p:cNvSpPr txBox="1"/>
          <p:nvPr/>
        </p:nvSpPr>
        <p:spPr>
          <a:xfrm>
            <a:off x="1028700" y="4610256"/>
            <a:ext cx="10415149" cy="18097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Ramverkets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mål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Metoden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hjälper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regeringar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besvara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grundläggande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fråga</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ctr">
              <a:lnSpc>
                <a:spcPts val="2879"/>
              </a:lnSpc>
              <a:spcBef>
                <a:spcPct val="0"/>
              </a:spcBef>
            </a:pPr>
            <a:r>
              <a:rPr lang="en-US" sz="2400" i="1" u="none" strike="noStrike" dirty="0" err="1">
                <a:solidFill>
                  <a:srgbClr val="000000"/>
                </a:solidFill>
                <a:latin typeface="Lato Light Italics"/>
                <a:ea typeface="Lato Light Italics"/>
                <a:cs typeface="Lato Light Italics"/>
                <a:sym typeface="Lato Light Italics"/>
              </a:rPr>
              <a:t>Är</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vårt</a:t>
            </a:r>
            <a:r>
              <a:rPr lang="en-US" sz="2400" i="1" u="none" strike="noStrike" dirty="0">
                <a:solidFill>
                  <a:srgbClr val="000000"/>
                </a:solidFill>
                <a:latin typeface="Lato Light Italics"/>
                <a:ea typeface="Lato Light Italics"/>
                <a:cs typeface="Lato Light Italics"/>
                <a:sym typeface="Lato Light Italics"/>
              </a:rPr>
              <a:t> land </a:t>
            </a:r>
            <a:r>
              <a:rPr lang="en-US" sz="2400" i="1" u="none" strike="noStrike" dirty="0" err="1">
                <a:solidFill>
                  <a:srgbClr val="000000"/>
                </a:solidFill>
                <a:latin typeface="Lato Light Italics"/>
                <a:ea typeface="Lato Light Italics"/>
                <a:cs typeface="Lato Light Italics"/>
                <a:sym typeface="Lato Light Italics"/>
              </a:rPr>
              <a:t>förberett</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att</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utveckla</a:t>
            </a:r>
            <a:r>
              <a:rPr lang="en-US" sz="2400" i="1" u="none" strike="noStrike" dirty="0">
                <a:solidFill>
                  <a:srgbClr val="000000"/>
                </a:solidFill>
                <a:latin typeface="Lato Light Italics"/>
                <a:ea typeface="Lato Light Italics"/>
                <a:cs typeface="Lato Light Italics"/>
                <a:sym typeface="Lato Light Italics"/>
              </a:rPr>
              <a:t> och </a:t>
            </a:r>
            <a:r>
              <a:rPr lang="en-US" sz="2400" i="1" u="none" strike="noStrike" dirty="0" err="1">
                <a:solidFill>
                  <a:srgbClr val="000000"/>
                </a:solidFill>
                <a:latin typeface="Lato Light Italics"/>
                <a:ea typeface="Lato Light Italics"/>
                <a:cs typeface="Lato Light Italics"/>
                <a:sym typeface="Lato Light Italics"/>
              </a:rPr>
              <a:t>använda</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artificiell</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intelligens</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på</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ett</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sätt</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som</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respekterar</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mänskliga</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rättigheter</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främjar</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inkludering</a:t>
            </a:r>
            <a:r>
              <a:rPr lang="en-US" sz="2400" i="1" u="none" strike="noStrike" dirty="0">
                <a:solidFill>
                  <a:srgbClr val="000000"/>
                </a:solidFill>
                <a:latin typeface="Lato Light Italics"/>
                <a:ea typeface="Lato Light Italics"/>
                <a:cs typeface="Lato Light Italics"/>
                <a:sym typeface="Lato Light Italics"/>
              </a:rPr>
              <a:t> och </a:t>
            </a:r>
            <a:r>
              <a:rPr lang="en-US" sz="2400" i="1" u="none" strike="noStrike" dirty="0" err="1">
                <a:solidFill>
                  <a:srgbClr val="000000"/>
                </a:solidFill>
                <a:latin typeface="Lato Light Italics"/>
                <a:ea typeface="Lato Light Italics"/>
                <a:cs typeface="Lato Light Italics"/>
                <a:sym typeface="Lato Light Italics"/>
              </a:rPr>
              <a:t>minskar</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ojämlikheter</a:t>
            </a:r>
            <a:r>
              <a:rPr lang="en-US" sz="2400" i="1" u="none" strike="noStrike" dirty="0">
                <a:solidFill>
                  <a:srgbClr val="000000"/>
                </a:solidFill>
                <a:latin typeface="Lato Light Italics"/>
                <a:ea typeface="Lato Light Italics"/>
                <a:cs typeface="Lato Light Italics"/>
                <a:sym typeface="Lato Light Italics"/>
              </a:rPr>
              <a:t>?</a:t>
            </a:r>
          </a:p>
        </p:txBody>
      </p:sp>
      <p:sp>
        <p:nvSpPr>
          <p:cNvPr id="6" name="TextBox 6"/>
          <p:cNvSpPr txBox="1"/>
          <p:nvPr/>
        </p:nvSpPr>
        <p:spPr>
          <a:xfrm>
            <a:off x="1028700" y="6888216"/>
            <a:ext cx="10415149" cy="21717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För FPE är referensramverket (RAM) särskilt relevant eftersom:</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518160" lvl="1" indent="-259080" algn="just">
              <a:lnSpc>
                <a:spcPts val="2879"/>
              </a:lnSpc>
              <a:spcBef>
                <a:spcPct val="0"/>
              </a:spcBef>
              <a:buFont typeface="Arial"/>
              <a:buChar char="•"/>
            </a:pPr>
            <a:r>
              <a:rPr lang="en-US" sz="2400" u="none" strike="noStrike">
                <a:solidFill>
                  <a:srgbClr val="000000"/>
                </a:solidFill>
                <a:latin typeface="Lato Light"/>
                <a:ea typeface="Lato Light"/>
                <a:cs typeface="Lato Light"/>
                <a:sym typeface="Lato Light"/>
              </a:rPr>
              <a:t>Den betonar rättvis tillgång till digital teknik.</a:t>
            </a:r>
          </a:p>
          <a:p>
            <a:pPr marL="518160" lvl="1" indent="-259080" algn="l">
              <a:lnSpc>
                <a:spcPts val="2879"/>
              </a:lnSpc>
              <a:spcBef>
                <a:spcPct val="0"/>
              </a:spcBef>
              <a:buFont typeface="Arial"/>
              <a:buChar char="•"/>
            </a:pPr>
            <a:r>
              <a:rPr lang="en-US" sz="2400" u="none" strike="noStrike">
                <a:solidFill>
                  <a:srgbClr val="000000"/>
                </a:solidFill>
                <a:latin typeface="Lato Light"/>
                <a:ea typeface="Lato Light"/>
                <a:cs typeface="Lato Light"/>
                <a:sym typeface="Lato Light"/>
              </a:rPr>
              <a:t>Det belyser vikten av AI-kunskap och grundläggande digitala färdigheter.</a:t>
            </a:r>
          </a:p>
          <a:p>
            <a:pPr marL="518160" lvl="1" indent="-259080" algn="l">
              <a:lnSpc>
                <a:spcPts val="2879"/>
              </a:lnSpc>
              <a:spcBef>
                <a:spcPct val="0"/>
              </a:spcBef>
              <a:buFont typeface="Arial"/>
              <a:buChar char="•"/>
            </a:pPr>
            <a:r>
              <a:rPr lang="en-US" sz="2400" u="none" strike="noStrike">
                <a:solidFill>
                  <a:srgbClr val="000000"/>
                </a:solidFill>
                <a:latin typeface="Lato Light"/>
                <a:ea typeface="Lato Light"/>
                <a:cs typeface="Lato Light"/>
                <a:sym typeface="Lato Light"/>
              </a:rPr>
              <a:t>Koppla AI-styrning till arbetsmarknadens omvandling</a:t>
            </a:r>
          </a:p>
          <a:p>
            <a:pPr marL="518160" lvl="1" indent="-259080" algn="l">
              <a:lnSpc>
                <a:spcPts val="2879"/>
              </a:lnSpc>
              <a:spcBef>
                <a:spcPct val="0"/>
              </a:spcBef>
              <a:buFont typeface="Arial"/>
              <a:buChar char="•"/>
            </a:pPr>
            <a:r>
              <a:rPr lang="en-US" sz="2400" u="none" strike="noStrike">
                <a:solidFill>
                  <a:srgbClr val="000000"/>
                </a:solidFill>
                <a:latin typeface="Lato Light"/>
                <a:ea typeface="Lato Light"/>
                <a:cs typeface="Lato Light"/>
                <a:sym typeface="Lato Light"/>
              </a:rPr>
              <a:t>Den främjar åtgärder för att skydda mot fördomar och ojämlikhet.</a:t>
            </a:r>
          </a:p>
        </p:txBody>
      </p:sp>
      <p:grpSp>
        <p:nvGrpSpPr>
          <p:cNvPr id="7" name="Group 7"/>
          <p:cNvGrpSpPr/>
          <p:nvPr/>
        </p:nvGrpSpPr>
        <p:grpSpPr>
          <a:xfrm>
            <a:off x="11980865" y="0"/>
            <a:ext cx="6858000" cy="10287000"/>
            <a:chOff x="0" y="0"/>
            <a:chExt cx="9144000" cy="13716000"/>
          </a:xfrm>
        </p:grpSpPr>
        <p:sp>
          <p:nvSpPr>
            <p:cNvPr id="8" name="Freeform 8"/>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4"/>
              <a:stretch>
                <a:fillRect/>
              </a:stretch>
            </a:blipFill>
          </p:spPr>
          <p:txBody>
            <a:bodyPr/>
            <a:lstStyle/>
            <a:p>
              <a:endParaRPr lang="es-ES"/>
            </a:p>
          </p:txBody>
        </p:sp>
      </p:gr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420570" y="0"/>
            <a:ext cx="6867430" cy="10287000"/>
            <a:chOff x="0" y="0"/>
            <a:chExt cx="9156573" cy="13716000"/>
          </a:xfrm>
        </p:grpSpPr>
        <p:sp>
          <p:nvSpPr>
            <p:cNvPr id="3" name="Freeform 3"/>
            <p:cNvSpPr/>
            <p:nvPr/>
          </p:nvSpPr>
          <p:spPr>
            <a:xfrm>
              <a:off x="0" y="0"/>
              <a:ext cx="9156573" cy="13716000"/>
            </a:xfrm>
            <a:custGeom>
              <a:avLst/>
              <a:gdLst/>
              <a:ahLst/>
              <a:cxnLst/>
              <a:rect l="l" t="t" r="r" b="b"/>
              <a:pathLst>
                <a:path w="9156573" h="13716000">
                  <a:moveTo>
                    <a:pt x="0" y="0"/>
                  </a:moveTo>
                  <a:lnTo>
                    <a:pt x="9156573" y="0"/>
                  </a:lnTo>
                  <a:lnTo>
                    <a:pt x="9156573" y="13716000"/>
                  </a:lnTo>
                  <a:lnTo>
                    <a:pt x="0" y="13716000"/>
                  </a:lnTo>
                  <a:lnTo>
                    <a:pt x="0" y="0"/>
                  </a:lnTo>
                  <a:close/>
                </a:path>
              </a:pathLst>
            </a:custGeom>
            <a:blipFill>
              <a:blip r:embed="rId4"/>
              <a:stretch>
                <a:fillRect/>
              </a:stretch>
            </a:blipFill>
          </p:spPr>
          <p:txBody>
            <a:bodyPr/>
            <a:lstStyle/>
            <a:p>
              <a:endParaRPr lang="es-ES"/>
            </a:p>
          </p:txBody>
        </p:sp>
      </p:grpSp>
      <p:sp>
        <p:nvSpPr>
          <p:cNvPr id="4" name="TextBox 4"/>
          <p:cNvSpPr txBox="1"/>
          <p:nvPr/>
        </p:nvSpPr>
        <p:spPr>
          <a:xfrm>
            <a:off x="1028700" y="1085850"/>
            <a:ext cx="7744316"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ETISKA REKOMMENDATIONER – EU</a:t>
            </a:r>
          </a:p>
        </p:txBody>
      </p:sp>
      <p:sp>
        <p:nvSpPr>
          <p:cNvPr id="5" name="TextBox 5"/>
          <p:cNvSpPr txBox="1"/>
          <p:nvPr/>
        </p:nvSpPr>
        <p:spPr>
          <a:xfrm>
            <a:off x="1028700" y="2123927"/>
            <a:ext cx="8516117" cy="36195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Lag om artificiell intelligens (2024)</a:t>
            </a:r>
          </a:p>
        </p:txBody>
      </p:sp>
      <p:sp>
        <p:nvSpPr>
          <p:cNvPr id="6" name="TextBox 6"/>
          <p:cNvSpPr txBox="1"/>
          <p:nvPr/>
        </p:nvSpPr>
        <p:spPr>
          <a:xfrm>
            <a:off x="1028700" y="3041643"/>
            <a:ext cx="8794358" cy="2895600"/>
          </a:xfrm>
          <a:prstGeom prst="rect">
            <a:avLst/>
          </a:prstGeom>
        </p:spPr>
        <p:txBody>
          <a:bodyPr lIns="0" tIns="0" rIns="0" bIns="0" rtlCol="0" anchor="t">
            <a:spAutoFit/>
          </a:bodyPr>
          <a:lstStyle/>
          <a:p>
            <a:pPr marL="518160" lvl="1" indent="-259080" algn="l">
              <a:lnSpc>
                <a:spcPts val="2879"/>
              </a:lnSpc>
              <a:spcBef>
                <a:spcPct val="0"/>
              </a:spcBef>
              <a:buFont typeface="Arial"/>
              <a:buChar char="•"/>
            </a:pPr>
            <a:r>
              <a:rPr lang="en-US" sz="2400" u="none" strike="noStrike" dirty="0" err="1">
                <a:solidFill>
                  <a:srgbClr val="000000"/>
                </a:solidFill>
                <a:latin typeface="Lato Light"/>
                <a:ea typeface="Lato Light"/>
                <a:cs typeface="Lato Light"/>
                <a:sym typeface="Lato Light"/>
              </a:rPr>
              <a:t>Världens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första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heltäckande</a:t>
            </a:r>
            <a:r>
              <a:rPr lang="en-US" sz="2400" u="none" strike="noStrike" dirty="0">
                <a:solidFill>
                  <a:srgbClr val="000000"/>
                </a:solidFill>
                <a:latin typeface="Lato Light"/>
                <a:ea typeface="Lato Light"/>
                <a:cs typeface="Lato Light"/>
                <a:sym typeface="Lato Light"/>
              </a:rPr>
              <a:t> lag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reglerar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a:t>
            </a:r>
          </a:p>
          <a:p>
            <a:pPr marL="518160" lvl="1" indent="-259080" algn="l">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Dess </a:t>
            </a:r>
            <a:r>
              <a:rPr lang="en-US" sz="2400" u="none" strike="noStrike" dirty="0" err="1">
                <a:solidFill>
                  <a:srgbClr val="000000"/>
                </a:solidFill>
                <a:latin typeface="Lato Light"/>
                <a:ea typeface="Lato Light"/>
                <a:cs typeface="Lato Light"/>
                <a:sym typeface="Lato Light"/>
              </a:rPr>
              <a:t>mål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främja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pålitlig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säker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mänskliga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rättigheter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respekterande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samtidigt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innovation och </a:t>
            </a:r>
            <a:r>
              <a:rPr lang="en-US" sz="2400" u="none" strike="noStrike" dirty="0" err="1">
                <a:solidFill>
                  <a:srgbClr val="000000"/>
                </a:solidFill>
                <a:latin typeface="Lato Light"/>
                <a:ea typeface="Lato Light"/>
                <a:cs typeface="Lato Light"/>
                <a:sym typeface="Lato Light"/>
              </a:rPr>
              <a:t>konkurrenskraft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främjas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inom</a:t>
            </a:r>
            <a:r>
              <a:rPr lang="en-US" sz="2400" u="none" strike="noStrike" dirty="0">
                <a:solidFill>
                  <a:srgbClr val="000000"/>
                </a:solidFill>
                <a:latin typeface="Lato Light"/>
                <a:ea typeface="Lato Light"/>
                <a:cs typeface="Lato Light"/>
                <a:sym typeface="Lato Light"/>
              </a:rPr>
              <a:t> EU:s </a:t>
            </a:r>
            <a:r>
              <a:rPr lang="en-US" sz="2400" u="none" strike="noStrike" dirty="0" err="1">
                <a:solidFill>
                  <a:srgbClr val="000000"/>
                </a:solidFill>
                <a:latin typeface="Lato Light"/>
                <a:ea typeface="Lato Light"/>
                <a:cs typeface="Lato Light"/>
                <a:sym typeface="Lato Light"/>
              </a:rPr>
              <a:t>inre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marknad</a:t>
            </a:r>
            <a:r>
              <a:rPr lang="en-US" sz="2400" u="none" strike="noStrike" dirty="0">
                <a:solidFill>
                  <a:srgbClr val="000000"/>
                </a:solidFill>
                <a:latin typeface="Lato Light"/>
                <a:ea typeface="Lato Light"/>
                <a:cs typeface="Lato Light"/>
                <a:sym typeface="Lato Light"/>
              </a:rPr>
              <a:t>.</a:t>
            </a:r>
          </a:p>
          <a:p>
            <a:pPr marL="518160" lvl="1" indent="-259080" algn="l">
              <a:lnSpc>
                <a:spcPts val="2879"/>
              </a:lnSpc>
              <a:spcBef>
                <a:spcPct val="0"/>
              </a:spcBef>
              <a:buFont typeface="Arial"/>
              <a:buChar char="•"/>
            </a:pPr>
            <a:r>
              <a:rPr lang="en-US" sz="2400" u="none" strike="noStrike" dirty="0" err="1">
                <a:solidFill>
                  <a:srgbClr val="000000"/>
                </a:solidFill>
                <a:latin typeface="Lato Light"/>
                <a:ea typeface="Lato Light"/>
                <a:cs typeface="Lato Light"/>
                <a:sym typeface="Lato Light"/>
              </a:rPr>
              <a:t>Förordningen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trädde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kraft den 1 </a:t>
            </a:r>
            <a:r>
              <a:rPr lang="en-US" sz="2400" u="none" strike="noStrike" dirty="0" err="1">
                <a:solidFill>
                  <a:srgbClr val="000000"/>
                </a:solidFill>
                <a:latin typeface="Lato Light"/>
                <a:ea typeface="Lato Light"/>
                <a:cs typeface="Lato Light"/>
                <a:sym typeface="Lato Light"/>
              </a:rPr>
              <a:t>augusti</a:t>
            </a:r>
            <a:r>
              <a:rPr lang="en-US" sz="2400" u="none" strike="noStrike" dirty="0">
                <a:solidFill>
                  <a:srgbClr val="000000"/>
                </a:solidFill>
                <a:latin typeface="Lato Light"/>
                <a:ea typeface="Lato Light"/>
                <a:cs typeface="Lato Light"/>
                <a:sym typeface="Lato Light"/>
              </a:rPr>
              <a:t> 2024, och de </a:t>
            </a:r>
            <a:r>
              <a:rPr lang="en-US" sz="2400" u="none" strike="noStrike" dirty="0" err="1">
                <a:solidFill>
                  <a:srgbClr val="000000"/>
                </a:solidFill>
                <a:latin typeface="Lato Light"/>
                <a:ea typeface="Lato Light"/>
                <a:cs typeface="Lato Light"/>
                <a:sym typeface="Lato Light"/>
              </a:rPr>
              <a:t>viktigaste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skyldigheterna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kommer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genomföras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gradvis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mellan</a:t>
            </a:r>
            <a:r>
              <a:rPr lang="en-US" sz="2400" u="none" strike="noStrike" dirty="0">
                <a:solidFill>
                  <a:srgbClr val="000000"/>
                </a:solidFill>
                <a:latin typeface="Lato Light"/>
                <a:ea typeface="Lato Light"/>
                <a:cs typeface="Lato Light"/>
                <a:sym typeface="Lato Light"/>
              </a:rPr>
              <a:t> 2025 och 2027.</a:t>
            </a: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072774" y="0"/>
            <a:ext cx="7215226" cy="10287000"/>
            <a:chOff x="0" y="0"/>
            <a:chExt cx="9620301" cy="13716000"/>
          </a:xfrm>
        </p:grpSpPr>
        <p:sp>
          <p:nvSpPr>
            <p:cNvPr id="3" name="Freeform 3"/>
            <p:cNvSpPr/>
            <p:nvPr/>
          </p:nvSpPr>
          <p:spPr>
            <a:xfrm>
              <a:off x="0" y="0"/>
              <a:ext cx="9620250" cy="13716000"/>
            </a:xfrm>
            <a:custGeom>
              <a:avLst/>
              <a:gdLst/>
              <a:ahLst/>
              <a:cxnLst/>
              <a:rect l="l" t="t" r="r" b="b"/>
              <a:pathLst>
                <a:path w="9620250" h="13716000">
                  <a:moveTo>
                    <a:pt x="0" y="0"/>
                  </a:moveTo>
                  <a:lnTo>
                    <a:pt x="9620250" y="0"/>
                  </a:lnTo>
                  <a:lnTo>
                    <a:pt x="9620250" y="13716000"/>
                  </a:lnTo>
                  <a:lnTo>
                    <a:pt x="0" y="13716000"/>
                  </a:lnTo>
                  <a:lnTo>
                    <a:pt x="0" y="0"/>
                  </a:lnTo>
                  <a:close/>
                </a:path>
              </a:pathLst>
            </a:custGeom>
            <a:blipFill>
              <a:blip r:embed="rId3"/>
              <a:stretch>
                <a:fillRect l="-15190"/>
              </a:stretch>
            </a:blipFill>
          </p:spPr>
          <p:txBody>
            <a:bodyPr/>
            <a:lstStyle/>
            <a:p>
              <a:endParaRPr lang="es-ES"/>
            </a:p>
          </p:txBody>
        </p:sp>
      </p:grpSp>
      <p:sp>
        <p:nvSpPr>
          <p:cNvPr id="4" name="TextBox 4"/>
          <p:cNvSpPr txBox="1"/>
          <p:nvPr/>
        </p:nvSpPr>
        <p:spPr>
          <a:xfrm>
            <a:off x="1028700" y="2003290"/>
            <a:ext cx="9933603" cy="36195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Uppförandekod för generell AI (2025)</a:t>
            </a:r>
          </a:p>
        </p:txBody>
      </p:sp>
      <p:sp>
        <p:nvSpPr>
          <p:cNvPr id="5" name="TextBox 5"/>
          <p:cNvSpPr txBox="1"/>
          <p:nvPr/>
        </p:nvSpPr>
        <p:spPr>
          <a:xfrm>
            <a:off x="1028700" y="3066273"/>
            <a:ext cx="8707327" cy="325755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dirty="0" err="1">
                <a:solidFill>
                  <a:srgbClr val="000000"/>
                </a:solidFill>
                <a:latin typeface="Lato Light"/>
                <a:ea typeface="Lato Light"/>
                <a:cs typeface="Lato Light"/>
                <a:sym typeface="Lato Light"/>
              </a:rPr>
              <a:t>Riktlinjer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publicerade</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Europeiska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kommissionen</a:t>
            </a:r>
            <a:r>
              <a:rPr lang="en-US" sz="2400" u="none" strike="noStrike" dirty="0">
                <a:solidFill>
                  <a:srgbClr val="000000"/>
                </a:solidFill>
                <a:latin typeface="Lato Light"/>
                <a:ea typeface="Lato Light"/>
                <a:cs typeface="Lato Light"/>
                <a:sym typeface="Lato Light"/>
              </a:rPr>
              <a:t> den 10 </a:t>
            </a:r>
            <a:r>
              <a:rPr lang="en-US" sz="2400" u="none" strike="noStrike" dirty="0" err="1">
                <a:solidFill>
                  <a:srgbClr val="000000"/>
                </a:solidFill>
                <a:latin typeface="Lato Light"/>
                <a:ea typeface="Lato Light"/>
                <a:cs typeface="Lato Light"/>
                <a:sym typeface="Lato Light"/>
              </a:rPr>
              <a:t>juli</a:t>
            </a:r>
            <a:r>
              <a:rPr lang="en-US" sz="2400" u="none" strike="noStrike" dirty="0">
                <a:solidFill>
                  <a:srgbClr val="000000"/>
                </a:solidFill>
                <a:latin typeface="Lato Light"/>
                <a:ea typeface="Lato Light"/>
                <a:cs typeface="Lato Light"/>
                <a:sym typeface="Lato Light"/>
              </a:rPr>
              <a:t> 2025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underlätta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efterlevnaden</a:t>
            </a:r>
            <a:r>
              <a:rPr lang="en-US" sz="2400" u="none" strike="noStrike" dirty="0">
                <a:solidFill>
                  <a:srgbClr val="000000"/>
                </a:solidFill>
                <a:latin typeface="Lato Light"/>
                <a:ea typeface="Lato Light"/>
                <a:cs typeface="Lato Light"/>
                <a:sym typeface="Lato Light"/>
              </a:rPr>
              <a:t> av EU:s lag om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Det </a:t>
            </a:r>
            <a:r>
              <a:rPr lang="en-US" sz="2400" u="none" strike="noStrike" dirty="0" err="1">
                <a:solidFill>
                  <a:srgbClr val="000000"/>
                </a:solidFill>
                <a:latin typeface="Lato Light"/>
                <a:ea typeface="Lato Light"/>
                <a:cs typeface="Lato Light"/>
                <a:sym typeface="Lato Light"/>
              </a:rPr>
              <a:t>kompletterar</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rättsliga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kraven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transparens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säkerhet</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upphovsrätt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fastställs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lagen</a:t>
            </a:r>
            <a:r>
              <a:rPr lang="en-US" sz="2400" u="none" strike="noStrike" dirty="0">
                <a:solidFill>
                  <a:srgbClr val="000000"/>
                </a:solidFill>
                <a:latin typeface="Lato Light"/>
                <a:ea typeface="Lato Light"/>
                <a:cs typeface="Lato Light"/>
                <a:sym typeface="Lato Light"/>
              </a:rPr>
              <a:t> om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artiklarna</a:t>
            </a:r>
            <a:r>
              <a:rPr lang="en-US" sz="2400" u="none" strike="noStrike" dirty="0">
                <a:solidFill>
                  <a:srgbClr val="000000"/>
                </a:solidFill>
                <a:latin typeface="Lato Light"/>
                <a:ea typeface="Lato Light"/>
                <a:cs typeface="Lato Light"/>
                <a:sym typeface="Lato Light"/>
              </a:rPr>
              <a:t> 53 och 55, och </a:t>
            </a:r>
            <a:r>
              <a:rPr lang="en-US" sz="2400" u="none" strike="noStrike" dirty="0" err="1">
                <a:solidFill>
                  <a:srgbClr val="000000"/>
                </a:solidFill>
                <a:latin typeface="Lato Light"/>
                <a:ea typeface="Lato Light"/>
                <a:cs typeface="Lato Light"/>
                <a:sym typeface="Lato Light"/>
              </a:rPr>
              <a:t>hjälper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organisationer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visa </a:t>
            </a:r>
            <a:r>
              <a:rPr lang="en-US" sz="2400" u="none" strike="noStrike" dirty="0" err="1">
                <a:solidFill>
                  <a:srgbClr val="000000"/>
                </a:solidFill>
                <a:latin typeface="Lato Light"/>
                <a:ea typeface="Lato Light"/>
                <a:cs typeface="Lato Light"/>
                <a:sym typeface="Lato Light"/>
              </a:rPr>
              <a:t>efterlevnad</a:t>
            </a:r>
            <a:r>
              <a:rPr lang="en-US" sz="2400" u="none" strike="noStrike" dirty="0">
                <a:solidFill>
                  <a:srgbClr val="000000"/>
                </a:solidFill>
                <a:latin typeface="Lato Light"/>
                <a:ea typeface="Lato Light"/>
                <a:cs typeface="Lato Light"/>
                <a:sym typeface="Lato Light"/>
              </a:rPr>
              <a:t> om de </a:t>
            </a:r>
            <a:r>
              <a:rPr lang="en-US" sz="2400" u="none" strike="noStrike" dirty="0" err="1">
                <a:solidFill>
                  <a:srgbClr val="000000"/>
                </a:solidFill>
                <a:latin typeface="Lato Light"/>
                <a:ea typeface="Lato Light"/>
                <a:cs typeface="Lato Light"/>
                <a:sym typeface="Lato Light"/>
              </a:rPr>
              <a:t>väljer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följa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koden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istället</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bevisa</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andra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sätt</a:t>
            </a:r>
            <a:r>
              <a:rPr lang="en-US" sz="2400" u="none" strike="noStrike" dirty="0">
                <a:solidFill>
                  <a:srgbClr val="000000"/>
                </a:solidFill>
                <a:latin typeface="Lato Light"/>
                <a:ea typeface="Lato Light"/>
                <a:cs typeface="Lato Light"/>
                <a:sym typeface="Lato Light"/>
              </a:rPr>
              <a:t>.</a:t>
            </a:r>
          </a:p>
        </p:txBody>
      </p:sp>
      <p:sp>
        <p:nvSpPr>
          <p:cNvPr id="6" name="TextBox 6"/>
          <p:cNvSpPr txBox="1"/>
          <p:nvPr/>
        </p:nvSpPr>
        <p:spPr>
          <a:xfrm>
            <a:off x="1028700" y="1085850"/>
            <a:ext cx="7622816"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ETISKA REKOMMENDATIONER – EU</a:t>
            </a:r>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887344" y="174736"/>
            <a:ext cx="1536330" cy="1307027"/>
          </a:xfrm>
          <a:custGeom>
            <a:avLst/>
            <a:gdLst/>
            <a:ahLst/>
            <a:cxnLst/>
            <a:rect l="l" t="t" r="r" b="b"/>
            <a:pathLst>
              <a:path w="1536330" h="1307027">
                <a:moveTo>
                  <a:pt x="0" y="0"/>
                </a:moveTo>
                <a:lnTo>
                  <a:pt x="1536331" y="0"/>
                </a:lnTo>
                <a:lnTo>
                  <a:pt x="1536331" y="1307027"/>
                </a:lnTo>
                <a:lnTo>
                  <a:pt x="0" y="1307027"/>
                </a:lnTo>
                <a:lnTo>
                  <a:pt x="0" y="0"/>
                </a:lnTo>
                <a:close/>
              </a:path>
            </a:pathLst>
          </a:custGeom>
          <a:blipFill>
            <a:blip r:embed="rId3"/>
            <a:stretch>
              <a:fillRect/>
            </a:stretch>
          </a:blipFill>
        </p:spPr>
        <p:txBody>
          <a:bodyPr/>
          <a:lstStyle/>
          <a:p>
            <a:endParaRPr lang="es-ES"/>
          </a:p>
        </p:txBody>
      </p:sp>
      <p:sp>
        <p:nvSpPr>
          <p:cNvPr id="3" name="TextBox 3"/>
          <p:cNvSpPr txBox="1"/>
          <p:nvPr/>
        </p:nvSpPr>
        <p:spPr>
          <a:xfrm>
            <a:off x="16256283" y="683588"/>
            <a:ext cx="1614293" cy="619785"/>
          </a:xfrm>
          <a:prstGeom prst="rect">
            <a:avLst/>
          </a:prstGeom>
        </p:spPr>
        <p:txBody>
          <a:bodyPr lIns="0" tIns="0" rIns="0" bIns="0" rtlCol="0" anchor="t">
            <a:spAutoFit/>
          </a:bodyPr>
          <a:lstStyle/>
          <a:p>
            <a:pPr marL="0" lvl="0" indent="0" algn="l">
              <a:lnSpc>
                <a:spcPts val="2429"/>
              </a:lnSpc>
              <a:spcBef>
                <a:spcPct val="0"/>
              </a:spcBef>
            </a:pPr>
            <a:r>
              <a:rPr lang="en-US" sz="2429" u="none" strike="noStrike">
                <a:solidFill>
                  <a:srgbClr val="00334D"/>
                </a:solidFill>
                <a:latin typeface="Gosha"/>
                <a:ea typeface="Gosha"/>
                <a:cs typeface="Gosha"/>
                <a:sym typeface="Gosha"/>
              </a:rPr>
              <a:t>Inkluderande tränare</a:t>
            </a:r>
          </a:p>
        </p:txBody>
      </p:sp>
      <p:sp>
        <p:nvSpPr>
          <p:cNvPr id="4" name="TextBox 4"/>
          <p:cNvSpPr txBox="1"/>
          <p:nvPr/>
        </p:nvSpPr>
        <p:spPr>
          <a:xfrm>
            <a:off x="1019175" y="1102191"/>
            <a:ext cx="10988202" cy="554355"/>
          </a:xfrm>
          <a:prstGeom prst="rect">
            <a:avLst/>
          </a:prstGeom>
        </p:spPr>
        <p:txBody>
          <a:bodyPr lIns="0" tIns="0" rIns="0" bIns="0" rtlCol="0" anchor="t">
            <a:spAutoFit/>
          </a:bodyPr>
          <a:lstStyle/>
          <a:p>
            <a:pPr marL="0" lvl="0" indent="0" algn="l">
              <a:lnSpc>
                <a:spcPts val="4200"/>
              </a:lnSpc>
              <a:spcBef>
                <a:spcPct val="0"/>
              </a:spcBef>
            </a:pPr>
            <a:r>
              <a:rPr lang="en-US" sz="4200" u="none" strike="noStrike">
                <a:solidFill>
                  <a:srgbClr val="000000"/>
                </a:solidFill>
                <a:latin typeface="Oswald"/>
                <a:ea typeface="Oswald"/>
                <a:cs typeface="Oswald"/>
                <a:sym typeface="Oswald"/>
              </a:rPr>
              <a:t>ETISKA IMPLIKATIONER I UNDERVISNINGEN</a:t>
            </a:r>
          </a:p>
        </p:txBody>
      </p:sp>
      <p:sp>
        <p:nvSpPr>
          <p:cNvPr id="5" name="Freeform 5"/>
          <p:cNvSpPr/>
          <p:nvPr/>
        </p:nvSpPr>
        <p:spPr>
          <a:xfrm>
            <a:off x="1281562" y="4202357"/>
            <a:ext cx="4597526" cy="3657383"/>
          </a:xfrm>
          <a:custGeom>
            <a:avLst/>
            <a:gdLst/>
            <a:ahLst/>
            <a:cxnLst/>
            <a:rect l="l" t="t" r="r" b="b"/>
            <a:pathLst>
              <a:path w="4597526" h="3657383">
                <a:moveTo>
                  <a:pt x="0" y="0"/>
                </a:moveTo>
                <a:lnTo>
                  <a:pt x="4597526" y="0"/>
                </a:lnTo>
                <a:lnTo>
                  <a:pt x="4597526" y="3657384"/>
                </a:lnTo>
                <a:lnTo>
                  <a:pt x="0" y="3657384"/>
                </a:lnTo>
                <a:lnTo>
                  <a:pt x="0" y="0"/>
                </a:lnTo>
                <a:close/>
              </a:path>
            </a:pathLst>
          </a:custGeom>
          <a:blipFill>
            <a:blip r:embed="rId4"/>
            <a:stretch>
              <a:fillRect/>
            </a:stretch>
          </a:blipFill>
        </p:spPr>
        <p:txBody>
          <a:bodyPr/>
          <a:lstStyle/>
          <a:p>
            <a:endParaRPr lang="es-ES"/>
          </a:p>
        </p:txBody>
      </p:sp>
      <p:sp>
        <p:nvSpPr>
          <p:cNvPr id="6" name="TextBox 6"/>
          <p:cNvSpPr txBox="1"/>
          <p:nvPr/>
        </p:nvSpPr>
        <p:spPr>
          <a:xfrm>
            <a:off x="2103906" y="5220488"/>
            <a:ext cx="2952838" cy="1810385"/>
          </a:xfrm>
          <a:prstGeom prst="rect">
            <a:avLst/>
          </a:prstGeom>
        </p:spPr>
        <p:txBody>
          <a:bodyPr lIns="0" tIns="0" rIns="0" bIns="0" rtlCol="0" anchor="t">
            <a:spAutoFit/>
          </a:bodyPr>
          <a:lstStyle/>
          <a:p>
            <a:pPr marL="0" lvl="0" indent="0" algn="ctr">
              <a:lnSpc>
                <a:spcPts val="2859"/>
              </a:lnSpc>
              <a:spcBef>
                <a:spcPct val="0"/>
              </a:spcBef>
            </a:pPr>
            <a:r>
              <a:rPr lang="en-US" sz="2199" u="none" strike="noStrike">
                <a:solidFill>
                  <a:srgbClr val="000000"/>
                </a:solidFill>
                <a:latin typeface="Lato"/>
                <a:ea typeface="Lato"/>
                <a:cs typeface="Lato"/>
                <a:sym typeface="Lato"/>
              </a:rPr>
              <a:t>För lärare utvidgas rollen från undervisning till etisk styrning, kritisk medling och ansvarsfull integration av AI.</a:t>
            </a:r>
          </a:p>
        </p:txBody>
      </p:sp>
      <p:sp>
        <p:nvSpPr>
          <p:cNvPr id="7" name="Freeform 7"/>
          <p:cNvSpPr/>
          <p:nvPr/>
        </p:nvSpPr>
        <p:spPr>
          <a:xfrm>
            <a:off x="7610326" y="3342471"/>
            <a:ext cx="8312235" cy="6030670"/>
          </a:xfrm>
          <a:custGeom>
            <a:avLst/>
            <a:gdLst/>
            <a:ahLst/>
            <a:cxnLst/>
            <a:rect l="l" t="t" r="r" b="b"/>
            <a:pathLst>
              <a:path w="8312235" h="6030670">
                <a:moveTo>
                  <a:pt x="0" y="0"/>
                </a:moveTo>
                <a:lnTo>
                  <a:pt x="8312235" y="0"/>
                </a:lnTo>
                <a:lnTo>
                  <a:pt x="8312235" y="6030670"/>
                </a:lnTo>
                <a:lnTo>
                  <a:pt x="0" y="6030670"/>
                </a:lnTo>
                <a:lnTo>
                  <a:pt x="0" y="0"/>
                </a:lnTo>
                <a:close/>
              </a:path>
            </a:pathLst>
          </a:custGeom>
          <a:blipFill>
            <a:blip r:embed="rId5"/>
            <a:stretch>
              <a:fillRect/>
            </a:stretch>
          </a:blipFill>
        </p:spPr>
        <p:txBody>
          <a:bodyPr/>
          <a:lstStyle/>
          <a:p>
            <a:endParaRPr lang="es-ES"/>
          </a:p>
        </p:txBody>
      </p:sp>
      <p:sp>
        <p:nvSpPr>
          <p:cNvPr id="8" name="TextBox 8"/>
          <p:cNvSpPr txBox="1"/>
          <p:nvPr/>
        </p:nvSpPr>
        <p:spPr>
          <a:xfrm>
            <a:off x="6750439" y="3486138"/>
            <a:ext cx="2008695" cy="257175"/>
          </a:xfrm>
          <a:prstGeom prst="rect">
            <a:avLst/>
          </a:prstGeom>
        </p:spPr>
        <p:txBody>
          <a:bodyPr lIns="0" tIns="0" rIns="0" bIns="0" rtlCol="0" anchor="t">
            <a:spAutoFit/>
          </a:bodyPr>
          <a:lstStyle/>
          <a:p>
            <a:pPr marL="0" lvl="0" indent="0" algn="r">
              <a:lnSpc>
                <a:spcPts val="2160"/>
              </a:lnSpc>
              <a:spcBef>
                <a:spcPct val="0"/>
              </a:spcBef>
            </a:pPr>
            <a:r>
              <a:rPr lang="en-US" sz="1800" b="1" u="none" strike="noStrike">
                <a:solidFill>
                  <a:srgbClr val="F47F74"/>
                </a:solidFill>
                <a:latin typeface="Canva Sans Medium"/>
                <a:ea typeface="Canva Sans Medium"/>
                <a:cs typeface="Canva Sans Medium"/>
                <a:sym typeface="Canva Sans Medium"/>
              </a:rPr>
              <a:t>Genomskinlighet</a:t>
            </a:r>
          </a:p>
        </p:txBody>
      </p:sp>
      <p:sp>
        <p:nvSpPr>
          <p:cNvPr id="9" name="TextBox 9"/>
          <p:cNvSpPr txBox="1"/>
          <p:nvPr/>
        </p:nvSpPr>
        <p:spPr>
          <a:xfrm>
            <a:off x="7309939" y="3914582"/>
            <a:ext cx="1449195" cy="542925"/>
          </a:xfrm>
          <a:prstGeom prst="rect">
            <a:avLst/>
          </a:prstGeom>
        </p:spPr>
        <p:txBody>
          <a:bodyPr lIns="0" tIns="0" rIns="0" bIns="0" rtlCol="0" anchor="t">
            <a:spAutoFit/>
          </a:bodyPr>
          <a:lstStyle/>
          <a:p>
            <a:pPr marL="0" lvl="0" indent="0" algn="r">
              <a:lnSpc>
                <a:spcPts val="1440"/>
              </a:lnSpc>
              <a:spcBef>
                <a:spcPct val="0"/>
              </a:spcBef>
            </a:pPr>
            <a:r>
              <a:rPr lang="en-US" sz="1200" u="none" strike="noStrike">
                <a:solidFill>
                  <a:srgbClr val="000000"/>
                </a:solidFill>
                <a:latin typeface="Canva Sans"/>
                <a:ea typeface="Canva Sans"/>
                <a:cs typeface="Canva Sans"/>
                <a:sym typeface="Canva Sans"/>
              </a:rPr>
              <a:t>Det stärker förtroendet mellan elever och lärare.</a:t>
            </a:r>
          </a:p>
        </p:txBody>
      </p:sp>
      <p:sp>
        <p:nvSpPr>
          <p:cNvPr id="10" name="TextBox 10"/>
          <p:cNvSpPr txBox="1"/>
          <p:nvPr/>
        </p:nvSpPr>
        <p:spPr>
          <a:xfrm>
            <a:off x="5879088" y="6149493"/>
            <a:ext cx="1742703" cy="523875"/>
          </a:xfrm>
          <a:prstGeom prst="rect">
            <a:avLst/>
          </a:prstGeom>
        </p:spPr>
        <p:txBody>
          <a:bodyPr lIns="0" tIns="0" rIns="0" bIns="0" rtlCol="0" anchor="t">
            <a:spAutoFit/>
          </a:bodyPr>
          <a:lstStyle/>
          <a:p>
            <a:pPr marL="0" lvl="0" indent="0" algn="r">
              <a:lnSpc>
                <a:spcPts val="2160"/>
              </a:lnSpc>
              <a:spcBef>
                <a:spcPct val="0"/>
              </a:spcBef>
            </a:pPr>
            <a:r>
              <a:rPr lang="en-US" sz="1800" b="1" u="none" strike="noStrike">
                <a:solidFill>
                  <a:srgbClr val="99C43D"/>
                </a:solidFill>
                <a:latin typeface="Canva Sans Medium"/>
                <a:ea typeface="Canva Sans Medium"/>
                <a:cs typeface="Canva Sans Medium"/>
                <a:sym typeface="Canva Sans Medium"/>
              </a:rPr>
              <a:t>Professionell kompetens</a:t>
            </a:r>
          </a:p>
        </p:txBody>
      </p:sp>
      <p:sp>
        <p:nvSpPr>
          <p:cNvPr id="11" name="TextBox 11"/>
          <p:cNvSpPr txBox="1"/>
          <p:nvPr/>
        </p:nvSpPr>
        <p:spPr>
          <a:xfrm>
            <a:off x="5716774" y="6902401"/>
            <a:ext cx="1868329" cy="723900"/>
          </a:xfrm>
          <a:prstGeom prst="rect">
            <a:avLst/>
          </a:prstGeom>
        </p:spPr>
        <p:txBody>
          <a:bodyPr lIns="0" tIns="0" rIns="0" bIns="0" rtlCol="0" anchor="t">
            <a:spAutoFit/>
          </a:bodyPr>
          <a:lstStyle/>
          <a:p>
            <a:pPr marL="0" lvl="0" indent="0" algn="r">
              <a:lnSpc>
                <a:spcPts val="1440"/>
              </a:lnSpc>
              <a:spcBef>
                <a:spcPct val="0"/>
              </a:spcBef>
            </a:pPr>
            <a:r>
              <a:rPr lang="en-US" sz="1200" u="none" strike="noStrike">
                <a:solidFill>
                  <a:srgbClr val="000000"/>
                </a:solidFill>
                <a:latin typeface="Canva Sans"/>
                <a:ea typeface="Canva Sans"/>
                <a:cs typeface="Canva Sans"/>
                <a:sym typeface="Canva Sans"/>
              </a:rPr>
              <a:t>Lärare behöver förstå fördomarna, illusionerna och begränsningarna med AI.</a:t>
            </a:r>
          </a:p>
        </p:txBody>
      </p:sp>
      <p:sp>
        <p:nvSpPr>
          <p:cNvPr id="12" name="TextBox 12"/>
          <p:cNvSpPr txBox="1"/>
          <p:nvPr/>
        </p:nvSpPr>
        <p:spPr>
          <a:xfrm>
            <a:off x="14831078" y="3486138"/>
            <a:ext cx="2343287" cy="257175"/>
          </a:xfrm>
          <a:prstGeom prst="rect">
            <a:avLst/>
          </a:prstGeom>
        </p:spPr>
        <p:txBody>
          <a:bodyPr lIns="0" tIns="0" rIns="0" bIns="0" rtlCol="0" anchor="t">
            <a:spAutoFit/>
          </a:bodyPr>
          <a:lstStyle/>
          <a:p>
            <a:pPr marL="0" lvl="0" indent="0" algn="l">
              <a:lnSpc>
                <a:spcPts val="2160"/>
              </a:lnSpc>
              <a:spcBef>
                <a:spcPct val="0"/>
              </a:spcBef>
            </a:pPr>
            <a:r>
              <a:rPr lang="en-US" sz="1800" b="1" u="none" strike="noStrike">
                <a:solidFill>
                  <a:srgbClr val="F4984D"/>
                </a:solidFill>
                <a:latin typeface="Canva Sans Medium"/>
                <a:ea typeface="Canva Sans Medium"/>
                <a:cs typeface="Canva Sans Medium"/>
                <a:sym typeface="Canva Sans Medium"/>
              </a:rPr>
              <a:t>Ansvar</a:t>
            </a:r>
          </a:p>
        </p:txBody>
      </p:sp>
      <p:sp>
        <p:nvSpPr>
          <p:cNvPr id="13" name="TextBox 13"/>
          <p:cNvSpPr txBox="1"/>
          <p:nvPr/>
        </p:nvSpPr>
        <p:spPr>
          <a:xfrm>
            <a:off x="14831078" y="3897384"/>
            <a:ext cx="1295532" cy="542925"/>
          </a:xfrm>
          <a:prstGeom prst="rect">
            <a:avLst/>
          </a:prstGeom>
        </p:spPr>
        <p:txBody>
          <a:bodyPr lIns="0" tIns="0" rIns="0" bIns="0" rtlCol="0" anchor="t">
            <a:spAutoFit/>
          </a:bodyPr>
          <a:lstStyle/>
          <a:p>
            <a:pPr marL="0" lvl="0" indent="0" algn="l">
              <a:lnSpc>
                <a:spcPts val="1440"/>
              </a:lnSpc>
              <a:spcBef>
                <a:spcPct val="0"/>
              </a:spcBef>
            </a:pPr>
            <a:r>
              <a:rPr lang="en-US" sz="1200" u="none" strike="noStrike">
                <a:solidFill>
                  <a:srgbClr val="000000"/>
                </a:solidFill>
                <a:latin typeface="Canva Sans"/>
                <a:ea typeface="Canva Sans"/>
                <a:cs typeface="Canva Sans"/>
                <a:sym typeface="Canva Sans"/>
              </a:rPr>
              <a:t>Skolor bör genomföra riskbedömningar.</a:t>
            </a:r>
          </a:p>
        </p:txBody>
      </p:sp>
      <p:sp>
        <p:nvSpPr>
          <p:cNvPr id="14" name="TextBox 14"/>
          <p:cNvSpPr txBox="1"/>
          <p:nvPr/>
        </p:nvSpPr>
        <p:spPr>
          <a:xfrm>
            <a:off x="15986766" y="6416193"/>
            <a:ext cx="1883811" cy="257175"/>
          </a:xfrm>
          <a:prstGeom prst="rect">
            <a:avLst/>
          </a:prstGeom>
        </p:spPr>
        <p:txBody>
          <a:bodyPr lIns="0" tIns="0" rIns="0" bIns="0" rtlCol="0" anchor="t">
            <a:spAutoFit/>
          </a:bodyPr>
          <a:lstStyle/>
          <a:p>
            <a:pPr marL="0" lvl="0" indent="0" algn="l">
              <a:lnSpc>
                <a:spcPts val="2160"/>
              </a:lnSpc>
              <a:spcBef>
                <a:spcPct val="0"/>
              </a:spcBef>
            </a:pPr>
            <a:r>
              <a:rPr lang="en-US" sz="1800" b="1" u="none" strike="noStrike">
                <a:solidFill>
                  <a:srgbClr val="5F96F1"/>
                </a:solidFill>
                <a:latin typeface="Canva Sans Medium"/>
                <a:ea typeface="Canva Sans Medium"/>
                <a:cs typeface="Canva Sans Medium"/>
                <a:sym typeface="Canva Sans Medium"/>
              </a:rPr>
              <a:t>Tillsynsplikt</a:t>
            </a:r>
          </a:p>
        </p:txBody>
      </p:sp>
      <p:sp>
        <p:nvSpPr>
          <p:cNvPr id="15" name="TextBox 15"/>
          <p:cNvSpPr txBox="1"/>
          <p:nvPr/>
        </p:nvSpPr>
        <p:spPr>
          <a:xfrm>
            <a:off x="15986766" y="6796921"/>
            <a:ext cx="1687670" cy="904875"/>
          </a:xfrm>
          <a:prstGeom prst="rect">
            <a:avLst/>
          </a:prstGeom>
        </p:spPr>
        <p:txBody>
          <a:bodyPr lIns="0" tIns="0" rIns="0" bIns="0" rtlCol="0" anchor="t">
            <a:spAutoFit/>
          </a:bodyPr>
          <a:lstStyle/>
          <a:p>
            <a:pPr marL="0" lvl="0" indent="0" algn="l">
              <a:lnSpc>
                <a:spcPts val="1440"/>
              </a:lnSpc>
              <a:spcBef>
                <a:spcPct val="0"/>
              </a:spcBef>
            </a:pPr>
            <a:r>
              <a:rPr lang="en-US" sz="1200" u="none" strike="noStrike">
                <a:solidFill>
                  <a:srgbClr val="000000"/>
                </a:solidFill>
                <a:latin typeface="Canva Sans"/>
                <a:ea typeface="Canva Sans"/>
                <a:cs typeface="Canva Sans"/>
                <a:sym typeface="Canva Sans"/>
              </a:rPr>
              <a:t>Lärare bör kritiskt utvärdera resultaten av AI. AI kan inte ersätta professionellt omdöme.</a:t>
            </a: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85850" y="4069080"/>
            <a:ext cx="4583430" cy="3646170"/>
          </a:xfrm>
          <a:custGeom>
            <a:avLst/>
            <a:gdLst/>
            <a:ahLst/>
            <a:cxnLst/>
            <a:rect l="l" t="t" r="r" b="b"/>
            <a:pathLst>
              <a:path w="4583430" h="3646170">
                <a:moveTo>
                  <a:pt x="0" y="0"/>
                </a:moveTo>
                <a:lnTo>
                  <a:pt x="4583430" y="0"/>
                </a:lnTo>
                <a:lnTo>
                  <a:pt x="4583430" y="3646170"/>
                </a:lnTo>
                <a:lnTo>
                  <a:pt x="0" y="3646170"/>
                </a:lnTo>
                <a:lnTo>
                  <a:pt x="0" y="0"/>
                </a:lnTo>
                <a:close/>
              </a:path>
            </a:pathLst>
          </a:custGeom>
          <a:blipFill>
            <a:blip r:embed="rId3"/>
            <a:stretch>
              <a:fillRect/>
            </a:stretch>
          </a:blipFill>
        </p:spPr>
        <p:txBody>
          <a:bodyPr/>
          <a:lstStyle/>
          <a:p>
            <a:endParaRPr lang="es-ES"/>
          </a:p>
        </p:txBody>
      </p:sp>
      <p:sp>
        <p:nvSpPr>
          <p:cNvPr id="3" name="TextBox 3"/>
          <p:cNvSpPr txBox="1"/>
          <p:nvPr/>
        </p:nvSpPr>
        <p:spPr>
          <a:xfrm>
            <a:off x="1792119" y="4840137"/>
            <a:ext cx="3170891" cy="2172335"/>
          </a:xfrm>
          <a:prstGeom prst="rect">
            <a:avLst/>
          </a:prstGeom>
        </p:spPr>
        <p:txBody>
          <a:bodyPr lIns="0" tIns="0" rIns="0" bIns="0" rtlCol="0" anchor="t">
            <a:spAutoFit/>
          </a:bodyPr>
          <a:lstStyle/>
          <a:p>
            <a:pPr marL="0" lvl="0" indent="0" algn="ctr">
              <a:lnSpc>
                <a:spcPts val="2859"/>
              </a:lnSpc>
              <a:spcBef>
                <a:spcPct val="0"/>
              </a:spcBef>
            </a:pPr>
            <a:r>
              <a:rPr lang="en-US" sz="2199" u="none" strike="noStrike">
                <a:solidFill>
                  <a:srgbClr val="000000"/>
                </a:solidFill>
                <a:latin typeface="Lato"/>
                <a:ea typeface="Lato"/>
                <a:cs typeface="Lato"/>
                <a:sym typeface="Lato"/>
              </a:rPr>
              <a:t>För studenter fördjupas det etiska fokuset och skiftar från skydd till autonomi, kritiskt tänkande och jämlikhet i AI-medierat lärande.</a:t>
            </a:r>
          </a:p>
        </p:txBody>
      </p:sp>
      <p:sp>
        <p:nvSpPr>
          <p:cNvPr id="4" name="Freeform 4"/>
          <p:cNvSpPr/>
          <p:nvPr/>
        </p:nvSpPr>
        <p:spPr>
          <a:xfrm>
            <a:off x="7395210" y="3211830"/>
            <a:ext cx="8286750" cy="6012180"/>
          </a:xfrm>
          <a:custGeom>
            <a:avLst/>
            <a:gdLst/>
            <a:ahLst/>
            <a:cxnLst/>
            <a:rect l="l" t="t" r="r" b="b"/>
            <a:pathLst>
              <a:path w="8286750" h="6012180">
                <a:moveTo>
                  <a:pt x="0" y="0"/>
                </a:moveTo>
                <a:lnTo>
                  <a:pt x="8286750" y="0"/>
                </a:lnTo>
                <a:lnTo>
                  <a:pt x="8286750" y="6012180"/>
                </a:lnTo>
                <a:lnTo>
                  <a:pt x="0" y="6012180"/>
                </a:lnTo>
                <a:lnTo>
                  <a:pt x="0" y="0"/>
                </a:lnTo>
                <a:close/>
              </a:path>
            </a:pathLst>
          </a:custGeom>
          <a:blipFill>
            <a:blip r:embed="rId4"/>
            <a:stretch>
              <a:fillRect/>
            </a:stretch>
          </a:blipFill>
        </p:spPr>
        <p:txBody>
          <a:bodyPr/>
          <a:lstStyle/>
          <a:p>
            <a:endParaRPr lang="es-ES"/>
          </a:p>
        </p:txBody>
      </p:sp>
      <p:sp>
        <p:nvSpPr>
          <p:cNvPr id="5" name="TextBox 5"/>
          <p:cNvSpPr txBox="1"/>
          <p:nvPr/>
        </p:nvSpPr>
        <p:spPr>
          <a:xfrm>
            <a:off x="6381602" y="3489178"/>
            <a:ext cx="2177182" cy="489585"/>
          </a:xfrm>
          <a:prstGeom prst="rect">
            <a:avLst/>
          </a:prstGeom>
        </p:spPr>
        <p:txBody>
          <a:bodyPr lIns="0" tIns="0" rIns="0" bIns="0" rtlCol="0" anchor="t">
            <a:spAutoFit/>
          </a:bodyPr>
          <a:lstStyle/>
          <a:p>
            <a:pPr marL="0" lvl="0" indent="0" algn="r">
              <a:lnSpc>
                <a:spcPts val="1980"/>
              </a:lnSpc>
              <a:spcBef>
                <a:spcPct val="0"/>
              </a:spcBef>
            </a:pPr>
            <a:r>
              <a:rPr lang="en-US" sz="1800" b="1" u="none" strike="noStrike">
                <a:solidFill>
                  <a:srgbClr val="97B23B"/>
                </a:solidFill>
                <a:latin typeface="Canva Sans Medium"/>
                <a:ea typeface="Canva Sans Medium"/>
                <a:cs typeface="Canva Sans Medium"/>
                <a:sym typeface="Canva Sans Medium"/>
              </a:rPr>
              <a:t>oro kring dataskydd</a:t>
            </a:r>
          </a:p>
        </p:txBody>
      </p:sp>
      <p:sp>
        <p:nvSpPr>
          <p:cNvPr id="6" name="TextBox 6"/>
          <p:cNvSpPr txBox="1"/>
          <p:nvPr/>
        </p:nvSpPr>
        <p:spPr>
          <a:xfrm>
            <a:off x="6986016" y="4150213"/>
            <a:ext cx="1572768" cy="491490"/>
          </a:xfrm>
          <a:prstGeom prst="rect">
            <a:avLst/>
          </a:prstGeom>
        </p:spPr>
        <p:txBody>
          <a:bodyPr lIns="0" tIns="0" rIns="0" bIns="0" rtlCol="0" anchor="t">
            <a:spAutoFit/>
          </a:bodyPr>
          <a:lstStyle/>
          <a:p>
            <a:pPr marL="0" lvl="0" indent="0" algn="r">
              <a:lnSpc>
                <a:spcPts val="1320"/>
              </a:lnSpc>
              <a:spcBef>
                <a:spcPct val="0"/>
              </a:spcBef>
            </a:pPr>
            <a:r>
              <a:rPr lang="en-US" sz="1200" b="1" u="none" strike="noStrike">
                <a:solidFill>
                  <a:srgbClr val="53575E"/>
                </a:solidFill>
                <a:latin typeface="Canva Sans Medium"/>
                <a:ea typeface="Canva Sans Medium"/>
                <a:cs typeface="Canva Sans Medium"/>
                <a:sym typeface="Canva Sans Medium"/>
              </a:rPr>
              <a:t>Det skyddar studentdata och akademisk integritet.</a:t>
            </a:r>
          </a:p>
        </p:txBody>
      </p:sp>
      <p:sp>
        <p:nvSpPr>
          <p:cNvPr id="7" name="TextBox 7"/>
          <p:cNvSpPr txBox="1"/>
          <p:nvPr/>
        </p:nvSpPr>
        <p:spPr>
          <a:xfrm>
            <a:off x="5545340" y="6399062"/>
            <a:ext cx="1861300" cy="489585"/>
          </a:xfrm>
          <a:prstGeom prst="rect">
            <a:avLst/>
          </a:prstGeom>
        </p:spPr>
        <p:txBody>
          <a:bodyPr lIns="0" tIns="0" rIns="0" bIns="0" rtlCol="0" anchor="t">
            <a:spAutoFit/>
          </a:bodyPr>
          <a:lstStyle/>
          <a:p>
            <a:pPr marL="0" lvl="0" indent="0" algn="r">
              <a:lnSpc>
                <a:spcPts val="1980"/>
              </a:lnSpc>
              <a:spcBef>
                <a:spcPct val="0"/>
              </a:spcBef>
            </a:pPr>
            <a:r>
              <a:rPr lang="en-US" sz="1800" b="1" u="none" strike="noStrike">
                <a:solidFill>
                  <a:srgbClr val="E48E4A"/>
                </a:solidFill>
                <a:latin typeface="Canva Sans Medium"/>
                <a:ea typeface="Canva Sans Medium"/>
                <a:cs typeface="Canva Sans Medium"/>
                <a:sym typeface="Canva Sans Medium"/>
              </a:rPr>
              <a:t>Ojämlikhet i AI-kunnighet</a:t>
            </a:r>
          </a:p>
        </p:txBody>
      </p:sp>
      <p:sp>
        <p:nvSpPr>
          <p:cNvPr id="8" name="TextBox 8"/>
          <p:cNvSpPr txBox="1"/>
          <p:nvPr/>
        </p:nvSpPr>
        <p:spPr>
          <a:xfrm>
            <a:off x="5833872" y="7107722"/>
            <a:ext cx="1572768" cy="361950"/>
          </a:xfrm>
          <a:prstGeom prst="rect">
            <a:avLst/>
          </a:prstGeom>
        </p:spPr>
        <p:txBody>
          <a:bodyPr lIns="0" tIns="0" rIns="0" bIns="0" rtlCol="0" anchor="t">
            <a:spAutoFit/>
          </a:bodyPr>
          <a:lstStyle/>
          <a:p>
            <a:pPr marL="0" lvl="0" indent="0" algn="r">
              <a:lnSpc>
                <a:spcPts val="1439"/>
              </a:lnSpc>
              <a:spcBef>
                <a:spcPct val="0"/>
              </a:spcBef>
            </a:pPr>
            <a:r>
              <a:rPr lang="en-US" sz="1200" b="1" u="none" strike="noStrike">
                <a:solidFill>
                  <a:srgbClr val="53575E"/>
                </a:solidFill>
                <a:latin typeface="Canva Sans Medium"/>
                <a:ea typeface="Canva Sans Medium"/>
                <a:cs typeface="Canva Sans Medium"/>
                <a:sym typeface="Canva Sans Medium"/>
              </a:rPr>
              <a:t>Studenter bör förstå riskerna med AI.</a:t>
            </a:r>
          </a:p>
        </p:txBody>
      </p:sp>
      <p:sp>
        <p:nvSpPr>
          <p:cNvPr id="9" name="TextBox 9"/>
          <p:cNvSpPr txBox="1"/>
          <p:nvPr/>
        </p:nvSpPr>
        <p:spPr>
          <a:xfrm>
            <a:off x="14502384" y="3293961"/>
            <a:ext cx="1831086" cy="489585"/>
          </a:xfrm>
          <a:prstGeom prst="rect">
            <a:avLst/>
          </a:prstGeom>
        </p:spPr>
        <p:txBody>
          <a:bodyPr lIns="0" tIns="0" rIns="0" bIns="0" rtlCol="0" anchor="t">
            <a:spAutoFit/>
          </a:bodyPr>
          <a:lstStyle/>
          <a:p>
            <a:pPr marL="0" lvl="0" indent="0" algn="l">
              <a:lnSpc>
                <a:spcPts val="1980"/>
              </a:lnSpc>
              <a:spcBef>
                <a:spcPct val="0"/>
              </a:spcBef>
            </a:pPr>
            <a:r>
              <a:rPr lang="en-US" sz="1800" b="1" u="none" strike="noStrike">
                <a:solidFill>
                  <a:srgbClr val="5088E0"/>
                </a:solidFill>
                <a:latin typeface="Canva Sans Medium"/>
                <a:ea typeface="Canva Sans Medium"/>
                <a:cs typeface="Canva Sans Medium"/>
                <a:sym typeface="Canva Sans Medium"/>
              </a:rPr>
              <a:t>Brist på transparens</a:t>
            </a:r>
          </a:p>
        </p:txBody>
      </p:sp>
      <p:sp>
        <p:nvSpPr>
          <p:cNvPr id="10" name="TextBox 10"/>
          <p:cNvSpPr txBox="1"/>
          <p:nvPr/>
        </p:nvSpPr>
        <p:spPr>
          <a:xfrm>
            <a:off x="14502384" y="3988288"/>
            <a:ext cx="2042487" cy="329565"/>
          </a:xfrm>
          <a:prstGeom prst="rect">
            <a:avLst/>
          </a:prstGeom>
        </p:spPr>
        <p:txBody>
          <a:bodyPr lIns="0" tIns="0" rIns="0" bIns="0" rtlCol="0" anchor="t">
            <a:spAutoFit/>
          </a:bodyPr>
          <a:lstStyle/>
          <a:p>
            <a:pPr marL="0" lvl="0" indent="0" algn="l">
              <a:lnSpc>
                <a:spcPts val="1320"/>
              </a:lnSpc>
              <a:spcBef>
                <a:spcPct val="0"/>
              </a:spcBef>
            </a:pPr>
            <a:r>
              <a:rPr lang="en-US" sz="1200" b="1" u="none" strike="noStrike">
                <a:solidFill>
                  <a:srgbClr val="53575E"/>
                </a:solidFill>
                <a:latin typeface="Canva Sans Medium"/>
                <a:ea typeface="Canva Sans Medium"/>
                <a:cs typeface="Canva Sans Medium"/>
                <a:sym typeface="Canva Sans Medium"/>
              </a:rPr>
              <a:t>Studenter behöver veta när AI används.</a:t>
            </a:r>
          </a:p>
        </p:txBody>
      </p:sp>
      <p:sp>
        <p:nvSpPr>
          <p:cNvPr id="11" name="TextBox 11"/>
          <p:cNvSpPr txBox="1"/>
          <p:nvPr/>
        </p:nvSpPr>
        <p:spPr>
          <a:xfrm>
            <a:off x="15681960" y="6016157"/>
            <a:ext cx="1868050" cy="737235"/>
          </a:xfrm>
          <a:prstGeom prst="rect">
            <a:avLst/>
          </a:prstGeom>
        </p:spPr>
        <p:txBody>
          <a:bodyPr lIns="0" tIns="0" rIns="0" bIns="0" rtlCol="0" anchor="t">
            <a:spAutoFit/>
          </a:bodyPr>
          <a:lstStyle/>
          <a:p>
            <a:pPr marL="0" lvl="0" indent="0" algn="l">
              <a:lnSpc>
                <a:spcPts val="1980"/>
              </a:lnSpc>
              <a:spcBef>
                <a:spcPct val="0"/>
              </a:spcBef>
            </a:pPr>
            <a:r>
              <a:rPr lang="en-US" sz="1800" b="1" u="none" strike="noStrike">
                <a:solidFill>
                  <a:srgbClr val="F46B6B"/>
                </a:solidFill>
                <a:latin typeface="Canva Sans Medium"/>
                <a:ea typeface="Canva Sans Medium"/>
                <a:cs typeface="Canva Sans Medium"/>
                <a:sym typeface="Canva Sans Medium"/>
              </a:rPr>
              <a:t>Skadlig användning av AI</a:t>
            </a:r>
          </a:p>
        </p:txBody>
      </p:sp>
      <p:sp>
        <p:nvSpPr>
          <p:cNvPr id="12" name="TextBox 12"/>
          <p:cNvSpPr txBox="1"/>
          <p:nvPr/>
        </p:nvSpPr>
        <p:spPr>
          <a:xfrm>
            <a:off x="15672816" y="6927011"/>
            <a:ext cx="1499616" cy="542925"/>
          </a:xfrm>
          <a:prstGeom prst="rect">
            <a:avLst/>
          </a:prstGeom>
        </p:spPr>
        <p:txBody>
          <a:bodyPr lIns="0" tIns="0" rIns="0" bIns="0" rtlCol="0" anchor="t">
            <a:spAutoFit/>
          </a:bodyPr>
          <a:lstStyle/>
          <a:p>
            <a:pPr marL="0" lvl="0" indent="0" algn="l">
              <a:lnSpc>
                <a:spcPts val="1439"/>
              </a:lnSpc>
              <a:spcBef>
                <a:spcPct val="0"/>
              </a:spcBef>
            </a:pPr>
            <a:r>
              <a:rPr lang="en-US" sz="1200" b="1" u="none" strike="noStrike">
                <a:solidFill>
                  <a:srgbClr val="53575E"/>
                </a:solidFill>
                <a:latin typeface="Canva Sans Medium"/>
                <a:ea typeface="Canva Sans Medium"/>
                <a:cs typeface="Canva Sans Medium"/>
                <a:sym typeface="Canva Sans Medium"/>
              </a:rPr>
              <a:t>Det skyddar eleverna från manipulation.</a:t>
            </a:r>
          </a:p>
        </p:txBody>
      </p:sp>
      <p:sp>
        <p:nvSpPr>
          <p:cNvPr id="13" name="Freeform 13"/>
          <p:cNvSpPr/>
          <p:nvPr/>
        </p:nvSpPr>
        <p:spPr>
          <a:xfrm>
            <a:off x="14801850" y="205740"/>
            <a:ext cx="1531620" cy="1508760"/>
          </a:xfrm>
          <a:custGeom>
            <a:avLst/>
            <a:gdLst/>
            <a:ahLst/>
            <a:cxnLst/>
            <a:rect l="l" t="t" r="r" b="b"/>
            <a:pathLst>
              <a:path w="1531620" h="1508760">
                <a:moveTo>
                  <a:pt x="0" y="0"/>
                </a:moveTo>
                <a:lnTo>
                  <a:pt x="1531620" y="0"/>
                </a:lnTo>
                <a:lnTo>
                  <a:pt x="1531620" y="1508760"/>
                </a:lnTo>
                <a:lnTo>
                  <a:pt x="0" y="1508760"/>
                </a:lnTo>
                <a:lnTo>
                  <a:pt x="0" y="0"/>
                </a:lnTo>
                <a:close/>
              </a:path>
            </a:pathLst>
          </a:custGeom>
          <a:blipFill>
            <a:blip r:embed="rId5"/>
            <a:stretch>
              <a:fillRect/>
            </a:stretch>
          </a:blipFill>
        </p:spPr>
        <p:txBody>
          <a:bodyPr/>
          <a:lstStyle/>
          <a:p>
            <a:endParaRPr lang="es-ES"/>
          </a:p>
        </p:txBody>
      </p:sp>
      <p:sp>
        <p:nvSpPr>
          <p:cNvPr id="14" name="TextBox 14"/>
          <p:cNvSpPr txBox="1"/>
          <p:nvPr/>
        </p:nvSpPr>
        <p:spPr>
          <a:xfrm>
            <a:off x="16166592" y="762208"/>
            <a:ext cx="1609344" cy="566511"/>
          </a:xfrm>
          <a:prstGeom prst="rect">
            <a:avLst/>
          </a:prstGeom>
        </p:spPr>
        <p:txBody>
          <a:bodyPr lIns="0" tIns="0" rIns="0" bIns="0" rtlCol="0" anchor="t">
            <a:spAutoFit/>
          </a:bodyPr>
          <a:lstStyle/>
          <a:p>
            <a:pPr marL="0" lvl="0" indent="0" algn="l">
              <a:lnSpc>
                <a:spcPts val="2141"/>
              </a:lnSpc>
              <a:spcBef>
                <a:spcPct val="0"/>
              </a:spcBef>
            </a:pPr>
            <a:r>
              <a:rPr lang="en-US" sz="2676" u="none" strike="noStrike">
                <a:solidFill>
                  <a:srgbClr val="00334E"/>
                </a:solidFill>
                <a:latin typeface="Gosha"/>
                <a:ea typeface="Gosha"/>
                <a:cs typeface="Gosha"/>
                <a:sym typeface="Gosha"/>
              </a:rPr>
              <a:t>INclusive-tränare</a:t>
            </a:r>
          </a:p>
        </p:txBody>
      </p:sp>
      <p:sp>
        <p:nvSpPr>
          <p:cNvPr id="15" name="TextBox 15"/>
          <p:cNvSpPr txBox="1"/>
          <p:nvPr/>
        </p:nvSpPr>
        <p:spPr>
          <a:xfrm>
            <a:off x="1038225" y="1114425"/>
            <a:ext cx="10988202" cy="554355"/>
          </a:xfrm>
          <a:prstGeom prst="rect">
            <a:avLst/>
          </a:prstGeom>
        </p:spPr>
        <p:txBody>
          <a:bodyPr lIns="0" tIns="0" rIns="0" bIns="0" rtlCol="0" anchor="t">
            <a:spAutoFit/>
          </a:bodyPr>
          <a:lstStyle/>
          <a:p>
            <a:pPr marL="0" lvl="0" indent="0" algn="l">
              <a:lnSpc>
                <a:spcPts val="4200"/>
              </a:lnSpc>
              <a:spcBef>
                <a:spcPct val="0"/>
              </a:spcBef>
            </a:pPr>
            <a:r>
              <a:rPr lang="en-US" sz="4200" u="none" strike="noStrike">
                <a:solidFill>
                  <a:srgbClr val="000000"/>
                </a:solidFill>
                <a:latin typeface="Oswald"/>
                <a:ea typeface="Oswald"/>
                <a:cs typeface="Oswald"/>
                <a:sym typeface="Oswald"/>
              </a:rPr>
              <a:t>ETISKA IMPLIKATIONER I UNDERVISNINGEN</a:t>
            </a:r>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955279"/>
            <a:ext cx="6111136" cy="4177665"/>
          </a:xfrm>
          <a:prstGeom prst="rect">
            <a:avLst/>
          </a:prstGeom>
        </p:spPr>
        <p:txBody>
          <a:bodyPr lIns="0" tIns="0" rIns="0" bIns="0" rtlCol="0" anchor="t">
            <a:spAutoFit/>
          </a:bodyPr>
          <a:lstStyle/>
          <a:p>
            <a:pPr marL="0" lvl="0" indent="0" algn="l">
              <a:lnSpc>
                <a:spcPts val="6599"/>
              </a:lnSpc>
              <a:spcBef>
                <a:spcPct val="0"/>
              </a:spcBef>
            </a:pPr>
            <a:r>
              <a:rPr lang="en-US" sz="6599" u="none" strike="noStrike">
                <a:solidFill>
                  <a:srgbClr val="000000"/>
                </a:solidFill>
                <a:latin typeface="Oswald"/>
                <a:ea typeface="Oswald"/>
                <a:cs typeface="Oswald"/>
                <a:sym typeface="Oswald"/>
              </a:rPr>
              <a:t>ENHET 3: ANALYSERA ETISKA DILEMMAN I AI-STÖDDA LÄRMILJÖER</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778681"/>
            <a:chOff x="0" y="0"/>
            <a:chExt cx="24384000" cy="3704908"/>
          </a:xfrm>
        </p:grpSpPr>
        <p:sp>
          <p:nvSpPr>
            <p:cNvPr id="3" name="Freeform 3"/>
            <p:cNvSpPr/>
            <p:nvPr/>
          </p:nvSpPr>
          <p:spPr>
            <a:xfrm>
              <a:off x="0" y="0"/>
              <a:ext cx="24384000" cy="3704844"/>
            </a:xfrm>
            <a:custGeom>
              <a:avLst/>
              <a:gdLst/>
              <a:ahLst/>
              <a:cxnLst/>
              <a:rect l="l" t="t" r="r" b="b"/>
              <a:pathLst>
                <a:path w="24384000" h="3704844">
                  <a:moveTo>
                    <a:pt x="0" y="0"/>
                  </a:moveTo>
                  <a:lnTo>
                    <a:pt x="24384000" y="0"/>
                  </a:lnTo>
                  <a:lnTo>
                    <a:pt x="24384000" y="3704844"/>
                  </a:lnTo>
                  <a:lnTo>
                    <a:pt x="0" y="3704844"/>
                  </a:lnTo>
                  <a:lnTo>
                    <a:pt x="0" y="0"/>
                  </a:lnTo>
                  <a:close/>
                </a:path>
              </a:pathLst>
            </a:custGeom>
            <a:blipFill>
              <a:blip r:embed="rId3">
                <a:alphaModFix amt="50000"/>
              </a:blip>
              <a:stretch>
                <a:fillRect t="-176021" b="-224309"/>
              </a:stretch>
            </a:blipFill>
          </p:spPr>
          <p:txBody>
            <a:bodyPr/>
            <a:lstStyle/>
            <a:p>
              <a:endParaRPr lang="es-ES"/>
            </a:p>
          </p:txBody>
        </p:sp>
      </p:grpSp>
      <p:sp>
        <p:nvSpPr>
          <p:cNvPr id="4" name="TextBox 4"/>
          <p:cNvSpPr txBox="1"/>
          <p:nvPr/>
        </p:nvSpPr>
        <p:spPr>
          <a:xfrm>
            <a:off x="1028700" y="1079778"/>
            <a:ext cx="14241504"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ETISKA RISKER I UTBILDNINGSMILJÖER</a:t>
            </a:r>
          </a:p>
        </p:txBody>
      </p:sp>
      <p:sp>
        <p:nvSpPr>
          <p:cNvPr id="5" name="TextBox 5"/>
          <p:cNvSpPr txBox="1"/>
          <p:nvPr/>
        </p:nvSpPr>
        <p:spPr>
          <a:xfrm>
            <a:off x="1028700" y="3209455"/>
            <a:ext cx="16230600" cy="50673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Införandet av artificiell intelligens i lärmiljöer kan ge betydande fördelar, men det medför också etiska risker som du som lärare måste vara beredd att hantera. Det finns bevis för att AI-system kan reproducera eller förstärka fördomar i data, vilket kan leda till orättvis behandling eller ojämlika möjligheter för vissa elevgrupper.</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Artificiell intelligens kan också skapa problem relaterade till transparens och förståelse. När beslut eller rekommendationer genereras av komplexa algoritmer kan lärare och elever ha svårt att förstå hur resultaten erhålls, vilket kan undergräva förtroendet och begränsa möjligheten att ifrågasätta eller korrigera fel.</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Dessutom väcker den ökande användningen av elevdata oro kring integritet, samtycke och ansvarsfull styrning. Utan tydliga skyddsåtgärder finns det en risk för överövervakning eller missbruk av känslig information. Att inse dessa risker gör det möjligt för lärare att genomföra förebyggande åtgärder och säkerställa att AI förblir ett värdefullt stöd för mänskligt beslutsfattande, inkludering och elevmedverkan.</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För att ta itu med dessa problem presenterar vi nedan ett inlärningsscenario som inkluderar ett etiskt dilemma som du kan stöta på i klassrummet. Hur skulle du lösa följande situation på ett transparent och etiskt sätt?</a:t>
            </a: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23950" y="2427113"/>
            <a:ext cx="2876102" cy="3400682"/>
            <a:chOff x="0" y="0"/>
            <a:chExt cx="3834803" cy="4534243"/>
          </a:xfrm>
        </p:grpSpPr>
        <p:sp>
          <p:nvSpPr>
            <p:cNvPr id="3" name="Freeform 3"/>
            <p:cNvSpPr/>
            <p:nvPr/>
          </p:nvSpPr>
          <p:spPr>
            <a:xfrm>
              <a:off x="0" y="0"/>
              <a:ext cx="3834765" cy="4534281"/>
            </a:xfrm>
            <a:custGeom>
              <a:avLst/>
              <a:gdLst/>
              <a:ahLst/>
              <a:cxnLst/>
              <a:rect l="l" t="t" r="r" b="b"/>
              <a:pathLst>
                <a:path w="3834765" h="4534281">
                  <a:moveTo>
                    <a:pt x="0" y="0"/>
                  </a:moveTo>
                  <a:lnTo>
                    <a:pt x="3834765" y="0"/>
                  </a:lnTo>
                  <a:lnTo>
                    <a:pt x="3834765" y="4534281"/>
                  </a:lnTo>
                  <a:lnTo>
                    <a:pt x="0" y="4534281"/>
                  </a:lnTo>
                  <a:lnTo>
                    <a:pt x="0" y="0"/>
                  </a:lnTo>
                  <a:close/>
                </a:path>
              </a:pathLst>
            </a:custGeom>
            <a:blipFill>
              <a:blip r:embed="rId4"/>
              <a:stretch>
                <a:fillRect/>
              </a:stretch>
            </a:blipFill>
          </p:spPr>
          <p:txBody>
            <a:bodyPr/>
            <a:lstStyle/>
            <a:p>
              <a:endParaRPr lang="es-ES"/>
            </a:p>
          </p:txBody>
        </p:sp>
      </p:grpSp>
      <p:grpSp>
        <p:nvGrpSpPr>
          <p:cNvPr id="4" name="Group 4"/>
          <p:cNvGrpSpPr/>
          <p:nvPr/>
        </p:nvGrpSpPr>
        <p:grpSpPr>
          <a:xfrm>
            <a:off x="2325929" y="5626989"/>
            <a:ext cx="2371725" cy="1585960"/>
            <a:chOff x="0" y="0"/>
            <a:chExt cx="3162300" cy="2114614"/>
          </a:xfrm>
        </p:grpSpPr>
        <p:sp>
          <p:nvSpPr>
            <p:cNvPr id="5" name="Freeform 5"/>
            <p:cNvSpPr/>
            <p:nvPr/>
          </p:nvSpPr>
          <p:spPr>
            <a:xfrm>
              <a:off x="0" y="0"/>
              <a:ext cx="3162300" cy="2114550"/>
            </a:xfrm>
            <a:custGeom>
              <a:avLst/>
              <a:gdLst/>
              <a:ahLst/>
              <a:cxnLst/>
              <a:rect l="l" t="t" r="r" b="b"/>
              <a:pathLst>
                <a:path w="3162300" h="2114550">
                  <a:moveTo>
                    <a:pt x="0" y="0"/>
                  </a:moveTo>
                  <a:lnTo>
                    <a:pt x="3162300" y="0"/>
                  </a:lnTo>
                  <a:lnTo>
                    <a:pt x="3162300" y="2114550"/>
                  </a:lnTo>
                  <a:lnTo>
                    <a:pt x="0" y="2114550"/>
                  </a:lnTo>
                  <a:lnTo>
                    <a:pt x="0" y="0"/>
                  </a:lnTo>
                  <a:close/>
                </a:path>
              </a:pathLst>
            </a:custGeom>
            <a:blipFill>
              <a:blip r:embed="rId5"/>
              <a:stretch>
                <a:fillRect t="-16213" b="-3"/>
              </a:stretch>
            </a:blipFill>
          </p:spPr>
          <p:txBody>
            <a:bodyPr/>
            <a:lstStyle/>
            <a:p>
              <a:endParaRPr lang="es-ES"/>
            </a:p>
          </p:txBody>
        </p:sp>
      </p:grpSp>
      <p:grpSp>
        <p:nvGrpSpPr>
          <p:cNvPr id="6" name="Group 6"/>
          <p:cNvGrpSpPr/>
          <p:nvPr/>
        </p:nvGrpSpPr>
        <p:grpSpPr>
          <a:xfrm>
            <a:off x="5899642" y="1978543"/>
            <a:ext cx="4124325" cy="7296883"/>
            <a:chOff x="0" y="0"/>
            <a:chExt cx="5499100" cy="9729178"/>
          </a:xfrm>
        </p:grpSpPr>
        <p:sp>
          <p:nvSpPr>
            <p:cNvPr id="7" name="Freeform 7">
              <a:hlinkClick r:id="rId6" tooltip="https://canva.link/xg3q2ivuahp3y0l"/>
            </p:cNvPr>
            <p:cNvSpPr/>
            <p:nvPr/>
          </p:nvSpPr>
          <p:spPr>
            <a:xfrm>
              <a:off x="0" y="0"/>
              <a:ext cx="5499100" cy="9729216"/>
            </a:xfrm>
            <a:custGeom>
              <a:avLst/>
              <a:gdLst/>
              <a:ahLst/>
              <a:cxnLst/>
              <a:rect l="l" t="t" r="r" b="b"/>
              <a:pathLst>
                <a:path w="5499100" h="9729216">
                  <a:moveTo>
                    <a:pt x="0" y="0"/>
                  </a:moveTo>
                  <a:lnTo>
                    <a:pt x="5499100" y="0"/>
                  </a:lnTo>
                  <a:lnTo>
                    <a:pt x="5499100" y="9729216"/>
                  </a:lnTo>
                  <a:lnTo>
                    <a:pt x="0" y="9729216"/>
                  </a:lnTo>
                  <a:lnTo>
                    <a:pt x="0" y="0"/>
                  </a:lnTo>
                  <a:close/>
                </a:path>
              </a:pathLst>
            </a:custGeom>
            <a:blipFill>
              <a:blip r:embed="rId7"/>
              <a:stretch>
                <a:fillRect t="-241" b="-241"/>
              </a:stretch>
            </a:blipFill>
          </p:spPr>
          <p:txBody>
            <a:bodyPr/>
            <a:lstStyle/>
            <a:p>
              <a:endParaRPr lang="es-ES"/>
            </a:p>
          </p:txBody>
        </p:sp>
      </p:grpSp>
      <p:grpSp>
        <p:nvGrpSpPr>
          <p:cNvPr id="8" name="Group 8"/>
          <p:cNvGrpSpPr/>
          <p:nvPr/>
        </p:nvGrpSpPr>
        <p:grpSpPr>
          <a:xfrm>
            <a:off x="10941844" y="1978543"/>
            <a:ext cx="4024151" cy="7259250"/>
            <a:chOff x="0" y="0"/>
            <a:chExt cx="5365534" cy="9679000"/>
          </a:xfrm>
        </p:grpSpPr>
        <p:sp>
          <p:nvSpPr>
            <p:cNvPr id="9" name="Freeform 9">
              <a:hlinkClick r:id="rId6" tooltip="https://canva.link/w2cxzaancl9fhtt"/>
            </p:cNvPr>
            <p:cNvSpPr/>
            <p:nvPr/>
          </p:nvSpPr>
          <p:spPr>
            <a:xfrm>
              <a:off x="0" y="0"/>
              <a:ext cx="5365496" cy="9679051"/>
            </a:xfrm>
            <a:custGeom>
              <a:avLst/>
              <a:gdLst/>
              <a:ahLst/>
              <a:cxnLst/>
              <a:rect l="l" t="t" r="r" b="b"/>
              <a:pathLst>
                <a:path w="5365496" h="9679051">
                  <a:moveTo>
                    <a:pt x="0" y="0"/>
                  </a:moveTo>
                  <a:lnTo>
                    <a:pt x="5365496" y="0"/>
                  </a:lnTo>
                  <a:lnTo>
                    <a:pt x="5365496" y="9679051"/>
                  </a:lnTo>
                  <a:lnTo>
                    <a:pt x="0" y="9679051"/>
                  </a:lnTo>
                  <a:lnTo>
                    <a:pt x="0" y="0"/>
                  </a:lnTo>
                  <a:close/>
                </a:path>
              </a:pathLst>
            </a:custGeom>
            <a:blipFill>
              <a:blip r:embed="rId8"/>
              <a:stretch>
                <a:fillRect l="-735" r="-735"/>
              </a:stretch>
            </a:blipFill>
          </p:spPr>
          <p:txBody>
            <a:bodyPr/>
            <a:lstStyle/>
            <a:p>
              <a:endParaRPr lang="es-ES"/>
            </a:p>
          </p:txBody>
        </p:sp>
      </p:grpSp>
      <p:sp>
        <p:nvSpPr>
          <p:cNvPr id="10" name="TextBox 10"/>
          <p:cNvSpPr txBox="1"/>
          <p:nvPr/>
        </p:nvSpPr>
        <p:spPr>
          <a:xfrm>
            <a:off x="1028700" y="1038225"/>
            <a:ext cx="16757303"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LÄRANDESCENARIO: BEDÖMNING BASERAD PÅ ARTIFICIELL INTELLIGENS</a:t>
            </a:r>
          </a:p>
        </p:txBody>
      </p:sp>
      <p:sp>
        <p:nvSpPr>
          <p:cNvPr id="11" name="TextBox 11"/>
          <p:cNvSpPr txBox="1"/>
          <p:nvPr/>
        </p:nvSpPr>
        <p:spPr>
          <a:xfrm rot="-179640">
            <a:off x="1672936" y="3761462"/>
            <a:ext cx="1760220" cy="676275"/>
          </a:xfrm>
          <a:prstGeom prst="rect">
            <a:avLst/>
          </a:prstGeom>
        </p:spPr>
        <p:txBody>
          <a:bodyPr lIns="0" tIns="0" rIns="0" bIns="0" rtlCol="0" anchor="t">
            <a:spAutoFit/>
          </a:bodyPr>
          <a:lstStyle/>
          <a:p>
            <a:pPr marL="0" lvl="0" indent="0" algn="l">
              <a:lnSpc>
                <a:spcPts val="2639"/>
              </a:lnSpc>
              <a:spcBef>
                <a:spcPct val="0"/>
              </a:spcBef>
            </a:pPr>
            <a:r>
              <a:rPr lang="en-US" sz="2199" u="none" strike="noStrike">
                <a:solidFill>
                  <a:srgbClr val="000000"/>
                </a:solidFill>
                <a:latin typeface="Lato Light"/>
                <a:ea typeface="Lato Light"/>
                <a:cs typeface="Lato Light"/>
                <a:sym typeface="Lato Light"/>
              </a:rPr>
              <a:t>Klicka för att läsa mer…</a:t>
            </a:r>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7363616" cy="10287000"/>
            <a:chOff x="0" y="0"/>
            <a:chExt cx="9818154" cy="13716000"/>
          </a:xfrm>
        </p:grpSpPr>
        <p:sp>
          <p:nvSpPr>
            <p:cNvPr id="3" name="Freeform 3"/>
            <p:cNvSpPr/>
            <p:nvPr/>
          </p:nvSpPr>
          <p:spPr>
            <a:xfrm>
              <a:off x="0" y="0"/>
              <a:ext cx="9818116" cy="13716000"/>
            </a:xfrm>
            <a:custGeom>
              <a:avLst/>
              <a:gdLst/>
              <a:ahLst/>
              <a:cxnLst/>
              <a:rect l="l" t="t" r="r" b="b"/>
              <a:pathLst>
                <a:path w="9818116" h="13716000">
                  <a:moveTo>
                    <a:pt x="0" y="0"/>
                  </a:moveTo>
                  <a:lnTo>
                    <a:pt x="9818116" y="0"/>
                  </a:lnTo>
                  <a:lnTo>
                    <a:pt x="9818116" y="13716000"/>
                  </a:lnTo>
                  <a:lnTo>
                    <a:pt x="0" y="13716000"/>
                  </a:lnTo>
                  <a:lnTo>
                    <a:pt x="0" y="0"/>
                  </a:lnTo>
                  <a:close/>
                </a:path>
              </a:pathLst>
            </a:custGeom>
            <a:blipFill>
              <a:blip r:embed="rId4"/>
              <a:stretch>
                <a:fillRect/>
              </a:stretch>
            </a:blipFill>
          </p:spPr>
          <p:txBody>
            <a:bodyPr/>
            <a:lstStyle/>
            <a:p>
              <a:endParaRPr lang="es-ES"/>
            </a:p>
          </p:txBody>
        </p:sp>
      </p:grpSp>
      <p:sp>
        <p:nvSpPr>
          <p:cNvPr id="4" name="TextBox 4"/>
          <p:cNvSpPr txBox="1"/>
          <p:nvPr/>
        </p:nvSpPr>
        <p:spPr>
          <a:xfrm>
            <a:off x="8281206" y="1307026"/>
            <a:ext cx="8554575"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FRÅGEFORMULÄR OM ETISKA PRINCIPER</a:t>
            </a:r>
          </a:p>
        </p:txBody>
      </p:sp>
      <p:sp>
        <p:nvSpPr>
          <p:cNvPr id="5" name="TextBox 5"/>
          <p:cNvSpPr txBox="1"/>
          <p:nvPr/>
        </p:nvSpPr>
        <p:spPr>
          <a:xfrm>
            <a:off x="8309781" y="2445964"/>
            <a:ext cx="8241344"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Testa dina kunskaper och utvärdera din förståelse av etisk artificiell intelligens.</a:t>
            </a:r>
          </a:p>
        </p:txBody>
      </p:sp>
      <p:grpSp>
        <p:nvGrpSpPr>
          <p:cNvPr id="6" name="Group 6"/>
          <p:cNvGrpSpPr/>
          <p:nvPr/>
        </p:nvGrpSpPr>
        <p:grpSpPr>
          <a:xfrm>
            <a:off x="10221173" y="3411350"/>
            <a:ext cx="5138337" cy="6657032"/>
            <a:chOff x="0" y="0"/>
            <a:chExt cx="6851117" cy="8876043"/>
          </a:xfrm>
        </p:grpSpPr>
        <p:sp>
          <p:nvSpPr>
            <p:cNvPr id="7" name="Freeform 7">
              <a:hlinkClick r:id="rId5" tooltip="https://notebooklm.google.com/notebook/d7f2d9bf-dfef-4303-8c7b-5b6ed0df38ae?artifactId=e128ba7b-535c-4128-816c-e0b11ea7b28d"/>
            </p:cNvPr>
            <p:cNvSpPr/>
            <p:nvPr/>
          </p:nvSpPr>
          <p:spPr>
            <a:xfrm>
              <a:off x="0" y="0"/>
              <a:ext cx="6851142" cy="8876030"/>
            </a:xfrm>
            <a:custGeom>
              <a:avLst/>
              <a:gdLst/>
              <a:ahLst/>
              <a:cxnLst/>
              <a:rect l="l" t="t" r="r" b="b"/>
              <a:pathLst>
                <a:path w="6851142" h="8876030">
                  <a:moveTo>
                    <a:pt x="0" y="0"/>
                  </a:moveTo>
                  <a:lnTo>
                    <a:pt x="6851142" y="0"/>
                  </a:lnTo>
                  <a:lnTo>
                    <a:pt x="6851142" y="8876030"/>
                  </a:lnTo>
                  <a:lnTo>
                    <a:pt x="0" y="8876030"/>
                  </a:lnTo>
                  <a:lnTo>
                    <a:pt x="0" y="0"/>
                  </a:lnTo>
                  <a:close/>
                </a:path>
              </a:pathLst>
            </a:custGeom>
            <a:blipFill>
              <a:blip r:embed="rId6"/>
              <a:stretch>
                <a:fillRect l="-9890" t="-11479" r="-9889" b="-11384"/>
              </a:stretch>
            </a:blipFill>
          </p:spPr>
          <p:txBody>
            <a:bodyPr/>
            <a:lstStyle/>
            <a:p>
              <a:endParaRPr lang="es-ES" dirty="0"/>
            </a:p>
          </p:txBody>
        </p:sp>
      </p:grpSp>
      <p:grpSp>
        <p:nvGrpSpPr>
          <p:cNvPr id="8" name="Group 8"/>
          <p:cNvGrpSpPr/>
          <p:nvPr/>
        </p:nvGrpSpPr>
        <p:grpSpPr>
          <a:xfrm>
            <a:off x="14649336" y="3679622"/>
            <a:ext cx="1901790" cy="2927756"/>
            <a:chOff x="0" y="0"/>
            <a:chExt cx="2535720" cy="3903675"/>
          </a:xfrm>
        </p:grpSpPr>
        <p:sp>
          <p:nvSpPr>
            <p:cNvPr id="9" name="Freeform 9"/>
            <p:cNvSpPr/>
            <p:nvPr/>
          </p:nvSpPr>
          <p:spPr>
            <a:xfrm>
              <a:off x="0" y="0"/>
              <a:ext cx="2535682" cy="3903726"/>
            </a:xfrm>
            <a:custGeom>
              <a:avLst/>
              <a:gdLst/>
              <a:ahLst/>
              <a:cxnLst/>
              <a:rect l="l" t="t" r="r" b="b"/>
              <a:pathLst>
                <a:path w="2535682" h="3903726">
                  <a:moveTo>
                    <a:pt x="0" y="0"/>
                  </a:moveTo>
                  <a:lnTo>
                    <a:pt x="2535682" y="0"/>
                  </a:lnTo>
                  <a:lnTo>
                    <a:pt x="2535682" y="3903726"/>
                  </a:lnTo>
                  <a:lnTo>
                    <a:pt x="0" y="3903726"/>
                  </a:lnTo>
                  <a:lnTo>
                    <a:pt x="0" y="0"/>
                  </a:lnTo>
                  <a:close/>
                </a:path>
              </a:pathLst>
            </a:custGeom>
            <a:blipFill>
              <a:blip r:embed="rId7"/>
              <a:stretch>
                <a:fillRect r="-1" b="1"/>
              </a:stretch>
            </a:blipFill>
          </p:spPr>
          <p:txBody>
            <a:bodyPr/>
            <a:lstStyle/>
            <a:p>
              <a:endParaRPr lang="es-ES"/>
            </a:p>
          </p:txBody>
        </p:sp>
      </p:grpSp>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09774" y="3712144"/>
            <a:ext cx="2781300" cy="1783137"/>
            <a:chOff x="0" y="0"/>
            <a:chExt cx="3708400" cy="2377516"/>
          </a:xfrm>
        </p:grpSpPr>
        <p:sp>
          <p:nvSpPr>
            <p:cNvPr id="3" name="Freeform 3"/>
            <p:cNvSpPr/>
            <p:nvPr/>
          </p:nvSpPr>
          <p:spPr>
            <a:xfrm>
              <a:off x="0" y="0"/>
              <a:ext cx="3708400" cy="2377567"/>
            </a:xfrm>
            <a:custGeom>
              <a:avLst/>
              <a:gdLst/>
              <a:ahLst/>
              <a:cxnLst/>
              <a:rect l="l" t="t" r="r" b="b"/>
              <a:pathLst>
                <a:path w="3708400" h="2377567">
                  <a:moveTo>
                    <a:pt x="0" y="0"/>
                  </a:moveTo>
                  <a:lnTo>
                    <a:pt x="3708400" y="0"/>
                  </a:lnTo>
                  <a:lnTo>
                    <a:pt x="3708400" y="2377567"/>
                  </a:lnTo>
                  <a:lnTo>
                    <a:pt x="0" y="2377567"/>
                  </a:lnTo>
                  <a:close/>
                </a:path>
              </a:pathLst>
            </a:custGeom>
            <a:solidFill>
              <a:srgbClr val="FFFFFF"/>
            </a:solidFill>
            <a:ln w="38100" cap="sq">
              <a:solidFill>
                <a:srgbClr val="DC690A"/>
              </a:solidFill>
              <a:prstDash val="solid"/>
              <a:miter/>
            </a:ln>
          </p:spPr>
          <p:txBody>
            <a:bodyPr/>
            <a:lstStyle/>
            <a:p>
              <a:endParaRPr lang="es-ES"/>
            </a:p>
          </p:txBody>
        </p:sp>
      </p:grpSp>
      <p:grpSp>
        <p:nvGrpSpPr>
          <p:cNvPr id="4" name="Group 4"/>
          <p:cNvGrpSpPr/>
          <p:nvPr/>
        </p:nvGrpSpPr>
        <p:grpSpPr>
          <a:xfrm>
            <a:off x="10210800" y="19050"/>
            <a:ext cx="8077200" cy="10267950"/>
            <a:chOff x="0" y="0"/>
            <a:chExt cx="10769600" cy="13690600"/>
          </a:xfrm>
        </p:grpSpPr>
        <p:sp>
          <p:nvSpPr>
            <p:cNvPr id="5" name="Freeform 5"/>
            <p:cNvSpPr/>
            <p:nvPr/>
          </p:nvSpPr>
          <p:spPr>
            <a:xfrm>
              <a:off x="0" y="0"/>
              <a:ext cx="10769600" cy="13690600"/>
            </a:xfrm>
            <a:custGeom>
              <a:avLst/>
              <a:gdLst/>
              <a:ahLst/>
              <a:cxnLst/>
              <a:rect l="l" t="t" r="r" b="b"/>
              <a:pathLst>
                <a:path w="10769600" h="13690600">
                  <a:moveTo>
                    <a:pt x="0" y="0"/>
                  </a:moveTo>
                  <a:lnTo>
                    <a:pt x="10769600" y="0"/>
                  </a:lnTo>
                  <a:lnTo>
                    <a:pt x="10769600" y="13690600"/>
                  </a:lnTo>
                  <a:lnTo>
                    <a:pt x="0" y="13690600"/>
                  </a:lnTo>
                  <a:lnTo>
                    <a:pt x="0" y="0"/>
                  </a:lnTo>
                  <a:close/>
                </a:path>
              </a:pathLst>
            </a:custGeom>
            <a:blipFill>
              <a:blip r:embed="rId3"/>
              <a:stretch>
                <a:fillRect l="-35136" r="-54309" b="-1670"/>
              </a:stretch>
            </a:blipFill>
          </p:spPr>
          <p:txBody>
            <a:bodyPr/>
            <a:lstStyle/>
            <a:p>
              <a:endParaRPr lang="es-ES"/>
            </a:p>
          </p:txBody>
        </p:sp>
      </p:grpSp>
      <p:sp>
        <p:nvSpPr>
          <p:cNvPr id="6" name="TextBox 6"/>
          <p:cNvSpPr txBox="1"/>
          <p:nvPr/>
        </p:nvSpPr>
        <p:spPr>
          <a:xfrm>
            <a:off x="984419" y="3927437"/>
            <a:ext cx="2632000" cy="1343025"/>
          </a:xfrm>
          <a:prstGeom prst="rect">
            <a:avLst/>
          </a:prstGeom>
        </p:spPr>
        <p:txBody>
          <a:bodyPr lIns="0" tIns="0" rIns="0" bIns="0" rtlCol="0" anchor="t">
            <a:spAutoFit/>
          </a:bodyPr>
          <a:lstStyle/>
          <a:p>
            <a:pPr marL="0" lvl="0" indent="0" algn="ctr">
              <a:lnSpc>
                <a:spcPts val="2639"/>
              </a:lnSpc>
              <a:spcBef>
                <a:spcPct val="0"/>
              </a:spcBef>
            </a:pPr>
            <a:r>
              <a:rPr lang="en-US" sz="2199" u="none" strike="noStrike">
                <a:solidFill>
                  <a:srgbClr val="000000"/>
                </a:solidFill>
                <a:latin typeface="Lato Light"/>
                <a:ea typeface="Lato Light"/>
                <a:cs typeface="Lato Light"/>
                <a:sym typeface="Lato Light"/>
              </a:rPr>
              <a:t>Kontrollera att din användning av AI följer listan över etiska riktlinjer.</a:t>
            </a:r>
          </a:p>
        </p:txBody>
      </p:sp>
      <p:grpSp>
        <p:nvGrpSpPr>
          <p:cNvPr id="7" name="Group 7"/>
          <p:cNvGrpSpPr/>
          <p:nvPr/>
        </p:nvGrpSpPr>
        <p:grpSpPr>
          <a:xfrm>
            <a:off x="1394234" y="5607704"/>
            <a:ext cx="1812369" cy="1603943"/>
            <a:chOff x="0" y="0"/>
            <a:chExt cx="2416492" cy="2138591"/>
          </a:xfrm>
        </p:grpSpPr>
        <p:sp>
          <p:nvSpPr>
            <p:cNvPr id="8" name="Freeform 8"/>
            <p:cNvSpPr/>
            <p:nvPr/>
          </p:nvSpPr>
          <p:spPr>
            <a:xfrm>
              <a:off x="0" y="0"/>
              <a:ext cx="2416556" cy="2138553"/>
            </a:xfrm>
            <a:custGeom>
              <a:avLst/>
              <a:gdLst/>
              <a:ahLst/>
              <a:cxnLst/>
              <a:rect l="l" t="t" r="r" b="b"/>
              <a:pathLst>
                <a:path w="2416556" h="2138553">
                  <a:moveTo>
                    <a:pt x="0" y="0"/>
                  </a:moveTo>
                  <a:lnTo>
                    <a:pt x="2416556" y="0"/>
                  </a:lnTo>
                  <a:lnTo>
                    <a:pt x="2416556" y="2138553"/>
                  </a:lnTo>
                  <a:lnTo>
                    <a:pt x="0" y="2138553"/>
                  </a:lnTo>
                  <a:lnTo>
                    <a:pt x="0" y="0"/>
                  </a:lnTo>
                  <a:close/>
                </a:path>
              </a:pathLst>
            </a:custGeom>
            <a:blipFill>
              <a:blip r:embed="rId4"/>
              <a:stretch>
                <a:fillRect r="2" b="-1"/>
              </a:stretch>
            </a:blipFill>
          </p:spPr>
          <p:txBody>
            <a:bodyPr/>
            <a:lstStyle/>
            <a:p>
              <a:endParaRPr lang="es-ES"/>
            </a:p>
          </p:txBody>
        </p:sp>
      </p:grpSp>
      <p:sp>
        <p:nvSpPr>
          <p:cNvPr id="9" name="TextBox 9"/>
          <p:cNvSpPr txBox="1"/>
          <p:nvPr/>
        </p:nvSpPr>
        <p:spPr>
          <a:xfrm>
            <a:off x="1028700" y="1038225"/>
            <a:ext cx="9026501"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CHECKLISTA ÖVER ETISKA PRINCIPER</a:t>
            </a:r>
          </a:p>
        </p:txBody>
      </p:sp>
      <p:grpSp>
        <p:nvGrpSpPr>
          <p:cNvPr id="10" name="Group 10"/>
          <p:cNvGrpSpPr/>
          <p:nvPr/>
        </p:nvGrpSpPr>
        <p:grpSpPr>
          <a:xfrm>
            <a:off x="3957868" y="2227593"/>
            <a:ext cx="5186132" cy="7374654"/>
            <a:chOff x="0" y="0"/>
            <a:chExt cx="7448550" cy="10591800"/>
          </a:xfrm>
        </p:grpSpPr>
        <p:sp>
          <p:nvSpPr>
            <p:cNvPr id="11" name="Freeform 11">
              <a:hlinkClick r:id="rId5" tooltip="https://canva.link/vpz2748ersdixcx"/>
            </p:cNvPr>
            <p:cNvSpPr/>
            <p:nvPr/>
          </p:nvSpPr>
          <p:spPr>
            <a:xfrm>
              <a:off x="0" y="0"/>
              <a:ext cx="7448550" cy="10591800"/>
            </a:xfrm>
            <a:custGeom>
              <a:avLst/>
              <a:gdLst/>
              <a:ahLst/>
              <a:cxnLst/>
              <a:rect l="l" t="t" r="r" b="b"/>
              <a:pathLst>
                <a:path w="7448550" h="10591800">
                  <a:moveTo>
                    <a:pt x="0" y="0"/>
                  </a:moveTo>
                  <a:lnTo>
                    <a:pt x="7448550" y="0"/>
                  </a:lnTo>
                  <a:lnTo>
                    <a:pt x="7448550" y="10591800"/>
                  </a:lnTo>
                  <a:lnTo>
                    <a:pt x="0" y="10591800"/>
                  </a:lnTo>
                  <a:lnTo>
                    <a:pt x="0" y="0"/>
                  </a:lnTo>
                  <a:close/>
                </a:path>
              </a:pathLst>
            </a:custGeom>
            <a:blipFill>
              <a:blip r:embed="rId6"/>
              <a:stretch>
                <a:fillRect l="-258" r="-258"/>
              </a:stretch>
            </a:blipFill>
          </p:spPr>
          <p:txBody>
            <a:bodyPr/>
            <a:lstStyle/>
            <a:p>
              <a:endParaRPr lang="es-ES" dirty="0"/>
            </a:p>
          </p:txBody>
        </p:sp>
      </p:gr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10265" y="1631494"/>
            <a:ext cx="6478130" cy="5924699"/>
          </a:xfrm>
          <a:prstGeom prst="rect">
            <a:avLst/>
          </a:prstGeom>
        </p:spPr>
        <p:txBody>
          <a:bodyPr lIns="0" tIns="0" rIns="0" bIns="0" rtlCol="0" anchor="t">
            <a:spAutoFit/>
          </a:bodyPr>
          <a:lstStyle/>
          <a:p>
            <a:pPr marL="0" lvl="0" indent="0" algn="l">
              <a:lnSpc>
                <a:spcPts val="6599"/>
              </a:lnSpc>
              <a:spcBef>
                <a:spcPct val="0"/>
              </a:spcBef>
            </a:pPr>
            <a:r>
              <a:rPr lang="en-US" sz="6599" u="none" strike="noStrike" dirty="0">
                <a:solidFill>
                  <a:srgbClr val="000000"/>
                </a:solidFill>
                <a:latin typeface="Oswald"/>
                <a:ea typeface="Oswald"/>
                <a:cs typeface="Oswald"/>
                <a:sym typeface="Oswald"/>
              </a:rPr>
              <a:t>ENHET 4: </a:t>
            </a:r>
          </a:p>
          <a:p>
            <a:pPr marL="0" lvl="0" indent="0" algn="l">
              <a:lnSpc>
                <a:spcPts val="6599"/>
              </a:lnSpc>
              <a:spcBef>
                <a:spcPct val="0"/>
              </a:spcBef>
            </a:pPr>
            <a:r>
              <a:rPr lang="en-US" sz="6599" u="none" strike="noStrike" dirty="0">
                <a:solidFill>
                  <a:srgbClr val="000000"/>
                </a:solidFill>
                <a:latin typeface="Oswald"/>
                <a:ea typeface="Oswald"/>
                <a:cs typeface="Oswald"/>
                <a:sym typeface="Oswald"/>
              </a:rPr>
              <a:t>REFLEKTIONER KRING VÄRDERINGARNA JÄMLIKHET, ANSVAR OCH AUTONOMI I DIGITAL UTBILDNING</a:t>
            </a:r>
          </a:p>
        </p:txBody>
      </p:sp>
      <p:grpSp>
        <p:nvGrpSpPr>
          <p:cNvPr id="3" name="Group 3"/>
          <p:cNvGrpSpPr/>
          <p:nvPr/>
        </p:nvGrpSpPr>
        <p:grpSpPr>
          <a:xfrm>
            <a:off x="7380856" y="915648"/>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905162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MÄNSKLIGA VÄRDEN I DIGITAL UTBILDNING</a:t>
            </a:r>
          </a:p>
        </p:txBody>
      </p:sp>
      <p:sp>
        <p:nvSpPr>
          <p:cNvPr id="3" name="TextBox 3"/>
          <p:cNvSpPr txBox="1"/>
          <p:nvPr/>
        </p:nvSpPr>
        <p:spPr>
          <a:xfrm>
            <a:off x="1028700" y="2247900"/>
            <a:ext cx="16230600" cy="43434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Integreringen</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yrkesutbildningen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inbjuder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oss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reflektera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bara </a:t>
            </a:r>
            <a:r>
              <a:rPr lang="en-US" sz="2400" u="none" strike="noStrike" dirty="0" err="1">
                <a:solidFill>
                  <a:srgbClr val="000000"/>
                </a:solidFill>
                <a:latin typeface="Lato Light"/>
                <a:ea typeface="Lato Light"/>
                <a:cs typeface="Lato Light"/>
                <a:sym typeface="Lato Light"/>
              </a:rPr>
              <a:t>över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tekniken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göra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också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över</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värderingar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vägleda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dess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användning</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Jämlikhet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påminner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oss</a:t>
            </a:r>
            <a:r>
              <a:rPr lang="en-US" sz="2400" u="none" strike="noStrike" dirty="0">
                <a:solidFill>
                  <a:srgbClr val="000000"/>
                </a:solidFill>
                <a:latin typeface="Lato Light"/>
                <a:ea typeface="Lato Light"/>
                <a:cs typeface="Lato Light"/>
                <a:sym typeface="Lato Light"/>
              </a:rPr>
              <a:t> om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innovation </a:t>
            </a:r>
            <a:r>
              <a:rPr lang="en-US" sz="2400" u="none" strike="noStrike" dirty="0" err="1">
                <a:solidFill>
                  <a:srgbClr val="000000"/>
                </a:solidFill>
                <a:latin typeface="Lato Light"/>
                <a:ea typeface="Lato Light"/>
                <a:cs typeface="Lato Light"/>
                <a:sym typeface="Lato Light"/>
              </a:rPr>
              <a:t>bör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skapa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möjligheter</a:t>
            </a:r>
            <a:r>
              <a:rPr lang="en-US" sz="2400" u="none" strike="noStrike" dirty="0">
                <a:solidFill>
                  <a:srgbClr val="000000"/>
                </a:solidFill>
                <a:latin typeface="Lato Light"/>
                <a:ea typeface="Lato Light"/>
                <a:cs typeface="Lato Light"/>
                <a:sym typeface="Lato Light"/>
              </a:rPr>
              <a:t> för alla och </a:t>
            </a:r>
            <a:r>
              <a:rPr lang="en-US" sz="2400" u="none" strike="noStrike" dirty="0" err="1">
                <a:solidFill>
                  <a:srgbClr val="000000"/>
                </a:solidFill>
                <a:latin typeface="Lato Light"/>
                <a:ea typeface="Lato Light"/>
                <a:cs typeface="Lato Light"/>
                <a:sym typeface="Lato Light"/>
              </a:rPr>
              <a:t>förhindra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digitala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förvärrar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befintliga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ojämlikheter</a:t>
            </a:r>
            <a:r>
              <a:rPr lang="en-US" sz="2400" u="none" strike="noStrike" dirty="0">
                <a:solidFill>
                  <a:srgbClr val="000000"/>
                </a:solidFill>
                <a:latin typeface="Lato Light"/>
                <a:ea typeface="Lato Light"/>
                <a:cs typeface="Lato Light"/>
                <a:sym typeface="Lato Light"/>
              </a:rPr>
              <a:t>. Detta </a:t>
            </a:r>
            <a:r>
              <a:rPr lang="en-US" sz="2400" u="none" strike="noStrike" dirty="0" err="1">
                <a:solidFill>
                  <a:srgbClr val="000000"/>
                </a:solidFill>
                <a:latin typeface="Lato Light"/>
                <a:ea typeface="Lato Light"/>
                <a:cs typeface="Lato Light"/>
                <a:sym typeface="Lato Light"/>
              </a:rPr>
              <a:t>innebär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man </a:t>
            </a:r>
            <a:r>
              <a:rPr lang="en-US" sz="2400" u="none" strike="noStrike" dirty="0" err="1">
                <a:solidFill>
                  <a:srgbClr val="000000"/>
                </a:solidFill>
                <a:latin typeface="Lato Light"/>
                <a:ea typeface="Lato Light"/>
                <a:cs typeface="Lato Light"/>
                <a:sym typeface="Lato Light"/>
              </a:rPr>
              <a:t>uppmärksammar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faktorer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digital </a:t>
            </a:r>
            <a:r>
              <a:rPr lang="en-US" sz="2400" u="none" strike="noStrike" dirty="0" err="1">
                <a:solidFill>
                  <a:srgbClr val="000000"/>
                </a:solidFill>
                <a:latin typeface="Lato Light"/>
                <a:ea typeface="Lato Light"/>
                <a:cs typeface="Lato Light"/>
                <a:sym typeface="Lato Light"/>
              </a:rPr>
              <a:t>utestängning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tillgänglighet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kulturell</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språklig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mångfald</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potentiella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fördomar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data och </a:t>
            </a:r>
            <a:r>
              <a:rPr lang="en-US" sz="2400" u="none" strike="noStrike" dirty="0" err="1">
                <a:solidFill>
                  <a:srgbClr val="000000"/>
                </a:solidFill>
                <a:latin typeface="Lato Light"/>
                <a:ea typeface="Lato Light"/>
                <a:cs typeface="Lato Light"/>
                <a:sym typeface="Lato Light"/>
              </a:rPr>
              <a:t>algoritmer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användas</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eliminera</a:t>
            </a:r>
            <a:r>
              <a:rPr lang="en-US" sz="2400" u="none" strike="noStrike" dirty="0">
                <a:solidFill>
                  <a:srgbClr val="000000"/>
                </a:solidFill>
                <a:latin typeface="Lato Light"/>
                <a:ea typeface="Lato Light"/>
                <a:cs typeface="Lato Light"/>
                <a:sym typeface="Lato Light"/>
              </a:rPr>
              <a:t> hinder och </a:t>
            </a:r>
            <a:r>
              <a:rPr lang="en-US" sz="2400" u="none" strike="noStrike" dirty="0" err="1">
                <a:solidFill>
                  <a:srgbClr val="000000"/>
                </a:solidFill>
                <a:latin typeface="Lato Light"/>
                <a:ea typeface="Lato Light"/>
                <a:cs typeface="Lato Light"/>
                <a:sym typeface="Lato Light"/>
              </a:rPr>
              <a:t>anpassa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stöd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förstärka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skillnader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begränsa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möjligheter</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lärande</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professionell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utveckling</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Ansvar </a:t>
            </a:r>
            <a:r>
              <a:rPr lang="en-US" sz="2400" u="none" strike="noStrike" dirty="0" err="1">
                <a:solidFill>
                  <a:srgbClr val="000000"/>
                </a:solidFill>
                <a:latin typeface="Lato Light"/>
                <a:ea typeface="Lato Light"/>
                <a:cs typeface="Lato Light"/>
                <a:sym typeface="Lato Light"/>
              </a:rPr>
              <a:t>kräver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ständig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mänsklig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tillsyn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förståelse</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konsekvenserna</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våra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beslut</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säkerställa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transparent och </a:t>
            </a:r>
            <a:r>
              <a:rPr lang="en-US" sz="2400" u="none" strike="noStrike" dirty="0" err="1">
                <a:solidFill>
                  <a:srgbClr val="000000"/>
                </a:solidFill>
                <a:latin typeface="Lato Light"/>
                <a:ea typeface="Lato Light"/>
                <a:cs typeface="Lato Light"/>
                <a:sym typeface="Lato Light"/>
              </a:rPr>
              <a:t>säker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användning</a:t>
            </a:r>
            <a:r>
              <a:rPr lang="en-US" sz="2400" u="none" strike="noStrike" dirty="0">
                <a:solidFill>
                  <a:srgbClr val="000000"/>
                </a:solidFill>
                <a:latin typeface="Lato Light"/>
                <a:ea typeface="Lato Light"/>
                <a:cs typeface="Lato Light"/>
                <a:sym typeface="Lato Light"/>
              </a:rPr>
              <a:t> av AI-system. </a:t>
            </a:r>
            <a:r>
              <a:rPr lang="en-US" sz="2400" u="none" strike="noStrike" dirty="0" err="1">
                <a:solidFill>
                  <a:srgbClr val="000000"/>
                </a:solidFill>
                <a:latin typeface="Lato Light"/>
                <a:ea typeface="Lato Light"/>
                <a:cs typeface="Lato Light"/>
                <a:sym typeface="Lato Light"/>
              </a:rPr>
              <a:t>Även</a:t>
            </a:r>
            <a:r>
              <a:rPr lang="en-US" sz="2400" u="none" strike="noStrike" dirty="0">
                <a:solidFill>
                  <a:srgbClr val="000000"/>
                </a:solidFill>
                <a:latin typeface="Lato Light"/>
                <a:ea typeface="Lato Light"/>
                <a:cs typeface="Lato Light"/>
                <a:sym typeface="Lato Light"/>
              </a:rPr>
              <a:t> om dessa </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erbjuda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värdefulla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insikter</a:t>
            </a:r>
            <a:r>
              <a:rPr lang="en-US" sz="2400" u="none" strike="noStrike" dirty="0">
                <a:solidFill>
                  <a:srgbClr val="000000"/>
                </a:solidFill>
                <a:latin typeface="Lato Light"/>
                <a:ea typeface="Lato Light"/>
                <a:cs typeface="Lato Light"/>
                <a:sym typeface="Lato Light"/>
              </a:rPr>
              <a:t>, ligger det </a:t>
            </a:r>
            <a:r>
              <a:rPr lang="en-US" sz="2400" u="none" strike="noStrike" dirty="0" err="1">
                <a:solidFill>
                  <a:srgbClr val="000000"/>
                </a:solidFill>
                <a:latin typeface="Lato Light"/>
                <a:ea typeface="Lato Light"/>
                <a:cs typeface="Lato Light"/>
                <a:sym typeface="Lato Light"/>
              </a:rPr>
              <a:t>yttersta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ansvaret</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utbildningsbeslut</a:t>
            </a:r>
            <a:r>
              <a:rPr lang="en-US" sz="2400" u="none" strike="noStrike" dirty="0">
                <a:solidFill>
                  <a:srgbClr val="000000"/>
                </a:solidFill>
                <a:latin typeface="Lato Light"/>
                <a:ea typeface="Lato Light"/>
                <a:cs typeface="Lato Light"/>
                <a:sym typeface="Lato Light"/>
              </a:rPr>
              <a:t> hos </a:t>
            </a:r>
            <a:r>
              <a:rPr lang="en-US" sz="2400" u="none" strike="noStrike" dirty="0" err="1">
                <a:solidFill>
                  <a:srgbClr val="000000"/>
                </a:solidFill>
                <a:latin typeface="Lato Light"/>
                <a:ea typeface="Lato Light"/>
                <a:cs typeface="Lato Light"/>
                <a:sym typeface="Lato Light"/>
              </a:rPr>
              <a:t>individen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måste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kunna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ifrågasätta</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genererade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resultat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identifiera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potentiella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fel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partiskhet</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agera</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professionell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urskiljning</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skydda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elevernas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välbefinnande</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intressen</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8726980"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MÄNSKLIGA VÄRDEN I DIGITAL UTBILDNING</a:t>
            </a:r>
          </a:p>
        </p:txBody>
      </p:sp>
      <p:sp>
        <p:nvSpPr>
          <p:cNvPr id="3" name="TextBox 3"/>
          <p:cNvSpPr txBox="1"/>
          <p:nvPr/>
        </p:nvSpPr>
        <p:spPr>
          <a:xfrm>
            <a:off x="1028700" y="2171700"/>
            <a:ext cx="16230600" cy="61531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Autonomi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uppmuntrar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oss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teknik</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stödja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lärande</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beslutsfattande</a:t>
            </a:r>
            <a:r>
              <a:rPr lang="en-US" sz="2400" u="none" strike="noStrike" dirty="0">
                <a:solidFill>
                  <a:srgbClr val="000000"/>
                </a:solidFill>
                <a:latin typeface="Lato Light"/>
                <a:ea typeface="Lato Light"/>
                <a:cs typeface="Lato Light"/>
                <a:sym typeface="Lato Light"/>
              </a:rPr>
              <a:t>, men det </a:t>
            </a:r>
            <a:r>
              <a:rPr lang="en-US" sz="2400" u="none" strike="noStrike" dirty="0" err="1">
                <a:solidFill>
                  <a:srgbClr val="000000"/>
                </a:solidFill>
                <a:latin typeface="Lato Light"/>
                <a:ea typeface="Lato Light"/>
                <a:cs typeface="Lato Light"/>
                <a:sym typeface="Lato Light"/>
              </a:rPr>
              <a:t>ersätter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kritiskt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tänkande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kreativitet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varje</a:t>
            </a:r>
            <a:r>
              <a:rPr lang="en-US" sz="2400" u="none" strike="noStrike" dirty="0">
                <a:solidFill>
                  <a:srgbClr val="000000"/>
                </a:solidFill>
                <a:latin typeface="Lato Light"/>
                <a:ea typeface="Lato Light"/>
                <a:cs typeface="Lato Light"/>
                <a:sym typeface="Lato Light"/>
              </a:rPr>
              <a:t> persons </a:t>
            </a:r>
            <a:r>
              <a:rPr lang="en-US" sz="2400" u="none" strike="noStrike" dirty="0" err="1">
                <a:solidFill>
                  <a:srgbClr val="000000"/>
                </a:solidFill>
                <a:latin typeface="Lato Light"/>
                <a:ea typeface="Lato Light"/>
                <a:cs typeface="Lato Light"/>
                <a:sym typeface="Lato Light"/>
              </a:rPr>
              <a:t>förmåga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bygga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upp</a:t>
            </a:r>
            <a:r>
              <a:rPr lang="en-US" sz="2400" u="none" strike="noStrike" dirty="0">
                <a:solidFill>
                  <a:srgbClr val="000000"/>
                </a:solidFill>
                <a:latin typeface="Lato Light"/>
                <a:ea typeface="Lato Light"/>
                <a:cs typeface="Lato Light"/>
                <a:sym typeface="Lato Light"/>
              </a:rPr>
              <a:t> sin </a:t>
            </a:r>
            <a:r>
              <a:rPr lang="en-US" sz="2400" u="none" strike="noStrike" dirty="0" err="1">
                <a:solidFill>
                  <a:srgbClr val="000000"/>
                </a:solidFill>
                <a:latin typeface="Lato Light"/>
                <a:ea typeface="Lato Light"/>
                <a:cs typeface="Lato Light"/>
                <a:sym typeface="Lato Light"/>
              </a:rPr>
              <a:t>egen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kunskap</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I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sammanhang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generativa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omedelbara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svar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automatisera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många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uppgifter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särskilt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viktigt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uppmuntra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studenter</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reflektion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kritisk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analys</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aktivt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deltagande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sin </a:t>
            </a:r>
            <a:r>
              <a:rPr lang="en-US" sz="2400" u="none" strike="noStrike" dirty="0" err="1">
                <a:solidFill>
                  <a:srgbClr val="000000"/>
                </a:solidFill>
                <a:latin typeface="Lato Light"/>
                <a:ea typeface="Lato Light"/>
                <a:cs typeface="Lato Light"/>
                <a:sym typeface="Lato Light"/>
              </a:rPr>
              <a:t>egen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inlärningsprocess</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Dessa </a:t>
            </a:r>
            <a:r>
              <a:rPr lang="en-US" sz="2400" u="none" strike="noStrike" dirty="0" err="1">
                <a:solidFill>
                  <a:srgbClr val="000000"/>
                </a:solidFill>
                <a:latin typeface="Lato Light"/>
                <a:ea typeface="Lato Light"/>
                <a:cs typeface="Lato Light"/>
                <a:sym typeface="Lato Light"/>
              </a:rPr>
              <a:t>principer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belyser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integrationen</a:t>
            </a:r>
            <a:r>
              <a:rPr lang="en-US" sz="2400" u="none" strike="noStrike" dirty="0">
                <a:solidFill>
                  <a:srgbClr val="000000"/>
                </a:solidFill>
                <a:latin typeface="Lato Light"/>
                <a:ea typeface="Lato Light"/>
                <a:cs typeface="Lato Light"/>
                <a:sym typeface="Lato Light"/>
              </a:rPr>
              <a:t> av AI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fysisk</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psykologisk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bara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teknologisk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fråga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också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pedagogisk</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etisk</a:t>
            </a:r>
            <a:r>
              <a:rPr lang="en-US" sz="2400" u="none" strike="noStrike" dirty="0">
                <a:solidFill>
                  <a:srgbClr val="000000"/>
                </a:solidFill>
                <a:latin typeface="Lato Light"/>
                <a:ea typeface="Lato Light"/>
                <a:cs typeface="Lato Light"/>
                <a:sym typeface="Lato Light"/>
              </a:rPr>
              <a: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Varje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beslut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gällande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implementering</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användning</a:t>
            </a:r>
            <a:r>
              <a:rPr lang="en-US" sz="2400" u="none" strike="noStrike" dirty="0">
                <a:solidFill>
                  <a:srgbClr val="000000"/>
                </a:solidFill>
                <a:latin typeface="Lato Light"/>
                <a:ea typeface="Lato Light"/>
                <a:cs typeface="Lato Light"/>
                <a:sym typeface="Lato Light"/>
              </a:rPr>
              <a:t> av dessa </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påverka</a:t>
            </a:r>
            <a:r>
              <a:rPr lang="en-US" sz="2400" u="none" strike="noStrike" dirty="0">
                <a:solidFill>
                  <a:srgbClr val="000000"/>
                </a:solidFill>
                <a:latin typeface="Lato Light"/>
                <a:ea typeface="Lato Light"/>
                <a:cs typeface="Lato Light"/>
                <a:sym typeface="Lato Light"/>
              </a:rPr>
              <a:t> den </a:t>
            </a:r>
            <a:r>
              <a:rPr lang="en-US" sz="2400" u="none" strike="noStrike" dirty="0" err="1">
                <a:solidFill>
                  <a:srgbClr val="000000"/>
                </a:solidFill>
                <a:latin typeface="Lato Light"/>
                <a:ea typeface="Lato Light"/>
                <a:cs typeface="Lato Light"/>
                <a:sym typeface="Lato Light"/>
              </a:rPr>
              <a:t>pedagogiska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upplevelsen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elevernas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självförtroende</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kvaliteten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läranderesultaten</a:t>
            </a:r>
            <a:r>
              <a:rPr lang="en-US" sz="2400" u="none" strike="noStrike" dirty="0">
                <a:solidFill>
                  <a:srgbClr val="000000"/>
                </a:solidFill>
                <a:latin typeface="Lato Light"/>
                <a:ea typeface="Lato Light"/>
                <a:cs typeface="Lato Light"/>
                <a:sym typeface="Lato Light"/>
              </a:rPr>
              <a:t>. Som </a:t>
            </a:r>
            <a:r>
              <a:rPr lang="en-US" sz="2400" u="none" strike="noStrike" dirty="0" err="1">
                <a:solidFill>
                  <a:srgbClr val="000000"/>
                </a:solidFill>
                <a:latin typeface="Lato Light"/>
                <a:ea typeface="Lato Light"/>
                <a:cs typeface="Lato Light"/>
                <a:sym typeface="Lato Light"/>
              </a:rPr>
              <a:t>lärare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utmaningen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bara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integrera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nya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digitala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också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säkerställa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bidrar</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inkluderande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rättvis</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personcentrerad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a:t>
            </a:r>
            <a:r>
              <a:rPr lang="en-US" sz="2400" u="none" strike="noStrike" dirty="0">
                <a:solidFill>
                  <a:srgbClr val="000000"/>
                </a:solidFill>
                <a:latin typeface="Lato Light"/>
                <a:ea typeface="Lato Light"/>
                <a:cs typeface="Lato Light"/>
                <a:sym typeface="Lato Light"/>
              </a:rPr>
              <a: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Sann innovation ligger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ersätta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mänskligt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omdöme</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automatiserade</a:t>
            </a:r>
            <a:r>
              <a:rPr lang="en-US" sz="2400" u="none" strike="noStrike" dirty="0">
                <a:solidFill>
                  <a:srgbClr val="000000"/>
                </a:solidFill>
                <a:latin typeface="Lato Light"/>
                <a:ea typeface="Lato Light"/>
                <a:cs typeface="Lato Light"/>
                <a:sym typeface="Lato Light"/>
              </a:rPr>
              <a:t> system, </a:t>
            </a:r>
            <a:r>
              <a:rPr lang="en-US" sz="2400" u="none" strike="noStrike" dirty="0" err="1">
                <a:solidFill>
                  <a:srgbClr val="000000"/>
                </a:solidFill>
                <a:latin typeface="Lato Light"/>
                <a:ea typeface="Lato Light"/>
                <a:cs typeface="Lato Light"/>
                <a:sym typeface="Lato Light"/>
              </a:rPr>
              <a:t>utan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utnyttja</a:t>
            </a:r>
            <a:r>
              <a:rPr lang="en-US" sz="2400" u="none" strike="noStrike" dirty="0">
                <a:solidFill>
                  <a:srgbClr val="000000"/>
                </a:solidFill>
                <a:latin typeface="Lato Light"/>
                <a:ea typeface="Lato Light"/>
                <a:cs typeface="Lato Light"/>
                <a:sym typeface="Lato Light"/>
              </a:rPr>
              <a:t> den </a:t>
            </a:r>
            <a:r>
              <a:rPr lang="en-US" sz="2400" u="none" strike="noStrike" dirty="0" err="1">
                <a:solidFill>
                  <a:srgbClr val="000000"/>
                </a:solidFill>
                <a:latin typeface="Lato Light"/>
                <a:ea typeface="Lato Light"/>
                <a:cs typeface="Lato Light"/>
                <a:sym typeface="Lato Light"/>
              </a:rPr>
              <a:t>artificiella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möjligheter</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berika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undervisningen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utöka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lärandemöjligheterna</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stärka</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värderingar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ligger till </a:t>
            </a:r>
            <a:r>
              <a:rPr lang="en-US" sz="2400" u="none" strike="noStrike" dirty="0" err="1">
                <a:solidFill>
                  <a:srgbClr val="000000"/>
                </a:solidFill>
                <a:latin typeface="Lato Light"/>
                <a:ea typeface="Lato Light"/>
                <a:cs typeface="Lato Light"/>
                <a:sym typeface="Lato Light"/>
              </a:rPr>
              <a:t>grund</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kvalitetsutbildning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respekt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jämlikhet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ansvar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varje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holistiska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utveckling</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08281" y="0"/>
            <a:ext cx="9179719" cy="10297049"/>
            <a:chOff x="0" y="0"/>
            <a:chExt cx="12239625" cy="13729398"/>
          </a:xfrm>
        </p:grpSpPr>
        <p:sp>
          <p:nvSpPr>
            <p:cNvPr id="3" name="Freeform 3"/>
            <p:cNvSpPr/>
            <p:nvPr/>
          </p:nvSpPr>
          <p:spPr>
            <a:xfrm>
              <a:off x="0" y="0"/>
              <a:ext cx="12239625" cy="13729336"/>
            </a:xfrm>
            <a:custGeom>
              <a:avLst/>
              <a:gdLst/>
              <a:ahLst/>
              <a:cxnLst/>
              <a:rect l="l" t="t" r="r" b="b"/>
              <a:pathLst>
                <a:path w="12239625" h="13729336">
                  <a:moveTo>
                    <a:pt x="0" y="0"/>
                  </a:moveTo>
                  <a:lnTo>
                    <a:pt x="12239625" y="0"/>
                  </a:lnTo>
                  <a:lnTo>
                    <a:pt x="12239625" y="13729336"/>
                  </a:lnTo>
                  <a:lnTo>
                    <a:pt x="0" y="13729336"/>
                  </a:lnTo>
                  <a:lnTo>
                    <a:pt x="0" y="0"/>
                  </a:lnTo>
                  <a:close/>
                </a:path>
              </a:pathLst>
            </a:custGeom>
            <a:blipFill>
              <a:blip r:embed="rId3"/>
              <a:stretch>
                <a:fillRect l="-57992" r="-10261" b="1"/>
              </a:stretch>
            </a:blipFill>
          </p:spPr>
          <p:txBody>
            <a:bodyPr/>
            <a:lstStyle/>
            <a:p>
              <a:endParaRPr lang="es-ES"/>
            </a:p>
          </p:txBody>
        </p:sp>
      </p:grpSp>
      <p:sp>
        <p:nvSpPr>
          <p:cNvPr id="4" name="TextBox 4"/>
          <p:cNvSpPr txBox="1"/>
          <p:nvPr/>
        </p:nvSpPr>
        <p:spPr>
          <a:xfrm>
            <a:off x="983394" y="1085850"/>
            <a:ext cx="7155625"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MODUL FÖR REFLEKTION ÖVER ETISKT MEDVETANDE</a:t>
            </a:r>
          </a:p>
        </p:txBody>
      </p:sp>
      <p:grpSp>
        <p:nvGrpSpPr>
          <p:cNvPr id="5" name="Group 5"/>
          <p:cNvGrpSpPr/>
          <p:nvPr/>
        </p:nvGrpSpPr>
        <p:grpSpPr>
          <a:xfrm>
            <a:off x="4189047" y="4399378"/>
            <a:ext cx="4281488" cy="3706016"/>
            <a:chOff x="0" y="0"/>
            <a:chExt cx="5708650" cy="4941354"/>
          </a:xfrm>
        </p:grpSpPr>
        <p:sp>
          <p:nvSpPr>
            <p:cNvPr id="6" name="Freeform 6">
              <a:hlinkClick r:id="rId4" tooltip="https://docs.google.com/forms/d/1YLKMDVF_W15X-L5B2VLnA79JgKTHGFXvs-ynzK7tIvg/edit?usp=forms_home&amp;ouid=116753182931334212040&amp;ths=true"/>
            </p:cNvPr>
            <p:cNvSpPr/>
            <p:nvPr/>
          </p:nvSpPr>
          <p:spPr>
            <a:xfrm>
              <a:off x="0" y="0"/>
              <a:ext cx="5708650" cy="4941316"/>
            </a:xfrm>
            <a:custGeom>
              <a:avLst/>
              <a:gdLst/>
              <a:ahLst/>
              <a:cxnLst/>
              <a:rect l="l" t="t" r="r" b="b"/>
              <a:pathLst>
                <a:path w="5708650" h="4941316">
                  <a:moveTo>
                    <a:pt x="0" y="0"/>
                  </a:moveTo>
                  <a:lnTo>
                    <a:pt x="5708650" y="0"/>
                  </a:lnTo>
                  <a:lnTo>
                    <a:pt x="5708650" y="4941316"/>
                  </a:lnTo>
                  <a:lnTo>
                    <a:pt x="0" y="4941316"/>
                  </a:lnTo>
                  <a:lnTo>
                    <a:pt x="0" y="0"/>
                  </a:lnTo>
                  <a:close/>
                </a:path>
              </a:pathLst>
            </a:custGeom>
            <a:blipFill>
              <a:blip r:embed="rId5"/>
              <a:stretch>
                <a:fillRect/>
              </a:stretch>
            </a:blipFill>
          </p:spPr>
          <p:txBody>
            <a:bodyPr/>
            <a:lstStyle/>
            <a:p>
              <a:endParaRPr lang="es-ES"/>
            </a:p>
          </p:txBody>
        </p:sp>
      </p:grpSp>
      <p:sp>
        <p:nvSpPr>
          <p:cNvPr id="7" name="TextBox 7"/>
          <p:cNvSpPr txBox="1"/>
          <p:nvPr/>
        </p:nvSpPr>
        <p:spPr>
          <a:xfrm>
            <a:off x="983394" y="3446770"/>
            <a:ext cx="6516938"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Skulle beslut som fattas baserade på artificiell intelligens klara ett etiskt test?</a:t>
            </a:r>
          </a:p>
        </p:txBody>
      </p:sp>
      <p:grpSp>
        <p:nvGrpSpPr>
          <p:cNvPr id="8" name="Group 8"/>
          <p:cNvGrpSpPr/>
          <p:nvPr/>
        </p:nvGrpSpPr>
        <p:grpSpPr>
          <a:xfrm>
            <a:off x="1817322" y="5143500"/>
            <a:ext cx="2371725" cy="1585960"/>
            <a:chOff x="0" y="0"/>
            <a:chExt cx="3162300" cy="2114614"/>
          </a:xfrm>
        </p:grpSpPr>
        <p:sp>
          <p:nvSpPr>
            <p:cNvPr id="9" name="Freeform 9"/>
            <p:cNvSpPr/>
            <p:nvPr/>
          </p:nvSpPr>
          <p:spPr>
            <a:xfrm>
              <a:off x="0" y="0"/>
              <a:ext cx="3162300" cy="2114550"/>
            </a:xfrm>
            <a:custGeom>
              <a:avLst/>
              <a:gdLst/>
              <a:ahLst/>
              <a:cxnLst/>
              <a:rect l="l" t="t" r="r" b="b"/>
              <a:pathLst>
                <a:path w="3162300" h="2114550">
                  <a:moveTo>
                    <a:pt x="0" y="0"/>
                  </a:moveTo>
                  <a:lnTo>
                    <a:pt x="3162300" y="0"/>
                  </a:lnTo>
                  <a:lnTo>
                    <a:pt x="3162300" y="2114550"/>
                  </a:lnTo>
                  <a:lnTo>
                    <a:pt x="0" y="2114550"/>
                  </a:lnTo>
                  <a:lnTo>
                    <a:pt x="0" y="0"/>
                  </a:lnTo>
                  <a:close/>
                </a:path>
              </a:pathLst>
            </a:custGeom>
            <a:blipFill>
              <a:blip r:embed="rId6"/>
              <a:stretch>
                <a:fillRect t="-16213" b="-3"/>
              </a:stretch>
            </a:blipFill>
          </p:spPr>
          <p:txBody>
            <a:bodyPr/>
            <a:lstStyle/>
            <a:p>
              <a:endParaRPr lang="es-ES"/>
            </a:p>
          </p:txBody>
        </p:sp>
      </p:grpSp>
      <p:sp>
        <p:nvSpPr>
          <p:cNvPr id="10" name="TextBox 10"/>
          <p:cNvSpPr txBox="1"/>
          <p:nvPr/>
        </p:nvSpPr>
        <p:spPr>
          <a:xfrm>
            <a:off x="983394" y="4592910"/>
            <a:ext cx="8961120" cy="36195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Låt oss bevisa det!</a:t>
            </a:r>
          </a:p>
        </p:txBody>
      </p:sp>
    </p:spTree>
    <p:custDataLst>
      <p:tags r:id="rId1"/>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977565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REFERENSER SOM ANVÄNDS I MODULEN</a:t>
            </a:r>
          </a:p>
        </p:txBody>
      </p:sp>
      <p:grpSp>
        <p:nvGrpSpPr>
          <p:cNvPr id="3" name="Group 3"/>
          <p:cNvGrpSpPr/>
          <p:nvPr/>
        </p:nvGrpSpPr>
        <p:grpSpPr>
          <a:xfrm>
            <a:off x="1008450" y="1850253"/>
            <a:ext cx="16230600" cy="7155805"/>
            <a:chOff x="0" y="0"/>
            <a:chExt cx="21640800" cy="9541074"/>
          </a:xfrm>
        </p:grpSpPr>
        <p:sp>
          <p:nvSpPr>
            <p:cNvPr id="4" name="Freeform 4"/>
            <p:cNvSpPr/>
            <p:nvPr/>
          </p:nvSpPr>
          <p:spPr>
            <a:xfrm>
              <a:off x="0" y="0"/>
              <a:ext cx="21640800" cy="9541070"/>
            </a:xfrm>
            <a:custGeom>
              <a:avLst/>
              <a:gdLst/>
              <a:ahLst/>
              <a:cxnLst/>
              <a:rect l="l" t="t" r="r" b="b"/>
              <a:pathLst>
                <a:path w="21640800" h="9541070">
                  <a:moveTo>
                    <a:pt x="0" y="0"/>
                  </a:moveTo>
                  <a:lnTo>
                    <a:pt x="21640800" y="0"/>
                  </a:lnTo>
                  <a:lnTo>
                    <a:pt x="21640800" y="9541070"/>
                  </a:lnTo>
                  <a:lnTo>
                    <a:pt x="0" y="9541070"/>
                  </a:lnTo>
                  <a:close/>
                </a:path>
              </a:pathLst>
            </a:custGeom>
            <a:blipFill>
              <a:blip r:embed="rId3">
                <a:alphaModFix amt="0"/>
              </a:blip>
              <a:stretch>
                <a:fillRect l="-4743" r="-8390"/>
              </a:stretch>
            </a:blipFill>
          </p:spPr>
          <p:txBody>
            <a:bodyPr/>
            <a:lstStyle/>
            <a:p>
              <a:endParaRPr lang="es-ES"/>
            </a:p>
          </p:txBody>
        </p:sp>
        <p:sp>
          <p:nvSpPr>
            <p:cNvPr id="5" name="TextBox 5"/>
            <p:cNvSpPr txBox="1"/>
            <p:nvPr/>
          </p:nvSpPr>
          <p:spPr>
            <a:xfrm>
              <a:off x="0" y="0"/>
              <a:ext cx="21640800" cy="9541074"/>
            </a:xfrm>
            <a:prstGeom prst="rect">
              <a:avLst/>
            </a:prstGeom>
          </p:spPr>
          <p:txBody>
            <a:bodyPr lIns="0" tIns="0" rIns="0" bIns="0" rtlCol="0" anchor="ctr"/>
            <a:lstStyle/>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E</a:t>
              </a:r>
              <a:r>
                <a:rPr lang="en-US" sz="2400" u="none" strike="noStrike" dirty="0" err="1">
                  <a:solidFill>
                    <a:srgbClr val="000000"/>
                  </a:solidFill>
                  <a:latin typeface="Lato Light" panose="020F0302020204030203" pitchFamily="34" charset="0"/>
                  <a:ea typeface="Lato"/>
                  <a:cs typeface="Lato"/>
                  <a:sym typeface="Lato"/>
                </a:rPr>
                <a:t>uropeiska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kommissionen</a:t>
              </a:r>
              <a:r>
                <a:rPr lang="en-US" sz="2400" u="none" strike="noStrike" dirty="0">
                  <a:solidFill>
                    <a:srgbClr val="000000"/>
                  </a:solidFill>
                  <a:latin typeface="Lato Light" panose="020F0302020204030203" pitchFamily="34" charset="0"/>
                  <a:ea typeface="Lato"/>
                  <a:cs typeface="Lato"/>
                  <a:sym typeface="Lato"/>
                </a:rPr>
                <a:t>. (2024). </a:t>
              </a:r>
            </a:p>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a:cs typeface="Lato"/>
                  <a:sym typeface="Lato"/>
                </a:rPr>
                <a:t>Förordning</a:t>
              </a:r>
              <a:r>
                <a:rPr lang="en-US" sz="2400" u="none" strike="noStrike" dirty="0">
                  <a:solidFill>
                    <a:srgbClr val="000000"/>
                  </a:solidFill>
                  <a:latin typeface="Lato Light" panose="020F0302020204030203" pitchFamily="34" charset="0"/>
                  <a:ea typeface="Lato"/>
                  <a:cs typeface="Lato"/>
                  <a:sym typeface="Lato"/>
                </a:rPr>
                <a:t> (EU) 2024/... om </a:t>
              </a:r>
              <a:r>
                <a:rPr lang="en-US" sz="2400" u="none" strike="noStrike" dirty="0" err="1">
                  <a:solidFill>
                    <a:srgbClr val="000000"/>
                  </a:solidFill>
                  <a:latin typeface="Lato Light" panose="020F0302020204030203" pitchFamily="34" charset="0"/>
                  <a:ea typeface="Lato"/>
                  <a:cs typeface="Lato"/>
                  <a:sym typeface="Lato"/>
                </a:rPr>
                <a:t>upprättande</a:t>
              </a:r>
              <a:r>
                <a:rPr lang="en-US" sz="2400" u="none" strike="noStrike" dirty="0">
                  <a:solidFill>
                    <a:srgbClr val="000000"/>
                  </a:solidFill>
                  <a:latin typeface="Lato Light" panose="020F0302020204030203" pitchFamily="34" charset="0"/>
                  <a:ea typeface="Lato"/>
                  <a:cs typeface="Lato"/>
                  <a:sym typeface="Lato"/>
                </a:rPr>
                <a:t> av </a:t>
              </a:r>
              <a:r>
                <a:rPr lang="en-US" sz="2400" u="none" strike="noStrike" dirty="0" err="1">
                  <a:solidFill>
                    <a:srgbClr val="000000"/>
                  </a:solidFill>
                  <a:latin typeface="Lato Light" panose="020F0302020204030203" pitchFamily="34" charset="0"/>
                  <a:ea typeface="Lato"/>
                  <a:cs typeface="Lato"/>
                  <a:sym typeface="Lato"/>
                </a:rPr>
                <a:t>harmoniserade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regler</a:t>
              </a:r>
              <a:r>
                <a:rPr lang="en-US" sz="2400" u="none" strike="noStrike" dirty="0">
                  <a:solidFill>
                    <a:srgbClr val="000000"/>
                  </a:solidFill>
                  <a:latin typeface="Lato Light" panose="020F0302020204030203" pitchFamily="34" charset="0"/>
                  <a:ea typeface="Lato"/>
                  <a:cs typeface="Lato"/>
                  <a:sym typeface="Lato"/>
                </a:rPr>
                <a:t> om </a:t>
              </a:r>
              <a:r>
                <a:rPr lang="en-US" sz="2400" u="none" strike="noStrike" dirty="0" err="1">
                  <a:solidFill>
                    <a:srgbClr val="000000"/>
                  </a:solidFill>
                  <a:latin typeface="Lato Light" panose="020F0302020204030203" pitchFamily="34" charset="0"/>
                  <a:ea typeface="Lato"/>
                  <a:cs typeface="Lato"/>
                  <a:sym typeface="Lato"/>
                </a:rPr>
                <a:t>artificiell</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intelligens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lagen</a:t>
              </a:r>
              <a:r>
                <a:rPr lang="en-US" sz="2400" u="none" strike="noStrike" dirty="0">
                  <a:solidFill>
                    <a:srgbClr val="000000"/>
                  </a:solidFill>
                  <a:latin typeface="Lato Light" panose="020F0302020204030203" pitchFamily="34" charset="0"/>
                  <a:ea typeface="Lato"/>
                  <a:cs typeface="Lato"/>
                  <a:sym typeface="Lato"/>
                </a:rPr>
                <a:t> om </a:t>
              </a:r>
              <a:r>
                <a:rPr lang="en-US" sz="2400" u="none" strike="noStrike" dirty="0" err="1">
                  <a:solidFill>
                    <a:srgbClr val="000000"/>
                  </a:solidFill>
                  <a:latin typeface="Lato Light" panose="020F0302020204030203" pitchFamily="34" charset="0"/>
                  <a:ea typeface="Lato"/>
                  <a:cs typeface="Lato"/>
                  <a:sym typeface="Lato"/>
                </a:rPr>
                <a:t>artificiell</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intelligens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Europeiska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unionens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publikationsbyrå</a:t>
              </a:r>
              <a:r>
                <a:rPr lang="en-US" sz="2400" u="none" strike="noStrike" dirty="0">
                  <a:solidFill>
                    <a:srgbClr val="000000"/>
                  </a:solidFill>
                  <a:latin typeface="Lato Light" panose="020F0302020204030203" pitchFamily="34" charset="0"/>
                  <a:ea typeface="Lato"/>
                  <a:cs typeface="Lato"/>
                  <a:sym typeface="Lato"/>
                </a:rPr>
                <a:t>.</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a:cs typeface="Lato"/>
                  <a:sym typeface="Lato"/>
                </a:rPr>
                <a:t>Europeiska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kommissionen</a:t>
              </a:r>
              <a:r>
                <a:rPr lang="en-US" sz="2400" u="none" strike="noStrike" dirty="0">
                  <a:solidFill>
                    <a:srgbClr val="000000"/>
                  </a:solidFill>
                  <a:latin typeface="Lato Light" panose="020F0302020204030203" pitchFamily="34" charset="0"/>
                  <a:ea typeface="Lato"/>
                  <a:cs typeface="Lato"/>
                  <a:sym typeface="Lato"/>
                </a:rPr>
                <a:t>. (2025). </a:t>
              </a:r>
            </a:p>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a:cs typeface="Lato"/>
                  <a:sym typeface="Lato"/>
                </a:rPr>
                <a:t>Uppförandekod</a:t>
              </a:r>
              <a:r>
                <a:rPr lang="en-US" sz="2400" u="none" strike="noStrike" dirty="0">
                  <a:solidFill>
                    <a:srgbClr val="000000"/>
                  </a:solidFill>
                  <a:latin typeface="Lato Light" panose="020F0302020204030203" pitchFamily="34" charset="0"/>
                  <a:ea typeface="Lato"/>
                  <a:cs typeface="Lato"/>
                  <a:sym typeface="Lato"/>
                </a:rPr>
                <a:t> för </a:t>
              </a:r>
              <a:r>
                <a:rPr lang="en-US" sz="2400" u="none" strike="noStrike" dirty="0" err="1">
                  <a:solidFill>
                    <a:srgbClr val="000000"/>
                  </a:solidFill>
                  <a:latin typeface="Lato Light" panose="020F0302020204030203" pitchFamily="34" charset="0"/>
                  <a:ea typeface="Lato"/>
                  <a:cs typeface="Lato"/>
                  <a:sym typeface="Lato"/>
                </a:rPr>
                <a:t>allmänt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ändamålsenlig</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artificiell</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intelligens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Europeiska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kommissionen</a:t>
              </a:r>
              <a:r>
                <a:rPr lang="en-US" sz="2400" u="none" strike="noStrike" dirty="0">
                  <a:solidFill>
                    <a:srgbClr val="000000"/>
                  </a:solidFill>
                  <a:latin typeface="Lato Light" panose="020F0302020204030203" pitchFamily="34" charset="0"/>
                  <a:ea typeface="Lato"/>
                  <a:cs typeface="Lato"/>
                  <a:sym typeface="Lato"/>
                </a:rPr>
                <a:t>.</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a:cs typeface="Lato"/>
                  <a:sym typeface="Lato"/>
                </a:rPr>
                <a:t>UNESCO. (2021). </a:t>
              </a:r>
            </a:p>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a:cs typeface="Lato"/>
                  <a:sym typeface="Lato"/>
                </a:rPr>
                <a:t>Rekommendation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angående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etiken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kring</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artificiell</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intelligens</a:t>
              </a:r>
              <a:r>
                <a:rPr lang="en-US" sz="2400" u="none" strike="noStrike" dirty="0">
                  <a:solidFill>
                    <a:srgbClr val="000000"/>
                  </a:solidFill>
                  <a:latin typeface="Lato Light" panose="020F0302020204030203" pitchFamily="34" charset="0"/>
                  <a:ea typeface="Lato"/>
                  <a:cs typeface="Lato"/>
                  <a:sym typeface="Lato"/>
                </a:rPr>
                <a:t>. FN:s </a:t>
              </a:r>
              <a:r>
                <a:rPr lang="en-US" sz="2400" u="none" strike="noStrike" dirty="0" err="1">
                  <a:solidFill>
                    <a:srgbClr val="000000"/>
                  </a:solidFill>
                  <a:latin typeface="Lato Light" panose="020F0302020204030203" pitchFamily="34" charset="0"/>
                  <a:ea typeface="Lato"/>
                  <a:cs typeface="Lato"/>
                  <a:sym typeface="Lato"/>
                </a:rPr>
                <a:t>organisation</a:t>
              </a:r>
              <a:r>
                <a:rPr lang="en-US" sz="2400" u="none" strike="noStrike" dirty="0">
                  <a:solidFill>
                    <a:srgbClr val="000000"/>
                  </a:solidFill>
                  <a:latin typeface="Lato Light" panose="020F0302020204030203" pitchFamily="34" charset="0"/>
                  <a:ea typeface="Lato"/>
                  <a:cs typeface="Lato"/>
                  <a:sym typeface="Lato"/>
                </a:rPr>
                <a:t> för </a:t>
              </a:r>
              <a:r>
                <a:rPr lang="en-US" sz="2400" u="none" strike="noStrike" dirty="0" err="1">
                  <a:solidFill>
                    <a:srgbClr val="000000"/>
                  </a:solidFill>
                  <a:latin typeface="Lato Light" panose="020F0302020204030203" pitchFamily="34" charset="0"/>
                  <a:ea typeface="Lato"/>
                  <a:cs typeface="Lato"/>
                  <a:sym typeface="Lato"/>
                </a:rPr>
                <a:t>utbildning</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vetenskap</a:t>
              </a:r>
              <a:r>
                <a:rPr lang="en-US" sz="2400" u="none" strike="noStrike" dirty="0">
                  <a:solidFill>
                    <a:srgbClr val="000000"/>
                  </a:solidFill>
                  <a:latin typeface="Lato Light" panose="020F0302020204030203" pitchFamily="34" charset="0"/>
                  <a:ea typeface="Lato"/>
                  <a:cs typeface="Lato"/>
                  <a:sym typeface="Lato"/>
                </a:rPr>
                <a:t> och kultur.</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a:cs typeface="Lato"/>
                  <a:sym typeface="Lato"/>
                </a:rPr>
                <a:t>UNESCO. (2023). </a:t>
              </a:r>
            </a:p>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a:cs typeface="Lato"/>
                  <a:sym typeface="Lato"/>
                </a:rPr>
                <a:t>Beredskapsbedömningsmetodik</a:t>
              </a:r>
              <a:r>
                <a:rPr lang="en-US" sz="2400" u="none" strike="noStrike" dirty="0">
                  <a:solidFill>
                    <a:srgbClr val="000000"/>
                  </a:solidFill>
                  <a:latin typeface="Lato Light" panose="020F0302020204030203" pitchFamily="34" charset="0"/>
                  <a:ea typeface="Lato"/>
                  <a:cs typeface="Lato"/>
                  <a:sym typeface="Lato"/>
                </a:rPr>
                <a:t> (RAM): Ett </a:t>
              </a:r>
              <a:r>
                <a:rPr lang="en-US" sz="2400" u="none" strike="noStrike" dirty="0" err="1">
                  <a:solidFill>
                    <a:srgbClr val="000000"/>
                  </a:solidFill>
                  <a:latin typeface="Lato Light" panose="020F0302020204030203" pitchFamily="34" charset="0"/>
                  <a:ea typeface="Lato"/>
                  <a:cs typeface="Lato"/>
                  <a:sym typeface="Lato"/>
                </a:rPr>
                <a:t>verktyg</a:t>
              </a:r>
              <a:r>
                <a:rPr lang="en-US" sz="2400" u="none" strike="noStrike" dirty="0">
                  <a:solidFill>
                    <a:srgbClr val="000000"/>
                  </a:solidFill>
                  <a:latin typeface="Lato Light" panose="020F0302020204030203" pitchFamily="34" charset="0"/>
                  <a:ea typeface="Lato"/>
                  <a:cs typeface="Lato"/>
                  <a:sym typeface="Lato"/>
                </a:rPr>
                <a:t> för </a:t>
              </a:r>
              <a:r>
                <a:rPr lang="en-US" sz="2400" u="none" strike="noStrike" dirty="0" err="1">
                  <a:solidFill>
                    <a:srgbClr val="000000"/>
                  </a:solidFill>
                  <a:latin typeface="Lato Light" panose="020F0302020204030203" pitchFamily="34" charset="0"/>
                  <a:ea typeface="Lato"/>
                  <a:cs typeface="Lato"/>
                  <a:sym typeface="Lato"/>
                </a:rPr>
                <a:t>rekommendationer</a:t>
              </a:r>
              <a:r>
                <a:rPr lang="en-US" sz="2400" u="none" strike="noStrike" dirty="0">
                  <a:solidFill>
                    <a:srgbClr val="000000"/>
                  </a:solidFill>
                  <a:latin typeface="Lato Light" panose="020F0302020204030203" pitchFamily="34" charset="0"/>
                  <a:ea typeface="Lato"/>
                  <a:cs typeface="Lato"/>
                  <a:sym typeface="Lato"/>
                </a:rPr>
                <a:t> om </a:t>
              </a:r>
              <a:r>
                <a:rPr lang="en-US" sz="2400" u="none" strike="noStrike" dirty="0" err="1">
                  <a:solidFill>
                    <a:srgbClr val="000000"/>
                  </a:solidFill>
                  <a:latin typeface="Lato Light" panose="020F0302020204030203" pitchFamily="34" charset="0"/>
                  <a:ea typeface="Lato"/>
                  <a:cs typeface="Lato"/>
                  <a:sym typeface="Lato"/>
                </a:rPr>
                <a:t>etik</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inom</a:t>
              </a:r>
              <a:r>
                <a:rPr lang="en-US" sz="2400" u="none" strike="noStrike" dirty="0">
                  <a:solidFill>
                    <a:srgbClr val="000000"/>
                  </a:solidFill>
                  <a:latin typeface="Lato Light" panose="020F0302020204030203" pitchFamily="34" charset="0"/>
                  <a:ea typeface="Lato"/>
                  <a:cs typeface="Lato"/>
                  <a:sym typeface="Lato"/>
                </a:rPr>
                <a:t> AI. UNESCO.</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a:cs typeface="Lato"/>
                  <a:sym typeface="Lato"/>
                </a:rPr>
                <a:t>OECD. (2019). </a:t>
              </a:r>
            </a:p>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a:cs typeface="Lato"/>
                  <a:sym typeface="Lato"/>
                </a:rPr>
                <a:t>OECD:s </a:t>
              </a:r>
              <a:r>
                <a:rPr lang="en-US" sz="2400" u="none" strike="noStrike" dirty="0" err="1">
                  <a:solidFill>
                    <a:srgbClr val="000000"/>
                  </a:solidFill>
                  <a:latin typeface="Lato Light" panose="020F0302020204030203" pitchFamily="34" charset="0"/>
                  <a:ea typeface="Lato"/>
                  <a:cs typeface="Lato"/>
                  <a:sym typeface="Lato"/>
                </a:rPr>
                <a:t>principer</a:t>
              </a:r>
              <a:r>
                <a:rPr lang="en-US" sz="2400" u="none" strike="noStrike" dirty="0">
                  <a:solidFill>
                    <a:srgbClr val="000000"/>
                  </a:solidFill>
                  <a:latin typeface="Lato Light" panose="020F0302020204030203" pitchFamily="34" charset="0"/>
                  <a:ea typeface="Lato"/>
                  <a:cs typeface="Lato"/>
                  <a:sym typeface="Lato"/>
                </a:rPr>
                <a:t> om </a:t>
              </a:r>
              <a:r>
                <a:rPr lang="en-US" sz="2400" u="none" strike="noStrike" dirty="0" err="1">
                  <a:solidFill>
                    <a:srgbClr val="000000"/>
                  </a:solidFill>
                  <a:latin typeface="Lato Light" panose="020F0302020204030203" pitchFamily="34" charset="0"/>
                  <a:ea typeface="Lato"/>
                  <a:cs typeface="Lato"/>
                  <a:sym typeface="Lato"/>
                </a:rPr>
                <a:t>artificiell</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intelligens</a:t>
              </a:r>
              <a:r>
                <a:rPr lang="en-US" sz="2400" u="none" strike="noStrike" dirty="0">
                  <a:solidFill>
                    <a:srgbClr val="000000"/>
                  </a:solidFill>
                  <a:latin typeface="Lato Light" panose="020F0302020204030203" pitchFamily="34" charset="0"/>
                  <a:ea typeface="Lato"/>
                  <a:cs typeface="Lato"/>
                  <a:sym typeface="Lato"/>
                </a:rPr>
                <a:t>. OECD-</a:t>
              </a:r>
              <a:r>
                <a:rPr lang="en-US" sz="2400" u="none" strike="noStrike" dirty="0" err="1">
                  <a:solidFill>
                    <a:srgbClr val="000000"/>
                  </a:solidFill>
                  <a:latin typeface="Lato Light" panose="020F0302020204030203" pitchFamily="34" charset="0"/>
                  <a:ea typeface="Lato"/>
                  <a:cs typeface="Lato"/>
                  <a:sym typeface="Lato"/>
                </a:rPr>
                <a:t>publikation</a:t>
              </a:r>
              <a:r>
                <a:rPr lang="en-US" sz="2400" u="none" strike="noStrike" dirty="0">
                  <a:solidFill>
                    <a:srgbClr val="000000"/>
                  </a:solidFill>
                  <a:latin typeface="Lato Light" panose="020F0302020204030203" pitchFamily="34" charset="0"/>
                  <a:ea typeface="Lato"/>
                  <a:cs typeface="Lato"/>
                  <a:sym typeface="Lato"/>
                </a:rPr>
                <a:t>.</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a:cs typeface="Lato"/>
                  <a:sym typeface="Lato"/>
                </a:rPr>
                <a:t>Europeiska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kommissionen</a:t>
              </a:r>
              <a:r>
                <a:rPr lang="en-US" sz="2400" u="none" strike="noStrike" dirty="0">
                  <a:solidFill>
                    <a:srgbClr val="000000"/>
                  </a:solidFill>
                  <a:latin typeface="Lato Light" panose="020F0302020204030203" pitchFamily="34" charset="0"/>
                  <a:ea typeface="Lato"/>
                  <a:cs typeface="Lato"/>
                  <a:sym typeface="Lato"/>
                </a:rPr>
                <a:t>. (2019). </a:t>
              </a:r>
            </a:p>
            <a:p>
              <a:pPr marL="0" lvl="0" indent="0" algn="just">
                <a:lnSpc>
                  <a:spcPts val="2879"/>
                </a:lnSpc>
                <a:spcBef>
                  <a:spcPct val="0"/>
                </a:spcBef>
              </a:pPr>
              <a:r>
                <a:rPr lang="en-US" sz="2400" i="1" u="none" strike="noStrike" dirty="0" err="1">
                  <a:solidFill>
                    <a:srgbClr val="000000"/>
                  </a:solidFill>
                  <a:latin typeface="Lato Light" panose="020F0302020204030203" pitchFamily="34" charset="0"/>
                  <a:ea typeface="Lato Italics"/>
                  <a:cs typeface="Lato Italics"/>
                  <a:sym typeface="Lato Italics"/>
                </a:rPr>
                <a:t>Etiska</a:t>
              </a:r>
              <a:r>
                <a:rPr lang="en-US" sz="2400" i="1" u="none" strike="noStrike" dirty="0">
                  <a:solidFill>
                    <a:srgbClr val="000000"/>
                  </a:solidFill>
                  <a:latin typeface="Lato Light" panose="020F0302020204030203" pitchFamily="34" charset="0"/>
                  <a:ea typeface="Lato Italics"/>
                  <a:cs typeface="Lato Italics"/>
                  <a:sym typeface="Lato Italics"/>
                </a:rPr>
                <a:t> </a:t>
              </a:r>
              <a:r>
                <a:rPr lang="en-US" sz="2400" i="1" u="none" strike="noStrike" dirty="0" err="1">
                  <a:solidFill>
                    <a:srgbClr val="000000"/>
                  </a:solidFill>
                  <a:latin typeface="Lato Light" panose="020F0302020204030203" pitchFamily="34" charset="0"/>
                  <a:ea typeface="Lato Italics"/>
                  <a:cs typeface="Lato Italics"/>
                  <a:sym typeface="Lato Italics"/>
                </a:rPr>
                <a:t>riktlinjer</a:t>
              </a:r>
              <a:r>
                <a:rPr lang="en-US" sz="2400" i="1" u="none" strike="noStrike" dirty="0">
                  <a:solidFill>
                    <a:srgbClr val="000000"/>
                  </a:solidFill>
                  <a:latin typeface="Lato Light" panose="020F0302020204030203" pitchFamily="34" charset="0"/>
                  <a:ea typeface="Lato Italics"/>
                  <a:cs typeface="Lato Italics"/>
                  <a:sym typeface="Lato Italics"/>
                </a:rPr>
                <a:t> för </a:t>
              </a:r>
              <a:r>
                <a:rPr lang="en-US" sz="2400" i="1" u="none" strike="noStrike" dirty="0" err="1">
                  <a:solidFill>
                    <a:srgbClr val="000000"/>
                  </a:solidFill>
                  <a:latin typeface="Lato Light" panose="020F0302020204030203" pitchFamily="34" charset="0"/>
                  <a:ea typeface="Lato Italics"/>
                  <a:cs typeface="Lato Italics"/>
                  <a:sym typeface="Lato Italics"/>
                </a:rPr>
                <a:t>pålitlig</a:t>
              </a:r>
              <a:r>
                <a:rPr lang="en-US" sz="2400" i="1" u="none" strike="noStrike" dirty="0">
                  <a:solidFill>
                    <a:srgbClr val="000000"/>
                  </a:solidFill>
                  <a:latin typeface="Lato Light" panose="020F0302020204030203" pitchFamily="34" charset="0"/>
                  <a:ea typeface="Lato Italics"/>
                  <a:cs typeface="Lato Italics"/>
                  <a:sym typeface="Lato Italics"/>
                </a:rPr>
                <a:t> AI. Grupp av </a:t>
              </a:r>
              <a:r>
                <a:rPr lang="en-US" sz="2400" i="1" u="none" strike="noStrike" dirty="0" err="1">
                  <a:solidFill>
                    <a:srgbClr val="000000"/>
                  </a:solidFill>
                  <a:latin typeface="Lato Light" panose="020F0302020204030203" pitchFamily="34" charset="0"/>
                  <a:ea typeface="Lato Italics"/>
                  <a:cs typeface="Lato Italics"/>
                  <a:sym typeface="Lato Italics"/>
                </a:rPr>
                <a:t>ledande</a:t>
              </a:r>
              <a:r>
                <a:rPr lang="en-US" sz="2400" i="1" u="none" strike="noStrike" dirty="0">
                  <a:solidFill>
                    <a:srgbClr val="000000"/>
                  </a:solidFill>
                  <a:latin typeface="Lato Light" panose="020F0302020204030203" pitchFamily="34" charset="0"/>
                  <a:ea typeface="Lato Italics"/>
                  <a:cs typeface="Lato Italics"/>
                  <a:sym typeface="Lato Italics"/>
                </a:rPr>
                <a:t> </a:t>
              </a:r>
              <a:r>
                <a:rPr lang="en-US" sz="2400" i="1" u="none" strike="noStrike" dirty="0" err="1">
                  <a:solidFill>
                    <a:srgbClr val="000000"/>
                  </a:solidFill>
                  <a:latin typeface="Lato Light" panose="020F0302020204030203" pitchFamily="34" charset="0"/>
                  <a:ea typeface="Lato Italics"/>
                  <a:cs typeface="Lato Italics"/>
                  <a:sym typeface="Lato Italics"/>
                </a:rPr>
                <a:t>experter</a:t>
              </a:r>
              <a:r>
                <a:rPr lang="en-US" sz="2400" i="1" u="none" strike="noStrike" dirty="0">
                  <a:solidFill>
                    <a:srgbClr val="000000"/>
                  </a:solidFill>
                  <a:latin typeface="Lato Light" panose="020F0302020204030203" pitchFamily="34" charset="0"/>
                  <a:ea typeface="Lato Italics"/>
                  <a:cs typeface="Lato Italics"/>
                  <a:sym typeface="Lato Italics"/>
                </a:rPr>
                <a:t> </a:t>
              </a:r>
              <a:r>
                <a:rPr lang="en-US" sz="2400" i="1" u="none" strike="noStrike" dirty="0" err="1">
                  <a:solidFill>
                    <a:srgbClr val="000000"/>
                  </a:solidFill>
                  <a:latin typeface="Lato Light" panose="020F0302020204030203" pitchFamily="34" charset="0"/>
                  <a:ea typeface="Lato Italics"/>
                  <a:cs typeface="Lato Italics"/>
                  <a:sym typeface="Lato Italics"/>
                </a:rPr>
                <a:t>inom</a:t>
              </a:r>
              <a:r>
                <a:rPr lang="en-US" sz="2400" i="1" u="none" strike="noStrike" dirty="0">
                  <a:solidFill>
                    <a:srgbClr val="000000"/>
                  </a:solidFill>
                  <a:latin typeface="Lato Light" panose="020F0302020204030203" pitchFamily="34" charset="0"/>
                  <a:ea typeface="Lato Italics"/>
                  <a:cs typeface="Lato Italics"/>
                  <a:sym typeface="Lato Italics"/>
                </a:rPr>
                <a:t> </a:t>
              </a:r>
              <a:r>
                <a:rPr lang="en-US" sz="2400" i="1" u="none" strike="noStrike" dirty="0" err="1">
                  <a:solidFill>
                    <a:srgbClr val="000000"/>
                  </a:solidFill>
                  <a:latin typeface="Lato Light" panose="020F0302020204030203" pitchFamily="34" charset="0"/>
                  <a:ea typeface="Lato Italics"/>
                  <a:cs typeface="Lato Italics"/>
                  <a:sym typeface="Lato Italics"/>
                </a:rPr>
                <a:t>artificiell</a:t>
              </a:r>
              <a:r>
                <a:rPr lang="en-US" sz="2400" i="1" u="none" strike="noStrike" dirty="0">
                  <a:solidFill>
                    <a:srgbClr val="000000"/>
                  </a:solidFill>
                  <a:latin typeface="Lato Light" panose="020F0302020204030203" pitchFamily="34" charset="0"/>
                  <a:ea typeface="Lato Italics"/>
                  <a:cs typeface="Lato Italics"/>
                  <a:sym typeface="Lato Italics"/>
                </a:rPr>
                <a:t> </a:t>
              </a:r>
              <a:r>
                <a:rPr lang="en-US" sz="2400" i="1" u="none" strike="noStrike" dirty="0" err="1">
                  <a:solidFill>
                    <a:srgbClr val="000000"/>
                  </a:solidFill>
                  <a:latin typeface="Lato Light" panose="020F0302020204030203" pitchFamily="34" charset="0"/>
                  <a:ea typeface="Lato Italics"/>
                  <a:cs typeface="Lato Italics"/>
                  <a:sym typeface="Lato Italics"/>
                </a:rPr>
                <a:t>intelligens</a:t>
              </a:r>
              <a:r>
                <a:rPr lang="en-US" sz="2400" i="1" u="none" strike="noStrike" dirty="0">
                  <a:solidFill>
                    <a:srgbClr val="000000"/>
                  </a:solidFill>
                  <a:latin typeface="Lato Light" panose="020F0302020204030203" pitchFamily="34" charset="0"/>
                  <a:ea typeface="Lato Italics"/>
                  <a:cs typeface="Lato Italics"/>
                  <a:sym typeface="Lato Italics"/>
                </a:rPr>
                <a:t>.</a:t>
              </a:r>
            </a:p>
          </p:txBody>
        </p:sp>
      </p:grpSp>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44399" y="1085850"/>
            <a:ext cx="9207533" cy="578431"/>
          </a:xfrm>
          <a:prstGeom prst="rect">
            <a:avLst/>
          </a:prstGeom>
        </p:spPr>
        <p:txBody>
          <a:bodyPr lIns="0" tIns="0" rIns="0" bIns="0" rtlCol="0" anchor="t">
            <a:spAutoFit/>
          </a:bodyPr>
          <a:lstStyle/>
          <a:p>
            <a:pPr marL="0" lvl="0" indent="0" algn="l">
              <a:lnSpc>
                <a:spcPts val="4541"/>
              </a:lnSpc>
              <a:spcBef>
                <a:spcPct val="0"/>
              </a:spcBef>
            </a:pPr>
            <a:r>
              <a:rPr lang="en-US" sz="4204" u="none" strike="noStrike">
                <a:solidFill>
                  <a:srgbClr val="000000"/>
                </a:solidFill>
                <a:latin typeface="Oswald"/>
                <a:ea typeface="Oswald"/>
                <a:cs typeface="Oswald"/>
                <a:sym typeface="Oswald"/>
              </a:rPr>
              <a:t>REFERENSER SOM ANVÄNDS I MODULEN</a:t>
            </a:r>
          </a:p>
        </p:txBody>
      </p:sp>
      <p:grpSp>
        <p:nvGrpSpPr>
          <p:cNvPr id="3" name="Group 3"/>
          <p:cNvGrpSpPr/>
          <p:nvPr/>
        </p:nvGrpSpPr>
        <p:grpSpPr>
          <a:xfrm>
            <a:off x="1044399" y="2225158"/>
            <a:ext cx="16214901" cy="3384347"/>
            <a:chOff x="0" y="0"/>
            <a:chExt cx="21619867" cy="4512462"/>
          </a:xfrm>
        </p:grpSpPr>
        <p:sp>
          <p:nvSpPr>
            <p:cNvPr id="4" name="Freeform 4"/>
            <p:cNvSpPr/>
            <p:nvPr/>
          </p:nvSpPr>
          <p:spPr>
            <a:xfrm>
              <a:off x="0" y="0"/>
              <a:ext cx="21619868" cy="4512461"/>
            </a:xfrm>
            <a:custGeom>
              <a:avLst/>
              <a:gdLst/>
              <a:ahLst/>
              <a:cxnLst/>
              <a:rect l="l" t="t" r="r" b="b"/>
              <a:pathLst>
                <a:path w="21619868" h="4512461">
                  <a:moveTo>
                    <a:pt x="0" y="0"/>
                  </a:moveTo>
                  <a:lnTo>
                    <a:pt x="21619868" y="0"/>
                  </a:lnTo>
                  <a:lnTo>
                    <a:pt x="21619868" y="4512461"/>
                  </a:lnTo>
                  <a:lnTo>
                    <a:pt x="0" y="4512461"/>
                  </a:lnTo>
                  <a:close/>
                </a:path>
              </a:pathLst>
            </a:custGeom>
            <a:blipFill>
              <a:blip r:embed="rId3">
                <a:alphaModFix amt="0"/>
              </a:blip>
              <a:stretch>
                <a:fillRect t="-47064" r="-3748" b="-46645"/>
              </a:stretch>
            </a:blipFill>
          </p:spPr>
          <p:txBody>
            <a:bodyPr/>
            <a:lstStyle/>
            <a:p>
              <a:endParaRPr lang="es-ES"/>
            </a:p>
          </p:txBody>
        </p:sp>
        <p:sp>
          <p:nvSpPr>
            <p:cNvPr id="5" name="TextBox 5"/>
            <p:cNvSpPr txBox="1"/>
            <p:nvPr/>
          </p:nvSpPr>
          <p:spPr>
            <a:xfrm>
              <a:off x="0" y="0"/>
              <a:ext cx="21619867" cy="4512462"/>
            </a:xfrm>
            <a:prstGeom prst="rect">
              <a:avLst/>
            </a:prstGeom>
          </p:spPr>
          <p:txBody>
            <a:bodyPr lIns="0" tIns="0" rIns="0" bIns="0" rtlCol="0" anchor="ctr"/>
            <a:lstStyle/>
            <a:p>
              <a:pPr marL="0" lvl="0" indent="0" algn="just">
                <a:lnSpc>
                  <a:spcPts val="2879"/>
                </a:lnSpc>
                <a:spcBef>
                  <a:spcPct val="0"/>
                </a:spcBef>
              </a:pPr>
              <a:endParaRPr sz="2400" dirty="0">
                <a:latin typeface="Lato Light" panose="020F0302020204030203" pitchFamily="34" charset="0"/>
              </a:endParaRPr>
            </a:p>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a:cs typeface="Lato"/>
                  <a:sym typeface="Lato"/>
                </a:rPr>
                <a:t>CEDEFOP. (2022). </a:t>
              </a:r>
            </a:p>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a:cs typeface="Lato"/>
                  <a:sym typeface="Lato"/>
                </a:rPr>
                <a:t>Digitalisering</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inom</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utbildning</a:t>
              </a:r>
              <a:r>
                <a:rPr lang="en-US" sz="2400" u="none" strike="noStrike" dirty="0">
                  <a:solidFill>
                    <a:srgbClr val="000000"/>
                  </a:solidFill>
                  <a:latin typeface="Lato Light" panose="020F0302020204030203" pitchFamily="34" charset="0"/>
                  <a:ea typeface="Lato"/>
                  <a:cs typeface="Lato"/>
                  <a:sym typeface="Lato"/>
                </a:rPr>
                <a:t> och </a:t>
              </a:r>
              <a:r>
                <a:rPr lang="en-US" sz="2400" u="none" strike="noStrike" dirty="0" err="1">
                  <a:solidFill>
                    <a:srgbClr val="000000"/>
                  </a:solidFill>
                  <a:latin typeface="Lato Light" panose="020F0302020204030203" pitchFamily="34" charset="0"/>
                  <a:ea typeface="Lato"/>
                  <a:cs typeface="Lato"/>
                  <a:sym typeface="Lato"/>
                </a:rPr>
                <a:t>yrkesutbildning</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Kompetens</a:t>
              </a:r>
              <a:r>
                <a:rPr lang="en-US" sz="2400" u="none" strike="noStrike" dirty="0">
                  <a:solidFill>
                    <a:srgbClr val="000000"/>
                  </a:solidFill>
                  <a:latin typeface="Lato Light" panose="020F0302020204030203" pitchFamily="34" charset="0"/>
                  <a:ea typeface="Lato"/>
                  <a:cs typeface="Lato"/>
                  <a:sym typeface="Lato"/>
                </a:rPr>
                <a:t> för </a:t>
              </a:r>
              <a:r>
                <a:rPr lang="en-US" sz="2400" u="none" strike="noStrike" dirty="0" err="1">
                  <a:solidFill>
                    <a:srgbClr val="000000"/>
                  </a:solidFill>
                  <a:latin typeface="Lato Light" panose="020F0302020204030203" pitchFamily="34" charset="0"/>
                  <a:ea typeface="Lato"/>
                  <a:cs typeface="Lato"/>
                  <a:sym typeface="Lato"/>
                </a:rPr>
                <a:t>framtiden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Europeiska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unionens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publikationsbyrå</a:t>
              </a:r>
              <a:r>
                <a:rPr lang="en-US" sz="2400" u="none" strike="noStrike" dirty="0">
                  <a:solidFill>
                    <a:srgbClr val="000000"/>
                  </a:solidFill>
                  <a:latin typeface="Lato Light" panose="020F0302020204030203" pitchFamily="34" charset="0"/>
                  <a:ea typeface="Lato"/>
                  <a:cs typeface="Lato"/>
                  <a:sym typeface="Lato"/>
                </a:rPr>
                <a:t>.</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a:cs typeface="Lato"/>
                  <a:sym typeface="Lato"/>
                </a:rPr>
                <a:t>Europaparlamentet</a:t>
              </a:r>
              <a:r>
                <a:rPr lang="en-US" sz="2400" u="none" strike="noStrike" dirty="0">
                  <a:solidFill>
                    <a:srgbClr val="000000"/>
                  </a:solidFill>
                  <a:latin typeface="Lato Light" panose="020F0302020204030203" pitchFamily="34" charset="0"/>
                  <a:ea typeface="Lato"/>
                  <a:cs typeface="Lato"/>
                  <a:sym typeface="Lato"/>
                </a:rPr>
                <a:t>. (2020). </a:t>
              </a:r>
            </a:p>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a:cs typeface="Lato"/>
                  <a:sym typeface="Lato"/>
                </a:rPr>
                <a:t>Etiken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kring</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artificiell</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intelligens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frågor</a:t>
              </a:r>
              <a:r>
                <a:rPr lang="en-US" sz="2400" u="none" strike="noStrike" dirty="0">
                  <a:solidFill>
                    <a:srgbClr val="000000"/>
                  </a:solidFill>
                  <a:latin typeface="Lato Light" panose="020F0302020204030203" pitchFamily="34" charset="0"/>
                  <a:ea typeface="Lato"/>
                  <a:cs typeface="Lato"/>
                  <a:sym typeface="Lato"/>
                </a:rPr>
                <a:t> och </a:t>
              </a:r>
              <a:r>
                <a:rPr lang="en-US" sz="2400" u="none" strike="noStrike" dirty="0" err="1">
                  <a:solidFill>
                    <a:srgbClr val="000000"/>
                  </a:solidFill>
                  <a:latin typeface="Lato Light" panose="020F0302020204030203" pitchFamily="34" charset="0"/>
                  <a:ea typeface="Lato"/>
                  <a:cs typeface="Lato"/>
                  <a:sym typeface="Lato"/>
                </a:rPr>
                <a:t>initiativ</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Europaparlamentets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forskningstjänst</a:t>
              </a:r>
              <a:r>
                <a:rPr lang="en-US" sz="2400" u="none" strike="noStrike" dirty="0">
                  <a:solidFill>
                    <a:srgbClr val="000000"/>
                  </a:solidFill>
                  <a:latin typeface="Lato Light" panose="020F0302020204030203" pitchFamily="34" charset="0"/>
                  <a:ea typeface="Lato"/>
                  <a:cs typeface="Lato"/>
                  <a:sym typeface="Lato"/>
                </a:rPr>
                <a:t>.</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a:cs typeface="Lato"/>
                  <a:sym typeface="Lato"/>
                </a:rPr>
                <a:t>Världsekonomiskt</a:t>
              </a:r>
              <a:r>
                <a:rPr lang="en-US" sz="2400" u="none" strike="noStrike" dirty="0">
                  <a:solidFill>
                    <a:srgbClr val="000000"/>
                  </a:solidFill>
                  <a:latin typeface="Lato Light" panose="020F0302020204030203" pitchFamily="34" charset="0"/>
                  <a:ea typeface="Lato"/>
                  <a:cs typeface="Lato"/>
                  <a:sym typeface="Lato"/>
                </a:rPr>
                <a:t> forum. (2023). </a:t>
              </a:r>
            </a:p>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forma </a:t>
              </a:r>
              <a:r>
                <a:rPr lang="en-US" sz="2400" u="none" strike="noStrike" dirty="0" err="1">
                  <a:solidFill>
                    <a:srgbClr val="000000"/>
                  </a:solidFill>
                  <a:latin typeface="Lato Light" panose="020F0302020204030203" pitchFamily="34" charset="0"/>
                  <a:ea typeface="Lato"/>
                  <a:cs typeface="Lato"/>
                  <a:sym typeface="Lato"/>
                </a:rPr>
                <a:t>framtidens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lärande</a:t>
              </a:r>
              <a:r>
                <a:rPr lang="en-US" sz="2400" u="none" strike="noStrike" dirty="0">
                  <a:solidFill>
                    <a:srgbClr val="000000"/>
                  </a:solidFill>
                  <a:latin typeface="Lato Light" panose="020F0302020204030203" pitchFamily="34" charset="0"/>
                  <a:ea typeface="Lato"/>
                  <a:cs typeface="Lato"/>
                  <a:sym typeface="Lato"/>
                </a:rPr>
                <a:t>: AI:s roll </a:t>
              </a:r>
              <a:r>
                <a:rPr lang="en-US" sz="2400" u="none" strike="noStrike" dirty="0" err="1">
                  <a:solidFill>
                    <a:srgbClr val="000000"/>
                  </a:solidFill>
                  <a:latin typeface="Lato Light" panose="020F0302020204030203" pitchFamily="34" charset="0"/>
                  <a:ea typeface="Lato"/>
                  <a:cs typeface="Lato"/>
                  <a:sym typeface="Lato"/>
                </a:rPr>
                <a:t>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utbildning</a:t>
              </a:r>
              <a:r>
                <a:rPr lang="en-US" sz="2400" u="none" strike="noStrike" dirty="0">
                  <a:solidFill>
                    <a:srgbClr val="000000"/>
                  </a:solidFill>
                  <a:latin typeface="Lato Light" panose="020F0302020204030203" pitchFamily="34" charset="0"/>
                  <a:ea typeface="Lato"/>
                  <a:cs typeface="Lato"/>
                  <a:sym typeface="Lato"/>
                </a:rPr>
                <a:t>. WEF.</a:t>
              </a:r>
            </a:p>
          </p:txBody>
        </p:sp>
      </p:grpSp>
    </p:spTree>
    <p:custDataLst>
      <p:tags r:id="rId1"/>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934589" y="7476973"/>
            <a:ext cx="2175491" cy="642671"/>
            <a:chOff x="0" y="0"/>
            <a:chExt cx="2900655" cy="856894"/>
          </a:xfrm>
        </p:grpSpPr>
        <p:sp>
          <p:nvSpPr>
            <p:cNvPr id="3" name="Freeform 3"/>
            <p:cNvSpPr/>
            <p:nvPr/>
          </p:nvSpPr>
          <p:spPr>
            <a:xfrm>
              <a:off x="0" y="0"/>
              <a:ext cx="2900656" cy="856895"/>
            </a:xfrm>
            <a:custGeom>
              <a:avLst/>
              <a:gdLst/>
              <a:ahLst/>
              <a:cxnLst/>
              <a:rect l="l" t="t" r="r" b="b"/>
              <a:pathLst>
                <a:path w="2900656" h="856895">
                  <a:moveTo>
                    <a:pt x="0" y="0"/>
                  </a:moveTo>
                  <a:lnTo>
                    <a:pt x="2900656" y="0"/>
                  </a:lnTo>
                  <a:lnTo>
                    <a:pt x="2900656" y="856895"/>
                  </a:lnTo>
                  <a:lnTo>
                    <a:pt x="0" y="856895"/>
                  </a:lnTo>
                  <a:close/>
                </a:path>
              </a:pathLst>
            </a:custGeom>
            <a:blipFill>
              <a:blip r:embed="rId4">
                <a:alphaModFix amt="0"/>
              </a:blip>
              <a:stretch>
                <a:fillRect t="-26194" b="-5722"/>
              </a:stretch>
            </a:blipFill>
          </p:spPr>
          <p:txBody>
            <a:bodyPr/>
            <a:lstStyle/>
            <a:p>
              <a:endParaRPr lang="es-ES"/>
            </a:p>
          </p:txBody>
        </p:sp>
        <p:sp>
          <p:nvSpPr>
            <p:cNvPr id="4" name="TextBox 4"/>
            <p:cNvSpPr txBox="1"/>
            <p:nvPr/>
          </p:nvSpPr>
          <p:spPr>
            <a:xfrm>
              <a:off x="0" y="0"/>
              <a:ext cx="2900655" cy="856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Börja om</a:t>
              </a:r>
            </a:p>
          </p:txBody>
        </p:sp>
      </p:grpSp>
      <p:grpSp>
        <p:nvGrpSpPr>
          <p:cNvPr id="5" name="Group 5"/>
          <p:cNvGrpSpPr/>
          <p:nvPr/>
        </p:nvGrpSpPr>
        <p:grpSpPr>
          <a:xfrm>
            <a:off x="8601427" y="7476973"/>
            <a:ext cx="2338435" cy="1118921"/>
            <a:chOff x="0" y="0"/>
            <a:chExt cx="3117914" cy="1491894"/>
          </a:xfrm>
        </p:grpSpPr>
        <p:sp>
          <p:nvSpPr>
            <p:cNvPr id="6" name="Freeform 6"/>
            <p:cNvSpPr/>
            <p:nvPr/>
          </p:nvSpPr>
          <p:spPr>
            <a:xfrm>
              <a:off x="0" y="0"/>
              <a:ext cx="3117912" cy="1491895"/>
            </a:xfrm>
            <a:custGeom>
              <a:avLst/>
              <a:gdLst/>
              <a:ahLst/>
              <a:cxnLst/>
              <a:rect l="l" t="t" r="r" b="b"/>
              <a:pathLst>
                <a:path w="3117912" h="1491895">
                  <a:moveTo>
                    <a:pt x="0" y="0"/>
                  </a:moveTo>
                  <a:lnTo>
                    <a:pt x="3117912" y="0"/>
                  </a:lnTo>
                  <a:lnTo>
                    <a:pt x="3117912" y="1491895"/>
                  </a:lnTo>
                  <a:lnTo>
                    <a:pt x="0" y="1491895"/>
                  </a:lnTo>
                  <a:close/>
                </a:path>
              </a:pathLst>
            </a:custGeom>
            <a:blipFill>
              <a:blip r:embed="rId4">
                <a:alphaModFix amt="0"/>
              </a:blip>
              <a:stretch>
                <a:fillRect t="-17882" b="36439"/>
              </a:stretch>
            </a:blipFill>
          </p:spPr>
          <p:txBody>
            <a:bodyPr/>
            <a:lstStyle/>
            <a:p>
              <a:endParaRPr lang="es-ES"/>
            </a:p>
          </p:txBody>
        </p:sp>
        <p:sp>
          <p:nvSpPr>
            <p:cNvPr id="7" name="TextBox 7"/>
            <p:cNvSpPr txBox="1"/>
            <p:nvPr/>
          </p:nvSpPr>
          <p:spPr>
            <a:xfrm>
              <a:off x="0" y="0"/>
              <a:ext cx="3117914" cy="1491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Avsluta kursen</a:t>
              </a:r>
            </a:p>
          </p:txBody>
        </p:sp>
      </p:grpSp>
      <p:grpSp>
        <p:nvGrpSpPr>
          <p:cNvPr id="8" name="Group 8"/>
          <p:cNvGrpSpPr/>
          <p:nvPr/>
        </p:nvGrpSpPr>
        <p:grpSpPr>
          <a:xfrm>
            <a:off x="8806491" y="2992907"/>
            <a:ext cx="7419499" cy="3244739"/>
            <a:chOff x="0" y="0"/>
            <a:chExt cx="9892665" cy="4326318"/>
          </a:xfrm>
        </p:grpSpPr>
        <p:sp>
          <p:nvSpPr>
            <p:cNvPr id="9" name="Freeform 9" descr="En logotyp med en persons huvud i en cirkel.  AI-genererat innehåll kan vara felaktigt."/>
            <p:cNvSpPr/>
            <p:nvPr/>
          </p:nvSpPr>
          <p:spPr>
            <a:xfrm>
              <a:off x="0" y="0"/>
              <a:ext cx="9892665" cy="4326255"/>
            </a:xfrm>
            <a:custGeom>
              <a:avLst/>
              <a:gdLst/>
              <a:ahLst/>
              <a:cxnLst/>
              <a:rect l="l" t="t" r="r" b="b"/>
              <a:pathLst>
                <a:path w="9892665" h="4326255">
                  <a:moveTo>
                    <a:pt x="0" y="0"/>
                  </a:moveTo>
                  <a:lnTo>
                    <a:pt x="9892665" y="0"/>
                  </a:lnTo>
                  <a:lnTo>
                    <a:pt x="9892665" y="4326255"/>
                  </a:lnTo>
                  <a:lnTo>
                    <a:pt x="0" y="4326255"/>
                  </a:lnTo>
                  <a:lnTo>
                    <a:pt x="0" y="0"/>
                  </a:lnTo>
                  <a:close/>
                </a:path>
              </a:pathLst>
            </a:custGeom>
            <a:blipFill>
              <a:blip r:embed="rId5"/>
              <a:stretch>
                <a:fillRect b="-1"/>
              </a:stretch>
            </a:blipFill>
          </p:spPr>
          <p:txBody>
            <a:bodyPr/>
            <a:lstStyle/>
            <a:p>
              <a:endParaRPr lang="es-ES"/>
            </a:p>
          </p:txBody>
        </p:sp>
      </p:grpSp>
      <p:grpSp>
        <p:nvGrpSpPr>
          <p:cNvPr id="10" name="Group 10"/>
          <p:cNvGrpSpPr/>
          <p:nvPr/>
        </p:nvGrpSpPr>
        <p:grpSpPr>
          <a:xfrm>
            <a:off x="1055922" y="9038854"/>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6"/>
              <a:stretch>
                <a:fillRect t="-850" b="-850"/>
              </a:stretch>
            </a:blipFill>
          </p:spPr>
          <p:txBody>
            <a:bodyPr/>
            <a:lstStyle/>
            <a:p>
              <a:endParaRPr lang="es-ES"/>
            </a:p>
          </p:txBody>
        </p:sp>
      </p:grpSp>
      <p:grpSp>
        <p:nvGrpSpPr>
          <p:cNvPr id="12" name="Group 12"/>
          <p:cNvGrpSpPr/>
          <p:nvPr/>
        </p:nvGrpSpPr>
        <p:grpSpPr>
          <a:xfrm>
            <a:off x="0" y="2069525"/>
            <a:ext cx="6903596" cy="5975014"/>
            <a:chOff x="0" y="0"/>
            <a:chExt cx="8851392" cy="7660818"/>
          </a:xfrm>
        </p:grpSpPr>
        <p:sp>
          <p:nvSpPr>
            <p:cNvPr id="13" name="Freeform 13"/>
            <p:cNvSpPr/>
            <p:nvPr/>
          </p:nvSpPr>
          <p:spPr>
            <a:xfrm>
              <a:off x="0" y="0"/>
              <a:ext cx="8851392" cy="7660767"/>
            </a:xfrm>
            <a:custGeom>
              <a:avLst/>
              <a:gdLst/>
              <a:ahLst/>
              <a:cxnLst/>
              <a:rect l="l" t="t" r="r" b="b"/>
              <a:pathLst>
                <a:path w="8851392" h="7660767">
                  <a:moveTo>
                    <a:pt x="0" y="0"/>
                  </a:moveTo>
                  <a:lnTo>
                    <a:pt x="8851392" y="0"/>
                  </a:lnTo>
                  <a:lnTo>
                    <a:pt x="8851392" y="7660767"/>
                  </a:lnTo>
                  <a:lnTo>
                    <a:pt x="0" y="7660767"/>
                  </a:lnTo>
                  <a:lnTo>
                    <a:pt x="0" y="0"/>
                  </a:lnTo>
                  <a:close/>
                </a:path>
              </a:pathLst>
            </a:custGeom>
            <a:blipFill>
              <a:blip r:embed="rId7"/>
              <a:stretch>
                <a:fillRect l="-14856" r="-14904"/>
              </a:stretch>
            </a:blipFill>
          </p:spPr>
          <p:txBody>
            <a:bodyPr/>
            <a:lstStyle/>
            <a:p>
              <a:endParaRPr lang="es-ES"/>
            </a:p>
          </p:txBody>
        </p:sp>
      </p:grpSp>
      <p:sp>
        <p:nvSpPr>
          <p:cNvPr id="14" name="TextBox 14"/>
          <p:cNvSpPr txBox="1"/>
          <p:nvPr/>
        </p:nvSpPr>
        <p:spPr>
          <a:xfrm>
            <a:off x="9064173" y="8772525"/>
            <a:ext cx="6942236" cy="9239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Detta projekt samfinansierades med stöd från Europeiska kommissionens Erasmus+-program. Denna publikation återspeglar endast författarnas åsikter, och varken Europeiska kommissionen eller SEPIE ansvarar för någon användning som kan göras av informationen häri.</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4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3894</Words>
  <Application>Microsoft Office PowerPoint</Application>
  <PresentationFormat>Custom</PresentationFormat>
  <Paragraphs>427</Paragraphs>
  <Slides>41</Slides>
  <Notes>24</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41</vt:i4>
      </vt:variant>
    </vt:vector>
  </HeadingPairs>
  <TitlesOfParts>
    <vt:vector size="58" baseType="lpstr">
      <vt:lpstr>Canva Sans</vt:lpstr>
      <vt:lpstr>Oswald</vt:lpstr>
      <vt:lpstr>Gosha</vt:lpstr>
      <vt:lpstr>Lato Light</vt:lpstr>
      <vt:lpstr>Calibri</vt:lpstr>
      <vt:lpstr>Lato</vt:lpstr>
      <vt:lpstr>Canva Sans Bold</vt:lpstr>
      <vt:lpstr>Canva Sans Medium</vt:lpstr>
      <vt:lpstr>Arial</vt:lpstr>
      <vt:lpstr>Lato Bold</vt:lpstr>
      <vt:lpstr>Lato Light Italics</vt:lpstr>
      <vt:lpstr>Calibri (MS) Bold</vt:lpstr>
      <vt:lpstr>Quattrocento Bold</vt:lpstr>
      <vt:lpstr>Open Sans Light</vt:lpstr>
      <vt:lpstr>Signika Bold</vt:lpstr>
      <vt:lpstr>Calibri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SW_Modul 1 - INclusive trAIners</dc:title>
  <dc:creator>User00</dc:creator>
  <cp:lastModifiedBy>Jaione Santos Miguel</cp:lastModifiedBy>
  <cp:revision>3</cp:revision>
  <dcterms:created xsi:type="dcterms:W3CDTF">2006-08-16T00:00:00Z</dcterms:created>
  <dcterms:modified xsi:type="dcterms:W3CDTF">2026-10-08T14:37:20Z</dcterms:modified>
  <dc:identifier>DAHQwF-IKn4</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0229FDA1-7CC2-4044-AE65-759BEF75304F</vt:lpwstr>
  </property>
  <property fmtid="{D5CDD505-2E9C-101B-9397-08002B2CF9AE}" pid="3" name="ArticulatePath">
    <vt:lpwstr>SW_Modul 1 - INclusive trAIners</vt:lpwstr>
  </property>
</Properties>
</file>