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Lst>
  <p:sldSz cx="18288000" cy="10287000"/>
  <p:notesSz cx="6858000" cy="9144000"/>
  <p:embeddedFontLst>
    <p:embeddedFont>
      <p:font typeface="Calibri (MS)" panose="020B0604020202020204" charset="0"/>
      <p:regular r:id="rId44"/>
    </p:embeddedFont>
    <p:embeddedFont>
      <p:font typeface="Calibri (MS) Bold" panose="020B0604020202020204" charset="0"/>
      <p:regular r:id="rId45"/>
    </p:embeddedFont>
    <p:embeddedFont>
      <p:font typeface="Canva Sans" panose="020B0604020202020204" charset="0"/>
      <p:regular r:id="rId46"/>
    </p:embeddedFont>
    <p:embeddedFont>
      <p:font typeface="Canva Sans Bold" panose="020B0604020202020204" charset="0"/>
      <p:regular r:id="rId47"/>
    </p:embeddedFont>
    <p:embeddedFont>
      <p:font typeface="Canva Sans Medium" panose="020B0604020202020204" charset="0"/>
      <p:regular r:id="rId48"/>
    </p:embeddedFont>
    <p:embeddedFont>
      <p:font typeface="Gosha" panose="020B0604020202020204" charset="0"/>
      <p:regular r:id="rId49"/>
    </p:embeddedFont>
    <p:embeddedFont>
      <p:font typeface="Gosha Bold" panose="020B0604020202020204" charset="0"/>
      <p:regular r:id="rId50"/>
    </p:embeddedFont>
    <p:embeddedFont>
      <p:font typeface="Lato" panose="020F0502020204030203" pitchFamily="34" charset="0"/>
      <p:regular r:id="rId51"/>
      <p:bold r:id="rId52"/>
      <p:italic r:id="rId53"/>
    </p:embeddedFont>
    <p:embeddedFont>
      <p:font typeface="Lato Bold" panose="020F0802020204030203" pitchFamily="34" charset="0"/>
      <p:regular r:id="rId54"/>
      <p:bold r:id="rId55"/>
    </p:embeddedFont>
    <p:embeddedFont>
      <p:font typeface="Lato Light" panose="020F0302020204030203" pitchFamily="34" charset="0"/>
      <p:regular r:id="rId56"/>
    </p:embeddedFont>
    <p:embeddedFont>
      <p:font typeface="Lato Light Italics" panose="020B0604020202020204" charset="0"/>
      <p:regular r:id="rId57"/>
    </p:embeddedFont>
    <p:embeddedFont>
      <p:font typeface="Open Sans Light" pitchFamily="2" charset="0"/>
      <p:regular r:id="rId58"/>
      <p:italic r:id="rId59"/>
    </p:embeddedFont>
    <p:embeddedFont>
      <p:font typeface="Oswald" pitchFamily="2" charset="0"/>
      <p:regular r:id="rId60"/>
      <p:bold r:id="rId61"/>
    </p:embeddedFont>
    <p:embeddedFont>
      <p:font typeface="Quattrocento Bold" panose="020B0604020202020204" charset="0"/>
      <p:regular r:id="rId62"/>
    </p:embeddedFont>
    <p:embeddedFont>
      <p:font typeface="Signika Bold" pitchFamily="2" charset="0"/>
      <p:regular r:id="rId63"/>
      <p:bold r:id="rId64"/>
    </p:embeddedFont>
  </p:embeddedFontLst>
  <p:custDataLst>
    <p:tags r:id="rId6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7.fntdata"/><Relationship Id="rId55"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7.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slideLayout" Target="../slideLayouts/slideLayout7.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13.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6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jpe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unesdoc.unesco.org/ark:/48223/pf0000385198_spa" TargetMode="External"/><Relationship Id="rId3" Type="http://schemas.openxmlformats.org/officeDocument/2006/relationships/notesSlide" Target="../notesSlides/notesSlide16.xml"/><Relationship Id="rId7" Type="http://schemas.openxmlformats.org/officeDocument/2006/relationships/hyperlink" Target="https://digital-strategy.ec.europa.eu/es/policies/contents-code-gp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digital-strategy.ec.europa.eu/es/policies/regulatory-framework-ai" TargetMode="External"/><Relationship Id="rId5" Type="http://schemas.openxmlformats.org/officeDocument/2006/relationships/image" Target="../media/image6.jpeg"/><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5.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notesSlide" Target="../notesSlides/notesSlide20.xml"/><Relationship Id="rId7"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drive.google.com/drive/folders/1lmYsf7uaXF-D8f9tT7ErVBMW3S1KUMxO" TargetMode="External"/><Relationship Id="rId5" Type="http://schemas.openxmlformats.org/officeDocument/2006/relationships/image" Target="../media/image86.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90.png"/><Relationship Id="rId5" Type="http://schemas.openxmlformats.org/officeDocument/2006/relationships/hyperlink" Target="https://notebook.google.com/notebook/d7f2d9bf-dfef-4303-8c7b-5b6ed0df38ae/artifact/d4abbfd1-520a-4e94-ae5a-7ac78795bf07?utm_source=nlm_web_share&amp;utm_medium=google_oo&amp;utm_campaign=art_share_1&amp;utm_content=&amp;utm_smc=nlm_web_share_google_oo_art_share_1_" TargetMode="External"/><Relationship Id="rId4" Type="http://schemas.openxmlformats.org/officeDocument/2006/relationships/image" Target="../media/image89.jpeg"/></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93.png"/><Relationship Id="rId5" Type="http://schemas.openxmlformats.org/officeDocument/2006/relationships/hyperlink" Target="https://drive.google.com/drive/folders/1lmYsf7uaXF-D8f9tT7ErVBMW3S1KUMxO" TargetMode="Externa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86.png"/><Relationship Id="rId5" Type="http://schemas.openxmlformats.org/officeDocument/2006/relationships/image" Target="../media/image95.png"/><Relationship Id="rId4" Type="http://schemas.openxmlformats.org/officeDocument/2006/relationships/hyperlink" Target="https://forms.gle/m9mPmfWKmZsy3qrFA"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n-GB"/>
            </a:p>
          </p:txBody>
        </p:sp>
      </p:grpSp>
      <p:grpSp>
        <p:nvGrpSpPr>
          <p:cNvPr id="6" name="Group 6"/>
          <p:cNvGrpSpPr/>
          <p:nvPr/>
        </p:nvGrpSpPr>
        <p:grpSpPr>
          <a:xfrm>
            <a:off x="11167615" y="508311"/>
            <a:ext cx="5884593" cy="2573484"/>
            <a:chOff x="0" y="0"/>
            <a:chExt cx="7846123" cy="3431311"/>
          </a:xfrm>
        </p:grpSpPr>
        <p:sp>
          <p:nvSpPr>
            <p:cNvPr id="7" name="Freeform 7" descr="Un logo con la testa di una persona in un cerchio.  Il contenuto generato dall'intelligenza artificiale potrebbe essere erra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n-GB"/>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n-GB"/>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62169" b="-62169"/>
              </a:stretch>
            </a:blipFill>
          </p:spPr>
          <p:txBody>
            <a:bodyPr/>
            <a:lstStyle/>
            <a:p>
              <a:endParaRPr lang="en-GB"/>
            </a:p>
          </p:txBody>
        </p:sp>
      </p:grpSp>
      <p:sp>
        <p:nvSpPr>
          <p:cNvPr id="12" name="TextBox 12"/>
          <p:cNvSpPr txBox="1"/>
          <p:nvPr/>
        </p:nvSpPr>
        <p:spPr>
          <a:xfrm>
            <a:off x="982085" y="7480821"/>
            <a:ext cx="3686813" cy="2143125"/>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
        <p:nvSpPr>
          <p:cNvPr id="13" name="TextBox 13"/>
          <p:cNvSpPr txBox="1"/>
          <p:nvPr/>
        </p:nvSpPr>
        <p:spPr>
          <a:xfrm>
            <a:off x="623720" y="1047750"/>
            <a:ext cx="8887159"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Modulo 1: </a:t>
            </a:r>
          </a:p>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Fondamenti </a:t>
            </a:r>
            <a:r>
              <a:rPr lang="en-US" sz="4200" b="1" u="none" strike="noStrike" dirty="0" err="1">
                <a:solidFill>
                  <a:srgbClr val="FFFFFF"/>
                </a:solidFill>
                <a:latin typeface="Quattrocento Bold"/>
                <a:ea typeface="Quattrocento Bold"/>
                <a:cs typeface="Quattrocento Bold"/>
                <a:sym typeface="Quattrocento Bold"/>
              </a:rPr>
              <a:t>etici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dell'intelligenza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artificiale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nella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formazione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professionale</a:t>
            </a:r>
            <a:r>
              <a:rPr lang="en-US" sz="4200" b="1" u="none" strike="noStrike" dirty="0">
                <a:solidFill>
                  <a:srgbClr val="FFFFFF"/>
                </a:solidFill>
                <a:latin typeface="Quattrocento Bold"/>
                <a:ea typeface="Quattrocento Bold"/>
                <a:cs typeface="Quattrocento Bold"/>
                <a:sym typeface="Quattrocento Bold"/>
              </a:rPr>
              <a:t> continua</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n-GB"/>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n-GB"/>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CONTENUTO</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5" name="Group 25"/>
          <p:cNvGrpSpPr/>
          <p:nvPr/>
        </p:nvGrpSpPr>
        <p:grpSpPr>
          <a:xfrm>
            <a:off x="434083" y="51154"/>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n-GB"/>
            </a:p>
          </p:txBody>
        </p:sp>
        <p:sp>
          <p:nvSpPr>
            <p:cNvPr id="27" name="TextBox 27"/>
            <p:cNvSpPr txBox="1"/>
            <p:nvPr/>
          </p:nvSpPr>
          <p:spPr>
            <a:xfrm>
              <a:off x="0" y="-123825"/>
              <a:ext cx="8283092" cy="4183977"/>
            </a:xfrm>
            <a:prstGeom prst="rect">
              <a:avLst/>
            </a:prstGeom>
          </p:spPr>
          <p:txBody>
            <a:bodyPr lIns="0" tIns="0" rIns="0" bIns="0" rtlCol="0" anchor="ctr"/>
            <a:lstStyle/>
            <a:p>
              <a:pPr marL="0" lvl="0" indent="0" algn="ctr">
                <a:spcBef>
                  <a:spcPct val="0"/>
                </a:spcBef>
              </a:pPr>
              <a:r>
                <a:rPr lang="en-US" sz="2799" u="none" strike="noStrike" dirty="0">
                  <a:solidFill>
                    <a:srgbClr val="000000"/>
                  </a:solidFill>
                  <a:latin typeface="Oswald"/>
                  <a:ea typeface="Oswald"/>
                  <a:cs typeface="Oswald"/>
                  <a:sym typeface="Oswald"/>
                </a:rPr>
                <a:t>UNITÀ 1: PRINCIPI ETICI FONDAMENTALI CHE REGOLANO L'USO RESPONSABILE DELL'IA NELLA FORMAZIONE PROFESSIONALE E TECNICA</a:t>
              </a:r>
            </a:p>
          </p:txBody>
        </p:sp>
      </p:grpSp>
      <p:grpSp>
        <p:nvGrpSpPr>
          <p:cNvPr id="28" name="Group 28"/>
          <p:cNvGrpSpPr/>
          <p:nvPr/>
        </p:nvGrpSpPr>
        <p:grpSpPr>
          <a:xfrm>
            <a:off x="886873" y="7256031"/>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n-GB"/>
            </a:p>
          </p:txBody>
        </p:sp>
        <p:sp>
          <p:nvSpPr>
            <p:cNvPr id="30" name="TextBox 30"/>
            <p:cNvSpPr txBox="1"/>
            <p:nvPr/>
          </p:nvSpPr>
          <p:spPr>
            <a:xfrm>
              <a:off x="0" y="-123825"/>
              <a:ext cx="7075653" cy="4165117"/>
            </a:xfrm>
            <a:prstGeom prst="rect">
              <a:avLst/>
            </a:prstGeom>
          </p:spPr>
          <p:txBody>
            <a:bodyPr lIns="0" tIns="0" rIns="0" bIns="0" rtlCol="0" anchor="ctr"/>
            <a:lstStyle/>
            <a:p>
              <a:pPr marL="0" lvl="0" indent="0" algn="ctr">
                <a:spcBef>
                  <a:spcPct val="0"/>
                </a:spcBef>
              </a:pPr>
              <a:r>
                <a:rPr lang="en-US" sz="2799" u="none" strike="noStrike" dirty="0">
                  <a:solidFill>
                    <a:srgbClr val="000000"/>
                  </a:solidFill>
                  <a:latin typeface="Oswald"/>
                  <a:ea typeface="Oswald"/>
                  <a:cs typeface="Oswald"/>
                  <a:sym typeface="Oswald"/>
                </a:rPr>
                <a:t>UNITÀ 4: RIFLESSIONE SU VALORI QUALI EQUITÀ, RESPONSABILITÀ E AUTONOMIA NELL'EDUCAZIONE DIGITALE</a:t>
              </a:r>
            </a:p>
          </p:txBody>
        </p:sp>
      </p:grpSp>
      <p:grpSp>
        <p:nvGrpSpPr>
          <p:cNvPr id="31" name="Group 31"/>
          <p:cNvGrpSpPr/>
          <p:nvPr/>
        </p:nvGrpSpPr>
        <p:grpSpPr>
          <a:xfrm>
            <a:off x="12286688" y="2351127"/>
            <a:ext cx="5821018" cy="2363333"/>
            <a:chOff x="0" y="0"/>
            <a:chExt cx="7761357" cy="3151111"/>
          </a:xfrm>
        </p:grpSpPr>
        <p:sp>
          <p:nvSpPr>
            <p:cNvPr id="32" name="Freeform 32"/>
            <p:cNvSpPr/>
            <p:nvPr/>
          </p:nvSpPr>
          <p:spPr>
            <a:xfrm>
              <a:off x="0" y="0"/>
              <a:ext cx="7761363" cy="3151115"/>
            </a:xfrm>
            <a:custGeom>
              <a:avLst/>
              <a:gdLst/>
              <a:ahLst/>
              <a:cxnLst/>
              <a:rect l="l" t="t" r="r" b="b"/>
              <a:pathLst>
                <a:path w="7761363" h="3151115">
                  <a:moveTo>
                    <a:pt x="0" y="0"/>
                  </a:moveTo>
                  <a:lnTo>
                    <a:pt x="7761363" y="0"/>
                  </a:lnTo>
                  <a:lnTo>
                    <a:pt x="7761363" y="3151115"/>
                  </a:lnTo>
                  <a:lnTo>
                    <a:pt x="0" y="3151115"/>
                  </a:lnTo>
                  <a:close/>
                </a:path>
              </a:pathLst>
            </a:custGeom>
            <a:blipFill>
              <a:blip r:embed="rId5">
                <a:alphaModFix amt="0"/>
              </a:blip>
              <a:stretch>
                <a:fillRect t="-28373" r="5492" b="37660"/>
              </a:stretch>
            </a:blipFill>
          </p:spPr>
          <p:txBody>
            <a:bodyPr/>
            <a:lstStyle/>
            <a:p>
              <a:endParaRPr lang="en-GB"/>
            </a:p>
          </p:txBody>
        </p:sp>
        <p:sp>
          <p:nvSpPr>
            <p:cNvPr id="33" name="TextBox 33"/>
            <p:cNvSpPr txBox="1"/>
            <p:nvPr/>
          </p:nvSpPr>
          <p:spPr>
            <a:xfrm>
              <a:off x="0" y="-123825"/>
              <a:ext cx="7761357" cy="3274936"/>
            </a:xfrm>
            <a:prstGeom prst="rect">
              <a:avLst/>
            </a:prstGeom>
          </p:spPr>
          <p:txBody>
            <a:bodyPr lIns="0" tIns="0" rIns="0" bIns="0" rtlCol="0" anchor="ctr"/>
            <a:lstStyle/>
            <a:p>
              <a:pPr marL="0" lvl="0" indent="0" algn="ctr">
                <a:spcBef>
                  <a:spcPct val="0"/>
                </a:spcBef>
              </a:pPr>
              <a:r>
                <a:rPr lang="en-US" sz="2799" u="none" strike="noStrike" dirty="0">
                  <a:solidFill>
                    <a:srgbClr val="000000"/>
                  </a:solidFill>
                  <a:latin typeface="Oswald"/>
                  <a:ea typeface="Oswald"/>
                  <a:cs typeface="Oswald"/>
                  <a:sym typeface="Oswald"/>
                </a:rPr>
                <a:t>UNITÀ 2: CONTESTO GENERALE DEI QUADRI NORMATIVI EUROPEI PER UN'IA AFFIDABILE E INCENTRATA SULL'UOMO</a:t>
              </a:r>
            </a:p>
          </p:txBody>
        </p:sp>
      </p:grpSp>
      <p:grpSp>
        <p:nvGrpSpPr>
          <p:cNvPr id="34" name="Group 34"/>
          <p:cNvGrpSpPr/>
          <p:nvPr/>
        </p:nvGrpSpPr>
        <p:grpSpPr>
          <a:xfrm>
            <a:off x="12217896" y="5350528"/>
            <a:ext cx="5176466" cy="3120214"/>
            <a:chOff x="0" y="0"/>
            <a:chExt cx="6901955" cy="4160285"/>
          </a:xfrm>
        </p:grpSpPr>
        <p:sp>
          <p:nvSpPr>
            <p:cNvPr id="35" name="Freeform 35"/>
            <p:cNvSpPr/>
            <p:nvPr/>
          </p:nvSpPr>
          <p:spPr>
            <a:xfrm>
              <a:off x="0" y="0"/>
              <a:ext cx="6901958" cy="4160273"/>
            </a:xfrm>
            <a:custGeom>
              <a:avLst/>
              <a:gdLst/>
              <a:ahLst/>
              <a:cxnLst/>
              <a:rect l="l" t="t" r="r" b="b"/>
              <a:pathLst>
                <a:path w="6901958" h="4160273">
                  <a:moveTo>
                    <a:pt x="0" y="0"/>
                  </a:moveTo>
                  <a:lnTo>
                    <a:pt x="6901958" y="0"/>
                  </a:lnTo>
                  <a:lnTo>
                    <a:pt x="6901958" y="4160273"/>
                  </a:lnTo>
                  <a:lnTo>
                    <a:pt x="0" y="4160273"/>
                  </a:lnTo>
                  <a:close/>
                </a:path>
              </a:pathLst>
            </a:custGeom>
            <a:blipFill>
              <a:blip r:embed="rId5">
                <a:alphaModFix amt="0"/>
              </a:blip>
              <a:stretch>
                <a:fillRect t="-18143" b="53491"/>
              </a:stretch>
            </a:blipFill>
          </p:spPr>
          <p:txBody>
            <a:bodyPr/>
            <a:lstStyle/>
            <a:p>
              <a:endParaRPr lang="en-GB"/>
            </a:p>
          </p:txBody>
        </p:sp>
        <p:sp>
          <p:nvSpPr>
            <p:cNvPr id="36" name="TextBox 36"/>
            <p:cNvSpPr txBox="1"/>
            <p:nvPr/>
          </p:nvSpPr>
          <p:spPr>
            <a:xfrm>
              <a:off x="0" y="-123825"/>
              <a:ext cx="6901955" cy="4284110"/>
            </a:xfrm>
            <a:prstGeom prst="rect">
              <a:avLst/>
            </a:prstGeom>
          </p:spPr>
          <p:txBody>
            <a:bodyPr lIns="0" tIns="0" rIns="0" bIns="0" rtlCol="0" anchor="ctr"/>
            <a:lstStyle/>
            <a:p>
              <a:pPr marL="0" lvl="0" indent="0" algn="ctr">
                <a:spcBef>
                  <a:spcPct val="0"/>
                </a:spcBef>
              </a:pPr>
              <a:r>
                <a:rPr lang="en-US" sz="2799" u="none" strike="noStrike" dirty="0">
                  <a:solidFill>
                    <a:srgbClr val="000000"/>
                  </a:solidFill>
                  <a:latin typeface="Oswald"/>
                  <a:ea typeface="Oswald"/>
                  <a:cs typeface="Oswald"/>
                  <a:sym typeface="Oswald"/>
                </a:rPr>
                <a:t>UNITÀ 3: ANALISI DI DILEMMI ETICI REALI IN AMBIENTI DI APPRENDIMENTO ASSISTITI DALL'IA</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n-GB"/>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078956" y="308144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01835" y="655821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221217"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p:cNvGrpSpPr/>
          <p:nvPr/>
        </p:nvGrpSpPr>
        <p:grpSpPr>
          <a:xfrm>
            <a:off x="14965994" y="349444"/>
            <a:ext cx="2799445" cy="1224267"/>
            <a:chOff x="0" y="0"/>
            <a:chExt cx="3732593" cy="1632356"/>
          </a:xfrm>
        </p:grpSpPr>
        <p:sp>
          <p:nvSpPr>
            <p:cNvPr id="44" name="Freeform 44"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0624" y="1085850"/>
            <a:ext cx="587067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OBIETTIVI DI APPRENDIMENTO</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1070639" y="251114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6" name="Group 6"/>
          <p:cNvGrpSpPr/>
          <p:nvPr/>
        </p:nvGrpSpPr>
        <p:grpSpPr>
          <a:xfrm>
            <a:off x="1070639" y="3902212"/>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8" name="Group 8"/>
          <p:cNvGrpSpPr/>
          <p:nvPr/>
        </p:nvGrpSpPr>
        <p:grpSpPr>
          <a:xfrm>
            <a:off x="1070639" y="528378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0" name="Group 10"/>
          <p:cNvGrpSpPr/>
          <p:nvPr/>
        </p:nvGrpSpPr>
        <p:grpSpPr>
          <a:xfrm>
            <a:off x="1070639" y="6578679"/>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2" name="Group 12"/>
          <p:cNvGrpSpPr/>
          <p:nvPr/>
        </p:nvGrpSpPr>
        <p:grpSpPr>
          <a:xfrm>
            <a:off x="1070639" y="7874527"/>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sp>
        <p:nvSpPr>
          <p:cNvPr id="14" name="TextBox 14"/>
          <p:cNvSpPr txBox="1"/>
          <p:nvPr/>
        </p:nvSpPr>
        <p:spPr>
          <a:xfrm>
            <a:off x="2462832" y="2630605"/>
            <a:ext cx="14507613"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fondamentali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relativi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all'uso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 (CVET), </a:t>
            </a:r>
            <a:r>
              <a:rPr lang="en-US" sz="2400" u="none" strike="noStrike" dirty="0" err="1">
                <a:solidFill>
                  <a:srgbClr val="000000"/>
                </a:solidFill>
                <a:latin typeface="Lato Light"/>
                <a:ea typeface="Lato Light"/>
                <a:cs typeface="Lato Light"/>
                <a:sym typeface="Lato Light"/>
              </a:rPr>
              <a:t>tra</a:t>
            </a:r>
            <a:r>
              <a:rPr lang="en-US" sz="2400" u="none" strike="noStrike" dirty="0">
                <a:solidFill>
                  <a:srgbClr val="000000"/>
                </a:solidFill>
                <a:latin typeface="Lato Light"/>
                <a:ea typeface="Lato Light"/>
                <a:cs typeface="Lato Light"/>
                <a:sym typeface="Lato Light"/>
              </a:rPr>
              <a:t> cui </a:t>
            </a:r>
            <a:r>
              <a:rPr lang="en-US" sz="2400" u="none" strike="noStrike" dirty="0" err="1">
                <a:solidFill>
                  <a:srgbClr val="000000"/>
                </a:solidFill>
                <a:latin typeface="Lato Light"/>
                <a:ea typeface="Lato Light"/>
                <a:cs typeface="Lato Light"/>
                <a:sym typeface="Lato Light"/>
              </a:rPr>
              <a:t>equità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trasparenza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e privacy.</a:t>
            </a:r>
          </a:p>
        </p:txBody>
      </p:sp>
      <p:sp>
        <p:nvSpPr>
          <p:cNvPr id="15" name="TextBox 15"/>
          <p:cNvSpPr txBox="1"/>
          <p:nvPr/>
        </p:nvSpPr>
        <p:spPr>
          <a:xfrm>
            <a:off x="2462832" y="4003672"/>
            <a:ext cx="11967839"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Spiega in che modo gli strumenti basati sull'intelligenza artificiale possono generare rischi e benefici etici per studenti, insegnanti e istituzioni nel contesto della formazione professionale continua.</a:t>
            </a:r>
          </a:p>
        </p:txBody>
      </p:sp>
      <p:sp>
        <p:nvSpPr>
          <p:cNvPr id="16" name="TextBox 16"/>
          <p:cNvSpPr txBox="1"/>
          <p:nvPr/>
        </p:nvSpPr>
        <p:spPr>
          <a:xfrm>
            <a:off x="2430380" y="5426507"/>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Valutare le applicazioni concrete dell'intelligenza artificiale nell'ambito della formazione professionale e clinica, utilizzando quadri e linee guida etiche.</a:t>
            </a:r>
          </a:p>
        </p:txBody>
      </p:sp>
      <p:sp>
        <p:nvSpPr>
          <p:cNvPr id="17" name="TextBox 17"/>
          <p:cNvSpPr txBox="1"/>
          <p:nvPr/>
        </p:nvSpPr>
        <p:spPr>
          <a:xfrm>
            <a:off x="2462832" y="6609226"/>
            <a:ext cx="1193539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Applicare i principi etici per proporre pratiche responsabili per l'adozione e la governance dei sistemi di intelligenza artificiale negli ambienti di formazione professionale e tecnica.</a:t>
            </a:r>
          </a:p>
        </p:txBody>
      </p:sp>
      <p:sp>
        <p:nvSpPr>
          <p:cNvPr id="18" name="TextBox 18"/>
          <p:cNvSpPr txBox="1"/>
          <p:nvPr/>
        </p:nvSpPr>
        <p:spPr>
          <a:xfrm>
            <a:off x="2462832" y="7961595"/>
            <a:ext cx="1174992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Dimostrare conoscenza delle implicazioni legali e sociali derivanti dall'utilizzo delle tecnologie di intelligenza artificiale in contesti di apprendimento.</a:t>
            </a:r>
          </a:p>
        </p:txBody>
      </p:sp>
      <p:grpSp>
        <p:nvGrpSpPr>
          <p:cNvPr id="19" name="Group 19"/>
          <p:cNvGrpSpPr/>
          <p:nvPr/>
        </p:nvGrpSpPr>
        <p:grpSpPr>
          <a:xfrm>
            <a:off x="1369933" y="2600182"/>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86107" y="396270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86107" y="5356893"/>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665357"/>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24" y="7956671"/>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095544" y="4047592"/>
            <a:ext cx="1639262" cy="2121370"/>
            <a:chOff x="0" y="0"/>
            <a:chExt cx="2185683" cy="2828493"/>
          </a:xfrm>
        </p:grpSpPr>
        <p:sp>
          <p:nvSpPr>
            <p:cNvPr id="35" name="Freeform 35" descr="Un'immagine contenente un'antenna  Descrizione generat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n-GB"/>
            </a:p>
          </p:txBody>
        </p:sp>
      </p:grpSp>
      <p:grpSp>
        <p:nvGrpSpPr>
          <p:cNvPr id="36" name="Group 36"/>
          <p:cNvGrpSpPr/>
          <p:nvPr/>
        </p:nvGrpSpPr>
        <p:grpSpPr>
          <a:xfrm>
            <a:off x="14826939" y="6805098"/>
            <a:ext cx="1728340" cy="2414454"/>
            <a:chOff x="0" y="0"/>
            <a:chExt cx="2304453" cy="3219272"/>
          </a:xfrm>
        </p:grpSpPr>
        <p:sp>
          <p:nvSpPr>
            <p:cNvPr id="37" name="Freeform 37" descr="Un'immagine contenente un'antenna  Descrizione generat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n-GB"/>
            </a:p>
          </p:txBody>
        </p:sp>
      </p:grpSp>
      <p:sp>
        <p:nvSpPr>
          <p:cNvPr id="39" name="TextBox 38">
            <a:extLst>
              <a:ext uri="{FF2B5EF4-FFF2-40B4-BE49-F238E27FC236}">
                <a16:creationId xmlns:a16="http://schemas.microsoft.com/office/drawing/2014/main" id="{40CD26A7-9627-3746-E00B-E7800841292D}"/>
              </a:ext>
            </a:extLst>
          </p:cNvPr>
          <p:cNvSpPr txBox="1"/>
          <p:nvPr/>
        </p:nvSpPr>
        <p:spPr>
          <a:xfrm>
            <a:off x="1070639" y="1949167"/>
            <a:ext cx="11015739" cy="344453"/>
          </a:xfrm>
          <a:prstGeom prst="rect">
            <a:avLst/>
          </a:prstGeom>
        </p:spPr>
        <p:txBody>
          <a:bodyPr lIns="0" tIns="0" rIns="0" bIns="0" rtlCol="0" anchor="t">
            <a:spAutoFit/>
          </a:bodyPr>
          <a:lstStyle/>
          <a:p>
            <a:pPr marL="0" lvl="0" indent="0" algn="l">
              <a:lnSpc>
                <a:spcPts val="2880"/>
              </a:lnSpc>
              <a:spcBef>
                <a:spcPct val="0"/>
              </a:spcBef>
            </a:pPr>
            <a:r>
              <a:rPr lang="it-IT" sz="2400" u="none" strike="noStrike" dirty="0">
                <a:solidFill>
                  <a:srgbClr val="000000"/>
                </a:solidFill>
                <a:latin typeface="Lato Light"/>
                <a:ea typeface="Lato Light"/>
                <a:cs typeface="Lato Light"/>
                <a:sym typeface="Lato Light"/>
              </a:rPr>
              <a:t>Al termine di questo modulo, i partecipanti saranno in grado di:</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INTRODUZIONE</a:t>
            </a:r>
          </a:p>
        </p:txBody>
      </p:sp>
      <p:sp>
        <p:nvSpPr>
          <p:cNvPr id="5" name="TextBox 5"/>
          <p:cNvSpPr txBox="1"/>
          <p:nvPr/>
        </p:nvSpPr>
        <p:spPr>
          <a:xfrm>
            <a:off x="1028700" y="2066925"/>
            <a:ext cx="10368753" cy="61531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L'intelligenza artificiale sta diventando sempre più diffusa nell'istruzione e nella formazione. Come formatore CVET, potresti già utilizzare l'IA per supportare la creazione di contenuti, le attività di apprendimento, la valutazione o le attività amministrative.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Saper utilizzare queste tecnologie in modo responsabile sta diventando una competenza professionale sempre più importante.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In questo modulo, esplorerete i principi etici che dovrebbero guidare l'uso dell'IA in contesti educativi. Rifletterete su aspetti quali equità, trasparenza, privacy, responsabilità e l'impatto che l'IA può avere sugli studenti e sulle pratiche didattiche.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L'obiettivo non è semplicemente imparare a conoscere l'IA, ma sviluppare le conoscenze e la capacità di giudizio necessarie per prendere decisioni informate ed etiche quando si integra l'IA nella propria vita quotidiana come professionista della formazione professionale.</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PERCHÉ È IMPORTANTE COMPRENDERE L'EVOLUZIONE DELL'INTELLIGENZA ARTIFICIALE?</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sp>
        <p:nvSpPr>
          <p:cNvPr id="4" name="TextBox 4"/>
          <p:cNvSpPr txBox="1"/>
          <p:nvPr/>
        </p:nvSpPr>
        <p:spPr>
          <a:xfrm>
            <a:off x="1028700" y="2712249"/>
            <a:ext cx="9204989"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Studiare l'intelligenza artificiale ti aiuta a trasformare la tua percezione della tecnologia e a comprendere come le tecnologie attuali si siano evolute a partire dai primi concetti ed esperimenti.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Spiega inoltre perché l'IA si comporta in un certo modo e perché ci sono voluti decenni per raggiungere determinati progressi.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Ripercorrendo la traiettoria dell'intelligenza artificiale, dalle sue origini e dai primi sistemi esperti fino all'era attuale del deep learning e dei modelli generativi, si acquisisce la capacità fondamentale di demistificare gli strumenti moderni.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a:ea typeface="Lato"/>
                <a:cs typeface="Lato"/>
                <a:sym typeface="Lato"/>
              </a:rPr>
              <a:t>Senza questo contesto, si corre il rischio di interpretare erroneamente il vero potenziale dell'IA, sovrastimandone l'"intelligenza" o sottovalutandone la complessità statistica.</a:t>
            </a:r>
          </a:p>
          <a:p>
            <a:pPr marL="0" lvl="0" indent="0" algn="just">
              <a:lnSpc>
                <a:spcPts val="2879"/>
              </a:lnSpc>
              <a:spcBef>
                <a:spcPct val="0"/>
              </a:spcBef>
            </a:pPr>
            <a:endParaRPr lang="en-US" sz="2400" u="none" strike="noStrike">
              <a:solidFill>
                <a:srgbClr val="000000"/>
              </a:solidFill>
              <a:latin typeface="Lato"/>
              <a:ea typeface="Lato"/>
              <a:cs typeface="Lato"/>
              <a:sym typeface="Lato"/>
            </a:endParaRPr>
          </a:p>
          <a:p>
            <a:pPr marL="0" lvl="0" indent="0" algn="l">
              <a:lnSpc>
                <a:spcPts val="2879"/>
              </a:lnSpc>
              <a:spcBef>
                <a:spcPct val="0"/>
              </a:spcBef>
            </a:pPr>
            <a:endParaRPr lang="en-US" sz="2400" u="none" strike="noStrike">
              <a:solidFill>
                <a:srgbClr val="000000"/>
              </a:solidFill>
              <a:latin typeface="Lato"/>
              <a:ea typeface="Lato"/>
              <a:cs typeface="Lato"/>
              <a:sym typeface="Lato"/>
            </a:endParaRP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sp>
        <p:nvSpPr>
          <p:cNvPr id="3" name="Freeform 3"/>
          <p:cNvSpPr/>
          <p:nvPr/>
        </p:nvSpPr>
        <p:spPr>
          <a:xfrm>
            <a:off x="10005543" y="2853148"/>
            <a:ext cx="7912214" cy="5269372"/>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028700" y="1885950"/>
            <a:ext cx="8412537" cy="6515100"/>
          </a:xfrm>
          <a:prstGeom prst="rect">
            <a:avLst/>
          </a:prstGeom>
        </p:spPr>
        <p:txBody>
          <a:bodyPr lIns="0" tIns="0" rIns="0" bIns="0" rtlCol="0" anchor="t">
            <a:spAutoFit/>
          </a:bodyPr>
          <a:lstStyle/>
          <a:p>
            <a:pPr marL="0" lvl="0" indent="0" algn="just">
              <a:lnSpc>
                <a:spcPts val="2879"/>
              </a:lnSpc>
              <a:spcBef>
                <a:spcPct val="0"/>
              </a:spcBef>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Commissione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europea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definisce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l'intelligenza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artificiale</a:t>
            </a:r>
            <a:r>
              <a:rPr lang="en-US" sz="2400" dirty="0">
                <a:solidFill>
                  <a:srgbClr val="000000"/>
                </a:solidFill>
                <a:latin typeface="Lato Light"/>
                <a:ea typeface="Lato Light"/>
                <a:cs typeface="Lato Light"/>
                <a:sym typeface="Lato Light"/>
              </a:rPr>
              <a:t> come </a:t>
            </a:r>
            <a:r>
              <a:rPr lang="en-US" sz="2400" dirty="0" err="1">
                <a:solidFill>
                  <a:srgbClr val="000000"/>
                </a:solidFill>
                <a:latin typeface="Lato Light"/>
                <a:ea typeface="Lato Light"/>
                <a:cs typeface="Lato Light"/>
                <a:sym typeface="Lato Light"/>
              </a:rPr>
              <a:t>sistemi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che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mostrano</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comportamento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intelligente</a:t>
            </a:r>
            <a:r>
              <a:rPr lang="en-US" sz="2400" dirty="0">
                <a:solidFill>
                  <a:srgbClr val="000000"/>
                </a:solidFill>
                <a:latin typeface="Lato Light"/>
                <a:ea typeface="Lato Light"/>
                <a:cs typeface="Lato Light"/>
                <a:sym typeface="Lato Light"/>
              </a:rPr>
              <a:t>, in </a:t>
            </a:r>
            <a:r>
              <a:rPr lang="en-US" sz="2400" dirty="0" err="1">
                <a:solidFill>
                  <a:srgbClr val="000000"/>
                </a:solidFill>
                <a:latin typeface="Lato Light"/>
                <a:ea typeface="Lato Light"/>
                <a:cs typeface="Lato Light"/>
                <a:sym typeface="Lato Light"/>
              </a:rPr>
              <a:t>quanto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capaci</a:t>
            </a:r>
            <a:r>
              <a:rPr lang="en-US" sz="2400" dirty="0">
                <a:solidFill>
                  <a:srgbClr val="000000"/>
                </a:solidFill>
                <a:latin typeface="Lato Light"/>
                <a:ea typeface="Lato Light"/>
                <a:cs typeface="Lato Light"/>
                <a:sym typeface="Lato Light"/>
              </a:rPr>
              <a:t> di </a:t>
            </a:r>
            <a:r>
              <a:rPr lang="en-US" sz="2400" dirty="0" err="1">
                <a:solidFill>
                  <a:srgbClr val="000000"/>
                </a:solidFill>
                <a:latin typeface="Lato Light"/>
                <a:ea typeface="Lato Light"/>
                <a:cs typeface="Lato Light"/>
                <a:sym typeface="Lato Light"/>
              </a:rPr>
              <a:t>analizzare</a:t>
            </a:r>
            <a:r>
              <a:rPr lang="en-US" sz="2400" dirty="0">
                <a:solidFill>
                  <a:srgbClr val="000000"/>
                </a:solidFill>
                <a:latin typeface="Lato Light"/>
                <a:ea typeface="Lato Light"/>
                <a:cs typeface="Lato Light"/>
                <a:sym typeface="Lato Light"/>
              </a:rPr>
              <a:t> il proprio </a:t>
            </a:r>
            <a:r>
              <a:rPr lang="en-US" sz="2400" dirty="0" err="1">
                <a:solidFill>
                  <a:srgbClr val="000000"/>
                </a:solidFill>
                <a:latin typeface="Lato Light"/>
                <a:ea typeface="Lato Light"/>
                <a:cs typeface="Lato Light"/>
                <a:sym typeface="Lato Light"/>
              </a:rPr>
              <a:t>ambiente</a:t>
            </a:r>
            <a:r>
              <a:rPr lang="en-US" sz="2400" dirty="0">
                <a:solidFill>
                  <a:srgbClr val="000000"/>
                </a:solidFill>
                <a:latin typeface="Lato Light"/>
                <a:ea typeface="Lato Light"/>
                <a:cs typeface="Lato Light"/>
                <a:sym typeface="Lato Light"/>
              </a:rPr>
              <a:t> e di </a:t>
            </a:r>
            <a:r>
              <a:rPr lang="en-US" sz="2400" dirty="0" err="1">
                <a:solidFill>
                  <a:srgbClr val="000000"/>
                </a:solidFill>
                <a:latin typeface="Lato Light"/>
                <a:ea typeface="Lato Light"/>
                <a:cs typeface="Lato Light"/>
                <a:sym typeface="Lato Light"/>
              </a:rPr>
              <a:t>agire</a:t>
            </a:r>
            <a:r>
              <a:rPr lang="en-US" sz="2400" dirty="0">
                <a:solidFill>
                  <a:srgbClr val="000000"/>
                </a:solidFill>
                <a:latin typeface="Lato Light"/>
                <a:ea typeface="Lato Light"/>
                <a:cs typeface="Lato Light"/>
                <a:sym typeface="Lato Light"/>
              </a:rPr>
              <a:t> – con un </a:t>
            </a:r>
            <a:r>
              <a:rPr lang="en-US" sz="2400" dirty="0" err="1">
                <a:solidFill>
                  <a:srgbClr val="000000"/>
                </a:solidFill>
                <a:latin typeface="Lato Light"/>
                <a:ea typeface="Lato Light"/>
                <a:cs typeface="Lato Light"/>
                <a:sym typeface="Lato Light"/>
              </a:rPr>
              <a:t>certo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grado</a:t>
            </a:r>
            <a:r>
              <a:rPr lang="en-US" sz="2400" dirty="0">
                <a:solidFill>
                  <a:srgbClr val="000000"/>
                </a:solidFill>
                <a:latin typeface="Lato Light"/>
                <a:ea typeface="Lato Light"/>
                <a:cs typeface="Lato Light"/>
                <a:sym typeface="Lato Light"/>
              </a:rPr>
              <a:t> di </a:t>
            </a:r>
            <a:r>
              <a:rPr lang="en-US" sz="2400" dirty="0" err="1">
                <a:solidFill>
                  <a:srgbClr val="000000"/>
                </a:solidFill>
                <a:latin typeface="Lato Light"/>
                <a:ea typeface="Lato Light"/>
                <a:cs typeface="Lato Light"/>
                <a:sym typeface="Lato Light"/>
              </a:rPr>
              <a:t>autonomia</a:t>
            </a:r>
            <a:r>
              <a:rPr lang="en-US" sz="2400" dirty="0">
                <a:solidFill>
                  <a:srgbClr val="000000"/>
                </a:solidFill>
                <a:latin typeface="Lato Light"/>
                <a:ea typeface="Lato Light"/>
                <a:cs typeface="Lato Light"/>
                <a:sym typeface="Lato Light"/>
              </a:rPr>
              <a:t> – al fine di </a:t>
            </a:r>
            <a:r>
              <a:rPr lang="en-US" sz="2400" dirty="0" err="1">
                <a:solidFill>
                  <a:srgbClr val="000000"/>
                </a:solidFill>
                <a:latin typeface="Lato Light"/>
                <a:ea typeface="Lato Light"/>
                <a:cs typeface="Lato Light"/>
                <a:sym typeface="Lato Light"/>
              </a:rPr>
              <a:t>raggiungere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obiettivi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specifici</a:t>
            </a:r>
            <a:r>
              <a:rPr lang="en-US" sz="2400" dirty="0">
                <a:solidFill>
                  <a:srgbClr val="000000"/>
                </a:solidFill>
                <a:latin typeface="Lato Light"/>
                <a:ea typeface="Lato Light"/>
                <a:cs typeface="Lato Light"/>
                <a:sym typeface="Lato Light"/>
              </a:rPr>
              <a:t>. I </a:t>
            </a:r>
            <a:r>
              <a:rPr lang="en-US" sz="2400" dirty="0" err="1">
                <a:solidFill>
                  <a:srgbClr val="000000"/>
                </a:solidFill>
                <a:latin typeface="Lato Light"/>
                <a:ea typeface="Lato Light"/>
                <a:cs typeface="Lato Light"/>
                <a:sym typeface="Lato Light"/>
              </a:rPr>
              <a:t>sistemi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basati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sull'IA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possono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consistere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semplicemente</a:t>
            </a:r>
            <a:r>
              <a:rPr lang="en-US" sz="2400" dirty="0">
                <a:solidFill>
                  <a:srgbClr val="000000"/>
                </a:solidFill>
                <a:latin typeface="Lato Light"/>
                <a:ea typeface="Lato Light"/>
                <a:cs typeface="Lato Light"/>
                <a:sym typeface="Lato Light"/>
              </a:rPr>
              <a:t> in un </a:t>
            </a:r>
            <a:r>
              <a:rPr lang="en-US" sz="2400" dirty="0" err="1">
                <a:solidFill>
                  <a:srgbClr val="000000"/>
                </a:solidFill>
                <a:latin typeface="Lato Light"/>
                <a:ea typeface="Lato Light"/>
                <a:cs typeface="Lato Light"/>
                <a:sym typeface="Lato Light"/>
              </a:rPr>
              <a:t>programma</a:t>
            </a:r>
            <a:r>
              <a:rPr lang="en-US" sz="2400" dirty="0">
                <a:solidFill>
                  <a:srgbClr val="000000"/>
                </a:solidFill>
                <a:latin typeface="Lato Light"/>
                <a:ea typeface="Lato Light"/>
                <a:cs typeface="Lato Light"/>
                <a:sym typeface="Lato Light"/>
              </a:rPr>
              <a:t> per computer o </a:t>
            </a:r>
            <a:r>
              <a:rPr lang="en-US" sz="2400" dirty="0" err="1">
                <a:solidFill>
                  <a:srgbClr val="000000"/>
                </a:solidFill>
                <a:latin typeface="Lato Light"/>
                <a:ea typeface="Lato Light"/>
                <a:cs typeface="Lato Light"/>
                <a:sym typeface="Lato Light"/>
              </a:rPr>
              <a:t>essere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integrati</a:t>
            </a:r>
            <a:r>
              <a:rPr lang="en-US" sz="2400" dirty="0">
                <a:solidFill>
                  <a:srgbClr val="000000"/>
                </a:solidFill>
                <a:latin typeface="Lato Light"/>
                <a:ea typeface="Lato Light"/>
                <a:cs typeface="Lato Light"/>
                <a:sym typeface="Lato Light"/>
              </a:rPr>
              <a:t> in </a:t>
            </a:r>
            <a:r>
              <a:rPr lang="en-US" sz="2400" dirty="0" err="1">
                <a:solidFill>
                  <a:srgbClr val="000000"/>
                </a:solidFill>
                <a:latin typeface="Lato Light"/>
                <a:ea typeface="Lato Light"/>
                <a:cs typeface="Lato Light"/>
                <a:sym typeface="Lato Light"/>
              </a:rPr>
              <a:t>dispositivi</a:t>
            </a:r>
            <a:r>
              <a:rPr lang="en-US" sz="2400" dirty="0">
                <a:solidFill>
                  <a:srgbClr val="000000"/>
                </a:solidFill>
                <a:latin typeface="Lato Light"/>
                <a:ea typeface="Lato Light"/>
                <a:cs typeface="Lato Light"/>
                <a:sym typeface="Lato Light"/>
              </a:rPr>
              <a:t> hardware.</a:t>
            </a: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La </a:t>
            </a:r>
            <a:r>
              <a:rPr lang="en-US" sz="2400" u="none" strike="noStrike" dirty="0" err="1">
                <a:solidFill>
                  <a:srgbClr val="000000"/>
                </a:solidFill>
                <a:latin typeface="Lato Light"/>
                <a:ea typeface="Lato Light"/>
                <a:cs typeface="Lato Light"/>
                <a:sym typeface="Lato Light"/>
              </a:rPr>
              <a:t>Strategia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spagnola</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come un </a:t>
            </a:r>
            <a:r>
              <a:rPr lang="en-US" sz="2400" u="none" strike="noStrike" dirty="0" err="1">
                <a:solidFill>
                  <a:srgbClr val="000000"/>
                </a:solidFill>
                <a:latin typeface="Lato Light"/>
                <a:ea typeface="Lato Light"/>
                <a:cs typeface="Lato Light"/>
                <a:sym typeface="Lato Light"/>
              </a:rPr>
              <a:t>insieme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grado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affrontare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problemi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complessi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tecniche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programmazione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avanzate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differenza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programmi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tradizionali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richiedono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tutte le </a:t>
            </a:r>
            <a:r>
              <a:rPr lang="en-US" sz="2400" u="none" strike="noStrike" dirty="0" err="1">
                <a:solidFill>
                  <a:srgbClr val="000000"/>
                </a:solidFill>
                <a:latin typeface="Lato Light"/>
                <a:ea typeface="Lato Light"/>
                <a:cs typeface="Lato Light"/>
                <a:sym typeface="Lato Light"/>
              </a:rPr>
              <a:t>istruzioni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passaggi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necessari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stabiliti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anticipo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Elaborano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invece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grandi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quantità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ingresso</a:t>
            </a:r>
            <a:r>
              <a:rPr lang="en-US" sz="2400" u="none" strike="noStrike" dirty="0">
                <a:solidFill>
                  <a:srgbClr val="000000"/>
                </a:solidFill>
                <a:latin typeface="Lato Light"/>
                <a:ea typeface="Lato Light"/>
                <a:cs typeface="Lato Light"/>
                <a:sym typeface="Lato Light"/>
              </a:rPr>
              <a:t> – </a:t>
            </a:r>
            <a:r>
              <a:rPr lang="en-US" sz="2400" u="none" strike="noStrike" dirty="0" err="1">
                <a:solidFill>
                  <a:srgbClr val="000000"/>
                </a:solidFill>
                <a:latin typeface="Lato Light"/>
                <a:ea typeface="Lato Light"/>
                <a:cs typeface="Lato Light"/>
                <a:sym typeface="Lato Light"/>
              </a:rPr>
              <a:t>casi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esempi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esperienze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pregresse</a:t>
            </a:r>
            <a:r>
              <a:rPr lang="en-US" sz="2400" u="none" strike="noStrike" dirty="0">
                <a:solidFill>
                  <a:srgbClr val="000000"/>
                </a:solidFill>
                <a:latin typeface="Lato Light"/>
                <a:ea typeface="Lato Light"/>
                <a:cs typeface="Lato Light"/>
                <a:sym typeface="Lato Light"/>
              </a:rPr>
              <a:t> – e </a:t>
            </a:r>
            <a:r>
              <a:rPr lang="en-US" sz="2400" u="none" strike="noStrike" dirty="0" err="1">
                <a:solidFill>
                  <a:srgbClr val="000000"/>
                </a:solidFill>
                <a:latin typeface="Lato Light"/>
                <a:ea typeface="Lato Light"/>
                <a:cs typeface="Lato Light"/>
                <a:sym typeface="Lato Light"/>
              </a:rPr>
              <a:t>adattano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progressivamente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propri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fino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individuare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risposta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appropriata</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problema</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questione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7431" y="1180062"/>
            <a:ext cx="1245289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EVOLUZIONE DELL'INTELLIGENZA ARTIFICIALE (DAL 1950 A OGGI)</a:t>
            </a:r>
          </a:p>
        </p:txBody>
      </p:sp>
      <p:sp>
        <p:nvSpPr>
          <p:cNvPr id="3" name="TextBox 3"/>
          <p:cNvSpPr txBox="1"/>
          <p:nvPr/>
        </p:nvSpPr>
        <p:spPr>
          <a:xfrm>
            <a:off x="12051744" y="72946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794832" y="2409094"/>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 name="Group 6"/>
          <p:cNvGrpSpPr/>
          <p:nvPr/>
        </p:nvGrpSpPr>
        <p:grpSpPr>
          <a:xfrm>
            <a:off x="813877" y="3704170"/>
            <a:ext cx="2330968" cy="1243469"/>
            <a:chOff x="0" y="0"/>
            <a:chExt cx="3158769" cy="1657958"/>
          </a:xfrm>
        </p:grpSpPr>
        <p:sp>
          <p:nvSpPr>
            <p:cNvPr id="7" name="Freeform 7"/>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8" name="TextBox 8"/>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1950</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Turing propone le </a:t>
              </a:r>
              <a:r>
                <a:rPr lang="en-US" sz="1650" u="none" strike="noStrike" dirty="0" err="1">
                  <a:solidFill>
                    <a:srgbClr val="000000"/>
                  </a:solidFill>
                  <a:latin typeface="Calibri (MS)"/>
                  <a:ea typeface="Calibri (MS)"/>
                  <a:cs typeface="Calibri (MS)"/>
                  <a:sym typeface="Calibri (MS)"/>
                </a:rPr>
                <a:t>macchine</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intelligenti</a:t>
              </a:r>
              <a:r>
                <a:rPr lang="en-US" sz="1650" u="none" strike="noStrike" dirty="0">
                  <a:solidFill>
                    <a:srgbClr val="000000"/>
                  </a:solidFill>
                  <a:latin typeface="Calibri (MS)"/>
                  <a:ea typeface="Calibri (MS)"/>
                  <a:cs typeface="Calibri (MS)"/>
                  <a:sym typeface="Calibri (MS)"/>
                </a:rPr>
                <a:t>: il "Test di </a:t>
              </a:r>
              <a:r>
                <a:rPr lang="en-US" sz="1650" u="none" strike="noStrike" dirty="0" err="1">
                  <a:solidFill>
                    <a:srgbClr val="000000"/>
                  </a:solidFill>
                  <a:latin typeface="Calibri (MS)"/>
                  <a:ea typeface="Calibri (MS)"/>
                  <a:cs typeface="Calibri (MS)"/>
                  <a:sym typeface="Calibri (MS)"/>
                </a:rPr>
                <a:t>imitazione</a:t>
              </a:r>
              <a:r>
                <a:rPr lang="en-US" sz="1650" u="none" strike="noStrike" dirty="0">
                  <a:solidFill>
                    <a:srgbClr val="000000"/>
                  </a:solidFill>
                  <a:latin typeface="Calibri (MS)"/>
                  <a:ea typeface="Calibri (MS)"/>
                  <a:cs typeface="Calibri (MS)"/>
                  <a:sym typeface="Calibri (MS)"/>
                </a:rPr>
                <a:t>".</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n-GB"/>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13" name="Group 13"/>
          <p:cNvGrpSpPr/>
          <p:nvPr/>
        </p:nvGrpSpPr>
        <p:grpSpPr>
          <a:xfrm>
            <a:off x="3138602" y="3158421"/>
            <a:ext cx="2369077" cy="2185321"/>
            <a:chOff x="0" y="-142877"/>
            <a:chExt cx="3158769" cy="2913761"/>
          </a:xfrm>
        </p:grpSpPr>
        <p:sp>
          <p:nvSpPr>
            <p:cNvPr id="14" name="Freeform 14"/>
            <p:cNvSpPr/>
            <p:nvPr/>
          </p:nvSpPr>
          <p:spPr>
            <a:xfrm>
              <a:off x="0" y="0"/>
              <a:ext cx="3158768" cy="2770884"/>
            </a:xfrm>
            <a:custGeom>
              <a:avLst/>
              <a:gdLst/>
              <a:ahLst/>
              <a:cxnLst/>
              <a:rect l="l" t="t" r="r" b="b"/>
              <a:pathLst>
                <a:path w="3158768" h="2770884">
                  <a:moveTo>
                    <a:pt x="0" y="0"/>
                  </a:moveTo>
                  <a:lnTo>
                    <a:pt x="3158768" y="0"/>
                  </a:lnTo>
                  <a:lnTo>
                    <a:pt x="3158768" y="2770884"/>
                  </a:lnTo>
                  <a:lnTo>
                    <a:pt x="0" y="2770884"/>
                  </a:lnTo>
                  <a:close/>
                </a:path>
              </a:pathLst>
            </a:custGeom>
            <a:blipFill>
              <a:blip r:embed="rId4">
                <a:alphaModFix amt="0"/>
              </a:blip>
              <a:stretch>
                <a:fillRect l="-17343" r="-17343" b="40164"/>
              </a:stretch>
            </a:blipFill>
          </p:spPr>
          <p:txBody>
            <a:bodyPr/>
            <a:lstStyle/>
            <a:p>
              <a:endParaRPr lang="en-GB"/>
            </a:p>
          </p:txBody>
        </p:sp>
        <p:sp>
          <p:nvSpPr>
            <p:cNvPr id="15" name="TextBox 15"/>
            <p:cNvSpPr txBox="1"/>
            <p:nvPr/>
          </p:nvSpPr>
          <p:spPr>
            <a:xfrm>
              <a:off x="0" y="-142877"/>
              <a:ext cx="3158769" cy="27804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1956</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Il </a:t>
              </a:r>
              <a:r>
                <a:rPr lang="en-US" sz="1650" u="none" strike="noStrike" dirty="0" err="1">
                  <a:solidFill>
                    <a:srgbClr val="000000"/>
                  </a:solidFill>
                  <a:latin typeface="Calibri (MS)"/>
                  <a:ea typeface="Calibri (MS)"/>
                  <a:cs typeface="Calibri (MS)"/>
                  <a:sym typeface="Calibri (MS)"/>
                </a:rPr>
                <a:t>termine</a:t>
              </a:r>
              <a:r>
                <a:rPr lang="en-US" sz="1650" u="none" strike="noStrike" dirty="0">
                  <a:solidFill>
                    <a:srgbClr val="000000"/>
                  </a:solidFill>
                  <a:latin typeface="Calibri (MS)"/>
                  <a:ea typeface="Calibri (MS)"/>
                  <a:cs typeface="Calibri (MS)"/>
                  <a:sym typeface="Calibri (MS)"/>
                </a:rPr>
                <a:t> "IA" è </a:t>
              </a:r>
              <a:r>
                <a:rPr lang="en-US" sz="1650" u="none" strike="noStrike" dirty="0" err="1">
                  <a:solidFill>
                    <a:srgbClr val="000000"/>
                  </a:solidFill>
                  <a:latin typeface="Calibri (MS)"/>
                  <a:ea typeface="Calibri (MS)"/>
                  <a:cs typeface="Calibri (MS)"/>
                  <a:sym typeface="Calibri (MS)"/>
                </a:rPr>
                <a:t>stato</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coniato</a:t>
              </a:r>
              <a:r>
                <a:rPr lang="en-US" sz="1650" u="none" strike="noStrike" dirty="0">
                  <a:solidFill>
                    <a:srgbClr val="000000"/>
                  </a:solidFill>
                  <a:latin typeface="Calibri (MS)"/>
                  <a:ea typeface="Calibri (MS)"/>
                  <a:cs typeface="Calibri (MS)"/>
                  <a:sym typeface="Calibri (MS)"/>
                </a:rPr>
                <a:t> da John McCarthy alla </a:t>
              </a:r>
              <a:r>
                <a:rPr lang="en-US" sz="1650" u="none" strike="noStrike" dirty="0" err="1">
                  <a:solidFill>
                    <a:srgbClr val="000000"/>
                  </a:solidFill>
                  <a:latin typeface="Calibri (MS)"/>
                  <a:ea typeface="Calibri (MS)"/>
                  <a:cs typeface="Calibri (MS)"/>
                  <a:sym typeface="Calibri (MS)"/>
                </a:rPr>
                <a:t>conferenza</a:t>
              </a:r>
              <a:r>
                <a:rPr lang="en-US" sz="1650" u="none" strike="noStrike" dirty="0">
                  <a:solidFill>
                    <a:srgbClr val="000000"/>
                  </a:solidFill>
                  <a:latin typeface="Calibri (MS)"/>
                  <a:ea typeface="Calibri (MS)"/>
                  <a:cs typeface="Calibri (MS)"/>
                  <a:sym typeface="Calibri (MS)"/>
                </a:rPr>
                <a:t> di Dartmouth.</a:t>
              </a:r>
            </a:p>
            <a:p>
              <a:pPr marL="0" lvl="0" indent="0" algn="ctr">
                <a:lnSpc>
                  <a:spcPts val="1782"/>
                </a:lnSpc>
                <a:spcBef>
                  <a:spcPct val="0"/>
                </a:spcBef>
              </a:pPr>
              <a:endParaRPr lang="en-US" sz="1650" u="none" strike="noStrike" dirty="0">
                <a:solidFill>
                  <a:srgbClr val="000000"/>
                </a:solidFill>
                <a:latin typeface="Calibri (MS)"/>
                <a:ea typeface="Calibri (MS)"/>
                <a:cs typeface="Calibri (MS)"/>
                <a:sym typeface="Calibri (MS)"/>
              </a:endParaRP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n-GB"/>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0" name="Group 20"/>
          <p:cNvGrpSpPr/>
          <p:nvPr/>
        </p:nvGrpSpPr>
        <p:grpSpPr>
          <a:xfrm>
            <a:off x="5558552" y="3582914"/>
            <a:ext cx="2369076" cy="1260374"/>
            <a:chOff x="0" y="0"/>
            <a:chExt cx="3158768" cy="1680498"/>
          </a:xfrm>
        </p:grpSpPr>
        <p:sp>
          <p:nvSpPr>
            <p:cNvPr id="21" name="Freeform 21"/>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2" name="TextBox 22"/>
            <p:cNvSpPr txBox="1"/>
            <p:nvPr/>
          </p:nvSpPr>
          <p:spPr>
            <a:xfrm>
              <a:off x="192533" y="13015"/>
              <a:ext cx="2864637" cy="1667483"/>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1965</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 Il chatbot ELIZA </a:t>
              </a:r>
              <a:r>
                <a:rPr lang="en-US" sz="1650" u="none" strike="noStrike" dirty="0" err="1">
                  <a:solidFill>
                    <a:srgbClr val="000000"/>
                  </a:solidFill>
                  <a:latin typeface="Calibri (MS)"/>
                  <a:ea typeface="Calibri (MS)"/>
                  <a:cs typeface="Calibri (MS)"/>
                  <a:sym typeface="Calibri (MS)"/>
                </a:rPr>
                <a:t>simula</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una</a:t>
              </a:r>
              <a:r>
                <a:rPr lang="en-US" sz="1650" u="none" strike="noStrike" dirty="0">
                  <a:solidFill>
                    <a:srgbClr val="000000"/>
                  </a:solidFill>
                  <a:latin typeface="Calibri (MS)"/>
                  <a:ea typeface="Calibri (MS)"/>
                  <a:cs typeface="Calibri (MS)"/>
                  <a:sym typeface="Calibri (MS)"/>
                </a:rPr>
                <a:t> conversazione</a:t>
              </a: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n-GB"/>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7" name="Group 27"/>
          <p:cNvGrpSpPr/>
          <p:nvPr/>
        </p:nvGrpSpPr>
        <p:grpSpPr>
          <a:xfrm>
            <a:off x="7959461" y="3582914"/>
            <a:ext cx="2369077" cy="1243469"/>
            <a:chOff x="0" y="0"/>
            <a:chExt cx="3158769" cy="1657958"/>
          </a:xfrm>
        </p:grpSpPr>
        <p:sp>
          <p:nvSpPr>
            <p:cNvPr id="28" name="Freeform 2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9" name="TextBox 2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Shakey, il primo robot capace di ragionare</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n-GB"/>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34" name="Group 34"/>
          <p:cNvGrpSpPr/>
          <p:nvPr/>
        </p:nvGrpSpPr>
        <p:grpSpPr>
          <a:xfrm>
            <a:off x="10360371" y="3582914"/>
            <a:ext cx="2369076" cy="1533854"/>
            <a:chOff x="0" y="0"/>
            <a:chExt cx="3158768" cy="2045138"/>
          </a:xfrm>
        </p:grpSpPr>
        <p:sp>
          <p:nvSpPr>
            <p:cNvPr id="35" name="Freeform 35"/>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36" name="TextBox 36"/>
            <p:cNvSpPr txBox="1"/>
            <p:nvPr/>
          </p:nvSpPr>
          <p:spPr>
            <a:xfrm>
              <a:off x="71933" y="141027"/>
              <a:ext cx="3014877" cy="19041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1997</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Deep Blue, un computer in </a:t>
              </a:r>
              <a:r>
                <a:rPr lang="en-US" sz="1650" u="none" strike="noStrike" dirty="0" err="1">
                  <a:solidFill>
                    <a:srgbClr val="000000"/>
                  </a:solidFill>
                  <a:latin typeface="Calibri (MS)"/>
                  <a:ea typeface="Calibri (MS)"/>
                  <a:cs typeface="Calibri (MS)"/>
                  <a:sym typeface="Calibri (MS)"/>
                </a:rPr>
                <a:t>grado</a:t>
              </a:r>
              <a:r>
                <a:rPr lang="en-US" sz="1650" u="none" strike="noStrike" dirty="0">
                  <a:solidFill>
                    <a:srgbClr val="000000"/>
                  </a:solidFill>
                  <a:latin typeface="Calibri (MS)"/>
                  <a:ea typeface="Calibri (MS)"/>
                  <a:cs typeface="Calibri (MS)"/>
                  <a:sym typeface="Calibri (MS)"/>
                </a:rPr>
                <a:t> di </a:t>
              </a:r>
              <a:r>
                <a:rPr lang="en-US" sz="1650" u="none" strike="noStrike" dirty="0" err="1">
                  <a:solidFill>
                    <a:srgbClr val="000000"/>
                  </a:solidFill>
                  <a:latin typeface="Calibri (MS)"/>
                  <a:ea typeface="Calibri (MS)"/>
                  <a:cs typeface="Calibri (MS)"/>
                  <a:sym typeface="Calibri (MS)"/>
                </a:rPr>
                <a:t>giocare</a:t>
              </a:r>
              <a:r>
                <a:rPr lang="en-US" sz="1650" u="none" strike="noStrike" dirty="0">
                  <a:solidFill>
                    <a:srgbClr val="000000"/>
                  </a:solidFill>
                  <a:latin typeface="Calibri (MS)"/>
                  <a:ea typeface="Calibri (MS)"/>
                  <a:cs typeface="Calibri (MS)"/>
                  <a:sym typeface="Calibri (MS)"/>
                </a:rPr>
                <a:t> a </a:t>
              </a:r>
              <a:r>
                <a:rPr lang="en-US" sz="1650" u="none" strike="noStrike" dirty="0" err="1">
                  <a:solidFill>
                    <a:srgbClr val="000000"/>
                  </a:solidFill>
                  <a:latin typeface="Calibri (MS)"/>
                  <a:ea typeface="Calibri (MS)"/>
                  <a:cs typeface="Calibri (MS)"/>
                  <a:sym typeface="Calibri (MS)"/>
                </a:rPr>
                <a:t>scacchi</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sconfigge</a:t>
              </a:r>
              <a:r>
                <a:rPr lang="en-US" sz="1650" u="none" strike="noStrike" dirty="0">
                  <a:solidFill>
                    <a:srgbClr val="000000"/>
                  </a:solidFill>
                  <a:latin typeface="Calibri (MS)"/>
                  <a:ea typeface="Calibri (MS)"/>
                  <a:cs typeface="Calibri (MS)"/>
                  <a:sym typeface="Calibri (MS)"/>
                </a:rPr>
                <a:t> il </a:t>
              </a:r>
              <a:r>
                <a:rPr lang="en-US" sz="1650" u="none" strike="noStrike" dirty="0" err="1">
                  <a:solidFill>
                    <a:srgbClr val="000000"/>
                  </a:solidFill>
                  <a:latin typeface="Calibri (MS)"/>
                  <a:ea typeface="Calibri (MS)"/>
                  <a:cs typeface="Calibri (MS)"/>
                  <a:sym typeface="Calibri (MS)"/>
                </a:rPr>
                <a:t>campione</a:t>
              </a:r>
              <a:r>
                <a:rPr lang="en-US" sz="1650" u="none" strike="noStrike" dirty="0">
                  <a:solidFill>
                    <a:srgbClr val="000000"/>
                  </a:solidFill>
                  <a:latin typeface="Calibri (MS)"/>
                  <a:ea typeface="Calibri (MS)"/>
                  <a:cs typeface="Calibri (MS)"/>
                  <a:sym typeface="Calibri (MS)"/>
                </a:rPr>
                <a:t> del mondo Garry Kasparov.</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n-GB"/>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1" name="Group 41"/>
          <p:cNvGrpSpPr/>
          <p:nvPr/>
        </p:nvGrpSpPr>
        <p:grpSpPr>
          <a:xfrm>
            <a:off x="12761271" y="3582914"/>
            <a:ext cx="2384975" cy="1457678"/>
            <a:chOff x="0" y="0"/>
            <a:chExt cx="3179967" cy="1943569"/>
          </a:xfrm>
        </p:grpSpPr>
        <p:sp>
          <p:nvSpPr>
            <p:cNvPr id="42" name="Freeform 42"/>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43" name="TextBox 43"/>
            <p:cNvSpPr txBox="1"/>
            <p:nvPr/>
          </p:nvSpPr>
          <p:spPr>
            <a:xfrm>
              <a:off x="123408" y="39458"/>
              <a:ext cx="3056559" cy="19041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2000</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Il MIT </a:t>
              </a:r>
              <a:r>
                <a:rPr lang="en-US" sz="1650" u="none" strike="noStrike" dirty="0" err="1">
                  <a:solidFill>
                    <a:srgbClr val="000000"/>
                  </a:solidFill>
                  <a:latin typeface="Calibri (MS)"/>
                  <a:ea typeface="Calibri (MS)"/>
                  <a:cs typeface="Calibri (MS)"/>
                  <a:sym typeface="Calibri (MS)"/>
                </a:rPr>
                <a:t>sviluppa</a:t>
              </a:r>
              <a:r>
                <a:rPr lang="en-US" sz="1650" u="none" strike="noStrike" dirty="0">
                  <a:solidFill>
                    <a:srgbClr val="000000"/>
                  </a:solidFill>
                  <a:latin typeface="Calibri (MS)"/>
                  <a:ea typeface="Calibri (MS)"/>
                  <a:cs typeface="Calibri (MS)"/>
                  <a:sym typeface="Calibri (MS)"/>
                </a:rPr>
                <a:t> Kismet, un robot </a:t>
              </a:r>
              <a:r>
                <a:rPr lang="en-US" sz="1650" u="none" strike="noStrike" dirty="0" err="1">
                  <a:solidFill>
                    <a:srgbClr val="000000"/>
                  </a:solidFill>
                  <a:latin typeface="Calibri (MS)"/>
                  <a:ea typeface="Calibri (MS)"/>
                  <a:cs typeface="Calibri (MS)"/>
                  <a:sym typeface="Calibri (MS)"/>
                </a:rPr>
                <a:t>progettato</a:t>
              </a:r>
              <a:r>
                <a:rPr lang="en-US" sz="1650" u="none" strike="noStrike" dirty="0">
                  <a:solidFill>
                    <a:srgbClr val="000000"/>
                  </a:solidFill>
                  <a:latin typeface="Calibri (MS)"/>
                  <a:ea typeface="Calibri (MS)"/>
                  <a:cs typeface="Calibri (MS)"/>
                  <a:sym typeface="Calibri (MS)"/>
                </a:rPr>
                <a:t> per </a:t>
              </a:r>
              <a:r>
                <a:rPr lang="en-US" sz="1650" u="none" strike="noStrike" dirty="0" err="1">
                  <a:solidFill>
                    <a:srgbClr val="000000"/>
                  </a:solidFill>
                  <a:latin typeface="Calibri (MS)"/>
                  <a:ea typeface="Calibri (MS)"/>
                  <a:cs typeface="Calibri (MS)"/>
                  <a:sym typeface="Calibri (MS)"/>
                </a:rPr>
                <a:t>interagire</a:t>
              </a:r>
              <a:r>
                <a:rPr lang="en-US" sz="1650" u="none" strike="noStrike" dirty="0">
                  <a:solidFill>
                    <a:srgbClr val="000000"/>
                  </a:solidFill>
                  <a:latin typeface="Calibri (MS)"/>
                  <a:ea typeface="Calibri (MS)"/>
                  <a:cs typeface="Calibri (MS)"/>
                  <a:sym typeface="Calibri (MS)"/>
                </a:rPr>
                <a:t> con </a:t>
              </a:r>
              <a:r>
                <a:rPr lang="en-US" sz="1650" u="none" strike="noStrike" dirty="0" err="1">
                  <a:solidFill>
                    <a:srgbClr val="000000"/>
                  </a:solidFill>
                  <a:latin typeface="Calibri (MS)"/>
                  <a:ea typeface="Calibri (MS)"/>
                  <a:cs typeface="Calibri (MS)"/>
                  <a:sym typeface="Calibri (MS)"/>
                </a:rPr>
                <a:t>gli</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esseri</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umani</a:t>
              </a:r>
              <a:r>
                <a:rPr lang="en-US" sz="1650" u="none" strike="noStrike" dirty="0">
                  <a:solidFill>
                    <a:srgbClr val="000000"/>
                  </a:solidFill>
                  <a:latin typeface="Calibri (MS)"/>
                  <a:ea typeface="Calibri (MS)"/>
                  <a:cs typeface="Calibri (MS)"/>
                  <a:sym typeface="Calibri (MS)"/>
                </a:rPr>
                <a:t>.</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n-GB"/>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8" name="Group 48"/>
          <p:cNvGrpSpPr/>
          <p:nvPr/>
        </p:nvGrpSpPr>
        <p:grpSpPr>
          <a:xfrm>
            <a:off x="15162181" y="3582914"/>
            <a:ext cx="2369077" cy="1420940"/>
            <a:chOff x="0" y="0"/>
            <a:chExt cx="3158769" cy="1894586"/>
          </a:xfrm>
        </p:grpSpPr>
        <p:sp>
          <p:nvSpPr>
            <p:cNvPr id="49" name="Freeform 49"/>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50" name="TextBox 50"/>
            <p:cNvSpPr txBox="1"/>
            <p:nvPr/>
          </p:nvSpPr>
          <p:spPr>
            <a:xfrm>
              <a:off x="0" y="-9525"/>
              <a:ext cx="3158769" cy="19041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2006</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Geoffrey Hinton </a:t>
              </a:r>
              <a:r>
                <a:rPr lang="en-US" sz="1650" u="none" strike="noStrike" dirty="0" err="1">
                  <a:solidFill>
                    <a:srgbClr val="000000"/>
                  </a:solidFill>
                  <a:latin typeface="Calibri (MS)"/>
                  <a:ea typeface="Calibri (MS)"/>
                  <a:cs typeface="Calibri (MS)"/>
                  <a:sym typeface="Calibri (MS)"/>
                </a:rPr>
                <a:t>pubblica</a:t>
              </a:r>
              <a:r>
                <a:rPr lang="en-US" sz="1650" u="none" strike="noStrike" dirty="0">
                  <a:solidFill>
                    <a:srgbClr val="000000"/>
                  </a:solidFill>
                  <a:latin typeface="Calibri (MS)"/>
                  <a:ea typeface="Calibri (MS)"/>
                  <a:cs typeface="Calibri (MS)"/>
                  <a:sym typeface="Calibri (MS)"/>
                </a:rPr>
                <a:t> "Multi-Layer Representation Learning"</a:t>
              </a:r>
            </a:p>
            <a:p>
              <a:pPr marL="0" lvl="0" indent="0" algn="ctr">
                <a:lnSpc>
                  <a:spcPts val="1782"/>
                </a:lnSpc>
                <a:spcBef>
                  <a:spcPct val="0"/>
                </a:spcBef>
              </a:pPr>
              <a:endParaRPr lang="en-US" sz="1650" u="none" strike="noStrike" dirty="0">
                <a:solidFill>
                  <a:srgbClr val="000000"/>
                </a:solidFill>
                <a:latin typeface="Calibri (MS)"/>
                <a:ea typeface="Calibri (MS)"/>
                <a:cs typeface="Calibri (MS)"/>
                <a:sym typeface="Calibri (MS)"/>
              </a:endParaRP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n-GB"/>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57" name="Group 57"/>
          <p:cNvGrpSpPr/>
          <p:nvPr/>
        </p:nvGrpSpPr>
        <p:grpSpPr>
          <a:xfrm>
            <a:off x="749798" y="7438806"/>
            <a:ext cx="2369077" cy="1243468"/>
            <a:chOff x="0" y="0"/>
            <a:chExt cx="3158769" cy="1657958"/>
          </a:xfrm>
        </p:grpSpPr>
        <p:sp>
          <p:nvSpPr>
            <p:cNvPr id="58" name="Freeform 5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59" name="TextBox 5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2024</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Google Launcher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n-GB"/>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4" name="Group 64"/>
          <p:cNvGrpSpPr/>
          <p:nvPr/>
        </p:nvGrpSpPr>
        <p:grpSpPr>
          <a:xfrm>
            <a:off x="3157652" y="7438806"/>
            <a:ext cx="2369076" cy="1261517"/>
            <a:chOff x="0" y="0"/>
            <a:chExt cx="3158768" cy="1682023"/>
          </a:xfrm>
        </p:grpSpPr>
        <p:sp>
          <p:nvSpPr>
            <p:cNvPr id="65" name="Freeform 65"/>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66" name="TextBox 66"/>
            <p:cNvSpPr txBox="1"/>
            <p:nvPr/>
          </p:nvSpPr>
          <p:spPr>
            <a:xfrm>
              <a:off x="160827" y="14540"/>
              <a:ext cx="2968435" cy="1667483"/>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2021-2023</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OpenAI </a:t>
              </a:r>
              <a:r>
                <a:rPr lang="en-US" sz="1650" u="none" strike="noStrike" dirty="0" err="1">
                  <a:solidFill>
                    <a:srgbClr val="000000"/>
                  </a:solidFill>
                  <a:latin typeface="Calibri (MS)"/>
                  <a:ea typeface="Calibri (MS)"/>
                  <a:cs typeface="Calibri (MS)"/>
                  <a:sym typeface="Calibri (MS)"/>
                </a:rPr>
                <a:t>lanza</a:t>
              </a:r>
              <a:r>
                <a:rPr lang="en-US" sz="1650" u="none" strike="noStrike" dirty="0">
                  <a:solidFill>
                    <a:srgbClr val="000000"/>
                  </a:solidFill>
                  <a:latin typeface="Calibri (MS)"/>
                  <a:ea typeface="Calibri (MS)"/>
                  <a:cs typeface="Calibri (MS)"/>
                  <a:sym typeface="Calibri (MS)"/>
                </a:rPr>
                <a:t> DALL-E, DALL-E 2 y DALL-E 3, </a:t>
              </a:r>
              <a:r>
                <a:rPr lang="en-US" sz="1650" u="none" strike="noStrike" dirty="0" err="1">
                  <a:solidFill>
                    <a:srgbClr val="000000"/>
                  </a:solidFill>
                  <a:latin typeface="Calibri (MS)"/>
                  <a:ea typeface="Calibri (MS)"/>
                  <a:cs typeface="Calibri (MS)"/>
                  <a:sym typeface="Calibri (MS)"/>
                </a:rPr>
                <a:t>modelos</a:t>
              </a:r>
              <a:r>
                <a:rPr lang="en-US" sz="1650" u="none" strike="noStrike" dirty="0">
                  <a:solidFill>
                    <a:srgbClr val="000000"/>
                  </a:solidFill>
                  <a:latin typeface="Calibri (MS)"/>
                  <a:ea typeface="Calibri (MS)"/>
                  <a:cs typeface="Calibri (MS)"/>
                  <a:sym typeface="Calibri (MS)"/>
                </a:rPr>
                <a:t> de IA </a:t>
              </a:r>
              <a:r>
                <a:rPr lang="en-US" sz="1650" u="none" strike="noStrike" dirty="0" err="1">
                  <a:solidFill>
                    <a:srgbClr val="000000"/>
                  </a:solidFill>
                  <a:latin typeface="Calibri (MS)"/>
                  <a:ea typeface="Calibri (MS)"/>
                  <a:cs typeface="Calibri (MS)"/>
                  <a:sym typeface="Calibri (MS)"/>
                </a:rPr>
                <a:t>generativa</a:t>
              </a:r>
              <a:r>
                <a:rPr lang="en-US" sz="1650" u="none" strike="noStrike" dirty="0">
                  <a:solidFill>
                    <a:srgbClr val="000000"/>
                  </a:solidFill>
                  <a:latin typeface="Calibri (MS)"/>
                  <a:ea typeface="Calibri (MS)"/>
                  <a:cs typeface="Calibri (MS)"/>
                  <a:sym typeface="Calibri (MS)"/>
                </a:rPr>
                <a:t>.</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n-GB"/>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1" name="Group 71"/>
          <p:cNvGrpSpPr/>
          <p:nvPr/>
        </p:nvGrpSpPr>
        <p:grpSpPr>
          <a:xfrm>
            <a:off x="5558538" y="7367025"/>
            <a:ext cx="2369077" cy="1243468"/>
            <a:chOff x="0" y="0"/>
            <a:chExt cx="3158769" cy="1657958"/>
          </a:xfrm>
        </p:grpSpPr>
        <p:sp>
          <p:nvSpPr>
            <p:cNvPr id="72" name="Freeform 7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73" name="TextBox 7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presenta 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n-GB"/>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8" name="Group 78"/>
          <p:cNvGrpSpPr/>
          <p:nvPr/>
        </p:nvGrpSpPr>
        <p:grpSpPr>
          <a:xfrm>
            <a:off x="7959461" y="7058326"/>
            <a:ext cx="2369076" cy="2341333"/>
            <a:chOff x="0" y="-58792"/>
            <a:chExt cx="3158768" cy="3121776"/>
          </a:xfrm>
        </p:grpSpPr>
        <p:sp>
          <p:nvSpPr>
            <p:cNvPr id="79" name="Freeform 79"/>
            <p:cNvSpPr/>
            <p:nvPr/>
          </p:nvSpPr>
          <p:spPr>
            <a:xfrm>
              <a:off x="0" y="0"/>
              <a:ext cx="3158768" cy="3062984"/>
            </a:xfrm>
            <a:custGeom>
              <a:avLst/>
              <a:gdLst/>
              <a:ahLst/>
              <a:cxnLst/>
              <a:rect l="l" t="t" r="r" b="b"/>
              <a:pathLst>
                <a:path w="3158768" h="3062984">
                  <a:moveTo>
                    <a:pt x="0" y="0"/>
                  </a:moveTo>
                  <a:lnTo>
                    <a:pt x="3158768" y="0"/>
                  </a:lnTo>
                  <a:lnTo>
                    <a:pt x="3158768" y="3062984"/>
                  </a:lnTo>
                  <a:lnTo>
                    <a:pt x="0" y="3062984"/>
                  </a:lnTo>
                  <a:close/>
                </a:path>
              </a:pathLst>
            </a:custGeom>
            <a:blipFill>
              <a:blip r:embed="rId4">
                <a:alphaModFix amt="0"/>
              </a:blip>
              <a:stretch>
                <a:fillRect l="-17343" r="-17343" b="45871"/>
              </a:stretch>
            </a:blipFill>
          </p:spPr>
          <p:txBody>
            <a:bodyPr/>
            <a:lstStyle/>
            <a:p>
              <a:endParaRPr lang="en-GB"/>
            </a:p>
          </p:txBody>
        </p:sp>
        <p:sp>
          <p:nvSpPr>
            <p:cNvPr id="80" name="TextBox 80"/>
            <p:cNvSpPr txBox="1"/>
            <p:nvPr/>
          </p:nvSpPr>
          <p:spPr>
            <a:xfrm>
              <a:off x="116376" y="-58792"/>
              <a:ext cx="2968448" cy="30725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2017</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Il </a:t>
              </a:r>
              <a:r>
                <a:rPr lang="en-US" sz="1650" u="none" strike="noStrike" dirty="0" err="1">
                  <a:solidFill>
                    <a:srgbClr val="000000"/>
                  </a:solidFill>
                  <a:latin typeface="Calibri (MS)"/>
                  <a:ea typeface="Calibri (MS)"/>
                  <a:cs typeface="Calibri (MS)"/>
                  <a:sym typeface="Calibri (MS)"/>
                </a:rPr>
                <a:t>laboratorio</a:t>
              </a:r>
              <a:r>
                <a:rPr lang="en-US" sz="1650" u="none" strike="noStrike" dirty="0">
                  <a:solidFill>
                    <a:srgbClr val="000000"/>
                  </a:solidFill>
                  <a:latin typeface="Calibri (MS)"/>
                  <a:ea typeface="Calibri (MS)"/>
                  <a:cs typeface="Calibri (MS)"/>
                  <a:sym typeface="Calibri (MS)"/>
                </a:rPr>
                <a:t> di </a:t>
              </a:r>
              <a:r>
                <a:rPr lang="en-US" sz="1650" u="none" strike="noStrike" dirty="0" err="1">
                  <a:solidFill>
                    <a:srgbClr val="000000"/>
                  </a:solidFill>
                  <a:latin typeface="Calibri (MS)"/>
                  <a:ea typeface="Calibri (MS)"/>
                  <a:cs typeface="Calibri (MS)"/>
                  <a:sym typeface="Calibri (MS)"/>
                </a:rPr>
                <a:t>ricerca</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sull'intelligenza</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artificiale</a:t>
              </a:r>
              <a:r>
                <a:rPr lang="en-US" sz="1650" u="none" strike="noStrike" dirty="0">
                  <a:solidFill>
                    <a:srgbClr val="000000"/>
                  </a:solidFill>
                  <a:latin typeface="Calibri (MS)"/>
                  <a:ea typeface="Calibri (MS)"/>
                  <a:cs typeface="Calibri (MS)"/>
                  <a:sym typeface="Calibri (MS)"/>
                </a:rPr>
                <a:t> di Facebook </a:t>
              </a:r>
              <a:r>
                <a:rPr lang="en-US" sz="1650" u="none" strike="noStrike" dirty="0" err="1">
                  <a:solidFill>
                    <a:srgbClr val="000000"/>
                  </a:solidFill>
                  <a:latin typeface="Calibri (MS)"/>
                  <a:ea typeface="Calibri (MS)"/>
                  <a:cs typeface="Calibri (MS)"/>
                  <a:sym typeface="Calibri (MS)"/>
                </a:rPr>
                <a:t>addestra</a:t>
              </a:r>
              <a:r>
                <a:rPr lang="en-US" sz="1650" u="none" strike="noStrike" dirty="0">
                  <a:solidFill>
                    <a:srgbClr val="000000"/>
                  </a:solidFill>
                  <a:latin typeface="Calibri (MS)"/>
                  <a:ea typeface="Calibri (MS)"/>
                  <a:cs typeface="Calibri (MS)"/>
                  <a:sym typeface="Calibri (MS)"/>
                </a:rPr>
                <a:t> due chatbot a </a:t>
              </a:r>
              <a:r>
                <a:rPr lang="en-US" sz="1650" u="none" strike="noStrike" dirty="0" err="1">
                  <a:solidFill>
                    <a:srgbClr val="000000"/>
                  </a:solidFill>
                  <a:latin typeface="Calibri (MS)"/>
                  <a:ea typeface="Calibri (MS)"/>
                  <a:cs typeface="Calibri (MS)"/>
                  <a:sym typeface="Calibri (MS)"/>
                </a:rPr>
                <a:t>negoziare</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tra</a:t>
              </a:r>
              <a:r>
                <a:rPr lang="en-US" sz="1650" u="none" strike="noStrike" dirty="0">
                  <a:solidFill>
                    <a:srgbClr val="000000"/>
                  </a:solidFill>
                  <a:latin typeface="Calibri (MS)"/>
                  <a:ea typeface="Calibri (MS)"/>
                  <a:cs typeface="Calibri (MS)"/>
                  <a:sym typeface="Calibri (MS)"/>
                </a:rPr>
                <a:t> loro.</a:t>
              </a:r>
            </a:p>
            <a:p>
              <a:pPr marL="0" lvl="0" indent="0" algn="ctr">
                <a:lnSpc>
                  <a:spcPts val="1782"/>
                </a:lnSpc>
                <a:spcBef>
                  <a:spcPct val="0"/>
                </a:spcBef>
              </a:pPr>
              <a:endParaRPr lang="en-US" sz="1650" u="none" strike="noStrike" dirty="0">
                <a:solidFill>
                  <a:srgbClr val="000000"/>
                </a:solidFill>
                <a:latin typeface="Calibri (MS)"/>
                <a:ea typeface="Calibri (MS)"/>
                <a:cs typeface="Calibri (MS)"/>
                <a:sym typeface="Calibri (MS)"/>
              </a:endParaRP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n-GB"/>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85" name="Group 85"/>
          <p:cNvGrpSpPr/>
          <p:nvPr/>
        </p:nvGrpSpPr>
        <p:grpSpPr>
          <a:xfrm>
            <a:off x="10450730" y="7129243"/>
            <a:ext cx="2170799" cy="2242009"/>
            <a:chOff x="-23400" y="0"/>
            <a:chExt cx="2894399" cy="2989344"/>
          </a:xfrm>
        </p:grpSpPr>
        <p:sp>
          <p:nvSpPr>
            <p:cNvPr id="86" name="Freeform 86"/>
            <p:cNvSpPr/>
            <p:nvPr/>
          </p:nvSpPr>
          <p:spPr>
            <a:xfrm>
              <a:off x="0" y="0"/>
              <a:ext cx="2870999" cy="2770884"/>
            </a:xfrm>
            <a:custGeom>
              <a:avLst/>
              <a:gdLst/>
              <a:ahLst/>
              <a:cxnLst/>
              <a:rect l="l" t="t" r="r" b="b"/>
              <a:pathLst>
                <a:path w="2870999" h="2770884">
                  <a:moveTo>
                    <a:pt x="0" y="0"/>
                  </a:moveTo>
                  <a:lnTo>
                    <a:pt x="2870999" y="0"/>
                  </a:lnTo>
                  <a:lnTo>
                    <a:pt x="2870999" y="2770884"/>
                  </a:lnTo>
                  <a:lnTo>
                    <a:pt x="0" y="2770884"/>
                  </a:lnTo>
                  <a:close/>
                </a:path>
              </a:pathLst>
            </a:custGeom>
            <a:blipFill>
              <a:blip r:embed="rId4">
                <a:alphaModFix amt="0"/>
              </a:blip>
              <a:stretch>
                <a:fillRect l="-19081" r="-29105" b="40164"/>
              </a:stretch>
            </a:blipFill>
          </p:spPr>
          <p:txBody>
            <a:bodyPr/>
            <a:lstStyle/>
            <a:p>
              <a:endParaRPr lang="en-GB"/>
            </a:p>
          </p:txBody>
        </p:sp>
        <p:sp>
          <p:nvSpPr>
            <p:cNvPr id="87" name="TextBox 87"/>
            <p:cNvSpPr txBox="1"/>
            <p:nvPr/>
          </p:nvSpPr>
          <p:spPr>
            <a:xfrm>
              <a:off x="-23400" y="208933"/>
              <a:ext cx="2871000" cy="27804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AlphaGo di Google DeepMind ha </a:t>
              </a:r>
              <a:r>
                <a:rPr lang="en-US" sz="1650" u="none" strike="noStrike" dirty="0" err="1">
                  <a:solidFill>
                    <a:srgbClr val="000000"/>
                  </a:solidFill>
                  <a:latin typeface="Calibri (MS)"/>
                  <a:ea typeface="Calibri (MS)"/>
                  <a:cs typeface="Calibri (MS)"/>
                  <a:sym typeface="Calibri (MS)"/>
                </a:rPr>
                <a:t>sconfitto</a:t>
              </a:r>
              <a:r>
                <a:rPr lang="en-US" sz="1650" u="none" strike="noStrike" dirty="0">
                  <a:solidFill>
                    <a:srgbClr val="000000"/>
                  </a:solidFill>
                  <a:latin typeface="Calibri (MS)"/>
                  <a:ea typeface="Calibri (MS)"/>
                  <a:cs typeface="Calibri (MS)"/>
                  <a:sym typeface="Calibri (MS)"/>
                </a:rPr>
                <a:t> Lee Sedol, uno </a:t>
              </a:r>
              <a:r>
                <a:rPr lang="en-US" sz="1650" u="none" strike="noStrike" dirty="0" err="1">
                  <a:solidFill>
                    <a:srgbClr val="000000"/>
                  </a:solidFill>
                  <a:latin typeface="Calibri (MS)"/>
                  <a:ea typeface="Calibri (MS)"/>
                  <a:cs typeface="Calibri (MS)"/>
                  <a:sym typeface="Calibri (MS)"/>
                </a:rPr>
                <a:t>dei</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migliori</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giocatori</a:t>
              </a:r>
              <a:r>
                <a:rPr lang="en-US" sz="1650" u="none" strike="noStrike" dirty="0">
                  <a:solidFill>
                    <a:srgbClr val="000000"/>
                  </a:solidFill>
                  <a:latin typeface="Calibri (MS)"/>
                  <a:ea typeface="Calibri (MS)"/>
                  <a:cs typeface="Calibri (MS)"/>
                  <a:sym typeface="Calibri (MS)"/>
                </a:rPr>
                <a:t> di Go al mondo.</a:t>
              </a:r>
            </a:p>
            <a:p>
              <a:pPr marL="0" lvl="0" indent="0" algn="ctr">
                <a:lnSpc>
                  <a:spcPts val="1782"/>
                </a:lnSpc>
                <a:spcBef>
                  <a:spcPct val="0"/>
                </a:spcBef>
              </a:pPr>
              <a:endParaRPr lang="en-US" sz="1650" u="none" strike="noStrike" dirty="0">
                <a:solidFill>
                  <a:srgbClr val="000000"/>
                </a:solidFill>
                <a:latin typeface="Calibri (MS)"/>
                <a:ea typeface="Calibri (MS)"/>
                <a:cs typeface="Calibri (MS)"/>
                <a:sym typeface="Calibri (MS)"/>
              </a:endParaRP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n-GB"/>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2" name="Group 92"/>
          <p:cNvGrpSpPr/>
          <p:nvPr/>
        </p:nvGrpSpPr>
        <p:grpSpPr>
          <a:xfrm>
            <a:off x="12935855" y="7257869"/>
            <a:ext cx="2019900" cy="1859090"/>
            <a:chOff x="0" y="0"/>
            <a:chExt cx="2693200" cy="2478786"/>
          </a:xfrm>
        </p:grpSpPr>
        <p:sp>
          <p:nvSpPr>
            <p:cNvPr id="93" name="Freeform 93"/>
            <p:cNvSpPr/>
            <p:nvPr/>
          </p:nvSpPr>
          <p:spPr>
            <a:xfrm>
              <a:off x="0" y="0"/>
              <a:ext cx="2693199" cy="2478784"/>
            </a:xfrm>
            <a:custGeom>
              <a:avLst/>
              <a:gdLst/>
              <a:ahLst/>
              <a:cxnLst/>
              <a:rect l="l" t="t" r="r" b="b"/>
              <a:pathLst>
                <a:path w="2693199" h="2478784">
                  <a:moveTo>
                    <a:pt x="0" y="0"/>
                  </a:moveTo>
                  <a:lnTo>
                    <a:pt x="2693199" y="0"/>
                  </a:lnTo>
                  <a:lnTo>
                    <a:pt x="2693199" y="2478784"/>
                  </a:lnTo>
                  <a:lnTo>
                    <a:pt x="0" y="2478784"/>
                  </a:lnTo>
                  <a:close/>
                </a:path>
              </a:pathLst>
            </a:custGeom>
            <a:blipFill>
              <a:blip r:embed="rId4">
                <a:alphaModFix amt="0"/>
              </a:blip>
              <a:stretch>
                <a:fillRect l="-20341" r="-37628" b="33114"/>
              </a:stretch>
            </a:blipFill>
          </p:spPr>
          <p:txBody>
            <a:bodyPr/>
            <a:lstStyle/>
            <a:p>
              <a:endParaRPr lang="en-GB"/>
            </a:p>
          </p:txBody>
        </p:sp>
        <p:sp>
          <p:nvSpPr>
            <p:cNvPr id="94" name="TextBox 94"/>
            <p:cNvSpPr txBox="1"/>
            <p:nvPr/>
          </p:nvSpPr>
          <p:spPr>
            <a:xfrm>
              <a:off x="0" y="-9525"/>
              <a:ext cx="2693200" cy="24883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Apple </a:t>
              </a:r>
              <a:r>
                <a:rPr lang="en-US" sz="1650" u="none" strike="noStrike" dirty="0" err="1">
                  <a:solidFill>
                    <a:srgbClr val="000000"/>
                  </a:solidFill>
                  <a:latin typeface="Calibri (MS)"/>
                  <a:ea typeface="Calibri (MS)"/>
                  <a:cs typeface="Calibri (MS)"/>
                  <a:sym typeface="Calibri (MS)"/>
                </a:rPr>
                <a:t>lancia</a:t>
              </a:r>
              <a:r>
                <a:rPr lang="en-US" sz="1650" u="none" strike="noStrike" dirty="0">
                  <a:solidFill>
                    <a:srgbClr val="000000"/>
                  </a:solidFill>
                  <a:latin typeface="Calibri (MS)"/>
                  <a:ea typeface="Calibri (MS)"/>
                  <a:cs typeface="Calibri (MS)"/>
                  <a:sym typeface="Calibri (MS)"/>
                </a:rPr>
                <a:t> Siri, un </a:t>
              </a:r>
              <a:r>
                <a:rPr lang="en-US" sz="1650" u="none" strike="noStrike" dirty="0" err="1">
                  <a:solidFill>
                    <a:srgbClr val="000000"/>
                  </a:solidFill>
                  <a:latin typeface="Calibri (MS)"/>
                  <a:ea typeface="Calibri (MS)"/>
                  <a:cs typeface="Calibri (MS)"/>
                  <a:sym typeface="Calibri (MS)"/>
                </a:rPr>
                <a:t>assistente</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virtuale</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integrato</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nel</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sistema</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operativo</a:t>
              </a:r>
              <a:r>
                <a:rPr lang="en-US" sz="1650" u="none" strike="noStrike" dirty="0">
                  <a:solidFill>
                    <a:srgbClr val="000000"/>
                  </a:solidFill>
                  <a:latin typeface="Calibri (MS)"/>
                  <a:ea typeface="Calibri (MS)"/>
                  <a:cs typeface="Calibri (MS)"/>
                  <a:sym typeface="Calibri (MS)"/>
                </a:rPr>
                <a:t> iOS.</a:t>
              </a:r>
            </a:p>
            <a:p>
              <a:pPr marL="0" lvl="0" indent="0" algn="ctr">
                <a:lnSpc>
                  <a:spcPts val="1782"/>
                </a:lnSpc>
                <a:spcBef>
                  <a:spcPct val="0"/>
                </a:spcBef>
              </a:pPr>
              <a:endParaRPr lang="en-US" sz="1650" u="none" strike="noStrike" dirty="0">
                <a:solidFill>
                  <a:srgbClr val="000000"/>
                </a:solidFill>
                <a:latin typeface="Calibri (MS)"/>
                <a:ea typeface="Calibri (MS)"/>
                <a:cs typeface="Calibri (MS)"/>
                <a:sym typeface="Calibri (MS)"/>
              </a:endParaRP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n-GB"/>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9" name="Group 99"/>
          <p:cNvGrpSpPr/>
          <p:nvPr/>
        </p:nvGrpSpPr>
        <p:grpSpPr>
          <a:xfrm>
            <a:off x="15162181" y="7019706"/>
            <a:ext cx="2369077" cy="2297240"/>
            <a:chOff x="0" y="0"/>
            <a:chExt cx="3158769" cy="3062986"/>
          </a:xfrm>
        </p:grpSpPr>
        <p:sp>
          <p:nvSpPr>
            <p:cNvPr id="100" name="Freeform 100"/>
            <p:cNvSpPr/>
            <p:nvPr/>
          </p:nvSpPr>
          <p:spPr>
            <a:xfrm>
              <a:off x="0" y="0"/>
              <a:ext cx="3158768" cy="3062984"/>
            </a:xfrm>
            <a:custGeom>
              <a:avLst/>
              <a:gdLst/>
              <a:ahLst/>
              <a:cxnLst/>
              <a:rect l="l" t="t" r="r" b="b"/>
              <a:pathLst>
                <a:path w="3158768" h="3062984">
                  <a:moveTo>
                    <a:pt x="0" y="0"/>
                  </a:moveTo>
                  <a:lnTo>
                    <a:pt x="3158768" y="0"/>
                  </a:lnTo>
                  <a:lnTo>
                    <a:pt x="3158768" y="3062984"/>
                  </a:lnTo>
                  <a:lnTo>
                    <a:pt x="0" y="3062984"/>
                  </a:lnTo>
                  <a:close/>
                </a:path>
              </a:pathLst>
            </a:custGeom>
            <a:blipFill>
              <a:blip r:embed="rId4">
                <a:alphaModFix amt="0"/>
              </a:blip>
              <a:stretch>
                <a:fillRect l="-17343" r="-17343" b="45871"/>
              </a:stretch>
            </a:blipFill>
          </p:spPr>
          <p:txBody>
            <a:bodyPr/>
            <a:lstStyle/>
            <a:p>
              <a:endParaRPr lang="en-GB"/>
            </a:p>
          </p:txBody>
        </p:sp>
        <p:sp>
          <p:nvSpPr>
            <p:cNvPr id="101" name="TextBox 101"/>
            <p:cNvSpPr txBox="1"/>
            <p:nvPr/>
          </p:nvSpPr>
          <p:spPr>
            <a:xfrm>
              <a:off x="0" y="-9525"/>
              <a:ext cx="3158769" cy="30725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2011</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Watson, di IBM, è un computer avanzato in grado di rispondere a domande in linguaggio naturale.</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n-GB"/>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n-GB"/>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n-GB"/>
          </a:p>
        </p:txBody>
      </p:sp>
      <p:grpSp>
        <p:nvGrpSpPr>
          <p:cNvPr id="108" name="Group 107">
            <a:extLst>
              <a:ext uri="{FF2B5EF4-FFF2-40B4-BE49-F238E27FC236}">
                <a16:creationId xmlns:a16="http://schemas.microsoft.com/office/drawing/2014/main" id="{5539A346-1043-959D-1D5D-5D8A4522EC29}"/>
              </a:ext>
            </a:extLst>
          </p:cNvPr>
          <p:cNvGrpSpPr/>
          <p:nvPr/>
        </p:nvGrpSpPr>
        <p:grpSpPr>
          <a:xfrm>
            <a:off x="6885595" y="4836916"/>
            <a:ext cx="3772014" cy="1160869"/>
            <a:chOff x="7029307" y="4452909"/>
            <a:chExt cx="3772014" cy="1160869"/>
          </a:xfrm>
        </p:grpSpPr>
        <p:grpSp>
          <p:nvGrpSpPr>
            <p:cNvPr id="53" name="Group 53"/>
            <p:cNvGrpSpPr/>
            <p:nvPr/>
          </p:nvGrpSpPr>
          <p:grpSpPr>
            <a:xfrm>
              <a:off x="7029307" y="4452909"/>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n-GB"/>
              </a:p>
            </p:txBody>
          </p:sp>
        </p:grpSp>
        <p:sp>
          <p:nvSpPr>
            <p:cNvPr id="107" name="TextBox 107"/>
            <p:cNvSpPr txBox="1"/>
            <p:nvPr/>
          </p:nvSpPr>
          <p:spPr>
            <a:xfrm>
              <a:off x="7515530" y="4804743"/>
              <a:ext cx="2953005" cy="428625"/>
            </a:xfrm>
            <a:prstGeom prst="rect">
              <a:avLst/>
            </a:prstGeom>
          </p:spPr>
          <p:txBody>
            <a:bodyPr lIns="0" tIns="0" rIns="0" bIns="0" rtlCol="0" anchor="t">
              <a:spAutoFit/>
            </a:bodyPr>
            <a:lstStyle/>
            <a:p>
              <a:pPr marL="0" lvl="0" indent="0" algn="ctr">
                <a:lnSpc>
                  <a:spcPts val="1620"/>
                </a:lnSpc>
                <a:spcBef>
                  <a:spcPct val="0"/>
                </a:spcBef>
              </a:pPr>
              <a:r>
                <a:rPr lang="en-US" sz="1350" b="1" u="none" strike="noStrike">
                  <a:solidFill>
                    <a:srgbClr val="000000"/>
                  </a:solidFill>
                  <a:latin typeface="Calibri (MS) Bold"/>
                  <a:ea typeface="Calibri (MS) Bold"/>
                  <a:cs typeface="Calibri (MS) Bold"/>
                  <a:sym typeface="Calibri (MS) Bold"/>
                </a:rPr>
                <a:t>L'inverno dell'IA: lo sviluppo dell'intelligenza artificiale si è fermato.</a:t>
              </a:r>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3" name="Group 3"/>
          <p:cNvGrpSpPr/>
          <p:nvPr/>
        </p:nvGrpSpPr>
        <p:grpSpPr>
          <a:xfrm rot="1959599">
            <a:off x="14044751" y="5753956"/>
            <a:ext cx="1901790" cy="2927756"/>
            <a:chOff x="0" y="0"/>
            <a:chExt cx="2535720" cy="3903675"/>
          </a:xfrm>
        </p:grpSpPr>
        <p:sp>
          <p:nvSpPr>
            <p:cNvPr id="4" name="Freeform 4"/>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n-GB"/>
            </a:p>
          </p:txBody>
        </p:sp>
      </p:grpSp>
      <p:grpSp>
        <p:nvGrpSpPr>
          <p:cNvPr id="5" name="Group 5"/>
          <p:cNvGrpSpPr/>
          <p:nvPr/>
        </p:nvGrpSpPr>
        <p:grpSpPr>
          <a:xfrm>
            <a:off x="14594567" y="3047448"/>
            <a:ext cx="2876102" cy="3400682"/>
            <a:chOff x="0" y="0"/>
            <a:chExt cx="3834803" cy="4534243"/>
          </a:xfrm>
        </p:grpSpPr>
        <p:sp>
          <p:nvSpPr>
            <p:cNvPr id="6" name="Freeform 6"/>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n-GB"/>
            </a:p>
          </p:txBody>
        </p:sp>
      </p:grpSp>
      <p:sp>
        <p:nvSpPr>
          <p:cNvPr id="7" name="Freeform 7"/>
          <p:cNvSpPr/>
          <p:nvPr/>
        </p:nvSpPr>
        <p:spPr>
          <a:xfrm>
            <a:off x="1028700" y="3538062"/>
            <a:ext cx="12499864" cy="6748938"/>
          </a:xfrm>
          <a:custGeom>
            <a:avLst/>
            <a:gdLst/>
            <a:ahLst/>
            <a:cxnLst/>
            <a:rect l="l" t="t" r="r" b="b"/>
            <a:pathLst>
              <a:path w="12499864" h="6748938">
                <a:moveTo>
                  <a:pt x="0" y="0"/>
                </a:moveTo>
                <a:lnTo>
                  <a:pt x="12499864" y="0"/>
                </a:lnTo>
                <a:lnTo>
                  <a:pt x="12499864" y="6748938"/>
                </a:lnTo>
                <a:lnTo>
                  <a:pt x="0" y="6748938"/>
                </a:lnTo>
                <a:lnTo>
                  <a:pt x="0" y="0"/>
                </a:lnTo>
                <a:close/>
              </a:path>
            </a:pathLst>
          </a:custGeom>
          <a:blipFill>
            <a:blip r:embed="rId6"/>
            <a:stretch>
              <a:fillRect/>
            </a:stretch>
          </a:blipFill>
        </p:spPr>
        <p:txBody>
          <a:bodyPr/>
          <a:lstStyle/>
          <a:p>
            <a:endParaRPr lang="en-GB"/>
          </a:p>
        </p:txBody>
      </p:sp>
      <p:sp>
        <p:nvSpPr>
          <p:cNvPr id="8" name="Freeform 8"/>
          <p:cNvSpPr/>
          <p:nvPr/>
        </p:nvSpPr>
        <p:spPr>
          <a:xfrm>
            <a:off x="1176920" y="3676400"/>
            <a:ext cx="5365554" cy="6333923"/>
          </a:xfrm>
          <a:custGeom>
            <a:avLst/>
            <a:gdLst/>
            <a:ahLst/>
            <a:cxnLst/>
            <a:rect l="l" t="t" r="r" b="b"/>
            <a:pathLst>
              <a:path w="5365554" h="6333923">
                <a:moveTo>
                  <a:pt x="0" y="0"/>
                </a:moveTo>
                <a:lnTo>
                  <a:pt x="5365554" y="0"/>
                </a:lnTo>
                <a:lnTo>
                  <a:pt x="5365554" y="6333923"/>
                </a:lnTo>
                <a:lnTo>
                  <a:pt x="0" y="6333923"/>
                </a:lnTo>
                <a:lnTo>
                  <a:pt x="0" y="0"/>
                </a:lnTo>
                <a:close/>
              </a:path>
            </a:pathLst>
          </a:custGeom>
          <a:blipFill>
            <a:blip r:embed="rId7"/>
            <a:stretch>
              <a:fillRect/>
            </a:stretch>
          </a:blipFill>
        </p:spPr>
        <p:txBody>
          <a:bodyPr/>
          <a:lstStyle/>
          <a:p>
            <a:endParaRPr lang="en-GB"/>
          </a:p>
        </p:txBody>
      </p:sp>
      <p:sp>
        <p:nvSpPr>
          <p:cNvPr id="9" name="Freeform 9"/>
          <p:cNvSpPr/>
          <p:nvPr/>
        </p:nvSpPr>
        <p:spPr>
          <a:xfrm>
            <a:off x="1325139" y="3814738"/>
            <a:ext cx="750980" cy="711455"/>
          </a:xfrm>
          <a:custGeom>
            <a:avLst/>
            <a:gdLst/>
            <a:ahLst/>
            <a:cxnLst/>
            <a:rect l="l" t="t" r="r" b="b"/>
            <a:pathLst>
              <a:path w="750980" h="711455">
                <a:moveTo>
                  <a:pt x="0" y="0"/>
                </a:moveTo>
                <a:lnTo>
                  <a:pt x="750980" y="0"/>
                </a:lnTo>
                <a:lnTo>
                  <a:pt x="750980" y="711455"/>
                </a:lnTo>
                <a:lnTo>
                  <a:pt x="0" y="711455"/>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2891180" y="4488112"/>
            <a:ext cx="1962479"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IA generativa</a:t>
            </a:r>
          </a:p>
        </p:txBody>
      </p:sp>
      <p:sp>
        <p:nvSpPr>
          <p:cNvPr id="11" name="TextBox 11"/>
          <p:cNvSpPr txBox="1"/>
          <p:nvPr/>
        </p:nvSpPr>
        <p:spPr>
          <a:xfrm>
            <a:off x="1778692" y="5232439"/>
            <a:ext cx="4199954" cy="1171434"/>
          </a:xfrm>
          <a:prstGeom prst="rect">
            <a:avLst/>
          </a:prstGeom>
        </p:spPr>
        <p:txBody>
          <a:bodyPr lIns="0" tIns="0" rIns="0" bIns="0" rtlCol="0" anchor="t">
            <a:spAutoFit/>
          </a:bodyPr>
          <a:lstStyle/>
          <a:p>
            <a:pPr marL="0" lvl="0" indent="0" algn="ctr">
              <a:lnSpc>
                <a:spcPts val="2364"/>
              </a:lnSpc>
              <a:spcBef>
                <a:spcPct val="0"/>
              </a:spcBef>
            </a:pPr>
            <a:r>
              <a:rPr lang="en-US" sz="1688" u="none" strike="noStrike" dirty="0" err="1">
                <a:solidFill>
                  <a:srgbClr val="000000"/>
                </a:solidFill>
                <a:latin typeface="Open Sans Light"/>
                <a:ea typeface="Open Sans Light"/>
                <a:cs typeface="Open Sans Light"/>
                <a:sym typeface="Open Sans Light"/>
              </a:rPr>
              <a:t>Risponde</a:t>
            </a:r>
            <a:r>
              <a:rPr lang="en-US" sz="1688" u="none" strike="noStrike" dirty="0">
                <a:solidFill>
                  <a:srgbClr val="000000"/>
                </a:solidFill>
                <a:latin typeface="Open Sans Light"/>
                <a:ea typeface="Open Sans Light"/>
                <a:cs typeface="Open Sans Light"/>
                <a:sym typeface="Open Sans Light"/>
              </a:rPr>
              <a:t> a un prompt o a </a:t>
            </a:r>
            <a:r>
              <a:rPr lang="en-US" sz="1688" u="none" strike="noStrike" dirty="0" err="1">
                <a:solidFill>
                  <a:srgbClr val="000000"/>
                </a:solidFill>
                <a:latin typeface="Open Sans Light"/>
                <a:ea typeface="Open Sans Light"/>
                <a:cs typeface="Open Sans Light"/>
                <a:sym typeface="Open Sans Light"/>
              </a:rPr>
              <a:t>una</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richiesta</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dell'utente</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generando</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contenuti</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originali</a:t>
            </a:r>
            <a:r>
              <a:rPr lang="en-US" sz="1688" u="none" strike="noStrike" dirty="0">
                <a:solidFill>
                  <a:srgbClr val="000000"/>
                </a:solidFill>
                <a:latin typeface="Open Sans Light"/>
                <a:ea typeface="Open Sans Light"/>
                <a:cs typeface="Open Sans Light"/>
                <a:sym typeface="Open Sans Light"/>
              </a:rPr>
              <a:t>, come audio, </a:t>
            </a:r>
            <a:r>
              <a:rPr lang="en-US" sz="1688" u="none" strike="noStrike" dirty="0" err="1">
                <a:solidFill>
                  <a:srgbClr val="000000"/>
                </a:solidFill>
                <a:latin typeface="Open Sans Light"/>
                <a:ea typeface="Open Sans Light"/>
                <a:cs typeface="Open Sans Light"/>
                <a:sym typeface="Open Sans Light"/>
              </a:rPr>
              <a:t>immagini</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codice</a:t>
            </a:r>
            <a:r>
              <a:rPr lang="en-US" sz="1688" u="none" strike="noStrike" dirty="0">
                <a:solidFill>
                  <a:srgbClr val="000000"/>
                </a:solidFill>
                <a:latin typeface="Open Sans Light"/>
                <a:ea typeface="Open Sans Light"/>
                <a:cs typeface="Open Sans Light"/>
                <a:sym typeface="Open Sans Light"/>
              </a:rPr>
              <a:t> software, testo o video.</a:t>
            </a:r>
          </a:p>
        </p:txBody>
      </p:sp>
      <p:sp>
        <p:nvSpPr>
          <p:cNvPr id="12" name="TextBox 12"/>
          <p:cNvSpPr txBox="1"/>
          <p:nvPr/>
        </p:nvSpPr>
        <p:spPr>
          <a:xfrm>
            <a:off x="1778692" y="6504310"/>
            <a:ext cx="1385000"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Casi d'uso:</a:t>
            </a:r>
          </a:p>
        </p:txBody>
      </p:sp>
      <p:sp>
        <p:nvSpPr>
          <p:cNvPr id="13" name="TextBox 13"/>
          <p:cNvSpPr txBox="1"/>
          <p:nvPr/>
        </p:nvSpPr>
        <p:spPr>
          <a:xfrm>
            <a:off x="1778692" y="6980928"/>
            <a:ext cx="4199954" cy="1517851"/>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Assistenza</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clienti</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Assistenza</a:t>
            </a:r>
            <a:r>
              <a:rPr lang="en-US" sz="1688" u="none" strike="noStrike" dirty="0">
                <a:solidFill>
                  <a:srgbClr val="000000"/>
                </a:solidFill>
                <a:latin typeface="Open Sans Light"/>
                <a:ea typeface="Open Sans Light"/>
                <a:cs typeface="Open Sans Light"/>
                <a:sym typeface="Open Sans Light"/>
              </a:rPr>
              <a:t> sanitaria.</a:t>
            </a:r>
          </a:p>
          <a:p>
            <a:pPr marL="364639" lvl="1" indent="-182320" algn="l">
              <a:lnSpc>
                <a:spcPts val="2364"/>
              </a:lnSpc>
              <a:spcBef>
                <a:spcPct val="0"/>
              </a:spcBef>
              <a:buFont typeface="Arial"/>
              <a:buChar char="•"/>
            </a:pPr>
            <a:r>
              <a:rPr lang="en-US" sz="1688" u="none" strike="noStrike" dirty="0">
                <a:solidFill>
                  <a:srgbClr val="000000"/>
                </a:solidFill>
                <a:latin typeface="Open Sans Light"/>
                <a:ea typeface="Open Sans Light"/>
                <a:cs typeface="Open Sans Light"/>
                <a:sym typeface="Open Sans Light"/>
              </a:rPr>
              <a:t>Salva.</a:t>
            </a:r>
          </a:p>
          <a:p>
            <a:pPr marL="364639" lvl="1" indent="-182320" algn="l">
              <a:lnSpc>
                <a:spcPts val="2364"/>
              </a:lnSpc>
              <a:spcBef>
                <a:spcPct val="0"/>
              </a:spcBef>
              <a:buFont typeface="Arial"/>
              <a:buChar char="•"/>
            </a:pPr>
            <a:r>
              <a:rPr lang="en-US" sz="1688" u="none" strike="noStrike" dirty="0">
                <a:solidFill>
                  <a:srgbClr val="000000"/>
                </a:solidFill>
                <a:latin typeface="Open Sans Light"/>
                <a:ea typeface="Open Sans Light"/>
                <a:cs typeface="Open Sans Light"/>
                <a:sym typeface="Open Sans Light"/>
              </a:rPr>
              <a:t>Marketing e </a:t>
            </a:r>
            <a:r>
              <a:rPr lang="en-US" sz="1688" u="none" strike="noStrike" dirty="0" err="1">
                <a:solidFill>
                  <a:srgbClr val="000000"/>
                </a:solidFill>
                <a:latin typeface="Open Sans Light"/>
                <a:ea typeface="Open Sans Light"/>
                <a:cs typeface="Open Sans Light"/>
                <a:sym typeface="Open Sans Light"/>
              </a:rPr>
              <a:t>pubblicità</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Sviluppo</a:t>
            </a:r>
            <a:r>
              <a:rPr lang="en-US" sz="1688" u="none" strike="noStrike" dirty="0">
                <a:solidFill>
                  <a:srgbClr val="000000"/>
                </a:solidFill>
                <a:latin typeface="Open Sans Light"/>
                <a:ea typeface="Open Sans Light"/>
                <a:cs typeface="Open Sans Light"/>
                <a:sym typeface="Open Sans Light"/>
              </a:rPr>
              <a:t> software.</a:t>
            </a:r>
          </a:p>
        </p:txBody>
      </p:sp>
      <p:sp>
        <p:nvSpPr>
          <p:cNvPr id="14" name="Freeform 14"/>
          <p:cNvSpPr/>
          <p:nvPr/>
        </p:nvSpPr>
        <p:spPr>
          <a:xfrm>
            <a:off x="7718350" y="3676400"/>
            <a:ext cx="5217334" cy="6333923"/>
          </a:xfrm>
          <a:custGeom>
            <a:avLst/>
            <a:gdLst/>
            <a:ahLst/>
            <a:cxnLst/>
            <a:rect l="l" t="t" r="r" b="b"/>
            <a:pathLst>
              <a:path w="5217334" h="6333923">
                <a:moveTo>
                  <a:pt x="0" y="0"/>
                </a:moveTo>
                <a:lnTo>
                  <a:pt x="5217335" y="0"/>
                </a:lnTo>
                <a:lnTo>
                  <a:pt x="5217335" y="6333923"/>
                </a:lnTo>
                <a:lnTo>
                  <a:pt x="0" y="6333923"/>
                </a:lnTo>
                <a:lnTo>
                  <a:pt x="0" y="0"/>
                </a:lnTo>
                <a:close/>
              </a:path>
            </a:pathLst>
          </a:custGeom>
          <a:blipFill>
            <a:blip r:embed="rId9"/>
            <a:stretch>
              <a:fillRect/>
            </a:stretch>
          </a:blipFill>
        </p:spPr>
        <p:txBody>
          <a:bodyPr/>
          <a:lstStyle/>
          <a:p>
            <a:endParaRPr lang="en-GB"/>
          </a:p>
        </p:txBody>
      </p:sp>
      <p:sp>
        <p:nvSpPr>
          <p:cNvPr id="15" name="Freeform 15"/>
          <p:cNvSpPr/>
          <p:nvPr/>
        </p:nvSpPr>
        <p:spPr>
          <a:xfrm>
            <a:off x="7866570" y="3814738"/>
            <a:ext cx="602760" cy="711455"/>
          </a:xfrm>
          <a:custGeom>
            <a:avLst/>
            <a:gdLst/>
            <a:ahLst/>
            <a:cxnLst/>
            <a:rect l="l" t="t" r="r" b="b"/>
            <a:pathLst>
              <a:path w="602760" h="711455">
                <a:moveTo>
                  <a:pt x="0" y="0"/>
                </a:moveTo>
                <a:lnTo>
                  <a:pt x="602760" y="0"/>
                </a:lnTo>
                <a:lnTo>
                  <a:pt x="602760" y="711455"/>
                </a:lnTo>
                <a:lnTo>
                  <a:pt x="0" y="711455"/>
                </a:lnTo>
                <a:lnTo>
                  <a:pt x="0" y="0"/>
                </a:lnTo>
                <a:close/>
              </a:path>
            </a:pathLst>
          </a:custGeom>
          <a:blipFill>
            <a:blip r:embed="rId10"/>
            <a:stretch>
              <a:fillRect/>
            </a:stretch>
          </a:blipFill>
        </p:spPr>
        <p:txBody>
          <a:bodyPr/>
          <a:lstStyle/>
          <a:p>
            <a:endParaRPr lang="en-GB"/>
          </a:p>
        </p:txBody>
      </p:sp>
      <p:sp>
        <p:nvSpPr>
          <p:cNvPr id="16" name="TextBox 16"/>
          <p:cNvSpPr txBox="1"/>
          <p:nvPr/>
        </p:nvSpPr>
        <p:spPr>
          <a:xfrm>
            <a:off x="9403609" y="4488112"/>
            <a:ext cx="1849980"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IA predittiva</a:t>
            </a:r>
          </a:p>
        </p:txBody>
      </p:sp>
      <p:sp>
        <p:nvSpPr>
          <p:cNvPr id="17" name="TextBox 17"/>
          <p:cNvSpPr txBox="1"/>
          <p:nvPr/>
        </p:nvSpPr>
        <p:spPr>
          <a:xfrm>
            <a:off x="8216122" y="5232439"/>
            <a:ext cx="4199954" cy="874995"/>
          </a:xfrm>
          <a:prstGeom prst="rect">
            <a:avLst/>
          </a:prstGeom>
        </p:spPr>
        <p:txBody>
          <a:bodyPr lIns="0" tIns="0" rIns="0" bIns="0" rtlCol="0" anchor="t">
            <a:spAutoFit/>
          </a:bodyPr>
          <a:lstStyle/>
          <a:p>
            <a:pPr marL="0" lvl="0" indent="0" algn="ctr">
              <a:lnSpc>
                <a:spcPts val="2364"/>
              </a:lnSpc>
              <a:spcBef>
                <a:spcPct val="0"/>
              </a:spcBef>
            </a:pPr>
            <a:r>
              <a:rPr lang="en-US" sz="1688" u="none" strike="noStrike">
                <a:solidFill>
                  <a:srgbClr val="000000"/>
                </a:solidFill>
                <a:latin typeface="Open Sans Light"/>
                <a:ea typeface="Open Sans Light"/>
                <a:cs typeface="Open Sans Light"/>
                <a:sym typeface="Open Sans Light"/>
              </a:rPr>
              <a:t>Analisi statistica con algoritmi di apprendimento automatico per individuare modelli nei dati e prevedere risultati futuri.</a:t>
            </a:r>
          </a:p>
        </p:txBody>
      </p:sp>
      <p:sp>
        <p:nvSpPr>
          <p:cNvPr id="18" name="TextBox 18"/>
          <p:cNvSpPr txBox="1"/>
          <p:nvPr/>
        </p:nvSpPr>
        <p:spPr>
          <a:xfrm>
            <a:off x="8167950" y="6504310"/>
            <a:ext cx="1470558"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Casi d'uso:</a:t>
            </a:r>
          </a:p>
        </p:txBody>
      </p:sp>
      <p:sp>
        <p:nvSpPr>
          <p:cNvPr id="19" name="TextBox 19"/>
          <p:cNvSpPr txBox="1"/>
          <p:nvPr/>
        </p:nvSpPr>
        <p:spPr>
          <a:xfrm>
            <a:off x="8216122" y="6980928"/>
            <a:ext cx="4199954" cy="1517851"/>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Previsioni</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finanziarie</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Rilevamento</a:t>
            </a:r>
            <a:r>
              <a:rPr lang="en-US" sz="1688" u="none" strike="noStrike" dirty="0">
                <a:solidFill>
                  <a:srgbClr val="000000"/>
                </a:solidFill>
                <a:latin typeface="Open Sans Light"/>
                <a:ea typeface="Open Sans Light"/>
                <a:cs typeface="Open Sans Light"/>
                <a:sym typeface="Open Sans Light"/>
              </a:rPr>
              <a:t> delle </a:t>
            </a:r>
            <a:r>
              <a:rPr lang="en-US" sz="1688" u="none" strike="noStrike" dirty="0" err="1">
                <a:solidFill>
                  <a:srgbClr val="000000"/>
                </a:solidFill>
                <a:latin typeface="Open Sans Light"/>
                <a:ea typeface="Open Sans Light"/>
                <a:cs typeface="Open Sans Light"/>
                <a:sym typeface="Open Sans Light"/>
              </a:rPr>
              <a:t>frodi</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Gestione</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dell'inventario</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a:solidFill>
                  <a:srgbClr val="000000"/>
                </a:solidFill>
                <a:latin typeface="Open Sans Light"/>
                <a:ea typeface="Open Sans Light"/>
                <a:cs typeface="Open Sans Light"/>
                <a:sym typeface="Open Sans Light"/>
              </a:rPr>
              <a:t>Consigli </a:t>
            </a:r>
            <a:r>
              <a:rPr lang="en-US" sz="1688" u="none" strike="noStrike" dirty="0" err="1">
                <a:solidFill>
                  <a:srgbClr val="000000"/>
                </a:solidFill>
                <a:latin typeface="Open Sans Light"/>
                <a:ea typeface="Open Sans Light"/>
                <a:cs typeface="Open Sans Light"/>
                <a:sym typeface="Open Sans Light"/>
              </a:rPr>
              <a:t>personalizzati</a:t>
            </a:r>
            <a:r>
              <a:rPr lang="en-US" sz="1688" u="none" strike="noStrike" dirty="0">
                <a:solidFill>
                  <a:srgbClr val="000000"/>
                </a:solidFill>
                <a:latin typeface="Open Sans Light"/>
                <a:ea typeface="Open Sans Light"/>
                <a:cs typeface="Open Sans Light"/>
                <a:sym typeface="Open Sans Light"/>
              </a:rPr>
              <a:t>.</a:t>
            </a:r>
          </a:p>
          <a:p>
            <a:pPr marL="364639" lvl="1" indent="-182320" algn="l">
              <a:lnSpc>
                <a:spcPts val="2364"/>
              </a:lnSpc>
              <a:spcBef>
                <a:spcPct val="0"/>
              </a:spcBef>
              <a:buFont typeface="Arial"/>
              <a:buChar char="•"/>
            </a:pPr>
            <a:r>
              <a:rPr lang="en-US" sz="1688" u="none" strike="noStrike" dirty="0" err="1">
                <a:solidFill>
                  <a:srgbClr val="000000"/>
                </a:solidFill>
                <a:latin typeface="Open Sans Light"/>
                <a:ea typeface="Open Sans Light"/>
                <a:cs typeface="Open Sans Light"/>
                <a:sym typeface="Open Sans Light"/>
              </a:rPr>
              <a:t>Gestione</a:t>
            </a:r>
            <a:r>
              <a:rPr lang="en-US" sz="1688" u="none" strike="noStrike" dirty="0">
                <a:solidFill>
                  <a:srgbClr val="000000"/>
                </a:solidFill>
                <a:latin typeface="Open Sans Light"/>
                <a:ea typeface="Open Sans Light"/>
                <a:cs typeface="Open Sans Light"/>
                <a:sym typeface="Open Sans Light"/>
              </a:rPr>
              <a:t> del </a:t>
            </a:r>
            <a:r>
              <a:rPr lang="en-US" sz="1688" u="none" strike="noStrike" dirty="0" err="1">
                <a:solidFill>
                  <a:srgbClr val="000000"/>
                </a:solidFill>
                <a:latin typeface="Open Sans Light"/>
                <a:ea typeface="Open Sans Light"/>
                <a:cs typeface="Open Sans Light"/>
                <a:sym typeface="Open Sans Light"/>
              </a:rPr>
              <a:t>cambiamento</a:t>
            </a:r>
            <a:r>
              <a:rPr lang="en-US" sz="1688" u="none" strike="noStrike" dirty="0">
                <a:solidFill>
                  <a:srgbClr val="000000"/>
                </a:solidFill>
                <a:latin typeface="Open Sans Light"/>
                <a:ea typeface="Open Sans Light"/>
                <a:cs typeface="Open Sans Light"/>
                <a:sym typeface="Open Sans Light"/>
              </a:rPr>
              <a:t> </a:t>
            </a:r>
            <a:r>
              <a:rPr lang="en-US" sz="1688" u="none" strike="noStrike" dirty="0" err="1">
                <a:solidFill>
                  <a:srgbClr val="000000"/>
                </a:solidFill>
                <a:latin typeface="Open Sans Light"/>
                <a:ea typeface="Open Sans Light"/>
                <a:cs typeface="Open Sans Light"/>
                <a:sym typeface="Open Sans Light"/>
              </a:rPr>
              <a:t>dell'offerta</a:t>
            </a:r>
            <a:r>
              <a:rPr lang="en-US" sz="1688" u="none" strike="noStrike" dirty="0">
                <a:solidFill>
                  <a:srgbClr val="000000"/>
                </a:solidFill>
                <a:latin typeface="Open Sans Light"/>
                <a:ea typeface="Open Sans Light"/>
                <a:cs typeface="Open Sans Light"/>
                <a:sym typeface="Open Sans Light"/>
              </a:rPr>
              <a:t>.</a:t>
            </a:r>
          </a:p>
        </p:txBody>
      </p:sp>
      <p:sp>
        <p:nvSpPr>
          <p:cNvPr id="20" name="TextBox 20"/>
          <p:cNvSpPr txBox="1"/>
          <p:nvPr/>
        </p:nvSpPr>
        <p:spPr>
          <a:xfrm>
            <a:off x="986472" y="1085850"/>
            <a:ext cx="1537650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IA GENERATIVA VS. IA PREDITTIVA: QUALI SONO LE DIFFERENZE?</a:t>
            </a:r>
          </a:p>
        </p:txBody>
      </p:sp>
      <p:sp>
        <p:nvSpPr>
          <p:cNvPr id="21" name="TextBox 21"/>
          <p:cNvSpPr txBox="1"/>
          <p:nvPr/>
        </p:nvSpPr>
        <p:spPr>
          <a:xfrm>
            <a:off x="14995646" y="4139222"/>
            <a:ext cx="1903781" cy="1552575"/>
          </a:xfrm>
          <a:prstGeom prst="rect">
            <a:avLst/>
          </a:prstGeom>
        </p:spPr>
        <p:txBody>
          <a:bodyPr lIns="0" tIns="0" rIns="0" bIns="0" rtlCol="0" anchor="t">
            <a:spAutoFit/>
          </a:bodyPr>
          <a:lstStyle/>
          <a:p>
            <a:pPr marL="0" lvl="0" indent="0" algn="ctr">
              <a:lnSpc>
                <a:spcPts val="2040"/>
              </a:lnSpc>
              <a:spcBef>
                <a:spcPct val="0"/>
              </a:spcBef>
            </a:pPr>
            <a:r>
              <a:rPr lang="en-US" sz="1700" u="none" strike="noStrike">
                <a:solidFill>
                  <a:srgbClr val="000000"/>
                </a:solidFill>
                <a:latin typeface="Lato"/>
                <a:ea typeface="Lato"/>
                <a:cs typeface="Lato"/>
                <a:sym typeface="Lato"/>
              </a:rPr>
              <a:t>La scelta tra queste due tecnologie non deve necessariamente escludersi a vicenda.</a:t>
            </a:r>
          </a:p>
        </p:txBody>
      </p:sp>
      <p:sp>
        <p:nvSpPr>
          <p:cNvPr id="22" name="TextBox 22"/>
          <p:cNvSpPr txBox="1"/>
          <p:nvPr/>
        </p:nvSpPr>
        <p:spPr>
          <a:xfrm>
            <a:off x="1028700" y="1961598"/>
            <a:ext cx="15003918"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L'evoluzione dall'intelligenza artificiale predittiva a quella generativa implica il passaggio dalla discriminazione (individuazione degli elementi) alla generazione (creazione degli elementi). Sebbene entrambe si basino su enormi insiemi di dati e complesse reti neurali, i loro obiettivi e la logica matematica sottostante che impiegano sono distinti.</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48461" y="1028700"/>
            <a:ext cx="9801606" cy="1236691"/>
            <a:chOff x="0" y="0"/>
            <a:chExt cx="13068808" cy="1648922"/>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n-GB"/>
            </a:p>
          </p:txBody>
        </p:sp>
        <p:sp>
          <p:nvSpPr>
            <p:cNvPr id="4" name="TextBox 4"/>
            <p:cNvSpPr txBox="1"/>
            <p:nvPr/>
          </p:nvSpPr>
          <p:spPr>
            <a:xfrm>
              <a:off x="0" y="57150"/>
              <a:ext cx="13068808" cy="1591772"/>
            </a:xfrm>
            <a:prstGeom prst="rect">
              <a:avLst/>
            </a:prstGeom>
          </p:spPr>
          <p:txBody>
            <a:bodyPr lIns="0" tIns="0" rIns="0" bIns="0" rtlCol="0" anchor="ct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CVET PRIMA E DOPO L'IA</a:t>
              </a:r>
            </a:p>
          </p:txBody>
        </p:sp>
      </p:grpSp>
      <p:sp>
        <p:nvSpPr>
          <p:cNvPr id="5" name="TextBox 5"/>
          <p:cNvSpPr txBox="1"/>
          <p:nvPr/>
        </p:nvSpPr>
        <p:spPr>
          <a:xfrm>
            <a:off x="7739901" y="2381250"/>
            <a:ext cx="9519399"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Il </a:t>
            </a:r>
            <a:r>
              <a:rPr lang="en-US" sz="2400" u="none" strike="noStrike" dirty="0" err="1">
                <a:solidFill>
                  <a:srgbClr val="000000"/>
                </a:solidFill>
                <a:latin typeface="Lato Light"/>
                <a:ea typeface="Lato Light"/>
                <a:cs typeface="Lato Light"/>
                <a:sym typeface="Lato Light"/>
              </a:rPr>
              <a:t>cambiamento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nell'Istruzione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Controllo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(ICP), </a:t>
            </a:r>
            <a:r>
              <a:rPr lang="en-US" sz="2400" u="none" strike="noStrike" dirty="0" err="1">
                <a:solidFill>
                  <a:srgbClr val="000000"/>
                </a:solidFill>
                <a:latin typeface="Lato Light"/>
                <a:ea typeface="Lato Light"/>
                <a:cs typeface="Lato Light"/>
                <a:sym typeface="Lato Light"/>
              </a:rPr>
              <a:t>derivante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dall'avvento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rappresenta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trasformazioni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strutturali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significative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modo in cui </a:t>
            </a:r>
            <a:r>
              <a:rPr lang="en-US" sz="2400" u="none" strike="noStrike" dirty="0" err="1">
                <a:solidFill>
                  <a:srgbClr val="000000"/>
                </a:solidFill>
                <a:latin typeface="Lato Light"/>
                <a:ea typeface="Lato Light"/>
                <a:cs typeface="Lato Light"/>
                <a:sym typeface="Lato Light"/>
              </a:rPr>
              <a:t>prepariamo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mercato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lavoro</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Attraverso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l'Istituto</a:t>
            </a:r>
            <a:r>
              <a:rPr lang="en-US" sz="2400" u="none" strike="noStrike" dirty="0">
                <a:solidFill>
                  <a:srgbClr val="000000"/>
                </a:solidFill>
                <a:latin typeface="Lato Light"/>
                <a:ea typeface="Lato Light"/>
                <a:cs typeface="Lato Light"/>
                <a:sym typeface="Lato Light"/>
              </a:rPr>
              <a:t> Nazionale delle </a:t>
            </a:r>
            <a:r>
              <a:rPr lang="en-US" sz="2400" u="none" strike="noStrike" dirty="0" err="1">
                <a:solidFill>
                  <a:srgbClr val="000000"/>
                </a:solidFill>
                <a:latin typeface="Lato Light"/>
                <a:ea typeface="Lato Light"/>
                <a:cs typeface="Lato Light"/>
                <a:sym typeface="Lato Light"/>
              </a:rPr>
              <a:t>Qualifiche</a:t>
            </a:r>
            <a:r>
              <a:rPr lang="en-US" sz="2400" u="none" strike="noStrike" dirty="0">
                <a:solidFill>
                  <a:srgbClr val="000000"/>
                </a:solidFill>
                <a:latin typeface="Lato Light"/>
                <a:ea typeface="Lato Light"/>
                <a:cs typeface="Lato Light"/>
                <a:sym typeface="Lato Light"/>
              </a:rPr>
              <a:t> (INCUAL) e il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Catalogo</a:t>
            </a:r>
            <a:r>
              <a:rPr lang="en-US" sz="2400" u="none" strike="noStrike" dirty="0">
                <a:solidFill>
                  <a:srgbClr val="000000"/>
                </a:solidFill>
                <a:latin typeface="Lato Light"/>
                <a:ea typeface="Lato Light"/>
                <a:cs typeface="Lato Light"/>
                <a:sym typeface="Lato Light"/>
              </a:rPr>
              <a:t> Nazionale degli Standard </a:t>
            </a:r>
            <a:r>
              <a:rPr lang="en-US" sz="2400" u="none" strike="noStrike" dirty="0" err="1">
                <a:solidFill>
                  <a:srgbClr val="000000"/>
                </a:solidFill>
                <a:latin typeface="Lato Light"/>
                <a:ea typeface="Lato Light"/>
                <a:cs typeface="Lato Light"/>
                <a:sym typeface="Lato Light"/>
              </a:rPr>
              <a:t>Professionali</a:t>
            </a:r>
            <a:r>
              <a:rPr lang="en-US" sz="2400" u="none" strike="noStrike" dirty="0">
                <a:solidFill>
                  <a:srgbClr val="000000"/>
                </a:solidFill>
                <a:latin typeface="Lato Light"/>
                <a:ea typeface="Lato Light"/>
                <a:cs typeface="Lato Light"/>
                <a:sym typeface="Lato Light"/>
              </a:rPr>
              <a:t> (CNECP), la </a:t>
            </a:r>
            <a:r>
              <a:rPr lang="en-US" sz="2400" u="none" strike="noStrike" dirty="0" err="1">
                <a:solidFill>
                  <a:srgbClr val="000000"/>
                </a:solidFill>
                <a:latin typeface="Lato Light"/>
                <a:ea typeface="Lato Light"/>
                <a:cs typeface="Lato Light"/>
                <a:sym typeface="Lato Light"/>
              </a:rPr>
              <a:t>risposta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strutturale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all'avvento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concretizza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nell'integrazione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formale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specifici</a:t>
            </a:r>
            <a:r>
              <a:rPr lang="en-US" sz="2400" u="none" strike="noStrike" dirty="0">
                <a:solidFill>
                  <a:srgbClr val="000000"/>
                </a:solidFill>
                <a:latin typeface="Lato Light"/>
                <a:ea typeface="Lato Light"/>
                <a:cs typeface="Lato Light"/>
                <a:sym typeface="Lato Light"/>
              </a:rPr>
              <a:t> "Standard di </a:t>
            </a:r>
            <a:r>
              <a:rPr lang="en-US" sz="2400" u="none" strike="noStrike" dirty="0" err="1">
                <a:solidFill>
                  <a:srgbClr val="000000"/>
                </a:solidFill>
                <a:latin typeface="Lato Light"/>
                <a:ea typeface="Lato Light"/>
                <a:cs typeface="Lato Light"/>
                <a:sym typeface="Lato Light"/>
              </a:rPr>
              <a:t>Competenza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(ECP)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rispecchiano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nuova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realtà</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mercato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lavoro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Il database INCUAL </a:t>
            </a:r>
            <a:r>
              <a:rPr lang="en-US" sz="2400" u="none" strike="noStrike" dirty="0" err="1">
                <a:solidFill>
                  <a:srgbClr val="000000"/>
                </a:solidFill>
                <a:latin typeface="Lato Light"/>
                <a:ea typeface="Lato Light"/>
                <a:cs typeface="Lato Light"/>
                <a:sym typeface="Lato Light"/>
              </a:rPr>
              <a:t>funge</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tabella</a:t>
            </a:r>
            <a:r>
              <a:rPr lang="en-US" sz="2400" u="none" strike="noStrike" dirty="0">
                <a:solidFill>
                  <a:srgbClr val="000000"/>
                </a:solidFill>
                <a:latin typeface="Lato Light"/>
                <a:ea typeface="Lato Light"/>
                <a:cs typeface="Lato Light"/>
                <a:sym typeface="Lato Light"/>
              </a:rPr>
              <a:t> di marcia </a:t>
            </a:r>
            <a:r>
              <a:rPr lang="en-US" sz="2400" u="none" strike="noStrike" dirty="0" err="1">
                <a:solidFill>
                  <a:srgbClr val="000000"/>
                </a:solidFill>
                <a:latin typeface="Lato Light"/>
                <a:ea typeface="Lato Light"/>
                <a:cs typeface="Lato Light"/>
                <a:sym typeface="Lato Light"/>
              </a:rPr>
              <a:t>formale</a:t>
            </a:r>
            <a:r>
              <a:rPr lang="en-US" sz="2400" u="none" strike="noStrike" dirty="0">
                <a:solidFill>
                  <a:srgbClr val="000000"/>
                </a:solidFill>
                <a:latin typeface="Lato Light"/>
                <a:ea typeface="Lato Light"/>
                <a:cs typeface="Lato Light"/>
                <a:sym typeface="Lato Light"/>
              </a:rPr>
              <a:t> per 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database </a:t>
            </a:r>
            <a:r>
              <a:rPr lang="en-US" sz="2400" u="none" strike="noStrike" dirty="0" err="1">
                <a:solidFill>
                  <a:srgbClr val="000000"/>
                </a:solidFill>
                <a:latin typeface="Lato Light"/>
                <a:ea typeface="Lato Light"/>
                <a:cs typeface="Lato Light"/>
                <a:sym typeface="Lato Light"/>
              </a:rPr>
              <a:t>dimostra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il panorama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"post-IA" non è solo un </a:t>
            </a:r>
            <a:r>
              <a:rPr lang="en-US" sz="2400" u="none" strike="noStrike" dirty="0" err="1">
                <a:solidFill>
                  <a:srgbClr val="000000"/>
                </a:solidFill>
                <a:latin typeface="Lato Light"/>
                <a:ea typeface="Lato Light"/>
                <a:cs typeface="Lato Light"/>
                <a:sym typeface="Lato Light"/>
              </a:rPr>
              <a:t>cambiamento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teorico</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regolamentata</a:t>
            </a:r>
            <a:r>
              <a:rPr lang="en-US" sz="2400" u="none" strike="noStrike" dirty="0">
                <a:solidFill>
                  <a:srgbClr val="000000"/>
                </a:solidFill>
                <a:latin typeface="Lato Light"/>
                <a:ea typeface="Lato Light"/>
                <a:cs typeface="Lato Light"/>
                <a:sym typeface="Lato Light"/>
              </a:rPr>
              <a:t> in cui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standard </a:t>
            </a:r>
            <a:r>
              <a:rPr lang="en-US" sz="2400" u="none" strike="noStrike" dirty="0" err="1">
                <a:solidFill>
                  <a:srgbClr val="000000"/>
                </a:solidFill>
                <a:latin typeface="Lato Light"/>
                <a:ea typeface="Lato Light"/>
                <a:cs typeface="Lato Light"/>
                <a:sym typeface="Lato Light"/>
              </a:rPr>
              <a:t>professionali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riscritti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L'enfasi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spostata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dall'esecuzione</a:t>
            </a:r>
            <a:r>
              <a:rPr lang="en-US" sz="2400" u="none" strike="noStrike" dirty="0">
                <a:solidFill>
                  <a:srgbClr val="000000"/>
                </a:solidFill>
                <a:latin typeface="Lato Light"/>
                <a:ea typeface="Lato Light"/>
                <a:cs typeface="Lato Light"/>
                <a:sym typeface="Lato Light"/>
              </a:rPr>
              <a:t> di procedure </a:t>
            </a:r>
            <a:r>
              <a:rPr lang="en-US" sz="2400" u="none" strike="noStrike" dirty="0" err="1">
                <a:solidFill>
                  <a:srgbClr val="000000"/>
                </a:solidFill>
                <a:latin typeface="Lato Light"/>
                <a:ea typeface="Lato Light"/>
                <a:cs typeface="Lato Light"/>
                <a:sym typeface="Lato Light"/>
              </a:rPr>
              <a:t>tecniche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statiche</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padronanza</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ciclo</a:t>
            </a:r>
            <a:r>
              <a:rPr lang="en-US" sz="2400" u="none" strike="noStrike" dirty="0">
                <a:solidFill>
                  <a:srgbClr val="000000"/>
                </a:solidFill>
                <a:latin typeface="Lato Light"/>
                <a:ea typeface="Lato Light"/>
                <a:cs typeface="Lato Light"/>
                <a:sym typeface="Lato Light"/>
              </a:rPr>
              <a:t> di vita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e alla </a:t>
            </a:r>
            <a:r>
              <a:rPr lang="en-US" sz="2400" u="none" strike="noStrike" dirty="0" err="1">
                <a:solidFill>
                  <a:srgbClr val="000000"/>
                </a:solidFill>
                <a:latin typeface="Lato Light"/>
                <a:ea typeface="Lato Light"/>
                <a:cs typeface="Lato Light"/>
                <a:sym typeface="Lato Light"/>
              </a:rPr>
              <a:t>verifica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etica</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algoritmi</a:t>
            </a:r>
            <a:r>
              <a:rPr lang="en-US" sz="2400" u="none" strike="noStrike" dirty="0">
                <a:solidFill>
                  <a:srgbClr val="000000"/>
                </a:solidFill>
                <a:latin typeface="Lato Light"/>
                <a:ea typeface="Lato Light"/>
                <a:cs typeface="Lato Light"/>
                <a:sym typeface="Lato Light"/>
              </a:rPr>
              <a:t>.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n-GB"/>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CVET PRIMA E DOPO L'IA</a:t>
            </a:r>
          </a:p>
        </p:txBody>
      </p:sp>
      <p:graphicFrame>
        <p:nvGraphicFramePr>
          <p:cNvPr id="3" name="Table 3"/>
          <p:cNvGraphicFramePr>
            <a:graphicFrameLocks noGrp="1"/>
          </p:cNvGraphicFramePr>
          <p:nvPr/>
        </p:nvGraphicFramePr>
        <p:xfrm>
          <a:off x="1028700" y="1863060"/>
          <a:ext cx="16230600" cy="7427777"/>
        </p:xfrm>
        <a:graphic>
          <a:graphicData uri="http://schemas.openxmlformats.org/drawingml/2006/table">
            <a:tbl>
              <a:tblPr/>
              <a:tblGrid>
                <a:gridCol w="4173882">
                  <a:extLst>
                    <a:ext uri="{9D8B030D-6E8A-4147-A177-3AD203B41FA5}">
                      <a16:colId xmlns:a16="http://schemas.microsoft.com/office/drawing/2014/main" val="20000"/>
                    </a:ext>
                  </a:extLst>
                </a:gridCol>
                <a:gridCol w="5201330">
                  <a:extLst>
                    <a:ext uri="{9D8B030D-6E8A-4147-A177-3AD203B41FA5}">
                      <a16:colId xmlns:a16="http://schemas.microsoft.com/office/drawing/2014/main" val="20001"/>
                    </a:ext>
                  </a:extLst>
                </a:gridCol>
                <a:gridCol w="6855388">
                  <a:extLst>
                    <a:ext uri="{9D8B030D-6E8A-4147-A177-3AD203B41FA5}">
                      <a16:colId xmlns:a16="http://schemas.microsoft.com/office/drawing/2014/main" val="20002"/>
                    </a:ext>
                  </a:extLst>
                </a:gridCol>
              </a:tblGrid>
              <a:tr h="1049095">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Zona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Prima (modello tradizionale del CNECP)</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Dopo (con l'IA)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1171354">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Ruolo didattico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Trasmettitore di contenuti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Facilitatore/Mentore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668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progettazione didattica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Manuale e strutturato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Adattabile e assistito dall'IA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Metodologia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Lezioni teoriche + attività di base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Apprendimento attivo + integrazione dell'intelligenza artificiale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668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Valutazione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Test e osservazione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Valutazione continua e basata sui dati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Competenze digitali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Utilizzo di base delle TIC</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Competenze digitali avanzate + strumenti di intelligenza artificiale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8668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Contenuto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Stabile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Dinamico e costantemente aggiornato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4909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Rapporto con gli studenti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Tutor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Personal trainer supportato dall'intelligenza artificiale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250"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n-GB"/>
            </a:p>
          </p:txBody>
        </p:sp>
      </p:grpSp>
      <p:sp>
        <p:nvSpPr>
          <p:cNvPr id="4" name="TextBox 4"/>
          <p:cNvSpPr txBox="1"/>
          <p:nvPr/>
        </p:nvSpPr>
        <p:spPr>
          <a:xfrm>
            <a:off x="571415" y="731119"/>
            <a:ext cx="104004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L'INTELLIGENZA ARTIFICIALE IN CLASSE: </a:t>
            </a:r>
          </a:p>
          <a:p>
            <a:pPr marL="0" lvl="0" indent="0" algn="l">
              <a:lnSpc>
                <a:spcPts val="4536"/>
              </a:lnSpc>
              <a:spcBef>
                <a:spcPct val="0"/>
              </a:spcBef>
            </a:pPr>
            <a:r>
              <a:rPr lang="en-US" sz="4200" u="none" strike="noStrike">
                <a:solidFill>
                  <a:srgbClr val="000000"/>
                </a:solidFill>
                <a:latin typeface="Oswald"/>
                <a:ea typeface="Oswald"/>
                <a:cs typeface="Oswald"/>
                <a:sym typeface="Oswald"/>
              </a:rPr>
              <a:t>DALLA COSCIENZA ALL'AZIONE</a:t>
            </a:r>
          </a:p>
        </p:txBody>
      </p:sp>
      <p:grpSp>
        <p:nvGrpSpPr>
          <p:cNvPr id="5" name="Group 5"/>
          <p:cNvGrpSpPr/>
          <p:nvPr/>
        </p:nvGrpSpPr>
        <p:grpSpPr>
          <a:xfrm>
            <a:off x="204641" y="1957177"/>
            <a:ext cx="5455548" cy="1283065"/>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7" name="TextBox 7"/>
          <p:cNvSpPr txBox="1"/>
          <p:nvPr/>
        </p:nvSpPr>
        <p:spPr>
          <a:xfrm>
            <a:off x="1291070" y="2227235"/>
            <a:ext cx="4599661"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L'intelligenza artificiale è già presente in classe.</a:t>
            </a:r>
          </a:p>
        </p:txBody>
      </p:sp>
      <p:sp>
        <p:nvSpPr>
          <p:cNvPr id="8" name="TextBox 8"/>
          <p:cNvSpPr txBox="1"/>
          <p:nvPr/>
        </p:nvSpPr>
        <p:spPr>
          <a:xfrm>
            <a:off x="637238" y="3402168"/>
            <a:ext cx="10506988" cy="923925"/>
          </a:xfrm>
          <a:prstGeom prst="rect">
            <a:avLst/>
          </a:prstGeom>
        </p:spPr>
        <p:txBody>
          <a:bodyPr lIns="0" tIns="0" rIns="0" bIns="0" rtlCol="0" anchor="t">
            <a:spAutoFit/>
          </a:bodyPr>
          <a:lstStyle/>
          <a:p>
            <a:pPr marL="0" lvl="0" indent="0" algn="just">
              <a:lnSpc>
                <a:spcPts val="2400"/>
              </a:lnSpc>
              <a:spcBef>
                <a:spcPct val="0"/>
              </a:spcBef>
            </a:pPr>
            <a:r>
              <a:rPr lang="en-US" sz="2000" u="none" strike="noStrike">
                <a:solidFill>
                  <a:srgbClr val="000000"/>
                </a:solidFill>
                <a:latin typeface="Lato Light"/>
                <a:ea typeface="Lato Light"/>
                <a:cs typeface="Lato Light"/>
                <a:sym typeface="Lato Light"/>
              </a:rPr>
              <a:t>In qualità di formatore, è probabile che sia tu che i tuoi studenti stiate già utilizzando l'intelligenza artificiale per creare contenuti, supportare l'apprendimento o guidare le scelte di carriera, spesso senza esserne pienamente consapevoli.</a:t>
            </a:r>
          </a:p>
        </p:txBody>
      </p:sp>
      <p:grpSp>
        <p:nvGrpSpPr>
          <p:cNvPr id="9" name="Group 9"/>
          <p:cNvGrpSpPr/>
          <p:nvPr/>
        </p:nvGrpSpPr>
        <p:grpSpPr>
          <a:xfrm>
            <a:off x="204641" y="7075891"/>
            <a:ext cx="5455548" cy="1283065"/>
            <a:chOff x="0" y="0"/>
            <a:chExt cx="7977467" cy="1876184"/>
          </a:xfrm>
        </p:grpSpPr>
        <p:sp>
          <p:nvSpPr>
            <p:cNvPr id="10" name="Freeform 10"/>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11" name="TextBox 11"/>
          <p:cNvSpPr txBox="1"/>
          <p:nvPr/>
        </p:nvSpPr>
        <p:spPr>
          <a:xfrm>
            <a:off x="637238" y="5847166"/>
            <a:ext cx="10506988" cy="1228725"/>
          </a:xfrm>
          <a:prstGeom prst="rect">
            <a:avLst/>
          </a:prstGeom>
        </p:spPr>
        <p:txBody>
          <a:bodyPr lIns="0" tIns="0" rIns="0" bIns="0" rtlCol="0" anchor="t">
            <a:spAutoFit/>
          </a:bodyPr>
          <a:lstStyle/>
          <a:p>
            <a:pPr marL="0" lvl="0" indent="0" algn="just">
              <a:lnSpc>
                <a:spcPts val="2400"/>
              </a:lnSpc>
              <a:spcBef>
                <a:spcPct val="0"/>
              </a:spcBef>
            </a:pPr>
            <a:r>
              <a:rPr lang="en-US" sz="2000" u="none" strike="noStrike">
                <a:solidFill>
                  <a:srgbClr val="000000"/>
                </a:solidFill>
                <a:latin typeface="Lato Light"/>
                <a:ea typeface="Lato Light"/>
                <a:cs typeface="Lato Light"/>
                <a:sym typeface="Lato Light"/>
              </a:rPr>
              <a:t>L'intelligenza artificiale può presentare delle sfide, come la distorsione dei suggerimenti, la mancanza di trasparenza nel processo decisionale e le preoccupazioni relative alla privacy dei dati. Questi rischi possono influire direttamente sull'equità, sulla fiducia e sui risultati dell'apprendimento.</a:t>
            </a:r>
          </a:p>
        </p:txBody>
      </p:sp>
      <p:sp>
        <p:nvSpPr>
          <p:cNvPr id="12" name="TextBox 12"/>
          <p:cNvSpPr txBox="1"/>
          <p:nvPr/>
        </p:nvSpPr>
        <p:spPr>
          <a:xfrm>
            <a:off x="1291070" y="7494991"/>
            <a:ext cx="8961120" cy="342900"/>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Ecco come puoi agire</a:t>
            </a:r>
          </a:p>
        </p:txBody>
      </p:sp>
      <p:sp>
        <p:nvSpPr>
          <p:cNvPr id="13" name="TextBox 13"/>
          <p:cNvSpPr txBox="1"/>
          <p:nvPr/>
        </p:nvSpPr>
        <p:spPr>
          <a:xfrm>
            <a:off x="637238" y="8520881"/>
            <a:ext cx="10506988" cy="1228725"/>
          </a:xfrm>
          <a:prstGeom prst="rect">
            <a:avLst/>
          </a:prstGeom>
        </p:spPr>
        <p:txBody>
          <a:bodyPr lIns="0" tIns="0" rIns="0" bIns="0" rtlCol="0" anchor="t">
            <a:spAutoFit/>
          </a:bodyPr>
          <a:lstStyle/>
          <a:p>
            <a:pPr marL="0" lvl="0" indent="0" algn="just">
              <a:lnSpc>
                <a:spcPts val="2400"/>
              </a:lnSpc>
              <a:spcBef>
                <a:spcPct val="0"/>
              </a:spcBef>
            </a:pPr>
            <a:r>
              <a:rPr lang="en-US" sz="2000" u="none" strike="noStrike">
                <a:solidFill>
                  <a:srgbClr val="000000"/>
                </a:solidFill>
                <a:latin typeface="Lato Light"/>
                <a:ea typeface="Lato Light"/>
                <a:cs typeface="Lato Light"/>
                <a:sym typeface="Lato Light"/>
              </a:rPr>
              <a:t>In qualità di formatore, il tuo ruolo è garantire che l'IA venga utilizzata in modo responsabile. Ciò implica comprendere gli strumenti che utilizzi, essere trasparente con i partecipanti, analizzare criticamente i risultati dell'IA e prendere decisioni informate che privilegino l'inclusione, l'equità e la supervisione umana.</a:t>
            </a:r>
          </a:p>
        </p:txBody>
      </p:sp>
      <p:grpSp>
        <p:nvGrpSpPr>
          <p:cNvPr id="14" name="Group 14"/>
          <p:cNvGrpSpPr/>
          <p:nvPr/>
        </p:nvGrpSpPr>
        <p:grpSpPr>
          <a:xfrm>
            <a:off x="204641" y="4402176"/>
            <a:ext cx="5455548" cy="1283065"/>
            <a:chOff x="0" y="0"/>
            <a:chExt cx="7977467" cy="1876184"/>
          </a:xfrm>
        </p:grpSpPr>
        <p:sp>
          <p:nvSpPr>
            <p:cNvPr id="15" name="Freeform 15"/>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16" name="TextBox 16"/>
          <p:cNvSpPr txBox="1"/>
          <p:nvPr/>
        </p:nvSpPr>
        <p:spPr>
          <a:xfrm>
            <a:off x="1291070" y="4672233"/>
            <a:ext cx="3761327"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Questi sono i rischi da considerare</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4"/>
            <a:stretch>
              <a:fillRect/>
            </a:stretch>
          </a:blipFill>
        </p:spPr>
        <p:txBody>
          <a:bodyPr/>
          <a:lstStyle/>
          <a:p>
            <a:endParaRPr lang="en-GB"/>
          </a:p>
        </p:txBody>
      </p:sp>
      <p:sp>
        <p:nvSpPr>
          <p:cNvPr id="4" name="Freeform 4"/>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5"/>
            <a:stretch>
              <a:fillRect/>
            </a:stretch>
          </a:blipFill>
        </p:spPr>
        <p:txBody>
          <a:bodyPr/>
          <a:lstStyle/>
          <a:p>
            <a:endParaRPr lang="en-GB"/>
          </a:p>
        </p:txBody>
      </p:sp>
      <p:sp>
        <p:nvSpPr>
          <p:cNvPr id="5" name="Freeform 5"/>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6"/>
            <a:stretch>
              <a:fillRect/>
            </a:stretch>
          </a:blipFill>
        </p:spPr>
        <p:txBody>
          <a:bodyPr/>
          <a:lstStyle/>
          <a:p>
            <a:endParaRPr lang="en-GB"/>
          </a:p>
        </p:txBody>
      </p:sp>
      <p:sp>
        <p:nvSpPr>
          <p:cNvPr id="6" name="Freeform 6"/>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7"/>
            <a:stretch>
              <a:fillRect/>
            </a:stretch>
          </a:blipFill>
        </p:spPr>
        <p:txBody>
          <a:bodyPr/>
          <a:lstStyle/>
          <a:p>
            <a:endParaRPr lang="en-GB"/>
          </a:p>
        </p:txBody>
      </p:sp>
      <p:sp>
        <p:nvSpPr>
          <p:cNvPr id="7" name="Freeform 7"/>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8"/>
            <a:stretch>
              <a:fillRect/>
            </a:stretch>
          </a:blipFill>
        </p:spPr>
        <p:txBody>
          <a:bodyPr/>
          <a:lstStyle/>
          <a:p>
            <a:endParaRPr lang="en-GB"/>
          </a:p>
        </p:txBody>
      </p:sp>
      <p:sp>
        <p:nvSpPr>
          <p:cNvPr id="8" name="Freeform 8"/>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9"/>
            <a:stretch>
              <a:fillRect/>
            </a:stretch>
          </a:blipFill>
        </p:spPr>
        <p:txBody>
          <a:bodyPr/>
          <a:lstStyle/>
          <a:p>
            <a:endParaRPr lang="en-GB"/>
          </a:p>
        </p:txBody>
      </p:sp>
      <p:sp>
        <p:nvSpPr>
          <p:cNvPr id="9" name="Freeform 9"/>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n-GB"/>
          </a:p>
        </p:txBody>
      </p:sp>
      <p:sp>
        <p:nvSpPr>
          <p:cNvPr id="10" name="Freeform 10"/>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1"/>
            <a:stretch>
              <a:fillRect/>
            </a:stretch>
          </a:blipFill>
        </p:spPr>
        <p:txBody>
          <a:bodyPr/>
          <a:lstStyle/>
          <a:p>
            <a:endParaRPr lang="en-GB"/>
          </a:p>
        </p:txBody>
      </p:sp>
      <p:sp>
        <p:nvSpPr>
          <p:cNvPr id="11" name="Freeform 11"/>
          <p:cNvSpPr/>
          <p:nvPr/>
        </p:nvSpPr>
        <p:spPr>
          <a:xfrm>
            <a:off x="9795510" y="899541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2"/>
            <a:stretch>
              <a:fillRect/>
            </a:stretch>
          </a:blipFill>
        </p:spPr>
        <p:txBody>
          <a:bodyPr/>
          <a:lstStyle/>
          <a:p>
            <a:endParaRPr lang="en-GB"/>
          </a:p>
        </p:txBody>
      </p:sp>
      <p:sp>
        <p:nvSpPr>
          <p:cNvPr id="12" name="Freeform 12"/>
          <p:cNvSpPr/>
          <p:nvPr/>
        </p:nvSpPr>
        <p:spPr>
          <a:xfrm>
            <a:off x="9795510" y="921258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3"/>
            <a:stretch>
              <a:fillRect/>
            </a:stretch>
          </a:blipFill>
        </p:spPr>
        <p:txBody>
          <a:bodyPr/>
          <a:lstStyle/>
          <a:p>
            <a:endParaRPr lang="en-GB"/>
          </a:p>
        </p:txBody>
      </p:sp>
      <p:sp>
        <p:nvSpPr>
          <p:cNvPr id="13" name="Freeform 13"/>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n-GB"/>
          </a:p>
        </p:txBody>
      </p:sp>
      <p:sp>
        <p:nvSpPr>
          <p:cNvPr id="14" name="Freeform 14"/>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5"/>
            <a:stretch>
              <a:fillRect/>
            </a:stretch>
          </a:blipFill>
        </p:spPr>
        <p:txBody>
          <a:bodyPr/>
          <a:lstStyle/>
          <a:p>
            <a:endParaRPr lang="en-GB"/>
          </a:p>
        </p:txBody>
      </p:sp>
      <p:sp>
        <p:nvSpPr>
          <p:cNvPr id="15" name="Freeform 15"/>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n-GB"/>
          </a:p>
        </p:txBody>
      </p:sp>
      <p:sp>
        <p:nvSpPr>
          <p:cNvPr id="16" name="Freeform 16"/>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7"/>
            <a:stretch>
              <a:fillRect/>
            </a:stretch>
          </a:blipFill>
        </p:spPr>
        <p:txBody>
          <a:bodyPr/>
          <a:lstStyle/>
          <a:p>
            <a:endParaRPr lang="en-GB"/>
          </a:p>
        </p:txBody>
      </p:sp>
      <p:sp>
        <p:nvSpPr>
          <p:cNvPr id="17" name="Freeform 17"/>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8"/>
            <a:stretch>
              <a:fillRect/>
            </a:stretch>
          </a:blipFill>
        </p:spPr>
        <p:txBody>
          <a:bodyPr/>
          <a:lstStyle/>
          <a:p>
            <a:endParaRPr lang="en-GB"/>
          </a:p>
        </p:txBody>
      </p:sp>
      <p:sp>
        <p:nvSpPr>
          <p:cNvPr id="18" name="Freeform 18"/>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9"/>
            <a:stretch>
              <a:fillRect/>
            </a:stretch>
          </a:blipFill>
        </p:spPr>
        <p:txBody>
          <a:bodyPr/>
          <a:lstStyle/>
          <a:p>
            <a:endParaRPr lang="en-GB"/>
          </a:p>
        </p:txBody>
      </p:sp>
      <p:sp>
        <p:nvSpPr>
          <p:cNvPr id="19" name="Freeform 19"/>
          <p:cNvSpPr/>
          <p:nvPr/>
        </p:nvSpPr>
        <p:spPr>
          <a:xfrm>
            <a:off x="13053060" y="899541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20"/>
            <a:stretch>
              <a:fillRect/>
            </a:stretch>
          </a:blipFill>
        </p:spPr>
        <p:txBody>
          <a:bodyPr/>
          <a:lstStyle/>
          <a:p>
            <a:endParaRPr lang="en-GB"/>
          </a:p>
        </p:txBody>
      </p:sp>
      <p:sp>
        <p:nvSpPr>
          <p:cNvPr id="20" name="Freeform 20"/>
          <p:cNvSpPr/>
          <p:nvPr/>
        </p:nvSpPr>
        <p:spPr>
          <a:xfrm>
            <a:off x="13270230" y="899541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1"/>
            <a:stretch>
              <a:fillRect/>
            </a:stretch>
          </a:blipFill>
        </p:spPr>
        <p:txBody>
          <a:bodyPr/>
          <a:lstStyle/>
          <a:p>
            <a:endParaRPr lang="en-GB"/>
          </a:p>
        </p:txBody>
      </p:sp>
      <p:sp>
        <p:nvSpPr>
          <p:cNvPr id="21" name="Freeform 21"/>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2"/>
            <a:stretch>
              <a:fillRect/>
            </a:stretch>
          </a:blipFill>
        </p:spPr>
        <p:txBody>
          <a:bodyPr/>
          <a:lstStyle/>
          <a:p>
            <a:endParaRPr lang="en-GB"/>
          </a:p>
        </p:txBody>
      </p:sp>
      <p:sp>
        <p:nvSpPr>
          <p:cNvPr id="22" name="Freeform 22"/>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3"/>
            <a:stretch>
              <a:fillRect/>
            </a:stretch>
          </a:blipFill>
        </p:spPr>
        <p:txBody>
          <a:bodyPr/>
          <a:lstStyle/>
          <a:p>
            <a:endParaRPr lang="en-GB"/>
          </a:p>
        </p:txBody>
      </p:sp>
      <p:grpSp>
        <p:nvGrpSpPr>
          <p:cNvPr id="23" name="Group 23"/>
          <p:cNvGrpSpPr/>
          <p:nvPr/>
        </p:nvGrpSpPr>
        <p:grpSpPr>
          <a:xfrm>
            <a:off x="1028700" y="7075170"/>
            <a:ext cx="6591300" cy="2061596"/>
            <a:chOff x="0" y="0"/>
            <a:chExt cx="1735980" cy="542972"/>
          </a:xfrm>
        </p:grpSpPr>
        <p:sp>
          <p:nvSpPr>
            <p:cNvPr id="24" name="Freeform 24"/>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n-GB"/>
            </a:p>
          </p:txBody>
        </p:sp>
        <p:sp>
          <p:nvSpPr>
            <p:cNvPr id="25" name="TextBox 25"/>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6" name="Freeform 26"/>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GB"/>
          </a:p>
        </p:txBody>
      </p:sp>
      <p:sp>
        <p:nvSpPr>
          <p:cNvPr id="27" name="TextBox 27"/>
          <p:cNvSpPr txBox="1"/>
          <p:nvPr/>
        </p:nvSpPr>
        <p:spPr>
          <a:xfrm>
            <a:off x="736826" y="855412"/>
            <a:ext cx="8224539" cy="1149858"/>
          </a:xfrm>
          <a:prstGeom prst="rect">
            <a:avLst/>
          </a:prstGeom>
        </p:spPr>
        <p:txBody>
          <a:bodyPr lIns="0" tIns="0" rIns="0" bIns="0" rtlCol="0" anchor="t">
            <a:spAutoFit/>
          </a:bodyPr>
          <a:lstStyle/>
          <a:p>
            <a:pPr marL="0" lvl="0" indent="0" algn="l">
              <a:lnSpc>
                <a:spcPts val="4536"/>
              </a:lnSpc>
              <a:spcBef>
                <a:spcPct val="0"/>
              </a:spcBef>
            </a:pPr>
            <a:r>
              <a:rPr lang="en-US" sz="4200" dirty="0">
                <a:solidFill>
                  <a:srgbClr val="000000"/>
                </a:solidFill>
                <a:latin typeface="Oswald"/>
                <a:ea typeface="Oswald"/>
                <a:cs typeface="Oswald"/>
                <a:sym typeface="Oswald"/>
              </a:rPr>
              <a:t>STRUMENTI DI INTELLIGENZA ARTIFICIALE NELL'ISTRUZIONE</a:t>
            </a:r>
          </a:p>
        </p:txBody>
      </p:sp>
      <p:sp>
        <p:nvSpPr>
          <p:cNvPr id="28" name="TextBox 28"/>
          <p:cNvSpPr txBox="1"/>
          <p:nvPr/>
        </p:nvSpPr>
        <p:spPr>
          <a:xfrm>
            <a:off x="1493811" y="2891790"/>
            <a:ext cx="5455920" cy="1162431"/>
          </a:xfrm>
          <a:prstGeom prst="rect">
            <a:avLst/>
          </a:prstGeom>
        </p:spPr>
        <p:txBody>
          <a:bodyPr lIns="0" tIns="0" rIns="0" bIns="0" rtlCol="0" anchor="t">
            <a:spAutoFit/>
          </a:bodyPr>
          <a:lstStyle/>
          <a:p>
            <a:pPr marL="0" lvl="0" indent="0" algn="ctr">
              <a:lnSpc>
                <a:spcPts val="3129"/>
              </a:lnSpc>
            </a:pPr>
            <a:r>
              <a:rPr lang="en-US" sz="2235">
                <a:solidFill>
                  <a:srgbClr val="000000"/>
                </a:solidFill>
                <a:latin typeface="Lato Light"/>
                <a:ea typeface="Lato Light"/>
                <a:cs typeface="Lato Light"/>
                <a:sym typeface="Lato Light"/>
              </a:rPr>
              <a:t>In qualità di formatore CVET, esistono diversi strumenti basati sull'intelligenza artificiale che possono esserti d'aiuto in aula.</a:t>
            </a:r>
          </a:p>
        </p:txBody>
      </p:sp>
      <p:sp>
        <p:nvSpPr>
          <p:cNvPr id="29" name="TextBox 29"/>
          <p:cNvSpPr txBox="1"/>
          <p:nvPr/>
        </p:nvSpPr>
        <p:spPr>
          <a:xfrm>
            <a:off x="1263015" y="7282815"/>
            <a:ext cx="6122670" cy="1663065"/>
          </a:xfrm>
          <a:prstGeom prst="rect">
            <a:avLst/>
          </a:prstGeom>
        </p:spPr>
        <p:txBody>
          <a:bodyPr lIns="0" tIns="0" rIns="0" bIns="0" rtlCol="0" anchor="t">
            <a:spAutoFit/>
          </a:bodyPr>
          <a:lstStyle/>
          <a:p>
            <a:pPr marL="0" lvl="0" indent="0" algn="ctr">
              <a:lnSpc>
                <a:spcPts val="3359"/>
              </a:lnSpc>
            </a:pPr>
            <a:r>
              <a:rPr lang="en-US" sz="2400">
                <a:solidFill>
                  <a:srgbClr val="000000"/>
                </a:solidFill>
                <a:latin typeface="Lato Light"/>
                <a:ea typeface="Lato Light"/>
                <a:cs typeface="Lato Light"/>
                <a:sym typeface="Lato Light"/>
              </a:rPr>
              <a:t>Tuttavia, è importante tenere a mente l'etica quando li si utilizza. Per assicurarsi di non introdurre pregiudizi, incertezza o esclusione nella propria classe</a:t>
            </a:r>
          </a:p>
        </p:txBody>
      </p:sp>
      <p:sp>
        <p:nvSpPr>
          <p:cNvPr id="30" name="TextBox 30"/>
          <p:cNvSpPr txBox="1"/>
          <p:nvPr/>
        </p:nvSpPr>
        <p:spPr>
          <a:xfrm>
            <a:off x="9411808" y="8538210"/>
            <a:ext cx="1801022" cy="408051"/>
          </a:xfrm>
          <a:prstGeom prst="rect">
            <a:avLst/>
          </a:prstGeom>
        </p:spPr>
        <p:txBody>
          <a:bodyPr lIns="0" tIns="0" rIns="0" bIns="0" rtlCol="0" anchor="t">
            <a:spAutoFit/>
          </a:bodyPr>
          <a:lstStyle/>
          <a:p>
            <a:pPr marL="0" lvl="0" indent="0" algn="ctr">
              <a:lnSpc>
                <a:spcPts val="1659"/>
              </a:lnSpc>
            </a:pPr>
            <a:r>
              <a:rPr lang="en-US" sz="1185">
                <a:solidFill>
                  <a:srgbClr val="000000"/>
                </a:solidFill>
                <a:latin typeface="Canva Sans"/>
                <a:ea typeface="Canva Sans"/>
                <a:cs typeface="Canva Sans"/>
                <a:sym typeface="Canva Sans"/>
              </a:rPr>
              <a:t>Quiz e schede didattiche personalizzate</a:t>
            </a:r>
          </a:p>
        </p:txBody>
      </p:sp>
      <p:sp>
        <p:nvSpPr>
          <p:cNvPr id="31" name="TextBox 31"/>
          <p:cNvSpPr txBox="1"/>
          <p:nvPr/>
        </p:nvSpPr>
        <p:spPr>
          <a:xfrm>
            <a:off x="9411808" y="8121015"/>
            <a:ext cx="1801022" cy="297180"/>
          </a:xfrm>
          <a:prstGeom prst="rect">
            <a:avLst/>
          </a:prstGeom>
        </p:spPr>
        <p:txBody>
          <a:bodyPr lIns="0" tIns="0" rIns="0" bIns="0" rtlCol="0" anchor="t">
            <a:spAutoFit/>
          </a:bodyPr>
          <a:lstStyle/>
          <a:p>
            <a:pPr algn="ctr">
              <a:lnSpc>
                <a:spcPts val="2519"/>
              </a:lnSpc>
            </a:pPr>
            <a:r>
              <a:rPr lang="en-US" sz="1799" b="1">
                <a:solidFill>
                  <a:srgbClr val="EF7CBD"/>
                </a:solidFill>
                <a:latin typeface="Canva Sans Bold"/>
                <a:ea typeface="Canva Sans Bold"/>
                <a:cs typeface="Canva Sans Bold"/>
                <a:sym typeface="Canva Sans Bold"/>
              </a:rPr>
              <a:t>Quizlet</a:t>
            </a:r>
          </a:p>
        </p:txBody>
      </p:sp>
      <p:sp>
        <p:nvSpPr>
          <p:cNvPr id="32" name="TextBox 32"/>
          <p:cNvSpPr txBox="1"/>
          <p:nvPr/>
        </p:nvSpPr>
        <p:spPr>
          <a:xfrm>
            <a:off x="7472233" y="6354484"/>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Lezioni di matematica adattive e feedback</a:t>
            </a:r>
          </a:p>
        </p:txBody>
      </p:sp>
      <p:sp>
        <p:nvSpPr>
          <p:cNvPr id="33" name="TextBox 33"/>
          <p:cNvSpPr txBox="1"/>
          <p:nvPr/>
        </p:nvSpPr>
        <p:spPr>
          <a:xfrm>
            <a:off x="7472233" y="5937289"/>
            <a:ext cx="1801022" cy="297180"/>
          </a:xfrm>
          <a:prstGeom prst="rect">
            <a:avLst/>
          </a:prstGeom>
        </p:spPr>
        <p:txBody>
          <a:bodyPr lIns="0" tIns="0" rIns="0" bIns="0" rtlCol="0" anchor="t">
            <a:spAutoFit/>
          </a:bodyPr>
          <a:lstStyle/>
          <a:p>
            <a:pPr algn="ctr">
              <a:lnSpc>
                <a:spcPts val="2519"/>
              </a:lnSpc>
            </a:pPr>
            <a:r>
              <a:rPr lang="en-US" sz="1799" b="1">
                <a:solidFill>
                  <a:srgbClr val="95C552"/>
                </a:solidFill>
                <a:latin typeface="Canva Sans Bold"/>
                <a:ea typeface="Canva Sans Bold"/>
                <a:cs typeface="Canva Sans Bold"/>
                <a:sym typeface="Canva Sans Bold"/>
              </a:rPr>
              <a:t>Dreambox</a:t>
            </a:r>
          </a:p>
        </p:txBody>
      </p:sp>
      <p:sp>
        <p:nvSpPr>
          <p:cNvPr id="34" name="TextBox 34"/>
          <p:cNvSpPr txBox="1"/>
          <p:nvPr/>
        </p:nvSpPr>
        <p:spPr>
          <a:xfrm>
            <a:off x="7477679" y="4658487"/>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Gestione semplificata della classe</a:t>
            </a:r>
          </a:p>
        </p:txBody>
      </p:sp>
      <p:sp>
        <p:nvSpPr>
          <p:cNvPr id="35" name="TextBox 35"/>
          <p:cNvSpPr txBox="1"/>
          <p:nvPr/>
        </p:nvSpPr>
        <p:spPr>
          <a:xfrm>
            <a:off x="7477679" y="3912108"/>
            <a:ext cx="1801022" cy="611505"/>
          </a:xfrm>
          <a:prstGeom prst="rect">
            <a:avLst/>
          </a:prstGeom>
        </p:spPr>
        <p:txBody>
          <a:bodyPr lIns="0" tIns="0" rIns="0" bIns="0" rtlCol="0" anchor="t">
            <a:spAutoFit/>
          </a:bodyPr>
          <a:lstStyle/>
          <a:p>
            <a:pPr algn="ctr">
              <a:lnSpc>
                <a:spcPts val="2519"/>
              </a:lnSpc>
            </a:pPr>
            <a:r>
              <a:rPr lang="en-US" sz="1799" b="1">
                <a:solidFill>
                  <a:srgbClr val="957DEA"/>
                </a:solidFill>
                <a:latin typeface="Canva Sans Bold"/>
                <a:ea typeface="Canva Sans Bold"/>
                <a:cs typeface="Canva Sans Bold"/>
                <a:sym typeface="Canva Sans Bold"/>
              </a:rPr>
              <a:t>Google Classroom</a:t>
            </a:r>
          </a:p>
        </p:txBody>
      </p:sp>
      <p:sp>
        <p:nvSpPr>
          <p:cNvPr id="36" name="TextBox 36"/>
          <p:cNvSpPr txBox="1"/>
          <p:nvPr/>
        </p:nvSpPr>
        <p:spPr>
          <a:xfrm>
            <a:off x="9411808" y="2234565"/>
            <a:ext cx="1801022" cy="61722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Comunicazione e collaborazione migliorate</a:t>
            </a:r>
          </a:p>
        </p:txBody>
      </p:sp>
      <p:sp>
        <p:nvSpPr>
          <p:cNvPr id="37" name="TextBox 37"/>
          <p:cNvSpPr txBox="1"/>
          <p:nvPr/>
        </p:nvSpPr>
        <p:spPr>
          <a:xfrm>
            <a:off x="9334112" y="1823085"/>
            <a:ext cx="1956413" cy="297180"/>
          </a:xfrm>
          <a:prstGeom prst="rect">
            <a:avLst/>
          </a:prstGeom>
        </p:spPr>
        <p:txBody>
          <a:bodyPr lIns="0" tIns="0" rIns="0" bIns="0" rtlCol="0" anchor="t">
            <a:spAutoFit/>
          </a:bodyPr>
          <a:lstStyle/>
          <a:p>
            <a:pPr algn="ctr">
              <a:lnSpc>
                <a:spcPts val="2519"/>
              </a:lnSpc>
            </a:pPr>
            <a:r>
              <a:rPr lang="en-US" sz="1799" b="1">
                <a:solidFill>
                  <a:srgbClr val="D69BF3"/>
                </a:solidFill>
                <a:latin typeface="Canva Sans Bold"/>
                <a:ea typeface="Canva Sans Bold"/>
                <a:cs typeface="Canva Sans Bold"/>
                <a:sym typeface="Canva Sans Bold"/>
              </a:rPr>
              <a:t>Microsoft Teams</a:t>
            </a:r>
          </a:p>
        </p:txBody>
      </p:sp>
      <p:sp>
        <p:nvSpPr>
          <p:cNvPr id="38" name="TextBox 38"/>
          <p:cNvSpPr txBox="1"/>
          <p:nvPr/>
        </p:nvSpPr>
        <p:spPr>
          <a:xfrm>
            <a:off x="12696415" y="2237422"/>
            <a:ext cx="1801022" cy="562737"/>
          </a:xfrm>
          <a:prstGeom prst="rect">
            <a:avLst/>
          </a:prstGeom>
        </p:spPr>
        <p:txBody>
          <a:bodyPr lIns="0" tIns="0" rIns="0" bIns="0" rtlCol="0" anchor="t">
            <a:spAutoFit/>
          </a:bodyPr>
          <a:lstStyle/>
          <a:p>
            <a:pPr marL="0" lvl="0" indent="0" algn="ctr">
              <a:lnSpc>
                <a:spcPts val="1532"/>
              </a:lnSpc>
            </a:pPr>
            <a:r>
              <a:rPr lang="en-US" sz="1095">
                <a:solidFill>
                  <a:srgbClr val="000000"/>
                </a:solidFill>
                <a:latin typeface="Canva Sans"/>
                <a:ea typeface="Canva Sans"/>
                <a:cs typeface="Canva Sans"/>
                <a:sym typeface="Canva Sans"/>
              </a:rPr>
              <a:t>Percorsi di apprendimento personalizzati e video didattici</a:t>
            </a:r>
          </a:p>
        </p:txBody>
      </p:sp>
      <p:sp>
        <p:nvSpPr>
          <p:cNvPr id="39" name="TextBox 39"/>
          <p:cNvSpPr txBox="1"/>
          <p:nvPr/>
        </p:nvSpPr>
        <p:spPr>
          <a:xfrm>
            <a:off x="12618720" y="1825943"/>
            <a:ext cx="1956413" cy="297180"/>
          </a:xfrm>
          <a:prstGeom prst="rect">
            <a:avLst/>
          </a:prstGeom>
        </p:spPr>
        <p:txBody>
          <a:bodyPr lIns="0" tIns="0" rIns="0" bIns="0" rtlCol="0" anchor="t">
            <a:spAutoFit/>
          </a:bodyPr>
          <a:lstStyle/>
          <a:p>
            <a:pPr algn="ctr">
              <a:lnSpc>
                <a:spcPts val="2519"/>
              </a:lnSpc>
            </a:pPr>
            <a:r>
              <a:rPr lang="en-US" sz="1799" b="1">
                <a:solidFill>
                  <a:srgbClr val="5DD49B"/>
                </a:solidFill>
                <a:latin typeface="Canva Sans Bold"/>
                <a:ea typeface="Canva Sans Bold"/>
                <a:cs typeface="Canva Sans Bold"/>
                <a:sym typeface="Canva Sans Bold"/>
              </a:rPr>
              <a:t>Khan Academy</a:t>
            </a:r>
          </a:p>
        </p:txBody>
      </p:sp>
      <p:sp>
        <p:nvSpPr>
          <p:cNvPr id="40" name="TextBox 40"/>
          <p:cNvSpPr txBox="1"/>
          <p:nvPr/>
        </p:nvSpPr>
        <p:spPr>
          <a:xfrm>
            <a:off x="14558564" y="4596765"/>
            <a:ext cx="1801022" cy="61722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Esercizi di apprendimento linguistico adattivi</a:t>
            </a:r>
          </a:p>
        </p:txBody>
      </p:sp>
      <p:sp>
        <p:nvSpPr>
          <p:cNvPr id="41" name="TextBox 41"/>
          <p:cNvSpPr txBox="1"/>
          <p:nvPr/>
        </p:nvSpPr>
        <p:spPr>
          <a:xfrm>
            <a:off x="14480868" y="4185285"/>
            <a:ext cx="1956413" cy="297180"/>
          </a:xfrm>
          <a:prstGeom prst="rect">
            <a:avLst/>
          </a:prstGeom>
        </p:spPr>
        <p:txBody>
          <a:bodyPr lIns="0" tIns="0" rIns="0" bIns="0" rtlCol="0" anchor="t">
            <a:spAutoFit/>
          </a:bodyPr>
          <a:lstStyle/>
          <a:p>
            <a:pPr algn="ctr">
              <a:lnSpc>
                <a:spcPts val="2519"/>
              </a:lnSpc>
            </a:pPr>
            <a:r>
              <a:rPr lang="en-US" sz="1799" b="1">
                <a:solidFill>
                  <a:srgbClr val="E9DC54"/>
                </a:solidFill>
                <a:latin typeface="Canva Sans Bold"/>
                <a:ea typeface="Canva Sans Bold"/>
                <a:cs typeface="Canva Sans Bold"/>
                <a:sym typeface="Canva Sans Bold"/>
              </a:rPr>
              <a:t>Duolingo</a:t>
            </a:r>
          </a:p>
        </p:txBody>
      </p:sp>
      <p:sp>
        <p:nvSpPr>
          <p:cNvPr id="42" name="TextBox 42"/>
          <p:cNvSpPr txBox="1"/>
          <p:nvPr/>
        </p:nvSpPr>
        <p:spPr>
          <a:xfrm>
            <a:off x="14575133" y="6450330"/>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Assistenza alla scrittura e suggerimenti di stile</a:t>
            </a:r>
          </a:p>
        </p:txBody>
      </p:sp>
      <p:sp>
        <p:nvSpPr>
          <p:cNvPr id="43" name="TextBox 43"/>
          <p:cNvSpPr txBox="1"/>
          <p:nvPr/>
        </p:nvSpPr>
        <p:spPr>
          <a:xfrm>
            <a:off x="14497438" y="6038850"/>
            <a:ext cx="1956413" cy="297180"/>
          </a:xfrm>
          <a:prstGeom prst="rect">
            <a:avLst/>
          </a:prstGeom>
        </p:spPr>
        <p:txBody>
          <a:bodyPr lIns="0" tIns="0" rIns="0" bIns="0" rtlCol="0" anchor="t">
            <a:spAutoFit/>
          </a:bodyPr>
          <a:lstStyle/>
          <a:p>
            <a:pPr algn="ctr">
              <a:lnSpc>
                <a:spcPts val="2519"/>
              </a:lnSpc>
            </a:pPr>
            <a:r>
              <a:rPr lang="en-US" sz="1799" b="1">
                <a:solidFill>
                  <a:srgbClr val="E59847"/>
                </a:solidFill>
                <a:latin typeface="Canva Sans Bold"/>
                <a:ea typeface="Canva Sans Bold"/>
                <a:cs typeface="Canva Sans Bold"/>
                <a:sym typeface="Canva Sans Bold"/>
              </a:rPr>
              <a:t>Grammarly</a:t>
            </a:r>
          </a:p>
        </p:txBody>
      </p:sp>
      <p:sp>
        <p:nvSpPr>
          <p:cNvPr id="44" name="TextBox 44"/>
          <p:cNvSpPr txBox="1"/>
          <p:nvPr/>
        </p:nvSpPr>
        <p:spPr>
          <a:xfrm>
            <a:off x="12706904" y="8488873"/>
            <a:ext cx="1801022" cy="407670"/>
          </a:xfrm>
          <a:prstGeom prst="rect">
            <a:avLst/>
          </a:prstGeom>
        </p:spPr>
        <p:txBody>
          <a:bodyPr lIns="0" tIns="0" rIns="0" bIns="0" rtlCol="0" anchor="t">
            <a:spAutoFit/>
          </a:bodyPr>
          <a:lstStyle/>
          <a:p>
            <a:pPr marL="0" lvl="0" indent="0" algn="ctr">
              <a:lnSpc>
                <a:spcPts val="1679"/>
              </a:lnSpc>
            </a:pPr>
            <a:r>
              <a:rPr lang="en-US" sz="1200">
                <a:solidFill>
                  <a:srgbClr val="000000"/>
                </a:solidFill>
                <a:latin typeface="Canva Sans"/>
                <a:ea typeface="Canva Sans"/>
                <a:cs typeface="Canva Sans"/>
                <a:sym typeface="Canva Sans"/>
              </a:rPr>
              <a:t>Aiuto per i compiti e soluzioni passo passo</a:t>
            </a:r>
          </a:p>
        </p:txBody>
      </p:sp>
      <p:sp>
        <p:nvSpPr>
          <p:cNvPr id="45" name="TextBox 45"/>
          <p:cNvSpPr txBox="1"/>
          <p:nvPr/>
        </p:nvSpPr>
        <p:spPr>
          <a:xfrm>
            <a:off x="12629208" y="8077393"/>
            <a:ext cx="1956413" cy="297180"/>
          </a:xfrm>
          <a:prstGeom prst="rect">
            <a:avLst/>
          </a:prstGeom>
        </p:spPr>
        <p:txBody>
          <a:bodyPr lIns="0" tIns="0" rIns="0" bIns="0" rtlCol="0" anchor="t">
            <a:spAutoFit/>
          </a:bodyPr>
          <a:lstStyle/>
          <a:p>
            <a:pPr algn="ctr">
              <a:lnSpc>
                <a:spcPts val="2519"/>
              </a:lnSpc>
            </a:pPr>
            <a:r>
              <a:rPr lang="en-US" sz="1799" b="1">
                <a:solidFill>
                  <a:srgbClr val="6CBBF8"/>
                </a:solidFill>
                <a:latin typeface="Canva Sans Bold"/>
                <a:ea typeface="Canva Sans Bold"/>
                <a:cs typeface="Canva Sans Bold"/>
                <a:sym typeface="Canva Sans Bold"/>
              </a:rPr>
              <a:t>Socratic</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925"/>
            <a:ext cx="16230600" cy="6153150"/>
          </a:xfrm>
          <a:prstGeom prst="rect">
            <a:avLst/>
          </a:prstGeom>
        </p:spPr>
        <p:txBody>
          <a:bodyPr lIns="0" tIns="0" rIns="0" bIns="0" rtlCol="0" anchor="t">
            <a:spAutoFit/>
          </a:bodyPr>
          <a:lstStyle/>
          <a:p>
            <a:pPr marL="0" lvl="0" indent="0" algn="just">
              <a:lnSpc>
                <a:spcPts val="2880"/>
              </a:lnSpc>
              <a:spcBef>
                <a:spcPct val="0"/>
              </a:spcBef>
            </a:pPr>
            <a:endParaRPr dirty="0"/>
          </a:p>
          <a:p>
            <a:pPr marL="434341" lvl="1" indent="-217171" algn="just">
              <a:lnSpc>
                <a:spcPts val="2880"/>
              </a:lnSpc>
              <a:spcBef>
                <a:spcPct val="0"/>
              </a:spcBef>
              <a:buFont typeface="Arial"/>
              <a:buChar char="•"/>
            </a:pPr>
            <a:r>
              <a:rPr lang="en-US" sz="2400" b="1" u="none" strike="noStrike" dirty="0" err="1">
                <a:solidFill>
                  <a:srgbClr val="000000"/>
                </a:solidFill>
                <a:latin typeface="Lato Bold"/>
                <a:ea typeface="Lato Bold"/>
                <a:cs typeface="Lato Bold"/>
                <a:sym typeface="Lato Bold"/>
              </a:rPr>
              <a:t>L'agency</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di un </a:t>
            </a:r>
            <a:r>
              <a:rPr lang="en-US" sz="2400" u="none" strike="noStrike" dirty="0" err="1">
                <a:solidFill>
                  <a:srgbClr val="000000"/>
                </a:solidFill>
                <a:latin typeface="Lato Light"/>
                <a:ea typeface="Lato Light"/>
                <a:cs typeface="Lato Light"/>
                <a:sym typeface="Lato Light"/>
              </a:rPr>
              <a:t>individuo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diventare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membro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competente</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società</a:t>
            </a:r>
            <a:r>
              <a:rPr lang="en-US" sz="2400" u="none" strike="noStrike" dirty="0">
                <a:solidFill>
                  <a:srgbClr val="000000"/>
                </a:solidFill>
                <a:latin typeface="Lato Light"/>
                <a:ea typeface="Lato Light"/>
                <a:cs typeface="Lato Light"/>
                <a:sym typeface="Lato Light"/>
              </a:rPr>
              <a:t>. Una persona </a:t>
            </a:r>
            <a:r>
              <a:rPr lang="en-US" sz="2400" u="none" strike="noStrike" dirty="0" err="1">
                <a:solidFill>
                  <a:srgbClr val="000000"/>
                </a:solidFill>
                <a:latin typeface="Lato Light"/>
                <a:ea typeface="Lato Light"/>
                <a:cs typeface="Lato Light"/>
                <a:sym typeface="Lato Light"/>
              </a:rPr>
              <a:t>dotata</a:t>
            </a:r>
            <a:r>
              <a:rPr lang="en-US" sz="2400" u="none" strike="noStrike" dirty="0">
                <a:solidFill>
                  <a:srgbClr val="000000"/>
                </a:solidFill>
                <a:latin typeface="Lato Light"/>
                <a:ea typeface="Lato Light"/>
                <a:cs typeface="Lato Light"/>
                <a:sym typeface="Lato Light"/>
              </a:rPr>
              <a:t> di agency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prendere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importanti</a:t>
            </a:r>
            <a:r>
              <a:rPr lang="en-US" sz="2400" u="none" strike="noStrike" dirty="0">
                <a:solidFill>
                  <a:srgbClr val="000000"/>
                </a:solidFill>
                <a:latin typeface="Lato Light"/>
                <a:ea typeface="Lato Light"/>
                <a:cs typeface="Lato Light"/>
                <a:sym typeface="Lato Light"/>
              </a:rPr>
              <a:t> per la propria vita ed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proprie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L'agency</a:t>
            </a:r>
            <a:r>
              <a:rPr lang="en-US" sz="2400" u="none" strike="noStrike" dirty="0">
                <a:solidFill>
                  <a:srgbClr val="000000"/>
                </a:solidFill>
                <a:latin typeface="Lato Light"/>
                <a:ea typeface="Lato Light"/>
                <a:cs typeface="Lato Light"/>
                <a:sym typeface="Lato Light"/>
              </a:rPr>
              <a:t> è alla base di </a:t>
            </a:r>
            <a:r>
              <a:rPr lang="en-US" sz="2400" u="none" strike="noStrike" dirty="0" err="1">
                <a:solidFill>
                  <a:srgbClr val="000000"/>
                </a:solidFill>
                <a:latin typeface="Lato Light"/>
                <a:ea typeface="Lato Light"/>
                <a:cs typeface="Lato Light"/>
                <a:sym typeface="Lato Light"/>
              </a:rPr>
              <a:t>concetti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ampiamente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utilizzati</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autonomia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autodeterminazione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Bold"/>
                <a:ea typeface="Lato Bold"/>
                <a:cs typeface="Lato Bold"/>
                <a:sym typeface="Lato Bold"/>
              </a:rPr>
              <a:t>Equità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tutte 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ricevono</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trattamento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all'interno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un'organizzazione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sociale</a:t>
            </a:r>
            <a:r>
              <a:rPr lang="en-US" sz="2400" u="none" strike="noStrike" dirty="0">
                <a:solidFill>
                  <a:srgbClr val="000000"/>
                </a:solidFill>
                <a:latin typeface="Lato Light"/>
                <a:ea typeface="Lato Light"/>
                <a:cs typeface="Lato Light"/>
                <a:sym typeface="Lato Light"/>
              </a:rPr>
              <a:t>. Sono </a:t>
            </a:r>
            <a:r>
              <a:rPr lang="en-US" sz="2400" u="none" strike="noStrike" dirty="0" err="1">
                <a:solidFill>
                  <a:srgbClr val="000000"/>
                </a:solidFill>
                <a:latin typeface="Lato Light"/>
                <a:ea typeface="Lato Light"/>
                <a:cs typeface="Lato Light"/>
                <a:sym typeface="Lato Light"/>
              </a:rPr>
              <a:t>necessari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chiari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tutti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abbiano</a:t>
            </a:r>
            <a:r>
              <a:rPr lang="en-US" sz="2400" u="none" strike="noStrike" dirty="0">
                <a:solidFill>
                  <a:srgbClr val="000000"/>
                </a:solidFill>
                <a:latin typeface="Lato Light"/>
                <a:ea typeface="Lato Light"/>
                <a:cs typeface="Lato Light"/>
                <a:sym typeface="Lato Light"/>
              </a:rPr>
              <a:t> pari accesso alle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inclusione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discriminazione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un'equa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distribuzione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diritti</a:t>
            </a:r>
            <a:r>
              <a:rPr lang="en-US" sz="2400" u="none" strike="noStrike" dirty="0">
                <a:solidFill>
                  <a:srgbClr val="000000"/>
                </a:solidFill>
                <a:latin typeface="Lato Light"/>
                <a:ea typeface="Lato Light"/>
                <a:cs typeface="Lato Light"/>
                <a:sym typeface="Lato Light"/>
              </a:rPr>
              <a:t> e delle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Bold"/>
                <a:ea typeface="Lato Bold"/>
                <a:cs typeface="Lato Bold"/>
                <a:sym typeface="Lato Bold"/>
              </a:rPr>
              <a:t>L'umanità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tenere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considerazione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benessere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la loro </a:t>
            </a:r>
            <a:r>
              <a:rPr lang="en-US" sz="2400" u="none" strike="noStrike" dirty="0" err="1">
                <a:solidFill>
                  <a:srgbClr val="000000"/>
                </a:solidFill>
                <a:latin typeface="Lato Light"/>
                <a:ea typeface="Lato Light"/>
                <a:cs typeface="Lato Light"/>
                <a:sym typeface="Lato Light"/>
              </a:rPr>
              <a:t>identità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dignità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Dobbiamo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considerare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benessere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sicurezza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coesione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contatti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significativi</a:t>
            </a:r>
            <a:r>
              <a:rPr lang="en-US" sz="2400" u="none" strike="noStrike" dirty="0">
                <a:solidFill>
                  <a:srgbClr val="000000"/>
                </a:solidFill>
                <a:latin typeface="Lato Light"/>
                <a:ea typeface="Lato Light"/>
                <a:cs typeface="Lato Light"/>
                <a:sym typeface="Lato Light"/>
              </a:rPr>
              <a:t> e il rispetto </a:t>
            </a:r>
            <a:r>
              <a:rPr lang="en-US" sz="2400" u="none" strike="noStrike" dirty="0" err="1">
                <a:solidFill>
                  <a:srgbClr val="000000"/>
                </a:solidFill>
                <a:latin typeface="Lato Light"/>
                <a:ea typeface="Lato Light"/>
                <a:cs typeface="Lato Light"/>
                <a:sym typeface="Lato Light"/>
              </a:rPr>
              <a:t>necessari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connessione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autentica</a:t>
            </a:r>
            <a:r>
              <a:rPr lang="en-US" sz="2400" u="none" strike="noStrike" dirty="0">
                <a:solidFill>
                  <a:srgbClr val="000000"/>
                </a:solidFill>
                <a:latin typeface="Lato Light"/>
                <a:ea typeface="Lato Light"/>
                <a:cs typeface="Lato Light"/>
                <a:sym typeface="Lato Light"/>
              </a:rPr>
              <a:t>. Questa </a:t>
            </a:r>
            <a:r>
              <a:rPr lang="en-US" sz="2400" u="none" strike="noStrike" dirty="0" err="1">
                <a:solidFill>
                  <a:srgbClr val="000000"/>
                </a:solidFill>
                <a:latin typeface="Lato Light"/>
                <a:ea typeface="Lato Light"/>
                <a:cs typeface="Lato Light"/>
                <a:sym typeface="Lato Light"/>
              </a:rPr>
              <a:t>connessione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implica</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approccio</a:t>
            </a:r>
            <a:r>
              <a:rPr lang="en-US" sz="2400" u="none" strike="noStrike" dirty="0">
                <a:solidFill>
                  <a:srgbClr val="000000"/>
                </a:solidFill>
                <a:latin typeface="Lato Light"/>
                <a:ea typeface="Lato Light"/>
                <a:cs typeface="Lato Light"/>
                <a:sym typeface="Lato Light"/>
              </a:rPr>
              <a:t> alle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rispetto del loro </a:t>
            </a:r>
            <a:r>
              <a:rPr lang="en-US" sz="2400" u="none" strike="noStrike" dirty="0" err="1">
                <a:solidFill>
                  <a:srgbClr val="000000"/>
                </a:solidFill>
                <a:latin typeface="Lato Light"/>
                <a:ea typeface="Lato Light"/>
                <a:cs typeface="Lato Light"/>
                <a:sym typeface="Lato Light"/>
              </a:rPr>
              <a:t>valore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intrinseco</a:t>
            </a:r>
            <a:r>
              <a:rPr lang="en-US" sz="2400" u="none" strike="noStrike" dirty="0">
                <a:solidFill>
                  <a:srgbClr val="000000"/>
                </a:solidFill>
                <a:latin typeface="Lato Light"/>
                <a:ea typeface="Lato Light"/>
                <a:cs typeface="Lato Light"/>
                <a:sym typeface="Lato Light"/>
              </a:rPr>
              <a:t>, non come </a:t>
            </a:r>
            <a:r>
              <a:rPr lang="en-US" sz="2400" u="none" strike="noStrike" dirty="0" err="1">
                <a:solidFill>
                  <a:srgbClr val="000000"/>
                </a:solidFill>
                <a:latin typeface="Lato Light"/>
                <a:ea typeface="Lato Light"/>
                <a:cs typeface="Lato Light"/>
                <a:sym typeface="Lato Light"/>
              </a:rPr>
              <a:t>semplici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mezzi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raggiungere</a:t>
            </a:r>
            <a:r>
              <a:rPr lang="en-US" sz="2400" u="none" strike="noStrike" dirty="0">
                <a:solidFill>
                  <a:srgbClr val="000000"/>
                </a:solidFill>
                <a:latin typeface="Lato Light"/>
                <a:ea typeface="Lato Light"/>
                <a:cs typeface="Lato Light"/>
                <a:sym typeface="Lato Light"/>
              </a:rPr>
              <a:t> un fine.</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La </a:t>
            </a:r>
            <a:r>
              <a:rPr lang="en-US" sz="2400" b="1" u="none" strike="noStrike" dirty="0" err="1">
                <a:solidFill>
                  <a:srgbClr val="000000"/>
                </a:solidFill>
                <a:latin typeface="Lato Bold"/>
                <a:ea typeface="Lato Bold"/>
                <a:cs typeface="Lato Bold"/>
                <a:sym typeface="Lato Bold"/>
              </a:rPr>
              <a:t>scelta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giustificata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all'utilizzo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conoscenze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giustificare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collettive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necessarie</a:t>
            </a:r>
            <a:r>
              <a:rPr lang="en-US" sz="2400" u="none" strike="noStrike" dirty="0">
                <a:solidFill>
                  <a:srgbClr val="000000"/>
                </a:solidFill>
                <a:latin typeface="Lato Light"/>
                <a:ea typeface="Lato Light"/>
                <a:cs typeface="Lato Light"/>
                <a:sym typeface="Lato Light"/>
              </a:rPr>
              <a:t> o appropriate prese </a:t>
            </a:r>
            <a:r>
              <a:rPr lang="en-US" sz="2400" u="none" strike="noStrike" dirty="0" err="1">
                <a:solidFill>
                  <a:srgbClr val="000000"/>
                </a:solidFill>
                <a:latin typeface="Lato Light"/>
                <a:ea typeface="Lato Light"/>
                <a:cs typeface="Lato Light"/>
                <a:sym typeface="Lato Light"/>
              </a:rPr>
              <a:t>dai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soggetti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coinvolti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nell'ambiente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scolastico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Richiede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trasparenza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partecipativi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collaborativi</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1028700" y="1085850"/>
            <a:ext cx="1040043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CONSIDERAZIONI ETICHE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55692" y="2502842"/>
            <a:ext cx="6687329" cy="5006340"/>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UNITÀ 1: PRINCIPI ETICI FONDAMENTALI CHE PROMUOVONO L'USO RESPONSABILE DELL'IA NEGLI AMBIENTI CVET</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173223" y="2772763"/>
            <a:ext cx="3796" cy="1521810"/>
          </a:xfrm>
          <a:prstGeom prst="line">
            <a:avLst/>
          </a:prstGeom>
          <a:ln w="19050" cap="rnd">
            <a:solidFill>
              <a:srgbClr val="9399A1"/>
            </a:solidFill>
            <a:prstDash val="solid"/>
            <a:headEnd type="none" w="sm" len="sm"/>
            <a:tailEnd type="triangle" w="lg" len="med"/>
          </a:ln>
        </p:spPr>
        <p:txBody>
          <a:bodyPr/>
          <a:lstStyle/>
          <a:p>
            <a:endParaRPr lang="en-GB"/>
          </a:p>
        </p:txBody>
      </p:sp>
      <p:grpSp>
        <p:nvGrpSpPr>
          <p:cNvPr id="3" name="Group 3"/>
          <p:cNvGrpSpPr/>
          <p:nvPr/>
        </p:nvGrpSpPr>
        <p:grpSpPr>
          <a:xfrm>
            <a:off x="1558519" y="2463712"/>
            <a:ext cx="8097145" cy="557270"/>
            <a:chOff x="0" y="0"/>
            <a:chExt cx="10796194" cy="743026"/>
          </a:xfrm>
        </p:grpSpPr>
        <p:sp>
          <p:nvSpPr>
            <p:cNvPr id="4" name="Freeform 4"/>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n-GB"/>
            </a:p>
          </p:txBody>
        </p:sp>
        <p:sp>
          <p:nvSpPr>
            <p:cNvPr id="5" name="TextBox 5"/>
            <p:cNvSpPr txBox="1"/>
            <p:nvPr/>
          </p:nvSpPr>
          <p:spPr>
            <a:xfrm>
              <a:off x="0" y="0"/>
              <a:ext cx="10796194" cy="743026"/>
            </a:xfrm>
            <a:prstGeom prst="rect">
              <a:avLst/>
            </a:prstGeom>
          </p:spPr>
          <p:txBody>
            <a:bodyPr lIns="0" tIns="0" rIns="0" bIns="0" rtlCol="0" anchor="ctr"/>
            <a:lstStyle/>
            <a:p>
              <a:pPr marL="0" lvl="0" indent="0" algn="l">
                <a:lnSpc>
                  <a:spcPts val="2879"/>
                </a:lnSpc>
                <a:spcBef>
                  <a:spcPct val="0"/>
                </a:spcBef>
              </a:pPr>
              <a:r>
                <a:rPr lang="en-US" sz="3200" u="none" strike="noStrike" dirty="0" err="1">
                  <a:solidFill>
                    <a:srgbClr val="000000"/>
                  </a:solidFill>
                  <a:latin typeface="Lato Light"/>
                  <a:ea typeface="Lato Light"/>
                  <a:cs typeface="Lato Light"/>
                  <a:sym typeface="Lato Light"/>
                </a:rPr>
                <a:t>Diversità</a:t>
              </a:r>
              <a:r>
                <a:rPr lang="en-US" sz="3200" u="none" strike="noStrike" dirty="0">
                  <a:solidFill>
                    <a:srgbClr val="000000"/>
                  </a:solidFill>
                  <a:latin typeface="Lato Light"/>
                  <a:ea typeface="Lato Light"/>
                  <a:cs typeface="Lato Light"/>
                  <a:sym typeface="Lato Light"/>
                </a:rPr>
                <a:t>, non </a:t>
              </a:r>
              <a:r>
                <a:rPr lang="en-US" sz="3200" u="none" strike="noStrike" dirty="0" err="1">
                  <a:solidFill>
                    <a:srgbClr val="000000"/>
                  </a:solidFill>
                  <a:latin typeface="Lato Light"/>
                  <a:ea typeface="Lato Light"/>
                  <a:cs typeface="Lato Light"/>
                  <a:sym typeface="Lato Light"/>
                </a:rPr>
                <a:t>discriminazione</a:t>
              </a:r>
              <a:r>
                <a:rPr lang="en-US" sz="3200" u="none" strike="noStrike" dirty="0">
                  <a:solidFill>
                    <a:srgbClr val="000000"/>
                  </a:solidFill>
                  <a:latin typeface="Lato Light"/>
                  <a:ea typeface="Lato Light"/>
                  <a:cs typeface="Lato Light"/>
                  <a:sym typeface="Lato Light"/>
                </a:rPr>
                <a:t> ed </a:t>
              </a:r>
              <a:r>
                <a:rPr lang="en-US" sz="3200" u="none" strike="noStrike" dirty="0" err="1">
                  <a:solidFill>
                    <a:srgbClr val="000000"/>
                  </a:solidFill>
                  <a:latin typeface="Lato Light"/>
                  <a:ea typeface="Lato Light"/>
                  <a:cs typeface="Lato Light"/>
                  <a:sym typeface="Lato Light"/>
                </a:rPr>
                <a:t>equità</a:t>
              </a:r>
              <a:endParaRPr lang="en-US" sz="3200" u="none" strike="noStrike" dirty="0">
                <a:solidFill>
                  <a:srgbClr val="000000"/>
                </a:solidFill>
                <a:latin typeface="Lato Light"/>
                <a:ea typeface="Lato Light"/>
                <a:cs typeface="Lato Light"/>
                <a:sym typeface="Lato Light"/>
              </a:endParaRPr>
            </a:p>
          </p:txBody>
        </p:sp>
      </p:grpSp>
      <p:sp>
        <p:nvSpPr>
          <p:cNvPr id="6" name="Freeform 6"/>
          <p:cNvSpPr/>
          <p:nvPr/>
        </p:nvSpPr>
        <p:spPr>
          <a:xfrm>
            <a:off x="1028700" y="8360985"/>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AutoShape 7"/>
          <p:cNvSpPr/>
          <p:nvPr/>
        </p:nvSpPr>
        <p:spPr>
          <a:xfrm flipH="1">
            <a:off x="1177019" y="4831440"/>
            <a:ext cx="0" cy="1577792"/>
          </a:xfrm>
          <a:prstGeom prst="line">
            <a:avLst/>
          </a:prstGeom>
          <a:ln w="19050" cap="rnd">
            <a:solidFill>
              <a:srgbClr val="9399A1"/>
            </a:solidFill>
            <a:prstDash val="solid"/>
            <a:headEnd type="none" w="sm" len="sm"/>
            <a:tailEnd type="triangle" w="lg" len="med"/>
          </a:ln>
        </p:spPr>
        <p:txBody>
          <a:bodyPr/>
          <a:lstStyle/>
          <a:p>
            <a:endParaRPr lang="en-GB"/>
          </a:p>
        </p:txBody>
      </p:sp>
      <p:sp>
        <p:nvSpPr>
          <p:cNvPr id="8" name="AutoShape 8"/>
          <p:cNvSpPr/>
          <p:nvPr/>
        </p:nvSpPr>
        <p:spPr>
          <a:xfrm flipH="1">
            <a:off x="1177019" y="6912557"/>
            <a:ext cx="0" cy="1254350"/>
          </a:xfrm>
          <a:prstGeom prst="line">
            <a:avLst/>
          </a:prstGeom>
          <a:ln w="19050" cap="rnd">
            <a:solidFill>
              <a:srgbClr val="9399A1"/>
            </a:solidFill>
            <a:prstDash val="solid"/>
            <a:headEnd type="none" w="sm" len="sm"/>
            <a:tailEnd type="triangle" w="lg" len="med"/>
          </a:ln>
        </p:spPr>
        <p:txBody>
          <a:bodyPr/>
          <a:lstStyle/>
          <a:p>
            <a:endParaRPr lang="en-GB"/>
          </a:p>
        </p:txBody>
      </p:sp>
      <p:sp>
        <p:nvSpPr>
          <p:cNvPr id="9" name="Freeform 9"/>
          <p:cNvSpPr/>
          <p:nvPr/>
        </p:nvSpPr>
        <p:spPr>
          <a:xfrm>
            <a:off x="1046788" y="662487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1046788" y="4566204"/>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1574883" y="4432092"/>
            <a:ext cx="5737403" cy="557270"/>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3" name="TextBox 13"/>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err="1">
                  <a:solidFill>
                    <a:srgbClr val="000000"/>
                  </a:solidFill>
                  <a:latin typeface="Lato Light"/>
                  <a:ea typeface="Lato Light"/>
                  <a:cs typeface="Lato Light"/>
                  <a:sym typeface="Lato Light"/>
                </a:rPr>
                <a:t>Trasparenza</a:t>
              </a:r>
              <a:endParaRPr lang="en-US" sz="3200" u="none" strike="noStrike" dirty="0">
                <a:solidFill>
                  <a:srgbClr val="000000"/>
                </a:solidFill>
                <a:latin typeface="Lato Light"/>
                <a:ea typeface="Lato Light"/>
                <a:cs typeface="Lato Light"/>
                <a:sym typeface="Lato Light"/>
              </a:endParaRPr>
            </a:p>
          </p:txBody>
        </p:sp>
      </p:grpSp>
      <p:grpSp>
        <p:nvGrpSpPr>
          <p:cNvPr id="14" name="Group 14"/>
          <p:cNvGrpSpPr/>
          <p:nvPr/>
        </p:nvGrpSpPr>
        <p:grpSpPr>
          <a:xfrm>
            <a:off x="1574883" y="6490759"/>
            <a:ext cx="5737403" cy="557269"/>
            <a:chOff x="0" y="0"/>
            <a:chExt cx="7649870" cy="743026"/>
          </a:xfrm>
        </p:grpSpPr>
        <p:sp>
          <p:nvSpPr>
            <p:cNvPr id="15" name="Freeform 15"/>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6" name="TextBox 16"/>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err="1">
                  <a:solidFill>
                    <a:srgbClr val="000000"/>
                  </a:solidFill>
                  <a:latin typeface="Lato Light"/>
                  <a:ea typeface="Lato Light"/>
                  <a:cs typeface="Lato Light"/>
                  <a:sym typeface="Lato Light"/>
                </a:rPr>
                <a:t>Responsabilità</a:t>
              </a:r>
              <a:endParaRPr lang="en-US" sz="3200" u="none" strike="noStrike" dirty="0">
                <a:solidFill>
                  <a:srgbClr val="000000"/>
                </a:solidFill>
                <a:latin typeface="Lato Light"/>
                <a:ea typeface="Lato Light"/>
                <a:cs typeface="Lato Light"/>
                <a:sym typeface="Lato Light"/>
              </a:endParaRPr>
            </a:p>
          </p:txBody>
        </p:sp>
      </p:grpSp>
      <p:grpSp>
        <p:nvGrpSpPr>
          <p:cNvPr id="17" name="Group 17"/>
          <p:cNvGrpSpPr/>
          <p:nvPr/>
        </p:nvGrpSpPr>
        <p:grpSpPr>
          <a:xfrm>
            <a:off x="1558519" y="8226874"/>
            <a:ext cx="5737403" cy="557269"/>
            <a:chOff x="0" y="0"/>
            <a:chExt cx="7649870" cy="743026"/>
          </a:xfrm>
        </p:grpSpPr>
        <p:sp>
          <p:nvSpPr>
            <p:cNvPr id="18" name="Freeform 18"/>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9" name="TextBox 19"/>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a:solidFill>
                    <a:srgbClr val="000000"/>
                  </a:solidFill>
                  <a:latin typeface="Lato Light"/>
                  <a:ea typeface="Lato Light"/>
                  <a:cs typeface="Lato Light"/>
                  <a:sym typeface="Lato Light"/>
                </a:rPr>
                <a:t>Privacy</a:t>
              </a:r>
            </a:p>
          </p:txBody>
        </p:sp>
      </p:grpSp>
      <p:sp>
        <p:nvSpPr>
          <p:cNvPr id="20" name="Freeform 20"/>
          <p:cNvSpPr/>
          <p:nvPr/>
        </p:nvSpPr>
        <p:spPr>
          <a:xfrm>
            <a:off x="1046788" y="2597824"/>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21" name="Group 21"/>
          <p:cNvGrpSpPr/>
          <p:nvPr/>
        </p:nvGrpSpPr>
        <p:grpSpPr>
          <a:xfrm>
            <a:off x="10771632" y="0"/>
            <a:ext cx="7516368" cy="10287000"/>
            <a:chOff x="0" y="0"/>
            <a:chExt cx="10021824" cy="13716000"/>
          </a:xfrm>
        </p:grpSpPr>
        <p:sp>
          <p:nvSpPr>
            <p:cNvPr id="22" name="Freeform 22"/>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7"/>
              <a:stretch>
                <a:fillRect l="-46457" r="-58916"/>
              </a:stretch>
            </a:blipFill>
          </p:spPr>
          <p:txBody>
            <a:bodyPr/>
            <a:lstStyle/>
            <a:p>
              <a:endParaRPr lang="en-GB"/>
            </a:p>
          </p:txBody>
        </p:sp>
      </p:grpSp>
      <p:sp>
        <p:nvSpPr>
          <p:cNvPr id="23" name="TextBox 23"/>
          <p:cNvSpPr txBox="1"/>
          <p:nvPr/>
        </p:nvSpPr>
        <p:spPr>
          <a:xfrm>
            <a:off x="1028700" y="1085850"/>
            <a:ext cx="596086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PRINCIPI ETICI FONDAMENTALI</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n-GB"/>
            </a:p>
          </p:txBody>
        </p:sp>
      </p:grpSp>
      <p:sp>
        <p:nvSpPr>
          <p:cNvPr id="4" name="TextBox 4"/>
          <p:cNvSpPr txBox="1"/>
          <p:nvPr/>
        </p:nvSpPr>
        <p:spPr>
          <a:xfrm>
            <a:off x="9144000" y="1038225"/>
            <a:ext cx="81153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DIVERSITÀ, NON DISCRIMINAZIONE ED EQUITÀ</a:t>
            </a:r>
          </a:p>
        </p:txBody>
      </p:sp>
      <p:sp>
        <p:nvSpPr>
          <p:cNvPr id="5" name="TextBox 5"/>
          <p:cNvSpPr txBox="1"/>
          <p:nvPr/>
        </p:nvSpPr>
        <p:spPr>
          <a:xfrm>
            <a:off x="9144000" y="2828093"/>
            <a:ext cx="8115300" cy="54292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principio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necessità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rispettino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includano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diversa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provenienza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abilità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identità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evitando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trattamenti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discriminatori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ineguali</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i="1" u="none" strike="noStrike" dirty="0" err="1">
                <a:solidFill>
                  <a:srgbClr val="000000"/>
                </a:solidFill>
                <a:latin typeface="Lato Light Italics"/>
                <a:ea typeface="Lato Light Italics"/>
                <a:cs typeface="Lato Light Italics"/>
                <a:sym typeface="Lato Light Italics"/>
              </a:rPr>
              <a:t>devono</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offrire</a:t>
            </a:r>
            <a:r>
              <a:rPr lang="en-US" sz="2400" i="1" u="none" strike="noStrike" dirty="0">
                <a:solidFill>
                  <a:srgbClr val="000000"/>
                </a:solidFill>
                <a:latin typeface="Lato Light Italics"/>
                <a:ea typeface="Lato Light Italics"/>
                <a:cs typeface="Lato Light Italics"/>
                <a:sym typeface="Lato Light Italics"/>
              </a:rPr>
              <a:t> pari </a:t>
            </a:r>
            <a:r>
              <a:rPr lang="en-US" sz="2400" i="1" u="none" strike="noStrike" dirty="0" err="1">
                <a:solidFill>
                  <a:srgbClr val="000000"/>
                </a:solidFill>
                <a:latin typeface="Lato Light Italics"/>
                <a:ea typeface="Lato Light Italics"/>
                <a:cs typeface="Lato Light Italics"/>
                <a:sym typeface="Lato Light Italics"/>
              </a:rPr>
              <a:t>opportunità</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evitare</a:t>
            </a:r>
            <a:r>
              <a:rPr lang="en-US" sz="2400" i="1" u="none" strike="noStrike" dirty="0">
                <a:solidFill>
                  <a:srgbClr val="000000"/>
                </a:solidFill>
                <a:latin typeface="Lato Light Italics"/>
                <a:ea typeface="Lato Light Italics"/>
                <a:cs typeface="Lato Light Italics"/>
                <a:sym typeface="Lato Light Italics"/>
              </a:rPr>
              <a:t> di </a:t>
            </a:r>
            <a:r>
              <a:rPr lang="en-US" sz="2400" i="1" u="none" strike="noStrike" dirty="0" err="1">
                <a:solidFill>
                  <a:srgbClr val="000000"/>
                </a:solidFill>
                <a:latin typeface="Lato Light Italics"/>
                <a:ea typeface="Lato Light Italics"/>
                <a:cs typeface="Lato Light Italics"/>
                <a:sym typeface="Lato Light Italics"/>
              </a:rPr>
              <a:t>rafforzare</a:t>
            </a:r>
            <a:r>
              <a:rPr lang="en-US" sz="2400" i="1" u="none" strike="noStrike" dirty="0">
                <a:solidFill>
                  <a:srgbClr val="000000"/>
                </a:solidFill>
                <a:latin typeface="Lato Light Italics"/>
                <a:ea typeface="Lato Light Italics"/>
                <a:cs typeface="Lato Light Italics"/>
                <a:sym typeface="Lato Light Italics"/>
              </a:rPr>
              <a:t> le </a:t>
            </a:r>
            <a:r>
              <a:rPr lang="en-US" sz="2400" i="1" u="none" strike="noStrike" dirty="0" err="1">
                <a:solidFill>
                  <a:srgbClr val="000000"/>
                </a:solidFill>
                <a:latin typeface="Lato Light Italics"/>
                <a:ea typeface="Lato Light Italics"/>
                <a:cs typeface="Lato Light Italics"/>
                <a:sym typeface="Lato Light Italics"/>
              </a:rPr>
              <a:t>disuguaglianze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esistenti</a:t>
            </a:r>
            <a:r>
              <a:rPr lang="en-US" sz="2400" i="1" u="none" strike="noStrike" dirty="0">
                <a:solidFill>
                  <a:srgbClr val="000000"/>
                </a:solidFill>
                <a:latin typeface="Lato Light Italics"/>
                <a:ea typeface="Lato Light Italics"/>
                <a:cs typeface="Lato Light Italics"/>
                <a:sym typeface="Lato Light Italics"/>
              </a:rPr>
              <a:t> ed </a:t>
            </a:r>
            <a:r>
              <a:rPr lang="en-US" sz="2400" i="1" u="none" strike="noStrike" dirty="0" err="1">
                <a:solidFill>
                  <a:srgbClr val="000000"/>
                </a:solidFill>
                <a:latin typeface="Lato Light Italics"/>
                <a:ea typeface="Lato Light Italics"/>
                <a:cs typeface="Lato Light Italics"/>
                <a:sym typeface="Lato Light Italics"/>
              </a:rPr>
              <a:t>essere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progettati</a:t>
            </a:r>
            <a:r>
              <a:rPr lang="en-US" sz="2400" i="1" u="none" strike="noStrike" dirty="0">
                <a:solidFill>
                  <a:srgbClr val="000000"/>
                </a:solidFill>
                <a:latin typeface="Lato Light Italics"/>
                <a:ea typeface="Lato Light Italics"/>
                <a:cs typeface="Lato Light Italics"/>
                <a:sym typeface="Lato Light Italics"/>
              </a:rPr>
              <a:t> e </a:t>
            </a:r>
            <a:r>
              <a:rPr lang="en-US" sz="2400" i="1" u="none" strike="noStrike" dirty="0" err="1">
                <a:solidFill>
                  <a:srgbClr val="000000"/>
                </a:solidFill>
                <a:latin typeface="Lato Light Italics"/>
                <a:ea typeface="Lato Light Italics"/>
                <a:cs typeface="Lato Light Italics"/>
                <a:sym typeface="Lato Light Italics"/>
              </a:rPr>
              <a:t>monitorati</a:t>
            </a:r>
            <a:r>
              <a:rPr lang="en-US" sz="2400" i="1" u="none" strike="noStrike" dirty="0">
                <a:solidFill>
                  <a:srgbClr val="000000"/>
                </a:solidFill>
                <a:latin typeface="Lato Light Italics"/>
                <a:ea typeface="Lato Light Italics"/>
                <a:cs typeface="Lato Light Italics"/>
                <a:sym typeface="Lato Light Italics"/>
              </a:rPr>
              <a:t> in modo da </a:t>
            </a:r>
            <a:r>
              <a:rPr lang="en-US" sz="2400" i="1" u="none" strike="noStrike" dirty="0" err="1">
                <a:solidFill>
                  <a:srgbClr val="000000"/>
                </a:solidFill>
                <a:latin typeface="Lato Light Italics"/>
                <a:ea typeface="Lato Light Italics"/>
                <a:cs typeface="Lato Light Italics"/>
                <a:sym typeface="Lato Light Italics"/>
              </a:rPr>
              <a:t>promuovere</a:t>
            </a:r>
            <a:r>
              <a:rPr lang="en-US" sz="2400" i="1" u="none" strike="noStrike" dirty="0">
                <a:solidFill>
                  <a:srgbClr val="000000"/>
                </a:solidFill>
                <a:latin typeface="Lato Light Italics"/>
                <a:ea typeface="Lato Light Italics"/>
                <a:cs typeface="Lato Light Italics"/>
                <a:sym typeface="Lato Light Italics"/>
              </a:rPr>
              <a:t> la </a:t>
            </a:r>
            <a:r>
              <a:rPr lang="en-US" sz="2400" i="1" u="none" strike="noStrike" dirty="0" err="1">
                <a:solidFill>
                  <a:srgbClr val="000000"/>
                </a:solidFill>
                <a:latin typeface="Lato Light Italics"/>
                <a:ea typeface="Lato Light Italics"/>
                <a:cs typeface="Lato Light Italics"/>
                <a:sym typeface="Lato Light Italics"/>
              </a:rPr>
              <a:t>partecipazione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inclusiva</a:t>
            </a:r>
            <a:r>
              <a:rPr lang="en-US" sz="2400" i="1" u="none" strike="noStrike" dirty="0">
                <a:solidFill>
                  <a:srgbClr val="000000"/>
                </a:solidFill>
                <a:latin typeface="Lato Light Italics"/>
                <a:ea typeface="Lato Light Italics"/>
                <a:cs typeface="Lato Light Italics"/>
                <a:sym typeface="Lato Light Italics"/>
              </a:rPr>
              <a:t> di tutti </a:t>
            </a:r>
            <a:r>
              <a:rPr lang="en-US" sz="2400" i="1" u="none" strike="noStrike" dirty="0" err="1">
                <a:solidFill>
                  <a:srgbClr val="000000"/>
                </a:solidFill>
                <a:latin typeface="Lato Light Italics"/>
                <a:ea typeface="Lato Light Italics"/>
                <a:cs typeface="Lato Light Italics"/>
                <a:sym typeface="Lato Light Italics"/>
              </a:rPr>
              <a:t>gli</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studenti</a:t>
            </a:r>
            <a:r>
              <a:rPr lang="en-US" sz="2400" i="1" u="none" strike="noStrike" dirty="0">
                <a:solidFill>
                  <a:srgbClr val="000000"/>
                </a:solidFill>
                <a:latin typeface="Lato Light Italics"/>
                <a:ea typeface="Lato Light Italics"/>
                <a:cs typeface="Lato Light Italics"/>
                <a:sym typeface="Lato Light Italics"/>
              </a:rPr>
              <a:t>.</a:t>
            </a:r>
          </a:p>
          <a:p>
            <a:pPr marL="0" lvl="0" indent="0" algn="just">
              <a:lnSpc>
                <a:spcPts val="2880"/>
              </a:lnSpc>
              <a:spcBef>
                <a:spcPct val="0"/>
              </a:spcBef>
            </a:pPr>
            <a:endParaRPr lang="en-US" sz="2400" i="1" u="none" strike="noStrike" dirty="0">
              <a:solidFill>
                <a:srgbClr val="000000"/>
              </a:solidFill>
              <a:latin typeface="Lato Light Italics"/>
              <a:ea typeface="Lato Light Italics"/>
              <a:cs typeface="Lato Light Italics"/>
              <a:sym typeface="Lato Light Italics"/>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include </a:t>
            </a:r>
            <a:r>
              <a:rPr lang="en-US" sz="2400" u="none" strike="noStrike" dirty="0" err="1">
                <a:solidFill>
                  <a:srgbClr val="000000"/>
                </a:solidFill>
                <a:latin typeface="Lato Light"/>
                <a:ea typeface="Lato Light"/>
                <a:cs typeface="Lato Light"/>
                <a:sym typeface="Lato Light"/>
              </a:rPr>
              <a:t>accessibilità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progettazione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universale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prevenzione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ingiusti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coinvolgimento</a:t>
            </a:r>
            <a:r>
              <a:rPr lang="en-US" sz="2400" u="none" strike="noStrike" dirty="0">
                <a:solidFill>
                  <a:srgbClr val="000000"/>
                </a:solidFill>
                <a:latin typeface="Lato Light"/>
                <a:ea typeface="Lato Light"/>
                <a:cs typeface="Lato Light"/>
                <a:sym typeface="Lato Light"/>
              </a:rPr>
              <a:t> delle parti </a:t>
            </a:r>
            <a:r>
              <a:rPr lang="en-US" sz="2400" u="none" strike="noStrike" dirty="0" err="1">
                <a:solidFill>
                  <a:srgbClr val="000000"/>
                </a:solidFill>
                <a:latin typeface="Lato Light"/>
                <a:ea typeface="Lato Light"/>
                <a:cs typeface="Lato Light"/>
                <a:sym typeface="Lato Light"/>
              </a:rPr>
              <a:t>interessate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consentendone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l'utilizzo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indipendentemente</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età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caratteristiche</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particolare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attenzione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bisogni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speciali</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n-GB"/>
            </a:p>
          </p:txBody>
        </p:sp>
      </p:grpSp>
      <p:grpSp>
        <p:nvGrpSpPr>
          <p:cNvPr id="4" name="Group 4"/>
          <p:cNvGrpSpPr/>
          <p:nvPr/>
        </p:nvGrpSpPr>
        <p:grpSpPr>
          <a:xfrm>
            <a:off x="1028700" y="1028700"/>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n-GB"/>
            </a:p>
          </p:txBody>
        </p:sp>
        <p:sp>
          <p:nvSpPr>
            <p:cNvPr id="6" name="TextBox 6"/>
            <p:cNvSpPr txBox="1"/>
            <p:nvPr/>
          </p:nvSpPr>
          <p:spPr>
            <a:xfrm>
              <a:off x="0" y="-180975"/>
              <a:ext cx="7316254"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TRASPARENZA</a:t>
              </a:r>
            </a:p>
          </p:txBody>
        </p:sp>
      </p:grpSp>
      <p:sp>
        <p:nvSpPr>
          <p:cNvPr id="7" name="TextBox 7"/>
          <p:cNvSpPr txBox="1"/>
          <p:nvPr/>
        </p:nvSpPr>
        <p:spPr>
          <a:xfrm>
            <a:off x="1028700" y="2386926"/>
            <a:ext cx="8115300"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Si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all'importanza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trasparenti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chiari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e come </a:t>
            </a:r>
            <a:r>
              <a:rPr lang="en-US" sz="2400" u="none" strike="noStrike" dirty="0" err="1">
                <a:solidFill>
                  <a:srgbClr val="000000"/>
                </a:solidFill>
                <a:latin typeface="Lato Light"/>
                <a:ea typeface="Lato Light"/>
                <a:cs typeface="Lato Light"/>
                <a:sym typeface="Lato Light"/>
              </a:rPr>
              <a:t>viene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basano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piattaforme</a:t>
            </a:r>
            <a:r>
              <a:rPr lang="en-US" sz="2400" u="none" strike="noStrike" dirty="0">
                <a:solidFill>
                  <a:srgbClr val="000000"/>
                </a:solidFill>
                <a:latin typeface="Lato Light"/>
                <a:ea typeface="Lato Light"/>
                <a:cs typeface="Lato Light"/>
                <a:sym typeface="Lato Light"/>
              </a:rPr>
              <a:t> di IA e in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modo </a:t>
            </a:r>
            <a:r>
              <a:rPr lang="en-US" sz="2400" u="none" strike="noStrike" dirty="0" err="1">
                <a:solidFill>
                  <a:srgbClr val="000000"/>
                </a:solidFill>
                <a:latin typeface="Lato Light"/>
                <a:ea typeface="Lato Light"/>
                <a:cs typeface="Lato Light"/>
                <a:sym typeface="Lato Light"/>
              </a:rPr>
              <a:t>influenzano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riguardano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CVET, devi </a:t>
            </a:r>
            <a:r>
              <a:rPr lang="en-US" sz="2400" u="none" strike="noStrike" dirty="0" err="1">
                <a:solidFill>
                  <a:srgbClr val="000000"/>
                </a:solidFill>
                <a:latin typeface="Lato Light"/>
                <a:ea typeface="Lato Light"/>
                <a:cs typeface="Lato Light"/>
                <a:sym typeface="Lato Light"/>
              </a:rPr>
              <a:t>assicurarti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comprendano</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ruolo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nei</a:t>
            </a:r>
            <a:r>
              <a:rPr lang="en-US" sz="2400" u="none" strike="noStrike" dirty="0">
                <a:solidFill>
                  <a:srgbClr val="000000"/>
                </a:solidFill>
                <a:latin typeface="Lato Light"/>
                <a:ea typeface="Lato Light"/>
                <a:cs typeface="Lato Light"/>
                <a:sym typeface="Lato Light"/>
              </a:rPr>
              <a:t> loro </a:t>
            </a:r>
            <a:r>
              <a:rPr lang="en-US" sz="2400" u="none" strike="noStrike" dirty="0" err="1">
                <a:solidFill>
                  <a:srgbClr val="000000"/>
                </a:solidFill>
                <a:latin typeface="Lato Light"/>
                <a:ea typeface="Lato Light"/>
                <a:cs typeface="Lato Light"/>
                <a:sym typeface="Lato Light"/>
              </a:rPr>
              <a:t>processi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incluse</a:t>
            </a:r>
            <a:r>
              <a:rPr lang="en-US" sz="2400" u="none" strike="noStrike" dirty="0">
                <a:solidFill>
                  <a:srgbClr val="000000"/>
                </a:solidFill>
                <a:latin typeface="Lato Light"/>
                <a:ea typeface="Lato Light"/>
                <a:cs typeface="Lato Light"/>
                <a:sym typeface="Lato Light"/>
              </a:rPr>
              <a:t> le sue </a:t>
            </a:r>
            <a:r>
              <a:rPr lang="en-US" sz="2400" u="none" strike="noStrike" dirty="0" err="1">
                <a:solidFill>
                  <a:srgbClr val="000000"/>
                </a:solidFill>
                <a:latin typeface="Lato Light"/>
                <a:ea typeface="Lato Light"/>
                <a:cs typeface="Lato Light"/>
                <a:sym typeface="Lato Light"/>
              </a:rPr>
              <a:t>possibilità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suoi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limiti</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Comprende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dimensioni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possiamo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perdere</a:t>
            </a:r>
            <a:r>
              <a:rPr lang="en-US" sz="2400" u="none" strike="noStrike" dirty="0">
                <a:solidFill>
                  <a:srgbClr val="000000"/>
                </a:solidFill>
                <a:latin typeface="Lato Light"/>
                <a:ea typeface="Lato Light"/>
                <a:cs typeface="Lato Light"/>
                <a:sym typeface="Lato Light"/>
              </a:rPr>
              <a:t> di vista, come la </a:t>
            </a:r>
            <a:r>
              <a:rPr lang="en-US" sz="2400" u="none" strike="noStrike" dirty="0" err="1">
                <a:solidFill>
                  <a:srgbClr val="000000"/>
                </a:solidFill>
                <a:latin typeface="Lato Light"/>
                <a:ea typeface="Lato Light"/>
                <a:cs typeface="Lato Light"/>
                <a:sym typeface="Lato Light"/>
              </a:rPr>
              <a:t>tracciabilità</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comunicazione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00934" y="1038225"/>
            <a:ext cx="3323630"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RESPONSABILITÀ</a:t>
            </a:r>
          </a:p>
        </p:txBody>
      </p:sp>
      <p:sp>
        <p:nvSpPr>
          <p:cNvPr id="3" name="TextBox 3"/>
          <p:cNvSpPr txBox="1"/>
          <p:nvPr/>
        </p:nvSpPr>
        <p:spPr>
          <a:xfrm>
            <a:off x="9000934" y="2292934"/>
            <a:ext cx="8258366" cy="43434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principio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necessità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fondamentale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adottati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implementati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contesti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devi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grado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giustificare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affrontare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potenziali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errori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potrebbero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verificarsi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fornire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meccanismi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chiari</a:t>
            </a:r>
            <a:r>
              <a:rPr lang="en-US" sz="2400" u="none" strike="noStrike" dirty="0">
                <a:solidFill>
                  <a:srgbClr val="000000"/>
                </a:solidFill>
                <a:latin typeface="Lato Light"/>
                <a:ea typeface="Lato Light"/>
                <a:cs typeface="Lato Light"/>
                <a:sym typeface="Lato Light"/>
              </a:rPr>
              <a:t> per il </a:t>
            </a:r>
            <a:r>
              <a:rPr lang="en-US" sz="2400" u="none" strike="noStrike" dirty="0" err="1">
                <a:solidFill>
                  <a:srgbClr val="000000"/>
                </a:solidFill>
                <a:latin typeface="Lato Light"/>
                <a:ea typeface="Lato Light"/>
                <a:cs typeface="Lato Light"/>
                <a:sym typeface="Lato Light"/>
              </a:rPr>
              <a:t>monitoraggio</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correzione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include la </a:t>
            </a:r>
            <a:r>
              <a:rPr lang="en-US" sz="2400" u="none" strike="noStrike" dirty="0" err="1">
                <a:solidFill>
                  <a:srgbClr val="000000"/>
                </a:solidFill>
                <a:latin typeface="Lato Light"/>
                <a:ea typeface="Lato Light"/>
                <a:cs typeface="Lato Light"/>
                <a:sym typeface="Lato Light"/>
              </a:rPr>
              <a:t>tracciabilità</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minimizzazione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danni</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segnalazione</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impatti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negativi</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risarcimento</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bonifica</a:t>
            </a:r>
            <a:r>
              <a:rPr lang="en-US" sz="2400" u="none" strike="noStrike" dirty="0">
                <a:solidFill>
                  <a:srgbClr val="000000"/>
                </a:solidFill>
                <a:latin typeface="Lato Light"/>
                <a:ea typeface="Lato Light"/>
                <a:cs typeface="Lato Light"/>
                <a:sym typeface="Lato Light"/>
              </a:rPr>
              <a:t>. </a:t>
            </a:r>
          </a:p>
        </p:txBody>
      </p:sp>
      <p:grpSp>
        <p:nvGrpSpPr>
          <p:cNvPr id="4" name="Group 4"/>
          <p:cNvGrpSpPr/>
          <p:nvPr/>
        </p:nvGrpSpPr>
        <p:grpSpPr>
          <a:xfrm>
            <a:off x="0" y="-19050"/>
            <a:ext cx="8083296" cy="10287000"/>
            <a:chOff x="0" y="0"/>
            <a:chExt cx="10777728" cy="13716000"/>
          </a:xfrm>
        </p:grpSpPr>
        <p:sp>
          <p:nvSpPr>
            <p:cNvPr id="5" name="Freeform 5"/>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n-GB"/>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n-GB"/>
            </a:p>
          </p:txBody>
        </p:sp>
        <p:sp>
          <p:nvSpPr>
            <p:cNvPr id="4" name="TextBox 4"/>
            <p:cNvSpPr txBox="1"/>
            <p:nvPr/>
          </p:nvSpPr>
          <p:spPr>
            <a:xfrm>
              <a:off x="0" y="-180975"/>
              <a:ext cx="16232886"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PRIVACY E GOVERNANCE DEI DATI</a:t>
              </a:r>
            </a:p>
          </p:txBody>
        </p:sp>
      </p:grpSp>
      <p:sp>
        <p:nvSpPr>
          <p:cNvPr id="5" name="TextBox 5"/>
          <p:cNvSpPr txBox="1"/>
          <p:nvPr/>
        </p:nvSpPr>
        <p:spPr>
          <a:xfrm>
            <a:off x="1028700" y="2435098"/>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principio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concentra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garanzia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scolastici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raccolti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archiviati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utilizzati</a:t>
            </a:r>
            <a:r>
              <a:rPr lang="en-US" sz="2400" u="none" strike="noStrike" dirty="0">
                <a:solidFill>
                  <a:srgbClr val="000000"/>
                </a:solidFill>
                <a:latin typeface="Lato Light"/>
                <a:ea typeface="Lato Light"/>
                <a:cs typeface="Lato Light"/>
                <a:sym typeface="Lato Light"/>
              </a:rPr>
              <a:t> in modo </a:t>
            </a:r>
            <a:r>
              <a:rPr lang="en-US" sz="2400" u="none" strike="noStrike" dirty="0" err="1">
                <a:solidFill>
                  <a:srgbClr val="000000"/>
                </a:solidFill>
                <a:latin typeface="Lato Light"/>
                <a:ea typeface="Lato Light"/>
                <a:cs typeface="Lato Light"/>
                <a:sym typeface="Lato Light"/>
              </a:rPr>
              <a:t>sicuro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legale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sapere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vengono</a:t>
            </a:r>
            <a:r>
              <a:rPr lang="en-US" sz="2400" u="none" strike="noStrike" dirty="0">
                <a:solidFill>
                  <a:srgbClr val="000000"/>
                </a:solidFill>
                <a:latin typeface="Lato Light"/>
                <a:ea typeface="Lato Light"/>
                <a:cs typeface="Lato Light"/>
                <a:sym typeface="Lato Light"/>
              </a:rPr>
              <a:t> elaborate, per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scopi</a:t>
            </a:r>
            <a:r>
              <a:rPr lang="en-US" sz="2400" u="none" strike="noStrike" dirty="0">
                <a:solidFill>
                  <a:srgbClr val="000000"/>
                </a:solidFill>
                <a:latin typeface="Lato Light"/>
                <a:ea typeface="Lato Light"/>
                <a:cs typeface="Lato Light"/>
                <a:sym typeface="Lato Light"/>
              </a:rPr>
              <a:t> e chi vi ha accesso.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Politiche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chiare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un'attenta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gestione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contribuiscono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proteggere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consentendo</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contempo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sfruttare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vantaggi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ambito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include </a:t>
            </a:r>
            <a:r>
              <a:rPr lang="en-US" sz="2400" u="none" strike="noStrike" dirty="0" err="1">
                <a:solidFill>
                  <a:srgbClr val="000000"/>
                </a:solidFill>
                <a:latin typeface="Lato Light"/>
                <a:ea typeface="Lato Light"/>
                <a:cs typeface="Lato Light"/>
                <a:sym typeface="Lato Light"/>
              </a:rPr>
              <a:t>aspetti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cruciali</a:t>
            </a:r>
            <a:r>
              <a:rPr lang="en-US" sz="2400" u="none" strike="noStrike" dirty="0">
                <a:solidFill>
                  <a:srgbClr val="000000"/>
                </a:solidFill>
                <a:latin typeface="Lato Light"/>
                <a:ea typeface="Lato Light"/>
                <a:cs typeface="Lato Light"/>
                <a:sym typeface="Lato Light"/>
              </a:rPr>
              <a:t> come il rispetto della privacy, la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l'integrità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l'accesso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Pertanto</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essenziale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solo le </a:t>
            </a:r>
            <a:r>
              <a:rPr lang="en-US" sz="2400" u="none" strike="noStrike" dirty="0" err="1">
                <a:solidFill>
                  <a:srgbClr val="000000"/>
                </a:solidFill>
                <a:latin typeface="Lato Light"/>
                <a:ea typeface="Lato Light"/>
                <a:cs typeface="Lato Light"/>
                <a:sym typeface="Lato Light"/>
              </a:rPr>
              <a:t>persone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autorizzate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accedere</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accademici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applicando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misure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sicurezza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adeguate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rispettando</a:t>
            </a:r>
            <a:r>
              <a:rPr lang="en-US" sz="2400" u="none" strike="noStrike" dirty="0">
                <a:solidFill>
                  <a:srgbClr val="000000"/>
                </a:solidFill>
                <a:latin typeface="Lato Light"/>
                <a:ea typeface="Lato Light"/>
                <a:cs typeface="Lato Light"/>
                <a:sym typeface="Lato Light"/>
              </a:rPr>
              <a:t> le normative </a:t>
            </a:r>
            <a:r>
              <a:rPr lang="en-US" sz="2400" u="none" strike="noStrike" dirty="0" err="1">
                <a:solidFill>
                  <a:srgbClr val="000000"/>
                </a:solidFill>
                <a:latin typeface="Lato Light"/>
                <a:ea typeface="Lato Light"/>
                <a:cs typeface="Lato Light"/>
                <a:sym typeface="Lato Light"/>
              </a:rPr>
              <a:t>vigenti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materia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protezione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Una </a:t>
            </a:r>
            <a:r>
              <a:rPr lang="en-US" sz="2400" u="none" strike="noStrike" dirty="0" err="1">
                <a:solidFill>
                  <a:srgbClr val="000000"/>
                </a:solidFill>
                <a:latin typeface="Lato Light"/>
                <a:ea typeface="Lato Light"/>
                <a:cs typeface="Lato Light"/>
                <a:sym typeface="Lato Light"/>
              </a:rPr>
              <a:t>gestione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non solo tutela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diritti</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contribuisce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rafforzare</a:t>
            </a:r>
            <a:r>
              <a:rPr lang="en-US" sz="2400" u="none" strike="noStrike" dirty="0">
                <a:solidFill>
                  <a:srgbClr val="000000"/>
                </a:solidFill>
                <a:latin typeface="Lato Light"/>
                <a:ea typeface="Lato Light"/>
                <a:cs typeface="Lato Light"/>
                <a:sym typeface="Lato Light"/>
              </a:rPr>
              <a:t> la fiducia </a:t>
            </a:r>
            <a:r>
              <a:rPr lang="en-US" sz="2400" u="none" strike="noStrike" dirty="0" err="1">
                <a:solidFill>
                  <a:srgbClr val="000000"/>
                </a:solidFill>
                <a:latin typeface="Lato Light"/>
                <a:ea typeface="Lato Light"/>
                <a:cs typeface="Lato Light"/>
                <a:sym typeface="Lato Light"/>
              </a:rPr>
              <a:t>nell'utilizzo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ambito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Ad </a:t>
            </a:r>
            <a:r>
              <a:rPr lang="en-US" sz="2400" u="none" strike="noStrike" dirty="0" err="1">
                <a:solidFill>
                  <a:srgbClr val="000000"/>
                </a:solidFill>
                <a:latin typeface="Lato Light"/>
                <a:ea typeface="Lato Light"/>
                <a:cs typeface="Lato Light"/>
                <a:sym typeface="Lato Light"/>
              </a:rPr>
              <a:t>esempio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piattaforma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raccoglie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sui </a:t>
            </a:r>
            <a:r>
              <a:rPr lang="en-US" sz="2400" u="none" strike="noStrike" dirty="0" err="1">
                <a:solidFill>
                  <a:srgbClr val="000000"/>
                </a:solidFill>
                <a:latin typeface="Lato Light"/>
                <a:ea typeface="Lato Light"/>
                <a:cs typeface="Lato Light"/>
                <a:sym typeface="Lato Light"/>
              </a:rPr>
              <a:t>progressi</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presenze</a:t>
            </a:r>
            <a:r>
              <a:rPr lang="en-US" sz="2400" u="none" strike="noStrike" dirty="0">
                <a:solidFill>
                  <a:srgbClr val="000000"/>
                </a:solidFill>
                <a:latin typeface="Lato Light"/>
                <a:ea typeface="Lato Light"/>
                <a:cs typeface="Lato Light"/>
                <a:sym typeface="Lato Light"/>
              </a:rPr>
              <a:t> o le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chiaramente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raccoglie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quanto</a:t>
            </a:r>
            <a:r>
              <a:rPr lang="en-US" sz="2400" u="none" strike="noStrike" dirty="0">
                <a:solidFill>
                  <a:srgbClr val="000000"/>
                </a:solidFill>
                <a:latin typeface="Lato Light"/>
                <a:ea typeface="Lato Light"/>
                <a:cs typeface="Lato Light"/>
                <a:sym typeface="Lato Light"/>
              </a:rPr>
              <a:t> tempo li </a:t>
            </a:r>
            <a:r>
              <a:rPr lang="en-US" sz="2400" u="none" strike="noStrike" dirty="0" err="1">
                <a:solidFill>
                  <a:srgbClr val="000000"/>
                </a:solidFill>
                <a:latin typeface="Lato Light"/>
                <a:ea typeface="Lato Light"/>
                <a:cs typeface="Lato Light"/>
                <a:sym typeface="Lato Light"/>
              </a:rPr>
              <a:t>conserva</a:t>
            </a:r>
            <a:r>
              <a:rPr lang="en-US" sz="2400" u="none" strike="noStrike" dirty="0">
                <a:solidFill>
                  <a:srgbClr val="000000"/>
                </a:solidFill>
                <a:latin typeface="Lato Light"/>
                <a:ea typeface="Lato Light"/>
                <a:cs typeface="Lato Light"/>
                <a:sym typeface="Lato Light"/>
              </a:rPr>
              <a:t> e per quale </a:t>
            </a:r>
            <a:r>
              <a:rPr lang="en-US" sz="2400" u="none" strike="noStrike" dirty="0" err="1">
                <a:solidFill>
                  <a:srgbClr val="000000"/>
                </a:solidFill>
                <a:latin typeface="Lato Light"/>
                <a:ea typeface="Lato Light"/>
                <a:cs typeface="Lato Light"/>
                <a:sym typeface="Lato Light"/>
              </a:rPr>
              <a:t>scopo</a:t>
            </a:r>
            <a:r>
              <a:rPr lang="en-US" sz="2400" u="none" strike="noStrike" dirty="0">
                <a:solidFill>
                  <a:srgbClr val="000000"/>
                </a:solidFill>
                <a:latin typeface="Lato Light"/>
                <a:ea typeface="Lato Light"/>
                <a:cs typeface="Lato Light"/>
                <a:sym typeface="Lato Light"/>
              </a:rPr>
              <a:t> li </a:t>
            </a:r>
            <a:r>
              <a:rPr lang="en-US" sz="2400" u="none" strike="noStrike" dirty="0" err="1">
                <a:solidFill>
                  <a:srgbClr val="000000"/>
                </a:solidFill>
                <a:latin typeface="Lato Light"/>
                <a:ea typeface="Lato Light"/>
                <a:cs typeface="Lato Light"/>
                <a:sym typeface="Lato Light"/>
              </a:rPr>
              <a:t>utilizza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stesso</a:t>
            </a:r>
            <a:r>
              <a:rPr lang="en-US" sz="2400" u="none" strike="noStrike" dirty="0">
                <a:solidFill>
                  <a:srgbClr val="000000"/>
                </a:solidFill>
                <a:latin typeface="Lato Light"/>
                <a:ea typeface="Lato Light"/>
                <a:cs typeface="Lato Light"/>
                <a:sym typeface="Lato Light"/>
              </a:rPr>
              <a:t> modo, 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docente</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necessario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assicurarsi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supportare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l'apprendimento</a:t>
            </a:r>
            <a:r>
              <a:rPr lang="en-US" sz="2400" u="none" strike="noStrike" dirty="0">
                <a:solidFill>
                  <a:srgbClr val="000000"/>
                </a:solidFill>
                <a:latin typeface="Lato Light"/>
                <a:ea typeface="Lato Light"/>
                <a:cs typeface="Lato Light"/>
                <a:sym typeface="Lato Light"/>
              </a:rPr>
              <a:t> e non per </a:t>
            </a:r>
            <a:r>
              <a:rPr lang="en-US" sz="2400" u="none" strike="noStrike" dirty="0" err="1">
                <a:solidFill>
                  <a:srgbClr val="000000"/>
                </a:solidFill>
                <a:latin typeface="Lato Light"/>
                <a:ea typeface="Lato Light"/>
                <a:cs typeface="Lato Light"/>
                <a:sym typeface="Lato Light"/>
              </a:rPr>
              <a:t>generare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profili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prendere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automatizzate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potrebbero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svantaggiare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ingiustamente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alcuni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72285" y="3370134"/>
            <a:ext cx="3831772" cy="1909115"/>
            <a:chOff x="0" y="0"/>
            <a:chExt cx="5109029" cy="2545486"/>
          </a:xfrm>
        </p:grpSpPr>
        <p:sp>
          <p:nvSpPr>
            <p:cNvPr id="3" name="Freeform 3"/>
            <p:cNvSpPr/>
            <p:nvPr/>
          </p:nvSpPr>
          <p:spPr>
            <a:xfrm>
              <a:off x="0" y="0"/>
              <a:ext cx="5109027" cy="2545480"/>
            </a:xfrm>
            <a:custGeom>
              <a:avLst/>
              <a:gdLst/>
              <a:ahLst/>
              <a:cxnLst/>
              <a:rect l="l" t="t" r="r" b="b"/>
              <a:pathLst>
                <a:path w="5109027" h="2545480">
                  <a:moveTo>
                    <a:pt x="0" y="0"/>
                  </a:moveTo>
                  <a:lnTo>
                    <a:pt x="5109027" y="0"/>
                  </a:lnTo>
                  <a:lnTo>
                    <a:pt x="5109027" y="2545480"/>
                  </a:lnTo>
                  <a:lnTo>
                    <a:pt x="0" y="2545480"/>
                  </a:lnTo>
                  <a:close/>
                </a:path>
              </a:pathLst>
            </a:custGeom>
            <a:blipFill>
              <a:blip r:embed="rId3">
                <a:alphaModFix amt="0"/>
              </a:blip>
              <a:stretch>
                <a:fillRect t="-105310" r="-217729" b="-43206"/>
              </a:stretch>
            </a:blipFill>
          </p:spPr>
          <p:txBody>
            <a:bodyPr/>
            <a:lstStyle/>
            <a:p>
              <a:endParaRPr lang="en-GB"/>
            </a:p>
          </p:txBody>
        </p:sp>
        <p:sp>
          <p:nvSpPr>
            <p:cNvPr id="4" name="TextBox 4"/>
            <p:cNvSpPr txBox="1"/>
            <p:nvPr/>
          </p:nvSpPr>
          <p:spPr>
            <a:xfrm>
              <a:off x="0" y="-180975"/>
              <a:ext cx="5109029" cy="2726461"/>
            </a:xfrm>
            <a:prstGeom prst="rect">
              <a:avLst/>
            </a:prstGeom>
          </p:spPr>
          <p:txBody>
            <a:bodyPr lIns="0" tIns="0" rIns="0" bIns="0" rtlCol="0" anchor="ctr"/>
            <a:lstStyle/>
            <a:p>
              <a:pPr marL="0" lvl="0" indent="0" algn="ctr">
                <a:lnSpc>
                  <a:spcPts val="7056"/>
                </a:lnSpc>
                <a:spcBef>
                  <a:spcPct val="0"/>
                </a:spcBef>
              </a:pPr>
              <a:r>
                <a:rPr lang="en-US" sz="4200" u="none" strike="noStrike">
                  <a:solidFill>
                    <a:srgbClr val="000000"/>
                  </a:solidFill>
                  <a:latin typeface="Oswald"/>
                  <a:ea typeface="Oswald"/>
                  <a:cs typeface="Oswald"/>
                  <a:sym typeface="Oswald"/>
                </a:rPr>
                <a:t>DOMANDE GUIDA PER I FORMATORI</a:t>
              </a:r>
            </a:p>
          </p:txBody>
        </p:sp>
      </p:grpSp>
      <p:sp>
        <p:nvSpPr>
          <p:cNvPr id="5" name="Freeform 5"/>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4"/>
            <a:stretch>
              <a:fillRect t="-423" b="-423"/>
            </a:stretch>
          </a:blipFill>
        </p:spPr>
        <p:txBody>
          <a:bodyPr/>
          <a:lstStyle/>
          <a:p>
            <a:endParaRPr lang="en-GB"/>
          </a:p>
        </p:txBody>
      </p:sp>
      <p:sp>
        <p:nvSpPr>
          <p:cNvPr id="6" name="Freeform 6"/>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5"/>
            <a:stretch>
              <a:fillRect/>
            </a:stretch>
          </a:blipFill>
        </p:spPr>
        <p:txBody>
          <a:bodyPr/>
          <a:lstStyle/>
          <a:p>
            <a:endParaRPr lang="en-GB"/>
          </a:p>
        </p:txBody>
      </p:sp>
      <p:sp>
        <p:nvSpPr>
          <p:cNvPr id="7" name="TextBox 7"/>
          <p:cNvSpPr txBox="1"/>
          <p:nvPr/>
        </p:nvSpPr>
        <p:spPr>
          <a:xfrm>
            <a:off x="3696601" y="1605094"/>
            <a:ext cx="1541654"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CAPITALE</a:t>
            </a:r>
          </a:p>
        </p:txBody>
      </p:sp>
      <p:sp>
        <p:nvSpPr>
          <p:cNvPr id="8" name="TextBox 8"/>
          <p:cNvSpPr txBox="1"/>
          <p:nvPr/>
        </p:nvSpPr>
        <p:spPr>
          <a:xfrm>
            <a:off x="6222887" y="1044009"/>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Esistono procedure per garantire che l'utilizzo dell'IA non porti a discriminazioni o trattamenti iniqui nei confronti di alcun utente?</a:t>
            </a:r>
          </a:p>
        </p:txBody>
      </p:sp>
      <p:sp>
        <p:nvSpPr>
          <p:cNvPr id="9" name="TextBox 9"/>
          <p:cNvSpPr txBox="1"/>
          <p:nvPr/>
        </p:nvSpPr>
        <p:spPr>
          <a:xfrm>
            <a:off x="6222887" y="1906853"/>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Esistono procedure per individuare e affrontare eventuali pregiudizi o disuguaglianze percepite?</a:t>
            </a:r>
          </a:p>
        </p:txBody>
      </p:sp>
      <p:sp>
        <p:nvSpPr>
          <p:cNvPr id="10" name="Freeform 10"/>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6"/>
            <a:stretch>
              <a:fillRect t="-423" b="-423"/>
            </a:stretch>
          </a:blipFill>
        </p:spPr>
        <p:txBody>
          <a:bodyPr/>
          <a:lstStyle/>
          <a:p>
            <a:endParaRPr lang="en-GB"/>
          </a:p>
        </p:txBody>
      </p:sp>
      <p:sp>
        <p:nvSpPr>
          <p:cNvPr id="11" name="Freeform 11"/>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7"/>
            <a:stretch>
              <a:fillRect/>
            </a:stretch>
          </a:blipFill>
        </p:spPr>
        <p:txBody>
          <a:bodyPr/>
          <a:lstStyle/>
          <a:p>
            <a:endParaRPr lang="en-GB"/>
          </a:p>
        </p:txBody>
      </p:sp>
      <p:sp>
        <p:nvSpPr>
          <p:cNvPr id="12" name="TextBox 12"/>
          <p:cNvSpPr txBox="1"/>
          <p:nvPr/>
        </p:nvSpPr>
        <p:spPr>
          <a:xfrm>
            <a:off x="3477168" y="3989384"/>
            <a:ext cx="1980519"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TRASPARENZA</a:t>
            </a:r>
          </a:p>
        </p:txBody>
      </p:sp>
      <p:sp>
        <p:nvSpPr>
          <p:cNvPr id="13" name="TextBox 13"/>
          <p:cNvSpPr txBox="1"/>
          <p:nvPr/>
        </p:nvSpPr>
        <p:spPr>
          <a:xfrm>
            <a:off x="6222887" y="3559939"/>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I formatori hanno familiarità con i metodi e le funzioni di intelligenza artificiale utilizzati dal sistema?</a:t>
            </a:r>
          </a:p>
        </p:txBody>
      </p:sp>
      <p:sp>
        <p:nvSpPr>
          <p:cNvPr id="14" name="TextBox 14"/>
          <p:cNvSpPr txBox="1"/>
          <p:nvPr/>
        </p:nvSpPr>
        <p:spPr>
          <a:xfrm>
            <a:off x="6222887" y="4269356"/>
            <a:ext cx="7528222" cy="2762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È chiaro quali aspetti del sistema l'IA può gestire e quali no?</a:t>
            </a:r>
          </a:p>
        </p:txBody>
      </p:sp>
      <p:sp>
        <p:nvSpPr>
          <p:cNvPr id="15" name="Freeform 15"/>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8"/>
            <a:stretch>
              <a:fillRect t="-303" b="-303"/>
            </a:stretch>
          </a:blipFill>
        </p:spPr>
        <p:txBody>
          <a:bodyPr/>
          <a:lstStyle/>
          <a:p>
            <a:endParaRPr lang="en-GB"/>
          </a:p>
        </p:txBody>
      </p:sp>
      <p:sp>
        <p:nvSpPr>
          <p:cNvPr id="16" name="Freeform 16"/>
          <p:cNvSpPr/>
          <p:nvPr/>
        </p:nvSpPr>
        <p:spPr>
          <a:xfrm>
            <a:off x="3001468" y="6068379"/>
            <a:ext cx="2958640" cy="657476"/>
          </a:xfrm>
          <a:custGeom>
            <a:avLst/>
            <a:gdLst/>
            <a:ahLst/>
            <a:cxnLst/>
            <a:rect l="l" t="t" r="r" b="b"/>
            <a:pathLst>
              <a:path w="2958640" h="657476">
                <a:moveTo>
                  <a:pt x="0" y="0"/>
                </a:moveTo>
                <a:lnTo>
                  <a:pt x="2958640" y="0"/>
                </a:lnTo>
                <a:lnTo>
                  <a:pt x="2958640" y="657475"/>
                </a:lnTo>
                <a:lnTo>
                  <a:pt x="0" y="657475"/>
                </a:lnTo>
                <a:lnTo>
                  <a:pt x="0" y="0"/>
                </a:lnTo>
                <a:close/>
              </a:path>
            </a:pathLst>
          </a:custGeom>
          <a:blipFill>
            <a:blip r:embed="rId9"/>
            <a:stretch>
              <a:fillRect/>
            </a:stretch>
          </a:blipFill>
        </p:spPr>
        <p:txBody>
          <a:bodyPr/>
          <a:lstStyle/>
          <a:p>
            <a:endParaRPr lang="en-GB"/>
          </a:p>
        </p:txBody>
      </p:sp>
      <p:sp>
        <p:nvSpPr>
          <p:cNvPr id="17" name="TextBox 17"/>
          <p:cNvSpPr txBox="1"/>
          <p:nvPr/>
        </p:nvSpPr>
        <p:spPr>
          <a:xfrm>
            <a:off x="3225958" y="6194006"/>
            <a:ext cx="2482940"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RESPONSABILITÀ</a:t>
            </a:r>
          </a:p>
        </p:txBody>
      </p:sp>
      <p:sp>
        <p:nvSpPr>
          <p:cNvPr id="18" name="TextBox 18"/>
          <p:cNvSpPr txBox="1"/>
          <p:nvPr/>
        </p:nvSpPr>
        <p:spPr>
          <a:xfrm>
            <a:off x="6155454" y="5599329"/>
            <a:ext cx="7528222" cy="8096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Chi è responsabile del monitoraggio continuo dei risultati generati dal sistema di intelligenza artificiale e di come tali risultati vengono utilizzati per migliorare l'insegnamento, l'apprendimento e la valutazione?</a:t>
            </a:r>
          </a:p>
        </p:txBody>
      </p:sp>
      <p:sp>
        <p:nvSpPr>
          <p:cNvPr id="19" name="TextBox 19"/>
          <p:cNvSpPr txBox="1"/>
          <p:nvPr/>
        </p:nvSpPr>
        <p:spPr>
          <a:xfrm>
            <a:off x="6155454" y="6621304"/>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Chi è responsabile delle decisioni finali relative all'acquisizione e all'implementazione del sistema di intelligenza artificiale?</a:t>
            </a:r>
          </a:p>
        </p:txBody>
      </p:sp>
      <p:sp>
        <p:nvSpPr>
          <p:cNvPr id="20" name="Freeform 20"/>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10"/>
            <a:stretch>
              <a:fillRect/>
            </a:stretch>
          </a:blipFill>
        </p:spPr>
        <p:txBody>
          <a:bodyPr/>
          <a:lstStyle/>
          <a:p>
            <a:endParaRPr lang="en-GB"/>
          </a:p>
        </p:txBody>
      </p:sp>
      <p:sp>
        <p:nvSpPr>
          <p:cNvPr id="21" name="Freeform 21"/>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1"/>
            <a:stretch>
              <a:fillRect/>
            </a:stretch>
          </a:blipFill>
        </p:spPr>
        <p:txBody>
          <a:bodyPr/>
          <a:lstStyle/>
          <a:p>
            <a:endParaRPr lang="en-GB"/>
          </a:p>
        </p:txBody>
      </p:sp>
      <p:sp>
        <p:nvSpPr>
          <p:cNvPr id="22" name="TextBox 22"/>
          <p:cNvSpPr txBox="1"/>
          <p:nvPr/>
        </p:nvSpPr>
        <p:spPr>
          <a:xfrm>
            <a:off x="3730360" y="8352723"/>
            <a:ext cx="1474136" cy="382270"/>
          </a:xfrm>
          <a:prstGeom prst="rect">
            <a:avLst/>
          </a:prstGeom>
        </p:spPr>
        <p:txBody>
          <a:bodyPr lIns="0" tIns="0" rIns="0" bIns="0" rtlCol="0" anchor="t">
            <a:spAutoFit/>
          </a:bodyPr>
          <a:lstStyle/>
          <a:p>
            <a:pPr marL="0" lvl="0" indent="0" algn="ctr">
              <a:lnSpc>
                <a:spcPts val="3079"/>
              </a:lnSpc>
            </a:pPr>
            <a:r>
              <a:rPr lang="en-US" sz="2199" b="1">
                <a:solidFill>
                  <a:srgbClr val="000000"/>
                </a:solidFill>
                <a:latin typeface="Lato Bold"/>
                <a:ea typeface="Lato Bold"/>
                <a:cs typeface="Lato Bold"/>
                <a:sym typeface="Lato Bold"/>
              </a:rPr>
              <a:t>PRIVACY</a:t>
            </a:r>
          </a:p>
        </p:txBody>
      </p:sp>
      <p:sp>
        <p:nvSpPr>
          <p:cNvPr id="23" name="TextBox 23"/>
          <p:cNvSpPr txBox="1"/>
          <p:nvPr/>
        </p:nvSpPr>
        <p:spPr>
          <a:xfrm>
            <a:off x="6088020" y="7746323"/>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Esiste un meccanismo che consenta agli istruttori di segnalare problemi relativi alla privacy o alla protezione dei dati?</a:t>
            </a:r>
          </a:p>
        </p:txBody>
      </p:sp>
      <p:sp>
        <p:nvSpPr>
          <p:cNvPr id="24" name="TextBox 24"/>
          <p:cNvSpPr txBox="1"/>
          <p:nvPr/>
        </p:nvSpPr>
        <p:spPr>
          <a:xfrm>
            <a:off x="6088020" y="8609218"/>
            <a:ext cx="7528222" cy="542925"/>
          </a:xfrm>
          <a:prstGeom prst="rect">
            <a:avLst/>
          </a:prstGeom>
        </p:spPr>
        <p:txBody>
          <a:bodyPr lIns="0" tIns="0" rIns="0" bIns="0" rtlCol="0" anchor="t">
            <a:spAutoFit/>
          </a:bodyPr>
          <a:lstStyle/>
          <a:p>
            <a:pPr marL="388618" lvl="1" indent="-194309" algn="l">
              <a:lnSpc>
                <a:spcPts val="2159"/>
              </a:lnSpc>
              <a:buFont typeface="Arial"/>
              <a:buChar char="•"/>
            </a:pPr>
            <a:r>
              <a:rPr lang="en-US" sz="1799">
                <a:solidFill>
                  <a:srgbClr val="000000"/>
                </a:solidFill>
                <a:latin typeface="Lato Light"/>
                <a:ea typeface="Lato Light"/>
                <a:cs typeface="Lato Light"/>
                <a:sym typeface="Lato Light"/>
              </a:rPr>
              <a:t>Gli studenti e gli insegnanti sono informati su cosa succede ai loro dati, come vengono utilizzati e per quali scopi?</a:t>
            </a:r>
          </a:p>
        </p:txBody>
      </p:sp>
      <p:sp>
        <p:nvSpPr>
          <p:cNvPr id="25" name="Freeform 25"/>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2"/>
            <a:stretch>
              <a:fillRect/>
            </a:stretch>
          </a:blipFill>
        </p:spPr>
        <p:txBody>
          <a:bodyPr/>
          <a:lstStyle/>
          <a:p>
            <a:endParaRPr lang="en-GB"/>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5739" y="983413"/>
            <a:ext cx="6352573" cy="8425815"/>
          </a:xfrm>
          <a:prstGeom prst="rect">
            <a:avLst/>
          </a:prstGeom>
        </p:spPr>
        <p:txBody>
          <a:bodyPr lIns="0" tIns="0" rIns="0" bIns="0" rtlCol="0" anchor="t">
            <a:spAutoFit/>
          </a:bodyPr>
          <a:lstStyle/>
          <a:p>
            <a:pPr marL="0" lvl="0" indent="0" algn="l">
              <a:lnSpc>
                <a:spcPts val="6600"/>
              </a:lnSpc>
            </a:pPr>
            <a:r>
              <a:rPr lang="en-US" sz="6600" u="none" strike="noStrike">
                <a:solidFill>
                  <a:srgbClr val="000000"/>
                </a:solidFill>
                <a:latin typeface="Oswald"/>
                <a:ea typeface="Oswald"/>
                <a:cs typeface="Oswald"/>
                <a:sym typeface="Oswald"/>
              </a:rPr>
              <a:t>UNITÀ 2: </a:t>
            </a:r>
          </a:p>
          <a:p>
            <a:pPr marL="0" lvl="0" indent="0" algn="l">
              <a:lnSpc>
                <a:spcPts val="6600"/>
              </a:lnSpc>
            </a:pPr>
            <a:r>
              <a:rPr lang="en-US" sz="6600" u="none" strike="noStrike">
                <a:solidFill>
                  <a:srgbClr val="000000"/>
                </a:solidFill>
                <a:latin typeface="Oswald"/>
                <a:ea typeface="Oswald"/>
                <a:cs typeface="Oswald"/>
                <a:sym typeface="Oswald"/>
              </a:rPr>
              <a:t>CONTESTO GENERALE DEI QUADRI NORMATIVI EUROPEI PER UN'INTELLIGENZA ARTIFICIALE AFFIDABILE E INCENTRATA SULL'UOMO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REGOLAMENTAZIONE E QUADRI ETICI</a:t>
            </a:r>
          </a:p>
        </p:txBody>
      </p:sp>
      <p:sp>
        <p:nvSpPr>
          <p:cNvPr id="5" name="TextBox 5"/>
          <p:cNvSpPr txBox="1"/>
          <p:nvPr/>
        </p:nvSpPr>
        <p:spPr>
          <a:xfrm>
            <a:off x="1028700" y="3467100"/>
            <a:ext cx="16230600" cy="4343400"/>
          </a:xfrm>
          <a:prstGeom prst="rect">
            <a:avLst/>
          </a:prstGeom>
        </p:spPr>
        <p:txBody>
          <a:bodyPr lIns="0" tIns="0" rIns="0" bIns="0" rtlCol="0" anchor="t">
            <a:spAutoFit/>
          </a:bodyPr>
          <a:lstStyle/>
          <a:p>
            <a:pPr marL="0" lvl="0" indent="0" algn="just">
              <a:lnSpc>
                <a:spcPts val="2879"/>
              </a:lnSpc>
              <a:spcBef>
                <a:spcPct val="0"/>
              </a:spcBef>
            </a:pPr>
            <a:r>
              <a:rPr lang="en-US" sz="2400" dirty="0" err="1">
                <a:solidFill>
                  <a:srgbClr val="000000"/>
                </a:solidFill>
                <a:latin typeface="Lato Light"/>
                <a:ea typeface="Lato Light"/>
                <a:cs typeface="Lato Light"/>
                <a:sym typeface="Lato Light"/>
              </a:rPr>
              <a:t>Comprendere</a:t>
            </a:r>
            <a:r>
              <a:rPr lang="en-US" sz="2400" dirty="0">
                <a:solidFill>
                  <a:srgbClr val="000000"/>
                </a:solidFill>
                <a:latin typeface="Lato Light"/>
                <a:ea typeface="Lato Light"/>
                <a:cs typeface="Lato Light"/>
                <a:sym typeface="Lato Light"/>
              </a:rPr>
              <a:t> le normative e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principi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etici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che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regolano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sistemi</a:t>
            </a:r>
            <a:r>
              <a:rPr lang="en-US" sz="2400" dirty="0">
                <a:solidFill>
                  <a:srgbClr val="000000"/>
                </a:solidFill>
                <a:latin typeface="Lato Light"/>
                <a:ea typeface="Lato Light"/>
                <a:cs typeface="Lato Light"/>
                <a:sym typeface="Lato Light"/>
              </a:rPr>
              <a:t> e le </a:t>
            </a:r>
            <a:r>
              <a:rPr lang="en-US" sz="2400" dirty="0" err="1">
                <a:solidFill>
                  <a:srgbClr val="000000"/>
                </a:solidFill>
                <a:latin typeface="Lato Light"/>
                <a:ea typeface="Lato Light"/>
                <a:cs typeface="Lato Light"/>
                <a:sym typeface="Lato Light"/>
              </a:rPr>
              <a:t>leggi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sull'intelligenza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artificiale</a:t>
            </a:r>
            <a:r>
              <a:rPr lang="en-US" sz="2400" dirty="0">
                <a:solidFill>
                  <a:srgbClr val="000000"/>
                </a:solidFill>
                <a:latin typeface="Lato Light"/>
                <a:ea typeface="Lato Light"/>
                <a:cs typeface="Lato Light"/>
                <a:sym typeface="Lato Light"/>
              </a:rPr>
              <a:t> vi </a:t>
            </a:r>
            <a:r>
              <a:rPr lang="en-US" sz="2400" dirty="0" err="1">
                <a:solidFill>
                  <a:srgbClr val="000000"/>
                </a:solidFill>
                <a:latin typeface="Lato Light"/>
                <a:ea typeface="Lato Light"/>
                <a:cs typeface="Lato Light"/>
                <a:sym typeface="Lato Light"/>
              </a:rPr>
              <a:t>aiuterà</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integrarla</a:t>
            </a:r>
            <a:r>
              <a:rPr lang="en-US" sz="2400" dirty="0">
                <a:solidFill>
                  <a:srgbClr val="000000"/>
                </a:solidFill>
                <a:latin typeface="Lato Light"/>
                <a:ea typeface="Lato Light"/>
                <a:cs typeface="Lato Light"/>
                <a:sym typeface="Lato Light"/>
              </a:rPr>
              <a:t> in modo </a:t>
            </a:r>
            <a:r>
              <a:rPr lang="en-US" sz="2400" dirty="0" err="1">
                <a:solidFill>
                  <a:srgbClr val="000000"/>
                </a:solidFill>
                <a:latin typeface="Lato Light"/>
                <a:ea typeface="Lato Light"/>
                <a:cs typeface="Lato Light"/>
                <a:sym typeface="Lato Light"/>
              </a:rPr>
              <a:t>sicuro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responsabile</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consapevole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nella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vostra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pratica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didattica</a:t>
            </a:r>
            <a:r>
              <a:rPr lang="en-US" sz="2400" dirty="0">
                <a:solidFill>
                  <a:srgbClr val="000000"/>
                </a:solidFill>
                <a:latin typeface="Lato Light"/>
                <a:ea typeface="Lato Light"/>
                <a:cs typeface="Lato Light"/>
                <a:sym typeface="Lato Light"/>
              </a:rPr>
              <a:t>. Il vostro </a:t>
            </a:r>
            <a:r>
              <a:rPr lang="en-US" sz="2400" dirty="0" err="1">
                <a:solidFill>
                  <a:srgbClr val="000000"/>
                </a:solidFill>
                <a:latin typeface="Lato Light"/>
                <a:ea typeface="Lato Light"/>
                <a:cs typeface="Lato Light"/>
                <a:sym typeface="Lato Light"/>
              </a:rPr>
              <a:t>ruolo</a:t>
            </a:r>
            <a:r>
              <a:rPr lang="en-US" sz="2400" dirty="0">
                <a:solidFill>
                  <a:srgbClr val="000000"/>
                </a:solidFill>
                <a:latin typeface="Lato Light"/>
                <a:ea typeface="Lato Light"/>
                <a:cs typeface="Lato Light"/>
                <a:sym typeface="Lato Light"/>
              </a:rPr>
              <a:t> è </a:t>
            </a:r>
            <a:r>
              <a:rPr lang="en-US" sz="2400" dirty="0" err="1">
                <a:solidFill>
                  <a:srgbClr val="000000"/>
                </a:solidFill>
                <a:latin typeface="Lato Light"/>
                <a:ea typeface="Lato Light"/>
                <a:cs typeface="Lato Light"/>
                <a:sym typeface="Lato Light"/>
              </a:rPr>
              <a:t>fondamentale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nel</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guidare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gli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studenti</a:t>
            </a:r>
            <a:r>
              <a:rPr lang="en-US" sz="2400" dirty="0">
                <a:solidFill>
                  <a:srgbClr val="000000"/>
                </a:solidFill>
                <a:latin typeface="Lato Light"/>
                <a:ea typeface="Lato Light"/>
                <a:cs typeface="Lato Light"/>
                <a:sym typeface="Lato Light"/>
              </a:rPr>
              <a:t> verso un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critico</a:t>
            </a:r>
            <a:r>
              <a:rPr lang="en-US" sz="2400" dirty="0">
                <a:solidFill>
                  <a:srgbClr val="000000"/>
                </a:solidFill>
                <a:latin typeface="Lato Light"/>
                <a:ea typeface="Lato Light"/>
                <a:cs typeface="Lato Light"/>
                <a:sym typeface="Lato Light"/>
              </a:rPr>
              <a:t> di </a:t>
            </a:r>
            <a:r>
              <a:rPr lang="en-US" sz="2400" dirty="0" err="1">
                <a:solidFill>
                  <a:srgbClr val="000000"/>
                </a:solidFill>
                <a:latin typeface="Lato Light"/>
                <a:ea typeface="Lato Light"/>
                <a:cs typeface="Lato Light"/>
                <a:sym typeface="Lato Light"/>
              </a:rPr>
              <a:t>questa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tecnologia</a:t>
            </a:r>
            <a:r>
              <a:rPr lang="en-US" sz="2400"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L'Unione Europea ha </a:t>
            </a:r>
            <a:r>
              <a:rPr lang="en-US" sz="2400" u="none" strike="noStrike" dirty="0" err="1">
                <a:solidFill>
                  <a:srgbClr val="000000"/>
                </a:solidFill>
                <a:latin typeface="Lato Light"/>
                <a:ea typeface="Lato Light"/>
                <a:cs typeface="Lato Light"/>
                <a:sym typeface="Lato Light"/>
              </a:rPr>
              <a:t>promosso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regolamentazione</a:t>
            </a:r>
            <a:r>
              <a:rPr lang="en-US" sz="2400" u="none" strike="noStrike" dirty="0">
                <a:solidFill>
                  <a:srgbClr val="000000"/>
                </a:solidFill>
                <a:latin typeface="Lato Light"/>
                <a:ea typeface="Lato Light"/>
                <a:cs typeface="Lato Light"/>
                <a:sym typeface="Lato Light"/>
              </a:rPr>
              <a:t> completa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adottando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l'AI</a:t>
            </a:r>
            <a:r>
              <a:rPr lang="en-US" sz="2400" u="none" strike="noStrike" dirty="0">
                <a:solidFill>
                  <a:srgbClr val="000000"/>
                </a:solidFill>
                <a:latin typeface="Lato Light"/>
                <a:ea typeface="Lato Light"/>
                <a:cs typeface="Lato Light"/>
                <a:sym typeface="Lato Light"/>
              </a:rPr>
              <a:t> Act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2023, </a:t>
            </a:r>
            <a:r>
              <a:rPr lang="en-US" sz="2400" u="none" strike="noStrike" dirty="0" err="1">
                <a:solidFill>
                  <a:srgbClr val="000000"/>
                </a:solidFill>
                <a:latin typeface="Lato Light"/>
                <a:ea typeface="Lato Light"/>
                <a:cs typeface="Lato Light"/>
                <a:sym typeface="Lato Light"/>
              </a:rPr>
              <a:t>considerato</a:t>
            </a:r>
            <a:r>
              <a:rPr lang="en-US" sz="2400" u="none" strike="noStrike" dirty="0">
                <a:solidFill>
                  <a:srgbClr val="000000"/>
                </a:solidFill>
                <a:latin typeface="Lato Light"/>
                <a:ea typeface="Lato Light"/>
                <a:cs typeface="Lato Light"/>
                <a:sym typeface="Lato Light"/>
              </a:rPr>
              <a:t> il primo </a:t>
            </a:r>
            <a:r>
              <a:rPr lang="en-US" sz="2400" u="none" strike="noStrike" dirty="0" err="1">
                <a:solidFill>
                  <a:srgbClr val="000000"/>
                </a:solidFill>
                <a:latin typeface="Lato Light"/>
                <a:ea typeface="Lato Light"/>
                <a:cs typeface="Lato Light"/>
                <a:sym typeface="Lato Light"/>
              </a:rPr>
              <a:t>quadro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normativo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vincolante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materia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Trattandosi</a:t>
            </a:r>
            <a:r>
              <a:rPr lang="en-US" sz="2400" u="none" strike="noStrike" dirty="0">
                <a:solidFill>
                  <a:srgbClr val="000000"/>
                </a:solidFill>
                <a:latin typeface="Lato Light"/>
                <a:ea typeface="Lato Light"/>
                <a:cs typeface="Lato Light"/>
                <a:sym typeface="Lato Light"/>
              </a:rPr>
              <a:t> di un </a:t>
            </a:r>
            <a:r>
              <a:rPr lang="en-US" sz="2400" u="none" strike="noStrike" dirty="0" err="1">
                <a:solidFill>
                  <a:srgbClr val="000000"/>
                </a:solidFill>
                <a:latin typeface="Lato Light"/>
                <a:ea typeface="Lato Light"/>
                <a:cs typeface="Lato Light"/>
                <a:sym typeface="Lato Light"/>
              </a:rPr>
              <a:t>regolamento</a:t>
            </a:r>
            <a:r>
              <a:rPr lang="en-US" sz="2400" u="none" strike="noStrike" dirty="0">
                <a:solidFill>
                  <a:srgbClr val="000000"/>
                </a:solidFill>
                <a:latin typeface="Lato Light"/>
                <a:ea typeface="Lato Light"/>
                <a:cs typeface="Lato Light"/>
                <a:sym typeface="Lato Light"/>
              </a:rPr>
              <a:t>, le sue </a:t>
            </a:r>
            <a:r>
              <a:rPr lang="en-US" sz="2400" u="none" strike="noStrike" dirty="0" err="1">
                <a:solidFill>
                  <a:srgbClr val="000000"/>
                </a:solidFill>
                <a:latin typeface="Lato Light"/>
                <a:ea typeface="Lato Light"/>
                <a:cs typeface="Lato Light"/>
                <a:sym typeface="Lato Light"/>
              </a:rPr>
              <a:t>disposizioni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direttamente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applicabili</a:t>
            </a:r>
            <a:r>
              <a:rPr lang="en-US" sz="2400" u="none" strike="noStrike" dirty="0">
                <a:solidFill>
                  <a:srgbClr val="000000"/>
                </a:solidFill>
                <a:latin typeface="Lato Light"/>
                <a:ea typeface="Lato Light"/>
                <a:cs typeface="Lato Light"/>
                <a:sym typeface="Lato Light"/>
              </a:rPr>
              <a:t> in tutti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Stati </a:t>
            </a:r>
            <a:r>
              <a:rPr lang="en-US" sz="2400" u="none" strike="noStrike" dirty="0" err="1">
                <a:solidFill>
                  <a:srgbClr val="000000"/>
                </a:solidFill>
                <a:latin typeface="Lato Light"/>
                <a:ea typeface="Lato Light"/>
                <a:cs typeface="Lato Light"/>
                <a:sym typeface="Lato Light"/>
              </a:rPr>
              <a:t>membri</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necessità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recepimento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diritto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nazionale</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regolamento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istituisce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regolamentazione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rischio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imponendo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obblighi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specifici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meccanismi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controllo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in base alla </a:t>
            </a:r>
            <a:r>
              <a:rPr lang="en-US" sz="2400" u="none" strike="noStrike" dirty="0" err="1">
                <a:solidFill>
                  <a:srgbClr val="000000"/>
                </a:solidFill>
                <a:latin typeface="Lato Light"/>
                <a:ea typeface="Lato Light"/>
                <a:cs typeface="Lato Light"/>
                <a:sym typeface="Lato Light"/>
              </a:rPr>
              <a:t>classificazione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ciascun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attuazione</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graduale</a:t>
            </a:r>
            <a:r>
              <a:rPr lang="en-US" sz="2400" u="none" strike="noStrike" dirty="0">
                <a:solidFill>
                  <a:srgbClr val="000000"/>
                </a:solidFill>
                <a:latin typeface="Lato Light"/>
                <a:ea typeface="Lato Light"/>
                <a:cs typeface="Lato Light"/>
                <a:sym typeface="Lato Light"/>
              </a:rPr>
              <a:t>, con le </a:t>
            </a:r>
            <a:r>
              <a:rPr lang="en-US" sz="2400" u="none" strike="noStrike" dirty="0" err="1">
                <a:solidFill>
                  <a:srgbClr val="000000"/>
                </a:solidFill>
                <a:latin typeface="Lato Light"/>
                <a:ea typeface="Lato Light"/>
                <a:cs typeface="Lato Light"/>
                <a:sym typeface="Lato Light"/>
              </a:rPr>
              <a:t>disposizioni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dovrebbero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entrare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vigore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partire</a:t>
            </a:r>
            <a:r>
              <a:rPr lang="en-US" sz="2400" u="none" strike="noStrike" dirty="0">
                <a:solidFill>
                  <a:srgbClr val="000000"/>
                </a:solidFill>
                <a:latin typeface="Lato Light"/>
                <a:ea typeface="Lato Light"/>
                <a:cs typeface="Lato Light"/>
                <a:sym typeface="Lato Light"/>
              </a:rPr>
              <a:t> dal 2025, </a:t>
            </a:r>
            <a:r>
              <a:rPr lang="en-US" sz="2400" u="none" strike="noStrike" dirty="0" err="1">
                <a:solidFill>
                  <a:srgbClr val="000000"/>
                </a:solidFill>
                <a:latin typeface="Lato Light"/>
                <a:ea typeface="Lato Light"/>
                <a:cs typeface="Lato Light"/>
                <a:sym typeface="Lato Light"/>
              </a:rPr>
              <a:t>mentre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alcuni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obblighi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saranno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soggetti</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tempistiche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specifiche</a:t>
            </a:r>
            <a:r>
              <a:rPr lang="en-US" sz="2400" u="none" strike="noStrike" dirty="0">
                <a:solidFill>
                  <a:srgbClr val="000000"/>
                </a:solidFill>
                <a:latin typeface="Lato Light"/>
                <a:ea typeface="Lato Light"/>
                <a:cs typeface="Lato Light"/>
                <a:sym typeface="Lato Light"/>
              </a:rPr>
              <a:t>.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n-GB"/>
            </a:p>
          </p:txBody>
        </p:sp>
      </p:grpSp>
      <p:grpSp>
        <p:nvGrpSpPr>
          <p:cNvPr id="4" name="Group 4"/>
          <p:cNvGrpSpPr/>
          <p:nvPr/>
        </p:nvGrpSpPr>
        <p:grpSpPr>
          <a:xfrm>
            <a:off x="1028700" y="4402398"/>
            <a:ext cx="5737403" cy="672686"/>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UNESCO</a:t>
              </a:r>
            </a:p>
          </p:txBody>
        </p:sp>
      </p:grpSp>
      <p:sp>
        <p:nvSpPr>
          <p:cNvPr id="7" name="TextBox 7"/>
          <p:cNvSpPr txBox="1"/>
          <p:nvPr/>
        </p:nvSpPr>
        <p:spPr>
          <a:xfrm>
            <a:off x="1028700" y="5143500"/>
            <a:ext cx="1370214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Raccomandazione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sull'etica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dell'intelligenza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artificiale</a:t>
            </a:r>
            <a:r>
              <a:rPr lang="en-US" sz="2400" u="none" strike="noStrike" dirty="0">
                <a:solidFill>
                  <a:srgbClr val="53575E"/>
                </a:solidFill>
                <a:latin typeface="Lato Light"/>
                <a:ea typeface="Lato Light"/>
                <a:cs typeface="Lato Light"/>
                <a:sym typeface="Lato Light"/>
              </a:rPr>
              <a:t> (2021)</a:t>
            </a:r>
          </a:p>
          <a:p>
            <a:pPr marL="0" lvl="0" indent="0" algn="l">
              <a:lnSpc>
                <a:spcPts val="2879"/>
              </a:lnSpc>
              <a:spcBef>
                <a:spcPct val="0"/>
              </a:spcBef>
            </a:pPr>
            <a:r>
              <a:rPr lang="en-US" sz="2400" u="sng" strike="noStrike" dirty="0">
                <a:solidFill>
                  <a:srgbClr val="0070C0"/>
                </a:solidFill>
                <a:latin typeface="Lato Bold"/>
                <a:ea typeface="Lato Bold"/>
                <a:cs typeface="Lato Bold"/>
                <a:sym typeface="Lato Bold"/>
              </a:rPr>
              <a:t>https://www.unesco.org/es/legal-affairs/recommendation-ethics-artificial-intelligence   </a:t>
            </a:r>
          </a:p>
        </p:txBody>
      </p:sp>
      <p:grpSp>
        <p:nvGrpSpPr>
          <p:cNvPr id="8" name="Group 8"/>
          <p:cNvGrpSpPr/>
          <p:nvPr/>
        </p:nvGrpSpPr>
        <p:grpSpPr>
          <a:xfrm>
            <a:off x="1028700" y="7156893"/>
            <a:ext cx="5737403" cy="672685"/>
            <a:chOff x="0" y="0"/>
            <a:chExt cx="7649870" cy="896914"/>
          </a:xfrm>
        </p:grpSpPr>
        <p:sp>
          <p:nvSpPr>
            <p:cNvPr id="9" name="Freeform 9"/>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10" name="TextBox 10"/>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UNIONE EUROPEA</a:t>
              </a:r>
            </a:p>
          </p:txBody>
        </p:sp>
      </p:grpSp>
      <p:sp>
        <p:nvSpPr>
          <p:cNvPr id="11" name="TextBox 11"/>
          <p:cNvSpPr txBox="1"/>
          <p:nvPr/>
        </p:nvSpPr>
        <p:spPr>
          <a:xfrm>
            <a:off x="1028700" y="7896254"/>
            <a:ext cx="1124469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Legge </a:t>
            </a:r>
            <a:r>
              <a:rPr lang="en-US" sz="2400" u="none" strike="noStrike" dirty="0" err="1">
                <a:solidFill>
                  <a:srgbClr val="53575E"/>
                </a:solidFill>
                <a:latin typeface="Lato Light"/>
                <a:ea typeface="Lato Light"/>
                <a:cs typeface="Lato Light"/>
                <a:sym typeface="Lato Light"/>
              </a:rPr>
              <a:t>sull'intelligenza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artificiale</a:t>
            </a:r>
            <a:r>
              <a:rPr lang="en-US" sz="2400" u="none" strike="noStrike" dirty="0">
                <a:solidFill>
                  <a:srgbClr val="53575E"/>
                </a:solidFill>
                <a:latin typeface="Lato Light"/>
                <a:ea typeface="Lato Light"/>
                <a:cs typeface="Lato Light"/>
                <a:sym typeface="Lato Light"/>
              </a:rPr>
              <a:t> (2024)</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6"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 </a:t>
            </a:r>
          </a:p>
        </p:txBody>
      </p:sp>
      <p:sp>
        <p:nvSpPr>
          <p:cNvPr id="12" name="TextBox 12"/>
          <p:cNvSpPr txBox="1"/>
          <p:nvPr/>
        </p:nvSpPr>
        <p:spPr>
          <a:xfrm>
            <a:off x="1028700" y="8905904"/>
            <a:ext cx="1000670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Codice</a:t>
            </a:r>
            <a:r>
              <a:rPr lang="en-US" sz="2400" u="none" strike="noStrike" dirty="0">
                <a:solidFill>
                  <a:srgbClr val="53575E"/>
                </a:solidFill>
                <a:latin typeface="Lato Light"/>
                <a:ea typeface="Lato Light"/>
                <a:cs typeface="Lato Light"/>
                <a:sym typeface="Lato Light"/>
              </a:rPr>
              <a:t> di </a:t>
            </a:r>
            <a:r>
              <a:rPr lang="en-US" sz="2400" u="none" strike="noStrike" dirty="0" err="1">
                <a:solidFill>
                  <a:srgbClr val="53575E"/>
                </a:solidFill>
                <a:latin typeface="Lato Light"/>
                <a:ea typeface="Lato Light"/>
                <a:cs typeface="Lato Light"/>
                <a:sym typeface="Lato Light"/>
              </a:rPr>
              <a:t>buone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pratiche</a:t>
            </a:r>
            <a:r>
              <a:rPr lang="en-US" sz="2400" u="none" strike="noStrike" dirty="0">
                <a:solidFill>
                  <a:srgbClr val="53575E"/>
                </a:solidFill>
                <a:latin typeface="Lato Light"/>
                <a:ea typeface="Lato Light"/>
                <a:cs typeface="Lato Light"/>
                <a:sym typeface="Lato Light"/>
              </a:rPr>
              <a:t> per </a:t>
            </a:r>
            <a:r>
              <a:rPr lang="en-US" sz="2400" u="none" strike="noStrike" dirty="0" err="1">
                <a:solidFill>
                  <a:srgbClr val="53575E"/>
                </a:solidFill>
                <a:latin typeface="Lato Light"/>
                <a:ea typeface="Lato Light"/>
                <a:cs typeface="Lato Light"/>
                <a:sym typeface="Lato Light"/>
              </a:rPr>
              <a:t>l'IA</a:t>
            </a:r>
            <a:r>
              <a:rPr lang="en-US" sz="2400" u="none" strike="noStrike" dirty="0">
                <a:solidFill>
                  <a:srgbClr val="53575E"/>
                </a:solidFill>
                <a:latin typeface="Lato Light"/>
                <a:ea typeface="Lato Light"/>
                <a:cs typeface="Lato Light"/>
                <a:sym typeface="Lato Light"/>
              </a:rPr>
              <a:t> di </a:t>
            </a:r>
            <a:r>
              <a:rPr lang="en-US" sz="2400" u="none" strike="noStrike" dirty="0" err="1">
                <a:solidFill>
                  <a:srgbClr val="53575E"/>
                </a:solidFill>
                <a:latin typeface="Lato Light"/>
                <a:ea typeface="Lato Light"/>
                <a:cs typeface="Lato Light"/>
                <a:sym typeface="Lato Light"/>
              </a:rPr>
              <a:t>uso</a:t>
            </a:r>
            <a:r>
              <a:rPr lang="en-US" sz="2400" u="none" strike="noStrike" dirty="0">
                <a:solidFill>
                  <a:srgbClr val="53575E"/>
                </a:solidFill>
                <a:latin typeface="Lato Light"/>
                <a:ea typeface="Lato Light"/>
                <a:cs typeface="Lato Light"/>
                <a:sym typeface="Lato Light"/>
              </a:rPr>
              <a:t> generale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7"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 </a:t>
            </a:r>
          </a:p>
        </p:txBody>
      </p:sp>
      <p:sp>
        <p:nvSpPr>
          <p:cNvPr id="13" name="TextBox 13"/>
          <p:cNvSpPr txBox="1"/>
          <p:nvPr/>
        </p:nvSpPr>
        <p:spPr>
          <a:xfrm>
            <a:off x="1047878" y="6147243"/>
            <a:ext cx="9968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Metodologia</a:t>
            </a:r>
            <a:r>
              <a:rPr lang="en-US" sz="2400" u="none" strike="noStrike" dirty="0">
                <a:solidFill>
                  <a:srgbClr val="53575E"/>
                </a:solidFill>
                <a:latin typeface="Lato Light"/>
                <a:ea typeface="Lato Light"/>
                <a:cs typeface="Lato Light"/>
                <a:sym typeface="Lato Light"/>
              </a:rPr>
              <a:t> per la </a:t>
            </a:r>
            <a:r>
              <a:rPr lang="en-US" sz="2400" u="none" strike="noStrike" dirty="0" err="1">
                <a:solidFill>
                  <a:srgbClr val="53575E"/>
                </a:solidFill>
                <a:latin typeface="Lato Light"/>
                <a:ea typeface="Lato Light"/>
                <a:cs typeface="Lato Light"/>
                <a:sym typeface="Lato Light"/>
              </a:rPr>
              <a:t>valutazione</a:t>
            </a:r>
            <a:r>
              <a:rPr lang="en-US" sz="2400" u="none" strike="noStrike" dirty="0">
                <a:solidFill>
                  <a:srgbClr val="53575E"/>
                </a:solidFill>
                <a:latin typeface="Lato Light"/>
                <a:ea typeface="Lato Light"/>
                <a:cs typeface="Lato Light"/>
                <a:sym typeface="Lato Light"/>
              </a:rPr>
              <a:t> della </a:t>
            </a:r>
            <a:r>
              <a:rPr lang="en-US" sz="2400" u="none" strike="noStrike" dirty="0" err="1">
                <a:solidFill>
                  <a:srgbClr val="53575E"/>
                </a:solidFill>
                <a:latin typeface="Lato Light"/>
                <a:ea typeface="Lato Light"/>
                <a:cs typeface="Lato Light"/>
                <a:sym typeface="Lato Light"/>
              </a:rPr>
              <a:t>preparazione</a:t>
            </a:r>
            <a:r>
              <a:rPr lang="en-US" sz="2400" u="none" strike="noStrike" dirty="0">
                <a:solidFill>
                  <a:srgbClr val="53575E"/>
                </a:solidFill>
                <a:latin typeface="Lato Light"/>
                <a:ea typeface="Lato Light"/>
                <a:cs typeface="Lato Light"/>
                <a:sym typeface="Lato Light"/>
              </a:rPr>
              <a:t>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8" tooltip="https://unesdoc.unesco.org/ark:/48223/pf0000385198_spa">
                  <a:extLst>
                    <a:ext uri="{A12FA001-AC4F-418D-AE19-62706E023703}">
                      <ahyp:hlinkClr xmlns:ahyp="http://schemas.microsoft.com/office/drawing/2018/hyperlinkcolor" val="tx"/>
                    </a:ext>
                  </a:extLst>
                </a:hlinkClick>
              </a:rPr>
              <a:t>https://unesdoc.unesco.org/ark:/48223/pf0000385198_spa </a:t>
            </a:r>
          </a:p>
        </p:txBody>
      </p:sp>
      <p:sp>
        <p:nvSpPr>
          <p:cNvPr id="14" name="TextBox 14"/>
          <p:cNvSpPr txBox="1"/>
          <p:nvPr/>
        </p:nvSpPr>
        <p:spPr>
          <a:xfrm>
            <a:off x="1028700" y="2821248"/>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Comprendere le normative e i principi etici che regolano i sistemi e le leggi sull'intelligenza artificiale vi aiuterà a integrarla in modo sicuro, responsabile e consapevole nella vostra pratica didattica. Il vostro ruolo è fondamentale nel guidare gli studenti verso un uso critico di questa tecnologia.</a:t>
            </a:r>
          </a:p>
        </p:txBody>
      </p:sp>
      <p:sp>
        <p:nvSpPr>
          <p:cNvPr id="15" name="TextBox 15"/>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REGOLAMENTAZIONE E QUADRI ETICI</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8935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RACCOMANDAZIONI ETICHE – UNESCO</a:t>
            </a:r>
          </a:p>
        </p:txBody>
      </p:sp>
      <p:grpSp>
        <p:nvGrpSpPr>
          <p:cNvPr id="3" name="Group 3"/>
          <p:cNvGrpSpPr/>
          <p:nvPr/>
        </p:nvGrpSpPr>
        <p:grpSpPr>
          <a:xfrm>
            <a:off x="14965994" y="349444"/>
            <a:ext cx="2799445" cy="1224267"/>
            <a:chOff x="0" y="0"/>
            <a:chExt cx="3732593" cy="1632356"/>
          </a:xfrm>
        </p:grpSpPr>
        <p:sp>
          <p:nvSpPr>
            <p:cNvPr id="4" name="Freeform 4"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n-GB"/>
            </a:p>
          </p:txBody>
        </p:sp>
      </p:grpSp>
      <p:sp>
        <p:nvSpPr>
          <p:cNvPr id="5" name="TextBox 5"/>
          <p:cNvSpPr txBox="1"/>
          <p:nvPr/>
        </p:nvSpPr>
        <p:spPr>
          <a:xfrm>
            <a:off x="1028700" y="2786499"/>
            <a:ext cx="9628165"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Raccomandazione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sull'etica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dell'intelligenza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artificiale</a:t>
            </a:r>
            <a:r>
              <a:rPr lang="en-US" sz="2400" b="1" u="none" strike="noStrike" dirty="0">
                <a:solidFill>
                  <a:srgbClr val="000000"/>
                </a:solidFill>
                <a:latin typeface="Lato Bold"/>
                <a:ea typeface="Lato Bold"/>
                <a:cs typeface="Lato Bold"/>
                <a:sym typeface="Lato Bold"/>
              </a:rPr>
              <a:t> (2021)</a:t>
            </a:r>
          </a:p>
        </p:txBody>
      </p:sp>
      <p:sp>
        <p:nvSpPr>
          <p:cNvPr id="6" name="TextBox 6"/>
          <p:cNvSpPr txBox="1"/>
          <p:nvPr/>
        </p:nvSpPr>
        <p:spPr>
          <a:xfrm>
            <a:off x="1028700" y="3518096"/>
            <a:ext cx="8250955"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Un </a:t>
            </a:r>
            <a:r>
              <a:rPr lang="en-US" sz="2400" u="none" strike="noStrike" dirty="0" err="1">
                <a:solidFill>
                  <a:srgbClr val="000000"/>
                </a:solidFill>
                <a:latin typeface="Lato Light"/>
                <a:ea typeface="Lato Light"/>
                <a:cs typeface="Lato Light"/>
                <a:sym typeface="Lato Light"/>
              </a:rPr>
              <a:t>quadro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globale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influenza la </a:t>
            </a:r>
            <a:r>
              <a:rPr lang="en-US" sz="2400" u="none" strike="noStrike" dirty="0" err="1">
                <a:solidFill>
                  <a:srgbClr val="000000"/>
                </a:solidFill>
                <a:latin typeface="Lato Light"/>
                <a:ea typeface="Lato Light"/>
                <a:cs typeface="Lato Light"/>
                <a:sym typeface="Lato Light"/>
              </a:rPr>
              <a:t>strategia</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legislazione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adottate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paesi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Adottato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dai</a:t>
            </a:r>
            <a:r>
              <a:rPr lang="en-US" sz="2400" u="none" strike="noStrike" dirty="0">
                <a:solidFill>
                  <a:srgbClr val="000000"/>
                </a:solidFill>
                <a:latin typeface="Lato Light"/>
                <a:ea typeface="Lato Light"/>
                <a:cs typeface="Lato Light"/>
                <a:sym typeface="Lato Light"/>
              </a:rPr>
              <a:t> 193 Stati </a:t>
            </a:r>
            <a:r>
              <a:rPr lang="en-US" sz="2400" u="none" strike="noStrike" dirty="0" err="1">
                <a:solidFill>
                  <a:srgbClr val="000000"/>
                </a:solidFill>
                <a:latin typeface="Lato Light"/>
                <a:ea typeface="Lato Light"/>
                <a:cs typeface="Lato Light"/>
                <a:sym typeface="Lato Light"/>
              </a:rPr>
              <a:t>membri</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Il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obiettivo</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sviluppare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aiutino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paesi</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trasformare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leggi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politiche</a:t>
            </a:r>
            <a:r>
              <a:rPr lang="en-US" sz="2400" u="none" strike="noStrike" dirty="0">
                <a:solidFill>
                  <a:srgbClr val="000000"/>
                </a:solidFill>
                <a:latin typeface="Lato Light"/>
                <a:ea typeface="Lato Light"/>
                <a:cs typeface="Lato Light"/>
                <a:sym typeface="Lato Light"/>
              </a:rPr>
              <a:t> concrete.</a:t>
            </a:r>
          </a:p>
        </p:txBody>
      </p:sp>
      <p:grpSp>
        <p:nvGrpSpPr>
          <p:cNvPr id="7" name="Group 7"/>
          <p:cNvGrpSpPr/>
          <p:nvPr/>
        </p:nvGrpSpPr>
        <p:grpSpPr>
          <a:xfrm>
            <a:off x="10822581" y="0"/>
            <a:ext cx="7493718" cy="10287000"/>
            <a:chOff x="0" y="0"/>
            <a:chExt cx="9991623" cy="13716000"/>
          </a:xfrm>
        </p:grpSpPr>
        <p:sp>
          <p:nvSpPr>
            <p:cNvPr id="8" name="Freeform 8"/>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94171"/>
            <a:ext cx="10415149" cy="3619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Metodologia per la valutazione della preparazione (2025)</a:t>
            </a:r>
          </a:p>
        </p:txBody>
      </p:sp>
      <p:sp>
        <p:nvSpPr>
          <p:cNvPr id="3" name="TextBox 3"/>
          <p:cNvSpPr txBox="1"/>
          <p:nvPr/>
        </p:nvSpPr>
        <p:spPr>
          <a:xfrm>
            <a:off x="1028700" y="1085850"/>
            <a:ext cx="746343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RACCOMANDAZIONI ETICHE – UNESCO</a:t>
            </a:r>
          </a:p>
        </p:txBody>
      </p:sp>
      <p:sp>
        <p:nvSpPr>
          <p:cNvPr id="4" name="TextBox 4"/>
          <p:cNvSpPr txBox="1"/>
          <p:nvPr/>
        </p:nvSpPr>
        <p:spPr>
          <a:xfrm>
            <a:off x="1028700" y="269424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399" u="none" strike="noStrike">
                <a:solidFill>
                  <a:srgbClr val="000000"/>
                </a:solidFill>
                <a:latin typeface="Lato Light"/>
                <a:ea typeface="Lato Light"/>
                <a:cs typeface="Lato Light"/>
                <a:sym typeface="Lato Light"/>
              </a:rPr>
              <a:t>Si tratta di un quadro di riferimento sviluppato dall'UNESCO per aiutare i paesi a valutare la propria preparazione all'implementazione dell'intelligenza artificiale in modo etico, inclusivo e incentrato sulla persona. È strettamente allineato alla Raccomandazione sull'etica dell'intelligenza artificiale, adottata dagli Stati membri dell'UNESCO nel 2021.</a:t>
            </a:r>
          </a:p>
        </p:txBody>
      </p:sp>
      <p:sp>
        <p:nvSpPr>
          <p:cNvPr id="5" name="TextBox 5"/>
          <p:cNvSpPr txBox="1"/>
          <p:nvPr/>
        </p:nvSpPr>
        <p:spPr>
          <a:xfrm>
            <a:off x="1028700" y="4745091"/>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399" u="none" strike="noStrike">
                <a:solidFill>
                  <a:srgbClr val="000000"/>
                </a:solidFill>
                <a:latin typeface="Lato Light"/>
                <a:ea typeface="Lato Light"/>
                <a:cs typeface="Lato Light"/>
                <a:sym typeface="Lato Light"/>
              </a:rPr>
              <a:t>Scopo del quadro di riferimento: La metodologia aiuta i governi a rispondere a una domanda chiave:</a:t>
            </a:r>
          </a:p>
          <a:p>
            <a:pPr marL="0" lvl="0" indent="0" algn="just">
              <a:lnSpc>
                <a:spcPts val="2879"/>
              </a:lnSpc>
              <a:spcBef>
                <a:spcPct val="0"/>
              </a:spcBef>
            </a:pPr>
            <a:endParaRPr lang="en-US" sz="2399"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399" i="1" u="none" strike="noStrike">
                <a:solidFill>
                  <a:srgbClr val="000000"/>
                </a:solidFill>
                <a:latin typeface="Lato Light Italics"/>
                <a:ea typeface="Lato Light Italics"/>
                <a:cs typeface="Lato Light Italics"/>
                <a:sym typeface="Lato Light Italics"/>
              </a:rPr>
              <a:t>Il nostro Paese è pronto a sviluppare e utilizzare l'intelligenza artificiale in modo da rispettare i diritti umani, promuovere l'inclusione e ridurre le disuguaglianze?</a:t>
            </a:r>
          </a:p>
        </p:txBody>
      </p:sp>
      <p:sp>
        <p:nvSpPr>
          <p:cNvPr id="6" name="TextBox 6"/>
          <p:cNvSpPr txBox="1"/>
          <p:nvPr/>
        </p:nvSpPr>
        <p:spPr>
          <a:xfrm>
            <a:off x="1028700" y="6888216"/>
            <a:ext cx="10415149"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Per l'FPE, il Quadro di Riferimento (RAM) è particolarmente rilevante perché:</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u="none" strike="noStrike">
                <a:solidFill>
                  <a:srgbClr val="000000"/>
                </a:solidFill>
                <a:latin typeface="Lato Light"/>
                <a:ea typeface="Lato Light"/>
                <a:cs typeface="Lato Light"/>
                <a:sym typeface="Lato Light"/>
              </a:rPr>
              <a:t>Sottolinea l'accesso equo alle tecnologie digitali</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Sottolinea l'importanza dell'alfabetizzazione in materia di IA e delle competenze digitali critiche</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Collegare la governance dell'IA alla trasformazione del mercato del lavoro</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Promuove misure di salvaguardia contro i pregiudizi e le disuguaglianze</a:t>
            </a:r>
          </a:p>
        </p:txBody>
      </p:sp>
      <p:grpSp>
        <p:nvGrpSpPr>
          <p:cNvPr id="7" name="Group 7"/>
          <p:cNvGrpSpPr/>
          <p:nvPr/>
        </p:nvGrpSpPr>
        <p:grpSpPr>
          <a:xfrm>
            <a:off x="11980865"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RACCOMANDAZIONI ETICHE – UE</a:t>
            </a:r>
          </a:p>
        </p:txBody>
      </p:sp>
      <p:sp>
        <p:nvSpPr>
          <p:cNvPr id="5" name="TextBox 5"/>
          <p:cNvSpPr txBox="1"/>
          <p:nvPr/>
        </p:nvSpPr>
        <p:spPr>
          <a:xfrm>
            <a:off x="1028700" y="2123927"/>
            <a:ext cx="8516117" cy="7239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Legge sull'intelligenza artificiale (2024)</a:t>
            </a:r>
          </a:p>
          <a:p>
            <a:pPr marL="0" lvl="0" indent="0" algn="l">
              <a:lnSpc>
                <a:spcPts val="2879"/>
              </a:lnSpc>
              <a:spcBef>
                <a:spcPct val="0"/>
              </a:spcBef>
            </a:pPr>
            <a:endParaRPr lang="en-US" sz="2400" b="1" u="none" strike="noStrike">
              <a:solidFill>
                <a:srgbClr val="000000"/>
              </a:solidFill>
              <a:latin typeface="Lato Bold"/>
              <a:ea typeface="Lato Bold"/>
              <a:cs typeface="Lato Bold"/>
              <a:sym typeface="Lato Bold"/>
            </a:endParaRPr>
          </a:p>
        </p:txBody>
      </p:sp>
      <p:sp>
        <p:nvSpPr>
          <p:cNvPr id="6" name="TextBox 6"/>
          <p:cNvSpPr txBox="1"/>
          <p:nvPr/>
        </p:nvSpPr>
        <p:spPr>
          <a:xfrm>
            <a:off x="1028700" y="3041643"/>
            <a:ext cx="8794358" cy="3257550"/>
          </a:xfrm>
          <a:prstGeom prst="rect">
            <a:avLst/>
          </a:prstGeom>
        </p:spPr>
        <p:txBody>
          <a:bodyPr lIns="0" tIns="0" rIns="0" bIns="0" rtlCol="0" anchor="t">
            <a:spAutoFit/>
          </a:bodyPr>
          <a:lstStyle/>
          <a:p>
            <a:pPr marL="518160" lvl="1" indent="-259080" algn="l">
              <a:lnSpc>
                <a:spcPts val="2879"/>
              </a:lnSpc>
              <a:buFont typeface="Arial"/>
              <a:buChar char="•"/>
            </a:pPr>
            <a:r>
              <a:rPr lang="en-US" sz="2400" u="none" strike="noStrike">
                <a:solidFill>
                  <a:srgbClr val="000000"/>
                </a:solidFill>
                <a:latin typeface="Lato Light"/>
                <a:ea typeface="Lato Light"/>
                <a:cs typeface="Lato Light"/>
                <a:sym typeface="Lato Light"/>
              </a:rPr>
              <a:t>La prima legge completa al mondo che regola i sistemi di intelligenza artificiale.</a:t>
            </a:r>
          </a:p>
          <a:p>
            <a:pPr marL="518160" lvl="1" indent="-259080" algn="l">
              <a:lnSpc>
                <a:spcPts val="2879"/>
              </a:lnSpc>
              <a:buFont typeface="Arial"/>
              <a:buChar char="•"/>
            </a:pPr>
            <a:r>
              <a:rPr lang="en-US" sz="2400" u="none" strike="noStrike">
                <a:solidFill>
                  <a:srgbClr val="000000"/>
                </a:solidFill>
                <a:latin typeface="Lato Light"/>
                <a:ea typeface="Lato Light"/>
                <a:cs typeface="Lato Light"/>
                <a:sym typeface="Lato Light"/>
              </a:rPr>
              <a:t>Il suo obiettivo è promuovere un'intelligenza artificiale affidabile, sicura e rispettosa dei diritti umani, favorendo al contempo l'innovazione e la competitività nell'intero mercato unico dell'UE.</a:t>
            </a:r>
          </a:p>
          <a:p>
            <a:pPr marL="518160" lvl="1" indent="-259080" algn="l">
              <a:lnSpc>
                <a:spcPts val="2879"/>
              </a:lnSpc>
              <a:buFont typeface="Arial"/>
              <a:buChar char="•"/>
            </a:pPr>
            <a:r>
              <a:rPr lang="en-US" sz="2400" u="none" strike="noStrike">
                <a:solidFill>
                  <a:srgbClr val="000000"/>
                </a:solidFill>
                <a:latin typeface="Lato Light"/>
                <a:ea typeface="Lato Light"/>
                <a:cs typeface="Lato Light"/>
                <a:sym typeface="Lato Light"/>
              </a:rPr>
              <a:t>Il regolamento è entrato in vigore il 1° agosto 2024 e gli obblighi principali saranno attuati gradualmente tra il 2025 e il 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3"/>
              <a:stretch>
                <a:fillRect l="-15190"/>
              </a:stretch>
            </a:blipFill>
          </p:spPr>
          <p:txBody>
            <a:bodyPr/>
            <a:lstStyle/>
            <a:p>
              <a:endParaRPr lang="en-GB"/>
            </a:p>
          </p:txBody>
        </p:sp>
      </p:grpSp>
      <p:sp>
        <p:nvSpPr>
          <p:cNvPr id="4" name="TextBox 4"/>
          <p:cNvSpPr txBox="1"/>
          <p:nvPr/>
        </p:nvSpPr>
        <p:spPr>
          <a:xfrm>
            <a:off x="1028700" y="2003290"/>
            <a:ext cx="9933603" cy="7239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Codice di buone pratiche per l'IA di uso generale (2025)</a:t>
            </a:r>
          </a:p>
          <a:p>
            <a:pPr marL="0" lvl="0" indent="0" algn="ctr">
              <a:lnSpc>
                <a:spcPts val="2879"/>
              </a:lnSpc>
              <a:spcBef>
                <a:spcPct val="0"/>
              </a:spcBef>
            </a:pPr>
            <a:endParaRPr lang="en-US" sz="2400" b="1" u="none" strike="noStrike">
              <a:solidFill>
                <a:srgbClr val="000000"/>
              </a:solidFill>
              <a:latin typeface="Lato Bold"/>
              <a:ea typeface="Lato Bold"/>
              <a:cs typeface="Lato Bold"/>
              <a:sym typeface="Lato Bold"/>
            </a:endParaRPr>
          </a:p>
        </p:txBody>
      </p:sp>
      <p:sp>
        <p:nvSpPr>
          <p:cNvPr id="5" name="TextBox 5"/>
          <p:cNvSpPr txBox="1"/>
          <p:nvPr/>
        </p:nvSpPr>
        <p:spPr>
          <a:xfrm>
            <a:off x="1028700" y="3066273"/>
            <a:ext cx="8707327" cy="28956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Linee guida pubblicate dalla Commissione europea il 10 luglio 2025 per agevolare la conformità con l'Artificial Intelligence Act (Legge sull'intelligenza artificiale) dell'UE.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Esso integra i requisiti legali di trasparenza, sicurezza e diritto d'autore previsti dalla legge sull'IA, di cui agli articoli 53 e 55, e aiuta le organizzazioni a dimostrare la propria conformità qualora scelgano di aderire al Codice anziché provarla con altri mezzi.</a:t>
            </a:r>
          </a:p>
        </p:txBody>
      </p:sp>
      <p:sp>
        <p:nvSpPr>
          <p:cNvPr id="6" name="TextBox 6"/>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RACCOMANDAZIONI ETICHE – UE</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
        <p:nvSpPr>
          <p:cNvPr id="4" name="TextBox 4"/>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pPr>
            <a:r>
              <a:rPr lang="en-US" sz="4200">
                <a:solidFill>
                  <a:srgbClr val="000000"/>
                </a:solidFill>
                <a:latin typeface="Oswald"/>
                <a:ea typeface="Oswald"/>
                <a:cs typeface="Oswald"/>
                <a:sym typeface="Oswald"/>
              </a:rPr>
              <a:t>IMPLICAZIONI ETICHE NELL'INSEGNAMENTO</a:t>
            </a:r>
          </a:p>
        </p:txBody>
      </p:sp>
      <p:sp>
        <p:nvSpPr>
          <p:cNvPr id="5" name="Freeform 5"/>
          <p:cNvSpPr/>
          <p:nvPr/>
        </p:nvSpPr>
        <p:spPr>
          <a:xfrm>
            <a:off x="1281562" y="4202357"/>
            <a:ext cx="4597526" cy="3657383"/>
          </a:xfrm>
          <a:custGeom>
            <a:avLst/>
            <a:gdLst/>
            <a:ahLst/>
            <a:cxnLst/>
            <a:rect l="l" t="t" r="r" b="b"/>
            <a:pathLst>
              <a:path w="4597526" h="3657383">
                <a:moveTo>
                  <a:pt x="0" y="0"/>
                </a:moveTo>
                <a:lnTo>
                  <a:pt x="4597526" y="0"/>
                </a:lnTo>
                <a:lnTo>
                  <a:pt x="4597526" y="3657384"/>
                </a:lnTo>
                <a:lnTo>
                  <a:pt x="0" y="3657384"/>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2103906" y="4973190"/>
            <a:ext cx="2952838" cy="2534285"/>
          </a:xfrm>
          <a:prstGeom prst="rect">
            <a:avLst/>
          </a:prstGeom>
        </p:spPr>
        <p:txBody>
          <a:bodyPr lIns="0" tIns="0" rIns="0" bIns="0" rtlCol="0" anchor="t">
            <a:spAutoFit/>
          </a:bodyPr>
          <a:lstStyle/>
          <a:p>
            <a:pPr marL="0" lvl="0" indent="0" algn="ctr">
              <a:lnSpc>
                <a:spcPts val="2859"/>
              </a:lnSpc>
            </a:pPr>
            <a:r>
              <a:rPr lang="en-US" sz="2199">
                <a:solidFill>
                  <a:srgbClr val="000000"/>
                </a:solidFill>
                <a:latin typeface="Lato"/>
                <a:ea typeface="Lato"/>
                <a:cs typeface="Lato"/>
                <a:sym typeface="Lato"/>
              </a:rPr>
              <a:t>Per gli </a:t>
            </a:r>
            <a:r>
              <a:rPr lang="en-US" sz="2199" b="1">
                <a:solidFill>
                  <a:srgbClr val="000000"/>
                </a:solidFill>
                <a:latin typeface="Lato Bold"/>
                <a:ea typeface="Lato Bold"/>
                <a:cs typeface="Lato Bold"/>
                <a:sym typeface="Lato Bold"/>
              </a:rPr>
              <a:t>educatori</a:t>
            </a:r>
            <a:r>
              <a:rPr lang="en-US" sz="2199">
                <a:solidFill>
                  <a:srgbClr val="000000"/>
                </a:solidFill>
                <a:latin typeface="Lato"/>
                <a:ea typeface="Lato"/>
                <a:cs typeface="Lato"/>
                <a:sym typeface="Lato"/>
              </a:rPr>
              <a:t>, il ruolo si espande dall'insegnamento alla governance etica, alla mediazione critica e all'integrazione responsabile dell'IA.</a:t>
            </a:r>
          </a:p>
        </p:txBody>
      </p:sp>
      <p:sp>
        <p:nvSpPr>
          <p:cNvPr id="7" name="Freeform 7"/>
          <p:cNvSpPr/>
          <p:nvPr/>
        </p:nvSpPr>
        <p:spPr>
          <a:xfrm>
            <a:off x="7610326" y="33424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5"/>
            <a:stretch>
              <a:fillRect/>
            </a:stretch>
          </a:blipFill>
        </p:spPr>
        <p:txBody>
          <a:bodyPr/>
          <a:lstStyle/>
          <a:p>
            <a:endParaRPr lang="en-GB"/>
          </a:p>
        </p:txBody>
      </p:sp>
      <p:sp>
        <p:nvSpPr>
          <p:cNvPr id="8" name="TextBox 8"/>
          <p:cNvSpPr txBox="1"/>
          <p:nvPr/>
        </p:nvSpPr>
        <p:spPr>
          <a:xfrm>
            <a:off x="6925073" y="3486138"/>
            <a:ext cx="1834061" cy="257175"/>
          </a:xfrm>
          <a:prstGeom prst="rect">
            <a:avLst/>
          </a:prstGeom>
        </p:spPr>
        <p:txBody>
          <a:bodyPr lIns="0" tIns="0" rIns="0" bIns="0" rtlCol="0" anchor="t">
            <a:spAutoFit/>
          </a:bodyPr>
          <a:lstStyle/>
          <a:p>
            <a:pPr marL="0" lvl="0" indent="0" algn="r">
              <a:lnSpc>
                <a:spcPts val="2160"/>
              </a:lnSpc>
            </a:pPr>
            <a:r>
              <a:rPr lang="en-US" sz="1800" b="1">
                <a:solidFill>
                  <a:srgbClr val="F47F74"/>
                </a:solidFill>
                <a:latin typeface="Canva Sans Medium"/>
                <a:ea typeface="Canva Sans Medium"/>
                <a:cs typeface="Canva Sans Medium"/>
                <a:sym typeface="Canva Sans Medium"/>
              </a:rPr>
              <a:t>Trasparenza</a:t>
            </a:r>
          </a:p>
        </p:txBody>
      </p:sp>
      <p:sp>
        <p:nvSpPr>
          <p:cNvPr id="9" name="TextBox 9"/>
          <p:cNvSpPr txBox="1"/>
          <p:nvPr/>
        </p:nvSpPr>
        <p:spPr>
          <a:xfrm>
            <a:off x="7309939" y="3914582"/>
            <a:ext cx="1449195" cy="542925"/>
          </a:xfrm>
          <a:prstGeom prst="rect">
            <a:avLst/>
          </a:prstGeom>
        </p:spPr>
        <p:txBody>
          <a:bodyPr lIns="0" tIns="0" rIns="0" bIns="0" rtlCol="0" anchor="t">
            <a:spAutoFit/>
          </a:bodyPr>
          <a:lstStyle/>
          <a:p>
            <a:pPr marL="0" lvl="0" indent="0" algn="r">
              <a:lnSpc>
                <a:spcPts val="1440"/>
              </a:lnSpc>
            </a:pPr>
            <a:r>
              <a:rPr lang="en-US" sz="1200">
                <a:solidFill>
                  <a:srgbClr val="000000"/>
                </a:solidFill>
                <a:latin typeface="Canva Sans"/>
                <a:ea typeface="Canva Sans"/>
                <a:cs typeface="Canva Sans"/>
                <a:sym typeface="Canva Sans"/>
              </a:rPr>
              <a:t>Rafforza la fiducia tra studenti e insegnanti</a:t>
            </a:r>
          </a:p>
        </p:txBody>
      </p:sp>
      <p:sp>
        <p:nvSpPr>
          <p:cNvPr id="10" name="TextBox 10"/>
          <p:cNvSpPr txBox="1"/>
          <p:nvPr/>
        </p:nvSpPr>
        <p:spPr>
          <a:xfrm>
            <a:off x="5879088" y="6149493"/>
            <a:ext cx="1742703" cy="523875"/>
          </a:xfrm>
          <a:prstGeom prst="rect">
            <a:avLst/>
          </a:prstGeom>
        </p:spPr>
        <p:txBody>
          <a:bodyPr lIns="0" tIns="0" rIns="0" bIns="0" rtlCol="0" anchor="t">
            <a:spAutoFit/>
          </a:bodyPr>
          <a:lstStyle/>
          <a:p>
            <a:pPr marL="0" lvl="0" indent="0" algn="r">
              <a:lnSpc>
                <a:spcPts val="2160"/>
              </a:lnSpc>
            </a:pPr>
            <a:r>
              <a:rPr lang="en-US" sz="1800" b="1">
                <a:solidFill>
                  <a:srgbClr val="99C43D"/>
                </a:solidFill>
                <a:latin typeface="Canva Sans Medium"/>
                <a:ea typeface="Canva Sans Medium"/>
                <a:cs typeface="Canva Sans Medium"/>
                <a:sym typeface="Canva Sans Medium"/>
              </a:rPr>
              <a:t>Competenza professionale</a:t>
            </a:r>
          </a:p>
        </p:txBody>
      </p:sp>
      <p:sp>
        <p:nvSpPr>
          <p:cNvPr id="11" name="TextBox 11"/>
          <p:cNvSpPr txBox="1"/>
          <p:nvPr/>
        </p:nvSpPr>
        <p:spPr>
          <a:xfrm>
            <a:off x="5716774" y="6902401"/>
            <a:ext cx="1868329" cy="723900"/>
          </a:xfrm>
          <a:prstGeom prst="rect">
            <a:avLst/>
          </a:prstGeom>
        </p:spPr>
        <p:txBody>
          <a:bodyPr lIns="0" tIns="0" rIns="0" bIns="0" rtlCol="0" anchor="t">
            <a:spAutoFit/>
          </a:bodyPr>
          <a:lstStyle/>
          <a:p>
            <a:pPr marL="0" lvl="0" indent="0" algn="r">
              <a:lnSpc>
                <a:spcPts val="1440"/>
              </a:lnSpc>
            </a:pPr>
            <a:r>
              <a:rPr lang="en-US" sz="1200">
                <a:solidFill>
                  <a:srgbClr val="000000"/>
                </a:solidFill>
                <a:latin typeface="Canva Sans"/>
                <a:ea typeface="Canva Sans"/>
                <a:cs typeface="Canva Sans"/>
                <a:sym typeface="Canva Sans"/>
              </a:rPr>
              <a:t>Gli insegnanti devono comprendere i pregiudizi, le allucinazioni e i limiti dell'IA.</a:t>
            </a:r>
          </a:p>
        </p:txBody>
      </p:sp>
      <p:sp>
        <p:nvSpPr>
          <p:cNvPr id="12" name="TextBox 12"/>
          <p:cNvSpPr txBox="1"/>
          <p:nvPr/>
        </p:nvSpPr>
        <p:spPr>
          <a:xfrm>
            <a:off x="14831078" y="3486138"/>
            <a:ext cx="2343287" cy="257175"/>
          </a:xfrm>
          <a:prstGeom prst="rect">
            <a:avLst/>
          </a:prstGeom>
        </p:spPr>
        <p:txBody>
          <a:bodyPr lIns="0" tIns="0" rIns="0" bIns="0" rtlCol="0" anchor="t">
            <a:spAutoFit/>
          </a:bodyPr>
          <a:lstStyle/>
          <a:p>
            <a:pPr marL="0" lvl="0" indent="0" algn="l">
              <a:lnSpc>
                <a:spcPts val="2160"/>
              </a:lnSpc>
            </a:pPr>
            <a:r>
              <a:rPr lang="en-US" sz="1800" b="1">
                <a:solidFill>
                  <a:srgbClr val="F4984D"/>
                </a:solidFill>
                <a:latin typeface="Canva Sans Medium"/>
                <a:ea typeface="Canva Sans Medium"/>
                <a:cs typeface="Canva Sans Medium"/>
                <a:sym typeface="Canva Sans Medium"/>
              </a:rPr>
              <a:t>Responsabilità</a:t>
            </a:r>
          </a:p>
        </p:txBody>
      </p:sp>
      <p:sp>
        <p:nvSpPr>
          <p:cNvPr id="13" name="TextBox 13"/>
          <p:cNvSpPr txBox="1"/>
          <p:nvPr/>
        </p:nvSpPr>
        <p:spPr>
          <a:xfrm>
            <a:off x="14831078" y="3897384"/>
            <a:ext cx="1174032" cy="904875"/>
          </a:xfrm>
          <a:prstGeom prst="rect">
            <a:avLst/>
          </a:prstGeom>
        </p:spPr>
        <p:txBody>
          <a:bodyPr lIns="0" tIns="0" rIns="0" bIns="0" rtlCol="0" anchor="t">
            <a:spAutoFit/>
          </a:bodyPr>
          <a:lstStyle/>
          <a:p>
            <a:pPr marL="0" lvl="0" indent="0" algn="l">
              <a:lnSpc>
                <a:spcPts val="1440"/>
              </a:lnSpc>
            </a:pPr>
            <a:r>
              <a:rPr lang="en-US" sz="1200">
                <a:solidFill>
                  <a:srgbClr val="000000"/>
                </a:solidFill>
                <a:latin typeface="Canva Sans"/>
                <a:ea typeface="Canva Sans"/>
                <a:cs typeface="Canva Sans"/>
                <a:sym typeface="Canva Sans"/>
              </a:rPr>
              <a:t>Le scuole devono effettuare valutazioni dei rischi</a:t>
            </a:r>
          </a:p>
        </p:txBody>
      </p:sp>
      <p:sp>
        <p:nvSpPr>
          <p:cNvPr id="14" name="TextBox 14"/>
          <p:cNvSpPr txBox="1"/>
          <p:nvPr/>
        </p:nvSpPr>
        <p:spPr>
          <a:xfrm>
            <a:off x="15986766" y="6057772"/>
            <a:ext cx="1883811" cy="523875"/>
          </a:xfrm>
          <a:prstGeom prst="rect">
            <a:avLst/>
          </a:prstGeom>
        </p:spPr>
        <p:txBody>
          <a:bodyPr lIns="0" tIns="0" rIns="0" bIns="0" rtlCol="0" anchor="t">
            <a:spAutoFit/>
          </a:bodyPr>
          <a:lstStyle/>
          <a:p>
            <a:pPr marL="0" lvl="0" indent="0" algn="l">
              <a:lnSpc>
                <a:spcPts val="2160"/>
              </a:lnSpc>
            </a:pPr>
            <a:r>
              <a:rPr lang="en-US" sz="1800" b="1">
                <a:solidFill>
                  <a:srgbClr val="5F96F1"/>
                </a:solidFill>
                <a:latin typeface="Canva Sans Medium"/>
                <a:ea typeface="Canva Sans Medium"/>
                <a:cs typeface="Canva Sans Medium"/>
                <a:sym typeface="Canva Sans Medium"/>
              </a:rPr>
              <a:t>Dovere di supervisione</a:t>
            </a:r>
          </a:p>
        </p:txBody>
      </p:sp>
      <p:sp>
        <p:nvSpPr>
          <p:cNvPr id="15" name="TextBox 15"/>
          <p:cNvSpPr txBox="1"/>
          <p:nvPr/>
        </p:nvSpPr>
        <p:spPr>
          <a:xfrm>
            <a:off x="15986766" y="6796921"/>
            <a:ext cx="1687670" cy="904875"/>
          </a:xfrm>
          <a:prstGeom prst="rect">
            <a:avLst/>
          </a:prstGeom>
        </p:spPr>
        <p:txBody>
          <a:bodyPr lIns="0" tIns="0" rIns="0" bIns="0" rtlCol="0" anchor="t">
            <a:spAutoFit/>
          </a:bodyPr>
          <a:lstStyle/>
          <a:p>
            <a:pPr marL="0" lvl="0" indent="0" algn="l">
              <a:lnSpc>
                <a:spcPts val="1440"/>
              </a:lnSpc>
            </a:pPr>
            <a:r>
              <a:rPr lang="en-US" sz="1200">
                <a:solidFill>
                  <a:srgbClr val="000000"/>
                </a:solidFill>
                <a:latin typeface="Canva Sans"/>
                <a:ea typeface="Canva Sans"/>
                <a:cs typeface="Canva Sans"/>
                <a:sym typeface="Canva Sans"/>
              </a:rPr>
              <a:t>Gli insegnanti devono valutare criticamente i risultati dell'IA. L'IA non può sostituire il giudizio professionale.</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5850" y="4069080"/>
            <a:ext cx="4583430" cy="3646170"/>
          </a:xfrm>
          <a:custGeom>
            <a:avLst/>
            <a:gdLst/>
            <a:ahLst/>
            <a:cxnLst/>
            <a:rect l="l" t="t" r="r" b="b"/>
            <a:pathLst>
              <a:path w="4583430" h="3646170">
                <a:moveTo>
                  <a:pt x="0" y="0"/>
                </a:moveTo>
                <a:lnTo>
                  <a:pt x="4583430" y="0"/>
                </a:lnTo>
                <a:lnTo>
                  <a:pt x="4583430" y="3646170"/>
                </a:lnTo>
                <a:lnTo>
                  <a:pt x="0" y="3646170"/>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771463" y="4573700"/>
            <a:ext cx="3212205" cy="2896235"/>
          </a:xfrm>
          <a:prstGeom prst="rect">
            <a:avLst/>
          </a:prstGeom>
        </p:spPr>
        <p:txBody>
          <a:bodyPr lIns="0" tIns="0" rIns="0" bIns="0" rtlCol="0" anchor="t">
            <a:spAutoFit/>
          </a:bodyPr>
          <a:lstStyle/>
          <a:p>
            <a:pPr marL="0" lvl="0" indent="0" algn="ctr">
              <a:lnSpc>
                <a:spcPts val="2859"/>
              </a:lnSpc>
              <a:spcBef>
                <a:spcPct val="0"/>
              </a:spcBef>
            </a:pPr>
            <a:r>
              <a:rPr lang="en-US" sz="2199" u="none" strike="noStrike">
                <a:solidFill>
                  <a:srgbClr val="000000"/>
                </a:solidFill>
                <a:latin typeface="Lato"/>
                <a:ea typeface="Lato"/>
                <a:cs typeface="Lato"/>
                <a:sym typeface="Lato"/>
              </a:rPr>
              <a:t>Per gli </a:t>
            </a:r>
            <a:r>
              <a:rPr lang="en-US" sz="2199" b="1" u="none" strike="noStrike">
                <a:solidFill>
                  <a:srgbClr val="000000"/>
                </a:solidFill>
                <a:latin typeface="Lato Bold"/>
                <a:ea typeface="Lato Bold"/>
                <a:cs typeface="Lato Bold"/>
                <a:sym typeface="Lato Bold"/>
              </a:rPr>
              <a:t>studenti</a:t>
            </a:r>
            <a:r>
              <a:rPr lang="en-US" sz="2199" u="none" strike="noStrike">
                <a:solidFill>
                  <a:srgbClr val="000000"/>
                </a:solidFill>
                <a:latin typeface="Lato"/>
                <a:ea typeface="Lato"/>
                <a:cs typeface="Lato"/>
                <a:sym typeface="Lato"/>
              </a:rPr>
              <a:t>, l'attenzione etica si approfondisce passando dalla protezione all'autonomia, al pensiero critico e all'equità nell'apprendimento mediato dall'IA.</a:t>
            </a:r>
          </a:p>
        </p:txBody>
      </p:sp>
      <p:sp>
        <p:nvSpPr>
          <p:cNvPr id="4" name="Freeform 4"/>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6608826" y="3305661"/>
            <a:ext cx="1949958" cy="73723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97B23B"/>
                </a:solidFill>
                <a:latin typeface="Canva Sans Medium"/>
                <a:ea typeface="Canva Sans Medium"/>
                <a:cs typeface="Canva Sans Medium"/>
                <a:sym typeface="Canva Sans Medium"/>
              </a:rPr>
              <a:t>Preoccupazioni relative alla privacy dei dati</a:t>
            </a:r>
          </a:p>
        </p:txBody>
      </p:sp>
      <p:sp>
        <p:nvSpPr>
          <p:cNvPr id="6" name="TextBox 6"/>
          <p:cNvSpPr txBox="1"/>
          <p:nvPr/>
        </p:nvSpPr>
        <p:spPr>
          <a:xfrm>
            <a:off x="6986016" y="4150213"/>
            <a:ext cx="1572768" cy="491490"/>
          </a:xfrm>
          <a:prstGeom prst="rect">
            <a:avLst/>
          </a:prstGeom>
        </p:spPr>
        <p:txBody>
          <a:bodyPr lIns="0" tIns="0" rIns="0" bIns="0" rtlCol="0" anchor="t">
            <a:spAutoFit/>
          </a:bodyPr>
          <a:lstStyle/>
          <a:p>
            <a:pPr marL="0" lvl="0" indent="0" algn="r">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Tutela i dati degli studenti e l'onestà accademica</a:t>
            </a:r>
          </a:p>
        </p:txBody>
      </p:sp>
      <p:sp>
        <p:nvSpPr>
          <p:cNvPr id="7" name="TextBox 7"/>
          <p:cNvSpPr txBox="1"/>
          <p:nvPr/>
        </p:nvSpPr>
        <p:spPr>
          <a:xfrm>
            <a:off x="5669280" y="6275237"/>
            <a:ext cx="1737360" cy="73723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E48E4A"/>
                </a:solidFill>
                <a:latin typeface="Canva Sans Medium"/>
                <a:ea typeface="Canva Sans Medium"/>
                <a:cs typeface="Canva Sans Medium"/>
                <a:sym typeface="Canva Sans Medium"/>
              </a:rPr>
              <a:t>Disuguaglianza nell'alfabetizzazione all'IA</a:t>
            </a:r>
          </a:p>
        </p:txBody>
      </p:sp>
      <p:sp>
        <p:nvSpPr>
          <p:cNvPr id="8" name="TextBox 8"/>
          <p:cNvSpPr txBox="1"/>
          <p:nvPr/>
        </p:nvSpPr>
        <p:spPr>
          <a:xfrm>
            <a:off x="5833872" y="7107722"/>
            <a:ext cx="1572768" cy="542925"/>
          </a:xfrm>
          <a:prstGeom prst="rect">
            <a:avLst/>
          </a:prstGeom>
        </p:spPr>
        <p:txBody>
          <a:bodyPr lIns="0" tIns="0" rIns="0" bIns="0" rtlCol="0" anchor="t">
            <a:spAutoFit/>
          </a:bodyPr>
          <a:lstStyle/>
          <a:p>
            <a:pPr marL="0" lvl="0" indent="0" algn="r">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Gli studenti devono comprendere i rischi dell'IA</a:t>
            </a:r>
          </a:p>
        </p:txBody>
      </p:sp>
      <p:sp>
        <p:nvSpPr>
          <p:cNvPr id="9" name="TextBox 9"/>
          <p:cNvSpPr txBox="1"/>
          <p:nvPr/>
        </p:nvSpPr>
        <p:spPr>
          <a:xfrm>
            <a:off x="14502384" y="3293961"/>
            <a:ext cx="1481328" cy="48958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5088E0"/>
                </a:solidFill>
                <a:latin typeface="Canva Sans Medium"/>
                <a:ea typeface="Canva Sans Medium"/>
                <a:cs typeface="Canva Sans Medium"/>
                <a:sym typeface="Canva Sans Medium"/>
              </a:rPr>
              <a:t>Mancanza di trasparenza</a:t>
            </a:r>
          </a:p>
        </p:txBody>
      </p:sp>
      <p:sp>
        <p:nvSpPr>
          <p:cNvPr id="10" name="TextBox 10"/>
          <p:cNvSpPr txBox="1"/>
          <p:nvPr/>
        </p:nvSpPr>
        <p:spPr>
          <a:xfrm>
            <a:off x="14502384" y="3988288"/>
            <a:ext cx="2042487" cy="329565"/>
          </a:xfrm>
          <a:prstGeom prst="rect">
            <a:avLst/>
          </a:prstGeom>
        </p:spPr>
        <p:txBody>
          <a:bodyPr lIns="0" tIns="0" rIns="0" bIns="0" rtlCol="0" anchor="t">
            <a:spAutoFit/>
          </a:bodyPr>
          <a:lstStyle/>
          <a:p>
            <a:pPr marL="0" lvl="0" indent="0" algn="l">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Gli studenti devono sapere quando viene utilizzata l'IA</a:t>
            </a:r>
          </a:p>
        </p:txBody>
      </p:sp>
      <p:sp>
        <p:nvSpPr>
          <p:cNvPr id="11" name="TextBox 11"/>
          <p:cNvSpPr txBox="1"/>
          <p:nvPr/>
        </p:nvSpPr>
        <p:spPr>
          <a:xfrm>
            <a:off x="15672816" y="6275237"/>
            <a:ext cx="1744110" cy="48958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F46B6B"/>
                </a:solidFill>
                <a:latin typeface="Canva Sans Medium"/>
                <a:ea typeface="Canva Sans Medium"/>
                <a:cs typeface="Canva Sans Medium"/>
                <a:sym typeface="Canva Sans Medium"/>
              </a:rPr>
              <a:t>Usi dannosi dell'IA</a:t>
            </a:r>
          </a:p>
        </p:txBody>
      </p:sp>
      <p:sp>
        <p:nvSpPr>
          <p:cNvPr id="12" name="TextBox 12"/>
          <p:cNvSpPr txBox="1"/>
          <p:nvPr/>
        </p:nvSpPr>
        <p:spPr>
          <a:xfrm>
            <a:off x="15672816" y="6927011"/>
            <a:ext cx="1499616" cy="542925"/>
          </a:xfrm>
          <a:prstGeom prst="rect">
            <a:avLst/>
          </a:prstGeom>
        </p:spPr>
        <p:txBody>
          <a:bodyPr lIns="0" tIns="0" rIns="0" bIns="0" rtlCol="0" anchor="t">
            <a:spAutoFit/>
          </a:bodyPr>
          <a:lstStyle/>
          <a:p>
            <a:pPr marL="0" lvl="0" indent="0" algn="l">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Protegge gli studenti dalla manipolazione</a:t>
            </a:r>
          </a:p>
        </p:txBody>
      </p:sp>
      <p:sp>
        <p:nvSpPr>
          <p:cNvPr id="13" name="Freeform 13"/>
          <p:cNvSpPr/>
          <p:nvPr/>
        </p:nvSpPr>
        <p:spPr>
          <a:xfrm>
            <a:off x="14801850" y="205740"/>
            <a:ext cx="1531620" cy="1508760"/>
          </a:xfrm>
          <a:custGeom>
            <a:avLst/>
            <a:gdLst/>
            <a:ahLst/>
            <a:cxnLst/>
            <a:rect l="l" t="t" r="r" b="b"/>
            <a:pathLst>
              <a:path w="1531620" h="1508760">
                <a:moveTo>
                  <a:pt x="0" y="0"/>
                </a:moveTo>
                <a:lnTo>
                  <a:pt x="1531620" y="0"/>
                </a:lnTo>
                <a:lnTo>
                  <a:pt x="1531620" y="1508760"/>
                </a:lnTo>
                <a:lnTo>
                  <a:pt x="0" y="1508760"/>
                </a:lnTo>
                <a:lnTo>
                  <a:pt x="0" y="0"/>
                </a:lnTo>
                <a:close/>
              </a:path>
            </a:pathLst>
          </a:custGeom>
          <a:blipFill>
            <a:blip r:embed="rId5"/>
            <a:stretch>
              <a:fillRect/>
            </a:stretch>
          </a:blipFill>
        </p:spPr>
        <p:txBody>
          <a:bodyPr/>
          <a:lstStyle/>
          <a:p>
            <a:endParaRPr lang="en-GB"/>
          </a:p>
        </p:txBody>
      </p:sp>
      <p:sp>
        <p:nvSpPr>
          <p:cNvPr id="14" name="TextBox 14"/>
          <p:cNvSpPr txBox="1"/>
          <p:nvPr/>
        </p:nvSpPr>
        <p:spPr>
          <a:xfrm>
            <a:off x="16166592" y="762208"/>
            <a:ext cx="1609344" cy="566511"/>
          </a:xfrm>
          <a:prstGeom prst="rect">
            <a:avLst/>
          </a:prstGeom>
        </p:spPr>
        <p:txBody>
          <a:bodyPr lIns="0" tIns="0" rIns="0" bIns="0" rtlCol="0" anchor="t">
            <a:spAutoFit/>
          </a:bodyPr>
          <a:lstStyle/>
          <a:p>
            <a:pPr algn="l">
              <a:lnSpc>
                <a:spcPts val="2141"/>
              </a:lnSpc>
            </a:pPr>
            <a:r>
              <a:rPr lang="en-US" sz="2676">
                <a:solidFill>
                  <a:srgbClr val="00334E"/>
                </a:solidFill>
                <a:latin typeface="Gosha"/>
                <a:ea typeface="Gosha"/>
                <a:cs typeface="Gosha"/>
                <a:sym typeface="Gosha"/>
              </a:rPr>
              <a:t>INclusive </a:t>
            </a:r>
            <a:r>
              <a:rPr lang="en-US" sz="2676" b="1">
                <a:solidFill>
                  <a:srgbClr val="00334E"/>
                </a:solidFill>
                <a:latin typeface="Gosha Bold"/>
                <a:ea typeface="Gosha Bold"/>
                <a:cs typeface="Gosha Bold"/>
                <a:sym typeface="Gosha Bold"/>
              </a:rPr>
              <a:t>Trainers</a:t>
            </a:r>
          </a:p>
        </p:txBody>
      </p:sp>
      <p:sp>
        <p:nvSpPr>
          <p:cNvPr id="15" name="TextBox 15"/>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pPr>
            <a:r>
              <a:rPr lang="en-US" sz="4200">
                <a:solidFill>
                  <a:srgbClr val="000000"/>
                </a:solidFill>
                <a:latin typeface="Oswald"/>
                <a:ea typeface="Oswald"/>
                <a:cs typeface="Oswald"/>
                <a:sym typeface="Oswald"/>
              </a:rPr>
              <a:t>IMPLICAZIONI ETICHE NELL'INSEGNAMENTO</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55279"/>
            <a:ext cx="6111136" cy="4177665"/>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UNITÀ 3: ANALISI DEI DILEMMI ETICI NEGLI AMBIENTI DI APPRENDIMENTO ASSISTITI DALL'IA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RISCHI ETICI NEGLI AMBIENTI DI FORMAZIONE</a:t>
            </a:r>
          </a:p>
        </p:txBody>
      </p:sp>
      <p:sp>
        <p:nvSpPr>
          <p:cNvPr id="5" name="TextBox 5"/>
          <p:cNvSpPr txBox="1"/>
          <p:nvPr/>
        </p:nvSpPr>
        <p:spPr>
          <a:xfrm>
            <a:off x="1028700" y="3209455"/>
            <a:ext cx="16230600"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L'introduzione dell'intelligenza artificiale negli ambienti di apprendimento può generare vantaggi significativi, ma comporta anche rischi etici che, in quanto educatore, devi essere pronto ad affrontare. Le evidenze dimostrano che i sistemi di IA possono riprodurre o amplificare i pregiudizi presenti nei dati, il che può portare a trattamenti iniqui o a disuguaglianze di opportunità per determinati gruppi di studenti.</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può anche creare problemi legati alla trasparenza e alla comprensione. Quando le decisioni o le raccomandazioni vengono generate da algoritmi complessi, insegnanti e studenti potrebbero avere difficoltà a comprendere come si ottengono i risultati, il che può minare la fiducia e limitare la possibilità di mettere in discussione o correggere gli errori.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Inoltre, il crescente utilizzo dei dati degli studenti solleva preoccupazioni in merito a privacy, consenso e governance responsabile. In assenza di chiare garanzie, sussiste il rischio di un monitoraggio eccessivo o di un uso improprio di informazioni sensibili. Riconoscere questi rischi consente agli educatori di implementare misure preventive e garantire che l'IA rimanga un supporto al processo decisionale umano, all'inclusione e alla responsabilizzazione degli studenti.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Per lavorare su questi aspetti, presentiamo di seguito uno scenario di apprendimento che include un dilemma etico che potreste incontrare in classe. Come risolvereste la seguente situazione in modo trasparente ed etico?</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3950" y="2427113"/>
            <a:ext cx="2876102" cy="3400682"/>
            <a:chOff x="0" y="0"/>
            <a:chExt cx="3834803" cy="4534243"/>
          </a:xfrm>
        </p:grpSpPr>
        <p:sp>
          <p:nvSpPr>
            <p:cNvPr id="3" name="Freeform 3"/>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n-GB"/>
            </a:p>
          </p:txBody>
        </p:sp>
      </p:grpSp>
      <p:grpSp>
        <p:nvGrpSpPr>
          <p:cNvPr id="4" name="Group 4"/>
          <p:cNvGrpSpPr/>
          <p:nvPr/>
        </p:nvGrpSpPr>
        <p:grpSpPr>
          <a:xfrm>
            <a:off x="2325929" y="5626989"/>
            <a:ext cx="2371725" cy="1585960"/>
            <a:chOff x="0" y="0"/>
            <a:chExt cx="3162300" cy="2114614"/>
          </a:xfrm>
        </p:grpSpPr>
        <p:sp>
          <p:nvSpPr>
            <p:cNvPr id="5" name="Freeform 5"/>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n-GB"/>
            </a:p>
          </p:txBody>
        </p:sp>
      </p:grpSp>
      <p:grpSp>
        <p:nvGrpSpPr>
          <p:cNvPr id="6" name="Group 6"/>
          <p:cNvGrpSpPr/>
          <p:nvPr/>
        </p:nvGrpSpPr>
        <p:grpSpPr>
          <a:xfrm>
            <a:off x="5899642" y="1978543"/>
            <a:ext cx="4124325" cy="7296883"/>
            <a:chOff x="0" y="0"/>
            <a:chExt cx="5499100" cy="9729178"/>
          </a:xfrm>
        </p:grpSpPr>
        <p:sp>
          <p:nvSpPr>
            <p:cNvPr id="7" name="Freeform 7">
              <a:hlinkClick r:id="rId6" tooltip="https://canva.link/w2cxzaancl9fhtt"/>
            </p:cNvPr>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t="-241" b="-241"/>
              </a:stretch>
            </a:blipFill>
          </p:spPr>
          <p:txBody>
            <a:bodyPr/>
            <a:lstStyle/>
            <a:p>
              <a:endParaRPr lang="en-GB"/>
            </a:p>
          </p:txBody>
        </p:sp>
      </p:grpSp>
      <p:grpSp>
        <p:nvGrpSpPr>
          <p:cNvPr id="8" name="Group 8"/>
          <p:cNvGrpSpPr/>
          <p:nvPr/>
        </p:nvGrpSpPr>
        <p:grpSpPr>
          <a:xfrm>
            <a:off x="10941844" y="1978543"/>
            <a:ext cx="4024151" cy="7259250"/>
            <a:chOff x="0" y="0"/>
            <a:chExt cx="5365534" cy="9679000"/>
          </a:xfrm>
        </p:grpSpPr>
        <p:sp>
          <p:nvSpPr>
            <p:cNvPr id="9" name="Freeform 9">
              <a:hlinkClick r:id="rId6" tooltip="https://canva.link/w2cxzaancl9fhtt"/>
            </p:cNvPr>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l="-735" r="-735"/>
              </a:stretch>
            </a:blipFill>
          </p:spPr>
          <p:txBody>
            <a:bodyPr/>
            <a:lstStyle/>
            <a:p>
              <a:endParaRPr lang="en-GB" dirty="0"/>
            </a:p>
          </p:txBody>
        </p:sp>
      </p:grpSp>
      <p:sp>
        <p:nvSpPr>
          <p:cNvPr id="10" name="TextBox 10"/>
          <p:cNvSpPr txBox="1"/>
          <p:nvPr/>
        </p:nvSpPr>
        <p:spPr>
          <a:xfrm>
            <a:off x="1028700" y="1038225"/>
            <a:ext cx="1675730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SCENARIO DI APPRENDIMENTO: VALUTAZIONE BASATA SULL'INTELLIGENZA ARTIFICIALE</a:t>
            </a:r>
          </a:p>
        </p:txBody>
      </p:sp>
      <p:sp>
        <p:nvSpPr>
          <p:cNvPr id="11" name="TextBox 11"/>
          <p:cNvSpPr txBox="1"/>
          <p:nvPr/>
        </p:nvSpPr>
        <p:spPr>
          <a:xfrm rot="-179640">
            <a:off x="1681642" y="3761234"/>
            <a:ext cx="1760220" cy="1009650"/>
          </a:xfrm>
          <a:prstGeom prst="rect">
            <a:avLst/>
          </a:prstGeom>
        </p:spPr>
        <p:txBody>
          <a:bodyPr lIns="0" tIns="0" rIns="0" bIns="0" rtlCol="0" anchor="t">
            <a:spAutoFit/>
          </a:bodyPr>
          <a:lstStyle/>
          <a:p>
            <a:pPr marL="0" lvl="0" indent="0" algn="l">
              <a:lnSpc>
                <a:spcPts val="2639"/>
              </a:lnSpc>
              <a:spcBef>
                <a:spcPct val="0"/>
              </a:spcBef>
            </a:pPr>
            <a:r>
              <a:rPr lang="en-US" sz="2199" u="none" strike="noStrike">
                <a:solidFill>
                  <a:srgbClr val="000000"/>
                </a:solidFill>
                <a:latin typeface="Lato Light"/>
                <a:ea typeface="Lato Light"/>
                <a:cs typeface="Lato Light"/>
                <a:sym typeface="Lato Light"/>
              </a:rPr>
              <a:t>Clicca per saperne di più…</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8281206" y="1307026"/>
            <a:ext cx="6687889"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QUESTIONARIO SUI PRINCIPI ETICI</a:t>
            </a:r>
          </a:p>
        </p:txBody>
      </p:sp>
      <p:sp>
        <p:nvSpPr>
          <p:cNvPr id="5" name="TextBox 5"/>
          <p:cNvSpPr txBox="1"/>
          <p:nvPr/>
        </p:nvSpPr>
        <p:spPr>
          <a:xfrm>
            <a:off x="8309781" y="2445964"/>
            <a:ext cx="824134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Mettiti alla prova e valuta la tua conoscenza dell'intelligenza artificiale etica.</a:t>
            </a:r>
          </a:p>
        </p:txBody>
      </p:sp>
      <p:grpSp>
        <p:nvGrpSpPr>
          <p:cNvPr id="6" name="Group 6"/>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n-GB"/>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n-GB"/>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9774" y="3712144"/>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n-GB"/>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n-GB"/>
            </a:p>
          </p:txBody>
        </p:sp>
      </p:grpSp>
      <p:sp>
        <p:nvSpPr>
          <p:cNvPr id="6" name="TextBox 6"/>
          <p:cNvSpPr txBox="1"/>
          <p:nvPr/>
        </p:nvSpPr>
        <p:spPr>
          <a:xfrm>
            <a:off x="984424" y="3760750"/>
            <a:ext cx="2632000" cy="1676400"/>
          </a:xfrm>
          <a:prstGeom prst="rect">
            <a:avLst/>
          </a:prstGeom>
        </p:spPr>
        <p:txBody>
          <a:bodyPr lIns="0" tIns="0" rIns="0" bIns="0" rtlCol="0" anchor="t">
            <a:spAutoFit/>
          </a:bodyPr>
          <a:lstStyle/>
          <a:p>
            <a:pPr marL="0" lvl="0" indent="0" algn="ctr">
              <a:lnSpc>
                <a:spcPts val="2639"/>
              </a:lnSpc>
              <a:spcBef>
                <a:spcPct val="0"/>
              </a:spcBef>
            </a:pPr>
            <a:r>
              <a:rPr lang="en-US" sz="2199" u="none" strike="noStrike">
                <a:solidFill>
                  <a:srgbClr val="000000"/>
                </a:solidFill>
                <a:latin typeface="Lato Light"/>
                <a:ea typeface="Lato Light"/>
                <a:cs typeface="Lato Light"/>
                <a:sym typeface="Lato Light"/>
              </a:rPr>
              <a:t>Verifica il tuo utilizzo dell'IA confrontandolo con la checklist delle linee guida etiche.</a:t>
            </a:r>
          </a:p>
        </p:txBody>
      </p:sp>
      <p:grpSp>
        <p:nvGrpSpPr>
          <p:cNvPr id="7" name="Group 7"/>
          <p:cNvGrpSpPr/>
          <p:nvPr/>
        </p:nvGrpSpPr>
        <p:grpSpPr>
          <a:xfrm>
            <a:off x="1394234" y="5607704"/>
            <a:ext cx="1812369" cy="1603943"/>
            <a:chOff x="0" y="0"/>
            <a:chExt cx="2416492" cy="2138591"/>
          </a:xfrm>
        </p:grpSpPr>
        <p:sp>
          <p:nvSpPr>
            <p:cNvPr id="8" name="Freeform 8"/>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n-GB"/>
            </a:p>
          </p:txBody>
        </p:sp>
      </p:grpSp>
      <p:sp>
        <p:nvSpPr>
          <p:cNvPr id="9" name="TextBox 9"/>
          <p:cNvSpPr txBox="1"/>
          <p:nvPr/>
        </p:nvSpPr>
        <p:spPr>
          <a:xfrm>
            <a:off x="1028700" y="1038225"/>
            <a:ext cx="8580120"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LISTA DI CONTROLLO DEI PRINCIPI ETICI</a:t>
            </a:r>
          </a:p>
        </p:txBody>
      </p:sp>
      <p:grpSp>
        <p:nvGrpSpPr>
          <p:cNvPr id="10" name="Group 10"/>
          <p:cNvGrpSpPr/>
          <p:nvPr/>
        </p:nvGrpSpPr>
        <p:grpSpPr>
          <a:xfrm>
            <a:off x="3957868" y="2227593"/>
            <a:ext cx="5186132" cy="7374654"/>
            <a:chOff x="0" y="0"/>
            <a:chExt cx="7448550" cy="10591800"/>
          </a:xfrm>
        </p:grpSpPr>
        <p:sp>
          <p:nvSpPr>
            <p:cNvPr id="11" name="Freeform 11">
              <a:hlinkClick r:id="rId5" tooltip="https://canva.link/h7uvmj9s7zhppj9"/>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l="-258" r="-258"/>
              </a:stretch>
            </a:blipFill>
          </p:spPr>
          <p:txBody>
            <a:bodyPr/>
            <a:lstStyle/>
            <a:p>
              <a:endParaRPr lang="en-GB"/>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9765" y="2292668"/>
            <a:ext cx="6478130" cy="5835015"/>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UNITÀ 4: </a:t>
            </a:r>
          </a:p>
          <a:p>
            <a:pPr marL="0" lvl="0" indent="0" algn="l">
              <a:lnSpc>
                <a:spcPts val="6599"/>
              </a:lnSpc>
            </a:pPr>
            <a:r>
              <a:rPr lang="en-US" sz="6599" u="none" strike="noStrike">
                <a:solidFill>
                  <a:srgbClr val="000000"/>
                </a:solidFill>
                <a:latin typeface="Oswald"/>
                <a:ea typeface="Oswald"/>
                <a:cs typeface="Oswald"/>
                <a:sym typeface="Oswald"/>
              </a:rPr>
              <a:t>RIFLESSIONI SUI VALORI DI EQUITÀ, RESPONSABILITÀ E AUTONOMIA NELL'EDUCAZIONE DIGITALE</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1315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VALORI UMANI NELL'EDUCAZIONE DIGITALE</a:t>
            </a:r>
          </a:p>
        </p:txBody>
      </p:sp>
      <p:sp>
        <p:nvSpPr>
          <p:cNvPr id="3" name="TextBox 3"/>
          <p:cNvSpPr txBox="1"/>
          <p:nvPr/>
        </p:nvSpPr>
        <p:spPr>
          <a:xfrm>
            <a:off x="1028700" y="2247900"/>
            <a:ext cx="16230600"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L'integrazione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in FPE ci </a:t>
            </a:r>
            <a:r>
              <a:rPr lang="en-US" sz="2400" u="none" strike="noStrike" dirty="0" err="1">
                <a:solidFill>
                  <a:srgbClr val="000000"/>
                </a:solidFill>
                <a:latin typeface="Lato Light"/>
                <a:ea typeface="Lato Light"/>
                <a:cs typeface="Lato Light"/>
                <a:sym typeface="Lato Light"/>
              </a:rPr>
              <a:t>invita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riflettere</a:t>
            </a:r>
            <a:r>
              <a:rPr lang="en-US" sz="2400" u="none" strike="noStrike" dirty="0">
                <a:solidFill>
                  <a:srgbClr val="000000"/>
                </a:solidFill>
                <a:latin typeface="Lato Light"/>
                <a:ea typeface="Lato Light"/>
                <a:cs typeface="Lato Light"/>
                <a:sym typeface="Lato Light"/>
              </a:rPr>
              <a:t> non solo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tecnologia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fare, ma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sui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dovrebbero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guidarne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l'utilizzo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L'equità</a:t>
            </a:r>
            <a:r>
              <a:rPr lang="en-US" sz="2400" u="none" strike="noStrike" dirty="0">
                <a:solidFill>
                  <a:srgbClr val="000000"/>
                </a:solidFill>
                <a:latin typeface="Lato Light"/>
                <a:ea typeface="Lato Light"/>
                <a:cs typeface="Lato Light"/>
                <a:sym typeface="Lato Light"/>
              </a:rPr>
              <a:t> ci </a:t>
            </a:r>
            <a:r>
              <a:rPr lang="en-US" sz="2400" u="none" strike="noStrike" dirty="0" err="1">
                <a:solidFill>
                  <a:srgbClr val="000000"/>
                </a:solidFill>
                <a:latin typeface="Lato Light"/>
                <a:ea typeface="Lato Light"/>
                <a:cs typeface="Lato Light"/>
                <a:sym typeface="Lato Light"/>
              </a:rPr>
              <a:t>ricorda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l'innovazione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creare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per tutti, </a:t>
            </a:r>
            <a:r>
              <a:rPr lang="en-US" sz="2400" u="none" strike="noStrike" dirty="0" err="1">
                <a:solidFill>
                  <a:srgbClr val="000000"/>
                </a:solidFill>
                <a:latin typeface="Lato Light"/>
                <a:ea typeface="Lato Light"/>
                <a:cs typeface="Lato Light"/>
                <a:sym typeface="Lato Light"/>
              </a:rPr>
              <a:t>impedendo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aggravino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disuguaglianze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esistenti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attenzione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fattori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divario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l'accessibilità</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diversità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culturale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linguistica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potenziali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negli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dovrebbe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eliminare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barriere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personalizzare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non per </a:t>
            </a:r>
            <a:r>
              <a:rPr lang="en-US" sz="2400" u="none" strike="noStrike" dirty="0" err="1">
                <a:solidFill>
                  <a:srgbClr val="000000"/>
                </a:solidFill>
                <a:latin typeface="Lato Light"/>
                <a:ea typeface="Lato Light"/>
                <a:cs typeface="Lato Light"/>
                <a:sym typeface="Lato Light"/>
              </a:rPr>
              <a:t>rafforzare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differenze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limitare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sviluppo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mantenere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costante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comprendere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conseguenze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nostre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e di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utilizzo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trasparente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sicuro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Sebbene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offrire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suggerimenti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preziosi</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ultima delle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ambito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rimane</a:t>
            </a:r>
            <a:r>
              <a:rPr lang="en-US" sz="2400" u="none" strike="noStrike" dirty="0">
                <a:solidFill>
                  <a:srgbClr val="000000"/>
                </a:solidFill>
                <a:latin typeface="Lato Light"/>
                <a:ea typeface="Lato Light"/>
                <a:cs typeface="Lato Light"/>
                <a:sym typeface="Lato Light"/>
              </a:rPr>
              <a:t> in capo ai </a:t>
            </a:r>
            <a:r>
              <a:rPr lang="en-US" sz="2400" u="none" strike="noStrike" dirty="0" err="1">
                <a:solidFill>
                  <a:srgbClr val="000000"/>
                </a:solidFill>
                <a:latin typeface="Lato Light"/>
                <a:ea typeface="Lato Light"/>
                <a:cs typeface="Lato Light"/>
                <a:sym typeface="Lato Light"/>
              </a:rPr>
              <a:t>singoli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grado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mettere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discussione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potenziali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errori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agire</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discernimento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tutelare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benessere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interessi</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0934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VALORI UMANI NELL'EDUCAZIONE DIGITALE</a:t>
            </a:r>
          </a:p>
        </p:txBody>
      </p:sp>
      <p:sp>
        <p:nvSpPr>
          <p:cNvPr id="3" name="TextBox 3"/>
          <p:cNvSpPr txBox="1"/>
          <p:nvPr/>
        </p:nvSpPr>
        <p:spPr>
          <a:xfrm>
            <a:off x="1028700" y="1960490"/>
            <a:ext cx="16230600" cy="72390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L'autonomia</a:t>
            </a:r>
            <a:r>
              <a:rPr lang="en-US" sz="2400" u="none" strike="noStrike" dirty="0">
                <a:solidFill>
                  <a:srgbClr val="000000"/>
                </a:solidFill>
                <a:latin typeface="Lato Light"/>
                <a:ea typeface="Lato Light"/>
                <a:cs typeface="Lato Light"/>
                <a:sym typeface="Lato Light"/>
              </a:rPr>
              <a:t> ci </a:t>
            </a:r>
            <a:r>
              <a:rPr lang="en-US" sz="2400" u="none" strike="noStrike" dirty="0" err="1">
                <a:solidFill>
                  <a:srgbClr val="000000"/>
                </a:solidFill>
                <a:latin typeface="Lato Light"/>
                <a:ea typeface="Lato Light"/>
                <a:cs typeface="Lato Light"/>
                <a:sym typeface="Lato Light"/>
              </a:rPr>
              <a:t>incoraggia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tecnologia</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all'apprendimento</a:t>
            </a:r>
            <a:r>
              <a:rPr lang="en-US" sz="2400" u="none" strike="noStrike" dirty="0">
                <a:solidFill>
                  <a:srgbClr val="000000"/>
                </a:solidFill>
                <a:latin typeface="Lato Light"/>
                <a:ea typeface="Lato Light"/>
                <a:cs typeface="Lato Light"/>
                <a:sym typeface="Lato Light"/>
              </a:rPr>
              <a:t> e al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decisionale</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tuttavia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sostituire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pensiero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creatività</a:t>
            </a:r>
            <a:r>
              <a:rPr lang="en-US" sz="2400" u="none" strike="noStrike" dirty="0">
                <a:solidFill>
                  <a:srgbClr val="000000"/>
                </a:solidFill>
                <a:latin typeface="Lato Light"/>
                <a:ea typeface="Lato Light"/>
                <a:cs typeface="Lato Light"/>
                <a:sym typeface="Lato Light"/>
              </a:rPr>
              <a:t> o la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di ogni persona di </a:t>
            </a:r>
            <a:r>
              <a:rPr lang="en-US" sz="2400" u="none" strike="noStrike" dirty="0" err="1">
                <a:solidFill>
                  <a:srgbClr val="000000"/>
                </a:solidFill>
                <a:latin typeface="Lato Light"/>
                <a:ea typeface="Lato Light"/>
                <a:cs typeface="Lato Light"/>
                <a:sym typeface="Lato Light"/>
              </a:rPr>
              <a:t>costruire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proprie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conoscenze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un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in cui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fornire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risposte</a:t>
            </a:r>
            <a:r>
              <a:rPr lang="en-US" sz="2400" u="none" strike="noStrike" dirty="0">
                <a:solidFill>
                  <a:srgbClr val="000000"/>
                </a:solidFill>
                <a:latin typeface="Lato Light"/>
                <a:ea typeface="Lato Light"/>
                <a:cs typeface="Lato Light"/>
                <a:sym typeface="Lato Light"/>
              </a:rPr>
              <a:t> immediate e </a:t>
            </a:r>
            <a:r>
              <a:rPr lang="en-US" sz="2400" u="none" strike="noStrike" dirty="0" err="1">
                <a:solidFill>
                  <a:srgbClr val="000000"/>
                </a:solidFill>
                <a:latin typeface="Lato Light"/>
                <a:ea typeface="Lato Light"/>
                <a:cs typeface="Lato Light"/>
                <a:sym typeface="Lato Light"/>
              </a:rPr>
              <a:t>automatizzare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numerose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particolarmente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incoraggiare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riflessione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l'analisi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partecipazione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attiva</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al proprio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evidenziano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l'integrazione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nell'educazione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fisica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psicologica</a:t>
            </a:r>
            <a:r>
              <a:rPr lang="en-US" sz="2400" u="none" strike="noStrike" dirty="0">
                <a:solidFill>
                  <a:srgbClr val="000000"/>
                </a:solidFill>
                <a:latin typeface="Lato Light"/>
                <a:ea typeface="Lato Light"/>
                <a:cs typeface="Lato Light"/>
                <a:sym typeface="Lato Light"/>
              </a:rPr>
              <a:t> non è solo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tecnologica</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pedagogica</a:t>
            </a:r>
            <a:r>
              <a:rPr lang="en-US" sz="2400" u="none" strike="noStrike" dirty="0">
                <a:solidFill>
                  <a:srgbClr val="000000"/>
                </a:solidFill>
                <a:latin typeface="Lato Light"/>
                <a:ea typeface="Lato Light"/>
                <a:cs typeface="Lato Light"/>
                <a:sym typeface="Lato Light"/>
              </a:rPr>
              <a:t> ed </a:t>
            </a:r>
            <a:r>
              <a:rPr lang="en-US" sz="2400" u="none" strike="noStrike" dirty="0" err="1">
                <a:solidFill>
                  <a:srgbClr val="000000"/>
                </a:solidFill>
                <a:latin typeface="Lato Light"/>
                <a:ea typeface="Lato Light"/>
                <a:cs typeface="Lato Light"/>
                <a:sym typeface="Lato Light"/>
              </a:rPr>
              <a:t>etica</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Ogni </a:t>
            </a:r>
            <a:r>
              <a:rPr lang="en-US" sz="2400" u="none" strike="noStrike" dirty="0" err="1">
                <a:solidFill>
                  <a:srgbClr val="000000"/>
                </a:solidFill>
                <a:latin typeface="Lato Light"/>
                <a:ea typeface="Lato Light"/>
                <a:cs typeface="Lato Light"/>
                <a:sym typeface="Lato Light"/>
              </a:rPr>
              <a:t>decisione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relativa</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selezione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all'implementazione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all'utilizzo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avere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impatto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sull'esperienza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fiducia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educatore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sfida</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consiste</a:t>
            </a:r>
            <a:r>
              <a:rPr lang="en-US" sz="2400" u="none" strike="noStrike" dirty="0">
                <a:solidFill>
                  <a:srgbClr val="000000"/>
                </a:solidFill>
                <a:latin typeface="Lato Light"/>
                <a:ea typeface="Lato Light"/>
                <a:cs typeface="Lato Light"/>
                <a:sym typeface="Lato Light"/>
              </a:rPr>
              <a:t> solo </a:t>
            </a:r>
            <a:r>
              <a:rPr lang="en-US" sz="2400" u="none" strike="noStrike" dirty="0" err="1">
                <a:solidFill>
                  <a:srgbClr val="000000"/>
                </a:solidFill>
                <a:latin typeface="Lato Light"/>
                <a:ea typeface="Lato Light"/>
                <a:cs typeface="Lato Light"/>
                <a:sym typeface="Lato Light"/>
              </a:rPr>
              <a:t>nell'integrare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nuovi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digitali</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contribuiscano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un'istruzione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inclusiva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centrata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persona.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La vera </a:t>
            </a:r>
            <a:r>
              <a:rPr lang="en-US" sz="2400" u="none" strike="noStrike" dirty="0" err="1">
                <a:solidFill>
                  <a:srgbClr val="000000"/>
                </a:solidFill>
                <a:latin typeface="Lato Light"/>
                <a:ea typeface="Lato Light"/>
                <a:cs typeface="Lato Light"/>
                <a:sym typeface="Lato Light"/>
              </a:rPr>
              <a:t>innovazione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consiste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sostituire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automatizzati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bensì</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sfruttare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arricchire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l'insegnamento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ampliare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rafforzare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alla base di </a:t>
            </a:r>
            <a:r>
              <a:rPr lang="en-US" sz="2400" u="none" strike="noStrike" dirty="0" err="1">
                <a:solidFill>
                  <a:srgbClr val="000000"/>
                </a:solidFill>
                <a:latin typeface="Lato Light"/>
                <a:ea typeface="Lato Light"/>
                <a:cs typeface="Lato Light"/>
                <a:sym typeface="Lato Light"/>
              </a:rPr>
              <a:t>un'istruzione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rispetto, </a:t>
            </a:r>
            <a:r>
              <a:rPr lang="en-US" sz="2400" u="none" strike="noStrike" dirty="0" err="1">
                <a:solidFill>
                  <a:srgbClr val="000000"/>
                </a:solidFill>
                <a:latin typeface="Lato Light"/>
                <a:ea typeface="Lato Light"/>
                <a:cs typeface="Lato Light"/>
                <a:sym typeface="Lato Light"/>
              </a:rPr>
              <a:t>equità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sviluppo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integrale</a:t>
            </a:r>
            <a:r>
              <a:rPr lang="en-US" sz="2400" u="none" strike="noStrike" dirty="0">
                <a:solidFill>
                  <a:srgbClr val="000000"/>
                </a:solidFill>
                <a:latin typeface="Lato Light"/>
                <a:ea typeface="Lato Light"/>
                <a:cs typeface="Lato Light"/>
                <a:sym typeface="Lato Light"/>
              </a:rPr>
              <a:t> di ogni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n-GB"/>
            </a:p>
          </p:txBody>
        </p:sp>
      </p:grpSp>
      <p:sp>
        <p:nvSpPr>
          <p:cNvPr id="4" name="TextBox 4"/>
          <p:cNvSpPr txBox="1"/>
          <p:nvPr/>
        </p:nvSpPr>
        <p:spPr>
          <a:xfrm>
            <a:off x="983394" y="1085850"/>
            <a:ext cx="715562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MODULO DI RIFLESSIONE SULLA COSCIENZA ETICA</a:t>
            </a:r>
          </a:p>
        </p:txBody>
      </p:sp>
      <p:grpSp>
        <p:nvGrpSpPr>
          <p:cNvPr id="5" name="Group 5"/>
          <p:cNvGrpSpPr/>
          <p:nvPr/>
        </p:nvGrpSpPr>
        <p:grpSpPr>
          <a:xfrm>
            <a:off x="4198572" y="4399378"/>
            <a:ext cx="4281488" cy="3706016"/>
            <a:chOff x="0" y="0"/>
            <a:chExt cx="5708650" cy="4941354"/>
          </a:xfrm>
        </p:grpSpPr>
        <p:sp>
          <p:nvSpPr>
            <p:cNvPr id="6" name="Freeform 6">
              <a:hlinkClick r:id="rId4" tooltip="https://docs.google.com/forms/d/1YLKMDVF_W15X-L5B2VLnA79JgKTHGFXvs-ynzK7tIvg/edit?usp=forms_home&amp;ouid=116753182931334212040&amp;ths=true"/>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n-GB" dirty="0"/>
            </a:p>
          </p:txBody>
        </p:sp>
      </p:grpSp>
      <p:sp>
        <p:nvSpPr>
          <p:cNvPr id="7" name="TextBox 7"/>
          <p:cNvSpPr txBox="1"/>
          <p:nvPr/>
        </p:nvSpPr>
        <p:spPr>
          <a:xfrm>
            <a:off x="983394" y="3446770"/>
            <a:ext cx="651693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Le loro decisioni basate sull'intelligenza artificiale supererebbero una prova di resistenza etica?</a:t>
            </a:r>
          </a:p>
        </p:txBody>
      </p:sp>
      <p:grpSp>
        <p:nvGrpSpPr>
          <p:cNvPr id="8" name="Group 8"/>
          <p:cNvGrpSpPr/>
          <p:nvPr/>
        </p:nvGrpSpPr>
        <p:grpSpPr>
          <a:xfrm>
            <a:off x="1817322" y="5143500"/>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n-GB"/>
            </a:p>
          </p:txBody>
        </p:sp>
      </p:grpSp>
      <p:sp>
        <p:nvSpPr>
          <p:cNvPr id="10" name="TextBox 10"/>
          <p:cNvSpPr txBox="1"/>
          <p:nvPr/>
        </p:nvSpPr>
        <p:spPr>
          <a:xfrm>
            <a:off x="983394" y="4592910"/>
            <a:ext cx="896112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Dimostriamolo!</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00203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RIFERIMENTI UTILIZZATI NEL MODULO</a:t>
            </a:r>
          </a:p>
        </p:txBody>
      </p:sp>
      <p:sp>
        <p:nvSpPr>
          <p:cNvPr id="4" name="Freeform 4"/>
          <p:cNvSpPr/>
          <p:nvPr/>
        </p:nvSpPr>
        <p:spPr>
          <a:xfrm>
            <a:off x="1028700" y="2133753"/>
            <a:ext cx="16230600" cy="7365795"/>
          </a:xfrm>
          <a:custGeom>
            <a:avLst/>
            <a:gdLst/>
            <a:ahLst/>
            <a:cxnLst/>
            <a:rect l="l" t="t" r="r" b="b"/>
            <a:pathLst>
              <a:path w="21640800" h="9821059">
                <a:moveTo>
                  <a:pt x="0" y="0"/>
                </a:moveTo>
                <a:lnTo>
                  <a:pt x="21640800" y="0"/>
                </a:lnTo>
                <a:lnTo>
                  <a:pt x="21640800" y="9821059"/>
                </a:lnTo>
                <a:lnTo>
                  <a:pt x="0" y="9821059"/>
                </a:lnTo>
                <a:close/>
              </a:path>
            </a:pathLst>
          </a:custGeom>
          <a:blipFill>
            <a:blip r:embed="rId3">
              <a:alphaModFix amt="0"/>
            </a:blip>
            <a:stretch>
              <a:fillRect l="-4743" r="-8390" b="2850"/>
            </a:stretch>
          </a:blipFill>
        </p:spPr>
        <p:txBody>
          <a:bodyPr/>
          <a:lstStyle/>
          <a:p>
            <a:endParaRPr lang="en-GB"/>
          </a:p>
        </p:txBody>
      </p:sp>
      <p:sp>
        <p:nvSpPr>
          <p:cNvPr id="7" name="TextBox 5">
            <a:extLst>
              <a:ext uri="{FF2B5EF4-FFF2-40B4-BE49-F238E27FC236}">
                <a16:creationId xmlns:a16="http://schemas.microsoft.com/office/drawing/2014/main" id="{14D90BB9-0015-6005-926B-40F051FEA949}"/>
              </a:ext>
            </a:extLst>
          </p:cNvPr>
          <p:cNvSpPr txBox="1"/>
          <p:nvPr/>
        </p:nvSpPr>
        <p:spPr>
          <a:xfrm>
            <a:off x="1028700" y="1946431"/>
            <a:ext cx="16230600" cy="7155805"/>
          </a:xfrm>
          <a:prstGeom prst="rect">
            <a:avLst/>
          </a:prstGeom>
        </p:spPr>
        <p:txBody>
          <a:bodyPr lIns="0" tIns="0" rIns="0" bIns="0" rtlCol="0" anchor="ctr"/>
          <a:lstStyle/>
          <a:p>
            <a:pPr algn="just">
              <a:lnSpc>
                <a:spcPts val="2879"/>
              </a:lnSpc>
            </a:pPr>
            <a:endParaRPr sz="2400" dirty="0">
              <a:latin typeface="Lato Light" panose="020F0302020204030203" pitchFamily="34" charset="0"/>
            </a:endParaRPr>
          </a:p>
          <a:p>
            <a:pPr algn="just">
              <a:lnSpc>
                <a:spcPts val="2879"/>
              </a:lnSpc>
            </a:pPr>
            <a:r>
              <a:rPr lang="en-US" sz="2400" b="1" dirty="0">
                <a:solidFill>
                  <a:srgbClr val="000000"/>
                </a:solidFill>
                <a:latin typeface="Lato Light" panose="020F0302020204030203" pitchFamily="34" charset="0"/>
                <a:ea typeface="Lato Bold"/>
                <a:cs typeface="Lato Bold"/>
                <a:sym typeface="Lato Bold"/>
              </a:rPr>
              <a:t>CEDEFOP. (2022). </a:t>
            </a:r>
          </a:p>
          <a:p>
            <a:pPr algn="just">
              <a:lnSpc>
                <a:spcPts val="2879"/>
              </a:lnSpc>
            </a:pPr>
            <a:r>
              <a:rPr lang="en-US" sz="2400" dirty="0" err="1">
                <a:solidFill>
                  <a:srgbClr val="000000"/>
                </a:solidFill>
                <a:latin typeface="Lato Light" panose="020F0302020204030203" pitchFamily="34" charset="0"/>
                <a:ea typeface="Lato"/>
                <a:cs typeface="Lato"/>
                <a:sym typeface="Lato"/>
              </a:rPr>
              <a:t>Digitalisation</a:t>
            </a:r>
            <a:r>
              <a:rPr lang="en-US" sz="2400" dirty="0">
                <a:solidFill>
                  <a:srgbClr val="000000"/>
                </a:solidFill>
                <a:latin typeface="Lato Light" panose="020F0302020204030203" pitchFamily="34" charset="0"/>
                <a:ea typeface="Lato"/>
                <a:cs typeface="Lato"/>
                <a:sym typeface="Lato"/>
              </a:rPr>
              <a:t> in vocational education and training: Skills for the future. Publications Office of the European Union.</a:t>
            </a:r>
          </a:p>
          <a:p>
            <a:pPr algn="just">
              <a:lnSpc>
                <a:spcPts val="2879"/>
              </a:lnSpc>
            </a:pPr>
            <a:endParaRPr lang="en-US" sz="2400" dirty="0">
              <a:solidFill>
                <a:srgbClr val="000000"/>
              </a:solidFill>
              <a:latin typeface="Lato Light" panose="020F0302020204030203" pitchFamily="34" charset="0"/>
              <a:ea typeface="Lato"/>
              <a:cs typeface="Lato"/>
              <a:sym typeface="Lato"/>
            </a:endParaRPr>
          </a:p>
          <a:p>
            <a:pPr algn="just">
              <a:lnSpc>
                <a:spcPts val="2879"/>
              </a:lnSpc>
            </a:pPr>
            <a:r>
              <a:rPr lang="en-US" sz="2400" b="1" dirty="0">
                <a:solidFill>
                  <a:srgbClr val="000000"/>
                </a:solidFill>
                <a:latin typeface="Lato Light" panose="020F0302020204030203" pitchFamily="34" charset="0"/>
                <a:ea typeface="Lato Bold"/>
                <a:cs typeface="Lato Bold"/>
                <a:sym typeface="Lato Bold"/>
              </a:rPr>
              <a:t>European Commission. (2019). </a:t>
            </a:r>
          </a:p>
          <a:p>
            <a:pPr algn="just">
              <a:lnSpc>
                <a:spcPts val="2879"/>
              </a:lnSpc>
            </a:pPr>
            <a:r>
              <a:rPr lang="en-US" sz="2400" dirty="0">
                <a:solidFill>
                  <a:srgbClr val="000000"/>
                </a:solidFill>
                <a:latin typeface="Lato Light" panose="020F0302020204030203" pitchFamily="34" charset="0"/>
                <a:ea typeface="Lato"/>
                <a:cs typeface="Lato"/>
                <a:sym typeface="Lato"/>
              </a:rPr>
              <a:t>Ethics Guidelines for Trustworthy AI. High-Level Expert Group on Artificial Intelligence.</a:t>
            </a:r>
          </a:p>
          <a:p>
            <a:pPr algn="just">
              <a:lnSpc>
                <a:spcPts val="2879"/>
              </a:lnSpc>
            </a:pPr>
            <a:endParaRPr lang="en-US" sz="2400"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European Commission. (2024).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Regulation (EU) 2024/… laying down </a:t>
            </a:r>
            <a:r>
              <a:rPr lang="en-US" sz="2400" u="none" strike="noStrike" dirty="0" err="1">
                <a:solidFill>
                  <a:srgbClr val="000000"/>
                </a:solidFill>
                <a:latin typeface="Lato Light" panose="020F0302020204030203" pitchFamily="34" charset="0"/>
                <a:ea typeface="Lato"/>
                <a:cs typeface="Lato"/>
                <a:sym typeface="Lato"/>
              </a:rPr>
              <a:t>harmonised</a:t>
            </a:r>
            <a:r>
              <a:rPr lang="en-US" sz="2400" u="none" strike="noStrike" dirty="0">
                <a:solidFill>
                  <a:srgbClr val="000000"/>
                </a:solidFill>
                <a:latin typeface="Lato Light" panose="020F0302020204030203" pitchFamily="34" charset="0"/>
                <a:ea typeface="Lato"/>
                <a:cs typeface="Lato"/>
                <a:sym typeface="Lato"/>
              </a:rPr>
              <a:t> rules on artificial intelligence (Artificial Intelligence Act). Publications Office of the European Union.</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European Commission. (2025).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General-Purpose AI Code of Practice. European Commission.</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European Parliament. (2020).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The ethics of artificial intelligence: Issues and initiatives. European Parliamentary Research Service.</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a:cs typeface="Lato"/>
              <a:sym typeface="Lato"/>
            </a:endParaRPr>
          </a:p>
          <a:p>
            <a:pPr lvl="0" algn="just">
              <a:lnSpc>
                <a:spcPts val="2879"/>
              </a:lnSpc>
              <a:spcBef>
                <a:spcPct val="0"/>
              </a:spcBef>
            </a:pPr>
            <a:r>
              <a:rPr lang="es-ES" sz="2400" b="1" dirty="0">
                <a:latin typeface="Lato Light" panose="020F0302020204030203" pitchFamily="34" charset="0"/>
              </a:rPr>
              <a:t>Redecker, C. (2017). </a:t>
            </a:r>
          </a:p>
          <a:p>
            <a:pPr lvl="0" algn="just">
              <a:lnSpc>
                <a:spcPts val="2879"/>
              </a:lnSpc>
              <a:spcBef>
                <a:spcPct val="0"/>
              </a:spcBef>
            </a:pPr>
            <a:r>
              <a:rPr lang="es-ES" sz="2400" i="1" dirty="0" err="1">
                <a:latin typeface="Lato Light" panose="020F0302020204030203" pitchFamily="34" charset="0"/>
              </a:rPr>
              <a:t>European</a:t>
            </a:r>
            <a:r>
              <a:rPr lang="es-ES" sz="2400" i="1" dirty="0">
                <a:latin typeface="Lato Light" panose="020F0302020204030203" pitchFamily="34" charset="0"/>
              </a:rPr>
              <a:t> Framework </a:t>
            </a:r>
            <a:r>
              <a:rPr lang="es-ES" sz="2400" i="1" dirty="0" err="1">
                <a:latin typeface="Lato Light" panose="020F0302020204030203" pitchFamily="34" charset="0"/>
              </a:rPr>
              <a:t>for</a:t>
            </a:r>
            <a:r>
              <a:rPr lang="es-ES" sz="2400" i="1" dirty="0">
                <a:latin typeface="Lato Light" panose="020F0302020204030203" pitchFamily="34" charset="0"/>
              </a:rPr>
              <a:t> </a:t>
            </a:r>
            <a:r>
              <a:rPr lang="es-ES" sz="2400" i="1" dirty="0" err="1">
                <a:latin typeface="Lato Light" panose="020F0302020204030203" pitchFamily="34" charset="0"/>
              </a:rPr>
              <a:t>the</a:t>
            </a:r>
            <a:r>
              <a:rPr lang="es-ES" sz="2400" i="1" dirty="0">
                <a:latin typeface="Lato Light" panose="020F0302020204030203" pitchFamily="34" charset="0"/>
              </a:rPr>
              <a:t> Digital </a:t>
            </a:r>
            <a:r>
              <a:rPr lang="es-ES" sz="2400" i="1" dirty="0" err="1">
                <a:latin typeface="Lato Light" panose="020F0302020204030203" pitchFamily="34" charset="0"/>
              </a:rPr>
              <a:t>Competence</a:t>
            </a:r>
            <a:r>
              <a:rPr lang="es-ES" sz="2400" i="1" dirty="0">
                <a:latin typeface="Lato Light" panose="020F0302020204030203" pitchFamily="34" charset="0"/>
              </a:rPr>
              <a:t> </a:t>
            </a:r>
            <a:r>
              <a:rPr lang="es-ES" sz="2400" i="1" dirty="0" err="1">
                <a:latin typeface="Lato Light" panose="020F0302020204030203" pitchFamily="34" charset="0"/>
              </a:rPr>
              <a:t>of</a:t>
            </a:r>
            <a:r>
              <a:rPr lang="es-ES" sz="2400" i="1" dirty="0">
                <a:latin typeface="Lato Light" panose="020F0302020204030203" pitchFamily="34" charset="0"/>
              </a:rPr>
              <a:t> </a:t>
            </a:r>
            <a:r>
              <a:rPr lang="es-ES" sz="2400" i="1" dirty="0" err="1">
                <a:latin typeface="Lato Light" panose="020F0302020204030203" pitchFamily="34" charset="0"/>
              </a:rPr>
              <a:t>Educators</a:t>
            </a:r>
            <a:r>
              <a:rPr lang="es-ES" sz="2400" i="1" dirty="0">
                <a:latin typeface="Lato Light" panose="020F0302020204030203" pitchFamily="34" charset="0"/>
              </a:rPr>
              <a:t> (</a:t>
            </a:r>
            <a:r>
              <a:rPr lang="es-ES" sz="2400" i="1" dirty="0" err="1">
                <a:latin typeface="Lato Light" panose="020F0302020204030203" pitchFamily="34" charset="0"/>
              </a:rPr>
              <a:t>DigCompEdu</a:t>
            </a:r>
            <a:r>
              <a:rPr lang="es-ES" sz="2400" i="1" dirty="0">
                <a:latin typeface="Lato Light" panose="020F0302020204030203" pitchFamily="34" charset="0"/>
              </a:rPr>
              <a:t>).</a:t>
            </a:r>
            <a:r>
              <a:rPr lang="es-ES" sz="2400" dirty="0">
                <a:latin typeface="Lato Light" panose="020F0302020204030203" pitchFamily="34" charset="0"/>
              </a:rPr>
              <a:t> </a:t>
            </a:r>
            <a:r>
              <a:rPr lang="es-ES" sz="2400" dirty="0" err="1">
                <a:latin typeface="Lato Light" panose="020F0302020204030203" pitchFamily="34" charset="0"/>
              </a:rPr>
              <a:t>Publications</a:t>
            </a:r>
            <a:r>
              <a:rPr lang="es-ES" sz="2400" dirty="0">
                <a:latin typeface="Lato Light" panose="020F0302020204030203" pitchFamily="34" charset="0"/>
              </a:rPr>
              <a:t> Office </a:t>
            </a:r>
            <a:r>
              <a:rPr lang="es-ES" sz="2400" dirty="0" err="1">
                <a:latin typeface="Lato Light" panose="020F0302020204030203" pitchFamily="34" charset="0"/>
              </a:rPr>
              <a:t>of</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European</a:t>
            </a:r>
            <a:r>
              <a:rPr lang="es-ES" sz="2400" dirty="0">
                <a:latin typeface="Lato Light" panose="020F0302020204030203" pitchFamily="34" charset="0"/>
              </a:rPr>
              <a:t> Union.</a:t>
            </a: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OECD. (2019).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OECD Principles on Artificial Intelligence. OECD Publishing.</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4399" y="1085850"/>
            <a:ext cx="10157001"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RIFERIMENTI UTILIZZATI NEL MODULO</a:t>
            </a:r>
          </a:p>
        </p:txBody>
      </p:sp>
      <p:sp>
        <p:nvSpPr>
          <p:cNvPr id="4" name="Freeform 4"/>
          <p:cNvSpPr/>
          <p:nvPr/>
        </p:nvSpPr>
        <p:spPr>
          <a:xfrm>
            <a:off x="1044399" y="2225158"/>
            <a:ext cx="16214902" cy="3746296"/>
          </a:xfrm>
          <a:custGeom>
            <a:avLst/>
            <a:gdLst/>
            <a:ahLst/>
            <a:cxnLst/>
            <a:rect l="l" t="t" r="r" b="b"/>
            <a:pathLst>
              <a:path w="21619868" h="4995061">
                <a:moveTo>
                  <a:pt x="0" y="0"/>
                </a:moveTo>
                <a:lnTo>
                  <a:pt x="21619868" y="0"/>
                </a:lnTo>
                <a:lnTo>
                  <a:pt x="21619868" y="4995061"/>
                </a:lnTo>
                <a:lnTo>
                  <a:pt x="0" y="4995061"/>
                </a:lnTo>
                <a:close/>
              </a:path>
            </a:pathLst>
          </a:custGeom>
          <a:blipFill>
            <a:blip r:embed="rId3">
              <a:alphaModFix amt="0"/>
            </a:blip>
            <a:stretch>
              <a:fillRect t="-42517" r="-3748" b="-32477"/>
            </a:stretch>
          </a:blipFill>
        </p:spPr>
        <p:txBody>
          <a:bodyPr/>
          <a:lstStyle/>
          <a:p>
            <a:endParaRPr lang="en-GB"/>
          </a:p>
        </p:txBody>
      </p:sp>
      <p:grpSp>
        <p:nvGrpSpPr>
          <p:cNvPr id="6" name="Group 3">
            <a:extLst>
              <a:ext uri="{FF2B5EF4-FFF2-40B4-BE49-F238E27FC236}">
                <a16:creationId xmlns:a16="http://schemas.microsoft.com/office/drawing/2014/main" id="{57D5D427-4F88-489D-1147-5F1D6EA43D24}"/>
              </a:ext>
            </a:extLst>
          </p:cNvPr>
          <p:cNvGrpSpPr/>
          <p:nvPr/>
        </p:nvGrpSpPr>
        <p:grpSpPr>
          <a:xfrm>
            <a:off x="1044399" y="2668474"/>
            <a:ext cx="16230600" cy="3370154"/>
            <a:chOff x="0" y="0"/>
            <a:chExt cx="21640800" cy="4493538"/>
          </a:xfrm>
        </p:grpSpPr>
        <p:sp>
          <p:nvSpPr>
            <p:cNvPr id="7" name="Freeform 4">
              <a:extLst>
                <a:ext uri="{FF2B5EF4-FFF2-40B4-BE49-F238E27FC236}">
                  <a16:creationId xmlns:a16="http://schemas.microsoft.com/office/drawing/2014/main" id="{D0987944-1BE8-5F4D-D592-F988B6A32F69}"/>
                </a:ext>
              </a:extLst>
            </p:cNvPr>
            <p:cNvSpPr/>
            <p:nvPr/>
          </p:nvSpPr>
          <p:spPr>
            <a:xfrm>
              <a:off x="0" y="0"/>
              <a:ext cx="21640800" cy="4493537"/>
            </a:xfrm>
            <a:custGeom>
              <a:avLst/>
              <a:gdLst/>
              <a:ahLst/>
              <a:cxnLst/>
              <a:rect l="l" t="t" r="r" b="b"/>
              <a:pathLst>
                <a:path w="21640800" h="4493537">
                  <a:moveTo>
                    <a:pt x="0" y="0"/>
                  </a:moveTo>
                  <a:lnTo>
                    <a:pt x="21640800" y="0"/>
                  </a:lnTo>
                  <a:lnTo>
                    <a:pt x="21640800" y="4493537"/>
                  </a:lnTo>
                  <a:lnTo>
                    <a:pt x="0" y="4493537"/>
                  </a:lnTo>
                  <a:close/>
                </a:path>
              </a:pathLst>
            </a:custGeom>
            <a:blipFill>
              <a:blip r:embed="rId3">
                <a:alphaModFix amt="0"/>
              </a:blip>
              <a:stretch>
                <a:fillRect t="-47262" r="-3647" b="-47262"/>
              </a:stretch>
            </a:blipFill>
          </p:spPr>
          <p:txBody>
            <a:bodyPr/>
            <a:lstStyle/>
            <a:p>
              <a:endParaRPr lang="en-GB"/>
            </a:p>
          </p:txBody>
        </p:sp>
        <p:sp>
          <p:nvSpPr>
            <p:cNvPr id="8" name="TextBox 5">
              <a:extLst>
                <a:ext uri="{FF2B5EF4-FFF2-40B4-BE49-F238E27FC236}">
                  <a16:creationId xmlns:a16="http://schemas.microsoft.com/office/drawing/2014/main" id="{D1068C54-8B13-E290-6678-934FC93B61AC}"/>
                </a:ext>
              </a:extLst>
            </p:cNvPr>
            <p:cNvSpPr txBox="1"/>
            <p:nvPr/>
          </p:nvSpPr>
          <p:spPr>
            <a:xfrm>
              <a:off x="0" y="0"/>
              <a:ext cx="21640800" cy="4493538"/>
            </a:xfrm>
            <a:prstGeom prst="rect">
              <a:avLst/>
            </a:prstGeom>
          </p:spPr>
          <p:txBody>
            <a:bodyPr lIns="0" tIns="0" rIns="0" bIns="0" rtlCol="0" anchor="ctr"/>
            <a:lstStyle/>
            <a:p>
              <a:pPr algn="just">
                <a:lnSpc>
                  <a:spcPts val="2879"/>
                </a:lnSpc>
              </a:pPr>
              <a:r>
                <a:rPr lang="en-US" sz="2400" b="1" dirty="0">
                  <a:solidFill>
                    <a:srgbClr val="000000"/>
                  </a:solidFill>
                  <a:latin typeface="Lato Light" panose="020F0302020204030203" pitchFamily="34" charset="0"/>
                  <a:ea typeface="Lato Bold"/>
                  <a:cs typeface="Lato Bold"/>
                  <a:sym typeface="Lato Bold"/>
                </a:rPr>
                <a:t>UNESCO. (2021). </a:t>
              </a:r>
            </a:p>
            <a:p>
              <a:pPr algn="just">
                <a:lnSpc>
                  <a:spcPts val="2879"/>
                </a:lnSpc>
              </a:pPr>
              <a:r>
                <a:rPr lang="en-US" sz="2400" dirty="0">
                  <a:solidFill>
                    <a:srgbClr val="000000"/>
                  </a:solidFill>
                  <a:latin typeface="Lato Light" panose="020F0302020204030203" pitchFamily="34" charset="0"/>
                  <a:ea typeface="Lato"/>
                  <a:cs typeface="Lato"/>
                  <a:sym typeface="Lato"/>
                </a:rPr>
                <a:t>Recommendation on the Ethics of Artificial Intelligence. United Nations Educational, Scientific and Cultural Organization.</a:t>
              </a:r>
            </a:p>
            <a:p>
              <a:pPr algn="just">
                <a:lnSpc>
                  <a:spcPts val="2879"/>
                </a:lnSpc>
              </a:pPr>
              <a:endParaRPr lang="en-US" sz="2400" dirty="0">
                <a:solidFill>
                  <a:srgbClr val="000000"/>
                </a:solidFill>
                <a:latin typeface="Lato Light" panose="020F0302020204030203" pitchFamily="34" charset="0"/>
                <a:ea typeface="Lato"/>
                <a:cs typeface="Lato"/>
                <a:sym typeface="Lato"/>
              </a:endParaRPr>
            </a:p>
            <a:p>
              <a:pPr algn="just">
                <a:lnSpc>
                  <a:spcPts val="2879"/>
                </a:lnSpc>
              </a:pPr>
              <a:r>
                <a:rPr lang="en-US" sz="2400" b="1" dirty="0">
                  <a:solidFill>
                    <a:srgbClr val="000000"/>
                  </a:solidFill>
                  <a:latin typeface="Lato Light" panose="020F0302020204030203" pitchFamily="34" charset="0"/>
                  <a:ea typeface="Lato Bold"/>
                  <a:cs typeface="Lato Bold"/>
                  <a:sym typeface="Lato Bold"/>
                </a:rPr>
                <a:t>UNESCO. (2023). </a:t>
              </a:r>
            </a:p>
            <a:p>
              <a:pPr algn="just">
                <a:lnSpc>
                  <a:spcPts val="2879"/>
                </a:lnSpc>
              </a:pPr>
              <a:r>
                <a:rPr lang="en-US" sz="2400" dirty="0">
                  <a:solidFill>
                    <a:srgbClr val="000000"/>
                  </a:solidFill>
                  <a:latin typeface="Lato Light" panose="020F0302020204030203" pitchFamily="34" charset="0"/>
                  <a:ea typeface="Lato"/>
                  <a:cs typeface="Lato"/>
                  <a:sym typeface="Lato"/>
                </a:rPr>
                <a:t>Readiness Assessment Methodology (RAM): A Tool of the Recommendation on the Ethics of AI. UNESCO.</a:t>
              </a:r>
            </a:p>
            <a:p>
              <a:pPr algn="just">
                <a:lnSpc>
                  <a:spcPts val="2879"/>
                </a:lnSpc>
              </a:pPr>
              <a:endParaRPr lang="en-US" sz="2400" dirty="0">
                <a:solidFill>
                  <a:srgbClr val="000000"/>
                </a:solidFill>
                <a:latin typeface="Lato Light" panose="020F0302020204030203" pitchFamily="34" charset="0"/>
                <a:ea typeface="Lato"/>
                <a:cs typeface="Lato"/>
                <a:sym typeface="Lato"/>
              </a:endParaRPr>
            </a:p>
            <a:p>
              <a:pPr algn="just">
                <a:lnSpc>
                  <a:spcPts val="2879"/>
                </a:lnSpc>
              </a:pPr>
              <a:r>
                <a:rPr lang="es-ES" sz="2400" b="1" dirty="0" err="1">
                  <a:latin typeface="Lato Light" panose="020F0302020204030203" pitchFamily="34" charset="0"/>
                </a:rPr>
                <a:t>Vuorikari</a:t>
              </a:r>
              <a:r>
                <a:rPr lang="es-ES" sz="2400" b="1" dirty="0">
                  <a:latin typeface="Lato Light" panose="020F0302020204030203" pitchFamily="34" charset="0"/>
                </a:rPr>
                <a:t>, R., </a:t>
              </a:r>
              <a:r>
                <a:rPr lang="es-ES" sz="2400" b="1" dirty="0" err="1">
                  <a:latin typeface="Lato Light" panose="020F0302020204030203" pitchFamily="34" charset="0"/>
                </a:rPr>
                <a:t>Kluzer</a:t>
              </a:r>
              <a:r>
                <a:rPr lang="es-ES" sz="2400" b="1" dirty="0">
                  <a:latin typeface="Lato Light" panose="020F0302020204030203" pitchFamily="34" charset="0"/>
                </a:rPr>
                <a:t>, S., &amp; </a:t>
              </a:r>
              <a:r>
                <a:rPr lang="es-ES" sz="2400" b="1" dirty="0" err="1">
                  <a:latin typeface="Lato Light" panose="020F0302020204030203" pitchFamily="34" charset="0"/>
                </a:rPr>
                <a:t>Punie</a:t>
              </a:r>
              <a:r>
                <a:rPr lang="es-ES" sz="2400" b="1" dirty="0">
                  <a:latin typeface="Lato Light" panose="020F0302020204030203" pitchFamily="34" charset="0"/>
                </a:rPr>
                <a:t>, Y. (2022). </a:t>
              </a:r>
            </a:p>
            <a:p>
              <a:pPr algn="just">
                <a:lnSpc>
                  <a:spcPts val="2879"/>
                </a:lnSpc>
              </a:pPr>
              <a:r>
                <a:rPr lang="es-ES" sz="2400" i="1" dirty="0" err="1">
                  <a:latin typeface="Lato Light" panose="020F0302020204030203" pitchFamily="34" charset="0"/>
                </a:rPr>
                <a:t>DigComp</a:t>
              </a:r>
              <a:r>
                <a:rPr lang="es-ES" sz="2400" i="1" dirty="0">
                  <a:latin typeface="Lato Light" panose="020F0302020204030203" pitchFamily="34" charset="0"/>
                </a:rPr>
                <a:t> 2.2: The Digital </a:t>
              </a:r>
              <a:r>
                <a:rPr lang="es-ES" sz="2400" i="1" dirty="0" err="1">
                  <a:latin typeface="Lato Light" panose="020F0302020204030203" pitchFamily="34" charset="0"/>
                </a:rPr>
                <a:t>Competence</a:t>
              </a:r>
              <a:r>
                <a:rPr lang="es-ES" sz="2400" i="1" dirty="0">
                  <a:latin typeface="Lato Light" panose="020F0302020204030203" pitchFamily="34" charset="0"/>
                </a:rPr>
                <a:t> Framework </a:t>
              </a:r>
              <a:r>
                <a:rPr lang="es-ES" sz="2400" i="1" dirty="0" err="1">
                  <a:latin typeface="Lato Light" panose="020F0302020204030203" pitchFamily="34" charset="0"/>
                </a:rPr>
                <a:t>for</a:t>
              </a:r>
              <a:r>
                <a:rPr lang="es-ES" sz="2400" i="1" dirty="0">
                  <a:latin typeface="Lato Light" panose="020F0302020204030203" pitchFamily="34" charset="0"/>
                </a:rPr>
                <a:t> </a:t>
              </a:r>
              <a:r>
                <a:rPr lang="es-ES" sz="2400" i="1" dirty="0" err="1">
                  <a:latin typeface="Lato Light" panose="020F0302020204030203" pitchFamily="34" charset="0"/>
                </a:rPr>
                <a:t>Citizens</a:t>
              </a:r>
              <a:r>
                <a:rPr lang="es-ES" sz="2400" dirty="0">
                  <a:latin typeface="Lato Light" panose="020F0302020204030203" pitchFamily="34" charset="0"/>
                </a:rPr>
                <a:t>. </a:t>
              </a:r>
              <a:r>
                <a:rPr lang="es-ES" sz="2400" dirty="0" err="1">
                  <a:latin typeface="Lato Light" panose="020F0302020204030203" pitchFamily="34" charset="0"/>
                </a:rPr>
                <a:t>Publications</a:t>
              </a:r>
              <a:r>
                <a:rPr lang="es-ES" sz="2400" dirty="0">
                  <a:latin typeface="Lato Light" panose="020F0302020204030203" pitchFamily="34" charset="0"/>
                </a:rPr>
                <a:t> Office </a:t>
              </a:r>
              <a:r>
                <a:rPr lang="es-ES" sz="2400" dirty="0" err="1">
                  <a:latin typeface="Lato Light" panose="020F0302020204030203" pitchFamily="34" charset="0"/>
                </a:rPr>
                <a:t>of</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European</a:t>
              </a:r>
              <a:r>
                <a:rPr lang="es-ES" sz="2400" dirty="0">
                  <a:latin typeface="Lato Light" panose="020F0302020204030203" pitchFamily="34" charset="0"/>
                </a:rPr>
                <a:t> Union.</a:t>
              </a:r>
              <a:endParaRPr lang="en-US" sz="2400" dirty="0">
                <a:solidFill>
                  <a:srgbClr val="000000"/>
                </a:solidFill>
                <a:latin typeface="Lato Light" panose="020F0302020204030203" pitchFamily="34" charset="0"/>
                <a:ea typeface="Lato"/>
                <a:cs typeface="Lato"/>
                <a:sym typeface="Lato"/>
              </a:endParaRPr>
            </a:p>
            <a:p>
              <a:pPr algn="just">
                <a:lnSpc>
                  <a:spcPts val="2879"/>
                </a:lnSpc>
              </a:pPr>
              <a:endParaRPr lang="en-US" sz="2400"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World Economic Forum. (2023).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Shaping the Future of Learning: The Role of AI in Education. WEF.</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n-GB"/>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n-GB"/>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Corso di uscita</a:t>
              </a:r>
            </a:p>
          </p:txBody>
        </p:sp>
      </p:grpSp>
      <p:grpSp>
        <p:nvGrpSpPr>
          <p:cNvPr id="8" name="Group 8"/>
          <p:cNvGrpSpPr/>
          <p:nvPr/>
        </p:nvGrpSpPr>
        <p:grpSpPr>
          <a:xfrm>
            <a:off x="8806491" y="2992907"/>
            <a:ext cx="7419499" cy="3244739"/>
            <a:chOff x="0" y="0"/>
            <a:chExt cx="9892665" cy="4326318"/>
          </a:xfrm>
        </p:grpSpPr>
        <p:sp>
          <p:nvSpPr>
            <p:cNvPr id="9" name="Freeform 9"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n-GB"/>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62169" b="-62169"/>
              </a:stretch>
            </a:blipFill>
          </p:spPr>
          <p:txBody>
            <a:bodyPr/>
            <a:lstStyle/>
            <a:p>
              <a:endParaRPr lang="en-GB"/>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n-GB"/>
            </a:p>
          </p:txBody>
        </p:sp>
      </p:grpSp>
      <p:sp>
        <p:nvSpPr>
          <p:cNvPr id="14" name="TextBox 14"/>
          <p:cNvSpPr txBox="1"/>
          <p:nvPr/>
        </p:nvSpPr>
        <p:spPr>
          <a:xfrm>
            <a:off x="9064173" y="8782050"/>
            <a:ext cx="6942236" cy="1190625"/>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4439</Words>
  <Application>Microsoft Office PowerPoint</Application>
  <PresentationFormat>Custom</PresentationFormat>
  <Paragraphs>433</Paragraphs>
  <Slides>41</Slides>
  <Notes>24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41</vt:i4>
      </vt:variant>
    </vt:vector>
  </HeadingPairs>
  <TitlesOfParts>
    <vt:vector size="59" baseType="lpstr">
      <vt:lpstr>Gosha</vt:lpstr>
      <vt:lpstr>Lato Bold</vt:lpstr>
      <vt:lpstr>Lato Light Italics</vt:lpstr>
      <vt:lpstr>Calibri</vt:lpstr>
      <vt:lpstr>Quattrocento Bold</vt:lpstr>
      <vt:lpstr>Gosha Bold</vt:lpstr>
      <vt:lpstr>Canva Sans Bold</vt:lpstr>
      <vt:lpstr>Open Sans Light</vt:lpstr>
      <vt:lpstr>Signika Bold</vt:lpstr>
      <vt:lpstr>Canva Sans Medium</vt:lpstr>
      <vt:lpstr>Arial</vt:lpstr>
      <vt:lpstr>Calibri (MS) Bold</vt:lpstr>
      <vt:lpstr>Oswald</vt:lpstr>
      <vt:lpstr>Lato Light</vt:lpstr>
      <vt:lpstr>Calibri (MS)</vt:lpstr>
      <vt:lpstr>Lato</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IT_Module 1 - INclusive trAIners</dc:title>
  <dc:creator>User00</dc:creator>
  <cp:lastModifiedBy>Jaione Santos Miguel</cp:lastModifiedBy>
  <cp:revision>9</cp:revision>
  <dcterms:created xsi:type="dcterms:W3CDTF">2006-08-16T00:00:00Z</dcterms:created>
  <dcterms:modified xsi:type="dcterms:W3CDTF">2026-10-08T13:32:38Z</dcterms:modified>
  <dc:identifier>DAHQL8ggd4w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9CE4FBE1-50F5-4B24-8584-46023FAA87D2</vt:lpwstr>
  </property>
  <property fmtid="{D5CDD505-2E9C-101B-9397-08002B2CF9AE}" pid="3" name="ArticulatePath">
    <vt:lpwstr>IT_Module 1 - INclusive trAIners</vt:lpwstr>
  </property>
</Properties>
</file>