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7" r:id="rId42"/>
  </p:sldIdLst>
  <p:sldSz cx="18288000" cy="10287000"/>
  <p:notesSz cx="6858000" cy="9144000"/>
  <p:embeddedFontLst>
    <p:embeddedFont>
      <p:font typeface="Calibri (MS)" panose="020B0604020202020204" charset="0"/>
      <p:regular r:id="rId44"/>
    </p:embeddedFont>
    <p:embeddedFont>
      <p:font typeface="Calibri (MS) Bold" panose="020B0604020202020204" charset="0"/>
      <p:regular r:id="rId45"/>
    </p:embeddedFont>
    <p:embeddedFont>
      <p:font typeface="Canva Sans" panose="020B0604020202020204" charset="0"/>
      <p:regular r:id="rId46"/>
    </p:embeddedFont>
    <p:embeddedFont>
      <p:font typeface="Canva Sans Bold" panose="020B0604020202020204" charset="0"/>
      <p:regular r:id="rId47"/>
    </p:embeddedFont>
    <p:embeddedFont>
      <p:font typeface="Canva Sans Medium" panose="020B0604020202020204" charset="0"/>
      <p:regular r:id="rId48"/>
    </p:embeddedFont>
    <p:embeddedFont>
      <p:font typeface="Gosha" panose="020B0604020202020204" charset="0"/>
      <p:regular r:id="rId49"/>
    </p:embeddedFont>
    <p:embeddedFont>
      <p:font typeface="Gosha Bold" panose="020B0604020202020204" charset="0"/>
      <p:regular r:id="rId50"/>
    </p:embeddedFont>
    <p:embeddedFont>
      <p:font typeface="Lato" panose="020F0502020204030203" pitchFamily="34" charset="0"/>
      <p:regular r:id="rId51"/>
      <p:bold r:id="rId52"/>
      <p:italic r:id="rId53"/>
    </p:embeddedFont>
    <p:embeddedFont>
      <p:font typeface="Lato Bold" panose="020F0802020204030203" pitchFamily="34" charset="0"/>
      <p:regular r:id="rId54"/>
      <p:bold r:id="rId55"/>
    </p:embeddedFont>
    <p:embeddedFont>
      <p:font typeface="Lato Light" panose="020F0302020204030203" pitchFamily="34" charset="0"/>
      <p:regular r:id="rId56"/>
    </p:embeddedFont>
    <p:embeddedFont>
      <p:font typeface="Lato Light Italics" panose="020B0604020202020204" charset="0"/>
      <p:regular r:id="rId57"/>
    </p:embeddedFont>
    <p:embeddedFont>
      <p:font typeface="Open Sans Light" pitchFamily="2" charset="0"/>
      <p:regular r:id="rId58"/>
      <p:italic r:id="rId59"/>
    </p:embeddedFont>
    <p:embeddedFont>
      <p:font typeface="Oswald" pitchFamily="2" charset="0"/>
      <p:regular r:id="rId60"/>
      <p:bold r:id="rId61"/>
    </p:embeddedFont>
    <p:embeddedFont>
      <p:font typeface="Quattrocento Bold" panose="020B0604020202020204" charset="0"/>
      <p:regular r:id="rId62"/>
    </p:embeddedFont>
    <p:embeddedFont>
      <p:font typeface="Signika Bold" pitchFamily="2" charset="0"/>
      <p:regular r:id="rId63"/>
      <p:bold r:id="rId64"/>
    </p:embeddedFont>
  </p:embeddedFontLst>
  <p:custDataLst>
    <p:tags r:id="rId6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7.fntdata"/><Relationship Id="rId55"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notesSlide" Target="../notesSlides/notesSlide7.xml"/><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slideLayout" Target="../slideLayouts/slideLayout7.xml"/><Relationship Id="rId16" Type="http://schemas.openxmlformats.org/officeDocument/2006/relationships/image" Target="../media/image24.jpeg"/><Relationship Id="rId1" Type="http://schemas.openxmlformats.org/officeDocument/2006/relationships/tags" Target="../tags/tag8.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jpeg"/><Relationship Id="rId4" Type="http://schemas.openxmlformats.org/officeDocument/2006/relationships/image" Target="../media/image6.jpeg"/><Relationship Id="rId9" Type="http://schemas.openxmlformats.org/officeDocument/2006/relationships/image" Target="../media/image17.jpe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8.xml"/><Relationship Id="rId7"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slideLayout" Target="../slideLayouts/slideLayout7.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tags" Target="../tags/tag13.xml"/><Relationship Id="rId6" Type="http://schemas.openxmlformats.org/officeDocument/2006/relationships/image" Target="../media/image40.png"/><Relationship Id="rId11" Type="http://schemas.openxmlformats.org/officeDocument/2006/relationships/image" Target="../media/image45.png"/><Relationship Id="rId24" Type="http://schemas.openxmlformats.org/officeDocument/2006/relationships/image" Target="../media/image58.sv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6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6.jpe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6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jpe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8" Type="http://schemas.openxmlformats.org/officeDocument/2006/relationships/hyperlink" Target="https://unesdoc.unesco.org/ark:/48223/pf0000385198_spa" TargetMode="External"/><Relationship Id="rId3" Type="http://schemas.openxmlformats.org/officeDocument/2006/relationships/notesSlide" Target="../notesSlides/notesSlide16.xml"/><Relationship Id="rId7" Type="http://schemas.openxmlformats.org/officeDocument/2006/relationships/hyperlink" Target="https://digital-strategy.ec.europa.eu/es/policies/contents-code-gpai" TargetMode="Externa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hyperlink" Target="https://digital-strategy.ec.europa.eu/es/policies/regulatory-framework-ai" TargetMode="External"/><Relationship Id="rId5" Type="http://schemas.openxmlformats.org/officeDocument/2006/relationships/image" Target="../media/image6.jpeg"/><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7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78.jpe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85.png"/><Relationship Id="rId4" Type="http://schemas.openxmlformats.org/officeDocument/2006/relationships/image" Target="../media/image84.png"/></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notesSlide" Target="../notesSlides/notesSlide20.xml"/><Relationship Id="rId7"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drive.google.com/file/d/1JPPQu8C1e98e6Ig4rJ04LGi3ucH88kGp/view?usp=sharing" TargetMode="External"/><Relationship Id="rId5" Type="http://schemas.openxmlformats.org/officeDocument/2006/relationships/image" Target="../media/image86.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90.png"/><Relationship Id="rId5" Type="http://schemas.openxmlformats.org/officeDocument/2006/relationships/hyperlink" Target="https://notebook.google.com/notebook/d7f2d9bf-dfef-4303-8c7b-5b6ed0df38ae?artifactId=e128ba7b-535c-4128-816c-e0b11ea7b28d" TargetMode="External"/><Relationship Id="rId4" Type="http://schemas.openxmlformats.org/officeDocument/2006/relationships/image" Target="../media/image89.jpeg"/></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93.png"/><Relationship Id="rId5" Type="http://schemas.openxmlformats.org/officeDocument/2006/relationships/hyperlink" Target="https://drive.google.com/file/d/1wP6YSXNxqkW20gdD_ZhKlYrPuEvbjeaA/view?usp=sharing" TargetMode="External"/><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86.png"/><Relationship Id="rId5" Type="http://schemas.openxmlformats.org/officeDocument/2006/relationships/image" Target="../media/image95.png"/><Relationship Id="rId4" Type="http://schemas.openxmlformats.org/officeDocument/2006/relationships/hyperlink" Target="https://docs.google.com/forms/d/e/1FAIpQLSd-CN24CteOaCTRTu35SyXJX7o3YW6VUcqivYavKhbsReh6Aw/formRespons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n-GB"/>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n-GB"/>
            </a:p>
          </p:txBody>
        </p:sp>
      </p:grpSp>
      <p:grpSp>
        <p:nvGrpSpPr>
          <p:cNvPr id="6" name="Group 6"/>
          <p:cNvGrpSpPr/>
          <p:nvPr/>
        </p:nvGrpSpPr>
        <p:grpSpPr>
          <a:xfrm>
            <a:off x="11167615" y="508311"/>
            <a:ext cx="5884593" cy="2573484"/>
            <a:chOff x="0" y="0"/>
            <a:chExt cx="7846123" cy="3431311"/>
          </a:xfrm>
        </p:grpSpPr>
        <p:sp>
          <p:nvSpPr>
            <p:cNvPr id="7" name="Freeform 7" descr="Un logo con la testa di una persona in un cerchio.  Il contenuto generato dall'intelligenza artificiale potrebbe essere errato."/>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n-GB"/>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n-GB"/>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r="-17352"/>
              </a:stretch>
            </a:blipFill>
          </p:spPr>
          <p:txBody>
            <a:bodyPr/>
            <a:lstStyle/>
            <a:p>
              <a:endParaRPr lang="en-GB"/>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Este projeto foi cofinanciado com o apoio do programa Erasmus+ da Comissão Europeia. Esta publicação reflete apenas as opiniões dos seus autores, e nem a Comissão Europeia nem a SEPIE são responsáveis ​​por qualquer uso que possa ser feito das informações aqui contidas.</a:t>
            </a:r>
          </a:p>
        </p:txBody>
      </p:sp>
      <p:sp>
        <p:nvSpPr>
          <p:cNvPr id="13" name="TextBox 13"/>
          <p:cNvSpPr txBox="1"/>
          <p:nvPr/>
        </p:nvSpPr>
        <p:spPr>
          <a:xfrm>
            <a:off x="623720" y="1047750"/>
            <a:ext cx="8887159" cy="257175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Módulo</a:t>
            </a:r>
            <a:r>
              <a:rPr lang="en-US" sz="4200" b="1" u="none" strike="noStrike" dirty="0">
                <a:solidFill>
                  <a:srgbClr val="FFFFFF"/>
                </a:solidFill>
                <a:latin typeface="Quattrocento Bold"/>
                <a:ea typeface="Quattrocento Bold"/>
                <a:cs typeface="Quattrocento Bold"/>
                <a:sym typeface="Quattrocento Bold"/>
              </a:rPr>
              <a:t> 1: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Fundamentos</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Éticos</a:t>
            </a:r>
            <a:r>
              <a:rPr lang="en-US" sz="4200" b="1" u="none" strike="noStrike" dirty="0">
                <a:solidFill>
                  <a:srgbClr val="FFFFFF"/>
                </a:solidFill>
                <a:latin typeface="Quattrocento Bold"/>
                <a:ea typeface="Quattrocento Bold"/>
                <a:cs typeface="Quattrocento Bold"/>
                <a:sym typeface="Quattrocento Bold"/>
              </a:rPr>
              <a:t> da </a:t>
            </a:r>
            <a:r>
              <a:rPr lang="en-US" sz="4200" b="1" u="none" strike="noStrike" dirty="0" err="1">
                <a:solidFill>
                  <a:srgbClr val="FFFFFF"/>
                </a:solidFill>
                <a:latin typeface="Quattrocento Bold"/>
                <a:ea typeface="Quattrocento Bold"/>
                <a:cs typeface="Quattrocento Bold"/>
                <a:sym typeface="Quattrocento Bold"/>
              </a:rPr>
              <a:t>Inteligência</a:t>
            </a:r>
            <a:r>
              <a:rPr lang="en-US" sz="4200" b="1" u="none" strike="noStrike" dirty="0">
                <a:solidFill>
                  <a:srgbClr val="FFFFFF"/>
                </a:solidFill>
                <a:latin typeface="Quattrocento Bold"/>
                <a:ea typeface="Quattrocento Bold"/>
                <a:cs typeface="Quattrocento Bold"/>
                <a:sym typeface="Quattrocento Bold"/>
              </a:rPr>
              <a:t> Artificial </a:t>
            </a:r>
            <a:r>
              <a:rPr lang="en-US" sz="4200" b="1" u="none" strike="noStrike" dirty="0" err="1">
                <a:solidFill>
                  <a:srgbClr val="FFFFFF"/>
                </a:solidFill>
                <a:latin typeface="Quattrocento Bold"/>
                <a:ea typeface="Quattrocento Bold"/>
                <a:cs typeface="Quattrocento Bold"/>
                <a:sym typeface="Quattrocento Bold"/>
              </a:rPr>
              <a:t>na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Educação</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Profissional</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Continuada</a:t>
            </a: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n-GB"/>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n-GB"/>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CONTENTE</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3" name="Group 13"/>
          <p:cNvGrpSpPr/>
          <p:nvPr/>
        </p:nvGrpSpPr>
        <p:grpSpPr>
          <a:xfrm>
            <a:off x="10442153" y="6078941"/>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5" name="Group 15"/>
          <p:cNvGrpSpPr/>
          <p:nvPr/>
        </p:nvGrpSpPr>
        <p:grpSpPr>
          <a:xfrm>
            <a:off x="10653627" y="6299454"/>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7" name="Group 17"/>
          <p:cNvGrpSpPr/>
          <p:nvPr/>
        </p:nvGrpSpPr>
        <p:grpSpPr>
          <a:xfrm>
            <a:off x="10404996" y="26439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9" name="Group 19"/>
          <p:cNvGrpSpPr/>
          <p:nvPr/>
        </p:nvGrpSpPr>
        <p:grpSpPr>
          <a:xfrm>
            <a:off x="10617841" y="2838260"/>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5" name="Group 25"/>
          <p:cNvGrpSpPr/>
          <p:nvPr/>
        </p:nvGrpSpPr>
        <p:grpSpPr>
          <a:xfrm>
            <a:off x="434083" y="51154"/>
            <a:ext cx="6212319" cy="3045114"/>
            <a:chOff x="0" y="0"/>
            <a:chExt cx="8283092" cy="4060152"/>
          </a:xfrm>
        </p:grpSpPr>
        <p:sp>
          <p:nvSpPr>
            <p:cNvPr id="26" name="Freeform 26"/>
            <p:cNvSpPr/>
            <p:nvPr/>
          </p:nvSpPr>
          <p:spPr>
            <a:xfrm>
              <a:off x="0" y="0"/>
              <a:ext cx="8283094" cy="4060141"/>
            </a:xfrm>
            <a:custGeom>
              <a:avLst/>
              <a:gdLst/>
              <a:ahLst/>
              <a:cxnLst/>
              <a:rect l="l" t="t" r="r" b="b"/>
              <a:pathLst>
                <a:path w="8283094" h="4060141">
                  <a:moveTo>
                    <a:pt x="0" y="0"/>
                  </a:moveTo>
                  <a:lnTo>
                    <a:pt x="8283094" y="0"/>
                  </a:lnTo>
                  <a:lnTo>
                    <a:pt x="8283094" y="4060141"/>
                  </a:lnTo>
                  <a:lnTo>
                    <a:pt x="0" y="4060141"/>
                  </a:lnTo>
                  <a:close/>
                </a:path>
              </a:pathLst>
            </a:custGeom>
            <a:blipFill>
              <a:blip r:embed="rId5">
                <a:alphaModFix amt="0"/>
              </a:blip>
              <a:stretch>
                <a:fillRect t="-25219" b="45716"/>
              </a:stretch>
            </a:blipFill>
          </p:spPr>
          <p:txBody>
            <a:bodyPr/>
            <a:lstStyle/>
            <a:p>
              <a:endParaRPr lang="en-GB"/>
            </a:p>
          </p:txBody>
        </p:sp>
        <p:sp>
          <p:nvSpPr>
            <p:cNvPr id="27" name="TextBox 27"/>
            <p:cNvSpPr txBox="1"/>
            <p:nvPr/>
          </p:nvSpPr>
          <p:spPr>
            <a:xfrm>
              <a:off x="0" y="-123825"/>
              <a:ext cx="8283092" cy="4183977"/>
            </a:xfrm>
            <a:prstGeom prst="rect">
              <a:avLst/>
            </a:prstGeom>
          </p:spPr>
          <p:txBody>
            <a:bodyPr lIns="0" tIns="0" rIns="0" bIns="0" rtlCol="0" anchor="ctr"/>
            <a:lstStyle/>
            <a:p>
              <a:pPr algn="ctr">
                <a:lnSpc>
                  <a:spcPts val="4703"/>
                </a:lnSpc>
                <a:spcBef>
                  <a:spcPct val="0"/>
                </a:spcBef>
              </a:pPr>
              <a:r>
                <a:rPr lang="en-US" sz="2799" dirty="0">
                  <a:solidFill>
                    <a:srgbClr val="000000"/>
                  </a:solidFill>
                  <a:latin typeface="Oswald"/>
                  <a:sym typeface="Oswald"/>
                </a:rPr>
                <a:t>UNIDADE 1: PRINCÍPIOS ÉTICOS FUNDAMENTAIS QUE REGEM O USO RESPONSÁVEL DA IA ​​NO ENSINO PROFISSIONAL E TÉCNICO</a:t>
              </a:r>
            </a:p>
          </p:txBody>
        </p:sp>
      </p:grpSp>
      <p:grpSp>
        <p:nvGrpSpPr>
          <p:cNvPr id="28" name="Group 28"/>
          <p:cNvGrpSpPr/>
          <p:nvPr/>
        </p:nvGrpSpPr>
        <p:grpSpPr>
          <a:xfrm>
            <a:off x="886873" y="7256031"/>
            <a:ext cx="5306739" cy="3030969"/>
            <a:chOff x="0" y="0"/>
            <a:chExt cx="7075653" cy="4041292"/>
          </a:xfrm>
        </p:grpSpPr>
        <p:sp>
          <p:nvSpPr>
            <p:cNvPr id="29" name="Freeform 29"/>
            <p:cNvSpPr/>
            <p:nvPr/>
          </p:nvSpPr>
          <p:spPr>
            <a:xfrm>
              <a:off x="0" y="0"/>
              <a:ext cx="7075654" cy="4041285"/>
            </a:xfrm>
            <a:custGeom>
              <a:avLst/>
              <a:gdLst/>
              <a:ahLst/>
              <a:cxnLst/>
              <a:rect l="l" t="t" r="r" b="b"/>
              <a:pathLst>
                <a:path w="7075654" h="4041285">
                  <a:moveTo>
                    <a:pt x="0" y="0"/>
                  </a:moveTo>
                  <a:lnTo>
                    <a:pt x="7075654" y="0"/>
                  </a:lnTo>
                  <a:lnTo>
                    <a:pt x="7075654" y="4041285"/>
                  </a:lnTo>
                  <a:lnTo>
                    <a:pt x="0" y="4041285"/>
                  </a:lnTo>
                  <a:close/>
                </a:path>
              </a:pathLst>
            </a:custGeom>
            <a:blipFill>
              <a:blip r:embed="rId5">
                <a:alphaModFix amt="0"/>
              </a:blip>
              <a:stretch>
                <a:fillRect t="-25322" b="57092"/>
              </a:stretch>
            </a:blipFill>
          </p:spPr>
          <p:txBody>
            <a:bodyPr/>
            <a:lstStyle/>
            <a:p>
              <a:endParaRPr lang="en-GB"/>
            </a:p>
          </p:txBody>
        </p:sp>
        <p:sp>
          <p:nvSpPr>
            <p:cNvPr id="30" name="TextBox 30"/>
            <p:cNvSpPr txBox="1"/>
            <p:nvPr/>
          </p:nvSpPr>
          <p:spPr>
            <a:xfrm>
              <a:off x="0" y="-123825"/>
              <a:ext cx="7075653" cy="4165117"/>
            </a:xfrm>
            <a:prstGeom prst="rect">
              <a:avLst/>
            </a:prstGeom>
          </p:spPr>
          <p:txBody>
            <a:bodyPr lIns="0" tIns="0" rIns="0" bIns="0" rtlCol="0" anchor="ctr"/>
            <a:lstStyle/>
            <a:p>
              <a:pPr marL="0" lvl="0" indent="0" algn="ctr">
                <a:lnSpc>
                  <a:spcPts val="4703"/>
                </a:lnSpc>
                <a:spcBef>
                  <a:spcPct val="0"/>
                </a:spcBef>
              </a:pPr>
              <a:r>
                <a:rPr lang="en-US" sz="2799" u="none" strike="noStrike">
                  <a:solidFill>
                    <a:srgbClr val="000000"/>
                  </a:solidFill>
                  <a:latin typeface="Oswald"/>
                  <a:ea typeface="Oswald"/>
                  <a:cs typeface="Oswald"/>
                  <a:sym typeface="Oswald"/>
                </a:rPr>
                <a:t>UNIDADE 4: REFLEXÃO SOBRE VALORES COMO EQUIDADE, RESPONSABILIDADE E AUTONOMIA NA EDUCAÇÃO DIGITAL</a:t>
              </a:r>
            </a:p>
          </p:txBody>
        </p:sp>
      </p:grpSp>
      <p:grpSp>
        <p:nvGrpSpPr>
          <p:cNvPr id="31" name="Group 31"/>
          <p:cNvGrpSpPr/>
          <p:nvPr/>
        </p:nvGrpSpPr>
        <p:grpSpPr>
          <a:xfrm>
            <a:off x="12286688" y="2351127"/>
            <a:ext cx="5821018" cy="2441143"/>
            <a:chOff x="0" y="0"/>
            <a:chExt cx="7761357" cy="3254858"/>
          </a:xfrm>
        </p:grpSpPr>
        <p:sp>
          <p:nvSpPr>
            <p:cNvPr id="32" name="Freeform 32"/>
            <p:cNvSpPr/>
            <p:nvPr/>
          </p:nvSpPr>
          <p:spPr>
            <a:xfrm>
              <a:off x="0" y="0"/>
              <a:ext cx="7761363" cy="3254861"/>
            </a:xfrm>
            <a:custGeom>
              <a:avLst/>
              <a:gdLst/>
              <a:ahLst/>
              <a:cxnLst/>
              <a:rect l="l" t="t" r="r" b="b"/>
              <a:pathLst>
                <a:path w="7761363" h="3254861">
                  <a:moveTo>
                    <a:pt x="0" y="0"/>
                  </a:moveTo>
                  <a:lnTo>
                    <a:pt x="7761363" y="0"/>
                  </a:lnTo>
                  <a:lnTo>
                    <a:pt x="7761363" y="3254861"/>
                  </a:lnTo>
                  <a:lnTo>
                    <a:pt x="0" y="3254861"/>
                  </a:lnTo>
                  <a:close/>
                </a:path>
              </a:pathLst>
            </a:custGeom>
            <a:blipFill>
              <a:blip r:embed="rId5">
                <a:alphaModFix amt="0"/>
              </a:blip>
              <a:stretch>
                <a:fillRect t="-27469" r="5492" b="39647"/>
              </a:stretch>
            </a:blipFill>
          </p:spPr>
          <p:txBody>
            <a:bodyPr/>
            <a:lstStyle/>
            <a:p>
              <a:endParaRPr lang="en-GB"/>
            </a:p>
          </p:txBody>
        </p:sp>
        <p:sp>
          <p:nvSpPr>
            <p:cNvPr id="33" name="TextBox 33"/>
            <p:cNvSpPr txBox="1"/>
            <p:nvPr/>
          </p:nvSpPr>
          <p:spPr>
            <a:xfrm>
              <a:off x="0" y="-123825"/>
              <a:ext cx="7761357" cy="3378683"/>
            </a:xfrm>
            <a:prstGeom prst="rect">
              <a:avLst/>
            </a:prstGeom>
          </p:spPr>
          <p:txBody>
            <a:bodyPr lIns="0" tIns="0" rIns="0" bIns="0" rtlCol="0" anchor="ctr"/>
            <a:lstStyle/>
            <a:p>
              <a:pPr marL="0" lvl="0" indent="0" algn="ctr">
                <a:lnSpc>
                  <a:spcPts val="4703"/>
                </a:lnSpc>
                <a:spcBef>
                  <a:spcPct val="0"/>
                </a:spcBef>
              </a:pPr>
              <a:r>
                <a:rPr lang="en-US" sz="2799" u="none" strike="noStrike">
                  <a:solidFill>
                    <a:srgbClr val="000000"/>
                  </a:solidFill>
                  <a:latin typeface="Oswald"/>
                  <a:ea typeface="Oswald"/>
                  <a:cs typeface="Oswald"/>
                  <a:sym typeface="Oswald"/>
                </a:rPr>
                <a:t>UNIDADE 2: CONTEXTO GERAL DOS QUADROS REGULAMENTARES EUROPEUS PARA UMA IA CONFIÁVEL E CENTRADA NO SER HUMANO</a:t>
              </a:r>
            </a:p>
          </p:txBody>
        </p:sp>
      </p:grpSp>
      <p:grpSp>
        <p:nvGrpSpPr>
          <p:cNvPr id="34" name="Group 34"/>
          <p:cNvGrpSpPr/>
          <p:nvPr/>
        </p:nvGrpSpPr>
        <p:grpSpPr>
          <a:xfrm>
            <a:off x="12217896" y="5350528"/>
            <a:ext cx="5176466" cy="3120214"/>
            <a:chOff x="0" y="0"/>
            <a:chExt cx="6901955" cy="4160285"/>
          </a:xfrm>
        </p:grpSpPr>
        <p:sp>
          <p:nvSpPr>
            <p:cNvPr id="35" name="Freeform 35"/>
            <p:cNvSpPr/>
            <p:nvPr/>
          </p:nvSpPr>
          <p:spPr>
            <a:xfrm>
              <a:off x="0" y="0"/>
              <a:ext cx="6901958" cy="4160273"/>
            </a:xfrm>
            <a:custGeom>
              <a:avLst/>
              <a:gdLst/>
              <a:ahLst/>
              <a:cxnLst/>
              <a:rect l="l" t="t" r="r" b="b"/>
              <a:pathLst>
                <a:path w="6901958" h="4160273">
                  <a:moveTo>
                    <a:pt x="0" y="0"/>
                  </a:moveTo>
                  <a:lnTo>
                    <a:pt x="6901958" y="0"/>
                  </a:lnTo>
                  <a:lnTo>
                    <a:pt x="6901958" y="4160273"/>
                  </a:lnTo>
                  <a:lnTo>
                    <a:pt x="0" y="4160273"/>
                  </a:lnTo>
                  <a:close/>
                </a:path>
              </a:pathLst>
            </a:custGeom>
            <a:blipFill>
              <a:blip r:embed="rId5">
                <a:alphaModFix amt="0"/>
              </a:blip>
              <a:stretch>
                <a:fillRect t="-18143" b="53491"/>
              </a:stretch>
            </a:blipFill>
          </p:spPr>
          <p:txBody>
            <a:bodyPr/>
            <a:lstStyle/>
            <a:p>
              <a:endParaRPr lang="en-GB"/>
            </a:p>
          </p:txBody>
        </p:sp>
        <p:sp>
          <p:nvSpPr>
            <p:cNvPr id="36" name="TextBox 36"/>
            <p:cNvSpPr txBox="1"/>
            <p:nvPr/>
          </p:nvSpPr>
          <p:spPr>
            <a:xfrm>
              <a:off x="0" y="-123825"/>
              <a:ext cx="6901955" cy="4284110"/>
            </a:xfrm>
            <a:prstGeom prst="rect">
              <a:avLst/>
            </a:prstGeom>
          </p:spPr>
          <p:txBody>
            <a:bodyPr lIns="0" tIns="0" rIns="0" bIns="0" rtlCol="0" anchor="ctr"/>
            <a:lstStyle/>
            <a:p>
              <a:pPr marL="0" lvl="0" indent="0" algn="ctr">
                <a:lnSpc>
                  <a:spcPts val="4703"/>
                </a:lnSpc>
                <a:spcBef>
                  <a:spcPct val="0"/>
                </a:spcBef>
              </a:pPr>
              <a:r>
                <a:rPr lang="en-US" sz="2799" u="none" strike="noStrike">
                  <a:solidFill>
                    <a:srgbClr val="000000"/>
                  </a:solidFill>
                  <a:latin typeface="Oswald"/>
                  <a:ea typeface="Oswald"/>
                  <a:cs typeface="Oswald"/>
                  <a:sym typeface="Oswald"/>
                </a:rPr>
                <a:t>UNIDADE 3: ANALISANDO DILEMAS ÉTICOS DO MUNDO REAL EM AMBIENTES DE APRENDIZAGEM ASSISTIDOS POR IA</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n-GB"/>
            </a:p>
          </p:txBody>
        </p:sp>
      </p:grpSp>
      <p:sp>
        <p:nvSpPr>
          <p:cNvPr id="39" name="TextBox 39"/>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078956" y="308144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101835" y="655821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221217"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p:cNvGrpSpPr/>
          <p:nvPr/>
        </p:nvGrpSpPr>
        <p:grpSpPr>
          <a:xfrm>
            <a:off x="14965994" y="349444"/>
            <a:ext cx="2799445" cy="1224267"/>
            <a:chOff x="0" y="0"/>
            <a:chExt cx="3732593" cy="1632356"/>
          </a:xfrm>
        </p:grpSpPr>
        <p:sp>
          <p:nvSpPr>
            <p:cNvPr id="44" name="Freeform 44" descr="Un logo con la testa di una persona in un cerchio.  Il contenuto generato dall'intelligenza artificiale potrebbe essere errato."/>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0639" y="793304"/>
            <a:ext cx="63870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OBJETIVOS DE APRENDIZAGEM</a:t>
            </a:r>
          </a:p>
        </p:txBody>
      </p:sp>
      <p:sp>
        <p:nvSpPr>
          <p:cNvPr id="3" name="TextBox 3"/>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4" name="Group 4"/>
          <p:cNvGrpSpPr/>
          <p:nvPr/>
        </p:nvGrpSpPr>
        <p:grpSpPr>
          <a:xfrm>
            <a:off x="1070639" y="2511142"/>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6" name="Group 6"/>
          <p:cNvGrpSpPr/>
          <p:nvPr/>
        </p:nvGrpSpPr>
        <p:grpSpPr>
          <a:xfrm>
            <a:off x="1070639" y="3902212"/>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8" name="Group 8"/>
          <p:cNvGrpSpPr/>
          <p:nvPr/>
        </p:nvGrpSpPr>
        <p:grpSpPr>
          <a:xfrm>
            <a:off x="1070639" y="528378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0" name="Group 10"/>
          <p:cNvGrpSpPr/>
          <p:nvPr/>
        </p:nvGrpSpPr>
        <p:grpSpPr>
          <a:xfrm>
            <a:off x="1070639" y="6578679"/>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2" name="Group 12"/>
          <p:cNvGrpSpPr/>
          <p:nvPr/>
        </p:nvGrpSpPr>
        <p:grpSpPr>
          <a:xfrm>
            <a:off x="1070639" y="7874527"/>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sp>
        <p:nvSpPr>
          <p:cNvPr id="14" name="TextBox 14"/>
          <p:cNvSpPr txBox="1"/>
          <p:nvPr/>
        </p:nvSpPr>
        <p:spPr>
          <a:xfrm>
            <a:off x="2462832" y="2521915"/>
            <a:ext cx="14507613"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Identificar os principais princípios éticos relacionados ao uso da IA ​​na educação profissional continuada (EPC), incluindo imparcialidade, transparência, responsabilidade e privacidade.</a:t>
            </a:r>
          </a:p>
        </p:txBody>
      </p:sp>
      <p:sp>
        <p:nvSpPr>
          <p:cNvPr id="15" name="TextBox 15"/>
          <p:cNvSpPr txBox="1"/>
          <p:nvPr/>
        </p:nvSpPr>
        <p:spPr>
          <a:xfrm>
            <a:off x="2462832" y="4003672"/>
            <a:ext cx="1196783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Explica como as ferramentas baseadas em IA podem gerar riscos e benefícios éticos para alunos, professores e instituições no contexto da educação profissional continuada.</a:t>
            </a:r>
          </a:p>
        </p:txBody>
      </p:sp>
      <p:sp>
        <p:nvSpPr>
          <p:cNvPr id="16" name="TextBox 16"/>
          <p:cNvSpPr txBox="1"/>
          <p:nvPr/>
        </p:nvSpPr>
        <p:spPr>
          <a:xfrm>
            <a:off x="2430380" y="5426507"/>
            <a:ext cx="1196783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Avaliar aplicações concretas da inteligência artificial na educação profissional e clínica, utilizando referenciais e diretrizes éticas.</a:t>
            </a:r>
          </a:p>
        </p:txBody>
      </p:sp>
      <p:sp>
        <p:nvSpPr>
          <p:cNvPr id="17" name="TextBox 17"/>
          <p:cNvSpPr txBox="1"/>
          <p:nvPr/>
        </p:nvSpPr>
        <p:spPr>
          <a:xfrm>
            <a:off x="2462832" y="6609226"/>
            <a:ext cx="1193539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Aplicar princípios éticos para propor práticas responsáveis ​​para a adoção e governança de sistemas de inteligência artificial em ambientes de educação profissional e técnica.</a:t>
            </a:r>
          </a:p>
        </p:txBody>
      </p:sp>
      <p:sp>
        <p:nvSpPr>
          <p:cNvPr id="18" name="TextBox 18"/>
          <p:cNvSpPr txBox="1"/>
          <p:nvPr/>
        </p:nvSpPr>
        <p:spPr>
          <a:xfrm>
            <a:off x="2462832" y="7961595"/>
            <a:ext cx="1174992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Demonstrar conhecimento das implicações legais e sociais do uso de tecnologias de inteligência artificial em contextos de aprendizagem.</a:t>
            </a:r>
          </a:p>
        </p:txBody>
      </p:sp>
      <p:grpSp>
        <p:nvGrpSpPr>
          <p:cNvPr id="19" name="Group 19"/>
          <p:cNvGrpSpPr/>
          <p:nvPr/>
        </p:nvGrpSpPr>
        <p:grpSpPr>
          <a:xfrm>
            <a:off x="1369933" y="2600182"/>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86107" y="3962705"/>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86107" y="5356893"/>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6665357"/>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24" y="7956671"/>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5095544" y="4047592"/>
            <a:ext cx="1639262" cy="2121370"/>
            <a:chOff x="0" y="0"/>
            <a:chExt cx="2185683" cy="2828493"/>
          </a:xfrm>
        </p:grpSpPr>
        <p:sp>
          <p:nvSpPr>
            <p:cNvPr id="35" name="Freeform 35" descr="Un'immagine contenente un'antenna  Descrizione generata automaticamente"/>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n-GB"/>
            </a:p>
          </p:txBody>
        </p:sp>
      </p:grpSp>
      <p:grpSp>
        <p:nvGrpSpPr>
          <p:cNvPr id="36" name="Group 36"/>
          <p:cNvGrpSpPr/>
          <p:nvPr/>
        </p:nvGrpSpPr>
        <p:grpSpPr>
          <a:xfrm>
            <a:off x="14826939" y="6805098"/>
            <a:ext cx="1728340" cy="2414454"/>
            <a:chOff x="0" y="0"/>
            <a:chExt cx="2304453" cy="3219272"/>
          </a:xfrm>
        </p:grpSpPr>
        <p:sp>
          <p:nvSpPr>
            <p:cNvPr id="37" name="Freeform 37" descr="Un'immagine contenente un'antenna  Descrizione generata automaticamente"/>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n-GB"/>
            </a:p>
          </p:txBody>
        </p:sp>
      </p:grpSp>
      <p:sp>
        <p:nvSpPr>
          <p:cNvPr id="39" name="TextBox 38">
            <a:extLst>
              <a:ext uri="{FF2B5EF4-FFF2-40B4-BE49-F238E27FC236}">
                <a16:creationId xmlns:a16="http://schemas.microsoft.com/office/drawing/2014/main" id="{4E0B3D25-0C07-0F6A-81C7-EE841B601AE8}"/>
              </a:ext>
            </a:extLst>
          </p:cNvPr>
          <p:cNvSpPr txBox="1"/>
          <p:nvPr/>
        </p:nvSpPr>
        <p:spPr>
          <a:xfrm>
            <a:off x="1070639" y="1746860"/>
            <a:ext cx="11015739" cy="344453"/>
          </a:xfrm>
          <a:prstGeom prst="rect">
            <a:avLst/>
          </a:prstGeom>
        </p:spPr>
        <p:txBody>
          <a:bodyPr lIns="0" tIns="0" rIns="0" bIns="0" rtlCol="0" anchor="t">
            <a:spAutoFit/>
          </a:bodyPr>
          <a:lstStyle/>
          <a:p>
            <a:pPr lvl="0">
              <a:lnSpc>
                <a:spcPts val="2880"/>
              </a:lnSpc>
              <a:spcBef>
                <a:spcPct val="0"/>
              </a:spcBef>
            </a:pPr>
            <a:r>
              <a:rPr lang="pt-BR" sz="2400" dirty="0">
                <a:solidFill>
                  <a:srgbClr val="000000"/>
                </a:solidFill>
                <a:latin typeface="Lato Light"/>
                <a:ea typeface="Lato Light"/>
                <a:cs typeface="Lato Light"/>
                <a:sym typeface="Lato Light"/>
              </a:rPr>
              <a:t>Após a conclusão deste módulo, os participantes serão capazes de: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INTRODUÇÃO</a:t>
            </a:r>
          </a:p>
        </p:txBody>
      </p:sp>
      <p:sp>
        <p:nvSpPr>
          <p:cNvPr id="5" name="TextBox 5"/>
          <p:cNvSpPr txBox="1"/>
          <p:nvPr/>
        </p:nvSpPr>
        <p:spPr>
          <a:xfrm>
            <a:off x="1028701" y="2066925"/>
            <a:ext cx="10096500" cy="6294800"/>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está</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tornando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comum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e no </a:t>
            </a:r>
            <a:r>
              <a:rPr lang="en-US" sz="2400" u="none" strike="noStrike" dirty="0" err="1">
                <a:solidFill>
                  <a:srgbClr val="000000"/>
                </a:solidFill>
                <a:latin typeface="Lato Light"/>
                <a:ea typeface="Lato Light"/>
                <a:cs typeface="Lato Light"/>
                <a:sym typeface="Lato Light"/>
              </a:rPr>
              <a:t>treinamento</a:t>
            </a:r>
            <a:r>
              <a:rPr lang="en-US" sz="2400" u="none" strike="noStrike" dirty="0">
                <a:solidFill>
                  <a:srgbClr val="000000"/>
                </a:solidFill>
                <a:latin typeface="Lato Light"/>
                <a:ea typeface="Lato Light"/>
                <a:cs typeface="Lato Light"/>
                <a:sym typeface="Lato Light"/>
              </a:rPr>
              <a:t>. Como </a:t>
            </a:r>
            <a:r>
              <a:rPr lang="en-US" sz="2400" u="none" strike="noStrike" dirty="0" err="1">
                <a:solidFill>
                  <a:srgbClr val="000000"/>
                </a:solidFill>
                <a:latin typeface="Lato Light"/>
                <a:ea typeface="Lato Light"/>
                <a:cs typeface="Lato Light"/>
                <a:sym typeface="Lato Light"/>
              </a:rPr>
              <a:t>instrutor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usando</a:t>
            </a:r>
            <a:r>
              <a:rPr lang="en-US" sz="2400" u="none" strike="noStrike" dirty="0">
                <a:solidFill>
                  <a:srgbClr val="000000"/>
                </a:solidFill>
                <a:latin typeface="Lato Light"/>
                <a:ea typeface="Lato Light"/>
                <a:cs typeface="Lato Light"/>
                <a:sym typeface="Lato Light"/>
              </a:rPr>
              <a:t> IA para </a:t>
            </a:r>
            <a:r>
              <a:rPr lang="en-US" sz="2400" u="none" strike="noStrike" dirty="0" err="1">
                <a:solidFill>
                  <a:srgbClr val="000000"/>
                </a:solidFill>
                <a:latin typeface="Lato Light"/>
                <a:ea typeface="Lato Light"/>
                <a:cs typeface="Lato Light"/>
                <a:sym typeface="Lato Light"/>
              </a:rPr>
              <a:t>apoiar</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criação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conteúdo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atividades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avaliação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tarefas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administrativas</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Saber usar </a:t>
            </a:r>
            <a:r>
              <a:rPr lang="en-US" sz="2400" u="none" strike="noStrike" dirty="0" err="1">
                <a:solidFill>
                  <a:srgbClr val="000000"/>
                </a:solidFill>
                <a:latin typeface="Lato Light"/>
                <a:ea typeface="Lato Light"/>
                <a:cs typeface="Lato Light"/>
                <a:sym typeface="Lato Light"/>
              </a:rPr>
              <a:t>essas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tecnologias</a:t>
            </a:r>
            <a:r>
              <a:rPr lang="en-US" sz="2400" u="none" strike="noStrike" dirty="0">
                <a:solidFill>
                  <a:srgbClr val="000000"/>
                </a:solidFill>
                <a:latin typeface="Lato Light"/>
                <a:ea typeface="Lato Light"/>
                <a:cs typeface="Lato Light"/>
                <a:sym typeface="Lato Light"/>
              </a:rPr>
              <a:t> de forma </a:t>
            </a:r>
            <a:r>
              <a:rPr lang="en-US" sz="2400" u="none" strike="noStrike" dirty="0" err="1">
                <a:solidFill>
                  <a:srgbClr val="000000"/>
                </a:solidFill>
                <a:latin typeface="Lato Light"/>
                <a:ea typeface="Lato Light"/>
                <a:cs typeface="Lato Light"/>
                <a:sym typeface="Lato Light"/>
              </a:rPr>
              <a:t>responsável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está</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tornando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habilidade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importante</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Neste </a:t>
            </a:r>
            <a:r>
              <a:rPr lang="en-US" sz="2400" u="none" strike="noStrike" dirty="0" err="1">
                <a:solidFill>
                  <a:srgbClr val="000000"/>
                </a:solidFill>
                <a:latin typeface="Lato Light"/>
                <a:ea typeface="Lato Light"/>
                <a:cs typeface="Lato Light"/>
                <a:sym typeface="Lato Light"/>
              </a:rPr>
              <a:t>módulo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explorará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princípios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éticos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orientar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uso</a:t>
            </a:r>
            <a:r>
              <a:rPr lang="en-US" sz="2400" u="none" strike="noStrike" dirty="0">
                <a:solidFill>
                  <a:srgbClr val="000000"/>
                </a:solidFill>
                <a:latin typeface="Lato Light"/>
                <a:ea typeface="Lato Light"/>
                <a:cs typeface="Lato Light"/>
                <a:sym typeface="Lato Light"/>
              </a:rPr>
              <a:t> da IA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contextos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educacionais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considerará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equidade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transparência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privacidade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responsabilidade</a:t>
            </a:r>
            <a:r>
              <a:rPr lang="en-US" sz="2400" u="none" strike="noStrike" dirty="0">
                <a:solidFill>
                  <a:srgbClr val="000000"/>
                </a:solidFill>
                <a:latin typeface="Lato Light"/>
                <a:ea typeface="Lato Light"/>
                <a:cs typeface="Lato Light"/>
                <a:sym typeface="Lato Light"/>
              </a:rPr>
              <a:t> e o </a:t>
            </a:r>
            <a:r>
              <a:rPr lang="en-US" sz="2400" u="none" strike="noStrike" dirty="0" err="1">
                <a:solidFill>
                  <a:srgbClr val="000000"/>
                </a:solidFill>
                <a:latin typeface="Lato Light"/>
                <a:ea typeface="Lato Light"/>
                <a:cs typeface="Lato Light"/>
                <a:sym typeface="Lato Light"/>
              </a:rPr>
              <a:t>impacto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 IA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ter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alunos</a:t>
            </a:r>
            <a:r>
              <a:rPr lang="en-US" sz="2400" u="none" strike="noStrike" dirty="0">
                <a:solidFill>
                  <a:srgbClr val="000000"/>
                </a:solidFill>
                <a:latin typeface="Lato Light"/>
                <a:ea typeface="Lato Light"/>
                <a:cs typeface="Lato Light"/>
                <a:sym typeface="Lato Light"/>
              </a:rPr>
              <a:t> e as </a:t>
            </a:r>
            <a:r>
              <a:rPr lang="en-US" sz="2400" u="none" strike="noStrike" dirty="0" err="1">
                <a:solidFill>
                  <a:srgbClr val="000000"/>
                </a:solidFill>
                <a:latin typeface="Lato Light"/>
                <a:ea typeface="Lato Light"/>
                <a:cs typeface="Lato Light"/>
                <a:sym typeface="Lato Light"/>
              </a:rPr>
              <a:t>práticas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ensino</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O </a:t>
            </a:r>
            <a:r>
              <a:rPr lang="en-US" sz="2400" u="none" strike="noStrike" dirty="0" err="1">
                <a:solidFill>
                  <a:srgbClr val="000000"/>
                </a:solidFill>
                <a:latin typeface="Lato Light"/>
                <a:ea typeface="Lato Light"/>
                <a:cs typeface="Lato Light"/>
                <a:sym typeface="Lato Light"/>
              </a:rPr>
              <a:t>objetivo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simplesmente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aprender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IA, mas </a:t>
            </a:r>
            <a:r>
              <a:rPr lang="en-US" sz="2400" u="none" strike="noStrike" dirty="0" err="1">
                <a:solidFill>
                  <a:srgbClr val="000000"/>
                </a:solidFill>
                <a:latin typeface="Lato Light"/>
                <a:ea typeface="Lato Light"/>
                <a:cs typeface="Lato Light"/>
                <a:sym typeface="Lato Light"/>
              </a:rPr>
              <a:t>desenvolver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conhecimento</a:t>
            </a:r>
            <a:r>
              <a:rPr lang="en-US" sz="2400" u="none" strike="noStrike" dirty="0">
                <a:solidFill>
                  <a:srgbClr val="000000"/>
                </a:solidFill>
                <a:latin typeface="Lato Light"/>
                <a:ea typeface="Lato Light"/>
                <a:cs typeface="Lato Light"/>
                <a:sym typeface="Lato Light"/>
              </a:rPr>
              <a:t> e o </a:t>
            </a:r>
            <a:r>
              <a:rPr lang="en-US" sz="2400" u="none" strike="noStrike" dirty="0" err="1">
                <a:solidFill>
                  <a:srgbClr val="000000"/>
                </a:solidFill>
                <a:latin typeface="Lato Light"/>
                <a:ea typeface="Lato Light"/>
                <a:cs typeface="Lato Light"/>
                <a:sym typeface="Lato Light"/>
              </a:rPr>
              <a:t>discernimento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necessários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tomar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informadas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éticas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integrar</a:t>
            </a:r>
            <a:r>
              <a:rPr lang="en-US" sz="2400" u="none" strike="noStrike" dirty="0">
                <a:solidFill>
                  <a:srgbClr val="000000"/>
                </a:solidFill>
                <a:latin typeface="Lato Light"/>
                <a:ea typeface="Lato Light"/>
                <a:cs typeface="Lato Light"/>
                <a:sym typeface="Lato Light"/>
              </a:rPr>
              <a:t> a IA no </a:t>
            </a:r>
            <a:r>
              <a:rPr lang="en-US" sz="2400" u="none" strike="noStrike" dirty="0" err="1">
                <a:solidFill>
                  <a:srgbClr val="000000"/>
                </a:solidFill>
                <a:latin typeface="Lato Light"/>
                <a:ea typeface="Lato Light"/>
                <a:cs typeface="Lato Light"/>
                <a:sym typeface="Lato Light"/>
              </a:rPr>
              <a:t>seu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dia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28039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POR QUE É IMPORTANTE ENTENDER A EVOLUÇÃO DA INTELIGÊNCIA ARTIFICIAL?</a:t>
            </a:r>
          </a:p>
        </p:txBody>
      </p:sp>
      <p:sp>
        <p:nvSpPr>
          <p:cNvPr id="3" name="TextBox 3"/>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sp>
        <p:nvSpPr>
          <p:cNvPr id="4" name="TextBox 4"/>
          <p:cNvSpPr txBox="1"/>
          <p:nvPr/>
        </p:nvSpPr>
        <p:spPr>
          <a:xfrm>
            <a:off x="1028700" y="2712249"/>
            <a:ext cx="9204989"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Estudar inteligência artificial ajuda a transformar sua percepção da tecnologia e a entender como as tecnologias atuais evoluíram a partir de conceitos e experimentos iniciais.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Isso também explica por que a IA se comporta da maneira que se comporta e por que foram necessárias décadas para alcançar certos avanços.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Traçar a trajetória da inteligência artificial, desde suas origens e os primeiros sistemas especialistas até a era atual do aprendizado profundo e dos modelos generativos, proporciona uma capacidade fundamental para desmistificar as ferramentas modernas.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Sem esse contexto, corremos o risco de interpretar erroneamente o verdadeiro potencial da IA, superestimando sua "inteligência" ou subestimando sua complexidade estatística.</a:t>
            </a:r>
          </a:p>
        </p:txBody>
      </p:sp>
      <p:grpSp>
        <p:nvGrpSpPr>
          <p:cNvPr id="5" name="Group 5"/>
          <p:cNvGrpSpPr/>
          <p:nvPr/>
        </p:nvGrpSpPr>
        <p:grpSpPr>
          <a:xfrm>
            <a:off x="10233689" y="1761668"/>
            <a:ext cx="8054311" cy="8054311"/>
            <a:chOff x="0" y="0"/>
            <a:chExt cx="10739082" cy="10739082"/>
          </a:xfrm>
        </p:grpSpPr>
        <p:sp>
          <p:nvSpPr>
            <p:cNvPr id="6" name="Freeform 6"/>
            <p:cNvSpPr/>
            <p:nvPr/>
          </p:nvSpPr>
          <p:spPr>
            <a:xfrm>
              <a:off x="0" y="0"/>
              <a:ext cx="10739120" cy="10739120"/>
            </a:xfrm>
            <a:custGeom>
              <a:avLst/>
              <a:gdLst/>
              <a:ahLst/>
              <a:cxnLst/>
              <a:rect l="l" t="t" r="r" b="b"/>
              <a:pathLst>
                <a:path w="10739120" h="10739120">
                  <a:moveTo>
                    <a:pt x="0" y="0"/>
                  </a:moveTo>
                  <a:lnTo>
                    <a:pt x="10739120" y="0"/>
                  </a:lnTo>
                  <a:lnTo>
                    <a:pt x="10739120" y="10739120"/>
                  </a:lnTo>
                  <a:lnTo>
                    <a:pt x="0" y="10739120"/>
                  </a:lnTo>
                  <a:lnTo>
                    <a:pt x="0" y="0"/>
                  </a:lnTo>
                  <a:close/>
                </a:path>
              </a:pathLst>
            </a:custGeom>
            <a:blipFill>
              <a:blip r:embed="rId4"/>
              <a:stretch>
                <a:fillRect/>
              </a:stretch>
            </a:blipFill>
          </p:spPr>
          <p:txBody>
            <a:bodyPr/>
            <a:lstStyle/>
            <a:p>
              <a:endParaRPr lang="en-GB"/>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sp>
        <p:nvSpPr>
          <p:cNvPr id="3" name="Freeform 3"/>
          <p:cNvSpPr/>
          <p:nvPr/>
        </p:nvSpPr>
        <p:spPr>
          <a:xfrm>
            <a:off x="10005543" y="2853148"/>
            <a:ext cx="7912214" cy="5269372"/>
          </a:xfrm>
          <a:custGeom>
            <a:avLst/>
            <a:gdLst/>
            <a:ahLst/>
            <a:cxnLst/>
            <a:rect l="l" t="t" r="r" b="b"/>
            <a:pathLst>
              <a:path w="7912214" h="5269372">
                <a:moveTo>
                  <a:pt x="0" y="0"/>
                </a:moveTo>
                <a:lnTo>
                  <a:pt x="7912214" y="0"/>
                </a:lnTo>
                <a:lnTo>
                  <a:pt x="7912214" y="5269372"/>
                </a:lnTo>
                <a:lnTo>
                  <a:pt x="0" y="5269372"/>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028700" y="1885950"/>
            <a:ext cx="8412537" cy="6515100"/>
          </a:xfrm>
          <a:prstGeom prst="rect">
            <a:avLst/>
          </a:prstGeom>
        </p:spPr>
        <p:txBody>
          <a:bodyPr lIns="0" tIns="0" rIns="0" bIns="0" rtlCol="0" anchor="t">
            <a:spAutoFit/>
          </a:bodyPr>
          <a:lstStyle/>
          <a:p>
            <a:pPr marL="0" lvl="0" indent="0" algn="just">
              <a:lnSpc>
                <a:spcPts val="2879"/>
              </a:lnSpc>
              <a:spcBef>
                <a:spcPct val="0"/>
              </a:spcBef>
            </a:pPr>
            <a:r>
              <a:rPr lang="en-US" sz="2400">
                <a:solidFill>
                  <a:srgbClr val="000000"/>
                </a:solidFill>
                <a:latin typeface="Lato Light"/>
                <a:ea typeface="Lato Light"/>
                <a:cs typeface="Lato Light"/>
                <a:sym typeface="Lato Light"/>
              </a:rPr>
              <a:t>A Comissão Europeia define inteligência artificial como sistemas que exibem comportamento inteligente, capazes de analisar o ambiente e agir — com certo grau de autonomia — para atingir objetivos específicos. Os sistemas baseados em IA podem consistir simplesmente em um programa de computador ou serem integrados a dispositivos de hardware.</a:t>
            </a:r>
          </a:p>
          <a:p>
            <a:pPr marL="0" lvl="0" indent="0" algn="just">
              <a:lnSpc>
                <a:spcPts val="2879"/>
              </a:lnSpc>
              <a:spcBef>
                <a:spcPct val="0"/>
              </a:spcBef>
            </a:pPr>
            <a:endParaRPr lang="en-US" sz="240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Estratégia Espanhola para a Inteligência Artificial define IA como um conjunto de sistemas capazes de lidar com problemas complexos utilizando técnicas avançadas de programação. Ao contrário dos programas de computador tradicionais, esses sistemas não exigem que todas as instruções ou etapas necessárias sejam definidas antecipadamente. Em vez disso, processam grandes quantidades de dados de entrada — estudos de caso, exemplos ou experiências passadas — e adaptam progressivamente seus modelos internos até identificarem a resposta mais adequada ao problema em questão.</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7431" y="1180062"/>
            <a:ext cx="1344442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EVOLUÇÃO DA INTELIGÊNCIA ARTIFICIAL (DE 1950 ATÉ O PRESENTE)</a:t>
            </a:r>
          </a:p>
        </p:txBody>
      </p:sp>
      <p:sp>
        <p:nvSpPr>
          <p:cNvPr id="3" name="TextBox 3"/>
          <p:cNvSpPr txBox="1"/>
          <p:nvPr/>
        </p:nvSpPr>
        <p:spPr>
          <a:xfrm>
            <a:off x="12051744" y="72946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4" name="Group 4"/>
          <p:cNvGrpSpPr/>
          <p:nvPr/>
        </p:nvGrpSpPr>
        <p:grpSpPr>
          <a:xfrm>
            <a:off x="756742" y="2377545"/>
            <a:ext cx="2369077" cy="3051524"/>
            <a:chOff x="0" y="0"/>
            <a:chExt cx="3158769" cy="4068699"/>
          </a:xfrm>
        </p:grpSpPr>
        <p:sp>
          <p:nvSpPr>
            <p:cNvPr id="5" name="Freeform 5"/>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6" name="Group 6"/>
          <p:cNvGrpSpPr/>
          <p:nvPr/>
        </p:nvGrpSpPr>
        <p:grpSpPr>
          <a:xfrm>
            <a:off x="756742" y="3582914"/>
            <a:ext cx="2369077" cy="1243469"/>
            <a:chOff x="0" y="0"/>
            <a:chExt cx="3158769" cy="1657958"/>
          </a:xfrm>
        </p:grpSpPr>
        <p:sp>
          <p:nvSpPr>
            <p:cNvPr id="7" name="Freeform 7"/>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8" name="TextBox 8"/>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1950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Turing propõe máquinas inteligentes: o "Teste de Imitação".</a:t>
              </a:r>
            </a:p>
          </p:txBody>
        </p:sp>
      </p:grpSp>
      <p:grpSp>
        <p:nvGrpSpPr>
          <p:cNvPr id="9" name="Group 9"/>
          <p:cNvGrpSpPr/>
          <p:nvPr/>
        </p:nvGrpSpPr>
        <p:grpSpPr>
          <a:xfrm>
            <a:off x="1420492" y="2558348"/>
            <a:ext cx="1041568" cy="1041568"/>
            <a:chOff x="0" y="0"/>
            <a:chExt cx="1388758" cy="1388758"/>
          </a:xfrm>
        </p:grpSpPr>
        <p:sp>
          <p:nvSpPr>
            <p:cNvPr id="10" name="Freeform 10"/>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5"/>
              <a:stretch>
                <a:fillRect t="-18028" r="8" b="-18021"/>
              </a:stretch>
            </a:blipFill>
            <a:ln w="38100" cap="sq">
              <a:solidFill>
                <a:srgbClr val="000000"/>
              </a:solidFill>
              <a:prstDash val="solid"/>
              <a:miter/>
            </a:ln>
          </p:spPr>
          <p:txBody>
            <a:bodyPr/>
            <a:lstStyle/>
            <a:p>
              <a:endParaRPr lang="en-GB"/>
            </a:p>
          </p:txBody>
        </p:sp>
      </p:grpSp>
      <p:grpSp>
        <p:nvGrpSpPr>
          <p:cNvPr id="11" name="Group 11"/>
          <p:cNvGrpSpPr/>
          <p:nvPr/>
        </p:nvGrpSpPr>
        <p:grpSpPr>
          <a:xfrm>
            <a:off x="3138602" y="2377545"/>
            <a:ext cx="2369077" cy="3051524"/>
            <a:chOff x="0" y="0"/>
            <a:chExt cx="3158769" cy="4068699"/>
          </a:xfrm>
        </p:grpSpPr>
        <p:sp>
          <p:nvSpPr>
            <p:cNvPr id="12" name="Freeform 12"/>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13" name="Group 13"/>
          <p:cNvGrpSpPr/>
          <p:nvPr/>
        </p:nvGrpSpPr>
        <p:grpSpPr>
          <a:xfrm>
            <a:off x="3138602" y="3265579"/>
            <a:ext cx="2369077" cy="1640015"/>
            <a:chOff x="0" y="0"/>
            <a:chExt cx="3158769" cy="2186686"/>
          </a:xfrm>
        </p:grpSpPr>
        <p:sp>
          <p:nvSpPr>
            <p:cNvPr id="14" name="Freeform 14"/>
            <p:cNvSpPr/>
            <p:nvPr/>
          </p:nvSpPr>
          <p:spPr>
            <a:xfrm>
              <a:off x="0" y="0"/>
              <a:ext cx="3158768" cy="2186685"/>
            </a:xfrm>
            <a:custGeom>
              <a:avLst/>
              <a:gdLst/>
              <a:ahLst/>
              <a:cxnLst/>
              <a:rect l="l" t="t" r="r" b="b"/>
              <a:pathLst>
                <a:path w="3158768" h="2186685">
                  <a:moveTo>
                    <a:pt x="0" y="0"/>
                  </a:moveTo>
                  <a:lnTo>
                    <a:pt x="3158768" y="0"/>
                  </a:lnTo>
                  <a:lnTo>
                    <a:pt x="3158768" y="2186685"/>
                  </a:lnTo>
                  <a:lnTo>
                    <a:pt x="0" y="2186685"/>
                  </a:lnTo>
                  <a:close/>
                </a:path>
              </a:pathLst>
            </a:custGeom>
            <a:blipFill>
              <a:blip r:embed="rId4">
                <a:alphaModFix amt="0"/>
              </a:blip>
              <a:stretch>
                <a:fillRect l="-17343" r="-17343" b="24179"/>
              </a:stretch>
            </a:blipFill>
          </p:spPr>
          <p:txBody>
            <a:bodyPr/>
            <a:lstStyle/>
            <a:p>
              <a:endParaRPr lang="en-GB"/>
            </a:p>
          </p:txBody>
        </p:sp>
        <p:sp>
          <p:nvSpPr>
            <p:cNvPr id="15" name="TextBox 15"/>
            <p:cNvSpPr txBox="1"/>
            <p:nvPr/>
          </p:nvSpPr>
          <p:spPr>
            <a:xfrm>
              <a:off x="0" y="-9525"/>
              <a:ext cx="3158769" cy="21962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1956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 termo "IA" foi cunhado por John McCarthy na conferência de Dartmouth.</a:t>
              </a:r>
            </a:p>
          </p:txBody>
        </p:sp>
      </p:grpSp>
      <p:grpSp>
        <p:nvGrpSpPr>
          <p:cNvPr id="16" name="Group 16"/>
          <p:cNvGrpSpPr/>
          <p:nvPr/>
        </p:nvGrpSpPr>
        <p:grpSpPr>
          <a:xfrm>
            <a:off x="3821401" y="2558348"/>
            <a:ext cx="1041568" cy="1041568"/>
            <a:chOff x="0" y="0"/>
            <a:chExt cx="1388758" cy="1388758"/>
          </a:xfrm>
        </p:grpSpPr>
        <p:sp>
          <p:nvSpPr>
            <p:cNvPr id="17" name="Freeform 17"/>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6"/>
              <a:stretch>
                <a:fillRect l="-25020" r="-25010" b="8"/>
              </a:stretch>
            </a:blipFill>
            <a:ln w="38100" cap="sq">
              <a:solidFill>
                <a:srgbClr val="000000"/>
              </a:solidFill>
              <a:prstDash val="solid"/>
              <a:miter/>
            </a:ln>
          </p:spPr>
          <p:txBody>
            <a:bodyPr/>
            <a:lstStyle/>
            <a:p>
              <a:endParaRPr lang="en-GB"/>
            </a:p>
          </p:txBody>
        </p:sp>
      </p:grpSp>
      <p:grpSp>
        <p:nvGrpSpPr>
          <p:cNvPr id="18" name="Group 18"/>
          <p:cNvGrpSpPr/>
          <p:nvPr/>
        </p:nvGrpSpPr>
        <p:grpSpPr>
          <a:xfrm>
            <a:off x="5558552" y="2377545"/>
            <a:ext cx="2369077" cy="3051524"/>
            <a:chOff x="0" y="0"/>
            <a:chExt cx="3158769" cy="4068699"/>
          </a:xfrm>
        </p:grpSpPr>
        <p:sp>
          <p:nvSpPr>
            <p:cNvPr id="19" name="Freeform 19"/>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20" name="Group 20"/>
          <p:cNvGrpSpPr/>
          <p:nvPr/>
        </p:nvGrpSpPr>
        <p:grpSpPr>
          <a:xfrm>
            <a:off x="5558552" y="3582914"/>
            <a:ext cx="2369077" cy="1243469"/>
            <a:chOff x="0" y="0"/>
            <a:chExt cx="3158769" cy="1657958"/>
          </a:xfrm>
        </p:grpSpPr>
        <p:sp>
          <p:nvSpPr>
            <p:cNvPr id="21" name="Freeform 21"/>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22" name="TextBox 22"/>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1965</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 O chatbot ELIZA simula uma conversa.</a:t>
              </a:r>
            </a:p>
          </p:txBody>
        </p:sp>
      </p:grpSp>
      <p:grpSp>
        <p:nvGrpSpPr>
          <p:cNvPr id="23" name="Group 23"/>
          <p:cNvGrpSpPr/>
          <p:nvPr/>
        </p:nvGrpSpPr>
        <p:grpSpPr>
          <a:xfrm>
            <a:off x="6222311" y="2558348"/>
            <a:ext cx="1041568" cy="1041568"/>
            <a:chOff x="0" y="0"/>
            <a:chExt cx="1388758" cy="1388758"/>
          </a:xfrm>
        </p:grpSpPr>
        <p:sp>
          <p:nvSpPr>
            <p:cNvPr id="24" name="Freeform 24"/>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7"/>
              <a:stretch>
                <a:fillRect l="-24350" r="-24341" b="8"/>
              </a:stretch>
            </a:blipFill>
            <a:ln w="38100" cap="sq">
              <a:solidFill>
                <a:srgbClr val="000000"/>
              </a:solidFill>
              <a:prstDash val="solid"/>
              <a:miter/>
            </a:ln>
          </p:spPr>
          <p:txBody>
            <a:bodyPr/>
            <a:lstStyle/>
            <a:p>
              <a:endParaRPr lang="en-GB"/>
            </a:p>
          </p:txBody>
        </p:sp>
      </p:grpSp>
      <p:grpSp>
        <p:nvGrpSpPr>
          <p:cNvPr id="25" name="Group 25"/>
          <p:cNvGrpSpPr/>
          <p:nvPr/>
        </p:nvGrpSpPr>
        <p:grpSpPr>
          <a:xfrm>
            <a:off x="7959461" y="2377545"/>
            <a:ext cx="2369077" cy="3051524"/>
            <a:chOff x="0" y="0"/>
            <a:chExt cx="3158769" cy="4068699"/>
          </a:xfrm>
        </p:grpSpPr>
        <p:sp>
          <p:nvSpPr>
            <p:cNvPr id="26" name="Freeform 2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27" name="Group 27"/>
          <p:cNvGrpSpPr/>
          <p:nvPr/>
        </p:nvGrpSpPr>
        <p:grpSpPr>
          <a:xfrm>
            <a:off x="7959461" y="3582914"/>
            <a:ext cx="2369077" cy="1243469"/>
            <a:chOff x="0" y="0"/>
            <a:chExt cx="3158769" cy="1657958"/>
          </a:xfrm>
        </p:grpSpPr>
        <p:sp>
          <p:nvSpPr>
            <p:cNvPr id="28" name="Freeform 2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29" name="TextBox 2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1966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Shakey, o primeiro robô capaz de raciocinar.</a:t>
              </a:r>
            </a:p>
          </p:txBody>
        </p:sp>
      </p:grpSp>
      <p:grpSp>
        <p:nvGrpSpPr>
          <p:cNvPr id="30" name="Group 30"/>
          <p:cNvGrpSpPr/>
          <p:nvPr/>
        </p:nvGrpSpPr>
        <p:grpSpPr>
          <a:xfrm>
            <a:off x="8623211" y="2558348"/>
            <a:ext cx="1041568" cy="1041568"/>
            <a:chOff x="0" y="0"/>
            <a:chExt cx="1388758" cy="1388758"/>
          </a:xfrm>
        </p:grpSpPr>
        <p:sp>
          <p:nvSpPr>
            <p:cNvPr id="31" name="Freeform 3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8"/>
              <a:stretch>
                <a:fillRect t="-29542" r="8" b="-29535"/>
              </a:stretch>
            </a:blipFill>
            <a:ln w="38100" cap="sq">
              <a:solidFill>
                <a:srgbClr val="000000"/>
              </a:solidFill>
              <a:prstDash val="solid"/>
              <a:miter/>
            </a:ln>
          </p:spPr>
          <p:txBody>
            <a:bodyPr/>
            <a:lstStyle/>
            <a:p>
              <a:endParaRPr lang="en-GB"/>
            </a:p>
          </p:txBody>
        </p:sp>
      </p:grpSp>
      <p:grpSp>
        <p:nvGrpSpPr>
          <p:cNvPr id="32" name="Group 32"/>
          <p:cNvGrpSpPr/>
          <p:nvPr/>
        </p:nvGrpSpPr>
        <p:grpSpPr>
          <a:xfrm>
            <a:off x="10360371" y="2377545"/>
            <a:ext cx="2369077" cy="3051524"/>
            <a:chOff x="0" y="0"/>
            <a:chExt cx="3158769" cy="4068699"/>
          </a:xfrm>
        </p:grpSpPr>
        <p:sp>
          <p:nvSpPr>
            <p:cNvPr id="33" name="Freeform 3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34" name="Group 34"/>
          <p:cNvGrpSpPr/>
          <p:nvPr/>
        </p:nvGrpSpPr>
        <p:grpSpPr>
          <a:xfrm>
            <a:off x="10360371" y="3582914"/>
            <a:ext cx="2369077" cy="1420940"/>
            <a:chOff x="0" y="0"/>
            <a:chExt cx="3158769" cy="1894586"/>
          </a:xfrm>
        </p:grpSpPr>
        <p:sp>
          <p:nvSpPr>
            <p:cNvPr id="35" name="Freeform 35"/>
            <p:cNvSpPr/>
            <p:nvPr/>
          </p:nvSpPr>
          <p:spPr>
            <a:xfrm>
              <a:off x="0" y="0"/>
              <a:ext cx="3158768" cy="1894585"/>
            </a:xfrm>
            <a:custGeom>
              <a:avLst/>
              <a:gdLst/>
              <a:ahLst/>
              <a:cxnLst/>
              <a:rect l="l" t="t" r="r" b="b"/>
              <a:pathLst>
                <a:path w="3158768" h="1894585">
                  <a:moveTo>
                    <a:pt x="0" y="0"/>
                  </a:moveTo>
                  <a:lnTo>
                    <a:pt x="3158768" y="0"/>
                  </a:lnTo>
                  <a:lnTo>
                    <a:pt x="3158768" y="1894585"/>
                  </a:lnTo>
                  <a:lnTo>
                    <a:pt x="0" y="1894585"/>
                  </a:lnTo>
                  <a:close/>
                </a:path>
              </a:pathLst>
            </a:custGeom>
            <a:blipFill>
              <a:blip r:embed="rId4">
                <a:alphaModFix amt="0"/>
              </a:blip>
              <a:stretch>
                <a:fillRect l="-17343" r="-17343" b="12489"/>
              </a:stretch>
            </a:blipFill>
          </p:spPr>
          <p:txBody>
            <a:bodyPr/>
            <a:lstStyle/>
            <a:p>
              <a:endParaRPr lang="en-GB"/>
            </a:p>
          </p:txBody>
        </p:sp>
        <p:sp>
          <p:nvSpPr>
            <p:cNvPr id="36" name="TextBox 36"/>
            <p:cNvSpPr txBox="1"/>
            <p:nvPr/>
          </p:nvSpPr>
          <p:spPr>
            <a:xfrm>
              <a:off x="0" y="-9525"/>
              <a:ext cx="3158769" cy="19041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1997</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Deep Blue, um computador que joga xadrez, derrota o campeão mundial Garry Kasparov.</a:t>
              </a:r>
            </a:p>
          </p:txBody>
        </p:sp>
      </p:grpSp>
      <p:grpSp>
        <p:nvGrpSpPr>
          <p:cNvPr id="37" name="Group 37"/>
          <p:cNvGrpSpPr/>
          <p:nvPr/>
        </p:nvGrpSpPr>
        <p:grpSpPr>
          <a:xfrm>
            <a:off x="11024121" y="2558348"/>
            <a:ext cx="1041568" cy="1041568"/>
            <a:chOff x="0" y="0"/>
            <a:chExt cx="1388758" cy="1388758"/>
          </a:xfrm>
        </p:grpSpPr>
        <p:sp>
          <p:nvSpPr>
            <p:cNvPr id="38" name="Freeform 3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9"/>
              <a:stretch>
                <a:fillRect l="-16665" r="-16657" b="8"/>
              </a:stretch>
            </a:blipFill>
            <a:ln w="38100" cap="sq">
              <a:solidFill>
                <a:srgbClr val="000000"/>
              </a:solidFill>
              <a:prstDash val="solid"/>
              <a:miter/>
            </a:ln>
          </p:spPr>
          <p:txBody>
            <a:bodyPr/>
            <a:lstStyle/>
            <a:p>
              <a:endParaRPr lang="en-GB"/>
            </a:p>
          </p:txBody>
        </p:sp>
      </p:grpSp>
      <p:grpSp>
        <p:nvGrpSpPr>
          <p:cNvPr id="39" name="Group 39"/>
          <p:cNvGrpSpPr/>
          <p:nvPr/>
        </p:nvGrpSpPr>
        <p:grpSpPr>
          <a:xfrm>
            <a:off x="12761271" y="2377545"/>
            <a:ext cx="2369077" cy="3051524"/>
            <a:chOff x="0" y="0"/>
            <a:chExt cx="3158769" cy="4068699"/>
          </a:xfrm>
        </p:grpSpPr>
        <p:sp>
          <p:nvSpPr>
            <p:cNvPr id="40" name="Freeform 4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41" name="Group 41"/>
          <p:cNvGrpSpPr/>
          <p:nvPr/>
        </p:nvGrpSpPr>
        <p:grpSpPr>
          <a:xfrm>
            <a:off x="12761271" y="3582914"/>
            <a:ext cx="2369077" cy="1243469"/>
            <a:chOff x="0" y="0"/>
            <a:chExt cx="3158769" cy="1657958"/>
          </a:xfrm>
        </p:grpSpPr>
        <p:sp>
          <p:nvSpPr>
            <p:cNvPr id="42" name="Freeform 42"/>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43" name="TextBox 43"/>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2000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 MIT desenvolve o Kismet, um robô projetado para interagir com humanos.</a:t>
              </a:r>
            </a:p>
          </p:txBody>
        </p:sp>
      </p:grpSp>
      <p:grpSp>
        <p:nvGrpSpPr>
          <p:cNvPr id="44" name="Group 44"/>
          <p:cNvGrpSpPr/>
          <p:nvPr/>
        </p:nvGrpSpPr>
        <p:grpSpPr>
          <a:xfrm>
            <a:off x="13425021" y="2558348"/>
            <a:ext cx="1041568" cy="1041568"/>
            <a:chOff x="0" y="0"/>
            <a:chExt cx="1388758" cy="1388758"/>
          </a:xfrm>
        </p:grpSpPr>
        <p:sp>
          <p:nvSpPr>
            <p:cNvPr id="45" name="Freeform 4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0"/>
              <a:stretch>
                <a:fillRect t="-16665" r="8" b="-16657"/>
              </a:stretch>
            </a:blipFill>
            <a:ln w="38100" cap="sq">
              <a:solidFill>
                <a:srgbClr val="000000"/>
              </a:solidFill>
              <a:prstDash val="solid"/>
              <a:miter/>
            </a:ln>
          </p:spPr>
          <p:txBody>
            <a:bodyPr/>
            <a:lstStyle/>
            <a:p>
              <a:endParaRPr lang="en-GB"/>
            </a:p>
          </p:txBody>
        </p:sp>
      </p:grpSp>
      <p:grpSp>
        <p:nvGrpSpPr>
          <p:cNvPr id="46" name="Group 46"/>
          <p:cNvGrpSpPr/>
          <p:nvPr/>
        </p:nvGrpSpPr>
        <p:grpSpPr>
          <a:xfrm>
            <a:off x="15162181" y="2377545"/>
            <a:ext cx="2369077" cy="3051524"/>
            <a:chOff x="0" y="0"/>
            <a:chExt cx="3158769" cy="4068699"/>
          </a:xfrm>
        </p:grpSpPr>
        <p:sp>
          <p:nvSpPr>
            <p:cNvPr id="47" name="Freeform 4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48" name="Group 48"/>
          <p:cNvGrpSpPr/>
          <p:nvPr/>
        </p:nvGrpSpPr>
        <p:grpSpPr>
          <a:xfrm>
            <a:off x="15162181" y="3582914"/>
            <a:ext cx="2369077" cy="1420940"/>
            <a:chOff x="0" y="0"/>
            <a:chExt cx="3158769" cy="1894586"/>
          </a:xfrm>
        </p:grpSpPr>
        <p:sp>
          <p:nvSpPr>
            <p:cNvPr id="49" name="Freeform 49"/>
            <p:cNvSpPr/>
            <p:nvPr/>
          </p:nvSpPr>
          <p:spPr>
            <a:xfrm>
              <a:off x="0" y="0"/>
              <a:ext cx="3158768" cy="1894585"/>
            </a:xfrm>
            <a:custGeom>
              <a:avLst/>
              <a:gdLst/>
              <a:ahLst/>
              <a:cxnLst/>
              <a:rect l="l" t="t" r="r" b="b"/>
              <a:pathLst>
                <a:path w="3158768" h="1894585">
                  <a:moveTo>
                    <a:pt x="0" y="0"/>
                  </a:moveTo>
                  <a:lnTo>
                    <a:pt x="3158768" y="0"/>
                  </a:lnTo>
                  <a:lnTo>
                    <a:pt x="3158768" y="1894585"/>
                  </a:lnTo>
                  <a:lnTo>
                    <a:pt x="0" y="1894585"/>
                  </a:lnTo>
                  <a:close/>
                </a:path>
              </a:pathLst>
            </a:custGeom>
            <a:blipFill>
              <a:blip r:embed="rId4">
                <a:alphaModFix amt="0"/>
              </a:blip>
              <a:stretch>
                <a:fillRect l="-17343" r="-17343" b="12489"/>
              </a:stretch>
            </a:blipFill>
          </p:spPr>
          <p:txBody>
            <a:bodyPr/>
            <a:lstStyle/>
            <a:p>
              <a:endParaRPr lang="en-GB"/>
            </a:p>
          </p:txBody>
        </p:sp>
        <p:sp>
          <p:nvSpPr>
            <p:cNvPr id="50" name="TextBox 50"/>
            <p:cNvSpPr txBox="1"/>
            <p:nvPr/>
          </p:nvSpPr>
          <p:spPr>
            <a:xfrm>
              <a:off x="0" y="-9525"/>
              <a:ext cx="3158769" cy="19041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2006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Geoffrey Hinton publica "Aprendizagem de Representação Multicamadas"</a:t>
              </a:r>
            </a:p>
          </p:txBody>
        </p:sp>
      </p:grpSp>
      <p:grpSp>
        <p:nvGrpSpPr>
          <p:cNvPr id="51" name="Group 51"/>
          <p:cNvGrpSpPr/>
          <p:nvPr/>
        </p:nvGrpSpPr>
        <p:grpSpPr>
          <a:xfrm>
            <a:off x="15825930" y="2558348"/>
            <a:ext cx="1041568" cy="1041568"/>
            <a:chOff x="0" y="0"/>
            <a:chExt cx="1388758" cy="1388758"/>
          </a:xfrm>
        </p:grpSpPr>
        <p:sp>
          <p:nvSpPr>
            <p:cNvPr id="52" name="Freeform 5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1"/>
              <a:stretch>
                <a:fillRect t="-16665" r="8" b="-16657"/>
              </a:stretch>
            </a:blipFill>
            <a:ln w="38100" cap="sq">
              <a:solidFill>
                <a:srgbClr val="000000"/>
              </a:solidFill>
              <a:prstDash val="solid"/>
              <a:miter/>
            </a:ln>
          </p:spPr>
          <p:txBody>
            <a:bodyPr/>
            <a:lstStyle/>
            <a:p>
              <a:endParaRPr lang="en-GB"/>
            </a:p>
          </p:txBody>
        </p:sp>
      </p:grpSp>
      <p:grpSp>
        <p:nvGrpSpPr>
          <p:cNvPr id="53" name="Group 53"/>
          <p:cNvGrpSpPr/>
          <p:nvPr/>
        </p:nvGrpSpPr>
        <p:grpSpPr>
          <a:xfrm>
            <a:off x="6588338" y="4946770"/>
            <a:ext cx="3772014" cy="1160869"/>
            <a:chOff x="0" y="0"/>
            <a:chExt cx="5029352" cy="1547825"/>
          </a:xfrm>
        </p:grpSpPr>
        <p:sp>
          <p:nvSpPr>
            <p:cNvPr id="54" name="Freeform 54"/>
            <p:cNvSpPr/>
            <p:nvPr/>
          </p:nvSpPr>
          <p:spPr>
            <a:xfrm>
              <a:off x="0" y="0"/>
              <a:ext cx="5029327" cy="1547876"/>
            </a:xfrm>
            <a:custGeom>
              <a:avLst/>
              <a:gdLst/>
              <a:ahLst/>
              <a:cxnLst/>
              <a:rect l="l" t="t" r="r" b="b"/>
              <a:pathLst>
                <a:path w="5029327" h="1547876">
                  <a:moveTo>
                    <a:pt x="0" y="773938"/>
                  </a:moveTo>
                  <a:lnTo>
                    <a:pt x="773938" y="0"/>
                  </a:lnTo>
                  <a:lnTo>
                    <a:pt x="773938" y="386969"/>
                  </a:lnTo>
                  <a:lnTo>
                    <a:pt x="4255389" y="386969"/>
                  </a:lnTo>
                  <a:lnTo>
                    <a:pt x="4255389" y="0"/>
                  </a:lnTo>
                  <a:lnTo>
                    <a:pt x="5029327" y="773938"/>
                  </a:lnTo>
                  <a:lnTo>
                    <a:pt x="4255389" y="1547876"/>
                  </a:lnTo>
                  <a:lnTo>
                    <a:pt x="4255389" y="1160907"/>
                  </a:lnTo>
                  <a:lnTo>
                    <a:pt x="773938" y="1160907"/>
                  </a:lnTo>
                  <a:lnTo>
                    <a:pt x="773938" y="1547876"/>
                  </a:lnTo>
                  <a:close/>
                </a:path>
              </a:pathLst>
            </a:custGeom>
            <a:solidFill>
              <a:srgbClr val="F85D2C"/>
            </a:solidFill>
            <a:ln w="38100" cap="sq">
              <a:solidFill>
                <a:srgbClr val="FFFFFF"/>
              </a:solidFill>
              <a:prstDash val="solid"/>
              <a:miter/>
            </a:ln>
          </p:spPr>
          <p:txBody>
            <a:bodyPr/>
            <a:lstStyle/>
            <a:p>
              <a:endParaRPr lang="en-GB"/>
            </a:p>
          </p:txBody>
        </p:sp>
      </p:grpSp>
      <p:grpSp>
        <p:nvGrpSpPr>
          <p:cNvPr id="55" name="Group 55"/>
          <p:cNvGrpSpPr/>
          <p:nvPr/>
        </p:nvGrpSpPr>
        <p:grpSpPr>
          <a:xfrm>
            <a:off x="749798" y="6233436"/>
            <a:ext cx="2369077" cy="3051524"/>
            <a:chOff x="0" y="0"/>
            <a:chExt cx="3158769" cy="4068699"/>
          </a:xfrm>
        </p:grpSpPr>
        <p:sp>
          <p:nvSpPr>
            <p:cNvPr id="56" name="Freeform 5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57" name="Group 57"/>
          <p:cNvGrpSpPr/>
          <p:nvPr/>
        </p:nvGrpSpPr>
        <p:grpSpPr>
          <a:xfrm>
            <a:off x="749798" y="7438806"/>
            <a:ext cx="2369077" cy="1243468"/>
            <a:chOff x="0" y="0"/>
            <a:chExt cx="3158769" cy="1657958"/>
          </a:xfrm>
        </p:grpSpPr>
        <p:sp>
          <p:nvSpPr>
            <p:cNvPr id="58" name="Freeform 5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59" name="TextBox 5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2024</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Google Launcher Gemini 1.5”</a:t>
              </a:r>
            </a:p>
          </p:txBody>
        </p:sp>
      </p:grpSp>
      <p:grpSp>
        <p:nvGrpSpPr>
          <p:cNvPr id="60" name="Group 60"/>
          <p:cNvGrpSpPr/>
          <p:nvPr/>
        </p:nvGrpSpPr>
        <p:grpSpPr>
          <a:xfrm>
            <a:off x="1420492" y="6414240"/>
            <a:ext cx="1041568" cy="1041568"/>
            <a:chOff x="0" y="0"/>
            <a:chExt cx="1388758" cy="1388758"/>
          </a:xfrm>
        </p:grpSpPr>
        <p:sp>
          <p:nvSpPr>
            <p:cNvPr id="61" name="Freeform 6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2"/>
              <a:stretch>
                <a:fillRect l="-39594" r="-39585" b="8"/>
              </a:stretch>
            </a:blipFill>
            <a:ln w="38100" cap="sq">
              <a:solidFill>
                <a:srgbClr val="000000"/>
              </a:solidFill>
              <a:prstDash val="solid"/>
              <a:miter/>
            </a:ln>
          </p:spPr>
          <p:txBody>
            <a:bodyPr/>
            <a:lstStyle/>
            <a:p>
              <a:endParaRPr lang="en-GB"/>
            </a:p>
          </p:txBody>
        </p:sp>
      </p:grpSp>
      <p:grpSp>
        <p:nvGrpSpPr>
          <p:cNvPr id="62" name="Group 62"/>
          <p:cNvGrpSpPr/>
          <p:nvPr/>
        </p:nvGrpSpPr>
        <p:grpSpPr>
          <a:xfrm>
            <a:off x="3157652" y="6233436"/>
            <a:ext cx="2369077" cy="3051524"/>
            <a:chOff x="0" y="0"/>
            <a:chExt cx="3158769" cy="4068699"/>
          </a:xfrm>
        </p:grpSpPr>
        <p:sp>
          <p:nvSpPr>
            <p:cNvPr id="63" name="Freeform 6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64" name="Group 64"/>
          <p:cNvGrpSpPr/>
          <p:nvPr/>
        </p:nvGrpSpPr>
        <p:grpSpPr>
          <a:xfrm>
            <a:off x="3157652" y="7438806"/>
            <a:ext cx="2369077" cy="1243468"/>
            <a:chOff x="0" y="0"/>
            <a:chExt cx="3158769" cy="1657958"/>
          </a:xfrm>
        </p:grpSpPr>
        <p:sp>
          <p:nvSpPr>
            <p:cNvPr id="65" name="Freeform 65"/>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66" name="TextBox 66"/>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2021-2023</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OpenAI </a:t>
              </a:r>
              <a:r>
                <a:rPr lang="en-US" sz="1650" u="none" strike="noStrike" dirty="0" err="1">
                  <a:solidFill>
                    <a:srgbClr val="000000"/>
                  </a:solidFill>
                  <a:latin typeface="Calibri (MS)"/>
                  <a:ea typeface="Calibri (MS)"/>
                  <a:cs typeface="Calibri (MS)"/>
                  <a:sym typeface="Calibri (MS)"/>
                </a:rPr>
                <a:t>lança</a:t>
              </a:r>
              <a:r>
                <a:rPr lang="en-US" sz="1650" u="none" strike="noStrike" dirty="0">
                  <a:solidFill>
                    <a:srgbClr val="000000"/>
                  </a:solidFill>
                  <a:latin typeface="Calibri (MS)"/>
                  <a:ea typeface="Calibri (MS)"/>
                  <a:cs typeface="Calibri (MS)"/>
                  <a:sym typeface="Calibri (MS)"/>
                </a:rPr>
                <a:t> DALL-E, DALL-E 2 e DALL-E 3, </a:t>
              </a:r>
              <a:r>
                <a:rPr lang="en-US" sz="1650" u="none" strike="noStrike" dirty="0" err="1">
                  <a:solidFill>
                    <a:srgbClr val="000000"/>
                  </a:solidFill>
                  <a:latin typeface="Calibri (MS)"/>
                  <a:ea typeface="Calibri (MS)"/>
                  <a:cs typeface="Calibri (MS)"/>
                  <a:sym typeface="Calibri (MS)"/>
                </a:rPr>
                <a:t>modelos</a:t>
              </a:r>
              <a:r>
                <a:rPr lang="en-US" sz="1650" u="none" strike="noStrike" dirty="0">
                  <a:solidFill>
                    <a:srgbClr val="000000"/>
                  </a:solidFill>
                  <a:latin typeface="Calibri (MS)"/>
                  <a:ea typeface="Calibri (MS)"/>
                  <a:cs typeface="Calibri (MS)"/>
                  <a:sym typeface="Calibri (MS)"/>
                </a:rPr>
                <a:t> de IA </a:t>
              </a:r>
              <a:r>
                <a:rPr lang="en-US" sz="1650" u="none" strike="noStrike" dirty="0" err="1">
                  <a:solidFill>
                    <a:srgbClr val="000000"/>
                  </a:solidFill>
                  <a:latin typeface="Calibri (MS)"/>
                  <a:ea typeface="Calibri (MS)"/>
                  <a:cs typeface="Calibri (MS)"/>
                  <a:sym typeface="Calibri (MS)"/>
                </a:rPr>
                <a:t>generativa</a:t>
              </a:r>
              <a:r>
                <a:rPr lang="en-US" sz="1650" u="none" strike="noStrike" dirty="0">
                  <a:solidFill>
                    <a:srgbClr val="000000"/>
                  </a:solidFill>
                  <a:latin typeface="Calibri (MS)"/>
                  <a:ea typeface="Calibri (MS)"/>
                  <a:cs typeface="Calibri (MS)"/>
                  <a:sym typeface="Calibri (MS)"/>
                </a:rPr>
                <a:t>.</a:t>
              </a:r>
            </a:p>
          </p:txBody>
        </p:sp>
      </p:grpSp>
      <p:grpSp>
        <p:nvGrpSpPr>
          <p:cNvPr id="67" name="Group 67"/>
          <p:cNvGrpSpPr/>
          <p:nvPr/>
        </p:nvGrpSpPr>
        <p:grpSpPr>
          <a:xfrm>
            <a:off x="3821401" y="6414240"/>
            <a:ext cx="1041568" cy="1041568"/>
            <a:chOff x="0" y="0"/>
            <a:chExt cx="1388758" cy="1388758"/>
          </a:xfrm>
        </p:grpSpPr>
        <p:sp>
          <p:nvSpPr>
            <p:cNvPr id="68" name="Freeform 6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3"/>
              <a:stretch>
                <a:fillRect l="-24939" r="-24931" b="8"/>
              </a:stretch>
            </a:blipFill>
            <a:ln w="38100" cap="sq">
              <a:solidFill>
                <a:srgbClr val="000000"/>
              </a:solidFill>
              <a:prstDash val="solid"/>
              <a:miter/>
            </a:ln>
          </p:spPr>
          <p:txBody>
            <a:bodyPr/>
            <a:lstStyle/>
            <a:p>
              <a:endParaRPr lang="en-GB"/>
            </a:p>
          </p:txBody>
        </p:sp>
      </p:grpSp>
      <p:grpSp>
        <p:nvGrpSpPr>
          <p:cNvPr id="69" name="Group 69"/>
          <p:cNvGrpSpPr/>
          <p:nvPr/>
        </p:nvGrpSpPr>
        <p:grpSpPr>
          <a:xfrm>
            <a:off x="5558552" y="6233436"/>
            <a:ext cx="2369077" cy="3051524"/>
            <a:chOff x="0" y="0"/>
            <a:chExt cx="3158769" cy="4068699"/>
          </a:xfrm>
        </p:grpSpPr>
        <p:sp>
          <p:nvSpPr>
            <p:cNvPr id="70" name="Freeform 7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71" name="Group 71"/>
          <p:cNvGrpSpPr/>
          <p:nvPr/>
        </p:nvGrpSpPr>
        <p:grpSpPr>
          <a:xfrm>
            <a:off x="5558552" y="7438806"/>
            <a:ext cx="2369077" cy="1243468"/>
            <a:chOff x="0" y="0"/>
            <a:chExt cx="3158769" cy="1657958"/>
          </a:xfrm>
        </p:grpSpPr>
        <p:sp>
          <p:nvSpPr>
            <p:cNvPr id="72" name="Freeform 72"/>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73" name="TextBox 73"/>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OpenAI presenta GPT-3</a:t>
              </a:r>
            </a:p>
          </p:txBody>
        </p:sp>
      </p:grpSp>
      <p:grpSp>
        <p:nvGrpSpPr>
          <p:cNvPr id="74" name="Group 74"/>
          <p:cNvGrpSpPr/>
          <p:nvPr/>
        </p:nvGrpSpPr>
        <p:grpSpPr>
          <a:xfrm>
            <a:off x="6222311" y="6414240"/>
            <a:ext cx="1041568" cy="1041568"/>
            <a:chOff x="0" y="0"/>
            <a:chExt cx="1388758" cy="1388758"/>
          </a:xfrm>
        </p:grpSpPr>
        <p:sp>
          <p:nvSpPr>
            <p:cNvPr id="75" name="Freeform 7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4"/>
              <a:stretch>
                <a:fillRect l="-32222" r="-32214" b="8"/>
              </a:stretch>
            </a:blipFill>
            <a:ln w="38100" cap="sq">
              <a:solidFill>
                <a:srgbClr val="000000"/>
              </a:solidFill>
              <a:prstDash val="solid"/>
              <a:miter/>
            </a:ln>
          </p:spPr>
          <p:txBody>
            <a:bodyPr/>
            <a:lstStyle/>
            <a:p>
              <a:endParaRPr lang="en-GB"/>
            </a:p>
          </p:txBody>
        </p:sp>
      </p:grpSp>
      <p:grpSp>
        <p:nvGrpSpPr>
          <p:cNvPr id="76" name="Group 76"/>
          <p:cNvGrpSpPr/>
          <p:nvPr/>
        </p:nvGrpSpPr>
        <p:grpSpPr>
          <a:xfrm>
            <a:off x="7959461" y="6233436"/>
            <a:ext cx="2369077" cy="3051524"/>
            <a:chOff x="0" y="0"/>
            <a:chExt cx="3158769" cy="4068699"/>
          </a:xfrm>
        </p:grpSpPr>
        <p:sp>
          <p:nvSpPr>
            <p:cNvPr id="77" name="Freeform 7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78" name="Group 78"/>
          <p:cNvGrpSpPr/>
          <p:nvPr/>
        </p:nvGrpSpPr>
        <p:grpSpPr>
          <a:xfrm>
            <a:off x="7959461" y="7102420"/>
            <a:ext cx="2369077" cy="1859090"/>
            <a:chOff x="0" y="0"/>
            <a:chExt cx="3158769" cy="2478786"/>
          </a:xfrm>
        </p:grpSpPr>
        <p:sp>
          <p:nvSpPr>
            <p:cNvPr id="79" name="Freeform 79"/>
            <p:cNvSpPr/>
            <p:nvPr/>
          </p:nvSpPr>
          <p:spPr>
            <a:xfrm>
              <a:off x="0" y="0"/>
              <a:ext cx="3158768" cy="2478784"/>
            </a:xfrm>
            <a:custGeom>
              <a:avLst/>
              <a:gdLst/>
              <a:ahLst/>
              <a:cxnLst/>
              <a:rect l="l" t="t" r="r" b="b"/>
              <a:pathLst>
                <a:path w="3158768" h="2478784">
                  <a:moveTo>
                    <a:pt x="0" y="0"/>
                  </a:moveTo>
                  <a:lnTo>
                    <a:pt x="3158768" y="0"/>
                  </a:lnTo>
                  <a:lnTo>
                    <a:pt x="3158768" y="2478784"/>
                  </a:lnTo>
                  <a:lnTo>
                    <a:pt x="0" y="2478784"/>
                  </a:lnTo>
                  <a:close/>
                </a:path>
              </a:pathLst>
            </a:custGeom>
            <a:blipFill>
              <a:blip r:embed="rId4">
                <a:alphaModFix amt="0"/>
              </a:blip>
              <a:stretch>
                <a:fillRect l="-17343" r="-17343" b="33114"/>
              </a:stretch>
            </a:blipFill>
          </p:spPr>
          <p:txBody>
            <a:bodyPr/>
            <a:lstStyle/>
            <a:p>
              <a:endParaRPr lang="en-GB"/>
            </a:p>
          </p:txBody>
        </p:sp>
        <p:sp>
          <p:nvSpPr>
            <p:cNvPr id="80" name="TextBox 80"/>
            <p:cNvSpPr txBox="1"/>
            <p:nvPr/>
          </p:nvSpPr>
          <p:spPr>
            <a:xfrm>
              <a:off x="0" y="-9525"/>
              <a:ext cx="3158769"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2017</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 laboratório de pesquisa de IA do Facebook treina dois chatbots para negociarem entre si.</a:t>
              </a:r>
            </a:p>
          </p:txBody>
        </p:sp>
      </p:grpSp>
      <p:grpSp>
        <p:nvGrpSpPr>
          <p:cNvPr id="81" name="Group 81"/>
          <p:cNvGrpSpPr/>
          <p:nvPr/>
        </p:nvGrpSpPr>
        <p:grpSpPr>
          <a:xfrm>
            <a:off x="8623211" y="6414240"/>
            <a:ext cx="1041568" cy="1041568"/>
            <a:chOff x="0" y="0"/>
            <a:chExt cx="1388758" cy="1388758"/>
          </a:xfrm>
        </p:grpSpPr>
        <p:sp>
          <p:nvSpPr>
            <p:cNvPr id="82" name="Freeform 8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5"/>
              <a:stretch>
                <a:fillRect r="8" b="8"/>
              </a:stretch>
            </a:blipFill>
            <a:ln w="38100" cap="sq">
              <a:solidFill>
                <a:srgbClr val="000000"/>
              </a:solidFill>
              <a:prstDash val="solid"/>
              <a:miter/>
            </a:ln>
          </p:spPr>
          <p:txBody>
            <a:bodyPr/>
            <a:lstStyle/>
            <a:p>
              <a:endParaRPr lang="en-GB"/>
            </a:p>
          </p:txBody>
        </p:sp>
      </p:grpSp>
      <p:grpSp>
        <p:nvGrpSpPr>
          <p:cNvPr id="83" name="Group 83"/>
          <p:cNvGrpSpPr/>
          <p:nvPr/>
        </p:nvGrpSpPr>
        <p:grpSpPr>
          <a:xfrm>
            <a:off x="10360371" y="6233436"/>
            <a:ext cx="2369077" cy="3051524"/>
            <a:chOff x="0" y="0"/>
            <a:chExt cx="3158769" cy="4068699"/>
          </a:xfrm>
        </p:grpSpPr>
        <p:sp>
          <p:nvSpPr>
            <p:cNvPr id="84" name="Freeform 84"/>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85" name="Group 85"/>
          <p:cNvGrpSpPr/>
          <p:nvPr/>
        </p:nvGrpSpPr>
        <p:grpSpPr>
          <a:xfrm>
            <a:off x="10468280" y="7129243"/>
            <a:ext cx="2153250" cy="1859090"/>
            <a:chOff x="0" y="0"/>
            <a:chExt cx="2871000" cy="2478786"/>
          </a:xfrm>
        </p:grpSpPr>
        <p:sp>
          <p:nvSpPr>
            <p:cNvPr id="86" name="Freeform 86"/>
            <p:cNvSpPr/>
            <p:nvPr/>
          </p:nvSpPr>
          <p:spPr>
            <a:xfrm>
              <a:off x="0" y="0"/>
              <a:ext cx="2870999" cy="2478784"/>
            </a:xfrm>
            <a:custGeom>
              <a:avLst/>
              <a:gdLst/>
              <a:ahLst/>
              <a:cxnLst/>
              <a:rect l="l" t="t" r="r" b="b"/>
              <a:pathLst>
                <a:path w="2870999" h="2478784">
                  <a:moveTo>
                    <a:pt x="0" y="0"/>
                  </a:moveTo>
                  <a:lnTo>
                    <a:pt x="2870999" y="0"/>
                  </a:lnTo>
                  <a:lnTo>
                    <a:pt x="2870999" y="2478784"/>
                  </a:lnTo>
                  <a:lnTo>
                    <a:pt x="0" y="2478784"/>
                  </a:lnTo>
                  <a:close/>
                </a:path>
              </a:pathLst>
            </a:custGeom>
            <a:blipFill>
              <a:blip r:embed="rId4">
                <a:alphaModFix amt="0"/>
              </a:blip>
              <a:stretch>
                <a:fillRect l="-19081" r="-29105" b="33114"/>
              </a:stretch>
            </a:blipFill>
          </p:spPr>
          <p:txBody>
            <a:bodyPr/>
            <a:lstStyle/>
            <a:p>
              <a:endParaRPr lang="en-GB"/>
            </a:p>
          </p:txBody>
        </p:sp>
        <p:sp>
          <p:nvSpPr>
            <p:cNvPr id="87" name="TextBox 87"/>
            <p:cNvSpPr txBox="1"/>
            <p:nvPr/>
          </p:nvSpPr>
          <p:spPr>
            <a:xfrm>
              <a:off x="0" y="-9525"/>
              <a:ext cx="2871000"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 AlphaGo, da Google DeepMind, derrotou Lee Sedol, um dos melhores jogadores de Go do mundo.</a:t>
              </a:r>
            </a:p>
          </p:txBody>
        </p:sp>
      </p:grpSp>
      <p:grpSp>
        <p:nvGrpSpPr>
          <p:cNvPr id="88" name="Group 88"/>
          <p:cNvGrpSpPr/>
          <p:nvPr/>
        </p:nvGrpSpPr>
        <p:grpSpPr>
          <a:xfrm>
            <a:off x="11053505" y="6373025"/>
            <a:ext cx="1041568" cy="1041568"/>
            <a:chOff x="0" y="0"/>
            <a:chExt cx="1388758" cy="1388758"/>
          </a:xfrm>
        </p:grpSpPr>
        <p:sp>
          <p:nvSpPr>
            <p:cNvPr id="89" name="Freeform 89"/>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6"/>
              <a:stretch>
                <a:fillRect l="-39227" r="-39220" b="8"/>
              </a:stretch>
            </a:blipFill>
            <a:ln w="38100" cap="sq">
              <a:solidFill>
                <a:srgbClr val="000000"/>
              </a:solidFill>
              <a:prstDash val="solid"/>
              <a:miter/>
            </a:ln>
          </p:spPr>
          <p:txBody>
            <a:bodyPr/>
            <a:lstStyle/>
            <a:p>
              <a:endParaRPr lang="en-GB"/>
            </a:p>
          </p:txBody>
        </p:sp>
      </p:grpSp>
      <p:grpSp>
        <p:nvGrpSpPr>
          <p:cNvPr id="90" name="Group 90"/>
          <p:cNvGrpSpPr/>
          <p:nvPr/>
        </p:nvGrpSpPr>
        <p:grpSpPr>
          <a:xfrm>
            <a:off x="12761271" y="6233436"/>
            <a:ext cx="2369077" cy="3051524"/>
            <a:chOff x="0" y="0"/>
            <a:chExt cx="3158769" cy="4068699"/>
          </a:xfrm>
        </p:grpSpPr>
        <p:sp>
          <p:nvSpPr>
            <p:cNvPr id="91" name="Freeform 91"/>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92" name="Group 92"/>
          <p:cNvGrpSpPr/>
          <p:nvPr/>
        </p:nvGrpSpPr>
        <p:grpSpPr>
          <a:xfrm>
            <a:off x="12935855" y="7257869"/>
            <a:ext cx="2019900" cy="1640015"/>
            <a:chOff x="0" y="0"/>
            <a:chExt cx="2693200" cy="2186686"/>
          </a:xfrm>
        </p:grpSpPr>
        <p:sp>
          <p:nvSpPr>
            <p:cNvPr id="93" name="Freeform 93"/>
            <p:cNvSpPr/>
            <p:nvPr/>
          </p:nvSpPr>
          <p:spPr>
            <a:xfrm>
              <a:off x="0" y="0"/>
              <a:ext cx="2693199" cy="2186685"/>
            </a:xfrm>
            <a:custGeom>
              <a:avLst/>
              <a:gdLst/>
              <a:ahLst/>
              <a:cxnLst/>
              <a:rect l="l" t="t" r="r" b="b"/>
              <a:pathLst>
                <a:path w="2693199" h="2186685">
                  <a:moveTo>
                    <a:pt x="0" y="0"/>
                  </a:moveTo>
                  <a:lnTo>
                    <a:pt x="2693199" y="0"/>
                  </a:lnTo>
                  <a:lnTo>
                    <a:pt x="2693199" y="2186685"/>
                  </a:lnTo>
                  <a:lnTo>
                    <a:pt x="0" y="2186685"/>
                  </a:lnTo>
                  <a:close/>
                </a:path>
              </a:pathLst>
            </a:custGeom>
            <a:blipFill>
              <a:blip r:embed="rId4">
                <a:alphaModFix amt="0"/>
              </a:blip>
              <a:stretch>
                <a:fillRect l="-20341" r="-37628" b="24179"/>
              </a:stretch>
            </a:blipFill>
          </p:spPr>
          <p:txBody>
            <a:bodyPr/>
            <a:lstStyle/>
            <a:p>
              <a:endParaRPr lang="en-GB"/>
            </a:p>
          </p:txBody>
        </p:sp>
        <p:sp>
          <p:nvSpPr>
            <p:cNvPr id="94" name="TextBox 94"/>
            <p:cNvSpPr txBox="1"/>
            <p:nvPr/>
          </p:nvSpPr>
          <p:spPr>
            <a:xfrm>
              <a:off x="0" y="-9525"/>
              <a:ext cx="2693200" cy="21962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A Apple lança a Siri, uma assistente virtual integrada ao sistema operacional iOS.</a:t>
              </a:r>
            </a:p>
          </p:txBody>
        </p:sp>
      </p:grpSp>
      <p:grpSp>
        <p:nvGrpSpPr>
          <p:cNvPr id="95" name="Group 95"/>
          <p:cNvGrpSpPr/>
          <p:nvPr/>
        </p:nvGrpSpPr>
        <p:grpSpPr>
          <a:xfrm>
            <a:off x="13425021" y="6414240"/>
            <a:ext cx="1041568" cy="1041568"/>
            <a:chOff x="0" y="0"/>
            <a:chExt cx="1388758" cy="1388758"/>
          </a:xfrm>
        </p:grpSpPr>
        <p:sp>
          <p:nvSpPr>
            <p:cNvPr id="96" name="Freeform 96"/>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7"/>
              <a:stretch>
                <a:fillRect l="-45703" r="-45695" b="8"/>
              </a:stretch>
            </a:blipFill>
            <a:ln w="38100" cap="sq">
              <a:solidFill>
                <a:srgbClr val="000000"/>
              </a:solidFill>
              <a:prstDash val="solid"/>
              <a:miter/>
            </a:ln>
          </p:spPr>
          <p:txBody>
            <a:bodyPr/>
            <a:lstStyle/>
            <a:p>
              <a:endParaRPr lang="en-GB"/>
            </a:p>
          </p:txBody>
        </p:sp>
      </p:grpSp>
      <p:grpSp>
        <p:nvGrpSpPr>
          <p:cNvPr id="97" name="Group 97"/>
          <p:cNvGrpSpPr/>
          <p:nvPr/>
        </p:nvGrpSpPr>
        <p:grpSpPr>
          <a:xfrm>
            <a:off x="15162181" y="6233436"/>
            <a:ext cx="2369077" cy="3051524"/>
            <a:chOff x="0" y="0"/>
            <a:chExt cx="3158769" cy="4068699"/>
          </a:xfrm>
        </p:grpSpPr>
        <p:sp>
          <p:nvSpPr>
            <p:cNvPr id="98" name="Freeform 98"/>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99" name="Group 99"/>
          <p:cNvGrpSpPr/>
          <p:nvPr/>
        </p:nvGrpSpPr>
        <p:grpSpPr>
          <a:xfrm>
            <a:off x="15162181" y="7019706"/>
            <a:ext cx="2369077" cy="2078165"/>
            <a:chOff x="0" y="0"/>
            <a:chExt cx="3158769" cy="2770886"/>
          </a:xfrm>
        </p:grpSpPr>
        <p:sp>
          <p:nvSpPr>
            <p:cNvPr id="100" name="Freeform 100"/>
            <p:cNvSpPr/>
            <p:nvPr/>
          </p:nvSpPr>
          <p:spPr>
            <a:xfrm>
              <a:off x="0" y="0"/>
              <a:ext cx="3158768" cy="2770884"/>
            </a:xfrm>
            <a:custGeom>
              <a:avLst/>
              <a:gdLst/>
              <a:ahLst/>
              <a:cxnLst/>
              <a:rect l="l" t="t" r="r" b="b"/>
              <a:pathLst>
                <a:path w="3158768" h="2770884">
                  <a:moveTo>
                    <a:pt x="0" y="0"/>
                  </a:moveTo>
                  <a:lnTo>
                    <a:pt x="3158768" y="0"/>
                  </a:lnTo>
                  <a:lnTo>
                    <a:pt x="3158768" y="2770884"/>
                  </a:lnTo>
                  <a:lnTo>
                    <a:pt x="0" y="2770884"/>
                  </a:lnTo>
                  <a:close/>
                </a:path>
              </a:pathLst>
            </a:custGeom>
            <a:blipFill>
              <a:blip r:embed="rId4">
                <a:alphaModFix amt="0"/>
              </a:blip>
              <a:stretch>
                <a:fillRect l="-17343" r="-17343" b="40164"/>
              </a:stretch>
            </a:blipFill>
          </p:spPr>
          <p:txBody>
            <a:bodyPr/>
            <a:lstStyle/>
            <a:p>
              <a:endParaRPr lang="en-GB"/>
            </a:p>
          </p:txBody>
        </p:sp>
        <p:sp>
          <p:nvSpPr>
            <p:cNvPr id="101" name="TextBox 101"/>
            <p:cNvSpPr txBox="1"/>
            <p:nvPr/>
          </p:nvSpPr>
          <p:spPr>
            <a:xfrm>
              <a:off x="0" y="-9525"/>
              <a:ext cx="3158769" cy="27804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2011</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 Watson da IBM é um computador avançado que consegue responder a perguntas em linguagem natural.</a:t>
              </a:r>
            </a:p>
          </p:txBody>
        </p:sp>
      </p:grpSp>
      <p:grpSp>
        <p:nvGrpSpPr>
          <p:cNvPr id="102" name="Group 102"/>
          <p:cNvGrpSpPr/>
          <p:nvPr/>
        </p:nvGrpSpPr>
        <p:grpSpPr>
          <a:xfrm>
            <a:off x="15859325" y="6373025"/>
            <a:ext cx="1041568" cy="1041568"/>
            <a:chOff x="0" y="0"/>
            <a:chExt cx="1388758" cy="1388758"/>
          </a:xfrm>
        </p:grpSpPr>
        <p:sp>
          <p:nvSpPr>
            <p:cNvPr id="103" name="Freeform 103"/>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8"/>
              <a:stretch>
                <a:fillRect l="-38568" r="-38560" b="8"/>
              </a:stretch>
            </a:blipFill>
            <a:ln w="38100" cap="sq">
              <a:solidFill>
                <a:srgbClr val="000000"/>
              </a:solidFill>
              <a:prstDash val="solid"/>
              <a:miter/>
            </a:ln>
          </p:spPr>
          <p:txBody>
            <a:bodyPr/>
            <a:lstStyle/>
            <a:p>
              <a:endParaRPr lang="en-GB"/>
            </a:p>
          </p:txBody>
        </p:sp>
      </p:grpSp>
      <p:grpSp>
        <p:nvGrpSpPr>
          <p:cNvPr id="104" name="Group 104"/>
          <p:cNvGrpSpPr/>
          <p:nvPr/>
        </p:nvGrpSpPr>
        <p:grpSpPr>
          <a:xfrm>
            <a:off x="5907586" y="8761324"/>
            <a:ext cx="328432" cy="331346"/>
            <a:chOff x="0" y="0"/>
            <a:chExt cx="437909" cy="441795"/>
          </a:xfrm>
        </p:grpSpPr>
        <p:sp>
          <p:nvSpPr>
            <p:cNvPr id="105" name="Freeform 105"/>
            <p:cNvSpPr/>
            <p:nvPr/>
          </p:nvSpPr>
          <p:spPr>
            <a:xfrm>
              <a:off x="0" y="0"/>
              <a:ext cx="437896" cy="441833"/>
            </a:xfrm>
            <a:custGeom>
              <a:avLst/>
              <a:gdLst/>
              <a:ahLst/>
              <a:cxnLst/>
              <a:rect l="l" t="t" r="r" b="b"/>
              <a:pathLst>
                <a:path w="437896" h="441833">
                  <a:moveTo>
                    <a:pt x="0" y="273050"/>
                  </a:moveTo>
                  <a:lnTo>
                    <a:pt x="167259" y="273050"/>
                  </a:lnTo>
                  <a:lnTo>
                    <a:pt x="218948" y="441833"/>
                  </a:lnTo>
                  <a:lnTo>
                    <a:pt x="270637" y="273050"/>
                  </a:lnTo>
                  <a:lnTo>
                    <a:pt x="437896" y="273050"/>
                  </a:lnTo>
                  <a:lnTo>
                    <a:pt x="302514" y="168783"/>
                  </a:lnTo>
                  <a:lnTo>
                    <a:pt x="354330" y="0"/>
                  </a:lnTo>
                  <a:lnTo>
                    <a:pt x="218948" y="104267"/>
                  </a:lnTo>
                  <a:lnTo>
                    <a:pt x="83693" y="0"/>
                  </a:lnTo>
                  <a:lnTo>
                    <a:pt x="135382" y="168783"/>
                  </a:lnTo>
                  <a:close/>
                </a:path>
              </a:pathLst>
            </a:custGeom>
            <a:blipFill>
              <a:blip r:embed="rId4">
                <a:alphaModFix amt="0"/>
              </a:blip>
              <a:stretch>
                <a:fillRect l="-79444" r="-79447" b="8"/>
              </a:stretch>
            </a:blipFill>
            <a:ln w="38100" cap="sq">
              <a:solidFill>
                <a:srgbClr val="FFFFFF"/>
              </a:solidFill>
              <a:prstDash val="solid"/>
              <a:miter/>
            </a:ln>
          </p:spPr>
          <p:txBody>
            <a:bodyPr/>
            <a:lstStyle/>
            <a:p>
              <a:endParaRPr lang="en-GB"/>
            </a:p>
          </p:txBody>
        </p:sp>
      </p:grpSp>
      <p:sp>
        <p:nvSpPr>
          <p:cNvPr id="106" name="AutoShape 106"/>
          <p:cNvSpPr/>
          <p:nvPr/>
        </p:nvSpPr>
        <p:spPr>
          <a:xfrm>
            <a:off x="17783670" y="3903307"/>
            <a:ext cx="0" cy="3835702"/>
          </a:xfrm>
          <a:prstGeom prst="line">
            <a:avLst/>
          </a:prstGeom>
          <a:ln w="9525" cap="rnd">
            <a:solidFill>
              <a:srgbClr val="000000"/>
            </a:solidFill>
            <a:prstDash val="solid"/>
            <a:headEnd type="none" w="sm" len="sm"/>
            <a:tailEnd type="triangle" w="lg" len="med"/>
          </a:ln>
        </p:spPr>
        <p:txBody>
          <a:bodyPr/>
          <a:lstStyle/>
          <a:p>
            <a:endParaRPr lang="en-GB"/>
          </a:p>
        </p:txBody>
      </p:sp>
      <p:sp>
        <p:nvSpPr>
          <p:cNvPr id="107" name="TextBox 107"/>
          <p:cNvSpPr txBox="1"/>
          <p:nvPr/>
        </p:nvSpPr>
        <p:spPr>
          <a:xfrm>
            <a:off x="7074561" y="5298604"/>
            <a:ext cx="2953005" cy="428625"/>
          </a:xfrm>
          <a:prstGeom prst="rect">
            <a:avLst/>
          </a:prstGeom>
        </p:spPr>
        <p:txBody>
          <a:bodyPr lIns="0" tIns="0" rIns="0" bIns="0" rtlCol="0" anchor="t">
            <a:spAutoFit/>
          </a:bodyPr>
          <a:lstStyle/>
          <a:p>
            <a:pPr marL="0" lvl="0" indent="0" algn="ctr">
              <a:lnSpc>
                <a:spcPts val="1620"/>
              </a:lnSpc>
              <a:spcBef>
                <a:spcPct val="0"/>
              </a:spcBef>
            </a:pPr>
            <a:r>
              <a:rPr lang="en-US" sz="1350" b="1" u="none" strike="noStrike" dirty="0">
                <a:solidFill>
                  <a:srgbClr val="000000"/>
                </a:solidFill>
                <a:latin typeface="Calibri (MS) Bold"/>
                <a:ea typeface="Calibri (MS) Bold"/>
                <a:cs typeface="Calibri (MS) Bold"/>
                <a:sym typeface="Calibri (MS) Bold"/>
              </a:rPr>
              <a:t>Inverno da IA: o </a:t>
            </a:r>
            <a:r>
              <a:rPr lang="en-US" sz="1350" b="1" u="none" strike="noStrike" dirty="0" err="1">
                <a:solidFill>
                  <a:srgbClr val="000000"/>
                </a:solidFill>
                <a:latin typeface="Calibri (MS) Bold"/>
                <a:ea typeface="Calibri (MS) Bold"/>
                <a:cs typeface="Calibri (MS) Bold"/>
                <a:sym typeface="Calibri (MS) Bold"/>
              </a:rPr>
              <a:t>desenvolvimento</a:t>
            </a:r>
            <a:r>
              <a:rPr lang="en-US" sz="1350" b="1" u="none" strike="noStrike" dirty="0">
                <a:solidFill>
                  <a:srgbClr val="000000"/>
                </a:solidFill>
                <a:latin typeface="Calibri (MS) Bold"/>
                <a:ea typeface="Calibri (MS) Bold"/>
                <a:cs typeface="Calibri (MS) Bold"/>
                <a:sym typeface="Calibri (MS) Bold"/>
              </a:rPr>
              <a:t> da </a:t>
            </a:r>
            <a:r>
              <a:rPr lang="en-US" sz="1350" b="1" u="none" strike="noStrike" dirty="0" err="1">
                <a:solidFill>
                  <a:srgbClr val="000000"/>
                </a:solidFill>
                <a:latin typeface="Calibri (MS) Bold"/>
                <a:ea typeface="Calibri (MS) Bold"/>
                <a:cs typeface="Calibri (MS) Bold"/>
                <a:sym typeface="Calibri (MS) Bold"/>
              </a:rPr>
              <a:t>inteligência</a:t>
            </a:r>
            <a:r>
              <a:rPr lang="en-US" sz="1350" b="1" u="none" strike="noStrike" dirty="0">
                <a:solidFill>
                  <a:srgbClr val="000000"/>
                </a:solidFill>
                <a:latin typeface="Calibri (MS) Bold"/>
                <a:ea typeface="Calibri (MS) Bold"/>
                <a:cs typeface="Calibri (MS) Bold"/>
                <a:sym typeface="Calibri (MS) Bold"/>
              </a:rPr>
              <a:t> artificial </a:t>
            </a:r>
            <a:r>
              <a:rPr lang="en-US" sz="1350" b="1" u="none" strike="noStrike" dirty="0" err="1">
                <a:solidFill>
                  <a:srgbClr val="000000"/>
                </a:solidFill>
                <a:latin typeface="Calibri (MS) Bold"/>
                <a:ea typeface="Calibri (MS) Bold"/>
                <a:cs typeface="Calibri (MS) Bold"/>
                <a:sym typeface="Calibri (MS) Bold"/>
              </a:rPr>
              <a:t>foi</a:t>
            </a:r>
            <a:r>
              <a:rPr lang="en-US" sz="1350" b="1" u="none" strike="noStrike" dirty="0">
                <a:solidFill>
                  <a:srgbClr val="000000"/>
                </a:solidFill>
                <a:latin typeface="Calibri (MS) Bold"/>
                <a:ea typeface="Calibri (MS) Bold"/>
                <a:cs typeface="Calibri (MS) Bold"/>
                <a:sym typeface="Calibri (MS) Bold"/>
              </a:rPr>
              <a:t> </a:t>
            </a:r>
            <a:r>
              <a:rPr lang="en-US" sz="1350" b="1" u="none" strike="noStrike" dirty="0" err="1">
                <a:solidFill>
                  <a:srgbClr val="000000"/>
                </a:solidFill>
                <a:latin typeface="Calibri (MS) Bold"/>
                <a:ea typeface="Calibri (MS) Bold"/>
                <a:cs typeface="Calibri (MS) Bold"/>
                <a:sym typeface="Calibri (MS) Bold"/>
              </a:rPr>
              <a:t>interrompido</a:t>
            </a:r>
            <a:r>
              <a:rPr lang="en-US" sz="1350" b="1" u="none" strike="noStrike" dirty="0">
                <a:solidFill>
                  <a:srgbClr val="000000"/>
                </a:solidFill>
                <a:latin typeface="Calibri (MS) Bold"/>
                <a:ea typeface="Calibri (MS) Bold"/>
                <a:cs typeface="Calibri (MS) Bold"/>
                <a:sym typeface="Calibri (MS) Bold"/>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3" name="Group 3"/>
          <p:cNvGrpSpPr/>
          <p:nvPr/>
        </p:nvGrpSpPr>
        <p:grpSpPr>
          <a:xfrm rot="1959599">
            <a:off x="14044751" y="5753956"/>
            <a:ext cx="1901790" cy="2927756"/>
            <a:chOff x="0" y="0"/>
            <a:chExt cx="2535720" cy="3903675"/>
          </a:xfrm>
        </p:grpSpPr>
        <p:sp>
          <p:nvSpPr>
            <p:cNvPr id="4" name="Freeform 4"/>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4"/>
              <a:stretch>
                <a:fillRect r="-1" b="1"/>
              </a:stretch>
            </a:blipFill>
          </p:spPr>
          <p:txBody>
            <a:bodyPr/>
            <a:lstStyle/>
            <a:p>
              <a:endParaRPr lang="en-GB"/>
            </a:p>
          </p:txBody>
        </p:sp>
      </p:grpSp>
      <p:grpSp>
        <p:nvGrpSpPr>
          <p:cNvPr id="5" name="Group 5"/>
          <p:cNvGrpSpPr/>
          <p:nvPr/>
        </p:nvGrpSpPr>
        <p:grpSpPr>
          <a:xfrm>
            <a:off x="14594567" y="3047448"/>
            <a:ext cx="2876102" cy="3400682"/>
            <a:chOff x="0" y="0"/>
            <a:chExt cx="3834803" cy="4534243"/>
          </a:xfrm>
        </p:grpSpPr>
        <p:sp>
          <p:nvSpPr>
            <p:cNvPr id="6" name="Freeform 6"/>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5"/>
              <a:stretch>
                <a:fillRect/>
              </a:stretch>
            </a:blipFill>
          </p:spPr>
          <p:txBody>
            <a:bodyPr/>
            <a:lstStyle/>
            <a:p>
              <a:endParaRPr lang="en-GB"/>
            </a:p>
          </p:txBody>
        </p:sp>
      </p:grpSp>
      <p:sp>
        <p:nvSpPr>
          <p:cNvPr id="7" name="Freeform 7"/>
          <p:cNvSpPr/>
          <p:nvPr/>
        </p:nvSpPr>
        <p:spPr>
          <a:xfrm>
            <a:off x="1028700" y="3538062"/>
            <a:ext cx="12499864" cy="6748938"/>
          </a:xfrm>
          <a:custGeom>
            <a:avLst/>
            <a:gdLst/>
            <a:ahLst/>
            <a:cxnLst/>
            <a:rect l="l" t="t" r="r" b="b"/>
            <a:pathLst>
              <a:path w="12499864" h="6748938">
                <a:moveTo>
                  <a:pt x="0" y="0"/>
                </a:moveTo>
                <a:lnTo>
                  <a:pt x="12499864" y="0"/>
                </a:lnTo>
                <a:lnTo>
                  <a:pt x="12499864" y="6748938"/>
                </a:lnTo>
                <a:lnTo>
                  <a:pt x="0" y="6748938"/>
                </a:lnTo>
                <a:lnTo>
                  <a:pt x="0" y="0"/>
                </a:lnTo>
                <a:close/>
              </a:path>
            </a:pathLst>
          </a:custGeom>
          <a:blipFill>
            <a:blip r:embed="rId6"/>
            <a:stretch>
              <a:fillRect/>
            </a:stretch>
          </a:blipFill>
        </p:spPr>
        <p:txBody>
          <a:bodyPr/>
          <a:lstStyle/>
          <a:p>
            <a:endParaRPr lang="en-GB"/>
          </a:p>
        </p:txBody>
      </p:sp>
      <p:sp>
        <p:nvSpPr>
          <p:cNvPr id="8" name="Freeform 8"/>
          <p:cNvSpPr/>
          <p:nvPr/>
        </p:nvSpPr>
        <p:spPr>
          <a:xfrm>
            <a:off x="1176920" y="3676400"/>
            <a:ext cx="5365554" cy="6333923"/>
          </a:xfrm>
          <a:custGeom>
            <a:avLst/>
            <a:gdLst/>
            <a:ahLst/>
            <a:cxnLst/>
            <a:rect l="l" t="t" r="r" b="b"/>
            <a:pathLst>
              <a:path w="5365554" h="6333923">
                <a:moveTo>
                  <a:pt x="0" y="0"/>
                </a:moveTo>
                <a:lnTo>
                  <a:pt x="5365554" y="0"/>
                </a:lnTo>
                <a:lnTo>
                  <a:pt x="5365554" y="6333923"/>
                </a:lnTo>
                <a:lnTo>
                  <a:pt x="0" y="6333923"/>
                </a:lnTo>
                <a:lnTo>
                  <a:pt x="0" y="0"/>
                </a:lnTo>
                <a:close/>
              </a:path>
            </a:pathLst>
          </a:custGeom>
          <a:blipFill>
            <a:blip r:embed="rId7"/>
            <a:stretch>
              <a:fillRect/>
            </a:stretch>
          </a:blipFill>
        </p:spPr>
        <p:txBody>
          <a:bodyPr/>
          <a:lstStyle/>
          <a:p>
            <a:endParaRPr lang="en-GB"/>
          </a:p>
        </p:txBody>
      </p:sp>
      <p:sp>
        <p:nvSpPr>
          <p:cNvPr id="9" name="Freeform 9"/>
          <p:cNvSpPr/>
          <p:nvPr/>
        </p:nvSpPr>
        <p:spPr>
          <a:xfrm>
            <a:off x="1325139" y="3814738"/>
            <a:ext cx="750980" cy="711455"/>
          </a:xfrm>
          <a:custGeom>
            <a:avLst/>
            <a:gdLst/>
            <a:ahLst/>
            <a:cxnLst/>
            <a:rect l="l" t="t" r="r" b="b"/>
            <a:pathLst>
              <a:path w="750980" h="711455">
                <a:moveTo>
                  <a:pt x="0" y="0"/>
                </a:moveTo>
                <a:lnTo>
                  <a:pt x="750980" y="0"/>
                </a:lnTo>
                <a:lnTo>
                  <a:pt x="750980" y="711455"/>
                </a:lnTo>
                <a:lnTo>
                  <a:pt x="0" y="711455"/>
                </a:lnTo>
                <a:lnTo>
                  <a:pt x="0" y="0"/>
                </a:lnTo>
                <a:close/>
              </a:path>
            </a:pathLst>
          </a:custGeom>
          <a:blipFill>
            <a:blip r:embed="rId8"/>
            <a:stretch>
              <a:fillRect/>
            </a:stretch>
          </a:blipFill>
        </p:spPr>
        <p:txBody>
          <a:bodyPr/>
          <a:lstStyle/>
          <a:p>
            <a:endParaRPr lang="en-GB"/>
          </a:p>
        </p:txBody>
      </p:sp>
      <p:sp>
        <p:nvSpPr>
          <p:cNvPr id="10" name="TextBox 10"/>
          <p:cNvSpPr txBox="1"/>
          <p:nvPr/>
        </p:nvSpPr>
        <p:spPr>
          <a:xfrm>
            <a:off x="2891180" y="4488112"/>
            <a:ext cx="1962479" cy="427901"/>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a:solidFill>
                  <a:srgbClr val="000000"/>
                </a:solidFill>
                <a:latin typeface="Signika Bold"/>
                <a:ea typeface="Signika Bold"/>
                <a:cs typeface="Signika Bold"/>
                <a:sym typeface="Signika Bold"/>
              </a:rPr>
              <a:t>IA generativa</a:t>
            </a:r>
          </a:p>
        </p:txBody>
      </p:sp>
      <p:sp>
        <p:nvSpPr>
          <p:cNvPr id="11" name="TextBox 11"/>
          <p:cNvSpPr txBox="1"/>
          <p:nvPr/>
        </p:nvSpPr>
        <p:spPr>
          <a:xfrm>
            <a:off x="1778692" y="5232439"/>
            <a:ext cx="4199954" cy="1171434"/>
          </a:xfrm>
          <a:prstGeom prst="rect">
            <a:avLst/>
          </a:prstGeom>
        </p:spPr>
        <p:txBody>
          <a:bodyPr lIns="0" tIns="0" rIns="0" bIns="0" rtlCol="0" anchor="t">
            <a:spAutoFit/>
          </a:bodyPr>
          <a:lstStyle/>
          <a:p>
            <a:pPr marL="0" lvl="0" indent="0" algn="ctr">
              <a:lnSpc>
                <a:spcPts val="2364"/>
              </a:lnSpc>
              <a:spcBef>
                <a:spcPct val="0"/>
              </a:spcBef>
            </a:pPr>
            <a:r>
              <a:rPr lang="en-US" sz="1688" u="none" strike="noStrike">
                <a:solidFill>
                  <a:srgbClr val="000000"/>
                </a:solidFill>
                <a:latin typeface="Open Sans Light"/>
                <a:ea typeface="Open Sans Light"/>
                <a:cs typeface="Open Sans Light"/>
                <a:sym typeface="Open Sans Light"/>
              </a:rPr>
              <a:t>Ele responde a um comando ou solicitação do usuário, gerando conteúdo original, como áudio, imagens, código de software, texto ou vídeo.</a:t>
            </a:r>
          </a:p>
        </p:txBody>
      </p:sp>
      <p:sp>
        <p:nvSpPr>
          <p:cNvPr id="12" name="TextBox 12"/>
          <p:cNvSpPr txBox="1"/>
          <p:nvPr/>
        </p:nvSpPr>
        <p:spPr>
          <a:xfrm>
            <a:off x="1778692" y="6504310"/>
            <a:ext cx="1385000" cy="291063"/>
          </a:xfrm>
          <a:prstGeom prst="rect">
            <a:avLst/>
          </a:prstGeom>
        </p:spPr>
        <p:txBody>
          <a:bodyPr lIns="0" tIns="0" rIns="0" bIns="0" rtlCol="0" anchor="t">
            <a:spAutoFit/>
          </a:bodyPr>
          <a:lstStyle/>
          <a:p>
            <a:pPr marL="0" lvl="0" indent="0" algn="l">
              <a:lnSpc>
                <a:spcPts val="2415"/>
              </a:lnSpc>
              <a:spcBef>
                <a:spcPct val="0"/>
              </a:spcBef>
            </a:pPr>
            <a:r>
              <a:rPr lang="en-US" sz="1725" b="1" u="none" strike="noStrike">
                <a:solidFill>
                  <a:srgbClr val="000000"/>
                </a:solidFill>
                <a:latin typeface="Signika Bold"/>
                <a:ea typeface="Signika Bold"/>
                <a:cs typeface="Signika Bold"/>
                <a:sym typeface="Signika Bold"/>
              </a:rPr>
              <a:t>Quase usado:</a:t>
            </a:r>
          </a:p>
        </p:txBody>
      </p:sp>
      <p:sp>
        <p:nvSpPr>
          <p:cNvPr id="13" name="TextBox 13"/>
          <p:cNvSpPr txBox="1"/>
          <p:nvPr/>
        </p:nvSpPr>
        <p:spPr>
          <a:xfrm>
            <a:off x="1778692" y="6980928"/>
            <a:ext cx="4199954" cy="1467874"/>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Atendimento ao Cliente</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Assistência médica</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Salvar</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Marketing e publicidade</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Desenvolvimento de software</a:t>
            </a:r>
          </a:p>
        </p:txBody>
      </p:sp>
      <p:sp>
        <p:nvSpPr>
          <p:cNvPr id="14" name="Freeform 14"/>
          <p:cNvSpPr/>
          <p:nvPr/>
        </p:nvSpPr>
        <p:spPr>
          <a:xfrm>
            <a:off x="7718350" y="3676400"/>
            <a:ext cx="5217334" cy="6333923"/>
          </a:xfrm>
          <a:custGeom>
            <a:avLst/>
            <a:gdLst/>
            <a:ahLst/>
            <a:cxnLst/>
            <a:rect l="l" t="t" r="r" b="b"/>
            <a:pathLst>
              <a:path w="5217334" h="6333923">
                <a:moveTo>
                  <a:pt x="0" y="0"/>
                </a:moveTo>
                <a:lnTo>
                  <a:pt x="5217335" y="0"/>
                </a:lnTo>
                <a:lnTo>
                  <a:pt x="5217335" y="6333923"/>
                </a:lnTo>
                <a:lnTo>
                  <a:pt x="0" y="6333923"/>
                </a:lnTo>
                <a:lnTo>
                  <a:pt x="0" y="0"/>
                </a:lnTo>
                <a:close/>
              </a:path>
            </a:pathLst>
          </a:custGeom>
          <a:blipFill>
            <a:blip r:embed="rId9"/>
            <a:stretch>
              <a:fillRect/>
            </a:stretch>
          </a:blipFill>
        </p:spPr>
        <p:txBody>
          <a:bodyPr/>
          <a:lstStyle/>
          <a:p>
            <a:endParaRPr lang="en-GB"/>
          </a:p>
        </p:txBody>
      </p:sp>
      <p:sp>
        <p:nvSpPr>
          <p:cNvPr id="15" name="Freeform 15"/>
          <p:cNvSpPr/>
          <p:nvPr/>
        </p:nvSpPr>
        <p:spPr>
          <a:xfrm>
            <a:off x="7866570" y="3814738"/>
            <a:ext cx="602760" cy="711455"/>
          </a:xfrm>
          <a:custGeom>
            <a:avLst/>
            <a:gdLst/>
            <a:ahLst/>
            <a:cxnLst/>
            <a:rect l="l" t="t" r="r" b="b"/>
            <a:pathLst>
              <a:path w="602760" h="711455">
                <a:moveTo>
                  <a:pt x="0" y="0"/>
                </a:moveTo>
                <a:lnTo>
                  <a:pt x="602760" y="0"/>
                </a:lnTo>
                <a:lnTo>
                  <a:pt x="602760" y="711455"/>
                </a:lnTo>
                <a:lnTo>
                  <a:pt x="0" y="711455"/>
                </a:lnTo>
                <a:lnTo>
                  <a:pt x="0" y="0"/>
                </a:lnTo>
                <a:close/>
              </a:path>
            </a:pathLst>
          </a:custGeom>
          <a:blipFill>
            <a:blip r:embed="rId10"/>
            <a:stretch>
              <a:fillRect/>
            </a:stretch>
          </a:blipFill>
        </p:spPr>
        <p:txBody>
          <a:bodyPr/>
          <a:lstStyle/>
          <a:p>
            <a:endParaRPr lang="en-GB"/>
          </a:p>
        </p:txBody>
      </p:sp>
      <p:sp>
        <p:nvSpPr>
          <p:cNvPr id="16" name="TextBox 16"/>
          <p:cNvSpPr txBox="1"/>
          <p:nvPr/>
        </p:nvSpPr>
        <p:spPr>
          <a:xfrm>
            <a:off x="9403609" y="4488112"/>
            <a:ext cx="1849980" cy="427901"/>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a:solidFill>
                  <a:srgbClr val="000000"/>
                </a:solidFill>
                <a:latin typeface="Signika Bold"/>
                <a:ea typeface="Signika Bold"/>
                <a:cs typeface="Signika Bold"/>
                <a:sym typeface="Signika Bold"/>
              </a:rPr>
              <a:t>IA preditiva</a:t>
            </a:r>
          </a:p>
        </p:txBody>
      </p:sp>
      <p:sp>
        <p:nvSpPr>
          <p:cNvPr id="17" name="TextBox 17"/>
          <p:cNvSpPr txBox="1"/>
          <p:nvPr/>
        </p:nvSpPr>
        <p:spPr>
          <a:xfrm>
            <a:off x="8216122" y="5232439"/>
            <a:ext cx="4199954" cy="1166749"/>
          </a:xfrm>
          <a:prstGeom prst="rect">
            <a:avLst/>
          </a:prstGeom>
        </p:spPr>
        <p:txBody>
          <a:bodyPr lIns="0" tIns="0" rIns="0" bIns="0" rtlCol="0" anchor="t">
            <a:spAutoFit/>
          </a:bodyPr>
          <a:lstStyle/>
          <a:p>
            <a:pPr marL="0" lvl="0" indent="0" algn="ctr">
              <a:lnSpc>
                <a:spcPts val="2365"/>
              </a:lnSpc>
              <a:spcBef>
                <a:spcPct val="0"/>
              </a:spcBef>
            </a:pPr>
            <a:r>
              <a:rPr lang="en-US" sz="1689" u="none" strike="noStrike">
                <a:solidFill>
                  <a:srgbClr val="000000"/>
                </a:solidFill>
                <a:latin typeface="Open Sans Light"/>
                <a:ea typeface="Open Sans Light"/>
                <a:cs typeface="Open Sans Light"/>
                <a:sym typeface="Open Sans Light"/>
              </a:rPr>
              <a:t>Análise estatística utilizando algoritmos de aprendizado de máquina para identificar padrões em dados e prever resultados futuros.</a:t>
            </a:r>
          </a:p>
        </p:txBody>
      </p:sp>
      <p:sp>
        <p:nvSpPr>
          <p:cNvPr id="18" name="TextBox 18"/>
          <p:cNvSpPr txBox="1"/>
          <p:nvPr/>
        </p:nvSpPr>
        <p:spPr>
          <a:xfrm>
            <a:off x="8167950" y="6504310"/>
            <a:ext cx="1470558" cy="291063"/>
          </a:xfrm>
          <a:prstGeom prst="rect">
            <a:avLst/>
          </a:prstGeom>
        </p:spPr>
        <p:txBody>
          <a:bodyPr lIns="0" tIns="0" rIns="0" bIns="0" rtlCol="0" anchor="t">
            <a:spAutoFit/>
          </a:bodyPr>
          <a:lstStyle/>
          <a:p>
            <a:pPr marL="0" lvl="0" indent="0" algn="l">
              <a:lnSpc>
                <a:spcPts val="2415"/>
              </a:lnSpc>
              <a:spcBef>
                <a:spcPct val="0"/>
              </a:spcBef>
            </a:pPr>
            <a:r>
              <a:rPr lang="en-US" sz="1725" b="1" u="none" strike="noStrike">
                <a:solidFill>
                  <a:srgbClr val="000000"/>
                </a:solidFill>
                <a:latin typeface="Signika Bold"/>
                <a:ea typeface="Signika Bold"/>
                <a:cs typeface="Signika Bold"/>
                <a:sym typeface="Signika Bold"/>
              </a:rPr>
              <a:t>Quase usado:</a:t>
            </a:r>
          </a:p>
        </p:txBody>
      </p:sp>
      <p:sp>
        <p:nvSpPr>
          <p:cNvPr id="19" name="TextBox 19"/>
          <p:cNvSpPr txBox="1"/>
          <p:nvPr/>
        </p:nvSpPr>
        <p:spPr>
          <a:xfrm>
            <a:off x="8216122" y="6980928"/>
            <a:ext cx="4199954" cy="1467874"/>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Previsões financeiras</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Detecção de Fraudes</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Gestão de estoque</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Aconselhamento personalizado</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Gestão da mudança de fornecimento</a:t>
            </a:r>
          </a:p>
        </p:txBody>
      </p:sp>
      <p:sp>
        <p:nvSpPr>
          <p:cNvPr id="20" name="TextBox 20"/>
          <p:cNvSpPr txBox="1"/>
          <p:nvPr/>
        </p:nvSpPr>
        <p:spPr>
          <a:xfrm>
            <a:off x="995997" y="1085850"/>
            <a:ext cx="1537650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IA GENERATIVA VS. IA PREDITIVA: QUAIS SÃO AS DIFERENÇAS?</a:t>
            </a:r>
          </a:p>
        </p:txBody>
      </p:sp>
      <p:sp>
        <p:nvSpPr>
          <p:cNvPr id="21" name="TextBox 21"/>
          <p:cNvSpPr txBox="1"/>
          <p:nvPr/>
        </p:nvSpPr>
        <p:spPr>
          <a:xfrm>
            <a:off x="14995646" y="4139222"/>
            <a:ext cx="1903781" cy="1552575"/>
          </a:xfrm>
          <a:prstGeom prst="rect">
            <a:avLst/>
          </a:prstGeom>
        </p:spPr>
        <p:txBody>
          <a:bodyPr lIns="0" tIns="0" rIns="0" bIns="0" rtlCol="0" anchor="t">
            <a:spAutoFit/>
          </a:bodyPr>
          <a:lstStyle/>
          <a:p>
            <a:pPr marL="0" lvl="0" indent="0" algn="ctr">
              <a:lnSpc>
                <a:spcPts val="2040"/>
              </a:lnSpc>
              <a:spcBef>
                <a:spcPct val="0"/>
              </a:spcBef>
            </a:pPr>
            <a:r>
              <a:rPr lang="en-US" sz="1700" u="none" strike="noStrike">
                <a:solidFill>
                  <a:srgbClr val="000000"/>
                </a:solidFill>
                <a:latin typeface="Lato"/>
                <a:ea typeface="Lato"/>
                <a:cs typeface="Lato"/>
                <a:sym typeface="Lato"/>
              </a:rPr>
              <a:t>A escolha entre essas duas tecnologias não precisa ser necessariamente excludente.</a:t>
            </a:r>
          </a:p>
        </p:txBody>
      </p:sp>
      <p:sp>
        <p:nvSpPr>
          <p:cNvPr id="22" name="TextBox 22"/>
          <p:cNvSpPr txBox="1"/>
          <p:nvPr/>
        </p:nvSpPr>
        <p:spPr>
          <a:xfrm>
            <a:off x="1028700" y="1961598"/>
            <a:ext cx="15003918"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evolução da IA ​​preditiva para a IA generativa envolve a transição da discriminação (identificação de elementos) para a geração (criação de elementos). Embora ambas dependam de conjuntos de dados massivos e redes neurais complexas, seus objetivos e a lógica matemática subjacente que empregam são distintos.</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48461" y="912845"/>
            <a:ext cx="9801606" cy="1352549"/>
            <a:chOff x="0" y="-154473"/>
            <a:chExt cx="13068808" cy="1803400"/>
          </a:xfrm>
        </p:grpSpPr>
        <p:sp>
          <p:nvSpPr>
            <p:cNvPr id="3" name="Freeform 3"/>
            <p:cNvSpPr/>
            <p:nvPr/>
          </p:nvSpPr>
          <p:spPr>
            <a:xfrm>
              <a:off x="0" y="0"/>
              <a:ext cx="13068808" cy="1648927"/>
            </a:xfrm>
            <a:custGeom>
              <a:avLst/>
              <a:gdLst/>
              <a:ahLst/>
              <a:cxnLst/>
              <a:rect l="l" t="t" r="r" b="b"/>
              <a:pathLst>
                <a:path w="13068808" h="1648927">
                  <a:moveTo>
                    <a:pt x="0" y="0"/>
                  </a:moveTo>
                  <a:lnTo>
                    <a:pt x="13068808" y="0"/>
                  </a:lnTo>
                  <a:lnTo>
                    <a:pt x="13068808" y="1648927"/>
                  </a:lnTo>
                  <a:lnTo>
                    <a:pt x="0" y="1648927"/>
                  </a:lnTo>
                  <a:close/>
                </a:path>
              </a:pathLst>
            </a:custGeom>
            <a:blipFill>
              <a:blip r:embed="rId3">
                <a:alphaModFix amt="0"/>
              </a:blip>
              <a:stretch>
                <a:fillRect t="-104431" b="-104431"/>
              </a:stretch>
            </a:blipFill>
          </p:spPr>
          <p:txBody>
            <a:bodyPr/>
            <a:lstStyle/>
            <a:p>
              <a:endParaRPr lang="en-GB"/>
            </a:p>
          </p:txBody>
        </p:sp>
        <p:sp>
          <p:nvSpPr>
            <p:cNvPr id="4" name="TextBox 4"/>
            <p:cNvSpPr txBox="1"/>
            <p:nvPr/>
          </p:nvSpPr>
          <p:spPr>
            <a:xfrm>
              <a:off x="0" y="-154473"/>
              <a:ext cx="13068808" cy="1591773"/>
            </a:xfrm>
            <a:prstGeom prst="rect">
              <a:avLst/>
            </a:prstGeom>
          </p:spPr>
          <p:txBody>
            <a:bodyPr lIns="0" tIns="0" rIns="0" bIns="0" rtlCol="0" anchor="ct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CVET ANTES E DEPOIS DA IA</a:t>
              </a:r>
            </a:p>
          </p:txBody>
        </p:sp>
      </p:grpSp>
      <p:sp>
        <p:nvSpPr>
          <p:cNvPr id="5" name="TextBox 5"/>
          <p:cNvSpPr txBox="1"/>
          <p:nvPr/>
        </p:nvSpPr>
        <p:spPr>
          <a:xfrm>
            <a:off x="7739901" y="2381250"/>
            <a:ext cx="9519399"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mudança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Formação e </a:t>
            </a:r>
            <a:r>
              <a:rPr lang="en-US" sz="2400" u="none" strike="noStrike" dirty="0" err="1">
                <a:solidFill>
                  <a:srgbClr val="000000"/>
                </a:solidFill>
                <a:latin typeface="Lato Light"/>
                <a:ea typeface="Lato Light"/>
                <a:cs typeface="Lato Light"/>
                <a:sym typeface="Lato Light"/>
              </a:rPr>
              <a:t>Desenvolvimento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(EFP) </a:t>
            </a:r>
            <a:r>
              <a:rPr lang="en-US" sz="2400" u="none" strike="noStrike" dirty="0" err="1">
                <a:solidFill>
                  <a:srgbClr val="000000"/>
                </a:solidFill>
                <a:latin typeface="Lato Light"/>
                <a:ea typeface="Lato Light"/>
                <a:cs typeface="Lato Light"/>
                <a:sym typeface="Lato Light"/>
              </a:rPr>
              <a:t>resultante</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advento</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representa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das </a:t>
            </a:r>
            <a:r>
              <a:rPr lang="en-US" sz="2400" u="none" strike="noStrike" dirty="0" err="1">
                <a:solidFill>
                  <a:srgbClr val="000000"/>
                </a:solidFill>
                <a:latin typeface="Lato Light"/>
                <a:ea typeface="Lato Light"/>
                <a:cs typeface="Lato Light"/>
                <a:sym typeface="Lato Light"/>
              </a:rPr>
              <a:t>transformações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estruturais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significativas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forma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preparamos</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pessoas</a:t>
            </a:r>
            <a:r>
              <a:rPr lang="en-US" sz="2400" u="none" strike="noStrike" dirty="0">
                <a:solidFill>
                  <a:srgbClr val="000000"/>
                </a:solidFill>
                <a:latin typeface="Lato Light"/>
                <a:ea typeface="Lato Light"/>
                <a:cs typeface="Lato Light"/>
                <a:sym typeface="Lato Light"/>
              </a:rPr>
              <a:t> para o mercado de </a:t>
            </a:r>
            <a:r>
              <a:rPr lang="en-US" sz="2400" u="none" strike="noStrike" dirty="0" err="1">
                <a:solidFill>
                  <a:srgbClr val="000000"/>
                </a:solidFill>
                <a:latin typeface="Lato Light"/>
                <a:ea typeface="Lato Light"/>
                <a:cs typeface="Lato Light"/>
                <a:sym typeface="Lato Light"/>
              </a:rPr>
              <a:t>trabalho</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Por </a:t>
            </a:r>
            <a:r>
              <a:rPr lang="en-US" sz="2400" u="none" strike="noStrike" dirty="0" err="1">
                <a:solidFill>
                  <a:srgbClr val="000000"/>
                </a:solidFill>
                <a:latin typeface="Lato Light"/>
                <a:ea typeface="Lato Light"/>
                <a:cs typeface="Lato Light"/>
                <a:sym typeface="Lato Light"/>
              </a:rPr>
              <a:t>meio</a:t>
            </a:r>
            <a:r>
              <a:rPr lang="en-US" sz="2400" u="none" strike="noStrike" dirty="0">
                <a:solidFill>
                  <a:srgbClr val="000000"/>
                </a:solidFill>
                <a:latin typeface="Lato Light"/>
                <a:ea typeface="Lato Light"/>
                <a:cs typeface="Lato Light"/>
                <a:sym typeface="Lato Light"/>
              </a:rPr>
              <a:t> do Instituto Nacional de </a:t>
            </a:r>
            <a:r>
              <a:rPr lang="en-US" sz="2400" u="none" strike="noStrike" dirty="0" err="1">
                <a:solidFill>
                  <a:srgbClr val="000000"/>
                </a:solidFill>
                <a:latin typeface="Lato Light"/>
                <a:ea typeface="Lato Light"/>
                <a:cs typeface="Lato Light"/>
                <a:sym typeface="Lato Light"/>
              </a:rPr>
              <a:t>Qualificações</a:t>
            </a:r>
            <a:r>
              <a:rPr lang="en-US" sz="2400" u="none" strike="noStrike" dirty="0">
                <a:solidFill>
                  <a:srgbClr val="000000"/>
                </a:solidFill>
                <a:latin typeface="Lato Light"/>
                <a:ea typeface="Lato Light"/>
                <a:cs typeface="Lato Light"/>
                <a:sym typeface="Lato Light"/>
              </a:rPr>
              <a:t> (INCUAL) e </a:t>
            </a:r>
            <a:r>
              <a:rPr lang="en-US" sz="2400" u="none" strike="noStrike" dirty="0" err="1">
                <a:solidFill>
                  <a:srgbClr val="000000"/>
                </a:solidFill>
                <a:latin typeface="Lato Light"/>
                <a:ea typeface="Lato Light"/>
                <a:cs typeface="Lato Light"/>
                <a:sym typeface="Lato Light"/>
              </a:rPr>
              <a:t>seu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Catálogo</a:t>
            </a:r>
            <a:r>
              <a:rPr lang="en-US" sz="2400" u="none" strike="noStrike" dirty="0">
                <a:solidFill>
                  <a:srgbClr val="000000"/>
                </a:solidFill>
                <a:latin typeface="Lato Light"/>
                <a:ea typeface="Lato Light"/>
                <a:cs typeface="Lato Light"/>
                <a:sym typeface="Lato Light"/>
              </a:rPr>
              <a:t> Nacional de Normas </a:t>
            </a:r>
            <a:r>
              <a:rPr lang="en-US" sz="2400" u="none" strike="noStrike" dirty="0" err="1">
                <a:solidFill>
                  <a:srgbClr val="000000"/>
                </a:solidFill>
                <a:latin typeface="Lato Light"/>
                <a:ea typeface="Lato Light"/>
                <a:cs typeface="Lato Light"/>
                <a:sym typeface="Lato Light"/>
              </a:rPr>
              <a:t>Profissionais</a:t>
            </a:r>
            <a:r>
              <a:rPr lang="en-US" sz="2400" u="none" strike="noStrike" dirty="0">
                <a:solidFill>
                  <a:srgbClr val="000000"/>
                </a:solidFill>
                <a:latin typeface="Lato Light"/>
                <a:ea typeface="Lato Light"/>
                <a:cs typeface="Lato Light"/>
                <a:sym typeface="Lato Light"/>
              </a:rPr>
              <a:t> (CNECP), a </a:t>
            </a:r>
            <a:r>
              <a:rPr lang="en-US" sz="2400" u="none" strike="noStrike" dirty="0" err="1">
                <a:solidFill>
                  <a:srgbClr val="000000"/>
                </a:solidFill>
                <a:latin typeface="Lato Light"/>
                <a:ea typeface="Lato Light"/>
                <a:cs typeface="Lato Light"/>
                <a:sym typeface="Lato Light"/>
              </a:rPr>
              <a:t>resposta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estrutural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advento</a:t>
            </a:r>
            <a:r>
              <a:rPr lang="en-US" sz="2400" u="none" strike="noStrike" dirty="0">
                <a:solidFill>
                  <a:srgbClr val="000000"/>
                </a:solidFill>
                <a:latin typeface="Lato Light"/>
                <a:ea typeface="Lato Light"/>
                <a:cs typeface="Lato Light"/>
                <a:sym typeface="Lato Light"/>
              </a:rPr>
              <a:t> da IA ​​assume a forma da </a:t>
            </a:r>
            <a:r>
              <a:rPr lang="en-US" sz="2400" u="none" strike="noStrike" dirty="0" err="1">
                <a:solidFill>
                  <a:srgbClr val="000000"/>
                </a:solidFill>
                <a:latin typeface="Lato Light"/>
                <a:ea typeface="Lato Light"/>
                <a:cs typeface="Lato Light"/>
                <a:sym typeface="Lato Light"/>
              </a:rPr>
              <a:t>integração</a:t>
            </a:r>
            <a:r>
              <a:rPr lang="en-US" sz="2400" u="none" strike="noStrike" dirty="0">
                <a:solidFill>
                  <a:srgbClr val="000000"/>
                </a:solidFill>
                <a:latin typeface="Lato Light"/>
                <a:ea typeface="Lato Light"/>
                <a:cs typeface="Lato Light"/>
                <a:sym typeface="Lato Light"/>
              </a:rPr>
              <a:t> formal de "Normas de </a:t>
            </a:r>
            <a:r>
              <a:rPr lang="en-US" sz="2400" u="none" strike="noStrike" dirty="0" err="1">
                <a:solidFill>
                  <a:srgbClr val="000000"/>
                </a:solidFill>
                <a:latin typeface="Lato Light"/>
                <a:ea typeface="Lato Light"/>
                <a:cs typeface="Lato Light"/>
                <a:sym typeface="Lato Light"/>
              </a:rPr>
              <a:t>Competência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(NCPs) </a:t>
            </a:r>
            <a:r>
              <a:rPr lang="en-US" sz="2400" u="none" strike="noStrike" dirty="0" err="1">
                <a:solidFill>
                  <a:srgbClr val="000000"/>
                </a:solidFill>
                <a:latin typeface="Lato Light"/>
                <a:ea typeface="Lato Light"/>
                <a:cs typeface="Lato Light"/>
                <a:sym typeface="Lato Light"/>
              </a:rPr>
              <a:t>específicas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refletem</a:t>
            </a:r>
            <a:r>
              <a:rPr lang="en-US" sz="2400" u="none" strike="noStrike" dirty="0">
                <a:solidFill>
                  <a:srgbClr val="000000"/>
                </a:solidFill>
                <a:latin typeface="Lato Light"/>
                <a:ea typeface="Lato Light"/>
                <a:cs typeface="Lato Light"/>
                <a:sym typeface="Lato Light"/>
              </a:rPr>
              <a:t> a nova </a:t>
            </a:r>
            <a:r>
              <a:rPr lang="en-US" sz="2400" u="none" strike="noStrike" dirty="0" err="1">
                <a:solidFill>
                  <a:srgbClr val="000000"/>
                </a:solidFill>
                <a:latin typeface="Lato Light"/>
                <a:ea typeface="Lato Light"/>
                <a:cs typeface="Lato Light"/>
                <a:sym typeface="Lato Light"/>
              </a:rPr>
              <a:t>realidade</a:t>
            </a:r>
            <a:r>
              <a:rPr lang="en-US" sz="2400" u="none" strike="noStrike" dirty="0">
                <a:solidFill>
                  <a:srgbClr val="000000"/>
                </a:solidFill>
                <a:latin typeface="Lato Light"/>
                <a:ea typeface="Lato Light"/>
                <a:cs typeface="Lato Light"/>
                <a:sym typeface="Lato Light"/>
              </a:rPr>
              <a:t> do mercado de </a:t>
            </a:r>
            <a:r>
              <a:rPr lang="en-US" sz="2400" u="none" strike="noStrike" dirty="0" err="1">
                <a:solidFill>
                  <a:srgbClr val="000000"/>
                </a:solidFill>
                <a:latin typeface="Lato Light"/>
                <a:ea typeface="Lato Light"/>
                <a:cs typeface="Lato Light"/>
                <a:sym typeface="Lato Light"/>
              </a:rPr>
              <a:t>trabalho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base de dados INCUAL serve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um </a:t>
            </a:r>
            <a:r>
              <a:rPr lang="en-US" sz="2400" u="none" strike="noStrike" dirty="0" err="1">
                <a:solidFill>
                  <a:srgbClr val="000000"/>
                </a:solidFill>
                <a:latin typeface="Lato Light"/>
                <a:ea typeface="Lato Light"/>
                <a:cs typeface="Lato Light"/>
                <a:sym typeface="Lato Light"/>
              </a:rPr>
              <a:t>roteiro</a:t>
            </a:r>
            <a:r>
              <a:rPr lang="en-US" sz="2400" u="none" strike="noStrike" dirty="0">
                <a:solidFill>
                  <a:srgbClr val="000000"/>
                </a:solidFill>
                <a:latin typeface="Lato Light"/>
                <a:ea typeface="Lato Light"/>
                <a:cs typeface="Lato Light"/>
                <a:sym typeface="Lato Light"/>
              </a:rPr>
              <a:t> formal para o </a:t>
            </a:r>
            <a:r>
              <a:rPr lang="en-US" sz="2400" u="none" strike="noStrike" dirty="0" err="1">
                <a:solidFill>
                  <a:srgbClr val="000000"/>
                </a:solidFill>
                <a:latin typeface="Lato Light"/>
                <a:ea typeface="Lato Light"/>
                <a:cs typeface="Lato Light"/>
                <a:sym typeface="Lato Light"/>
              </a:rPr>
              <a:t>desenvolvimento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contínuo</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Este banco de dados </a:t>
            </a:r>
            <a:r>
              <a:rPr lang="en-US" sz="2400" u="none" strike="noStrike" dirty="0" err="1">
                <a:solidFill>
                  <a:srgbClr val="000000"/>
                </a:solidFill>
                <a:latin typeface="Lato Light"/>
                <a:ea typeface="Lato Light"/>
                <a:cs typeface="Lato Light"/>
                <a:sym typeface="Lato Light"/>
              </a:rPr>
              <a:t>demonstra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cenário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pós</a:t>
            </a:r>
            <a:r>
              <a:rPr lang="en-US" sz="2400" u="none" strike="noStrike" dirty="0">
                <a:solidFill>
                  <a:srgbClr val="000000"/>
                </a:solidFill>
                <a:latin typeface="Lato Light"/>
                <a:ea typeface="Lato Light"/>
                <a:cs typeface="Lato Light"/>
                <a:sym typeface="Lato Light"/>
              </a:rPr>
              <a:t>-IA"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apenas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mudança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teórica</a:t>
            </a:r>
            <a:r>
              <a:rPr lang="en-US" sz="2400" u="none" strike="noStrike" dirty="0">
                <a:solidFill>
                  <a:srgbClr val="000000"/>
                </a:solidFill>
                <a:latin typeface="Lato Light"/>
                <a:ea typeface="Lato Light"/>
                <a:cs typeface="Lato Light"/>
                <a:sym typeface="Lato Light"/>
              </a:rPr>
              <a:t>, mas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realidade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regulamentada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padrões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reescritos</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ênfase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mudou</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execução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procedimentos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técnicos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estáticos</a:t>
            </a:r>
            <a:r>
              <a:rPr lang="en-US" sz="2400" u="none" strike="noStrike" dirty="0">
                <a:solidFill>
                  <a:srgbClr val="000000"/>
                </a:solidFill>
                <a:latin typeface="Lato Light"/>
                <a:ea typeface="Lato Light"/>
                <a:cs typeface="Lato Light"/>
                <a:sym typeface="Lato Light"/>
              </a:rPr>
              <a:t> para o </a:t>
            </a:r>
            <a:r>
              <a:rPr lang="en-US" sz="2400" u="none" strike="noStrike" dirty="0" err="1">
                <a:solidFill>
                  <a:srgbClr val="000000"/>
                </a:solidFill>
                <a:latin typeface="Lato Light"/>
                <a:ea typeface="Lato Light"/>
                <a:cs typeface="Lato Light"/>
                <a:sym typeface="Lato Light"/>
              </a:rPr>
              <a:t>domínio</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ciclo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vida</a:t>
            </a:r>
            <a:r>
              <a:rPr lang="en-US" sz="2400" u="none" strike="noStrike" dirty="0">
                <a:solidFill>
                  <a:srgbClr val="000000"/>
                </a:solidFill>
                <a:latin typeface="Lato Light"/>
                <a:ea typeface="Lato Light"/>
                <a:cs typeface="Lato Light"/>
                <a:sym typeface="Lato Light"/>
              </a:rPr>
              <a:t> dos dados e a </a:t>
            </a:r>
            <a:r>
              <a:rPr lang="en-US" sz="2400" u="none" strike="noStrike" dirty="0" err="1">
                <a:solidFill>
                  <a:srgbClr val="000000"/>
                </a:solidFill>
                <a:latin typeface="Lato Light"/>
                <a:ea typeface="Lato Light"/>
                <a:cs typeface="Lato Light"/>
                <a:sym typeface="Lato Light"/>
              </a:rPr>
              <a:t>verificação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ética</a:t>
            </a:r>
            <a:r>
              <a:rPr lang="en-US" sz="2400" u="none" strike="noStrike" dirty="0">
                <a:solidFill>
                  <a:srgbClr val="000000"/>
                </a:solidFill>
                <a:latin typeface="Lato Light"/>
                <a:ea typeface="Lato Light"/>
                <a:cs typeface="Lato Light"/>
                <a:sym typeface="Lato Light"/>
              </a:rPr>
              <a:t> dos </a:t>
            </a:r>
            <a:r>
              <a:rPr lang="en-US" sz="2400" u="none" strike="noStrike" dirty="0" err="1">
                <a:solidFill>
                  <a:srgbClr val="000000"/>
                </a:solidFill>
                <a:latin typeface="Lato Light"/>
                <a:ea typeface="Lato Light"/>
                <a:cs typeface="Lato Light"/>
                <a:sym typeface="Lato Light"/>
              </a:rPr>
              <a:t>algoritmos</a:t>
            </a:r>
            <a:r>
              <a:rPr lang="en-US" sz="2400" u="none" strike="noStrike" dirty="0">
                <a:solidFill>
                  <a:srgbClr val="000000"/>
                </a:solidFill>
                <a:latin typeface="Lato Light"/>
                <a:ea typeface="Lato Light"/>
                <a:cs typeface="Lato Light"/>
                <a:sym typeface="Lato Light"/>
              </a:rPr>
              <a:t>. </a:t>
            </a:r>
          </a:p>
        </p:txBody>
      </p:sp>
      <p:grpSp>
        <p:nvGrpSpPr>
          <p:cNvPr id="6" name="Group 6"/>
          <p:cNvGrpSpPr/>
          <p:nvPr/>
        </p:nvGrpSpPr>
        <p:grpSpPr>
          <a:xfrm>
            <a:off x="0" y="0"/>
            <a:ext cx="7277100" cy="10287000"/>
            <a:chOff x="0" y="0"/>
            <a:chExt cx="9702800" cy="13716000"/>
          </a:xfrm>
        </p:grpSpPr>
        <p:sp>
          <p:nvSpPr>
            <p:cNvPr id="7" name="Freeform 7"/>
            <p:cNvSpPr/>
            <p:nvPr/>
          </p:nvSpPr>
          <p:spPr>
            <a:xfrm>
              <a:off x="0" y="0"/>
              <a:ext cx="9702800" cy="13716000"/>
            </a:xfrm>
            <a:custGeom>
              <a:avLst/>
              <a:gdLst/>
              <a:ahLst/>
              <a:cxnLst/>
              <a:rect l="l" t="t" r="r" b="b"/>
              <a:pathLst>
                <a:path w="9702800" h="13716000">
                  <a:moveTo>
                    <a:pt x="0" y="0"/>
                  </a:moveTo>
                  <a:lnTo>
                    <a:pt x="9702800" y="0"/>
                  </a:lnTo>
                  <a:lnTo>
                    <a:pt x="9702800" y="13716000"/>
                  </a:lnTo>
                  <a:lnTo>
                    <a:pt x="0" y="13716000"/>
                  </a:lnTo>
                  <a:lnTo>
                    <a:pt x="0" y="0"/>
                  </a:lnTo>
                  <a:close/>
                </a:path>
              </a:pathLst>
            </a:custGeom>
            <a:blipFill>
              <a:blip r:embed="rId4"/>
              <a:stretch>
                <a:fillRect t="-3055" b="-3055"/>
              </a:stretch>
            </a:blipFill>
          </p:spPr>
          <p:txBody>
            <a:bodyPr/>
            <a:lstStyle/>
            <a:p>
              <a:endParaRPr lang="en-GB"/>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8325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CVET ANTES E DEPOIS DA IA</a:t>
            </a:r>
          </a:p>
        </p:txBody>
      </p:sp>
      <p:graphicFrame>
        <p:nvGraphicFramePr>
          <p:cNvPr id="3" name="Table 3"/>
          <p:cNvGraphicFramePr>
            <a:graphicFrameLocks noGrp="1"/>
          </p:cNvGraphicFramePr>
          <p:nvPr/>
        </p:nvGraphicFramePr>
        <p:xfrm>
          <a:off x="1028700" y="1863060"/>
          <a:ext cx="16230600" cy="7427777"/>
        </p:xfrm>
        <a:graphic>
          <a:graphicData uri="http://schemas.openxmlformats.org/drawingml/2006/table">
            <a:tbl>
              <a:tblPr/>
              <a:tblGrid>
                <a:gridCol w="4173882">
                  <a:extLst>
                    <a:ext uri="{9D8B030D-6E8A-4147-A177-3AD203B41FA5}">
                      <a16:colId xmlns:a16="http://schemas.microsoft.com/office/drawing/2014/main" val="20000"/>
                    </a:ext>
                  </a:extLst>
                </a:gridCol>
                <a:gridCol w="5201330">
                  <a:extLst>
                    <a:ext uri="{9D8B030D-6E8A-4147-A177-3AD203B41FA5}">
                      <a16:colId xmlns:a16="http://schemas.microsoft.com/office/drawing/2014/main" val="20001"/>
                    </a:ext>
                  </a:extLst>
                </a:gridCol>
                <a:gridCol w="6855388">
                  <a:extLst>
                    <a:ext uri="{9D8B030D-6E8A-4147-A177-3AD203B41FA5}">
                      <a16:colId xmlns:a16="http://schemas.microsoft.com/office/drawing/2014/main" val="20002"/>
                    </a:ext>
                  </a:extLst>
                </a:gridCol>
              </a:tblGrid>
              <a:tr h="1049095">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Área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Primeiro (modelo tradicional do CNECP)</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Depois (com 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extLst>
                  <a:ext uri="{0D108BD9-81ED-4DB2-BD59-A6C34878D82A}">
                    <a16:rowId xmlns:a16="http://schemas.microsoft.com/office/drawing/2014/main" val="10000"/>
                  </a:ext>
                </a:extLst>
              </a:tr>
              <a:tr h="1171354">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Papel de ensino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Transmissor de conteúdo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Facilitador/Mentor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86681">
                <a:tc>
                  <a:txBody>
                    <a:bodyPr/>
                    <a:lstStyle/>
                    <a:p>
                      <a:pPr marL="0" lvl="0" indent="0" algn="ctr">
                        <a:lnSpc>
                          <a:spcPts val="2879"/>
                        </a:lnSpc>
                        <a:spcBef>
                          <a:spcPct val="0"/>
                        </a:spcBef>
                        <a:defRPr/>
                      </a:pPr>
                      <a:r>
                        <a:rPr lang="en-US" sz="2400">
                          <a:solidFill>
                            <a:srgbClr val="000000"/>
                          </a:solidFill>
                          <a:latin typeface="Lato Light"/>
                          <a:ea typeface="Lato Light"/>
                          <a:cs typeface="Lato Light"/>
                          <a:sym typeface="Lato Light"/>
                        </a:rPr>
                        <a:t>D</a:t>
                      </a:r>
                      <a:r>
                        <a:rPr lang="en-US" sz="2400" u="none" strike="noStrike">
                          <a:solidFill>
                            <a:srgbClr val="000000"/>
                          </a:solidFill>
                          <a:latin typeface="Lato Light"/>
                          <a:ea typeface="Lato Light"/>
                          <a:cs typeface="Lato Light"/>
                          <a:sym typeface="Lato Light"/>
                        </a:rPr>
                        <a:t>esign instrucional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Manual e estruturado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Adaptável e com auxílio de 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49095">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Metodologia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Aulas teóricas + atividades básicas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Integração de aprendizagem ativa e inteligência artificial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668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Avaliação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Testes e observação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Avaliação contínua e baseada em dados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49095">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Habilidades digitais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Uso básico das TIC</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Habilidades digitais avançadas + ferramentas de inteligência artificial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8668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Contente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Estável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Dinâmico e constantemente atualizado.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49095">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Relação com os alunos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Tutor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Personal trainer com o auxílio de inteligência artificial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85250" y="0"/>
            <a:ext cx="7331993" cy="10287000"/>
            <a:chOff x="0" y="0"/>
            <a:chExt cx="9775990" cy="13716000"/>
          </a:xfrm>
        </p:grpSpPr>
        <p:sp>
          <p:nvSpPr>
            <p:cNvPr id="3" name="Freeform 3"/>
            <p:cNvSpPr/>
            <p:nvPr/>
          </p:nvSpPr>
          <p:spPr>
            <a:xfrm>
              <a:off x="0" y="0"/>
              <a:ext cx="9775952" cy="13716000"/>
            </a:xfrm>
            <a:custGeom>
              <a:avLst/>
              <a:gdLst/>
              <a:ahLst/>
              <a:cxnLst/>
              <a:rect l="l" t="t" r="r" b="b"/>
              <a:pathLst>
                <a:path w="9775952" h="13716000">
                  <a:moveTo>
                    <a:pt x="0" y="0"/>
                  </a:moveTo>
                  <a:lnTo>
                    <a:pt x="9775952" y="0"/>
                  </a:lnTo>
                  <a:lnTo>
                    <a:pt x="9775952" y="13716000"/>
                  </a:lnTo>
                  <a:lnTo>
                    <a:pt x="0" y="13716000"/>
                  </a:lnTo>
                  <a:lnTo>
                    <a:pt x="0" y="0"/>
                  </a:lnTo>
                  <a:close/>
                </a:path>
              </a:pathLst>
            </a:custGeom>
            <a:blipFill>
              <a:blip r:embed="rId3"/>
              <a:stretch>
                <a:fillRect t="-3398" b="-3398"/>
              </a:stretch>
            </a:blipFill>
          </p:spPr>
          <p:txBody>
            <a:bodyPr/>
            <a:lstStyle/>
            <a:p>
              <a:endParaRPr lang="en-GB"/>
            </a:p>
          </p:txBody>
        </p:sp>
      </p:grpSp>
      <p:sp>
        <p:nvSpPr>
          <p:cNvPr id="4" name="TextBox 4"/>
          <p:cNvSpPr txBox="1"/>
          <p:nvPr/>
        </p:nvSpPr>
        <p:spPr>
          <a:xfrm>
            <a:off x="571414" y="382048"/>
            <a:ext cx="1040043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INTELIGÊNCIA ARTIFICIAL NA SALA DE AULA: </a:t>
            </a:r>
          </a:p>
          <a:p>
            <a:pPr marL="0" lvl="0" indent="0" algn="l">
              <a:lnSpc>
                <a:spcPts val="4536"/>
              </a:lnSpc>
              <a:spcBef>
                <a:spcPct val="0"/>
              </a:spcBef>
            </a:pPr>
            <a:r>
              <a:rPr lang="en-US" sz="4200" u="none" strike="noStrike" dirty="0">
                <a:solidFill>
                  <a:srgbClr val="000000"/>
                </a:solidFill>
                <a:latin typeface="Oswald"/>
                <a:ea typeface="Oswald"/>
                <a:cs typeface="Oswald"/>
                <a:sym typeface="Oswald"/>
              </a:rPr>
              <a:t>DA CONSCIÊNCIA À AÇÃO</a:t>
            </a:r>
          </a:p>
        </p:txBody>
      </p:sp>
      <p:grpSp>
        <p:nvGrpSpPr>
          <p:cNvPr id="5" name="Group 5"/>
          <p:cNvGrpSpPr/>
          <p:nvPr/>
        </p:nvGrpSpPr>
        <p:grpSpPr>
          <a:xfrm>
            <a:off x="204641" y="1714500"/>
            <a:ext cx="5455548" cy="1283065"/>
            <a:chOff x="0" y="0"/>
            <a:chExt cx="7977467" cy="1876184"/>
          </a:xfrm>
        </p:grpSpPr>
        <p:sp>
          <p:nvSpPr>
            <p:cNvPr id="6" name="Freeform 6"/>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n-GB"/>
            </a:p>
          </p:txBody>
        </p:sp>
      </p:grpSp>
      <p:sp>
        <p:nvSpPr>
          <p:cNvPr id="7" name="TextBox 7"/>
          <p:cNvSpPr txBox="1"/>
          <p:nvPr/>
        </p:nvSpPr>
        <p:spPr>
          <a:xfrm>
            <a:off x="1291070" y="1943100"/>
            <a:ext cx="4599661" cy="676275"/>
          </a:xfrm>
          <a:prstGeom prst="rect">
            <a:avLst/>
          </a:prstGeom>
        </p:spPr>
        <p:txBody>
          <a:bodyPr lIns="0" tIns="0" rIns="0" bIns="0" rtlCol="0" anchor="t">
            <a:spAutoFit/>
          </a:bodyPr>
          <a:lstStyle/>
          <a:p>
            <a:pPr marL="0" lvl="0" indent="0" algn="l">
              <a:lnSpc>
                <a:spcPts val="2639"/>
              </a:lnSpc>
              <a:spcBef>
                <a:spcPct val="0"/>
              </a:spcBef>
            </a:pPr>
            <a:r>
              <a:rPr lang="en-US" sz="2199" b="1" u="none" strike="noStrike">
                <a:solidFill>
                  <a:srgbClr val="000000"/>
                </a:solidFill>
                <a:latin typeface="Lato Bold"/>
                <a:ea typeface="Lato Bold"/>
                <a:cs typeface="Lato Bold"/>
                <a:sym typeface="Lato Bold"/>
              </a:rPr>
              <a:t>A inteligência artificial já está presente na sala de aula.</a:t>
            </a:r>
          </a:p>
        </p:txBody>
      </p:sp>
      <p:sp>
        <p:nvSpPr>
          <p:cNvPr id="8" name="TextBox 8"/>
          <p:cNvSpPr txBox="1"/>
          <p:nvPr/>
        </p:nvSpPr>
        <p:spPr>
          <a:xfrm>
            <a:off x="637238" y="3118033"/>
            <a:ext cx="10506988" cy="923330"/>
          </a:xfrm>
          <a:prstGeom prst="rect">
            <a:avLst/>
          </a:prstGeom>
        </p:spPr>
        <p:txBody>
          <a:bodyPr lIns="0" tIns="0" rIns="0" bIns="0" rtlCol="0" anchor="t">
            <a:spAutoFit/>
          </a:bodyPr>
          <a:lstStyle/>
          <a:p>
            <a:pPr marL="0" lvl="0" indent="0" algn="just">
              <a:lnSpc>
                <a:spcPts val="2400"/>
              </a:lnSpc>
              <a:spcBef>
                <a:spcPct val="0"/>
              </a:spcBef>
            </a:pPr>
            <a:r>
              <a:rPr lang="en-US" sz="2400" u="none" strike="noStrike" dirty="0">
                <a:solidFill>
                  <a:srgbClr val="000000"/>
                </a:solidFill>
                <a:latin typeface="Lato Light"/>
                <a:ea typeface="Lato Light"/>
                <a:cs typeface="Lato Light"/>
                <a:sym typeface="Lato Light"/>
              </a:rPr>
              <a:t>Como </a:t>
            </a:r>
            <a:r>
              <a:rPr lang="en-US" sz="2400" u="none" strike="noStrike" dirty="0" err="1">
                <a:solidFill>
                  <a:srgbClr val="000000"/>
                </a:solidFill>
                <a:latin typeface="Lato Light"/>
                <a:ea typeface="Lato Light"/>
                <a:cs typeface="Lato Light"/>
                <a:sym typeface="Lato Light"/>
              </a:rPr>
              <a:t>educador</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provável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seus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alunos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estejam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usando</a:t>
            </a:r>
            <a:r>
              <a:rPr lang="en-US" sz="2400" u="none" strike="noStrike" dirty="0">
                <a:solidFill>
                  <a:srgbClr val="000000"/>
                </a:solidFill>
                <a:latin typeface="Lato Light"/>
                <a:ea typeface="Lato Light"/>
                <a:cs typeface="Lato Light"/>
                <a:sym typeface="Lato Light"/>
              </a:rPr>
              <a:t> IA para </a:t>
            </a:r>
            <a:r>
              <a:rPr lang="en-US" sz="2400" u="none" strike="noStrike" dirty="0" err="1">
                <a:solidFill>
                  <a:srgbClr val="000000"/>
                </a:solidFill>
                <a:latin typeface="Lato Light"/>
                <a:ea typeface="Lato Light"/>
                <a:cs typeface="Lato Light"/>
                <a:sym typeface="Lato Light"/>
              </a:rPr>
              <a:t>criar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conteúdo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apoiar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aprendizado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orientar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escolhas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carreira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muitas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vezes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sem</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darem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disso</a:t>
            </a:r>
            <a:r>
              <a:rPr lang="en-US" sz="2400" u="none" strike="noStrike" dirty="0">
                <a:solidFill>
                  <a:srgbClr val="000000"/>
                </a:solidFill>
                <a:latin typeface="Lato Light"/>
                <a:ea typeface="Lato Light"/>
                <a:cs typeface="Lato Light"/>
                <a:sym typeface="Lato Light"/>
              </a:rPr>
              <a:t>.</a:t>
            </a:r>
          </a:p>
        </p:txBody>
      </p:sp>
      <p:grpSp>
        <p:nvGrpSpPr>
          <p:cNvPr id="9" name="Group 9"/>
          <p:cNvGrpSpPr/>
          <p:nvPr/>
        </p:nvGrpSpPr>
        <p:grpSpPr>
          <a:xfrm>
            <a:off x="204641" y="6819900"/>
            <a:ext cx="5455548" cy="1283065"/>
            <a:chOff x="0" y="0"/>
            <a:chExt cx="7977467" cy="1876184"/>
          </a:xfrm>
        </p:grpSpPr>
        <p:sp>
          <p:nvSpPr>
            <p:cNvPr id="10" name="Freeform 10"/>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n-GB"/>
            </a:p>
          </p:txBody>
        </p:sp>
      </p:grpSp>
      <p:sp>
        <p:nvSpPr>
          <p:cNvPr id="11" name="TextBox 11"/>
          <p:cNvSpPr txBox="1"/>
          <p:nvPr/>
        </p:nvSpPr>
        <p:spPr>
          <a:xfrm>
            <a:off x="637238" y="5563031"/>
            <a:ext cx="10506988" cy="1231106"/>
          </a:xfrm>
          <a:prstGeom prst="rect">
            <a:avLst/>
          </a:prstGeom>
        </p:spPr>
        <p:txBody>
          <a:bodyPr lIns="0" tIns="0" rIns="0" bIns="0" rtlCol="0" anchor="t">
            <a:spAutoFit/>
          </a:bodyPr>
          <a:lstStyle/>
          <a:p>
            <a:pPr marL="0" lvl="0" indent="0" algn="just">
              <a:lnSpc>
                <a:spcPts val="2400"/>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apresentar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desafios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recomendações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tendenciosas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falta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transparência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tomada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preocupações</a:t>
            </a:r>
            <a:r>
              <a:rPr lang="en-US" sz="2400" u="none" strike="noStrike" dirty="0">
                <a:solidFill>
                  <a:srgbClr val="000000"/>
                </a:solidFill>
                <a:latin typeface="Lato Light"/>
                <a:ea typeface="Lato Light"/>
                <a:cs typeface="Lato Light"/>
                <a:sym typeface="Lato Light"/>
              </a:rPr>
              <a:t> com a </a:t>
            </a:r>
            <a:r>
              <a:rPr lang="en-US" sz="2400" u="none" strike="noStrike" dirty="0" err="1">
                <a:solidFill>
                  <a:srgbClr val="000000"/>
                </a:solidFill>
                <a:latin typeface="Lato Light"/>
                <a:ea typeface="Lato Light"/>
                <a:cs typeface="Lato Light"/>
                <a:sym typeface="Lato Light"/>
              </a:rPr>
              <a:t>privacidade</a:t>
            </a:r>
            <a:r>
              <a:rPr lang="en-US" sz="2400" u="none" strike="noStrike" dirty="0">
                <a:solidFill>
                  <a:srgbClr val="000000"/>
                </a:solidFill>
                <a:latin typeface="Lato Light"/>
                <a:ea typeface="Lato Light"/>
                <a:cs typeface="Lato Light"/>
                <a:sym typeface="Lato Light"/>
              </a:rPr>
              <a:t> dos dados. Esses </a:t>
            </a:r>
            <a:r>
              <a:rPr lang="en-US" sz="2400" u="none" strike="noStrike" dirty="0" err="1">
                <a:solidFill>
                  <a:srgbClr val="000000"/>
                </a:solidFill>
                <a:latin typeface="Lato Light"/>
                <a:ea typeface="Lato Light"/>
                <a:cs typeface="Lato Light"/>
                <a:sym typeface="Lato Light"/>
              </a:rPr>
              <a:t>riscos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impactar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diretamente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equidade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confiança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resultados</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a:t>
            </a:r>
          </a:p>
        </p:txBody>
      </p:sp>
      <p:sp>
        <p:nvSpPr>
          <p:cNvPr id="12" name="TextBox 12"/>
          <p:cNvSpPr txBox="1"/>
          <p:nvPr/>
        </p:nvSpPr>
        <p:spPr>
          <a:xfrm>
            <a:off x="1291070" y="7210856"/>
            <a:ext cx="8961120" cy="342900"/>
          </a:xfrm>
          <a:prstGeom prst="rect">
            <a:avLst/>
          </a:prstGeom>
        </p:spPr>
        <p:txBody>
          <a:bodyPr lIns="0" tIns="0" rIns="0" bIns="0" rtlCol="0" anchor="t">
            <a:spAutoFit/>
          </a:bodyPr>
          <a:lstStyle/>
          <a:p>
            <a:pPr marL="0" lvl="0" indent="0" algn="l">
              <a:lnSpc>
                <a:spcPts val="2639"/>
              </a:lnSpc>
              <a:spcBef>
                <a:spcPct val="0"/>
              </a:spcBef>
            </a:pPr>
            <a:r>
              <a:rPr lang="en-US" sz="2199" b="1" u="none" strike="noStrike">
                <a:solidFill>
                  <a:srgbClr val="000000"/>
                </a:solidFill>
                <a:latin typeface="Lato Bold"/>
                <a:ea typeface="Lato Bold"/>
                <a:cs typeface="Lato Bold"/>
                <a:sym typeface="Lato Bold"/>
              </a:rPr>
              <a:t>Eis como você pode agir.</a:t>
            </a:r>
          </a:p>
        </p:txBody>
      </p:sp>
      <p:sp>
        <p:nvSpPr>
          <p:cNvPr id="13" name="TextBox 13"/>
          <p:cNvSpPr txBox="1"/>
          <p:nvPr/>
        </p:nvSpPr>
        <p:spPr>
          <a:xfrm>
            <a:off x="637238" y="8236746"/>
            <a:ext cx="10506988" cy="1538883"/>
          </a:xfrm>
          <a:prstGeom prst="rect">
            <a:avLst/>
          </a:prstGeom>
        </p:spPr>
        <p:txBody>
          <a:bodyPr lIns="0" tIns="0" rIns="0" bIns="0" rtlCol="0" anchor="t">
            <a:spAutoFit/>
          </a:bodyPr>
          <a:lstStyle/>
          <a:p>
            <a:pPr marL="0" lvl="0" indent="0" algn="just">
              <a:lnSpc>
                <a:spcPts val="2400"/>
              </a:lnSpc>
              <a:spcBef>
                <a:spcPct val="0"/>
              </a:spcBef>
            </a:pPr>
            <a:r>
              <a:rPr lang="en-US" sz="2400" u="none" strike="noStrike" dirty="0">
                <a:solidFill>
                  <a:srgbClr val="000000"/>
                </a:solidFill>
                <a:latin typeface="Lato Light"/>
                <a:ea typeface="Lato Light"/>
                <a:cs typeface="Lato Light"/>
                <a:sym typeface="Lato Light"/>
              </a:rPr>
              <a:t>Como </a:t>
            </a:r>
            <a:r>
              <a:rPr lang="en-US" sz="2400" u="none" strike="noStrike" dirty="0" err="1">
                <a:solidFill>
                  <a:srgbClr val="000000"/>
                </a:solidFill>
                <a:latin typeface="Lato Light"/>
                <a:ea typeface="Lato Light"/>
                <a:cs typeface="Lato Light"/>
                <a:sym typeface="Lato Light"/>
              </a:rPr>
              <a:t>formador</a:t>
            </a:r>
            <a:r>
              <a:rPr lang="en-US" sz="2400" u="none" strike="noStrike" dirty="0">
                <a:solidFill>
                  <a:srgbClr val="000000"/>
                </a:solidFill>
                <a:latin typeface="Lato Light"/>
                <a:ea typeface="Lato Light"/>
                <a:cs typeface="Lato Light"/>
                <a:sym typeface="Lato Light"/>
              </a:rPr>
              <a:t>(a), o </a:t>
            </a:r>
            <a:r>
              <a:rPr lang="en-US" sz="2400" u="none" strike="noStrike" dirty="0" err="1">
                <a:solidFill>
                  <a:srgbClr val="000000"/>
                </a:solidFill>
                <a:latin typeface="Lato Light"/>
                <a:ea typeface="Lato Light"/>
                <a:cs typeface="Lato Light"/>
                <a:sym typeface="Lato Light"/>
              </a:rPr>
              <a:t>seu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papel</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garantir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 IA </a:t>
            </a:r>
            <a:r>
              <a:rPr lang="en-US" sz="2400" u="none" strike="noStrike" dirty="0" err="1">
                <a:solidFill>
                  <a:srgbClr val="000000"/>
                </a:solidFill>
                <a:latin typeface="Lato Light"/>
                <a:ea typeface="Lato Light"/>
                <a:cs typeface="Lato Light"/>
                <a:sym typeface="Lato Light"/>
              </a:rPr>
              <a:t>seja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utilizada</a:t>
            </a:r>
            <a:r>
              <a:rPr lang="en-US" sz="2400" u="none" strike="noStrike" dirty="0">
                <a:solidFill>
                  <a:srgbClr val="000000"/>
                </a:solidFill>
                <a:latin typeface="Lato Light"/>
                <a:ea typeface="Lato Light"/>
                <a:cs typeface="Lato Light"/>
                <a:sym typeface="Lato Light"/>
              </a:rPr>
              <a:t> de forma </a:t>
            </a:r>
            <a:r>
              <a:rPr lang="en-US" sz="2400" u="none" strike="noStrike" dirty="0" err="1">
                <a:solidFill>
                  <a:srgbClr val="000000"/>
                </a:solidFill>
                <a:latin typeface="Lato Light"/>
                <a:ea typeface="Lato Light"/>
                <a:cs typeface="Lato Light"/>
                <a:sym typeface="Lato Light"/>
              </a:rPr>
              <a:t>responsável</a:t>
            </a:r>
            <a:r>
              <a:rPr lang="en-US" sz="2400" u="none" strike="noStrike" dirty="0">
                <a:solidFill>
                  <a:srgbClr val="000000"/>
                </a:solidFill>
                <a:latin typeface="Lato Light"/>
                <a:ea typeface="Lato Light"/>
                <a:cs typeface="Lato Light"/>
                <a:sym typeface="Lato Light"/>
              </a:rPr>
              <a:t>. Isto </a:t>
            </a:r>
            <a:r>
              <a:rPr lang="en-US" sz="2400" u="none" strike="noStrike" dirty="0" err="1">
                <a:solidFill>
                  <a:srgbClr val="000000"/>
                </a:solidFill>
                <a:latin typeface="Lato Light"/>
                <a:ea typeface="Lato Light"/>
                <a:cs typeface="Lato Light"/>
                <a:sym typeface="Lato Light"/>
              </a:rPr>
              <a:t>significa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compreender</a:t>
            </a:r>
            <a:r>
              <a:rPr lang="en-US" sz="2400" u="none" strike="noStrike" dirty="0">
                <a:solidFill>
                  <a:srgbClr val="000000"/>
                </a:solidFill>
                <a:latin typeface="Lato Light"/>
                <a:ea typeface="Lato Light"/>
                <a:cs typeface="Lato Light"/>
                <a:sym typeface="Lato Light"/>
              </a:rPr>
              <a:t> as ferramentas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utiliza</a:t>
            </a:r>
            <a:r>
              <a:rPr lang="en-US" sz="2400" u="none" strike="noStrike" dirty="0">
                <a:solidFill>
                  <a:srgbClr val="000000"/>
                </a:solidFill>
                <a:latin typeface="Lato Light"/>
                <a:ea typeface="Lato Light"/>
                <a:cs typeface="Lato Light"/>
                <a:sym typeface="Lato Light"/>
              </a:rPr>
              <a:t>, ser </a:t>
            </a:r>
            <a:r>
              <a:rPr lang="en-US" sz="2400" u="none" strike="noStrike" dirty="0" err="1">
                <a:solidFill>
                  <a:srgbClr val="000000"/>
                </a:solidFill>
                <a:latin typeface="Lato Light"/>
                <a:ea typeface="Lato Light"/>
                <a:cs typeface="Lato Light"/>
                <a:sym typeface="Lato Light"/>
              </a:rPr>
              <a:t>transparente</a:t>
            </a:r>
            <a:r>
              <a:rPr lang="en-US" sz="2400" u="none" strike="noStrike" dirty="0">
                <a:solidFill>
                  <a:srgbClr val="000000"/>
                </a:solidFill>
                <a:latin typeface="Lato Light"/>
                <a:ea typeface="Lato Light"/>
                <a:cs typeface="Lato Light"/>
                <a:sym typeface="Lato Light"/>
              </a:rPr>
              <a:t> com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participantes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analisar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resultados</a:t>
            </a:r>
            <a:r>
              <a:rPr lang="en-US" sz="2400" u="none" strike="noStrike" dirty="0">
                <a:solidFill>
                  <a:srgbClr val="000000"/>
                </a:solidFill>
                <a:latin typeface="Lato Light"/>
                <a:ea typeface="Lato Light"/>
                <a:cs typeface="Lato Light"/>
                <a:sym typeface="Lato Light"/>
              </a:rPr>
              <a:t> da IA ​​e </a:t>
            </a:r>
            <a:r>
              <a:rPr lang="en-US" sz="2400" u="none" strike="noStrike" dirty="0" err="1">
                <a:solidFill>
                  <a:srgbClr val="000000"/>
                </a:solidFill>
                <a:latin typeface="Lato Light"/>
                <a:ea typeface="Lato Light"/>
                <a:cs typeface="Lato Light"/>
                <a:sym typeface="Lato Light"/>
              </a:rPr>
              <a:t>tomar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informadas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priorizem</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inclusão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equidade</a:t>
            </a:r>
            <a:r>
              <a:rPr lang="en-US" sz="2400" u="none" strike="noStrike" dirty="0">
                <a:solidFill>
                  <a:srgbClr val="000000"/>
                </a:solidFill>
                <a:latin typeface="Lato Light"/>
                <a:ea typeface="Lato Light"/>
                <a:cs typeface="Lato Light"/>
                <a:sym typeface="Lato Light"/>
              </a:rPr>
              <a:t> e a </a:t>
            </a:r>
            <a:r>
              <a:rPr lang="en-US" sz="2400" u="none" strike="noStrike" dirty="0" err="1">
                <a:solidFill>
                  <a:srgbClr val="000000"/>
                </a:solidFill>
                <a:latin typeface="Lato Light"/>
                <a:ea typeface="Lato Light"/>
                <a:cs typeface="Lato Light"/>
                <a:sym typeface="Lato Light"/>
              </a:rPr>
              <a:t>supervisão</a:t>
            </a:r>
            <a:r>
              <a:rPr lang="en-US" sz="2400" u="none" strike="noStrike" dirty="0">
                <a:solidFill>
                  <a:srgbClr val="000000"/>
                </a:solidFill>
                <a:latin typeface="Lato Light"/>
                <a:ea typeface="Lato Light"/>
                <a:cs typeface="Lato Light"/>
                <a:sym typeface="Lato Light"/>
              </a:rPr>
              <a:t> humana.</a:t>
            </a:r>
          </a:p>
        </p:txBody>
      </p:sp>
      <p:grpSp>
        <p:nvGrpSpPr>
          <p:cNvPr id="14" name="Group 14"/>
          <p:cNvGrpSpPr/>
          <p:nvPr/>
        </p:nvGrpSpPr>
        <p:grpSpPr>
          <a:xfrm>
            <a:off x="204641" y="4152900"/>
            <a:ext cx="5455548" cy="1283065"/>
            <a:chOff x="0" y="0"/>
            <a:chExt cx="7977467" cy="1876184"/>
          </a:xfrm>
        </p:grpSpPr>
        <p:sp>
          <p:nvSpPr>
            <p:cNvPr id="15" name="Freeform 15"/>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n-GB"/>
            </a:p>
          </p:txBody>
        </p:sp>
      </p:grpSp>
      <p:sp>
        <p:nvSpPr>
          <p:cNvPr id="16" name="TextBox 16"/>
          <p:cNvSpPr txBox="1"/>
          <p:nvPr/>
        </p:nvSpPr>
        <p:spPr>
          <a:xfrm>
            <a:off x="1291070" y="4388098"/>
            <a:ext cx="3761327" cy="676275"/>
          </a:xfrm>
          <a:prstGeom prst="rect">
            <a:avLst/>
          </a:prstGeom>
        </p:spPr>
        <p:txBody>
          <a:bodyPr lIns="0" tIns="0" rIns="0" bIns="0" rtlCol="0" anchor="t">
            <a:spAutoFit/>
          </a:bodyPr>
          <a:lstStyle/>
          <a:p>
            <a:pPr marL="0" lvl="0" indent="0" algn="l">
              <a:lnSpc>
                <a:spcPts val="2639"/>
              </a:lnSpc>
              <a:spcBef>
                <a:spcPct val="0"/>
              </a:spcBef>
            </a:pPr>
            <a:r>
              <a:rPr lang="en-US" sz="2199" b="1" u="none" strike="noStrike">
                <a:solidFill>
                  <a:srgbClr val="000000"/>
                </a:solidFill>
                <a:latin typeface="Lato Bold"/>
                <a:ea typeface="Lato Bold"/>
                <a:cs typeface="Lato Bold"/>
                <a:sym typeface="Lato Bold"/>
              </a:rPr>
              <a:t>Esses são os riscos a serem considerados.</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4221771" y="4291965"/>
            <a:ext cx="2194560" cy="1291590"/>
          </a:xfrm>
          <a:custGeom>
            <a:avLst/>
            <a:gdLst/>
            <a:ahLst/>
            <a:cxnLst/>
            <a:rect l="l" t="t" r="r" b="b"/>
            <a:pathLst>
              <a:path w="2194560" h="1291590">
                <a:moveTo>
                  <a:pt x="0" y="0"/>
                </a:moveTo>
                <a:lnTo>
                  <a:pt x="2194560" y="0"/>
                </a:lnTo>
                <a:lnTo>
                  <a:pt x="2194560" y="1291590"/>
                </a:lnTo>
                <a:lnTo>
                  <a:pt x="0" y="1291590"/>
                </a:lnTo>
                <a:lnTo>
                  <a:pt x="0" y="0"/>
                </a:lnTo>
                <a:close/>
              </a:path>
            </a:pathLst>
          </a:custGeom>
          <a:blipFill>
            <a:blip r:embed="rId4"/>
            <a:stretch>
              <a:fillRect/>
            </a:stretch>
          </a:blipFill>
        </p:spPr>
        <p:txBody>
          <a:bodyPr/>
          <a:lstStyle/>
          <a:p>
            <a:endParaRPr lang="en-GB"/>
          </a:p>
        </p:txBody>
      </p:sp>
      <p:sp>
        <p:nvSpPr>
          <p:cNvPr id="4" name="Freeform 4"/>
          <p:cNvSpPr/>
          <p:nvPr/>
        </p:nvSpPr>
        <p:spPr>
          <a:xfrm>
            <a:off x="9361170" y="2994660"/>
            <a:ext cx="5234940" cy="5154930"/>
          </a:xfrm>
          <a:custGeom>
            <a:avLst/>
            <a:gdLst/>
            <a:ahLst/>
            <a:cxnLst/>
            <a:rect l="l" t="t" r="r" b="b"/>
            <a:pathLst>
              <a:path w="5234940" h="5154930">
                <a:moveTo>
                  <a:pt x="0" y="0"/>
                </a:moveTo>
                <a:lnTo>
                  <a:pt x="5234940" y="0"/>
                </a:lnTo>
                <a:lnTo>
                  <a:pt x="5234940" y="5154930"/>
                </a:lnTo>
                <a:lnTo>
                  <a:pt x="0" y="5154930"/>
                </a:lnTo>
                <a:lnTo>
                  <a:pt x="0" y="0"/>
                </a:lnTo>
                <a:close/>
              </a:path>
            </a:pathLst>
          </a:custGeom>
          <a:blipFill>
            <a:blip r:embed="rId5"/>
            <a:stretch>
              <a:fillRect/>
            </a:stretch>
          </a:blipFill>
        </p:spPr>
        <p:txBody>
          <a:bodyPr/>
          <a:lstStyle/>
          <a:p>
            <a:endParaRPr lang="en-GB"/>
          </a:p>
        </p:txBody>
      </p:sp>
      <p:sp>
        <p:nvSpPr>
          <p:cNvPr id="5" name="Freeform 5"/>
          <p:cNvSpPr/>
          <p:nvPr/>
        </p:nvSpPr>
        <p:spPr>
          <a:xfrm>
            <a:off x="9795510" y="640080"/>
            <a:ext cx="1097280" cy="1074420"/>
          </a:xfrm>
          <a:custGeom>
            <a:avLst/>
            <a:gdLst/>
            <a:ahLst/>
            <a:cxnLst/>
            <a:rect l="l" t="t" r="r" b="b"/>
            <a:pathLst>
              <a:path w="1097280" h="1074420">
                <a:moveTo>
                  <a:pt x="0" y="0"/>
                </a:moveTo>
                <a:lnTo>
                  <a:pt x="1097280" y="0"/>
                </a:lnTo>
                <a:lnTo>
                  <a:pt x="1097280" y="1074420"/>
                </a:lnTo>
                <a:lnTo>
                  <a:pt x="0" y="1074420"/>
                </a:lnTo>
                <a:lnTo>
                  <a:pt x="0" y="0"/>
                </a:lnTo>
                <a:close/>
              </a:path>
            </a:pathLst>
          </a:custGeom>
          <a:blipFill>
            <a:blip r:embed="rId6"/>
            <a:stretch>
              <a:fillRect/>
            </a:stretch>
          </a:blipFill>
        </p:spPr>
        <p:txBody>
          <a:bodyPr/>
          <a:lstStyle/>
          <a:p>
            <a:endParaRPr lang="en-GB"/>
          </a:p>
        </p:txBody>
      </p:sp>
      <p:sp>
        <p:nvSpPr>
          <p:cNvPr id="6" name="Freeform 6"/>
          <p:cNvSpPr/>
          <p:nvPr/>
        </p:nvSpPr>
        <p:spPr>
          <a:xfrm>
            <a:off x="13053060" y="640080"/>
            <a:ext cx="891540" cy="1074420"/>
          </a:xfrm>
          <a:custGeom>
            <a:avLst/>
            <a:gdLst/>
            <a:ahLst/>
            <a:cxnLst/>
            <a:rect l="l" t="t" r="r" b="b"/>
            <a:pathLst>
              <a:path w="891540" h="1074420">
                <a:moveTo>
                  <a:pt x="0" y="0"/>
                </a:moveTo>
                <a:lnTo>
                  <a:pt x="891540" y="0"/>
                </a:lnTo>
                <a:lnTo>
                  <a:pt x="891540" y="1074420"/>
                </a:lnTo>
                <a:lnTo>
                  <a:pt x="0" y="1074420"/>
                </a:lnTo>
                <a:lnTo>
                  <a:pt x="0" y="0"/>
                </a:lnTo>
                <a:close/>
              </a:path>
            </a:pathLst>
          </a:custGeom>
          <a:blipFill>
            <a:blip r:embed="rId7"/>
            <a:stretch>
              <a:fillRect/>
            </a:stretch>
          </a:blipFill>
        </p:spPr>
        <p:txBody>
          <a:bodyPr/>
          <a:lstStyle/>
          <a:p>
            <a:endParaRPr lang="en-GB"/>
          </a:p>
        </p:txBody>
      </p:sp>
      <p:sp>
        <p:nvSpPr>
          <p:cNvPr id="7" name="Freeform 7"/>
          <p:cNvSpPr/>
          <p:nvPr/>
        </p:nvSpPr>
        <p:spPr>
          <a:xfrm>
            <a:off x="7824104" y="278892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8"/>
            <a:stretch>
              <a:fillRect/>
            </a:stretch>
          </a:blipFill>
        </p:spPr>
        <p:txBody>
          <a:bodyPr/>
          <a:lstStyle/>
          <a:p>
            <a:endParaRPr lang="en-GB"/>
          </a:p>
        </p:txBody>
      </p:sp>
      <p:sp>
        <p:nvSpPr>
          <p:cNvPr id="8" name="Freeform 8"/>
          <p:cNvSpPr/>
          <p:nvPr/>
        </p:nvSpPr>
        <p:spPr>
          <a:xfrm>
            <a:off x="782955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9"/>
            <a:stretch>
              <a:fillRect/>
            </a:stretch>
          </a:blipFill>
        </p:spPr>
        <p:txBody>
          <a:bodyPr/>
          <a:lstStyle/>
          <a:p>
            <a:endParaRPr lang="en-GB"/>
          </a:p>
        </p:txBody>
      </p:sp>
      <p:sp>
        <p:nvSpPr>
          <p:cNvPr id="9" name="Freeform 9"/>
          <p:cNvSpPr/>
          <p:nvPr/>
        </p:nvSpPr>
        <p:spPr>
          <a:xfrm>
            <a:off x="9795510" y="449199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0"/>
            <a:stretch>
              <a:fillRect/>
            </a:stretch>
          </a:blipFill>
        </p:spPr>
        <p:txBody>
          <a:bodyPr/>
          <a:lstStyle/>
          <a:p>
            <a:endParaRPr lang="en-GB"/>
          </a:p>
        </p:txBody>
      </p:sp>
      <p:sp>
        <p:nvSpPr>
          <p:cNvPr id="10" name="Freeform 10"/>
          <p:cNvSpPr/>
          <p:nvPr/>
        </p:nvSpPr>
        <p:spPr>
          <a:xfrm>
            <a:off x="9795510" y="600075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1"/>
            <a:stretch>
              <a:fillRect/>
            </a:stretch>
          </a:blipFill>
        </p:spPr>
        <p:txBody>
          <a:bodyPr/>
          <a:lstStyle/>
          <a:p>
            <a:endParaRPr lang="en-GB"/>
          </a:p>
        </p:txBody>
      </p:sp>
      <p:sp>
        <p:nvSpPr>
          <p:cNvPr id="11" name="Freeform 11"/>
          <p:cNvSpPr/>
          <p:nvPr/>
        </p:nvSpPr>
        <p:spPr>
          <a:xfrm>
            <a:off x="9795510" y="899541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12"/>
            <a:stretch>
              <a:fillRect/>
            </a:stretch>
          </a:blipFill>
        </p:spPr>
        <p:txBody>
          <a:bodyPr/>
          <a:lstStyle/>
          <a:p>
            <a:endParaRPr lang="en-GB"/>
          </a:p>
        </p:txBody>
      </p:sp>
      <p:sp>
        <p:nvSpPr>
          <p:cNvPr id="12" name="Freeform 12"/>
          <p:cNvSpPr/>
          <p:nvPr/>
        </p:nvSpPr>
        <p:spPr>
          <a:xfrm>
            <a:off x="9795510" y="921258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3"/>
            <a:stretch>
              <a:fillRect/>
            </a:stretch>
          </a:blipFill>
        </p:spPr>
        <p:txBody>
          <a:bodyPr/>
          <a:lstStyle/>
          <a:p>
            <a:endParaRPr lang="en-GB"/>
          </a:p>
        </p:txBody>
      </p:sp>
      <p:sp>
        <p:nvSpPr>
          <p:cNvPr id="13" name="Freeform 13"/>
          <p:cNvSpPr/>
          <p:nvPr/>
        </p:nvSpPr>
        <p:spPr>
          <a:xfrm>
            <a:off x="10881360" y="342900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4"/>
            <a:stretch>
              <a:fillRect/>
            </a:stretch>
          </a:blipFill>
        </p:spPr>
        <p:txBody>
          <a:bodyPr/>
          <a:lstStyle/>
          <a:p>
            <a:endParaRPr lang="en-GB"/>
          </a:p>
        </p:txBody>
      </p:sp>
      <p:sp>
        <p:nvSpPr>
          <p:cNvPr id="14" name="Freeform 14"/>
          <p:cNvSpPr/>
          <p:nvPr/>
        </p:nvSpPr>
        <p:spPr>
          <a:xfrm>
            <a:off x="10881360" y="706374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5"/>
            <a:stretch>
              <a:fillRect/>
            </a:stretch>
          </a:blipFill>
        </p:spPr>
        <p:txBody>
          <a:bodyPr/>
          <a:lstStyle/>
          <a:p>
            <a:endParaRPr lang="en-GB"/>
          </a:p>
        </p:txBody>
      </p:sp>
      <p:sp>
        <p:nvSpPr>
          <p:cNvPr id="15" name="Freeform 15"/>
          <p:cNvSpPr/>
          <p:nvPr/>
        </p:nvSpPr>
        <p:spPr>
          <a:xfrm>
            <a:off x="12184380" y="342900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6"/>
            <a:stretch>
              <a:fillRect/>
            </a:stretch>
          </a:blipFill>
        </p:spPr>
        <p:txBody>
          <a:bodyPr/>
          <a:lstStyle/>
          <a:p>
            <a:endParaRPr lang="en-GB"/>
          </a:p>
        </p:txBody>
      </p:sp>
      <p:sp>
        <p:nvSpPr>
          <p:cNvPr id="16" name="Freeform 16"/>
          <p:cNvSpPr/>
          <p:nvPr/>
        </p:nvSpPr>
        <p:spPr>
          <a:xfrm>
            <a:off x="12184380" y="706374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7"/>
            <a:stretch>
              <a:fillRect/>
            </a:stretch>
          </a:blipFill>
        </p:spPr>
        <p:txBody>
          <a:bodyPr/>
          <a:lstStyle/>
          <a:p>
            <a:endParaRPr lang="en-GB"/>
          </a:p>
        </p:txBody>
      </p:sp>
      <p:sp>
        <p:nvSpPr>
          <p:cNvPr id="17" name="Freeform 17"/>
          <p:cNvSpPr/>
          <p:nvPr/>
        </p:nvSpPr>
        <p:spPr>
          <a:xfrm>
            <a:off x="13270230" y="4491990"/>
            <a:ext cx="891540" cy="651510"/>
          </a:xfrm>
          <a:custGeom>
            <a:avLst/>
            <a:gdLst/>
            <a:ahLst/>
            <a:cxnLst/>
            <a:rect l="l" t="t" r="r" b="b"/>
            <a:pathLst>
              <a:path w="891540" h="651510">
                <a:moveTo>
                  <a:pt x="0" y="0"/>
                </a:moveTo>
                <a:lnTo>
                  <a:pt x="891540" y="0"/>
                </a:lnTo>
                <a:lnTo>
                  <a:pt x="891540" y="651510"/>
                </a:lnTo>
                <a:lnTo>
                  <a:pt x="0" y="651510"/>
                </a:lnTo>
                <a:lnTo>
                  <a:pt x="0" y="0"/>
                </a:lnTo>
                <a:close/>
              </a:path>
            </a:pathLst>
          </a:custGeom>
          <a:blipFill>
            <a:blip r:embed="rId18"/>
            <a:stretch>
              <a:fillRect/>
            </a:stretch>
          </a:blipFill>
        </p:spPr>
        <p:txBody>
          <a:bodyPr/>
          <a:lstStyle/>
          <a:p>
            <a:endParaRPr lang="en-GB"/>
          </a:p>
        </p:txBody>
      </p:sp>
      <p:sp>
        <p:nvSpPr>
          <p:cNvPr id="18" name="Freeform 18"/>
          <p:cNvSpPr/>
          <p:nvPr/>
        </p:nvSpPr>
        <p:spPr>
          <a:xfrm>
            <a:off x="13487400" y="6000750"/>
            <a:ext cx="674370" cy="651510"/>
          </a:xfrm>
          <a:custGeom>
            <a:avLst/>
            <a:gdLst/>
            <a:ahLst/>
            <a:cxnLst/>
            <a:rect l="l" t="t" r="r" b="b"/>
            <a:pathLst>
              <a:path w="674370" h="651510">
                <a:moveTo>
                  <a:pt x="0" y="0"/>
                </a:moveTo>
                <a:lnTo>
                  <a:pt x="674370" y="0"/>
                </a:lnTo>
                <a:lnTo>
                  <a:pt x="674370" y="651510"/>
                </a:lnTo>
                <a:lnTo>
                  <a:pt x="0" y="651510"/>
                </a:lnTo>
                <a:lnTo>
                  <a:pt x="0" y="0"/>
                </a:lnTo>
                <a:close/>
              </a:path>
            </a:pathLst>
          </a:custGeom>
          <a:blipFill>
            <a:blip r:embed="rId19"/>
            <a:stretch>
              <a:fillRect/>
            </a:stretch>
          </a:blipFill>
        </p:spPr>
        <p:txBody>
          <a:bodyPr/>
          <a:lstStyle/>
          <a:p>
            <a:endParaRPr lang="en-GB"/>
          </a:p>
        </p:txBody>
      </p:sp>
      <p:sp>
        <p:nvSpPr>
          <p:cNvPr id="19" name="Freeform 19"/>
          <p:cNvSpPr/>
          <p:nvPr/>
        </p:nvSpPr>
        <p:spPr>
          <a:xfrm>
            <a:off x="13053060" y="8995410"/>
            <a:ext cx="1108710" cy="868680"/>
          </a:xfrm>
          <a:custGeom>
            <a:avLst/>
            <a:gdLst/>
            <a:ahLst/>
            <a:cxnLst/>
            <a:rect l="l" t="t" r="r" b="b"/>
            <a:pathLst>
              <a:path w="1108710" h="868680">
                <a:moveTo>
                  <a:pt x="0" y="0"/>
                </a:moveTo>
                <a:lnTo>
                  <a:pt x="1108710" y="0"/>
                </a:lnTo>
                <a:lnTo>
                  <a:pt x="1108710" y="868680"/>
                </a:lnTo>
                <a:lnTo>
                  <a:pt x="0" y="868680"/>
                </a:lnTo>
                <a:lnTo>
                  <a:pt x="0" y="0"/>
                </a:lnTo>
                <a:close/>
              </a:path>
            </a:pathLst>
          </a:custGeom>
          <a:blipFill>
            <a:blip r:embed="rId20"/>
            <a:stretch>
              <a:fillRect/>
            </a:stretch>
          </a:blipFill>
        </p:spPr>
        <p:txBody>
          <a:bodyPr/>
          <a:lstStyle/>
          <a:p>
            <a:endParaRPr lang="en-GB"/>
          </a:p>
        </p:txBody>
      </p:sp>
      <p:sp>
        <p:nvSpPr>
          <p:cNvPr id="20" name="Freeform 20"/>
          <p:cNvSpPr/>
          <p:nvPr/>
        </p:nvSpPr>
        <p:spPr>
          <a:xfrm>
            <a:off x="13270230" y="8995410"/>
            <a:ext cx="674370" cy="868680"/>
          </a:xfrm>
          <a:custGeom>
            <a:avLst/>
            <a:gdLst/>
            <a:ahLst/>
            <a:cxnLst/>
            <a:rect l="l" t="t" r="r" b="b"/>
            <a:pathLst>
              <a:path w="674370" h="868680">
                <a:moveTo>
                  <a:pt x="0" y="0"/>
                </a:moveTo>
                <a:lnTo>
                  <a:pt x="674370" y="0"/>
                </a:lnTo>
                <a:lnTo>
                  <a:pt x="674370" y="868680"/>
                </a:lnTo>
                <a:lnTo>
                  <a:pt x="0" y="868680"/>
                </a:lnTo>
                <a:lnTo>
                  <a:pt x="0" y="0"/>
                </a:lnTo>
                <a:close/>
              </a:path>
            </a:pathLst>
          </a:custGeom>
          <a:blipFill>
            <a:blip r:embed="rId21"/>
            <a:stretch>
              <a:fillRect/>
            </a:stretch>
          </a:blipFill>
        </p:spPr>
        <p:txBody>
          <a:bodyPr/>
          <a:lstStyle/>
          <a:p>
            <a:endParaRPr lang="en-GB"/>
          </a:p>
        </p:txBody>
      </p:sp>
      <p:sp>
        <p:nvSpPr>
          <p:cNvPr id="21" name="Freeform 21"/>
          <p:cNvSpPr/>
          <p:nvPr/>
        </p:nvSpPr>
        <p:spPr>
          <a:xfrm>
            <a:off x="14801850" y="2994660"/>
            <a:ext cx="1314450" cy="1085850"/>
          </a:xfrm>
          <a:custGeom>
            <a:avLst/>
            <a:gdLst/>
            <a:ahLst/>
            <a:cxnLst/>
            <a:rect l="l" t="t" r="r" b="b"/>
            <a:pathLst>
              <a:path w="1314450" h="1085850">
                <a:moveTo>
                  <a:pt x="0" y="0"/>
                </a:moveTo>
                <a:lnTo>
                  <a:pt x="1314450" y="0"/>
                </a:lnTo>
                <a:lnTo>
                  <a:pt x="1314450" y="1085850"/>
                </a:lnTo>
                <a:lnTo>
                  <a:pt x="0" y="1085850"/>
                </a:lnTo>
                <a:lnTo>
                  <a:pt x="0" y="0"/>
                </a:lnTo>
                <a:close/>
              </a:path>
            </a:pathLst>
          </a:custGeom>
          <a:blipFill>
            <a:blip r:embed="rId22"/>
            <a:stretch>
              <a:fillRect/>
            </a:stretch>
          </a:blipFill>
        </p:spPr>
        <p:txBody>
          <a:bodyPr/>
          <a:lstStyle/>
          <a:p>
            <a:endParaRPr lang="en-GB"/>
          </a:p>
        </p:txBody>
      </p:sp>
      <p:sp>
        <p:nvSpPr>
          <p:cNvPr id="22" name="Freeform 22"/>
          <p:cNvSpPr/>
          <p:nvPr/>
        </p:nvSpPr>
        <p:spPr>
          <a:xfrm>
            <a:off x="1501902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23"/>
            <a:stretch>
              <a:fillRect/>
            </a:stretch>
          </a:blipFill>
        </p:spPr>
        <p:txBody>
          <a:bodyPr/>
          <a:lstStyle/>
          <a:p>
            <a:endParaRPr lang="en-GB"/>
          </a:p>
        </p:txBody>
      </p:sp>
      <p:grpSp>
        <p:nvGrpSpPr>
          <p:cNvPr id="23" name="Group 23"/>
          <p:cNvGrpSpPr/>
          <p:nvPr/>
        </p:nvGrpSpPr>
        <p:grpSpPr>
          <a:xfrm>
            <a:off x="1028700" y="7075170"/>
            <a:ext cx="6591300" cy="2061596"/>
            <a:chOff x="0" y="0"/>
            <a:chExt cx="1735980" cy="542972"/>
          </a:xfrm>
        </p:grpSpPr>
        <p:sp>
          <p:nvSpPr>
            <p:cNvPr id="24" name="Freeform 24"/>
            <p:cNvSpPr/>
            <p:nvPr/>
          </p:nvSpPr>
          <p:spPr>
            <a:xfrm>
              <a:off x="0" y="0"/>
              <a:ext cx="1735980" cy="542972"/>
            </a:xfrm>
            <a:custGeom>
              <a:avLst/>
              <a:gdLst/>
              <a:ahLst/>
              <a:cxnLst/>
              <a:rect l="l" t="t" r="r" b="b"/>
              <a:pathLst>
                <a:path w="1735980" h="542972">
                  <a:moveTo>
                    <a:pt x="0" y="0"/>
                  </a:moveTo>
                  <a:lnTo>
                    <a:pt x="1735980" y="0"/>
                  </a:lnTo>
                  <a:lnTo>
                    <a:pt x="1735980" y="542972"/>
                  </a:lnTo>
                  <a:lnTo>
                    <a:pt x="0" y="542972"/>
                  </a:lnTo>
                  <a:close/>
                </a:path>
              </a:pathLst>
            </a:custGeom>
            <a:ln w="47625" cap="sq">
              <a:solidFill>
                <a:srgbClr val="FF3131"/>
              </a:solidFill>
              <a:prstDash val="solid"/>
              <a:miter/>
            </a:ln>
          </p:spPr>
          <p:txBody>
            <a:bodyPr/>
            <a:lstStyle/>
            <a:p>
              <a:endParaRPr lang="en-GB"/>
            </a:p>
          </p:txBody>
        </p:sp>
        <p:sp>
          <p:nvSpPr>
            <p:cNvPr id="25" name="TextBox 25"/>
            <p:cNvSpPr txBox="1"/>
            <p:nvPr/>
          </p:nvSpPr>
          <p:spPr>
            <a:xfrm>
              <a:off x="0" y="-9525"/>
              <a:ext cx="1735980" cy="552497"/>
            </a:xfrm>
            <a:prstGeom prst="rect">
              <a:avLst/>
            </a:prstGeom>
          </p:spPr>
          <p:txBody>
            <a:bodyPr lIns="50800" tIns="50800" rIns="50800" bIns="50800" rtlCol="0" anchor="ctr"/>
            <a:lstStyle/>
            <a:p>
              <a:pPr algn="ctr">
                <a:lnSpc>
                  <a:spcPts val="2639"/>
                </a:lnSpc>
              </a:pPr>
              <a:endParaRPr/>
            </a:p>
          </p:txBody>
        </p:sp>
      </p:grpSp>
      <p:sp>
        <p:nvSpPr>
          <p:cNvPr id="26" name="Freeform 26"/>
          <p:cNvSpPr/>
          <p:nvPr/>
        </p:nvSpPr>
        <p:spPr>
          <a:xfrm rot="-669068">
            <a:off x="657787" y="5802983"/>
            <a:ext cx="1210456" cy="1047045"/>
          </a:xfrm>
          <a:custGeom>
            <a:avLst/>
            <a:gdLst/>
            <a:ahLst/>
            <a:cxnLst/>
            <a:rect l="l" t="t" r="r" b="b"/>
            <a:pathLst>
              <a:path w="1210456" h="1047045">
                <a:moveTo>
                  <a:pt x="0" y="0"/>
                </a:moveTo>
                <a:lnTo>
                  <a:pt x="1210456" y="0"/>
                </a:lnTo>
                <a:lnTo>
                  <a:pt x="1210456" y="1047044"/>
                </a:lnTo>
                <a:lnTo>
                  <a:pt x="0" y="1047044"/>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GB"/>
          </a:p>
        </p:txBody>
      </p:sp>
      <p:sp>
        <p:nvSpPr>
          <p:cNvPr id="27" name="TextBox 27"/>
          <p:cNvSpPr txBox="1"/>
          <p:nvPr/>
        </p:nvSpPr>
        <p:spPr>
          <a:xfrm>
            <a:off x="1028700" y="1085850"/>
            <a:ext cx="8224539" cy="1149858"/>
          </a:xfrm>
          <a:prstGeom prst="rect">
            <a:avLst/>
          </a:prstGeom>
        </p:spPr>
        <p:txBody>
          <a:bodyPr lIns="0" tIns="0" rIns="0" bIns="0" rtlCol="0" anchor="t">
            <a:spAutoFit/>
          </a:bodyPr>
          <a:lstStyle/>
          <a:p>
            <a:pPr marL="0" lvl="0" indent="0" algn="l">
              <a:lnSpc>
                <a:spcPts val="4536"/>
              </a:lnSpc>
              <a:spcBef>
                <a:spcPct val="0"/>
              </a:spcBef>
            </a:pPr>
            <a:r>
              <a:rPr lang="en-US" sz="4200">
                <a:solidFill>
                  <a:srgbClr val="000000"/>
                </a:solidFill>
                <a:latin typeface="Oswald"/>
                <a:ea typeface="Oswald"/>
                <a:cs typeface="Oswald"/>
                <a:sym typeface="Oswald"/>
              </a:rPr>
              <a:t>FERRAMENTAS DE INTELIGÊNCIA ARTIFICIAL NA EDUCAÇÃO</a:t>
            </a:r>
          </a:p>
        </p:txBody>
      </p:sp>
      <p:sp>
        <p:nvSpPr>
          <p:cNvPr id="28" name="TextBox 28"/>
          <p:cNvSpPr txBox="1"/>
          <p:nvPr/>
        </p:nvSpPr>
        <p:spPr>
          <a:xfrm>
            <a:off x="1493811" y="2678303"/>
            <a:ext cx="5455920" cy="1553845"/>
          </a:xfrm>
          <a:prstGeom prst="rect">
            <a:avLst/>
          </a:prstGeom>
        </p:spPr>
        <p:txBody>
          <a:bodyPr lIns="0" tIns="0" rIns="0" bIns="0" rtlCol="0" anchor="t">
            <a:spAutoFit/>
          </a:bodyPr>
          <a:lstStyle/>
          <a:p>
            <a:pPr marL="0" lvl="0" indent="0" algn="ctr">
              <a:lnSpc>
                <a:spcPts val="3079"/>
              </a:lnSpc>
            </a:pPr>
            <a:r>
              <a:rPr lang="en-US" sz="2199">
                <a:solidFill>
                  <a:srgbClr val="000000"/>
                </a:solidFill>
                <a:latin typeface="Lato Light"/>
                <a:ea typeface="Lato Light"/>
                <a:cs typeface="Lato Light"/>
                <a:sym typeface="Lato Light"/>
              </a:rPr>
              <a:t>Como formador de professores de formação contínua, existem diversas ferramentas baseadas em IA que podem ajudá-lo em sala de aula.</a:t>
            </a:r>
          </a:p>
        </p:txBody>
      </p:sp>
      <p:sp>
        <p:nvSpPr>
          <p:cNvPr id="29" name="TextBox 29"/>
          <p:cNvSpPr txBox="1"/>
          <p:nvPr/>
        </p:nvSpPr>
        <p:spPr>
          <a:xfrm>
            <a:off x="1263015" y="7282815"/>
            <a:ext cx="6122670" cy="1663065"/>
          </a:xfrm>
          <a:prstGeom prst="rect">
            <a:avLst/>
          </a:prstGeom>
        </p:spPr>
        <p:txBody>
          <a:bodyPr lIns="0" tIns="0" rIns="0" bIns="0" rtlCol="0" anchor="t">
            <a:spAutoFit/>
          </a:bodyPr>
          <a:lstStyle/>
          <a:p>
            <a:pPr marL="0" lvl="0" indent="0" algn="ctr">
              <a:lnSpc>
                <a:spcPts val="3359"/>
              </a:lnSpc>
            </a:pPr>
            <a:r>
              <a:rPr lang="en-US" sz="2400">
                <a:solidFill>
                  <a:srgbClr val="000000"/>
                </a:solidFill>
                <a:latin typeface="Lato Light"/>
                <a:ea typeface="Lato Light"/>
                <a:cs typeface="Lato Light"/>
                <a:sym typeface="Lato Light"/>
              </a:rPr>
              <a:t>No entanto, é importante ter em mente a ética ao utilizá-las. Para garantir que você não introduza preconceito, incerteza ou exclusão em sua sala de aula,</a:t>
            </a:r>
          </a:p>
        </p:txBody>
      </p:sp>
      <p:sp>
        <p:nvSpPr>
          <p:cNvPr id="30" name="TextBox 30"/>
          <p:cNvSpPr txBox="1"/>
          <p:nvPr/>
        </p:nvSpPr>
        <p:spPr>
          <a:xfrm>
            <a:off x="9361170" y="8542020"/>
            <a:ext cx="1878718"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Questionários e folhas de exercícios personalizados</a:t>
            </a:r>
          </a:p>
        </p:txBody>
      </p:sp>
      <p:sp>
        <p:nvSpPr>
          <p:cNvPr id="31" name="TextBox 31"/>
          <p:cNvSpPr txBox="1"/>
          <p:nvPr/>
        </p:nvSpPr>
        <p:spPr>
          <a:xfrm>
            <a:off x="9411808" y="8121015"/>
            <a:ext cx="1801022" cy="297180"/>
          </a:xfrm>
          <a:prstGeom prst="rect">
            <a:avLst/>
          </a:prstGeom>
        </p:spPr>
        <p:txBody>
          <a:bodyPr lIns="0" tIns="0" rIns="0" bIns="0" rtlCol="0" anchor="t">
            <a:spAutoFit/>
          </a:bodyPr>
          <a:lstStyle/>
          <a:p>
            <a:pPr marL="0" lvl="0" indent="0" algn="ctr">
              <a:lnSpc>
                <a:spcPts val="2519"/>
              </a:lnSpc>
            </a:pPr>
            <a:r>
              <a:rPr lang="en-US" sz="1799" b="1">
                <a:solidFill>
                  <a:srgbClr val="EF7CBD"/>
                </a:solidFill>
                <a:latin typeface="Canva Sans Bold"/>
                <a:ea typeface="Canva Sans Bold"/>
                <a:cs typeface="Canva Sans Bold"/>
                <a:sym typeface="Canva Sans Bold"/>
              </a:rPr>
              <a:t>Quizlet</a:t>
            </a:r>
          </a:p>
        </p:txBody>
      </p:sp>
      <p:sp>
        <p:nvSpPr>
          <p:cNvPr id="32" name="TextBox 32"/>
          <p:cNvSpPr txBox="1"/>
          <p:nvPr/>
        </p:nvSpPr>
        <p:spPr>
          <a:xfrm>
            <a:off x="7472233" y="6354484"/>
            <a:ext cx="1801022"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Aulas de matemática adaptativas e feedback</a:t>
            </a:r>
          </a:p>
        </p:txBody>
      </p:sp>
      <p:sp>
        <p:nvSpPr>
          <p:cNvPr id="33" name="TextBox 33"/>
          <p:cNvSpPr txBox="1"/>
          <p:nvPr/>
        </p:nvSpPr>
        <p:spPr>
          <a:xfrm>
            <a:off x="7385685" y="5981104"/>
            <a:ext cx="1939575" cy="297180"/>
          </a:xfrm>
          <a:prstGeom prst="rect">
            <a:avLst/>
          </a:prstGeom>
        </p:spPr>
        <p:txBody>
          <a:bodyPr lIns="0" tIns="0" rIns="0" bIns="0" rtlCol="0" anchor="t">
            <a:spAutoFit/>
          </a:bodyPr>
          <a:lstStyle/>
          <a:p>
            <a:pPr marL="0" lvl="0" indent="0" algn="ctr">
              <a:lnSpc>
                <a:spcPts val="2520"/>
              </a:lnSpc>
            </a:pPr>
            <a:r>
              <a:rPr lang="en-US" sz="1800" b="1">
                <a:solidFill>
                  <a:srgbClr val="95C552"/>
                </a:solidFill>
                <a:latin typeface="Canva Sans Bold"/>
                <a:ea typeface="Canva Sans Bold"/>
                <a:cs typeface="Canva Sans Bold"/>
                <a:sym typeface="Canva Sans Bold"/>
              </a:rPr>
              <a:t>Caixa de Sonhos</a:t>
            </a:r>
          </a:p>
        </p:txBody>
      </p:sp>
      <p:sp>
        <p:nvSpPr>
          <p:cNvPr id="34" name="TextBox 34"/>
          <p:cNvSpPr txBox="1"/>
          <p:nvPr/>
        </p:nvSpPr>
        <p:spPr>
          <a:xfrm>
            <a:off x="7477679" y="4658487"/>
            <a:ext cx="1801022"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Gestão de sala de aula simplificada</a:t>
            </a:r>
          </a:p>
        </p:txBody>
      </p:sp>
      <p:sp>
        <p:nvSpPr>
          <p:cNvPr id="35" name="TextBox 35"/>
          <p:cNvSpPr txBox="1"/>
          <p:nvPr/>
        </p:nvSpPr>
        <p:spPr>
          <a:xfrm>
            <a:off x="7477679" y="3912108"/>
            <a:ext cx="1801022" cy="611505"/>
          </a:xfrm>
          <a:prstGeom prst="rect">
            <a:avLst/>
          </a:prstGeom>
        </p:spPr>
        <p:txBody>
          <a:bodyPr lIns="0" tIns="0" rIns="0" bIns="0" rtlCol="0" anchor="t">
            <a:spAutoFit/>
          </a:bodyPr>
          <a:lstStyle/>
          <a:p>
            <a:pPr marL="0" lvl="0" indent="0" algn="ctr">
              <a:lnSpc>
                <a:spcPts val="2519"/>
              </a:lnSpc>
            </a:pPr>
            <a:r>
              <a:rPr lang="en-US" sz="1799" b="1">
                <a:solidFill>
                  <a:srgbClr val="957DEA"/>
                </a:solidFill>
                <a:latin typeface="Canva Sans Bold"/>
                <a:ea typeface="Canva Sans Bold"/>
                <a:cs typeface="Canva Sans Bold"/>
                <a:sym typeface="Canva Sans Bold"/>
              </a:rPr>
              <a:t>Sala de aula do Google</a:t>
            </a:r>
          </a:p>
        </p:txBody>
      </p:sp>
      <p:sp>
        <p:nvSpPr>
          <p:cNvPr id="36" name="TextBox 36"/>
          <p:cNvSpPr txBox="1"/>
          <p:nvPr/>
        </p:nvSpPr>
        <p:spPr>
          <a:xfrm>
            <a:off x="9411808" y="2234565"/>
            <a:ext cx="1801022" cy="61722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Comunicação e colaboração aprimoradas</a:t>
            </a:r>
          </a:p>
        </p:txBody>
      </p:sp>
      <p:sp>
        <p:nvSpPr>
          <p:cNvPr id="37" name="TextBox 37"/>
          <p:cNvSpPr txBox="1"/>
          <p:nvPr/>
        </p:nvSpPr>
        <p:spPr>
          <a:xfrm>
            <a:off x="9334112" y="1823085"/>
            <a:ext cx="1956413" cy="297180"/>
          </a:xfrm>
          <a:prstGeom prst="rect">
            <a:avLst/>
          </a:prstGeom>
        </p:spPr>
        <p:txBody>
          <a:bodyPr lIns="0" tIns="0" rIns="0" bIns="0" rtlCol="0" anchor="t">
            <a:spAutoFit/>
          </a:bodyPr>
          <a:lstStyle/>
          <a:p>
            <a:pPr marL="0" lvl="0" indent="0" algn="ctr">
              <a:lnSpc>
                <a:spcPts val="2519"/>
              </a:lnSpc>
            </a:pPr>
            <a:r>
              <a:rPr lang="en-US" sz="1799" b="1">
                <a:solidFill>
                  <a:srgbClr val="D69BF3"/>
                </a:solidFill>
                <a:latin typeface="Canva Sans Bold"/>
                <a:ea typeface="Canva Sans Bold"/>
                <a:cs typeface="Canva Sans Bold"/>
                <a:sym typeface="Canva Sans Bold"/>
              </a:rPr>
              <a:t>Microsoft Teams</a:t>
            </a:r>
          </a:p>
        </p:txBody>
      </p:sp>
      <p:sp>
        <p:nvSpPr>
          <p:cNvPr id="38" name="TextBox 38"/>
          <p:cNvSpPr txBox="1"/>
          <p:nvPr/>
        </p:nvSpPr>
        <p:spPr>
          <a:xfrm>
            <a:off x="12696415" y="2237422"/>
            <a:ext cx="1801022" cy="8267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Percursos de aprendizagem personalizados e vídeos educativos</a:t>
            </a:r>
          </a:p>
        </p:txBody>
      </p:sp>
      <p:sp>
        <p:nvSpPr>
          <p:cNvPr id="39" name="TextBox 39"/>
          <p:cNvSpPr txBox="1"/>
          <p:nvPr/>
        </p:nvSpPr>
        <p:spPr>
          <a:xfrm>
            <a:off x="12618720" y="1825943"/>
            <a:ext cx="1956413" cy="297180"/>
          </a:xfrm>
          <a:prstGeom prst="rect">
            <a:avLst/>
          </a:prstGeom>
        </p:spPr>
        <p:txBody>
          <a:bodyPr lIns="0" tIns="0" rIns="0" bIns="0" rtlCol="0" anchor="t">
            <a:spAutoFit/>
          </a:bodyPr>
          <a:lstStyle/>
          <a:p>
            <a:pPr marL="0" lvl="0" indent="0" algn="ctr">
              <a:lnSpc>
                <a:spcPts val="2519"/>
              </a:lnSpc>
            </a:pPr>
            <a:r>
              <a:rPr lang="en-US" sz="1799" b="1">
                <a:solidFill>
                  <a:srgbClr val="5DD49B"/>
                </a:solidFill>
                <a:latin typeface="Canva Sans Bold"/>
                <a:ea typeface="Canva Sans Bold"/>
                <a:cs typeface="Canva Sans Bold"/>
                <a:sym typeface="Canva Sans Bold"/>
              </a:rPr>
              <a:t>Khan Academy</a:t>
            </a:r>
          </a:p>
        </p:txBody>
      </p:sp>
      <p:sp>
        <p:nvSpPr>
          <p:cNvPr id="40" name="TextBox 40"/>
          <p:cNvSpPr txBox="1"/>
          <p:nvPr/>
        </p:nvSpPr>
        <p:spPr>
          <a:xfrm>
            <a:off x="14558564" y="4596765"/>
            <a:ext cx="1801022" cy="61722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exercícios adaptativos de aprendizagem de idiomas</a:t>
            </a:r>
          </a:p>
        </p:txBody>
      </p:sp>
      <p:sp>
        <p:nvSpPr>
          <p:cNvPr id="41" name="TextBox 41"/>
          <p:cNvSpPr txBox="1"/>
          <p:nvPr/>
        </p:nvSpPr>
        <p:spPr>
          <a:xfrm>
            <a:off x="14480868" y="4185285"/>
            <a:ext cx="1956413" cy="297180"/>
          </a:xfrm>
          <a:prstGeom prst="rect">
            <a:avLst/>
          </a:prstGeom>
        </p:spPr>
        <p:txBody>
          <a:bodyPr lIns="0" tIns="0" rIns="0" bIns="0" rtlCol="0" anchor="t">
            <a:spAutoFit/>
          </a:bodyPr>
          <a:lstStyle/>
          <a:p>
            <a:pPr marL="0" lvl="0" indent="0" algn="ctr">
              <a:lnSpc>
                <a:spcPts val="2519"/>
              </a:lnSpc>
            </a:pPr>
            <a:r>
              <a:rPr lang="en-US" sz="1799" b="1">
                <a:solidFill>
                  <a:srgbClr val="E9DC54"/>
                </a:solidFill>
                <a:latin typeface="Canva Sans Bold"/>
                <a:ea typeface="Canva Sans Bold"/>
                <a:cs typeface="Canva Sans Bold"/>
                <a:sym typeface="Canva Sans Bold"/>
              </a:rPr>
              <a:t>Duolingo</a:t>
            </a:r>
          </a:p>
        </p:txBody>
      </p:sp>
      <p:sp>
        <p:nvSpPr>
          <p:cNvPr id="42" name="TextBox 42"/>
          <p:cNvSpPr txBox="1"/>
          <p:nvPr/>
        </p:nvSpPr>
        <p:spPr>
          <a:xfrm>
            <a:off x="14575133" y="6450330"/>
            <a:ext cx="1801022"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Auxílio na escrita e sugestões de estilo</a:t>
            </a:r>
          </a:p>
        </p:txBody>
      </p:sp>
      <p:sp>
        <p:nvSpPr>
          <p:cNvPr id="43" name="TextBox 43"/>
          <p:cNvSpPr txBox="1"/>
          <p:nvPr/>
        </p:nvSpPr>
        <p:spPr>
          <a:xfrm>
            <a:off x="14497438" y="6038850"/>
            <a:ext cx="1956413" cy="297180"/>
          </a:xfrm>
          <a:prstGeom prst="rect">
            <a:avLst/>
          </a:prstGeom>
        </p:spPr>
        <p:txBody>
          <a:bodyPr lIns="0" tIns="0" rIns="0" bIns="0" rtlCol="0" anchor="t">
            <a:spAutoFit/>
          </a:bodyPr>
          <a:lstStyle/>
          <a:p>
            <a:pPr marL="0" lvl="0" indent="0" algn="ctr">
              <a:lnSpc>
                <a:spcPts val="2519"/>
              </a:lnSpc>
            </a:pPr>
            <a:r>
              <a:rPr lang="en-US" sz="1799" b="1">
                <a:solidFill>
                  <a:srgbClr val="E59847"/>
                </a:solidFill>
                <a:latin typeface="Canva Sans Bold"/>
                <a:ea typeface="Canva Sans Bold"/>
                <a:cs typeface="Canva Sans Bold"/>
                <a:sym typeface="Canva Sans Bold"/>
              </a:rPr>
              <a:t>Grammarly</a:t>
            </a:r>
          </a:p>
        </p:txBody>
      </p:sp>
      <p:sp>
        <p:nvSpPr>
          <p:cNvPr id="44" name="TextBox 44"/>
          <p:cNvSpPr txBox="1"/>
          <p:nvPr/>
        </p:nvSpPr>
        <p:spPr>
          <a:xfrm>
            <a:off x="12559942" y="8488873"/>
            <a:ext cx="2094946"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Auxílio com a lição de casa e soluções passo a passo</a:t>
            </a:r>
          </a:p>
        </p:txBody>
      </p:sp>
      <p:sp>
        <p:nvSpPr>
          <p:cNvPr id="45" name="TextBox 45"/>
          <p:cNvSpPr txBox="1"/>
          <p:nvPr/>
        </p:nvSpPr>
        <p:spPr>
          <a:xfrm>
            <a:off x="12629208" y="8077393"/>
            <a:ext cx="1956413" cy="297180"/>
          </a:xfrm>
          <a:prstGeom prst="rect">
            <a:avLst/>
          </a:prstGeom>
        </p:spPr>
        <p:txBody>
          <a:bodyPr lIns="0" tIns="0" rIns="0" bIns="0" rtlCol="0" anchor="t">
            <a:spAutoFit/>
          </a:bodyPr>
          <a:lstStyle/>
          <a:p>
            <a:pPr marL="0" lvl="0" indent="0" algn="ctr">
              <a:lnSpc>
                <a:spcPts val="2519"/>
              </a:lnSpc>
            </a:pPr>
            <a:r>
              <a:rPr lang="en-US" sz="1799" b="1">
                <a:solidFill>
                  <a:srgbClr val="6CBBF8"/>
                </a:solidFill>
                <a:latin typeface="Canva Sans Bold"/>
                <a:ea typeface="Canva Sans Bold"/>
                <a:cs typeface="Canva Sans Bold"/>
                <a:sym typeface="Canva Sans Bold"/>
              </a:rPr>
              <a:t>Socrático</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66925"/>
            <a:ext cx="16230600" cy="6515100"/>
          </a:xfrm>
          <a:prstGeom prst="rect">
            <a:avLst/>
          </a:prstGeom>
        </p:spPr>
        <p:txBody>
          <a:bodyPr lIns="0" tIns="0" rIns="0" bIns="0" rtlCol="0" anchor="t">
            <a:spAutoFit/>
          </a:bodyPr>
          <a:lstStyle/>
          <a:p>
            <a:pPr marL="0" lvl="0" indent="0" algn="just">
              <a:lnSpc>
                <a:spcPts val="2880"/>
              </a:lnSpc>
              <a:spcBef>
                <a:spcPct val="0"/>
              </a:spcBef>
            </a:pPr>
            <a:endParaRPr sz="2400" dirty="0">
              <a:latin typeface="Lato Light" panose="020F0302020204030203" pitchFamily="34" charset="0"/>
            </a:endParaRPr>
          </a:p>
          <a:p>
            <a:pPr marL="434341" lvl="1" indent="-217171" algn="just">
              <a:lnSpc>
                <a:spcPts val="2880"/>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A </a:t>
            </a:r>
            <a:r>
              <a:rPr lang="en-US" sz="2400" b="1" u="none" strike="noStrike" dirty="0" err="1">
                <a:solidFill>
                  <a:srgbClr val="000000"/>
                </a:solidFill>
                <a:latin typeface="Lato Light" panose="020F0302020204030203" pitchFamily="34" charset="0"/>
                <a:ea typeface="Lato Bold"/>
                <a:cs typeface="Lato Bold"/>
                <a:sym typeface="Lato Bold"/>
              </a:rPr>
              <a:t>capacidade</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ação</a:t>
            </a:r>
            <a:r>
              <a:rPr lang="en-US" sz="2400" b="1" u="none" strike="noStrike" dirty="0">
                <a:solidFill>
                  <a:srgbClr val="000000"/>
                </a:solidFill>
                <a:latin typeface="Lato Light" panose="020F0302020204030203" pitchFamily="34" charset="0"/>
                <a:ea typeface="Lato Bold"/>
                <a:cs typeface="Lato Bold"/>
                <a:sym typeface="Lato Bold"/>
              </a:rPr>
              <a:t> humana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refere</a:t>
            </a:r>
            <a:r>
              <a:rPr lang="en-US" sz="2400" u="none" strike="noStrike" dirty="0">
                <a:solidFill>
                  <a:srgbClr val="000000"/>
                </a:solidFill>
                <a:latin typeface="Lato Light" panose="020F0302020204030203" pitchFamily="34" charset="0"/>
                <a:ea typeface="Lato"/>
                <a:cs typeface="Lato"/>
                <a:sym typeface="Lato"/>
              </a:rPr>
              <a:t>-se à </a:t>
            </a:r>
            <a:r>
              <a:rPr lang="en-US" sz="2400" u="none" strike="noStrike" dirty="0" err="1">
                <a:solidFill>
                  <a:srgbClr val="000000"/>
                </a:solidFill>
                <a:latin typeface="Lato Light" panose="020F0302020204030203" pitchFamily="34" charset="0"/>
                <a:ea typeface="Lato"/>
                <a:cs typeface="Lato"/>
                <a:sym typeface="Lato"/>
              </a:rPr>
              <a:t>habilidade</a:t>
            </a:r>
            <a:r>
              <a:rPr lang="en-US" sz="2400" u="none" strike="noStrike" dirty="0">
                <a:solidFill>
                  <a:srgbClr val="000000"/>
                </a:solidFill>
                <a:latin typeface="Lato Light" panose="020F0302020204030203" pitchFamily="34" charset="0"/>
                <a:ea typeface="Lato"/>
                <a:cs typeface="Lato"/>
                <a:sym typeface="Lato"/>
              </a:rPr>
              <a:t> de um </a:t>
            </a:r>
            <a:r>
              <a:rPr lang="en-US" sz="2400" u="none" strike="noStrike" dirty="0" err="1">
                <a:solidFill>
                  <a:srgbClr val="000000"/>
                </a:solidFill>
                <a:latin typeface="Lato Light" panose="020F0302020204030203" pitchFamily="34" charset="0"/>
                <a:ea typeface="Lato"/>
                <a:cs typeface="Lato"/>
                <a:sym typeface="Lato"/>
              </a:rPr>
              <a:t>indivíduo</a:t>
            </a:r>
            <a:r>
              <a:rPr lang="en-US" sz="2400" u="none" strike="noStrike" dirty="0">
                <a:solidFill>
                  <a:srgbClr val="000000"/>
                </a:solidFill>
                <a:latin typeface="Lato Light" panose="020F0302020204030203" pitchFamily="34" charset="0"/>
                <a:ea typeface="Lato"/>
                <a:cs typeface="Lato"/>
                <a:sym typeface="Lato"/>
              </a:rPr>
              <a:t> de se </a:t>
            </a:r>
            <a:r>
              <a:rPr lang="en-US" sz="2400" u="none" strike="noStrike" dirty="0" err="1">
                <a:solidFill>
                  <a:srgbClr val="000000"/>
                </a:solidFill>
                <a:latin typeface="Lato Light" panose="020F0302020204030203" pitchFamily="34" charset="0"/>
                <a:ea typeface="Lato"/>
                <a:cs typeface="Lato"/>
                <a:sym typeface="Lato"/>
              </a:rPr>
              <a:t>tornar</a:t>
            </a:r>
            <a:r>
              <a:rPr lang="en-US" sz="2400" u="none" strike="noStrike" dirty="0">
                <a:solidFill>
                  <a:srgbClr val="000000"/>
                </a:solidFill>
                <a:latin typeface="Lato Light" panose="020F0302020204030203" pitchFamily="34" charset="0"/>
                <a:ea typeface="Lato"/>
                <a:cs typeface="Lato"/>
                <a:sym typeface="Lato"/>
              </a:rPr>
              <a:t> um </a:t>
            </a:r>
            <a:r>
              <a:rPr lang="en-US" sz="2400" u="none" strike="noStrike" dirty="0" err="1">
                <a:solidFill>
                  <a:srgbClr val="000000"/>
                </a:solidFill>
                <a:latin typeface="Lato Light" panose="020F0302020204030203" pitchFamily="34" charset="0"/>
                <a:ea typeface="Lato"/>
                <a:cs typeface="Lato"/>
                <a:sym typeface="Lato"/>
              </a:rPr>
              <a:t>membro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competente</a:t>
            </a:r>
            <a:r>
              <a:rPr lang="en-US" sz="2400" u="none" strike="noStrike" dirty="0">
                <a:solidFill>
                  <a:srgbClr val="000000"/>
                </a:solidFill>
                <a:latin typeface="Lato Light" panose="020F0302020204030203" pitchFamily="34" charset="0"/>
                <a:ea typeface="Lato"/>
                <a:cs typeface="Lato"/>
                <a:sym typeface="Lato"/>
              </a:rPr>
              <a:t> da </a:t>
            </a:r>
            <a:r>
              <a:rPr lang="en-US" sz="2400" u="none" strike="noStrike" dirty="0" err="1">
                <a:solidFill>
                  <a:srgbClr val="000000"/>
                </a:solidFill>
                <a:latin typeface="Lato Light" panose="020F0302020204030203" pitchFamily="34" charset="0"/>
                <a:ea typeface="Lato"/>
                <a:cs typeface="Lato"/>
                <a:sym typeface="Lato"/>
              </a:rPr>
              <a:t>sociedade</a:t>
            </a:r>
            <a:r>
              <a:rPr lang="en-US" sz="2400" u="none" strike="noStrike" dirty="0">
                <a:solidFill>
                  <a:srgbClr val="000000"/>
                </a:solidFill>
                <a:latin typeface="Lato Light" panose="020F0302020204030203" pitchFamily="34" charset="0"/>
                <a:ea typeface="Lato"/>
                <a:cs typeface="Lato"/>
                <a:sym typeface="Lato"/>
              </a:rPr>
              <a:t>. Uma </a:t>
            </a:r>
            <a:r>
              <a:rPr lang="en-US" sz="2400" u="none" strike="noStrike" dirty="0" err="1">
                <a:solidFill>
                  <a:srgbClr val="000000"/>
                </a:solidFill>
                <a:latin typeface="Lato Light" panose="020F0302020204030203" pitchFamily="34" charset="0"/>
                <a:ea typeface="Lato"/>
                <a:cs typeface="Lato"/>
                <a:sym typeface="Lato"/>
              </a:rPr>
              <a:t>pessoa</a:t>
            </a:r>
            <a:r>
              <a:rPr lang="en-US" sz="2400" u="none" strike="noStrike" dirty="0">
                <a:solidFill>
                  <a:srgbClr val="000000"/>
                </a:solidFill>
                <a:latin typeface="Lato Light" panose="020F0302020204030203" pitchFamily="34" charset="0"/>
                <a:ea typeface="Lato"/>
                <a:cs typeface="Lato"/>
                <a:sym typeface="Lato"/>
              </a:rPr>
              <a:t> com </a:t>
            </a:r>
            <a:r>
              <a:rPr lang="en-US" sz="2400" u="none" strike="noStrike" dirty="0" err="1">
                <a:solidFill>
                  <a:srgbClr val="000000"/>
                </a:solidFill>
                <a:latin typeface="Lato Light" panose="020F0302020204030203" pitchFamily="34" charset="0"/>
                <a:ea typeface="Lato"/>
                <a:cs typeface="Lato"/>
                <a:sym typeface="Lato"/>
              </a:rPr>
              <a:t>capacidade</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ação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pode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tomar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decisões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importantes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sua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vida</a:t>
            </a:r>
            <a:r>
              <a:rPr lang="en-US" sz="2400" u="none" strike="noStrike" dirty="0">
                <a:solidFill>
                  <a:srgbClr val="000000"/>
                </a:solidFill>
                <a:latin typeface="Lato Light" panose="020F0302020204030203" pitchFamily="34" charset="0"/>
                <a:ea typeface="Lato"/>
                <a:cs typeface="Lato"/>
                <a:sym typeface="Lato"/>
              </a:rPr>
              <a:t> e ser </a:t>
            </a:r>
            <a:r>
              <a:rPr lang="en-US" sz="2400" u="none" strike="noStrike" dirty="0" err="1">
                <a:solidFill>
                  <a:srgbClr val="000000"/>
                </a:solidFill>
                <a:latin typeface="Lato Light" panose="020F0302020204030203" pitchFamily="34" charset="0"/>
                <a:ea typeface="Lato"/>
                <a:cs typeface="Lato"/>
                <a:sym typeface="Lato"/>
              </a:rPr>
              <a:t>responsável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por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seus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atos</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capacidade</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ação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fundamenta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conceitos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amplamente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utilizados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como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autonomia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autodeterminação</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responsabilidade</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1" lvl="1" indent="-217171" algn="just">
              <a:lnSpc>
                <a:spcPts val="2880"/>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Equidade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significa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todas</a:t>
            </a:r>
            <a:r>
              <a:rPr lang="en-US" sz="2400" u="none" strike="noStrike" dirty="0">
                <a:solidFill>
                  <a:srgbClr val="000000"/>
                </a:solidFill>
                <a:latin typeface="Lato Light" panose="020F0302020204030203" pitchFamily="34" charset="0"/>
                <a:ea typeface="Lato"/>
                <a:cs typeface="Lato"/>
                <a:sym typeface="Lato"/>
              </a:rPr>
              <a:t> as </a:t>
            </a:r>
            <a:r>
              <a:rPr lang="en-US" sz="2400" u="none" strike="noStrike" dirty="0" err="1">
                <a:solidFill>
                  <a:srgbClr val="000000"/>
                </a:solidFill>
                <a:latin typeface="Lato Light" panose="020F0302020204030203" pitchFamily="34" charset="0"/>
                <a:ea typeface="Lato"/>
                <a:cs typeface="Lato"/>
                <a:sym typeface="Lato"/>
              </a:rPr>
              <a:t>pessoas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recebem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tratamento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igualitário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dentro</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uma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organização</a:t>
            </a:r>
            <a:r>
              <a:rPr lang="en-US" sz="2400" u="none" strike="noStrike" dirty="0">
                <a:solidFill>
                  <a:srgbClr val="000000"/>
                </a:solidFill>
                <a:latin typeface="Lato Light" panose="020F0302020204030203" pitchFamily="34" charset="0"/>
                <a:ea typeface="Lato"/>
                <a:cs typeface="Lato"/>
                <a:sym typeface="Lato"/>
              </a:rPr>
              <a:t> social. </a:t>
            </a:r>
            <a:r>
              <a:rPr lang="en-US" sz="2400" u="none" strike="noStrike" dirty="0" err="1">
                <a:solidFill>
                  <a:srgbClr val="000000"/>
                </a:solidFill>
                <a:latin typeface="Lato Light" panose="020F0302020204030203" pitchFamily="34" charset="0"/>
                <a:ea typeface="Lato"/>
                <a:cs typeface="Lato"/>
                <a:sym typeface="Lato"/>
              </a:rPr>
              <a:t>Processos</a:t>
            </a:r>
            <a:r>
              <a:rPr lang="en-US" sz="2400" u="none" strike="noStrike" dirty="0">
                <a:solidFill>
                  <a:srgbClr val="000000"/>
                </a:solidFill>
                <a:latin typeface="Lato Light" panose="020F0302020204030203" pitchFamily="34" charset="0"/>
                <a:ea typeface="Lato"/>
                <a:cs typeface="Lato"/>
                <a:sym typeface="Lato"/>
              </a:rPr>
              <a:t> claros </a:t>
            </a:r>
            <a:r>
              <a:rPr lang="en-US" sz="2400" u="none" strike="noStrike" dirty="0" err="1">
                <a:solidFill>
                  <a:srgbClr val="000000"/>
                </a:solidFill>
                <a:latin typeface="Lato Light" panose="020F0302020204030203" pitchFamily="34" charset="0"/>
                <a:ea typeface="Lato"/>
                <a:cs typeface="Lato"/>
                <a:sym typeface="Lato"/>
              </a:rPr>
              <a:t>são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necessários</a:t>
            </a:r>
            <a:r>
              <a:rPr lang="en-US" sz="2400" u="none" strike="noStrike" dirty="0">
                <a:solidFill>
                  <a:srgbClr val="000000"/>
                </a:solidFill>
                <a:latin typeface="Lato Light" panose="020F0302020204030203" pitchFamily="34" charset="0"/>
                <a:ea typeface="Lato"/>
                <a:cs typeface="Lato"/>
                <a:sym typeface="Lato"/>
              </a:rPr>
              <a:t> para </a:t>
            </a:r>
            <a:r>
              <a:rPr lang="en-US" sz="2400" u="none" strike="noStrike" dirty="0" err="1">
                <a:solidFill>
                  <a:srgbClr val="000000"/>
                </a:solidFill>
                <a:latin typeface="Lato Light" panose="020F0302020204030203" pitchFamily="34" charset="0"/>
                <a:ea typeface="Lato"/>
                <a:cs typeface="Lato"/>
                <a:sym typeface="Lato"/>
              </a:rPr>
              <a:t>garantir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todos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usuários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tenham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acesso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igualitário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às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oportunidades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Isso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inclui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justiça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inclusão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discriminação</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uma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distribuição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equitativa</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direitos</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responsabilidades</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1" lvl="1" indent="-217171" algn="just">
              <a:lnSpc>
                <a:spcPts val="2880"/>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A </a:t>
            </a:r>
            <a:r>
              <a:rPr lang="en-US" sz="2400" b="1" u="none" strike="noStrike" dirty="0" err="1">
                <a:solidFill>
                  <a:srgbClr val="000000"/>
                </a:solidFill>
                <a:latin typeface="Lato Light" panose="020F0302020204030203" pitchFamily="34" charset="0"/>
                <a:ea typeface="Lato Bold"/>
                <a:cs typeface="Lato Bold"/>
                <a:sym typeface="Lato Bold"/>
              </a:rPr>
              <a:t>humanidade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deve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considerar</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bem-estar</a:t>
            </a:r>
            <a:r>
              <a:rPr lang="en-US" sz="2400" u="none" strike="noStrike" dirty="0">
                <a:solidFill>
                  <a:srgbClr val="000000"/>
                </a:solidFill>
                <a:latin typeface="Lato Light" panose="020F0302020204030203" pitchFamily="34" charset="0"/>
                <a:ea typeface="Lato"/>
                <a:cs typeface="Lato"/>
                <a:sym typeface="Lato"/>
              </a:rPr>
              <a:t> das </a:t>
            </a:r>
            <a:r>
              <a:rPr lang="en-US" sz="2400" u="none" strike="noStrike" dirty="0" err="1">
                <a:solidFill>
                  <a:srgbClr val="000000"/>
                </a:solidFill>
                <a:latin typeface="Lato Light" panose="020F0302020204030203" pitchFamily="34" charset="0"/>
                <a:ea typeface="Lato"/>
                <a:cs typeface="Lato"/>
                <a:sym typeface="Lato"/>
              </a:rPr>
              <a:t>pessoas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sua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identidade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integridade</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dignidade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Devemos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considerar</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bem-estar</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segurança</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coesão</a:t>
            </a:r>
            <a:r>
              <a:rPr lang="en-US" sz="2400" u="none" strike="noStrike" dirty="0">
                <a:solidFill>
                  <a:srgbClr val="000000"/>
                </a:solidFill>
                <a:latin typeface="Lato Light" panose="020F0302020204030203" pitchFamily="34" charset="0"/>
                <a:ea typeface="Lato"/>
                <a:cs typeface="Lato"/>
                <a:sym typeface="Lato"/>
              </a:rPr>
              <a:t> social, as </a:t>
            </a:r>
            <a:r>
              <a:rPr lang="en-US" sz="2400" u="none" strike="noStrike" dirty="0" err="1">
                <a:solidFill>
                  <a:srgbClr val="000000"/>
                </a:solidFill>
                <a:latin typeface="Lato Light" panose="020F0302020204030203" pitchFamily="34" charset="0"/>
                <a:ea typeface="Lato"/>
                <a:cs typeface="Lato"/>
                <a:sym typeface="Lato"/>
              </a:rPr>
              <a:t>conexões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significativas</a:t>
            </a:r>
            <a:r>
              <a:rPr lang="en-US" sz="2400" u="none" strike="noStrike" dirty="0">
                <a:solidFill>
                  <a:srgbClr val="000000"/>
                </a:solidFill>
                <a:latin typeface="Lato Light" panose="020F0302020204030203" pitchFamily="34" charset="0"/>
                <a:ea typeface="Lato"/>
                <a:cs typeface="Lato"/>
                <a:sym typeface="Lato"/>
              </a:rPr>
              <a:t> e o </a:t>
            </a:r>
            <a:r>
              <a:rPr lang="en-US" sz="2400" u="none" strike="noStrike" dirty="0" err="1">
                <a:solidFill>
                  <a:srgbClr val="000000"/>
                </a:solidFill>
                <a:latin typeface="Lato Light" panose="020F0302020204030203" pitchFamily="34" charset="0"/>
                <a:ea typeface="Lato"/>
                <a:cs typeface="Lato"/>
                <a:sym typeface="Lato"/>
              </a:rPr>
              <a:t>respeito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necessários</a:t>
            </a:r>
            <a:r>
              <a:rPr lang="en-US" sz="2400" u="none" strike="noStrike" dirty="0">
                <a:solidFill>
                  <a:srgbClr val="000000"/>
                </a:solidFill>
                <a:latin typeface="Lato Light" panose="020F0302020204030203" pitchFamily="34" charset="0"/>
                <a:ea typeface="Lato"/>
                <a:cs typeface="Lato"/>
                <a:sym typeface="Lato"/>
              </a:rPr>
              <a:t> para </a:t>
            </a:r>
            <a:r>
              <a:rPr lang="en-US" sz="2400" u="none" strike="noStrike" dirty="0" err="1">
                <a:solidFill>
                  <a:srgbClr val="000000"/>
                </a:solidFill>
                <a:latin typeface="Lato Light" panose="020F0302020204030203" pitchFamily="34" charset="0"/>
                <a:ea typeface="Lato"/>
                <a:cs typeface="Lato"/>
                <a:sym typeface="Lato"/>
              </a:rPr>
              <a:t>uma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conexão</a:t>
            </a:r>
            <a:r>
              <a:rPr lang="en-US" sz="2400" u="none" strike="noStrike" dirty="0">
                <a:solidFill>
                  <a:srgbClr val="000000"/>
                </a:solidFill>
                <a:latin typeface="Lato Light" panose="020F0302020204030203" pitchFamily="34" charset="0"/>
                <a:ea typeface="Lato"/>
                <a:cs typeface="Lato"/>
                <a:sym typeface="Lato"/>
              </a:rPr>
              <a:t> humana </a:t>
            </a:r>
            <a:r>
              <a:rPr lang="en-US" sz="2400" u="none" strike="noStrike" dirty="0" err="1">
                <a:solidFill>
                  <a:srgbClr val="000000"/>
                </a:solidFill>
                <a:latin typeface="Lato Light" panose="020F0302020204030203" pitchFamily="34" charset="0"/>
                <a:ea typeface="Lato"/>
                <a:cs typeface="Lato"/>
                <a:sym typeface="Lato"/>
              </a:rPr>
              <a:t>autêntica</a:t>
            </a:r>
            <a:r>
              <a:rPr lang="en-US" sz="2400" u="none" strike="noStrike" dirty="0">
                <a:solidFill>
                  <a:srgbClr val="000000"/>
                </a:solidFill>
                <a:latin typeface="Lato Light" panose="020F0302020204030203" pitchFamily="34" charset="0"/>
                <a:ea typeface="Lato"/>
                <a:cs typeface="Lato"/>
                <a:sym typeface="Lato"/>
              </a:rPr>
              <a:t>. Essa </a:t>
            </a:r>
            <a:r>
              <a:rPr lang="en-US" sz="2400" u="none" strike="noStrike" dirty="0" err="1">
                <a:solidFill>
                  <a:srgbClr val="000000"/>
                </a:solidFill>
                <a:latin typeface="Lato Light" panose="020F0302020204030203" pitchFamily="34" charset="0"/>
                <a:ea typeface="Lato"/>
                <a:cs typeface="Lato"/>
                <a:sym typeface="Lato"/>
              </a:rPr>
              <a:t>conexão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exige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uma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abordagem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às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pessoas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baseada</a:t>
            </a:r>
            <a:r>
              <a:rPr lang="en-US" sz="2400" u="none" strike="noStrike" dirty="0">
                <a:solidFill>
                  <a:srgbClr val="000000"/>
                </a:solidFill>
                <a:latin typeface="Lato Light" panose="020F0302020204030203" pitchFamily="34" charset="0"/>
                <a:ea typeface="Lato"/>
                <a:cs typeface="Lato"/>
                <a:sym typeface="Lato"/>
              </a:rPr>
              <a:t> no </a:t>
            </a:r>
            <a:r>
              <a:rPr lang="en-US" sz="2400" u="none" strike="noStrike" dirty="0" err="1">
                <a:solidFill>
                  <a:srgbClr val="000000"/>
                </a:solidFill>
                <a:latin typeface="Lato Light" panose="020F0302020204030203" pitchFamily="34" charset="0"/>
                <a:ea typeface="Lato"/>
                <a:cs typeface="Lato"/>
                <a:sym typeface="Lato"/>
              </a:rPr>
              <a:t>respeito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seu</a:t>
            </a:r>
            <a:r>
              <a:rPr lang="en-US" sz="2400" u="none" strike="noStrike" dirty="0">
                <a:solidFill>
                  <a:srgbClr val="000000"/>
                </a:solidFill>
                <a:latin typeface="Lato Light" panose="020F0302020204030203" pitchFamily="34" charset="0"/>
                <a:ea typeface="Lato"/>
                <a:cs typeface="Lato"/>
                <a:sym typeface="Lato"/>
              </a:rPr>
              <a:t> valor </a:t>
            </a:r>
            <a:r>
              <a:rPr lang="en-US" sz="2400" u="none" strike="noStrike" dirty="0" err="1">
                <a:solidFill>
                  <a:srgbClr val="000000"/>
                </a:solidFill>
                <a:latin typeface="Lato Light" panose="020F0302020204030203" pitchFamily="34" charset="0"/>
                <a:ea typeface="Lato"/>
                <a:cs typeface="Lato"/>
                <a:sym typeface="Lato"/>
              </a:rPr>
              <a:t>intrínseco</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não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como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meros</a:t>
            </a:r>
            <a:r>
              <a:rPr lang="en-US" sz="2400" u="none" strike="noStrike" dirty="0">
                <a:solidFill>
                  <a:srgbClr val="000000"/>
                </a:solidFill>
                <a:latin typeface="Lato Light" panose="020F0302020204030203" pitchFamily="34" charset="0"/>
                <a:ea typeface="Lato"/>
                <a:cs typeface="Lato"/>
                <a:sym typeface="Lato"/>
              </a:rPr>
              <a:t> dados </a:t>
            </a:r>
            <a:r>
              <a:rPr lang="en-US" sz="2400" u="none" strike="noStrike" dirty="0" err="1">
                <a:solidFill>
                  <a:srgbClr val="000000"/>
                </a:solidFill>
                <a:latin typeface="Lato Light" panose="020F0302020204030203" pitchFamily="34" charset="0"/>
                <a:ea typeface="Lato"/>
                <a:cs typeface="Lato"/>
                <a:sym typeface="Lato"/>
              </a:rPr>
              <a:t>ou</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meios</a:t>
            </a:r>
            <a:r>
              <a:rPr lang="en-US" sz="2400" u="none" strike="noStrike" dirty="0">
                <a:solidFill>
                  <a:srgbClr val="000000"/>
                </a:solidFill>
                <a:latin typeface="Lato Light" panose="020F0302020204030203" pitchFamily="34" charset="0"/>
                <a:ea typeface="Lato"/>
                <a:cs typeface="Lato"/>
                <a:sym typeface="Lato"/>
              </a:rPr>
              <a:t> para um </a:t>
            </a:r>
            <a:r>
              <a:rPr lang="en-US" sz="2400" u="none" strike="noStrike" dirty="0" err="1">
                <a:solidFill>
                  <a:srgbClr val="000000"/>
                </a:solidFill>
                <a:latin typeface="Lato Light" panose="020F0302020204030203" pitchFamily="34" charset="0"/>
                <a:ea typeface="Lato"/>
                <a:cs typeface="Lato"/>
                <a:sym typeface="Lato"/>
              </a:rPr>
              <a:t>fim</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1" lvl="1" indent="-217171" algn="just">
              <a:lnSpc>
                <a:spcPts val="2880"/>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A </a:t>
            </a:r>
            <a:r>
              <a:rPr lang="en-US" sz="2400" b="1" u="none" strike="noStrike" dirty="0" err="1">
                <a:solidFill>
                  <a:srgbClr val="000000"/>
                </a:solidFill>
                <a:latin typeface="Lato Light" panose="020F0302020204030203" pitchFamily="34" charset="0"/>
                <a:ea typeface="Lato Bold"/>
                <a:cs typeface="Lato Bold"/>
                <a:sym typeface="Lato Bold"/>
              </a:rPr>
              <a:t>escolha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justificada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refere</a:t>
            </a:r>
            <a:r>
              <a:rPr lang="en-US" sz="2400" u="none" strike="noStrike" dirty="0">
                <a:solidFill>
                  <a:srgbClr val="000000"/>
                </a:solidFill>
                <a:latin typeface="Lato Light" panose="020F0302020204030203" pitchFamily="34" charset="0"/>
                <a:ea typeface="Lato"/>
                <a:cs typeface="Lato"/>
                <a:sym typeface="Lato"/>
              </a:rPr>
              <a:t>-se </a:t>
            </a:r>
            <a:r>
              <a:rPr lang="en-US" sz="2400" u="none" strike="noStrike" dirty="0" err="1">
                <a:solidFill>
                  <a:srgbClr val="000000"/>
                </a:solidFill>
                <a:latin typeface="Lato Light" panose="020F0302020204030203" pitchFamily="34" charset="0"/>
                <a:ea typeface="Lato"/>
                <a:cs typeface="Lato"/>
                <a:sym typeface="Lato"/>
              </a:rPr>
              <a:t>ao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uso</a:t>
            </a:r>
            <a:r>
              <a:rPr lang="en-US" sz="2400" u="none" strike="noStrike" dirty="0">
                <a:solidFill>
                  <a:srgbClr val="000000"/>
                </a:solidFill>
                <a:latin typeface="Lato Light" panose="020F0302020204030203" pitchFamily="34" charset="0"/>
                <a:ea typeface="Lato"/>
                <a:cs typeface="Lato"/>
                <a:sym typeface="Lato"/>
              </a:rPr>
              <a:t> do </a:t>
            </a:r>
            <a:r>
              <a:rPr lang="en-US" sz="2400" u="none" strike="noStrike" dirty="0" err="1">
                <a:solidFill>
                  <a:srgbClr val="000000"/>
                </a:solidFill>
                <a:latin typeface="Lato Light" panose="020F0302020204030203" pitchFamily="34" charset="0"/>
                <a:ea typeface="Lato"/>
                <a:cs typeface="Lato"/>
                <a:sym typeface="Lato"/>
              </a:rPr>
              <a:t>conhecimento</a:t>
            </a:r>
            <a:r>
              <a:rPr lang="en-US" sz="2400" u="none" strike="noStrike" dirty="0">
                <a:solidFill>
                  <a:srgbClr val="000000"/>
                </a:solidFill>
                <a:latin typeface="Lato Light" panose="020F0302020204030203" pitchFamily="34" charset="0"/>
                <a:ea typeface="Lato"/>
                <a:cs typeface="Lato"/>
                <a:sym typeface="Lato"/>
              </a:rPr>
              <a:t>, dos </a:t>
            </a:r>
            <a:r>
              <a:rPr lang="en-US" sz="2400" u="none" strike="noStrike" dirty="0" err="1">
                <a:solidFill>
                  <a:srgbClr val="000000"/>
                </a:solidFill>
                <a:latin typeface="Lato Light" panose="020F0302020204030203" pitchFamily="34" charset="0"/>
                <a:ea typeface="Lato"/>
                <a:cs typeface="Lato"/>
                <a:sym typeface="Lato"/>
              </a:rPr>
              <a:t>fatos</a:t>
            </a:r>
            <a:r>
              <a:rPr lang="en-US" sz="2400" u="none" strike="noStrike" dirty="0">
                <a:solidFill>
                  <a:srgbClr val="000000"/>
                </a:solidFill>
                <a:latin typeface="Lato Light" panose="020F0302020204030203" pitchFamily="34" charset="0"/>
                <a:ea typeface="Lato"/>
                <a:cs typeface="Lato"/>
                <a:sym typeface="Lato"/>
              </a:rPr>
              <a:t> e dos dados para </a:t>
            </a:r>
            <a:r>
              <a:rPr lang="en-US" sz="2400" u="none" strike="noStrike" dirty="0" err="1">
                <a:solidFill>
                  <a:srgbClr val="000000"/>
                </a:solidFill>
                <a:latin typeface="Lato Light" panose="020F0302020204030203" pitchFamily="34" charset="0"/>
                <a:ea typeface="Lato"/>
                <a:cs typeface="Lato"/>
                <a:sym typeface="Lato"/>
              </a:rPr>
              <a:t>justificar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decisões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coletivas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necessárias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ou</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apropriadas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tomadas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por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diversas</a:t>
            </a:r>
            <a:r>
              <a:rPr lang="en-US" sz="2400" u="none" strike="noStrike" dirty="0">
                <a:solidFill>
                  <a:srgbClr val="000000"/>
                </a:solidFill>
                <a:latin typeface="Lato Light" panose="020F0302020204030203" pitchFamily="34" charset="0"/>
                <a:ea typeface="Lato"/>
                <a:cs typeface="Lato"/>
                <a:sym typeface="Lato"/>
              </a:rPr>
              <a:t> partes </a:t>
            </a:r>
            <a:r>
              <a:rPr lang="en-US" sz="2400" u="none" strike="noStrike" dirty="0" err="1">
                <a:solidFill>
                  <a:srgbClr val="000000"/>
                </a:solidFill>
                <a:latin typeface="Lato Light" panose="020F0302020204030203" pitchFamily="34" charset="0"/>
                <a:ea typeface="Lato"/>
                <a:cs typeface="Lato"/>
                <a:sym typeface="Lato"/>
              </a:rPr>
              <a:t>interessadas</a:t>
            </a:r>
            <a:r>
              <a:rPr lang="en-US" sz="2400" u="none" strike="noStrike" dirty="0">
                <a:solidFill>
                  <a:srgbClr val="000000"/>
                </a:solidFill>
                <a:latin typeface="Lato Light" panose="020F0302020204030203" pitchFamily="34" charset="0"/>
                <a:ea typeface="Lato"/>
                <a:cs typeface="Lato"/>
                <a:sym typeface="Lato"/>
              </a:rPr>
              <a:t> no </a:t>
            </a:r>
            <a:r>
              <a:rPr lang="en-US" sz="2400" u="none" strike="noStrike" dirty="0" err="1">
                <a:solidFill>
                  <a:srgbClr val="000000"/>
                </a:solidFill>
                <a:latin typeface="Lato Light" panose="020F0302020204030203" pitchFamily="34" charset="0"/>
                <a:ea typeface="Lato"/>
                <a:cs typeface="Lato"/>
                <a:sym typeface="Lato"/>
              </a:rPr>
              <a:t>ambiente</a:t>
            </a:r>
            <a:r>
              <a:rPr lang="en-US" sz="2400" u="none" strike="noStrike" dirty="0">
                <a:solidFill>
                  <a:srgbClr val="000000"/>
                </a:solidFill>
                <a:latin typeface="Lato Light" panose="020F0302020204030203" pitchFamily="34" charset="0"/>
                <a:ea typeface="Lato"/>
                <a:cs typeface="Lato"/>
                <a:sym typeface="Lato"/>
              </a:rPr>
              <a:t> escolar. </a:t>
            </a:r>
            <a:r>
              <a:rPr lang="en-US" sz="2400" u="none" strike="noStrike" dirty="0" err="1">
                <a:solidFill>
                  <a:srgbClr val="000000"/>
                </a:solidFill>
                <a:latin typeface="Lato Light" panose="020F0302020204030203" pitchFamily="34" charset="0"/>
                <a:ea typeface="Lato"/>
                <a:cs typeface="Lato"/>
                <a:sym typeface="Lato"/>
              </a:rPr>
              <a:t>Requer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transparência</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baseia</a:t>
            </a:r>
            <a:r>
              <a:rPr lang="en-US" sz="2400" u="none" strike="noStrike" dirty="0">
                <a:solidFill>
                  <a:srgbClr val="000000"/>
                </a:solidFill>
                <a:latin typeface="Lato Light" panose="020F0302020204030203" pitchFamily="34" charset="0"/>
                <a:ea typeface="Lato"/>
                <a:cs typeface="Lato"/>
                <a:sym typeface="Lato"/>
              </a:rPr>
              <a:t>-se </a:t>
            </a:r>
            <a:r>
              <a:rPr lang="en-US" sz="2400" u="none" strike="noStrike" dirty="0" err="1">
                <a:solidFill>
                  <a:srgbClr val="000000"/>
                </a:solidFill>
                <a:latin typeface="Lato Light" panose="020F0302020204030203" pitchFamily="34" charset="0"/>
                <a:ea typeface="Lato"/>
                <a:cs typeface="Lato"/>
                <a:sym typeface="Lato"/>
              </a:rPr>
              <a:t>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modelos</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tomada</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decisão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participativos</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colaborativos</a:t>
            </a:r>
            <a:r>
              <a:rPr lang="en-US" sz="2400" u="none" strike="noStrike" dirty="0">
                <a:solidFill>
                  <a:srgbClr val="000000"/>
                </a:solidFill>
                <a:latin typeface="Lato Light" panose="020F0302020204030203" pitchFamily="34" charset="0"/>
                <a:ea typeface="Lato"/>
                <a:cs typeface="Lato"/>
                <a:sym typeface="Lato"/>
              </a:rPr>
              <a:t>.</a:t>
            </a:r>
          </a:p>
        </p:txBody>
      </p:sp>
      <p:sp>
        <p:nvSpPr>
          <p:cNvPr id="3" name="TextBox 3"/>
          <p:cNvSpPr txBox="1"/>
          <p:nvPr/>
        </p:nvSpPr>
        <p:spPr>
          <a:xfrm>
            <a:off x="1028700" y="1085850"/>
            <a:ext cx="1040043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CONSIDERAÇÕES ÉTICAS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6349" y="983413"/>
            <a:ext cx="6687329" cy="8425815"/>
          </a:xfrm>
          <a:prstGeom prst="rect">
            <a:avLst/>
          </a:prstGeom>
        </p:spPr>
        <p:txBody>
          <a:bodyPr lIns="0" tIns="0" rIns="0" bIns="0" rtlCol="0" anchor="t">
            <a:spAutoFit/>
          </a:bodyPr>
          <a:lstStyle/>
          <a:p>
            <a:pPr marL="0" lvl="0" indent="0" algn="l">
              <a:lnSpc>
                <a:spcPts val="6600"/>
              </a:lnSpc>
            </a:pPr>
            <a:r>
              <a:rPr lang="en-US" sz="6600" u="none" strike="noStrike">
                <a:solidFill>
                  <a:srgbClr val="000000"/>
                </a:solidFill>
                <a:latin typeface="Oswald"/>
                <a:ea typeface="Oswald"/>
                <a:cs typeface="Oswald"/>
                <a:sym typeface="Oswald"/>
              </a:rPr>
              <a:t>UNIDADE 1: PRINCÍPIOS ÉTICOS FUNDAMENTAIS QUE PROMOVEM O USO RESPONSÁVEL DA IA ​​EM AMBIENTES DE EFC (EDUCAÇÃO E FORMAÇÃO PROFISSIONAL CONTÍNUA)</a:t>
            </a:r>
          </a:p>
        </p:txBody>
      </p:sp>
      <p:grpSp>
        <p:nvGrpSpPr>
          <p:cNvPr id="3" name="Group 3"/>
          <p:cNvGrpSpPr/>
          <p:nvPr/>
        </p:nvGrpSpPr>
        <p:grpSpPr>
          <a:xfrm>
            <a:off x="7517673"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173223" y="2772763"/>
            <a:ext cx="3796" cy="1521810"/>
          </a:xfrm>
          <a:prstGeom prst="line">
            <a:avLst/>
          </a:prstGeom>
          <a:ln w="19050" cap="rnd">
            <a:solidFill>
              <a:srgbClr val="9399A1"/>
            </a:solidFill>
            <a:prstDash val="solid"/>
            <a:headEnd type="none" w="sm" len="sm"/>
            <a:tailEnd type="triangle" w="lg" len="med"/>
          </a:ln>
        </p:spPr>
        <p:txBody>
          <a:bodyPr/>
          <a:lstStyle/>
          <a:p>
            <a:endParaRPr lang="en-GB"/>
          </a:p>
        </p:txBody>
      </p:sp>
      <p:grpSp>
        <p:nvGrpSpPr>
          <p:cNvPr id="3" name="Group 3"/>
          <p:cNvGrpSpPr/>
          <p:nvPr/>
        </p:nvGrpSpPr>
        <p:grpSpPr>
          <a:xfrm>
            <a:off x="1558519" y="2463712"/>
            <a:ext cx="8097145" cy="557270"/>
            <a:chOff x="0" y="0"/>
            <a:chExt cx="10796194" cy="743026"/>
          </a:xfrm>
        </p:grpSpPr>
        <p:sp>
          <p:nvSpPr>
            <p:cNvPr id="4" name="Freeform 4"/>
            <p:cNvSpPr/>
            <p:nvPr/>
          </p:nvSpPr>
          <p:spPr>
            <a:xfrm>
              <a:off x="0" y="0"/>
              <a:ext cx="10796194" cy="743026"/>
            </a:xfrm>
            <a:custGeom>
              <a:avLst/>
              <a:gdLst/>
              <a:ahLst/>
              <a:cxnLst/>
              <a:rect l="l" t="t" r="r" b="b"/>
              <a:pathLst>
                <a:path w="10796194" h="743026">
                  <a:moveTo>
                    <a:pt x="0" y="0"/>
                  </a:moveTo>
                  <a:lnTo>
                    <a:pt x="10796194" y="0"/>
                  </a:lnTo>
                  <a:lnTo>
                    <a:pt x="10796194" y="743026"/>
                  </a:lnTo>
                  <a:lnTo>
                    <a:pt x="0" y="743026"/>
                  </a:lnTo>
                  <a:close/>
                </a:path>
              </a:pathLst>
            </a:custGeom>
            <a:blipFill>
              <a:blip r:embed="rId4">
                <a:alphaModFix amt="0"/>
              </a:blip>
              <a:stretch>
                <a:fillRect t="-233118" b="-233118"/>
              </a:stretch>
            </a:blipFill>
          </p:spPr>
          <p:txBody>
            <a:bodyPr/>
            <a:lstStyle/>
            <a:p>
              <a:endParaRPr lang="en-GB"/>
            </a:p>
          </p:txBody>
        </p:sp>
        <p:sp>
          <p:nvSpPr>
            <p:cNvPr id="5" name="TextBox 5"/>
            <p:cNvSpPr txBox="1"/>
            <p:nvPr/>
          </p:nvSpPr>
          <p:spPr>
            <a:xfrm>
              <a:off x="0" y="0"/>
              <a:ext cx="10796194" cy="743026"/>
            </a:xfrm>
            <a:prstGeom prst="rect">
              <a:avLst/>
            </a:prstGeom>
          </p:spPr>
          <p:txBody>
            <a:bodyPr lIns="0" tIns="0" rIns="0" bIns="0" rtlCol="0" anchor="ctr"/>
            <a:lstStyle/>
            <a:p>
              <a:pPr marL="0" lvl="0" indent="0" algn="l">
                <a:lnSpc>
                  <a:spcPts val="2879"/>
                </a:lnSpc>
                <a:spcBef>
                  <a:spcPct val="0"/>
                </a:spcBef>
              </a:pPr>
              <a:r>
                <a:rPr lang="en-US" sz="3000" u="none" strike="noStrike" dirty="0" err="1">
                  <a:solidFill>
                    <a:srgbClr val="000000"/>
                  </a:solidFill>
                  <a:latin typeface="Lato Light"/>
                  <a:ea typeface="Lato Light"/>
                  <a:cs typeface="Lato Light"/>
                  <a:sym typeface="Lato Light"/>
                </a:rPr>
                <a:t>Diversidade</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não</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discriminação</a:t>
              </a:r>
              <a:r>
                <a:rPr lang="en-US" sz="3000" u="none" strike="noStrike" dirty="0">
                  <a:solidFill>
                    <a:srgbClr val="000000"/>
                  </a:solidFill>
                  <a:latin typeface="Lato Light"/>
                  <a:ea typeface="Lato Light"/>
                  <a:cs typeface="Lato Light"/>
                  <a:sym typeface="Lato Light"/>
                </a:rPr>
                <a:t> e </a:t>
              </a:r>
              <a:r>
                <a:rPr lang="en-US" sz="3000" u="none" strike="noStrike" dirty="0" err="1">
                  <a:solidFill>
                    <a:srgbClr val="000000"/>
                  </a:solidFill>
                  <a:latin typeface="Lato Light"/>
                  <a:ea typeface="Lato Light"/>
                  <a:cs typeface="Lato Light"/>
                  <a:sym typeface="Lato Light"/>
                </a:rPr>
                <a:t>equidade</a:t>
              </a:r>
              <a:endParaRPr lang="en-US" sz="3000" u="none" strike="noStrike" dirty="0">
                <a:solidFill>
                  <a:srgbClr val="000000"/>
                </a:solidFill>
                <a:latin typeface="Lato Light"/>
                <a:ea typeface="Lato Light"/>
                <a:cs typeface="Lato Light"/>
                <a:sym typeface="Lato Light"/>
              </a:endParaRPr>
            </a:p>
          </p:txBody>
        </p:sp>
      </p:grpSp>
      <p:sp>
        <p:nvSpPr>
          <p:cNvPr id="6" name="Freeform 6"/>
          <p:cNvSpPr/>
          <p:nvPr/>
        </p:nvSpPr>
        <p:spPr>
          <a:xfrm>
            <a:off x="1028700" y="8360985"/>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AutoShape 7"/>
          <p:cNvSpPr/>
          <p:nvPr/>
        </p:nvSpPr>
        <p:spPr>
          <a:xfrm flipH="1">
            <a:off x="1177019" y="4831440"/>
            <a:ext cx="0" cy="1577792"/>
          </a:xfrm>
          <a:prstGeom prst="line">
            <a:avLst/>
          </a:prstGeom>
          <a:ln w="19050" cap="rnd">
            <a:solidFill>
              <a:srgbClr val="9399A1"/>
            </a:solidFill>
            <a:prstDash val="solid"/>
            <a:headEnd type="none" w="sm" len="sm"/>
            <a:tailEnd type="triangle" w="lg" len="med"/>
          </a:ln>
        </p:spPr>
        <p:txBody>
          <a:bodyPr/>
          <a:lstStyle/>
          <a:p>
            <a:endParaRPr lang="en-GB"/>
          </a:p>
        </p:txBody>
      </p:sp>
      <p:sp>
        <p:nvSpPr>
          <p:cNvPr id="8" name="AutoShape 8"/>
          <p:cNvSpPr/>
          <p:nvPr/>
        </p:nvSpPr>
        <p:spPr>
          <a:xfrm flipH="1">
            <a:off x="1177019" y="6912557"/>
            <a:ext cx="0" cy="1254350"/>
          </a:xfrm>
          <a:prstGeom prst="line">
            <a:avLst/>
          </a:prstGeom>
          <a:ln w="19050" cap="rnd">
            <a:solidFill>
              <a:srgbClr val="9399A1"/>
            </a:solidFill>
            <a:prstDash val="solid"/>
            <a:headEnd type="none" w="sm" len="sm"/>
            <a:tailEnd type="triangle" w="lg" len="med"/>
          </a:ln>
        </p:spPr>
        <p:txBody>
          <a:bodyPr/>
          <a:lstStyle/>
          <a:p>
            <a:endParaRPr lang="en-GB"/>
          </a:p>
        </p:txBody>
      </p:sp>
      <p:sp>
        <p:nvSpPr>
          <p:cNvPr id="9" name="Freeform 9"/>
          <p:cNvSpPr/>
          <p:nvPr/>
        </p:nvSpPr>
        <p:spPr>
          <a:xfrm>
            <a:off x="1046788" y="6624871"/>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Freeform 10"/>
          <p:cNvSpPr/>
          <p:nvPr/>
        </p:nvSpPr>
        <p:spPr>
          <a:xfrm>
            <a:off x="1046788" y="4566204"/>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1574883" y="4432092"/>
            <a:ext cx="5737403" cy="557270"/>
            <a:chOff x="0" y="0"/>
            <a:chExt cx="7649870" cy="743026"/>
          </a:xfrm>
        </p:grpSpPr>
        <p:sp>
          <p:nvSpPr>
            <p:cNvPr id="12" name="Freeform 12"/>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3" name="TextBox 13"/>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000" u="none" strike="noStrike" dirty="0" err="1">
                  <a:solidFill>
                    <a:srgbClr val="000000"/>
                  </a:solidFill>
                  <a:latin typeface="Lato Light"/>
                  <a:ea typeface="Lato Light"/>
                  <a:cs typeface="Lato Light"/>
                  <a:sym typeface="Lato Light"/>
                </a:rPr>
                <a:t>Transparência</a:t>
              </a:r>
              <a:endParaRPr lang="en-US" sz="3000" u="none" strike="noStrike" dirty="0">
                <a:solidFill>
                  <a:srgbClr val="000000"/>
                </a:solidFill>
                <a:latin typeface="Lato Light"/>
                <a:ea typeface="Lato Light"/>
                <a:cs typeface="Lato Light"/>
                <a:sym typeface="Lato Light"/>
              </a:endParaRPr>
            </a:p>
          </p:txBody>
        </p:sp>
      </p:grpSp>
      <p:grpSp>
        <p:nvGrpSpPr>
          <p:cNvPr id="14" name="Group 14"/>
          <p:cNvGrpSpPr/>
          <p:nvPr/>
        </p:nvGrpSpPr>
        <p:grpSpPr>
          <a:xfrm>
            <a:off x="1574883" y="6490759"/>
            <a:ext cx="5737403" cy="557269"/>
            <a:chOff x="0" y="0"/>
            <a:chExt cx="7649870" cy="743026"/>
          </a:xfrm>
        </p:grpSpPr>
        <p:sp>
          <p:nvSpPr>
            <p:cNvPr id="15" name="Freeform 15"/>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6" name="TextBox 16"/>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000" u="none" strike="noStrike" dirty="0" err="1">
                  <a:solidFill>
                    <a:srgbClr val="000000"/>
                  </a:solidFill>
                  <a:latin typeface="Lato Light"/>
                  <a:ea typeface="Lato Light"/>
                  <a:cs typeface="Lato Light"/>
                  <a:sym typeface="Lato Light"/>
                </a:rPr>
                <a:t>Responsabilidade</a:t>
              </a:r>
              <a:endParaRPr lang="en-US" sz="3000" u="none" strike="noStrike" dirty="0">
                <a:solidFill>
                  <a:srgbClr val="000000"/>
                </a:solidFill>
                <a:latin typeface="Lato Light"/>
                <a:ea typeface="Lato Light"/>
                <a:cs typeface="Lato Light"/>
                <a:sym typeface="Lato Light"/>
              </a:endParaRPr>
            </a:p>
          </p:txBody>
        </p:sp>
      </p:grpSp>
      <p:grpSp>
        <p:nvGrpSpPr>
          <p:cNvPr id="17" name="Group 17"/>
          <p:cNvGrpSpPr/>
          <p:nvPr/>
        </p:nvGrpSpPr>
        <p:grpSpPr>
          <a:xfrm>
            <a:off x="1558519" y="8226874"/>
            <a:ext cx="5737403" cy="557269"/>
            <a:chOff x="0" y="0"/>
            <a:chExt cx="7649870" cy="743026"/>
          </a:xfrm>
        </p:grpSpPr>
        <p:sp>
          <p:nvSpPr>
            <p:cNvPr id="18" name="Freeform 18"/>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9" name="TextBox 19"/>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000" u="none" strike="noStrike" dirty="0" err="1">
                  <a:solidFill>
                    <a:srgbClr val="000000"/>
                  </a:solidFill>
                  <a:latin typeface="Lato Light"/>
                  <a:ea typeface="Lato Light"/>
                  <a:cs typeface="Lato Light"/>
                  <a:sym typeface="Lato Light"/>
                </a:rPr>
                <a:t>Privacidade</a:t>
              </a:r>
              <a:endParaRPr lang="en-US" sz="3000" u="none" strike="noStrike" dirty="0">
                <a:solidFill>
                  <a:srgbClr val="000000"/>
                </a:solidFill>
                <a:latin typeface="Lato Light"/>
                <a:ea typeface="Lato Light"/>
                <a:cs typeface="Lato Light"/>
                <a:sym typeface="Lato Light"/>
              </a:endParaRPr>
            </a:p>
          </p:txBody>
        </p:sp>
      </p:grpSp>
      <p:sp>
        <p:nvSpPr>
          <p:cNvPr id="20" name="Freeform 20"/>
          <p:cNvSpPr/>
          <p:nvPr/>
        </p:nvSpPr>
        <p:spPr>
          <a:xfrm>
            <a:off x="1046788" y="2597824"/>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21" name="Group 21"/>
          <p:cNvGrpSpPr/>
          <p:nvPr/>
        </p:nvGrpSpPr>
        <p:grpSpPr>
          <a:xfrm>
            <a:off x="10771632" y="0"/>
            <a:ext cx="7516368" cy="10287000"/>
            <a:chOff x="0" y="0"/>
            <a:chExt cx="10021824" cy="13716000"/>
          </a:xfrm>
        </p:grpSpPr>
        <p:sp>
          <p:nvSpPr>
            <p:cNvPr id="22" name="Freeform 22"/>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7"/>
              <a:stretch>
                <a:fillRect l="-46457" r="-58916"/>
              </a:stretch>
            </a:blipFill>
          </p:spPr>
          <p:txBody>
            <a:bodyPr/>
            <a:lstStyle/>
            <a:p>
              <a:endParaRPr lang="en-GB"/>
            </a:p>
          </p:txBody>
        </p:sp>
      </p:grpSp>
      <p:sp>
        <p:nvSpPr>
          <p:cNvPr id="23" name="TextBox 23"/>
          <p:cNvSpPr txBox="1"/>
          <p:nvPr/>
        </p:nvSpPr>
        <p:spPr>
          <a:xfrm>
            <a:off x="1028700" y="1085850"/>
            <a:ext cx="707632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PRINCÍPIOS ÉTICOS FUNDAMENTAIS</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n-GB"/>
            </a:p>
          </p:txBody>
        </p:sp>
      </p:grpSp>
      <p:sp>
        <p:nvSpPr>
          <p:cNvPr id="4" name="TextBox 4"/>
          <p:cNvSpPr txBox="1"/>
          <p:nvPr/>
        </p:nvSpPr>
        <p:spPr>
          <a:xfrm>
            <a:off x="9144000" y="1038225"/>
            <a:ext cx="811530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DIVERSIDADE, NÃO DISCRIMINAÇÃO E EQUIDADE</a:t>
            </a:r>
          </a:p>
        </p:txBody>
      </p:sp>
      <p:sp>
        <p:nvSpPr>
          <p:cNvPr id="5" name="TextBox 5"/>
          <p:cNvSpPr txBox="1"/>
          <p:nvPr/>
        </p:nvSpPr>
        <p:spPr>
          <a:xfrm>
            <a:off x="9144000" y="2828093"/>
            <a:ext cx="8115300" cy="54292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Este princípio refere-se à necessidade de garantir que os sistemas de inteligência artificial respeitem e incluam pessoas de diferentes origens, capacidades e identidades, evitando tratamentos discriminatórios ou desiguais.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As ferramentas de IA</a:t>
            </a:r>
            <a:r>
              <a:rPr lang="en-US" sz="2400" i="1" u="none" strike="noStrike">
                <a:solidFill>
                  <a:srgbClr val="000000"/>
                </a:solidFill>
                <a:latin typeface="Lato Light Italics"/>
                <a:ea typeface="Lato Light Italics"/>
                <a:cs typeface="Lato Light Italics"/>
                <a:sym typeface="Lato Light Italics"/>
              </a:rPr>
              <a:t> devem oferecer oportunidades iguais, evitar reforçar as desigualdades existentes e ser concebidas e monitorizadas para promover a participação inclusiva de todos os alunos.</a:t>
            </a:r>
          </a:p>
          <a:p>
            <a:pPr marL="0" lvl="0" indent="0" algn="just">
              <a:lnSpc>
                <a:spcPts val="2880"/>
              </a:lnSpc>
              <a:spcBef>
                <a:spcPct val="0"/>
              </a:spcBef>
            </a:pPr>
            <a:endParaRPr lang="en-US" sz="2400" i="1" u="none" strike="noStrike">
              <a:solidFill>
                <a:srgbClr val="000000"/>
              </a:solidFill>
              <a:latin typeface="Lato Light Italics"/>
              <a:ea typeface="Lato Light Italics"/>
              <a:cs typeface="Lato Light Italics"/>
              <a:sym typeface="Lato Light Italics"/>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Isso inclui acessibilidade, design universal, prevenção de preconceitos injustos e envolvimento das partes interessadas, permitindo o uso independentemente de idade, gênero, capacidade ou características, com foco especial em alunos com necessidades especiais.</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47881" y="0"/>
            <a:ext cx="8340119" cy="10287000"/>
            <a:chOff x="0" y="0"/>
            <a:chExt cx="11120158" cy="13716000"/>
          </a:xfrm>
        </p:grpSpPr>
        <p:sp>
          <p:nvSpPr>
            <p:cNvPr id="3" name="Freeform 3"/>
            <p:cNvSpPr/>
            <p:nvPr/>
          </p:nvSpPr>
          <p:spPr>
            <a:xfrm>
              <a:off x="0" y="0"/>
              <a:ext cx="11120120" cy="13716000"/>
            </a:xfrm>
            <a:custGeom>
              <a:avLst/>
              <a:gdLst/>
              <a:ahLst/>
              <a:cxnLst/>
              <a:rect l="l" t="t" r="r" b="b"/>
              <a:pathLst>
                <a:path w="11120120" h="13716000">
                  <a:moveTo>
                    <a:pt x="0" y="0"/>
                  </a:moveTo>
                  <a:lnTo>
                    <a:pt x="11120120" y="0"/>
                  </a:lnTo>
                  <a:lnTo>
                    <a:pt x="11120120" y="13716000"/>
                  </a:lnTo>
                  <a:lnTo>
                    <a:pt x="0" y="13716000"/>
                  </a:lnTo>
                  <a:lnTo>
                    <a:pt x="0" y="0"/>
                  </a:lnTo>
                  <a:close/>
                </a:path>
              </a:pathLst>
            </a:custGeom>
            <a:blipFill>
              <a:blip r:embed="rId4"/>
              <a:stretch>
                <a:fillRect l="-735" b="-6055"/>
              </a:stretch>
            </a:blipFill>
          </p:spPr>
          <p:txBody>
            <a:bodyPr/>
            <a:lstStyle/>
            <a:p>
              <a:endParaRPr lang="en-GB"/>
            </a:p>
          </p:txBody>
        </p:sp>
      </p:grpSp>
      <p:grpSp>
        <p:nvGrpSpPr>
          <p:cNvPr id="4" name="Group 4"/>
          <p:cNvGrpSpPr/>
          <p:nvPr/>
        </p:nvGrpSpPr>
        <p:grpSpPr>
          <a:xfrm>
            <a:off x="1028700" y="1028700"/>
            <a:ext cx="5487191" cy="1013765"/>
            <a:chOff x="0" y="0"/>
            <a:chExt cx="7316254" cy="1351686"/>
          </a:xfrm>
        </p:grpSpPr>
        <p:sp>
          <p:nvSpPr>
            <p:cNvPr id="5" name="Freeform 5"/>
            <p:cNvSpPr/>
            <p:nvPr/>
          </p:nvSpPr>
          <p:spPr>
            <a:xfrm>
              <a:off x="0" y="0"/>
              <a:ext cx="7316252" cy="1351683"/>
            </a:xfrm>
            <a:custGeom>
              <a:avLst/>
              <a:gdLst/>
              <a:ahLst/>
              <a:cxnLst/>
              <a:rect l="l" t="t" r="r" b="b"/>
              <a:pathLst>
                <a:path w="7316252" h="1351683">
                  <a:moveTo>
                    <a:pt x="0" y="0"/>
                  </a:moveTo>
                  <a:lnTo>
                    <a:pt x="7316252" y="0"/>
                  </a:lnTo>
                  <a:lnTo>
                    <a:pt x="7316252" y="1351683"/>
                  </a:lnTo>
                  <a:lnTo>
                    <a:pt x="0" y="1351683"/>
                  </a:lnTo>
                  <a:close/>
                </a:path>
              </a:pathLst>
            </a:custGeom>
            <a:blipFill>
              <a:blip r:embed="rId5">
                <a:alphaModFix amt="0"/>
              </a:blip>
              <a:stretch>
                <a:fillRect t="-69784" b="-41149"/>
              </a:stretch>
            </a:blipFill>
          </p:spPr>
          <p:txBody>
            <a:bodyPr/>
            <a:lstStyle/>
            <a:p>
              <a:endParaRPr lang="en-GB"/>
            </a:p>
          </p:txBody>
        </p:sp>
        <p:sp>
          <p:nvSpPr>
            <p:cNvPr id="6" name="TextBox 6"/>
            <p:cNvSpPr txBox="1"/>
            <p:nvPr/>
          </p:nvSpPr>
          <p:spPr>
            <a:xfrm>
              <a:off x="0" y="-180975"/>
              <a:ext cx="7316254" cy="1532661"/>
            </a:xfrm>
            <a:prstGeom prst="rect">
              <a:avLst/>
            </a:prstGeom>
          </p:spPr>
          <p:txBody>
            <a:bodyPr lIns="0" tIns="0" rIns="0" bIns="0" rtlCol="0" anchor="ctr"/>
            <a:lstStyle/>
            <a:p>
              <a:pPr marL="0" lvl="0" indent="0" algn="l">
                <a:lnSpc>
                  <a:spcPts val="7056"/>
                </a:lnSpc>
                <a:spcBef>
                  <a:spcPct val="0"/>
                </a:spcBef>
              </a:pPr>
              <a:r>
                <a:rPr lang="en-US" sz="4200" u="none" strike="noStrike">
                  <a:solidFill>
                    <a:srgbClr val="000000"/>
                  </a:solidFill>
                  <a:latin typeface="Oswald"/>
                  <a:ea typeface="Oswald"/>
                  <a:cs typeface="Oswald"/>
                  <a:sym typeface="Oswald"/>
                </a:rPr>
                <a:t>TRANSPARÊNCIA</a:t>
              </a:r>
            </a:p>
          </p:txBody>
        </p:sp>
      </p:grpSp>
      <p:sp>
        <p:nvSpPr>
          <p:cNvPr id="7" name="TextBox 7"/>
          <p:cNvSpPr txBox="1"/>
          <p:nvPr/>
        </p:nvSpPr>
        <p:spPr>
          <a:xfrm>
            <a:off x="1028700" y="2386926"/>
            <a:ext cx="8115300" cy="43434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Refere-se à importância da transparência e clareza sobre quando e como a IA é usada, em que dados as plataformas de IA se baseiam e como ela influencia as decisões que afetam os alunos.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Como formador de CVET (Educação e Formação Profissional Contínua), precisa de garantir que os alunos compreendam o papel da IA ​​(Inteligência Artificial) nos seus processos de aprendizagem, incluindo as suas capacidades e limitações.</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Inclui dimensões que não podemos perder de vista, como rastreabilidade e comunicação.</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000934" y="1038225"/>
            <a:ext cx="4418437"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RESPONSABILIDADE</a:t>
            </a:r>
          </a:p>
        </p:txBody>
      </p:sp>
      <p:sp>
        <p:nvSpPr>
          <p:cNvPr id="3" name="TextBox 3"/>
          <p:cNvSpPr txBox="1"/>
          <p:nvPr/>
        </p:nvSpPr>
        <p:spPr>
          <a:xfrm>
            <a:off x="9000934" y="2292934"/>
            <a:ext cx="8258366"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Este princípio refere-se à necessidade de garantir que a responsabilidade humana permaneça primordial quando os sistemas de IA são adotados e implementados em ambientes educacionais.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Como instrutor, você precisa ser capaz de justificar decisões baseadas em IA, abordar possíveis erros que possam ocorrer e fornecer mecanismos claros para monitoramento e correção.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Isso inclui rastreabilidade, minimização de danos, notificação de impactos adversos, compensação e remediação. </a:t>
            </a:r>
          </a:p>
        </p:txBody>
      </p:sp>
      <p:grpSp>
        <p:nvGrpSpPr>
          <p:cNvPr id="4" name="Group 4"/>
          <p:cNvGrpSpPr/>
          <p:nvPr/>
        </p:nvGrpSpPr>
        <p:grpSpPr>
          <a:xfrm>
            <a:off x="0" y="-19050"/>
            <a:ext cx="8083296" cy="10287000"/>
            <a:chOff x="0" y="0"/>
            <a:chExt cx="10777728" cy="13716000"/>
          </a:xfrm>
        </p:grpSpPr>
        <p:sp>
          <p:nvSpPr>
            <p:cNvPr id="5" name="Freeform 5"/>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n-GB"/>
            </a:p>
          </p:txBody>
        </p:sp>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2174664" cy="1013765"/>
            <a:chOff x="0" y="0"/>
            <a:chExt cx="16232886" cy="1351686"/>
          </a:xfrm>
        </p:grpSpPr>
        <p:sp>
          <p:nvSpPr>
            <p:cNvPr id="3" name="Freeform 3"/>
            <p:cNvSpPr/>
            <p:nvPr/>
          </p:nvSpPr>
          <p:spPr>
            <a:xfrm>
              <a:off x="0" y="0"/>
              <a:ext cx="16232880" cy="1351683"/>
            </a:xfrm>
            <a:custGeom>
              <a:avLst/>
              <a:gdLst/>
              <a:ahLst/>
              <a:cxnLst/>
              <a:rect l="l" t="t" r="r" b="b"/>
              <a:pathLst>
                <a:path w="16232880" h="1351683">
                  <a:moveTo>
                    <a:pt x="0" y="0"/>
                  </a:moveTo>
                  <a:lnTo>
                    <a:pt x="16232880" y="0"/>
                  </a:lnTo>
                  <a:lnTo>
                    <a:pt x="16232880" y="1351683"/>
                  </a:lnTo>
                  <a:lnTo>
                    <a:pt x="0" y="1351683"/>
                  </a:lnTo>
                  <a:close/>
                </a:path>
              </a:pathLst>
            </a:custGeom>
            <a:blipFill>
              <a:blip r:embed="rId4">
                <a:alphaModFix amt="0"/>
              </a:blip>
              <a:stretch>
                <a:fillRect t="-198320" b="-169685"/>
              </a:stretch>
            </a:blipFill>
          </p:spPr>
          <p:txBody>
            <a:bodyPr/>
            <a:lstStyle/>
            <a:p>
              <a:endParaRPr lang="en-GB"/>
            </a:p>
          </p:txBody>
        </p:sp>
        <p:sp>
          <p:nvSpPr>
            <p:cNvPr id="4" name="TextBox 4"/>
            <p:cNvSpPr txBox="1"/>
            <p:nvPr/>
          </p:nvSpPr>
          <p:spPr>
            <a:xfrm>
              <a:off x="0" y="-180975"/>
              <a:ext cx="16232886" cy="1532661"/>
            </a:xfrm>
            <a:prstGeom prst="rect">
              <a:avLst/>
            </a:prstGeom>
          </p:spPr>
          <p:txBody>
            <a:bodyPr lIns="0" tIns="0" rIns="0" bIns="0" rtlCol="0" anchor="ctr"/>
            <a:lstStyle/>
            <a:p>
              <a:pPr marL="0" lvl="0" indent="0" algn="l">
                <a:lnSpc>
                  <a:spcPts val="7056"/>
                </a:lnSpc>
                <a:spcBef>
                  <a:spcPct val="0"/>
                </a:spcBef>
              </a:pPr>
              <a:r>
                <a:rPr lang="en-US" sz="4200" u="none" strike="noStrike">
                  <a:solidFill>
                    <a:srgbClr val="000000"/>
                  </a:solidFill>
                  <a:latin typeface="Oswald"/>
                  <a:ea typeface="Oswald"/>
                  <a:cs typeface="Oswald"/>
                  <a:sym typeface="Oswald"/>
                </a:rPr>
                <a:t>PRIVACIDADE E GOVERNANÇA DE DADOS</a:t>
              </a:r>
            </a:p>
          </p:txBody>
        </p:sp>
      </p:grpSp>
      <p:sp>
        <p:nvSpPr>
          <p:cNvPr id="5" name="TextBox 5"/>
          <p:cNvSpPr txBox="1"/>
          <p:nvPr/>
        </p:nvSpPr>
        <p:spPr>
          <a:xfrm>
            <a:off x="1028700" y="2435098"/>
            <a:ext cx="16230600"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Este princípio centra-se em garantir que os dados pessoais e educacionais sejam recolhidos, armazenados e utilizados de forma segura, legal e responsável.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Os alunos precisam saber quais informações estão sendo processadas, para quais fins e quem tem acesso a elas.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Políticas claras e uma gestão de dados cuidadosa ajudam a proteger as pessoas, ao mesmo tempo que permitem aproveitar os benefícios da IA ​​na educação.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Isso inclui aspectos cruciais como o respeito à privacidade, a qualidade e integridade dos dados e o acesso a eles. Portanto, é essencial garantir que apenas indivíduos autorizados possam acessar dados pessoais ou acadêmicos, aplicando medidas de segurança adequadas e cumprindo as normas de proteção de dados aplicáveis. A gestão responsável de dados não só protege os direitos dos alunos, como também ajuda a construir confiança no uso da inteligência artificial na educação.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Por exemplo, uma plataforma de aprendizagem que coleta informações sobre o progresso, a frequência ou as atividades dos alunos deve indicar claramente quais dados coleta, por quanto tempo os armazena e para qual finalidade os utiliza. Da mesma forma, como professor, você deve garantir que esses dados sejam usados ​​para apoiar a aprendizagem e não para gerar perfis ou tomar decisões automatizadas que possam prejudicar injustamente alguns alunos.</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272285" y="3370134"/>
            <a:ext cx="3831772" cy="2804465"/>
            <a:chOff x="0" y="0"/>
            <a:chExt cx="5109029" cy="3739286"/>
          </a:xfrm>
        </p:grpSpPr>
        <p:sp>
          <p:nvSpPr>
            <p:cNvPr id="3" name="Freeform 3"/>
            <p:cNvSpPr/>
            <p:nvPr/>
          </p:nvSpPr>
          <p:spPr>
            <a:xfrm>
              <a:off x="0" y="0"/>
              <a:ext cx="5109027" cy="3739277"/>
            </a:xfrm>
            <a:custGeom>
              <a:avLst/>
              <a:gdLst/>
              <a:ahLst/>
              <a:cxnLst/>
              <a:rect l="l" t="t" r="r" b="b"/>
              <a:pathLst>
                <a:path w="5109027" h="3739277">
                  <a:moveTo>
                    <a:pt x="0" y="0"/>
                  </a:moveTo>
                  <a:lnTo>
                    <a:pt x="5109027" y="0"/>
                  </a:lnTo>
                  <a:lnTo>
                    <a:pt x="5109027" y="3739277"/>
                  </a:lnTo>
                  <a:lnTo>
                    <a:pt x="0" y="3739277"/>
                  </a:lnTo>
                  <a:close/>
                </a:path>
              </a:pathLst>
            </a:custGeom>
            <a:blipFill>
              <a:blip r:embed="rId3">
                <a:alphaModFix amt="0"/>
              </a:blip>
              <a:stretch>
                <a:fillRect t="-71689" r="-217729" b="2513"/>
              </a:stretch>
            </a:blipFill>
          </p:spPr>
          <p:txBody>
            <a:bodyPr/>
            <a:lstStyle/>
            <a:p>
              <a:endParaRPr lang="en-GB"/>
            </a:p>
          </p:txBody>
        </p:sp>
        <p:sp>
          <p:nvSpPr>
            <p:cNvPr id="4" name="TextBox 4"/>
            <p:cNvSpPr txBox="1"/>
            <p:nvPr/>
          </p:nvSpPr>
          <p:spPr>
            <a:xfrm>
              <a:off x="0" y="-180975"/>
              <a:ext cx="5109029" cy="3920261"/>
            </a:xfrm>
            <a:prstGeom prst="rect">
              <a:avLst/>
            </a:prstGeom>
          </p:spPr>
          <p:txBody>
            <a:bodyPr lIns="0" tIns="0" rIns="0" bIns="0" rtlCol="0" anchor="ctr"/>
            <a:lstStyle/>
            <a:p>
              <a:pPr marL="0" lvl="0" indent="0" algn="ctr">
                <a:lnSpc>
                  <a:spcPts val="7056"/>
                </a:lnSpc>
                <a:spcBef>
                  <a:spcPct val="0"/>
                </a:spcBef>
              </a:pPr>
              <a:r>
                <a:rPr lang="en-US" sz="4200" u="none" strike="noStrike">
                  <a:solidFill>
                    <a:srgbClr val="000000"/>
                  </a:solidFill>
                  <a:latin typeface="Oswald"/>
                  <a:ea typeface="Oswald"/>
                  <a:cs typeface="Oswald"/>
                  <a:sym typeface="Oswald"/>
                </a:rPr>
                <a:t>PERGUNTAS ORIENTADORAS PARA FORMANDOS</a:t>
              </a:r>
            </a:p>
          </p:txBody>
        </p:sp>
      </p:grpSp>
      <p:sp>
        <p:nvSpPr>
          <p:cNvPr id="5" name="Freeform 5"/>
          <p:cNvSpPr/>
          <p:nvPr/>
        </p:nvSpPr>
        <p:spPr>
          <a:xfrm>
            <a:off x="2695406" y="690532"/>
            <a:ext cx="11348279" cy="2098864"/>
          </a:xfrm>
          <a:custGeom>
            <a:avLst/>
            <a:gdLst/>
            <a:ahLst/>
            <a:cxnLst/>
            <a:rect l="l" t="t" r="r" b="b"/>
            <a:pathLst>
              <a:path w="11348279" h="2098864">
                <a:moveTo>
                  <a:pt x="0" y="0"/>
                </a:moveTo>
                <a:lnTo>
                  <a:pt x="11348279" y="0"/>
                </a:lnTo>
                <a:lnTo>
                  <a:pt x="11348279" y="2098864"/>
                </a:lnTo>
                <a:lnTo>
                  <a:pt x="0" y="2098864"/>
                </a:lnTo>
                <a:lnTo>
                  <a:pt x="0" y="0"/>
                </a:lnTo>
                <a:close/>
              </a:path>
            </a:pathLst>
          </a:custGeom>
          <a:blipFill>
            <a:blip r:embed="rId4"/>
            <a:stretch>
              <a:fillRect t="-423" b="-423"/>
            </a:stretch>
          </a:blipFill>
        </p:spPr>
        <p:txBody>
          <a:bodyPr/>
          <a:lstStyle/>
          <a:p>
            <a:endParaRPr lang="en-GB"/>
          </a:p>
        </p:txBody>
      </p:sp>
      <p:sp>
        <p:nvSpPr>
          <p:cNvPr id="6" name="Freeform 6"/>
          <p:cNvSpPr/>
          <p:nvPr/>
        </p:nvSpPr>
        <p:spPr>
          <a:xfrm>
            <a:off x="3068901" y="1491303"/>
            <a:ext cx="2823773" cy="657476"/>
          </a:xfrm>
          <a:custGeom>
            <a:avLst/>
            <a:gdLst/>
            <a:ahLst/>
            <a:cxnLst/>
            <a:rect l="l" t="t" r="r" b="b"/>
            <a:pathLst>
              <a:path w="2823773" h="657476">
                <a:moveTo>
                  <a:pt x="0" y="0"/>
                </a:moveTo>
                <a:lnTo>
                  <a:pt x="2823773" y="0"/>
                </a:lnTo>
                <a:lnTo>
                  <a:pt x="2823773" y="657476"/>
                </a:lnTo>
                <a:lnTo>
                  <a:pt x="0" y="657476"/>
                </a:lnTo>
                <a:lnTo>
                  <a:pt x="0" y="0"/>
                </a:lnTo>
                <a:close/>
              </a:path>
            </a:pathLst>
          </a:custGeom>
          <a:blipFill>
            <a:blip r:embed="rId5"/>
            <a:stretch>
              <a:fillRect/>
            </a:stretch>
          </a:blipFill>
        </p:spPr>
        <p:txBody>
          <a:bodyPr/>
          <a:lstStyle/>
          <a:p>
            <a:endParaRPr lang="en-GB"/>
          </a:p>
        </p:txBody>
      </p:sp>
      <p:sp>
        <p:nvSpPr>
          <p:cNvPr id="7" name="TextBox 7"/>
          <p:cNvSpPr txBox="1"/>
          <p:nvPr/>
        </p:nvSpPr>
        <p:spPr>
          <a:xfrm>
            <a:off x="3696601" y="1605094"/>
            <a:ext cx="1541654"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CAPITAL</a:t>
            </a:r>
          </a:p>
        </p:txBody>
      </p:sp>
      <p:sp>
        <p:nvSpPr>
          <p:cNvPr id="8" name="TextBox 8"/>
          <p:cNvSpPr txBox="1"/>
          <p:nvPr/>
        </p:nvSpPr>
        <p:spPr>
          <a:xfrm>
            <a:off x="6222887" y="1044009"/>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Existem procedimentos em vigor para garantir que o uso da IA ​​não leve à discriminação ou ao tratamento injusto de qualquer usuário?</a:t>
            </a:r>
          </a:p>
        </p:txBody>
      </p:sp>
      <p:sp>
        <p:nvSpPr>
          <p:cNvPr id="9" name="TextBox 9"/>
          <p:cNvSpPr txBox="1"/>
          <p:nvPr/>
        </p:nvSpPr>
        <p:spPr>
          <a:xfrm>
            <a:off x="6222887" y="1906853"/>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Existem procedimentos para identificar e lidar com quaisquer preconceitos ou desigualdades percebidos?</a:t>
            </a:r>
          </a:p>
        </p:txBody>
      </p:sp>
      <p:sp>
        <p:nvSpPr>
          <p:cNvPr id="10" name="Freeform 10"/>
          <p:cNvSpPr/>
          <p:nvPr/>
        </p:nvSpPr>
        <p:spPr>
          <a:xfrm>
            <a:off x="2695406" y="3026964"/>
            <a:ext cx="11348279" cy="2107293"/>
          </a:xfrm>
          <a:custGeom>
            <a:avLst/>
            <a:gdLst/>
            <a:ahLst/>
            <a:cxnLst/>
            <a:rect l="l" t="t" r="r" b="b"/>
            <a:pathLst>
              <a:path w="11348279" h="2107293">
                <a:moveTo>
                  <a:pt x="0" y="0"/>
                </a:moveTo>
                <a:lnTo>
                  <a:pt x="11348279" y="0"/>
                </a:lnTo>
                <a:lnTo>
                  <a:pt x="11348279" y="2107293"/>
                </a:lnTo>
                <a:lnTo>
                  <a:pt x="0" y="2107293"/>
                </a:lnTo>
                <a:lnTo>
                  <a:pt x="0" y="0"/>
                </a:lnTo>
                <a:close/>
              </a:path>
            </a:pathLst>
          </a:custGeom>
          <a:blipFill>
            <a:blip r:embed="rId6"/>
            <a:stretch>
              <a:fillRect t="-423" b="-423"/>
            </a:stretch>
          </a:blipFill>
        </p:spPr>
        <p:txBody>
          <a:bodyPr/>
          <a:lstStyle/>
          <a:p>
            <a:endParaRPr lang="en-GB"/>
          </a:p>
        </p:txBody>
      </p:sp>
      <p:sp>
        <p:nvSpPr>
          <p:cNvPr id="11" name="Freeform 11"/>
          <p:cNvSpPr/>
          <p:nvPr/>
        </p:nvSpPr>
        <p:spPr>
          <a:xfrm>
            <a:off x="3068901" y="3836164"/>
            <a:ext cx="2823773" cy="649046"/>
          </a:xfrm>
          <a:custGeom>
            <a:avLst/>
            <a:gdLst/>
            <a:ahLst/>
            <a:cxnLst/>
            <a:rect l="l" t="t" r="r" b="b"/>
            <a:pathLst>
              <a:path w="2823773" h="649046">
                <a:moveTo>
                  <a:pt x="0" y="0"/>
                </a:moveTo>
                <a:lnTo>
                  <a:pt x="2823773" y="0"/>
                </a:lnTo>
                <a:lnTo>
                  <a:pt x="2823773" y="649047"/>
                </a:lnTo>
                <a:lnTo>
                  <a:pt x="0" y="649047"/>
                </a:lnTo>
                <a:lnTo>
                  <a:pt x="0" y="0"/>
                </a:lnTo>
                <a:close/>
              </a:path>
            </a:pathLst>
          </a:custGeom>
          <a:blipFill>
            <a:blip r:embed="rId7"/>
            <a:stretch>
              <a:fillRect/>
            </a:stretch>
          </a:blipFill>
        </p:spPr>
        <p:txBody>
          <a:bodyPr/>
          <a:lstStyle/>
          <a:p>
            <a:endParaRPr lang="en-GB"/>
          </a:p>
        </p:txBody>
      </p:sp>
      <p:sp>
        <p:nvSpPr>
          <p:cNvPr id="12" name="TextBox 12"/>
          <p:cNvSpPr txBox="1"/>
          <p:nvPr/>
        </p:nvSpPr>
        <p:spPr>
          <a:xfrm>
            <a:off x="3299144" y="3945740"/>
            <a:ext cx="2415506"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TRANSPARÊNCIA</a:t>
            </a:r>
          </a:p>
        </p:txBody>
      </p:sp>
      <p:sp>
        <p:nvSpPr>
          <p:cNvPr id="13" name="TextBox 13"/>
          <p:cNvSpPr txBox="1"/>
          <p:nvPr/>
        </p:nvSpPr>
        <p:spPr>
          <a:xfrm>
            <a:off x="6222887" y="3559939"/>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Os treinadores estão familiarizados com os métodos e funções de IA utilizados pelo sistema?</a:t>
            </a:r>
          </a:p>
        </p:txBody>
      </p:sp>
      <p:sp>
        <p:nvSpPr>
          <p:cNvPr id="14" name="TextBox 14"/>
          <p:cNvSpPr txBox="1"/>
          <p:nvPr/>
        </p:nvSpPr>
        <p:spPr>
          <a:xfrm>
            <a:off x="6222887" y="4269356"/>
            <a:ext cx="7528222" cy="5429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Está claro quais aspectos do sistema a IA consegue lidar e quais não consegue?</a:t>
            </a:r>
          </a:p>
        </p:txBody>
      </p:sp>
      <p:sp>
        <p:nvSpPr>
          <p:cNvPr id="15" name="Freeform 15"/>
          <p:cNvSpPr/>
          <p:nvPr/>
        </p:nvSpPr>
        <p:spPr>
          <a:xfrm>
            <a:off x="2790738" y="5267607"/>
            <a:ext cx="11185514" cy="2098864"/>
          </a:xfrm>
          <a:custGeom>
            <a:avLst/>
            <a:gdLst/>
            <a:ahLst/>
            <a:cxnLst/>
            <a:rect l="l" t="t" r="r" b="b"/>
            <a:pathLst>
              <a:path w="11185514" h="2098864">
                <a:moveTo>
                  <a:pt x="0" y="0"/>
                </a:moveTo>
                <a:lnTo>
                  <a:pt x="11185514" y="0"/>
                </a:lnTo>
                <a:lnTo>
                  <a:pt x="11185514" y="2098864"/>
                </a:lnTo>
                <a:lnTo>
                  <a:pt x="0" y="2098864"/>
                </a:lnTo>
                <a:lnTo>
                  <a:pt x="0" y="0"/>
                </a:lnTo>
                <a:close/>
              </a:path>
            </a:pathLst>
          </a:custGeom>
          <a:blipFill>
            <a:blip r:embed="rId8"/>
            <a:stretch>
              <a:fillRect t="-303" b="-303"/>
            </a:stretch>
          </a:blipFill>
        </p:spPr>
        <p:txBody>
          <a:bodyPr/>
          <a:lstStyle/>
          <a:p>
            <a:endParaRPr lang="en-GB"/>
          </a:p>
        </p:txBody>
      </p:sp>
      <p:sp>
        <p:nvSpPr>
          <p:cNvPr id="16" name="Freeform 16"/>
          <p:cNvSpPr/>
          <p:nvPr/>
        </p:nvSpPr>
        <p:spPr>
          <a:xfrm>
            <a:off x="3001468" y="6068379"/>
            <a:ext cx="2958640" cy="657476"/>
          </a:xfrm>
          <a:custGeom>
            <a:avLst/>
            <a:gdLst/>
            <a:ahLst/>
            <a:cxnLst/>
            <a:rect l="l" t="t" r="r" b="b"/>
            <a:pathLst>
              <a:path w="2958640" h="657476">
                <a:moveTo>
                  <a:pt x="0" y="0"/>
                </a:moveTo>
                <a:lnTo>
                  <a:pt x="2958640" y="0"/>
                </a:lnTo>
                <a:lnTo>
                  <a:pt x="2958640" y="657475"/>
                </a:lnTo>
                <a:lnTo>
                  <a:pt x="0" y="657475"/>
                </a:lnTo>
                <a:lnTo>
                  <a:pt x="0" y="0"/>
                </a:lnTo>
                <a:close/>
              </a:path>
            </a:pathLst>
          </a:custGeom>
          <a:blipFill>
            <a:blip r:embed="rId9"/>
            <a:stretch>
              <a:fillRect/>
            </a:stretch>
          </a:blipFill>
        </p:spPr>
        <p:txBody>
          <a:bodyPr/>
          <a:lstStyle/>
          <a:p>
            <a:endParaRPr lang="en-GB"/>
          </a:p>
        </p:txBody>
      </p:sp>
      <p:sp>
        <p:nvSpPr>
          <p:cNvPr id="17" name="TextBox 17"/>
          <p:cNvSpPr txBox="1"/>
          <p:nvPr/>
        </p:nvSpPr>
        <p:spPr>
          <a:xfrm>
            <a:off x="3100321" y="6182169"/>
            <a:ext cx="2813152"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RESPONSABILIDADE</a:t>
            </a:r>
          </a:p>
        </p:txBody>
      </p:sp>
      <p:sp>
        <p:nvSpPr>
          <p:cNvPr id="18" name="TextBox 18"/>
          <p:cNvSpPr txBox="1"/>
          <p:nvPr/>
        </p:nvSpPr>
        <p:spPr>
          <a:xfrm>
            <a:off x="6155454" y="5599329"/>
            <a:ext cx="7528222" cy="8096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Quem é responsável por monitorar continuamente os resultados gerados pelo sistema de IA e como esses resultados são usados ​​para aprimorar o ensino, a aprendizagem e a avaliação?</a:t>
            </a:r>
          </a:p>
        </p:txBody>
      </p:sp>
      <p:sp>
        <p:nvSpPr>
          <p:cNvPr id="19" name="TextBox 19"/>
          <p:cNvSpPr txBox="1"/>
          <p:nvPr/>
        </p:nvSpPr>
        <p:spPr>
          <a:xfrm>
            <a:off x="6155454" y="6621304"/>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Quem é o responsável pelas decisões finais relativas à aquisição e implementação do sistema de IA?</a:t>
            </a:r>
          </a:p>
        </p:txBody>
      </p:sp>
      <p:sp>
        <p:nvSpPr>
          <p:cNvPr id="20" name="Freeform 20"/>
          <p:cNvSpPr/>
          <p:nvPr/>
        </p:nvSpPr>
        <p:spPr>
          <a:xfrm>
            <a:off x="2790738" y="7497604"/>
            <a:ext cx="11118080" cy="2098864"/>
          </a:xfrm>
          <a:custGeom>
            <a:avLst/>
            <a:gdLst/>
            <a:ahLst/>
            <a:cxnLst/>
            <a:rect l="l" t="t" r="r" b="b"/>
            <a:pathLst>
              <a:path w="11118080" h="2098864">
                <a:moveTo>
                  <a:pt x="0" y="0"/>
                </a:moveTo>
                <a:lnTo>
                  <a:pt x="11118081" y="0"/>
                </a:lnTo>
                <a:lnTo>
                  <a:pt x="11118081" y="2098864"/>
                </a:lnTo>
                <a:lnTo>
                  <a:pt x="0" y="2098864"/>
                </a:lnTo>
                <a:lnTo>
                  <a:pt x="0" y="0"/>
                </a:lnTo>
                <a:close/>
              </a:path>
            </a:pathLst>
          </a:custGeom>
          <a:blipFill>
            <a:blip r:embed="rId10"/>
            <a:stretch>
              <a:fillRect/>
            </a:stretch>
          </a:blipFill>
        </p:spPr>
        <p:txBody>
          <a:bodyPr/>
          <a:lstStyle/>
          <a:p>
            <a:endParaRPr lang="en-GB"/>
          </a:p>
        </p:txBody>
      </p:sp>
      <p:sp>
        <p:nvSpPr>
          <p:cNvPr id="21" name="Freeform 21"/>
          <p:cNvSpPr/>
          <p:nvPr/>
        </p:nvSpPr>
        <p:spPr>
          <a:xfrm>
            <a:off x="2934034" y="8306804"/>
            <a:ext cx="2958640" cy="488892"/>
          </a:xfrm>
          <a:custGeom>
            <a:avLst/>
            <a:gdLst/>
            <a:ahLst/>
            <a:cxnLst/>
            <a:rect l="l" t="t" r="r" b="b"/>
            <a:pathLst>
              <a:path w="2958640" h="488892">
                <a:moveTo>
                  <a:pt x="0" y="0"/>
                </a:moveTo>
                <a:lnTo>
                  <a:pt x="2958640" y="0"/>
                </a:lnTo>
                <a:lnTo>
                  <a:pt x="2958640" y="488893"/>
                </a:lnTo>
                <a:lnTo>
                  <a:pt x="0" y="488893"/>
                </a:lnTo>
                <a:lnTo>
                  <a:pt x="0" y="0"/>
                </a:lnTo>
                <a:close/>
              </a:path>
            </a:pathLst>
          </a:custGeom>
          <a:blipFill>
            <a:blip r:embed="rId11"/>
            <a:stretch>
              <a:fillRect/>
            </a:stretch>
          </a:blipFill>
        </p:spPr>
        <p:txBody>
          <a:bodyPr/>
          <a:lstStyle/>
          <a:p>
            <a:endParaRPr lang="en-GB"/>
          </a:p>
        </p:txBody>
      </p:sp>
      <p:sp>
        <p:nvSpPr>
          <p:cNvPr id="22" name="TextBox 22"/>
          <p:cNvSpPr txBox="1"/>
          <p:nvPr/>
        </p:nvSpPr>
        <p:spPr>
          <a:xfrm>
            <a:off x="3488642" y="8357071"/>
            <a:ext cx="1984291"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PRIVACIDADE</a:t>
            </a:r>
          </a:p>
        </p:txBody>
      </p:sp>
      <p:sp>
        <p:nvSpPr>
          <p:cNvPr id="23" name="TextBox 23"/>
          <p:cNvSpPr txBox="1"/>
          <p:nvPr/>
        </p:nvSpPr>
        <p:spPr>
          <a:xfrm>
            <a:off x="6088020" y="7746323"/>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Existe algum mecanismo para que os instrutores relatem preocupações relacionadas à privacidade ou à proteção de dados?</a:t>
            </a:r>
          </a:p>
        </p:txBody>
      </p:sp>
      <p:sp>
        <p:nvSpPr>
          <p:cNvPr id="24" name="TextBox 24"/>
          <p:cNvSpPr txBox="1"/>
          <p:nvPr/>
        </p:nvSpPr>
        <p:spPr>
          <a:xfrm>
            <a:off x="6088020" y="8609218"/>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Os alunos e professores são informados sobre o que acontece com seus dados, como eles são usados ​​e para quais fins?</a:t>
            </a:r>
          </a:p>
        </p:txBody>
      </p:sp>
      <p:sp>
        <p:nvSpPr>
          <p:cNvPr id="25" name="Freeform 25"/>
          <p:cNvSpPr/>
          <p:nvPr/>
        </p:nvSpPr>
        <p:spPr>
          <a:xfrm>
            <a:off x="616973" y="843615"/>
            <a:ext cx="1941009" cy="8752854"/>
          </a:xfrm>
          <a:custGeom>
            <a:avLst/>
            <a:gdLst/>
            <a:ahLst/>
            <a:cxnLst/>
            <a:rect l="l" t="t" r="r" b="b"/>
            <a:pathLst>
              <a:path w="1941009" h="8752854">
                <a:moveTo>
                  <a:pt x="0" y="0"/>
                </a:moveTo>
                <a:lnTo>
                  <a:pt x="1941009" y="0"/>
                </a:lnTo>
                <a:lnTo>
                  <a:pt x="1941009" y="8752853"/>
                </a:lnTo>
                <a:lnTo>
                  <a:pt x="0" y="8752853"/>
                </a:lnTo>
                <a:lnTo>
                  <a:pt x="0" y="0"/>
                </a:lnTo>
                <a:close/>
              </a:path>
            </a:pathLst>
          </a:custGeom>
          <a:blipFill>
            <a:blip r:embed="rId12"/>
            <a:stretch>
              <a:fillRect/>
            </a:stretch>
          </a:blipFill>
        </p:spPr>
        <p:txBody>
          <a:bodyPr/>
          <a:lstStyle/>
          <a:p>
            <a:endParaRPr lang="en-GB"/>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99023" y="1821613"/>
            <a:ext cx="6352573" cy="6749415"/>
          </a:xfrm>
          <a:prstGeom prst="rect">
            <a:avLst/>
          </a:prstGeom>
        </p:spPr>
        <p:txBody>
          <a:bodyPr lIns="0" tIns="0" rIns="0" bIns="0" rtlCol="0" anchor="t">
            <a:spAutoFit/>
          </a:bodyPr>
          <a:lstStyle/>
          <a:p>
            <a:pPr marL="0" lvl="0" indent="0" algn="l">
              <a:lnSpc>
                <a:spcPts val="6600"/>
              </a:lnSpc>
            </a:pPr>
            <a:r>
              <a:rPr lang="en-US" sz="6600" u="none" strike="noStrike">
                <a:solidFill>
                  <a:srgbClr val="000000"/>
                </a:solidFill>
                <a:latin typeface="Oswald"/>
                <a:ea typeface="Oswald"/>
                <a:cs typeface="Oswald"/>
                <a:sym typeface="Oswald"/>
              </a:rPr>
              <a:t>UNIDADE 2: </a:t>
            </a:r>
          </a:p>
          <a:p>
            <a:pPr marL="0" lvl="0" indent="0" algn="l">
              <a:lnSpc>
                <a:spcPts val="6600"/>
              </a:lnSpc>
            </a:pPr>
            <a:r>
              <a:rPr lang="en-US" sz="6600" u="none" strike="noStrike">
                <a:solidFill>
                  <a:srgbClr val="000000"/>
                </a:solidFill>
                <a:latin typeface="Oswald"/>
                <a:ea typeface="Oswald"/>
                <a:cs typeface="Oswald"/>
                <a:sym typeface="Oswald"/>
              </a:rPr>
              <a:t>VISÃO GERAL DOS QUADROS REGULATÓRIOS EUROPEUS PARA UMA IA CONFIÁVEL E CENTRADA NO SER HUMANO.</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n-GB"/>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REGULAMENTAÇÃO E ESTRUTURAS ÉTICAS</a:t>
            </a:r>
          </a:p>
        </p:txBody>
      </p:sp>
      <p:sp>
        <p:nvSpPr>
          <p:cNvPr id="5" name="TextBox 5"/>
          <p:cNvSpPr txBox="1"/>
          <p:nvPr/>
        </p:nvSpPr>
        <p:spPr>
          <a:xfrm>
            <a:off x="1028700" y="3467100"/>
            <a:ext cx="16230600" cy="4343400"/>
          </a:xfrm>
          <a:prstGeom prst="rect">
            <a:avLst/>
          </a:prstGeom>
        </p:spPr>
        <p:txBody>
          <a:bodyPr lIns="0" tIns="0" rIns="0" bIns="0" rtlCol="0" anchor="t">
            <a:spAutoFit/>
          </a:bodyPr>
          <a:lstStyle/>
          <a:p>
            <a:pPr marL="0" lvl="0" indent="0" algn="just">
              <a:lnSpc>
                <a:spcPts val="2879"/>
              </a:lnSpc>
              <a:spcBef>
                <a:spcPct val="0"/>
              </a:spcBef>
            </a:pPr>
            <a:r>
              <a:rPr lang="en-US" sz="2400" dirty="0" err="1">
                <a:solidFill>
                  <a:srgbClr val="000000"/>
                </a:solidFill>
                <a:latin typeface="Lato Light"/>
                <a:ea typeface="Lato Light"/>
                <a:cs typeface="Lato Light"/>
                <a:sym typeface="Lato Light"/>
              </a:rPr>
              <a:t>Compreender</a:t>
            </a:r>
            <a:r>
              <a:rPr lang="en-US" sz="2400" dirty="0">
                <a:solidFill>
                  <a:srgbClr val="000000"/>
                </a:solidFill>
                <a:latin typeface="Lato Light"/>
                <a:ea typeface="Lato Light"/>
                <a:cs typeface="Lato Light"/>
                <a:sym typeface="Lato Light"/>
              </a:rPr>
              <a:t> as </a:t>
            </a:r>
            <a:r>
              <a:rPr lang="en-US" sz="2400" dirty="0" err="1">
                <a:solidFill>
                  <a:srgbClr val="000000"/>
                </a:solidFill>
                <a:latin typeface="Lato Light"/>
                <a:ea typeface="Lato Light"/>
                <a:cs typeface="Lato Light"/>
                <a:sym typeface="Lato Light"/>
              </a:rPr>
              <a:t>normas</a:t>
            </a:r>
            <a:r>
              <a:rPr lang="en-US" sz="2400" dirty="0">
                <a:solidFill>
                  <a:srgbClr val="000000"/>
                </a:solidFill>
                <a:latin typeface="Lato Light"/>
                <a:ea typeface="Lato Light"/>
                <a:cs typeface="Lato Light"/>
                <a:sym typeface="Lato Light"/>
              </a:rPr>
              <a:t> e </a:t>
            </a:r>
            <a:r>
              <a:rPr lang="en-US" sz="2400" dirty="0" err="1">
                <a:solidFill>
                  <a:srgbClr val="000000"/>
                </a:solidFill>
                <a:latin typeface="Lato Light"/>
                <a:ea typeface="Lato Light"/>
                <a:cs typeface="Lato Light"/>
                <a:sym typeface="Lato Light"/>
              </a:rPr>
              <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princípios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regem</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e leis de IA </a:t>
            </a:r>
            <a:r>
              <a:rPr lang="en-US" sz="2400" dirty="0" err="1">
                <a:solidFill>
                  <a:srgbClr val="000000"/>
                </a:solidFill>
                <a:latin typeface="Lato Light"/>
                <a:ea typeface="Lato Light"/>
                <a:cs typeface="Lato Light"/>
                <a:sym typeface="Lato Light"/>
              </a:rPr>
              <a:t>ajudará</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você</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integrá</a:t>
            </a:r>
            <a:r>
              <a:rPr lang="en-US" sz="2400" dirty="0">
                <a:solidFill>
                  <a:srgbClr val="000000"/>
                </a:solidFill>
                <a:latin typeface="Lato Light"/>
                <a:ea typeface="Lato Light"/>
                <a:cs typeface="Lato Light"/>
                <a:sym typeface="Lato Light"/>
              </a:rPr>
              <a:t>-la de forma </a:t>
            </a:r>
            <a:r>
              <a:rPr lang="en-US" sz="2400" dirty="0" err="1">
                <a:solidFill>
                  <a:srgbClr val="000000"/>
                </a:solidFill>
                <a:latin typeface="Lato Light"/>
                <a:ea typeface="Lato Light"/>
                <a:cs typeface="Lato Light"/>
                <a:sym typeface="Lato Light"/>
              </a:rPr>
              <a:t>segura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responsável</a:t>
            </a:r>
            <a:r>
              <a:rPr lang="en-US" sz="2400" dirty="0">
                <a:solidFill>
                  <a:srgbClr val="000000"/>
                </a:solidFill>
                <a:latin typeface="Lato Light"/>
                <a:ea typeface="Lato Light"/>
                <a:cs typeface="Lato Light"/>
                <a:sym typeface="Lato Light"/>
              </a:rPr>
              <a:t> e </a:t>
            </a:r>
            <a:r>
              <a:rPr lang="en-US" sz="2400" dirty="0" err="1">
                <a:solidFill>
                  <a:srgbClr val="000000"/>
                </a:solidFill>
                <a:latin typeface="Lato Light"/>
                <a:ea typeface="Lato Light"/>
                <a:cs typeface="Lato Light"/>
                <a:sym typeface="Lato Light"/>
              </a:rPr>
              <a:t>consciente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às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práticas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ensino</a:t>
            </a:r>
            <a:r>
              <a:rPr lang="en-US" sz="2400" dirty="0">
                <a:solidFill>
                  <a:srgbClr val="000000"/>
                </a:solidFill>
                <a:latin typeface="Lato Light"/>
                <a:ea typeface="Lato Light"/>
                <a:cs typeface="Lato Light"/>
                <a:sym typeface="Lato Light"/>
              </a:rPr>
              <a:t>. Seu </a:t>
            </a:r>
            <a:r>
              <a:rPr lang="en-US" sz="2400" dirty="0" err="1">
                <a:solidFill>
                  <a:srgbClr val="000000"/>
                </a:solidFill>
                <a:latin typeface="Lato Light"/>
                <a:ea typeface="Lato Light"/>
                <a:cs typeface="Lato Light"/>
                <a:sym typeface="Lato Light"/>
              </a:rPr>
              <a:t>papel</a:t>
            </a:r>
            <a:r>
              <a:rPr lang="en-US" sz="2400" dirty="0">
                <a:solidFill>
                  <a:srgbClr val="000000"/>
                </a:solidFill>
                <a:latin typeface="Lato Light"/>
                <a:ea typeface="Lato Light"/>
                <a:cs typeface="Lato Light"/>
                <a:sym typeface="Lato Light"/>
              </a:rPr>
              <a:t> é crucial para </a:t>
            </a:r>
            <a:r>
              <a:rPr lang="en-US" sz="2400" dirty="0" err="1">
                <a:solidFill>
                  <a:srgbClr val="000000"/>
                </a:solidFill>
                <a:latin typeface="Lato Light"/>
                <a:ea typeface="Lato Light"/>
                <a:cs typeface="Lato Light"/>
                <a:sym typeface="Lato Light"/>
              </a:rPr>
              <a:t>orientar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alunos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rumo</a:t>
            </a:r>
            <a:r>
              <a:rPr lang="en-US" sz="2400" dirty="0">
                <a:solidFill>
                  <a:srgbClr val="000000"/>
                </a:solidFill>
                <a:latin typeface="Lato Light"/>
                <a:ea typeface="Lato Light"/>
                <a:cs typeface="Lato Light"/>
                <a:sym typeface="Lato Light"/>
              </a:rPr>
              <a:t> a um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crítico</a:t>
            </a:r>
            <a:r>
              <a:rPr lang="en-US" sz="2400" dirty="0">
                <a:solidFill>
                  <a:srgbClr val="000000"/>
                </a:solidFill>
                <a:latin typeface="Lato Light"/>
                <a:ea typeface="Lato Light"/>
                <a:cs typeface="Lato Light"/>
                <a:sym typeface="Lato Light"/>
              </a:rPr>
              <a:t> dessa </a:t>
            </a:r>
            <a:r>
              <a:rPr lang="en-US" sz="2400" dirty="0" err="1">
                <a:solidFill>
                  <a:srgbClr val="000000"/>
                </a:solidFill>
                <a:latin typeface="Lato Light"/>
                <a:ea typeface="Lato Light"/>
                <a:cs typeface="Lato Light"/>
                <a:sym typeface="Lato Light"/>
              </a:rPr>
              <a:t>tecnologia</a:t>
            </a:r>
            <a:r>
              <a:rPr lang="en-US" sz="2400"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União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promoveu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regulamentação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abrangente</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ao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adotar</a:t>
            </a:r>
            <a:r>
              <a:rPr lang="en-US" sz="2400" u="none" strike="noStrike" dirty="0">
                <a:solidFill>
                  <a:srgbClr val="000000"/>
                </a:solidFill>
                <a:latin typeface="Lato Light"/>
                <a:ea typeface="Lato Light"/>
                <a:cs typeface="Lato Light"/>
                <a:sym typeface="Lato Light"/>
              </a:rPr>
              <a:t> a Lei de IA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2023, </a:t>
            </a:r>
            <a:r>
              <a:rPr lang="en-US" sz="2400" u="none" strike="noStrike" dirty="0" err="1">
                <a:solidFill>
                  <a:srgbClr val="000000"/>
                </a:solidFill>
                <a:latin typeface="Lato Light"/>
                <a:ea typeface="Lato Light"/>
                <a:cs typeface="Lato Light"/>
                <a:sym typeface="Lato Light"/>
              </a:rPr>
              <a:t>considerada</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primeiro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quadro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regulamentar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vinculativo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tema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UE. Como </a:t>
            </a:r>
            <a:r>
              <a:rPr lang="en-US" sz="2400" u="none" strike="noStrike" dirty="0" err="1">
                <a:solidFill>
                  <a:srgbClr val="000000"/>
                </a:solidFill>
                <a:latin typeface="Lato Light"/>
                <a:ea typeface="Lato Light"/>
                <a:cs typeface="Lato Light"/>
                <a:sym typeface="Lato Light"/>
              </a:rPr>
              <a:t>regulamento</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suas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disposições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diretamente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aplicáveis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todos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Estados-Membros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necessidade</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transposição</a:t>
            </a:r>
            <a:r>
              <a:rPr lang="en-US" sz="2400" u="none" strike="noStrike" dirty="0">
                <a:solidFill>
                  <a:srgbClr val="000000"/>
                </a:solidFill>
                <a:latin typeface="Lato Light"/>
                <a:ea typeface="Lato Light"/>
                <a:cs typeface="Lato Light"/>
                <a:sym typeface="Lato Light"/>
              </a:rPr>
              <a:t> para a </a:t>
            </a:r>
            <a:r>
              <a:rPr lang="en-US" sz="2400" u="none" strike="noStrike" dirty="0" err="1">
                <a:solidFill>
                  <a:srgbClr val="000000"/>
                </a:solidFill>
                <a:latin typeface="Lato Light"/>
                <a:ea typeface="Lato Light"/>
                <a:cs typeface="Lato Light"/>
                <a:sym typeface="Lato Light"/>
              </a:rPr>
              <a:t>legislação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nacional</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Este </a:t>
            </a:r>
            <a:r>
              <a:rPr lang="en-US" sz="2400" u="none" strike="noStrike" dirty="0" err="1">
                <a:solidFill>
                  <a:srgbClr val="000000"/>
                </a:solidFill>
                <a:latin typeface="Lato Light"/>
                <a:ea typeface="Lato Light"/>
                <a:cs typeface="Lato Light"/>
                <a:sym typeface="Lato Light"/>
              </a:rPr>
              <a:t>regulamento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estabelece</a:t>
            </a:r>
            <a:r>
              <a:rPr lang="en-US" sz="2400" u="none" strike="noStrike" dirty="0">
                <a:solidFill>
                  <a:srgbClr val="000000"/>
                </a:solidFill>
                <a:latin typeface="Lato Light"/>
                <a:ea typeface="Lato Light"/>
                <a:cs typeface="Lato Light"/>
                <a:sym typeface="Lato Light"/>
              </a:rPr>
              <a:t> um </a:t>
            </a:r>
            <a:r>
              <a:rPr lang="en-US" sz="2400" u="none" strike="noStrike" dirty="0" err="1">
                <a:solidFill>
                  <a:srgbClr val="000000"/>
                </a:solidFill>
                <a:latin typeface="Lato Light"/>
                <a:ea typeface="Lato Light"/>
                <a:cs typeface="Lato Light"/>
                <a:sym typeface="Lato Light"/>
              </a:rPr>
              <a:t>sistema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regulatório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baseado</a:t>
            </a:r>
            <a:r>
              <a:rPr lang="en-US" sz="2400" u="none" strike="noStrike" dirty="0">
                <a:solidFill>
                  <a:srgbClr val="000000"/>
                </a:solidFill>
                <a:latin typeface="Lato Light"/>
                <a:ea typeface="Lato Light"/>
                <a:cs typeface="Lato Light"/>
                <a:sym typeface="Lato Light"/>
              </a:rPr>
              <a:t> no </a:t>
            </a:r>
            <a:r>
              <a:rPr lang="en-US" sz="2400" u="none" strike="noStrike" dirty="0" err="1">
                <a:solidFill>
                  <a:srgbClr val="000000"/>
                </a:solidFill>
                <a:latin typeface="Lato Light"/>
                <a:ea typeface="Lato Light"/>
                <a:cs typeface="Lato Light"/>
                <a:sym typeface="Lato Light"/>
              </a:rPr>
              <a:t>risco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obrigações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específicas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mecanismos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controle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supervisão</a:t>
            </a:r>
            <a:r>
              <a:rPr lang="en-US" sz="2400" u="none" strike="noStrike" dirty="0">
                <a:solidFill>
                  <a:srgbClr val="000000"/>
                </a:solidFill>
                <a:latin typeface="Lato Light"/>
                <a:ea typeface="Lato Light"/>
                <a:cs typeface="Lato Light"/>
                <a:sym typeface="Lato Light"/>
              </a:rPr>
              <a:t> com base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classificação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sistema</a:t>
            </a:r>
            <a:r>
              <a:rPr lang="en-US" sz="2400" u="none" strike="noStrike" dirty="0">
                <a:solidFill>
                  <a:srgbClr val="000000"/>
                </a:solidFill>
                <a:latin typeface="Lato Light"/>
                <a:ea typeface="Lato Light"/>
                <a:cs typeface="Lato Light"/>
                <a:sym typeface="Lato Light"/>
              </a:rPr>
              <a:t> de IA. Sua </a:t>
            </a:r>
            <a:r>
              <a:rPr lang="en-US" sz="2400" u="none" strike="noStrike" dirty="0" err="1">
                <a:solidFill>
                  <a:srgbClr val="000000"/>
                </a:solidFill>
                <a:latin typeface="Lato Light"/>
                <a:ea typeface="Lato Light"/>
                <a:cs typeface="Lato Light"/>
                <a:sym typeface="Lato Light"/>
              </a:rPr>
              <a:t>implementação</a:t>
            </a:r>
            <a:r>
              <a:rPr lang="en-US" sz="2400" u="none" strike="noStrike" dirty="0">
                <a:solidFill>
                  <a:srgbClr val="000000"/>
                </a:solidFill>
                <a:latin typeface="Lato Light"/>
                <a:ea typeface="Lato Light"/>
                <a:cs typeface="Lato Light"/>
                <a:sym typeface="Lato Light"/>
              </a:rPr>
              <a:t> é gradual, com as </a:t>
            </a:r>
            <a:r>
              <a:rPr lang="en-US" sz="2400" u="none" strike="noStrike" dirty="0" err="1">
                <a:solidFill>
                  <a:srgbClr val="000000"/>
                </a:solidFill>
                <a:latin typeface="Lato Light"/>
                <a:ea typeface="Lato Light"/>
                <a:cs typeface="Lato Light"/>
                <a:sym typeface="Lato Light"/>
              </a:rPr>
              <a:t>principais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disposições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previstas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entrar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vigor a </a:t>
            </a:r>
            <a:r>
              <a:rPr lang="en-US" sz="2400" u="none" strike="noStrike" dirty="0" err="1">
                <a:solidFill>
                  <a:srgbClr val="000000"/>
                </a:solidFill>
                <a:latin typeface="Lato Light"/>
                <a:ea typeface="Lato Light"/>
                <a:cs typeface="Lato Light"/>
                <a:sym typeface="Lato Light"/>
              </a:rPr>
              <a:t>partir</a:t>
            </a:r>
            <a:r>
              <a:rPr lang="en-US" sz="2400" u="none" strike="noStrike" dirty="0">
                <a:solidFill>
                  <a:srgbClr val="000000"/>
                </a:solidFill>
                <a:latin typeface="Lato Light"/>
                <a:ea typeface="Lato Light"/>
                <a:cs typeface="Lato Light"/>
                <a:sym typeface="Lato Light"/>
              </a:rPr>
              <a:t> de 2025, </a:t>
            </a:r>
            <a:r>
              <a:rPr lang="en-US" sz="2400" u="none" strike="noStrike" dirty="0" err="1">
                <a:solidFill>
                  <a:srgbClr val="000000"/>
                </a:solidFill>
                <a:latin typeface="Lato Light"/>
                <a:ea typeface="Lato Light"/>
                <a:cs typeface="Lato Light"/>
                <a:sym typeface="Lato Light"/>
              </a:rPr>
              <a:t>enquanto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algumas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obrigações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estarão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sujeitas</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prazos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específicos</a:t>
            </a:r>
            <a:r>
              <a:rPr lang="en-US" sz="2400" u="none" strike="noStrike" dirty="0">
                <a:solidFill>
                  <a:srgbClr val="000000"/>
                </a:solidFill>
                <a:latin typeface="Lato Light"/>
                <a:ea typeface="Lato Light"/>
                <a:cs typeface="Lato Light"/>
                <a:sym typeface="Lato Light"/>
              </a:rPr>
              <a:t>. </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25672"/>
            <a:chOff x="0" y="0"/>
            <a:chExt cx="24384000" cy="3100896"/>
          </a:xfrm>
        </p:grpSpPr>
        <p:sp>
          <p:nvSpPr>
            <p:cNvPr id="3" name="Freeform 3"/>
            <p:cNvSpPr/>
            <p:nvPr/>
          </p:nvSpPr>
          <p:spPr>
            <a:xfrm>
              <a:off x="0" y="0"/>
              <a:ext cx="24384000" cy="3100959"/>
            </a:xfrm>
            <a:custGeom>
              <a:avLst/>
              <a:gdLst/>
              <a:ahLst/>
              <a:cxnLst/>
              <a:rect l="l" t="t" r="r" b="b"/>
              <a:pathLst>
                <a:path w="24384000" h="3100959">
                  <a:moveTo>
                    <a:pt x="0" y="0"/>
                  </a:moveTo>
                  <a:lnTo>
                    <a:pt x="24384000" y="0"/>
                  </a:lnTo>
                  <a:lnTo>
                    <a:pt x="24384000" y="3100959"/>
                  </a:lnTo>
                  <a:lnTo>
                    <a:pt x="0" y="3100959"/>
                  </a:lnTo>
                  <a:lnTo>
                    <a:pt x="0" y="0"/>
                  </a:lnTo>
                  <a:close/>
                </a:path>
              </a:pathLst>
            </a:custGeom>
            <a:blipFill>
              <a:blip r:embed="rId4">
                <a:alphaModFix amt="50000"/>
              </a:blip>
              <a:stretch>
                <a:fillRect t="-210300" b="-287466"/>
              </a:stretch>
            </a:blipFill>
          </p:spPr>
          <p:txBody>
            <a:bodyPr/>
            <a:lstStyle/>
            <a:p>
              <a:endParaRPr lang="en-GB"/>
            </a:p>
          </p:txBody>
        </p:sp>
      </p:grpSp>
      <p:grpSp>
        <p:nvGrpSpPr>
          <p:cNvPr id="4" name="Group 4"/>
          <p:cNvGrpSpPr/>
          <p:nvPr/>
        </p:nvGrpSpPr>
        <p:grpSpPr>
          <a:xfrm>
            <a:off x="1028700" y="4402398"/>
            <a:ext cx="5737403" cy="672686"/>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n-GB"/>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UNESCO</a:t>
              </a:r>
            </a:p>
          </p:txBody>
        </p:sp>
      </p:grpSp>
      <p:sp>
        <p:nvSpPr>
          <p:cNvPr id="7" name="TextBox 7"/>
          <p:cNvSpPr txBox="1"/>
          <p:nvPr/>
        </p:nvSpPr>
        <p:spPr>
          <a:xfrm>
            <a:off x="1028700" y="5143500"/>
            <a:ext cx="1370214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Recomendação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sobre</a:t>
            </a:r>
            <a:r>
              <a:rPr lang="en-US" sz="2400" u="none" strike="noStrike" dirty="0">
                <a:solidFill>
                  <a:srgbClr val="53575E"/>
                </a:solidFill>
                <a:latin typeface="Lato Light"/>
                <a:ea typeface="Lato Light"/>
                <a:cs typeface="Lato Light"/>
                <a:sym typeface="Lato Light"/>
              </a:rPr>
              <a:t> a </a:t>
            </a:r>
            <a:r>
              <a:rPr lang="en-US" sz="2400" u="none" strike="noStrike" dirty="0" err="1">
                <a:solidFill>
                  <a:srgbClr val="53575E"/>
                </a:solidFill>
                <a:latin typeface="Lato Light"/>
                <a:ea typeface="Lato Light"/>
                <a:cs typeface="Lato Light"/>
                <a:sym typeface="Lato Light"/>
              </a:rPr>
              <a:t>ética</a:t>
            </a:r>
            <a:r>
              <a:rPr lang="en-US" sz="2400" u="none" strike="noStrike" dirty="0">
                <a:solidFill>
                  <a:srgbClr val="53575E"/>
                </a:solidFill>
                <a:latin typeface="Lato Light"/>
                <a:ea typeface="Lato Light"/>
                <a:cs typeface="Lato Light"/>
                <a:sym typeface="Lato Light"/>
              </a:rPr>
              <a:t> da </a:t>
            </a:r>
            <a:r>
              <a:rPr lang="en-US" sz="2400" u="none" strike="noStrike" dirty="0" err="1">
                <a:solidFill>
                  <a:srgbClr val="53575E"/>
                </a:solidFill>
                <a:latin typeface="Lato Light"/>
                <a:ea typeface="Lato Light"/>
                <a:cs typeface="Lato Light"/>
                <a:sym typeface="Lato Light"/>
              </a:rPr>
              <a:t>inteligência</a:t>
            </a:r>
            <a:r>
              <a:rPr lang="en-US" sz="2400" u="none" strike="noStrike" dirty="0">
                <a:solidFill>
                  <a:srgbClr val="53575E"/>
                </a:solidFill>
                <a:latin typeface="Lato Light"/>
                <a:ea typeface="Lato Light"/>
                <a:cs typeface="Lato Light"/>
                <a:sym typeface="Lato Light"/>
              </a:rPr>
              <a:t> artificial (2021)</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rPr>
              <a:t>https://www.unesco.org/es/legal-affairs/recommendation-ethics-artificial-intelligence   </a:t>
            </a:r>
          </a:p>
        </p:txBody>
      </p:sp>
      <p:grpSp>
        <p:nvGrpSpPr>
          <p:cNvPr id="8" name="Group 8"/>
          <p:cNvGrpSpPr/>
          <p:nvPr/>
        </p:nvGrpSpPr>
        <p:grpSpPr>
          <a:xfrm>
            <a:off x="1028700" y="7156893"/>
            <a:ext cx="5737403" cy="672685"/>
            <a:chOff x="0" y="0"/>
            <a:chExt cx="7649870" cy="896914"/>
          </a:xfrm>
        </p:grpSpPr>
        <p:sp>
          <p:nvSpPr>
            <p:cNvPr id="9" name="Freeform 9"/>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n-GB"/>
            </a:p>
          </p:txBody>
        </p:sp>
        <p:sp>
          <p:nvSpPr>
            <p:cNvPr id="10" name="TextBox 10"/>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UNIÃO EUROPEIA</a:t>
              </a:r>
            </a:p>
          </p:txBody>
        </p:sp>
      </p:grpSp>
      <p:sp>
        <p:nvSpPr>
          <p:cNvPr id="11" name="TextBox 11"/>
          <p:cNvSpPr txBox="1"/>
          <p:nvPr/>
        </p:nvSpPr>
        <p:spPr>
          <a:xfrm>
            <a:off x="1028700" y="7896254"/>
            <a:ext cx="1124469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Lei de </a:t>
            </a:r>
            <a:r>
              <a:rPr lang="en-US" sz="2400" u="none" strike="noStrike" dirty="0" err="1">
                <a:solidFill>
                  <a:srgbClr val="53575E"/>
                </a:solidFill>
                <a:latin typeface="Lato Light"/>
                <a:ea typeface="Lato Light"/>
                <a:cs typeface="Lato Light"/>
                <a:sym typeface="Lato Light"/>
              </a:rPr>
              <a:t>Inteligência</a:t>
            </a:r>
            <a:r>
              <a:rPr lang="en-US" sz="2400" u="none" strike="noStrike" dirty="0">
                <a:solidFill>
                  <a:srgbClr val="53575E"/>
                </a:solidFill>
                <a:latin typeface="Lato Light"/>
                <a:ea typeface="Lato Light"/>
                <a:cs typeface="Lato Light"/>
                <a:sym typeface="Lato Light"/>
              </a:rPr>
              <a:t> Artificial (2024)</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6" tooltip="https://digital-strategy.ec.europa.eu/es/policies/regulatory-framework-ai">
                  <a:extLst>
                    <a:ext uri="{A12FA001-AC4F-418D-AE19-62706E023703}">
                      <ahyp:hlinkClr xmlns:ahyp="http://schemas.microsoft.com/office/drawing/2018/hyperlinkcolor" val="tx"/>
                    </a:ext>
                  </a:extLst>
                </a:hlinkClick>
              </a:rPr>
              <a:t>https://digital-strategy.ec.europa.eu/es/policies/regulatory-framework-ai </a:t>
            </a:r>
          </a:p>
        </p:txBody>
      </p:sp>
      <p:sp>
        <p:nvSpPr>
          <p:cNvPr id="12" name="TextBox 12"/>
          <p:cNvSpPr txBox="1"/>
          <p:nvPr/>
        </p:nvSpPr>
        <p:spPr>
          <a:xfrm>
            <a:off x="1028700" y="8905904"/>
            <a:ext cx="1000670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Código de </a:t>
            </a:r>
            <a:r>
              <a:rPr lang="en-US" sz="2400" u="none" strike="noStrike" dirty="0" err="1">
                <a:solidFill>
                  <a:srgbClr val="53575E"/>
                </a:solidFill>
                <a:latin typeface="Lato Light"/>
                <a:ea typeface="Lato Light"/>
                <a:cs typeface="Lato Light"/>
                <a:sym typeface="Lato Light"/>
              </a:rPr>
              <a:t>Práticas</a:t>
            </a:r>
            <a:r>
              <a:rPr lang="en-US" sz="2400" u="none" strike="noStrike" dirty="0">
                <a:solidFill>
                  <a:srgbClr val="53575E"/>
                </a:solidFill>
                <a:latin typeface="Lato Light"/>
                <a:ea typeface="Lato Light"/>
                <a:cs typeface="Lato Light"/>
                <a:sym typeface="Lato Light"/>
              </a:rPr>
              <a:t> para IA de </a:t>
            </a:r>
            <a:r>
              <a:rPr lang="en-US" sz="2400" u="none" strike="noStrike" dirty="0" err="1">
                <a:solidFill>
                  <a:srgbClr val="53575E"/>
                </a:solidFill>
                <a:latin typeface="Lato Light"/>
                <a:ea typeface="Lato Light"/>
                <a:cs typeface="Lato Light"/>
                <a:sym typeface="Lato Light"/>
              </a:rPr>
              <a:t>Propósito</a:t>
            </a:r>
            <a:r>
              <a:rPr lang="en-US" sz="2400" u="none" strike="noStrike" dirty="0">
                <a:solidFill>
                  <a:srgbClr val="53575E"/>
                </a:solidFill>
                <a:latin typeface="Lato Light"/>
                <a:ea typeface="Lato Light"/>
                <a:cs typeface="Lato Light"/>
                <a:sym typeface="Lato Light"/>
              </a:rPr>
              <a:t> Geral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7" tooltip="https://digital-strategy.ec.europa.eu/es/policies/contents-code-gpai">
                  <a:extLst>
                    <a:ext uri="{A12FA001-AC4F-418D-AE19-62706E023703}">
                      <ahyp:hlinkClr xmlns:ahyp="http://schemas.microsoft.com/office/drawing/2018/hyperlinkcolor" val="tx"/>
                    </a:ext>
                  </a:extLst>
                </a:hlinkClick>
              </a:rPr>
              <a:t>https://digital-strategy.ec.europa.eu/es/policies/contents-code-gpai </a:t>
            </a:r>
          </a:p>
        </p:txBody>
      </p:sp>
      <p:sp>
        <p:nvSpPr>
          <p:cNvPr id="13" name="TextBox 13"/>
          <p:cNvSpPr txBox="1"/>
          <p:nvPr/>
        </p:nvSpPr>
        <p:spPr>
          <a:xfrm>
            <a:off x="1028700" y="6157198"/>
            <a:ext cx="996835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Metodologia</a:t>
            </a:r>
            <a:r>
              <a:rPr lang="en-US" sz="2400" u="none" strike="noStrike" dirty="0">
                <a:solidFill>
                  <a:srgbClr val="53575E"/>
                </a:solidFill>
                <a:latin typeface="Lato Light"/>
                <a:ea typeface="Lato Light"/>
                <a:cs typeface="Lato Light"/>
                <a:sym typeface="Lato Light"/>
              </a:rPr>
              <a:t> para a </a:t>
            </a:r>
            <a:r>
              <a:rPr lang="en-US" sz="2400" u="none" strike="noStrike" dirty="0" err="1">
                <a:solidFill>
                  <a:srgbClr val="53575E"/>
                </a:solidFill>
                <a:latin typeface="Lato Light"/>
                <a:ea typeface="Lato Light"/>
                <a:cs typeface="Lato Light"/>
                <a:sym typeface="Lato Light"/>
              </a:rPr>
              <a:t>avaliação</a:t>
            </a:r>
            <a:r>
              <a:rPr lang="en-US" sz="2400" u="none" strike="noStrike" dirty="0">
                <a:solidFill>
                  <a:srgbClr val="53575E"/>
                </a:solidFill>
                <a:latin typeface="Lato Light"/>
                <a:ea typeface="Lato Light"/>
                <a:cs typeface="Lato Light"/>
                <a:sym typeface="Lato Light"/>
              </a:rPr>
              <a:t> da </a:t>
            </a:r>
            <a:r>
              <a:rPr lang="en-US" sz="2400" u="none" strike="noStrike" dirty="0" err="1">
                <a:solidFill>
                  <a:srgbClr val="53575E"/>
                </a:solidFill>
                <a:latin typeface="Lato Light"/>
                <a:ea typeface="Lato Light"/>
                <a:cs typeface="Lato Light"/>
                <a:sym typeface="Lato Light"/>
              </a:rPr>
              <a:t>preparação</a:t>
            </a:r>
            <a:r>
              <a:rPr lang="en-US" sz="2400" u="none" strike="noStrike" dirty="0">
                <a:solidFill>
                  <a:srgbClr val="53575E"/>
                </a:solidFill>
                <a:latin typeface="Lato Light"/>
                <a:ea typeface="Lato Light"/>
                <a:cs typeface="Lato Light"/>
                <a:sym typeface="Lato Light"/>
              </a:rPr>
              <a:t>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8" tooltip="https://unesdoc.unesco.org/ark:/48223/pf0000385198_spa">
                  <a:extLst>
                    <a:ext uri="{A12FA001-AC4F-418D-AE19-62706E023703}">
                      <ahyp:hlinkClr xmlns:ahyp="http://schemas.microsoft.com/office/drawing/2018/hyperlinkcolor" val="tx"/>
                    </a:ext>
                  </a:extLst>
                </a:hlinkClick>
              </a:rPr>
              <a:t>https://unesdoc.unesco.org/ark:/48223/pf0000385198_spa </a:t>
            </a:r>
          </a:p>
        </p:txBody>
      </p:sp>
      <p:sp>
        <p:nvSpPr>
          <p:cNvPr id="14" name="TextBox 14"/>
          <p:cNvSpPr txBox="1"/>
          <p:nvPr/>
        </p:nvSpPr>
        <p:spPr>
          <a:xfrm>
            <a:off x="1028700" y="2821248"/>
            <a:ext cx="1623060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Compreender as normas e os princípios éticos que regem os sistemas e leis de IA ajudará você a integrá-la de forma segura, responsável e consciente às suas práticas de ensino. Seu papel é crucial para orientar os alunos rumo a um uso crítico dessa tecnologia.</a:t>
            </a:r>
          </a:p>
        </p:txBody>
      </p:sp>
      <p:sp>
        <p:nvSpPr>
          <p:cNvPr id="15" name="TextBox 15"/>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REGULAMENTAÇÃO E ESTRUTURAS ÉTICAS</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89359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RECOMENDAÇÕES ÉTICAS – UNESCO</a:t>
            </a:r>
          </a:p>
        </p:txBody>
      </p:sp>
      <p:grpSp>
        <p:nvGrpSpPr>
          <p:cNvPr id="3" name="Group 3"/>
          <p:cNvGrpSpPr/>
          <p:nvPr/>
        </p:nvGrpSpPr>
        <p:grpSpPr>
          <a:xfrm>
            <a:off x="14965994" y="349444"/>
            <a:ext cx="2799445" cy="1224267"/>
            <a:chOff x="0" y="0"/>
            <a:chExt cx="3732593" cy="1632356"/>
          </a:xfrm>
        </p:grpSpPr>
        <p:sp>
          <p:nvSpPr>
            <p:cNvPr id="4" name="Freeform 4" descr="Un logo con la testa di una persona in un cerchio.  Il contenuto generato dall'intelligenza artificiale potrebbe essere errato."/>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n-GB"/>
            </a:p>
          </p:txBody>
        </p:sp>
      </p:grpSp>
      <p:sp>
        <p:nvSpPr>
          <p:cNvPr id="5" name="TextBox 5"/>
          <p:cNvSpPr txBox="1"/>
          <p:nvPr/>
        </p:nvSpPr>
        <p:spPr>
          <a:xfrm>
            <a:off x="1028700" y="2786499"/>
            <a:ext cx="9628165"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Recomendação sobre a ética da inteligência artificial (2021)</a:t>
            </a:r>
          </a:p>
        </p:txBody>
      </p:sp>
      <p:sp>
        <p:nvSpPr>
          <p:cNvPr id="6" name="TextBox 6"/>
          <p:cNvSpPr txBox="1"/>
          <p:nvPr/>
        </p:nvSpPr>
        <p:spPr>
          <a:xfrm>
            <a:off x="1028700" y="3518096"/>
            <a:ext cx="8250955"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Um quadro ético global que influencia a estratégia e a legislação adotadas pelos países.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Adotado por 193 Estados-Membros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Seu objetivo é desenvolver ferramentas que ajudem os países a transformar recomendações em leis e políticas concretas.</a:t>
            </a:r>
          </a:p>
        </p:txBody>
      </p:sp>
      <p:grpSp>
        <p:nvGrpSpPr>
          <p:cNvPr id="7" name="Group 7"/>
          <p:cNvGrpSpPr/>
          <p:nvPr/>
        </p:nvGrpSpPr>
        <p:grpSpPr>
          <a:xfrm>
            <a:off x="10822581" y="0"/>
            <a:ext cx="7493718" cy="10287000"/>
            <a:chOff x="0" y="0"/>
            <a:chExt cx="9991623" cy="13716000"/>
          </a:xfrm>
        </p:grpSpPr>
        <p:sp>
          <p:nvSpPr>
            <p:cNvPr id="8" name="Freeform 8"/>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5"/>
              <a:stretch>
                <a:fillRect/>
              </a:stretch>
            </a:blipFill>
          </p:spPr>
          <p:txBody>
            <a:bodyPr/>
            <a:lstStyle/>
            <a:p>
              <a:endParaRPr lang="en-GB"/>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800132"/>
            <a:ext cx="10415149" cy="3619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dirty="0" err="1">
                <a:solidFill>
                  <a:srgbClr val="000000"/>
                </a:solidFill>
                <a:latin typeface="Lato Bold"/>
                <a:ea typeface="Lato Bold"/>
                <a:cs typeface="Lato Bold"/>
                <a:sym typeface="Lato Bold"/>
              </a:rPr>
              <a:t>Metodologia</a:t>
            </a:r>
            <a:r>
              <a:rPr lang="en-US" sz="2400" b="1" u="none" strike="noStrike" dirty="0">
                <a:solidFill>
                  <a:srgbClr val="000000"/>
                </a:solidFill>
                <a:latin typeface="Lato Bold"/>
                <a:ea typeface="Lato Bold"/>
                <a:cs typeface="Lato Bold"/>
                <a:sym typeface="Lato Bold"/>
              </a:rPr>
              <a:t> para a </a:t>
            </a:r>
            <a:r>
              <a:rPr lang="en-US" sz="2400" b="1" u="none" strike="noStrike" dirty="0" err="1">
                <a:solidFill>
                  <a:srgbClr val="000000"/>
                </a:solidFill>
                <a:latin typeface="Lato Bold"/>
                <a:ea typeface="Lato Bold"/>
                <a:cs typeface="Lato Bold"/>
                <a:sym typeface="Lato Bold"/>
              </a:rPr>
              <a:t>avaliação</a:t>
            </a:r>
            <a:r>
              <a:rPr lang="en-US" sz="2400" b="1" u="none" strike="noStrike" dirty="0">
                <a:solidFill>
                  <a:srgbClr val="000000"/>
                </a:solidFill>
                <a:latin typeface="Lato Bold"/>
                <a:ea typeface="Lato Bold"/>
                <a:cs typeface="Lato Bold"/>
                <a:sym typeface="Lato Bold"/>
              </a:rPr>
              <a:t> da </a:t>
            </a:r>
            <a:r>
              <a:rPr lang="en-US" sz="2400" b="1" u="none" strike="noStrike" dirty="0" err="1">
                <a:solidFill>
                  <a:srgbClr val="000000"/>
                </a:solidFill>
                <a:latin typeface="Lato Bold"/>
                <a:ea typeface="Lato Bold"/>
                <a:cs typeface="Lato Bold"/>
                <a:sym typeface="Lato Bold"/>
              </a:rPr>
              <a:t>preparação</a:t>
            </a:r>
            <a:r>
              <a:rPr lang="en-US" sz="2400" b="1" u="none" strike="noStrike" dirty="0">
                <a:solidFill>
                  <a:srgbClr val="000000"/>
                </a:solidFill>
                <a:latin typeface="Lato Bold"/>
                <a:ea typeface="Lato Bold"/>
                <a:cs typeface="Lato Bold"/>
                <a:sym typeface="Lato Bold"/>
              </a:rPr>
              <a:t> (2025)</a:t>
            </a:r>
          </a:p>
        </p:txBody>
      </p:sp>
      <p:sp>
        <p:nvSpPr>
          <p:cNvPr id="3" name="TextBox 3"/>
          <p:cNvSpPr txBox="1"/>
          <p:nvPr/>
        </p:nvSpPr>
        <p:spPr>
          <a:xfrm>
            <a:off x="1016508" y="704850"/>
            <a:ext cx="746343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RECOMENDAÇÕES ÉTICAS – UNESCO</a:t>
            </a:r>
          </a:p>
        </p:txBody>
      </p:sp>
      <p:sp>
        <p:nvSpPr>
          <p:cNvPr id="4" name="TextBox 4"/>
          <p:cNvSpPr txBox="1"/>
          <p:nvPr/>
        </p:nvSpPr>
        <p:spPr>
          <a:xfrm>
            <a:off x="1028700" y="2428626"/>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399" u="none" strike="noStrike" dirty="0">
                <a:solidFill>
                  <a:srgbClr val="000000"/>
                </a:solidFill>
                <a:latin typeface="Lato Light"/>
                <a:ea typeface="Lato Light"/>
                <a:cs typeface="Lato Light"/>
                <a:sym typeface="Lato Light"/>
              </a:rPr>
              <a:t>Este é um </a:t>
            </a:r>
            <a:r>
              <a:rPr lang="en-US" sz="2399" u="none" strike="noStrike" dirty="0" err="1">
                <a:solidFill>
                  <a:srgbClr val="000000"/>
                </a:solidFill>
                <a:latin typeface="Lato Light"/>
                <a:ea typeface="Lato Light"/>
                <a:cs typeface="Lato Light"/>
                <a:sym typeface="Lato Light"/>
              </a:rPr>
              <a:t>quadro</a:t>
            </a:r>
            <a:r>
              <a:rPr lang="en-US" sz="2399" u="none" strike="noStrike" dirty="0">
                <a:solidFill>
                  <a:srgbClr val="000000"/>
                </a:solidFill>
                <a:latin typeface="Lato Light"/>
                <a:ea typeface="Lato Light"/>
                <a:cs typeface="Lato Light"/>
                <a:sym typeface="Lato Light"/>
              </a:rPr>
              <a:t> de </a:t>
            </a:r>
            <a:r>
              <a:rPr lang="en-US" sz="2399" u="none" strike="noStrike" dirty="0" err="1">
                <a:solidFill>
                  <a:srgbClr val="000000"/>
                </a:solidFill>
                <a:latin typeface="Lato Light"/>
                <a:ea typeface="Lato Light"/>
                <a:cs typeface="Lato Light"/>
                <a:sym typeface="Lato Light"/>
              </a:rPr>
              <a:t>referência</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desenvolvido</a:t>
            </a:r>
            <a:r>
              <a:rPr lang="en-US" sz="2399" u="none" strike="noStrike" dirty="0">
                <a:solidFill>
                  <a:srgbClr val="000000"/>
                </a:solidFill>
                <a:latin typeface="Lato Light"/>
                <a:ea typeface="Lato Light"/>
                <a:cs typeface="Lato Light"/>
                <a:sym typeface="Lato Light"/>
              </a:rPr>
              <a:t> pela UNESCO para </a:t>
            </a:r>
            <a:r>
              <a:rPr lang="en-US" sz="2399" u="none" strike="noStrike" dirty="0" err="1">
                <a:solidFill>
                  <a:srgbClr val="000000"/>
                </a:solidFill>
                <a:latin typeface="Lato Light"/>
                <a:ea typeface="Lato Light"/>
                <a:cs typeface="Lato Light"/>
                <a:sym typeface="Lato Light"/>
              </a:rPr>
              <a:t>ajudar</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os</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países</a:t>
            </a:r>
            <a:r>
              <a:rPr lang="en-US" sz="2399" u="none" strike="noStrike" dirty="0">
                <a:solidFill>
                  <a:srgbClr val="000000"/>
                </a:solidFill>
                <a:latin typeface="Lato Light"/>
                <a:ea typeface="Lato Light"/>
                <a:cs typeface="Lato Light"/>
                <a:sym typeface="Lato Light"/>
              </a:rPr>
              <a:t> a </a:t>
            </a:r>
            <a:r>
              <a:rPr lang="en-US" sz="2399" u="none" strike="noStrike" dirty="0" err="1">
                <a:solidFill>
                  <a:srgbClr val="000000"/>
                </a:solidFill>
                <a:latin typeface="Lato Light"/>
                <a:ea typeface="Lato Light"/>
                <a:cs typeface="Lato Light"/>
                <a:sym typeface="Lato Light"/>
              </a:rPr>
              <a:t>avaliarem</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sua</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prontidão</a:t>
            </a:r>
            <a:r>
              <a:rPr lang="en-US" sz="2399" u="none" strike="noStrike" dirty="0">
                <a:solidFill>
                  <a:srgbClr val="000000"/>
                </a:solidFill>
                <a:latin typeface="Lato Light"/>
                <a:ea typeface="Lato Light"/>
                <a:cs typeface="Lato Light"/>
                <a:sym typeface="Lato Light"/>
              </a:rPr>
              <a:t> para </a:t>
            </a:r>
            <a:r>
              <a:rPr lang="en-US" sz="2399" u="none" strike="noStrike" dirty="0" err="1">
                <a:solidFill>
                  <a:srgbClr val="000000"/>
                </a:solidFill>
                <a:latin typeface="Lato Light"/>
                <a:ea typeface="Lato Light"/>
                <a:cs typeface="Lato Light"/>
                <a:sym typeface="Lato Light"/>
              </a:rPr>
              <a:t>implementar</a:t>
            </a:r>
            <a:r>
              <a:rPr lang="en-US" sz="2399" u="none" strike="noStrike" dirty="0">
                <a:solidFill>
                  <a:srgbClr val="000000"/>
                </a:solidFill>
                <a:latin typeface="Lato Light"/>
                <a:ea typeface="Lato Light"/>
                <a:cs typeface="Lato Light"/>
                <a:sym typeface="Lato Light"/>
              </a:rPr>
              <a:t> a </a:t>
            </a:r>
            <a:r>
              <a:rPr lang="en-US" sz="2399" u="none" strike="noStrike" dirty="0" err="1">
                <a:solidFill>
                  <a:srgbClr val="000000"/>
                </a:solidFill>
                <a:latin typeface="Lato Light"/>
                <a:ea typeface="Lato Light"/>
                <a:cs typeface="Lato Light"/>
                <a:sym typeface="Lato Light"/>
              </a:rPr>
              <a:t>inteligência</a:t>
            </a:r>
            <a:r>
              <a:rPr lang="en-US" sz="2399" u="none" strike="noStrike" dirty="0">
                <a:solidFill>
                  <a:srgbClr val="000000"/>
                </a:solidFill>
                <a:latin typeface="Lato Light"/>
                <a:ea typeface="Lato Light"/>
                <a:cs typeface="Lato Light"/>
                <a:sym typeface="Lato Light"/>
              </a:rPr>
              <a:t> artificial de forma </a:t>
            </a:r>
            <a:r>
              <a:rPr lang="en-US" sz="2399" u="none" strike="noStrike" dirty="0" err="1">
                <a:solidFill>
                  <a:srgbClr val="000000"/>
                </a:solidFill>
                <a:latin typeface="Lato Light"/>
                <a:ea typeface="Lato Light"/>
                <a:cs typeface="Lato Light"/>
                <a:sym typeface="Lato Light"/>
              </a:rPr>
              <a:t>ética</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inclusiva</a:t>
            </a:r>
            <a:r>
              <a:rPr lang="en-US" sz="2399" u="none" strike="noStrike" dirty="0">
                <a:solidFill>
                  <a:srgbClr val="000000"/>
                </a:solidFill>
                <a:latin typeface="Lato Light"/>
                <a:ea typeface="Lato Light"/>
                <a:cs typeface="Lato Light"/>
                <a:sym typeface="Lato Light"/>
              </a:rPr>
              <a:t> e </a:t>
            </a:r>
            <a:r>
              <a:rPr lang="en-US" sz="2399" u="none" strike="noStrike" dirty="0" err="1">
                <a:solidFill>
                  <a:srgbClr val="000000"/>
                </a:solidFill>
                <a:latin typeface="Lato Light"/>
                <a:ea typeface="Lato Light"/>
                <a:cs typeface="Lato Light"/>
                <a:sym typeface="Lato Light"/>
              </a:rPr>
              <a:t>centrada</a:t>
            </a:r>
            <a:r>
              <a:rPr lang="en-US" sz="2399" u="none" strike="noStrike" dirty="0">
                <a:solidFill>
                  <a:srgbClr val="000000"/>
                </a:solidFill>
                <a:latin typeface="Lato Light"/>
                <a:ea typeface="Lato Light"/>
                <a:cs typeface="Lato Light"/>
                <a:sym typeface="Lato Light"/>
              </a:rPr>
              <a:t> no ser </a:t>
            </a:r>
            <a:r>
              <a:rPr lang="en-US" sz="2399" u="none" strike="noStrike" dirty="0" err="1">
                <a:solidFill>
                  <a:srgbClr val="000000"/>
                </a:solidFill>
                <a:latin typeface="Lato Light"/>
                <a:ea typeface="Lato Light"/>
                <a:cs typeface="Lato Light"/>
                <a:sym typeface="Lato Light"/>
              </a:rPr>
              <a:t>humano</a:t>
            </a:r>
            <a:r>
              <a:rPr lang="en-US" sz="2399" u="none" strike="noStrike" dirty="0">
                <a:solidFill>
                  <a:srgbClr val="000000"/>
                </a:solidFill>
                <a:latin typeface="Lato Light"/>
                <a:ea typeface="Lato Light"/>
                <a:cs typeface="Lato Light"/>
                <a:sym typeface="Lato Light"/>
              </a:rPr>
              <a:t>. Ele </a:t>
            </a:r>
            <a:r>
              <a:rPr lang="en-US" sz="2399" u="none" strike="noStrike" dirty="0" err="1">
                <a:solidFill>
                  <a:srgbClr val="000000"/>
                </a:solidFill>
                <a:latin typeface="Lato Light"/>
                <a:ea typeface="Lato Light"/>
                <a:cs typeface="Lato Light"/>
                <a:sym typeface="Lato Light"/>
              </a:rPr>
              <a:t>está</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intimamente</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alinhado</a:t>
            </a:r>
            <a:r>
              <a:rPr lang="en-US" sz="2399" u="none" strike="noStrike" dirty="0">
                <a:solidFill>
                  <a:srgbClr val="000000"/>
                </a:solidFill>
                <a:latin typeface="Lato Light"/>
                <a:ea typeface="Lato Light"/>
                <a:cs typeface="Lato Light"/>
                <a:sym typeface="Lato Light"/>
              </a:rPr>
              <a:t> com a </a:t>
            </a:r>
            <a:r>
              <a:rPr lang="en-US" sz="2399" u="none" strike="noStrike" dirty="0" err="1">
                <a:solidFill>
                  <a:srgbClr val="000000"/>
                </a:solidFill>
                <a:latin typeface="Lato Light"/>
                <a:ea typeface="Lato Light"/>
                <a:cs typeface="Lato Light"/>
                <a:sym typeface="Lato Light"/>
              </a:rPr>
              <a:t>Recomendação</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sobre</a:t>
            </a:r>
            <a:r>
              <a:rPr lang="en-US" sz="2399" u="none" strike="noStrike" dirty="0">
                <a:solidFill>
                  <a:srgbClr val="000000"/>
                </a:solidFill>
                <a:latin typeface="Lato Light"/>
                <a:ea typeface="Lato Light"/>
                <a:cs typeface="Lato Light"/>
                <a:sym typeface="Lato Light"/>
              </a:rPr>
              <a:t> a </a:t>
            </a:r>
            <a:r>
              <a:rPr lang="en-US" sz="2399" u="none" strike="noStrike" dirty="0" err="1">
                <a:solidFill>
                  <a:srgbClr val="000000"/>
                </a:solidFill>
                <a:latin typeface="Lato Light"/>
                <a:ea typeface="Lato Light"/>
                <a:cs typeface="Lato Light"/>
                <a:sym typeface="Lato Light"/>
              </a:rPr>
              <a:t>Ética</a:t>
            </a:r>
            <a:r>
              <a:rPr lang="en-US" sz="2399" u="none" strike="noStrike" dirty="0">
                <a:solidFill>
                  <a:srgbClr val="000000"/>
                </a:solidFill>
                <a:latin typeface="Lato Light"/>
                <a:ea typeface="Lato Light"/>
                <a:cs typeface="Lato Light"/>
                <a:sym typeface="Lato Light"/>
              </a:rPr>
              <a:t> da </a:t>
            </a:r>
            <a:r>
              <a:rPr lang="en-US" sz="2399" u="none" strike="noStrike" dirty="0" err="1">
                <a:solidFill>
                  <a:srgbClr val="000000"/>
                </a:solidFill>
                <a:latin typeface="Lato Light"/>
                <a:ea typeface="Lato Light"/>
                <a:cs typeface="Lato Light"/>
                <a:sym typeface="Lato Light"/>
              </a:rPr>
              <a:t>Inteligência</a:t>
            </a:r>
            <a:r>
              <a:rPr lang="en-US" sz="2399" u="none" strike="noStrike" dirty="0">
                <a:solidFill>
                  <a:srgbClr val="000000"/>
                </a:solidFill>
                <a:latin typeface="Lato Light"/>
                <a:ea typeface="Lato Light"/>
                <a:cs typeface="Lato Light"/>
                <a:sym typeface="Lato Light"/>
              </a:rPr>
              <a:t> Artificial, </a:t>
            </a:r>
            <a:r>
              <a:rPr lang="en-US" sz="2399" u="none" strike="noStrike" dirty="0" err="1">
                <a:solidFill>
                  <a:srgbClr val="000000"/>
                </a:solidFill>
                <a:latin typeface="Lato Light"/>
                <a:ea typeface="Lato Light"/>
                <a:cs typeface="Lato Light"/>
                <a:sym typeface="Lato Light"/>
              </a:rPr>
              <a:t>adotada</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pelos</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Estados-Membros</a:t>
            </a:r>
            <a:r>
              <a:rPr lang="en-US" sz="2399" u="none" strike="noStrike" dirty="0">
                <a:solidFill>
                  <a:srgbClr val="000000"/>
                </a:solidFill>
                <a:latin typeface="Lato Light"/>
                <a:ea typeface="Lato Light"/>
                <a:cs typeface="Lato Light"/>
                <a:sym typeface="Lato Light"/>
              </a:rPr>
              <a:t> da UNESCO </a:t>
            </a:r>
            <a:r>
              <a:rPr lang="en-US" sz="2399" u="none" strike="noStrike" dirty="0" err="1">
                <a:solidFill>
                  <a:srgbClr val="000000"/>
                </a:solidFill>
                <a:latin typeface="Lato Light"/>
                <a:ea typeface="Lato Light"/>
                <a:cs typeface="Lato Light"/>
                <a:sym typeface="Lato Light"/>
              </a:rPr>
              <a:t>em</a:t>
            </a:r>
            <a:r>
              <a:rPr lang="en-US" sz="2399" u="none" strike="noStrike" dirty="0">
                <a:solidFill>
                  <a:srgbClr val="000000"/>
                </a:solidFill>
                <a:latin typeface="Lato Light"/>
                <a:ea typeface="Lato Light"/>
                <a:cs typeface="Lato Light"/>
                <a:sym typeface="Lato Light"/>
              </a:rPr>
              <a:t> 2021.</a:t>
            </a:r>
          </a:p>
        </p:txBody>
      </p:sp>
      <p:sp>
        <p:nvSpPr>
          <p:cNvPr id="5" name="TextBox 5"/>
          <p:cNvSpPr txBox="1"/>
          <p:nvPr/>
        </p:nvSpPr>
        <p:spPr>
          <a:xfrm>
            <a:off x="1028700" y="4610256"/>
            <a:ext cx="10415149" cy="220393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Objetivo</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Estrutura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metodologia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ajuda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governos</a:t>
            </a:r>
            <a:r>
              <a:rPr lang="en-US" sz="2400" u="none" strike="noStrike" dirty="0">
                <a:solidFill>
                  <a:srgbClr val="000000"/>
                </a:solidFill>
                <a:latin typeface="Lato Light"/>
                <a:ea typeface="Lato Light"/>
                <a:cs typeface="Lato Light"/>
                <a:sym typeface="Lato Light"/>
              </a:rPr>
              <a:t> a responder a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questão</a:t>
            </a:r>
            <a:r>
              <a:rPr lang="en-US" sz="2400" u="none" strike="noStrike" dirty="0">
                <a:solidFill>
                  <a:srgbClr val="000000"/>
                </a:solidFill>
                <a:latin typeface="Lato Light"/>
                <a:ea typeface="Lato Light"/>
                <a:cs typeface="Lato Light"/>
                <a:sym typeface="Lato Light"/>
              </a:rPr>
              <a:t> fundamental:</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ctr">
              <a:lnSpc>
                <a:spcPts val="2879"/>
              </a:lnSpc>
              <a:spcBef>
                <a:spcPct val="0"/>
              </a:spcBef>
            </a:pPr>
            <a:r>
              <a:rPr lang="en-US" sz="2400" i="1" u="none" strike="noStrike" dirty="0" err="1">
                <a:solidFill>
                  <a:srgbClr val="000000"/>
                </a:solidFill>
                <a:latin typeface="Lato Light Italics"/>
                <a:ea typeface="Lato Light Italics"/>
                <a:cs typeface="Lato Light Italics"/>
                <a:sym typeface="Lato Light Italics"/>
              </a:rPr>
              <a:t>Nosso</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país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está</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preparado</a:t>
            </a:r>
            <a:r>
              <a:rPr lang="en-US" sz="2400" i="1" u="none" strike="noStrike" dirty="0">
                <a:solidFill>
                  <a:srgbClr val="000000"/>
                </a:solidFill>
                <a:latin typeface="Lato Light Italics"/>
                <a:ea typeface="Lato Light Italics"/>
                <a:cs typeface="Lato Light Italics"/>
                <a:sym typeface="Lato Light Italics"/>
              </a:rPr>
              <a:t> para </a:t>
            </a:r>
            <a:r>
              <a:rPr lang="en-US" sz="2400" i="1" u="none" strike="noStrike" dirty="0" err="1">
                <a:solidFill>
                  <a:srgbClr val="000000"/>
                </a:solidFill>
                <a:latin typeface="Lato Light Italics"/>
                <a:ea typeface="Lato Light Italics"/>
                <a:cs typeface="Lato Light Italics"/>
                <a:sym typeface="Lato Light Italics"/>
              </a:rPr>
              <a:t>desenvolver</a:t>
            </a:r>
            <a:r>
              <a:rPr lang="en-US" sz="2400" i="1" u="none" strike="noStrike" dirty="0">
                <a:solidFill>
                  <a:srgbClr val="000000"/>
                </a:solidFill>
                <a:latin typeface="Lato Light Italics"/>
                <a:ea typeface="Lato Light Italics"/>
                <a:cs typeface="Lato Light Italics"/>
                <a:sym typeface="Lato Light Italics"/>
              </a:rPr>
              <a:t> e </a:t>
            </a:r>
            <a:r>
              <a:rPr lang="en-US" sz="2400" i="1" u="none" strike="noStrike" dirty="0" err="1">
                <a:solidFill>
                  <a:srgbClr val="000000"/>
                </a:solidFill>
                <a:latin typeface="Lato Light Italics"/>
                <a:ea typeface="Lato Light Italics"/>
                <a:cs typeface="Lato Light Italics"/>
                <a:sym typeface="Lato Light Italics"/>
              </a:rPr>
              <a:t>utilizar</a:t>
            </a:r>
            <a:r>
              <a:rPr lang="en-US" sz="2400" i="1" u="none" strike="noStrike" dirty="0">
                <a:solidFill>
                  <a:srgbClr val="000000"/>
                </a:solidFill>
                <a:latin typeface="Lato Light Italics"/>
                <a:ea typeface="Lato Light Italics"/>
                <a:cs typeface="Lato Light Italics"/>
                <a:sym typeface="Lato Light Italics"/>
              </a:rPr>
              <a:t> a </a:t>
            </a:r>
            <a:r>
              <a:rPr lang="en-US" sz="2400" i="1" u="none" strike="noStrike" dirty="0" err="1">
                <a:solidFill>
                  <a:srgbClr val="000000"/>
                </a:solidFill>
                <a:latin typeface="Lato Light Italics"/>
                <a:ea typeface="Lato Light Italics"/>
                <a:cs typeface="Lato Light Italics"/>
                <a:sym typeface="Lato Light Italics"/>
              </a:rPr>
              <a:t>inteligência</a:t>
            </a:r>
            <a:r>
              <a:rPr lang="en-US" sz="2400" i="1" u="none" strike="noStrike" dirty="0">
                <a:solidFill>
                  <a:srgbClr val="000000"/>
                </a:solidFill>
                <a:latin typeface="Lato Light Italics"/>
                <a:ea typeface="Lato Light Italics"/>
                <a:cs typeface="Lato Light Italics"/>
                <a:sym typeface="Lato Light Italics"/>
              </a:rPr>
              <a:t> artificial de </a:t>
            </a:r>
            <a:r>
              <a:rPr lang="en-US" sz="2400" i="1" u="none" strike="noStrike" dirty="0" err="1">
                <a:solidFill>
                  <a:srgbClr val="000000"/>
                </a:solidFill>
                <a:latin typeface="Lato Light Italics"/>
                <a:ea typeface="Lato Light Italics"/>
                <a:cs typeface="Lato Light Italics"/>
                <a:sym typeface="Lato Light Italics"/>
              </a:rPr>
              <a:t>uma</a:t>
            </a:r>
            <a:r>
              <a:rPr lang="en-US" sz="2400" i="1" u="none" strike="noStrike" dirty="0">
                <a:solidFill>
                  <a:srgbClr val="000000"/>
                </a:solidFill>
                <a:latin typeface="Lato Light Italics"/>
                <a:ea typeface="Lato Light Italics"/>
                <a:cs typeface="Lato Light Italics"/>
                <a:sym typeface="Lato Light Italics"/>
              </a:rPr>
              <a:t> forma </a:t>
            </a:r>
            <a:r>
              <a:rPr lang="en-US" sz="2400" i="1" u="none" strike="noStrike" dirty="0" err="1">
                <a:solidFill>
                  <a:srgbClr val="000000"/>
                </a:solidFill>
                <a:latin typeface="Lato Light Italics"/>
                <a:ea typeface="Lato Light Italics"/>
                <a:cs typeface="Lato Light Italics"/>
                <a:sym typeface="Lato Light Italics"/>
              </a:rPr>
              <a:t>que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respeite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os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direitos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humanos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promova</a:t>
            </a:r>
            <a:r>
              <a:rPr lang="en-US" sz="2400" i="1" u="none" strike="noStrike" dirty="0">
                <a:solidFill>
                  <a:srgbClr val="000000"/>
                </a:solidFill>
                <a:latin typeface="Lato Light Italics"/>
                <a:ea typeface="Lato Light Italics"/>
                <a:cs typeface="Lato Light Italics"/>
                <a:sym typeface="Lato Light Italics"/>
              </a:rPr>
              <a:t> a </a:t>
            </a:r>
            <a:r>
              <a:rPr lang="en-US" sz="2400" i="1" u="none" strike="noStrike" dirty="0" err="1">
                <a:solidFill>
                  <a:srgbClr val="000000"/>
                </a:solidFill>
                <a:latin typeface="Lato Light Italics"/>
                <a:ea typeface="Lato Light Italics"/>
                <a:cs typeface="Lato Light Italics"/>
                <a:sym typeface="Lato Light Italics"/>
              </a:rPr>
              <a:t>inclusão</a:t>
            </a:r>
            <a:r>
              <a:rPr lang="en-US" sz="2400" i="1" u="none" strike="noStrike" dirty="0">
                <a:solidFill>
                  <a:srgbClr val="000000"/>
                </a:solidFill>
                <a:latin typeface="Lato Light Italics"/>
                <a:ea typeface="Lato Light Italics"/>
                <a:cs typeface="Lato Light Italics"/>
                <a:sym typeface="Lato Light Italics"/>
              </a:rPr>
              <a:t> e </a:t>
            </a:r>
            <a:r>
              <a:rPr lang="en-US" sz="2400" i="1" u="none" strike="noStrike" dirty="0" err="1">
                <a:solidFill>
                  <a:srgbClr val="000000"/>
                </a:solidFill>
                <a:latin typeface="Lato Light Italics"/>
                <a:ea typeface="Lato Light Italics"/>
                <a:cs typeface="Lato Light Italics"/>
                <a:sym typeface="Lato Light Italics"/>
              </a:rPr>
              <a:t>reduza</a:t>
            </a:r>
            <a:r>
              <a:rPr lang="en-US" sz="2400" i="1" u="none" strike="noStrike" dirty="0">
                <a:solidFill>
                  <a:srgbClr val="000000"/>
                </a:solidFill>
                <a:latin typeface="Lato Light Italics"/>
                <a:ea typeface="Lato Light Italics"/>
                <a:cs typeface="Lato Light Italics"/>
                <a:sym typeface="Lato Light Italics"/>
              </a:rPr>
              <a:t> as </a:t>
            </a:r>
            <a:r>
              <a:rPr lang="en-US" sz="2400" i="1" u="none" strike="noStrike" dirty="0" err="1">
                <a:solidFill>
                  <a:srgbClr val="000000"/>
                </a:solidFill>
                <a:latin typeface="Lato Light Italics"/>
                <a:ea typeface="Lato Light Italics"/>
                <a:cs typeface="Lato Light Italics"/>
                <a:sym typeface="Lato Light Italics"/>
              </a:rPr>
              <a:t>desigualdades</a:t>
            </a:r>
            <a:r>
              <a:rPr lang="en-US" sz="2400" i="1" u="none" strike="noStrike" dirty="0">
                <a:solidFill>
                  <a:srgbClr val="000000"/>
                </a:solidFill>
                <a:latin typeface="Lato Light Italics"/>
                <a:ea typeface="Lato Light Italics"/>
                <a:cs typeface="Lato Light Italics"/>
                <a:sym typeface="Lato Light Italics"/>
              </a:rPr>
              <a:t>?</a:t>
            </a:r>
          </a:p>
        </p:txBody>
      </p:sp>
      <p:sp>
        <p:nvSpPr>
          <p:cNvPr id="6" name="TextBox 6"/>
          <p:cNvSpPr txBox="1"/>
          <p:nvPr/>
        </p:nvSpPr>
        <p:spPr>
          <a:xfrm>
            <a:off x="1028700" y="7048500"/>
            <a:ext cx="10415149"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Para o FPE, o Reference Framework (RAM) é </a:t>
            </a:r>
            <a:r>
              <a:rPr lang="en-US" sz="2400" u="none" strike="noStrike" dirty="0" err="1">
                <a:solidFill>
                  <a:srgbClr val="000000"/>
                </a:solidFill>
                <a:latin typeface="Lato Light"/>
                <a:ea typeface="Lato Light"/>
                <a:cs typeface="Lato Light"/>
                <a:sym typeface="Lato Light"/>
              </a:rPr>
              <a:t>particularmente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relevante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porque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18160" lvl="1" indent="-259080" algn="just">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Enfatiza</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acesso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equitativo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às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tecnologias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digitais</a:t>
            </a:r>
            <a:r>
              <a:rPr lang="en-US" sz="2400" u="none" strike="noStrike" dirty="0">
                <a:solidFill>
                  <a:srgbClr val="000000"/>
                </a:solidFill>
                <a:latin typeface="Lato Light"/>
                <a:ea typeface="Lato Light"/>
                <a:cs typeface="Lato Light"/>
                <a:sym typeface="Lato Light"/>
              </a:rPr>
              <a:t>.</a:t>
            </a:r>
          </a:p>
          <a:p>
            <a:pPr marL="518160" lvl="1" indent="-259080" algn="l">
              <a:lnSpc>
                <a:spcPts val="2879"/>
              </a:lnSpc>
              <a:buFont typeface="Arial"/>
              <a:buChar char="•"/>
            </a:pPr>
            <a:r>
              <a:rPr lang="en-US" sz="2400" u="none" strike="noStrike" dirty="0" err="1">
                <a:solidFill>
                  <a:srgbClr val="000000"/>
                </a:solidFill>
                <a:latin typeface="Lato Light"/>
                <a:ea typeface="Lato Light"/>
                <a:cs typeface="Lato Light"/>
                <a:sym typeface="Lato Light"/>
              </a:rPr>
              <a:t>Destaca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importância</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alfabetização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IA e das </a:t>
            </a:r>
            <a:r>
              <a:rPr lang="en-US" sz="2400" u="none" strike="noStrike" dirty="0" err="1">
                <a:solidFill>
                  <a:srgbClr val="000000"/>
                </a:solidFill>
                <a:latin typeface="Lato Light"/>
                <a:ea typeface="Lato Light"/>
                <a:cs typeface="Lato Light"/>
                <a:sym typeface="Lato Light"/>
              </a:rPr>
              <a:t>habilidades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essenciais</a:t>
            </a:r>
            <a:r>
              <a:rPr lang="en-US" sz="2400" u="none" strike="noStrike" dirty="0">
                <a:solidFill>
                  <a:srgbClr val="000000"/>
                </a:solidFill>
                <a:latin typeface="Lato Light"/>
                <a:ea typeface="Lato Light"/>
                <a:cs typeface="Lato Light"/>
                <a:sym typeface="Lato Light"/>
              </a:rPr>
              <a:t>.</a:t>
            </a:r>
          </a:p>
          <a:p>
            <a:pPr marL="518160" lvl="1" indent="-259080" algn="l">
              <a:lnSpc>
                <a:spcPts val="2879"/>
              </a:lnSpc>
              <a:buFont typeface="Arial"/>
              <a:buChar char="•"/>
            </a:pPr>
            <a:r>
              <a:rPr lang="en-US" sz="2400" u="none" strike="noStrike" dirty="0" err="1">
                <a:solidFill>
                  <a:srgbClr val="000000"/>
                </a:solidFill>
                <a:latin typeface="Lato Light"/>
                <a:ea typeface="Lato Light"/>
                <a:cs typeface="Lato Light"/>
                <a:sym typeface="Lato Light"/>
              </a:rPr>
              <a:t>Vinculando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governança</a:t>
            </a:r>
            <a:r>
              <a:rPr lang="en-US" sz="2400" u="none" strike="noStrike" dirty="0">
                <a:solidFill>
                  <a:srgbClr val="000000"/>
                </a:solidFill>
                <a:latin typeface="Lato Light"/>
                <a:ea typeface="Lato Light"/>
                <a:cs typeface="Lato Light"/>
                <a:sym typeface="Lato Light"/>
              </a:rPr>
              <a:t> da IA ​​à </a:t>
            </a:r>
            <a:r>
              <a:rPr lang="en-US" sz="2400" u="none" strike="noStrike" dirty="0" err="1">
                <a:solidFill>
                  <a:srgbClr val="000000"/>
                </a:solidFill>
                <a:latin typeface="Lato Light"/>
                <a:ea typeface="Lato Light"/>
                <a:cs typeface="Lato Light"/>
                <a:sym typeface="Lato Light"/>
              </a:rPr>
              <a:t>transformação</a:t>
            </a:r>
            <a:r>
              <a:rPr lang="en-US" sz="2400" u="none" strike="noStrike" dirty="0">
                <a:solidFill>
                  <a:srgbClr val="000000"/>
                </a:solidFill>
                <a:latin typeface="Lato Light"/>
                <a:ea typeface="Lato Light"/>
                <a:cs typeface="Lato Light"/>
                <a:sym typeface="Lato Light"/>
              </a:rPr>
              <a:t> do mercado de </a:t>
            </a:r>
            <a:r>
              <a:rPr lang="en-US" sz="2400" u="none" strike="noStrike" dirty="0" err="1">
                <a:solidFill>
                  <a:srgbClr val="000000"/>
                </a:solidFill>
                <a:latin typeface="Lato Light"/>
                <a:ea typeface="Lato Light"/>
                <a:cs typeface="Lato Light"/>
                <a:sym typeface="Lato Light"/>
              </a:rPr>
              <a:t>trabalho</a:t>
            </a:r>
            <a:endParaRPr lang="en-US" sz="2400" u="none" strike="noStrike" dirty="0">
              <a:solidFill>
                <a:srgbClr val="000000"/>
              </a:solidFill>
              <a:latin typeface="Lato Light"/>
              <a:ea typeface="Lato Light"/>
              <a:cs typeface="Lato Light"/>
              <a:sym typeface="Lato Light"/>
            </a:endParaRPr>
          </a:p>
          <a:p>
            <a:pPr marL="518160" lvl="1" indent="-259080" algn="l">
              <a:lnSpc>
                <a:spcPts val="2879"/>
              </a:lnSpc>
              <a:buFont typeface="Arial"/>
              <a:buChar char="•"/>
            </a:pPr>
            <a:r>
              <a:rPr lang="en-US" sz="2400" u="none" strike="noStrike" dirty="0" err="1">
                <a:solidFill>
                  <a:srgbClr val="000000"/>
                </a:solidFill>
                <a:latin typeface="Lato Light"/>
                <a:ea typeface="Lato Light"/>
                <a:cs typeface="Lato Light"/>
                <a:sym typeface="Lato Light"/>
              </a:rPr>
              <a:t>Promove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medidas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proteção</a:t>
            </a:r>
            <a:r>
              <a:rPr lang="en-US" sz="2400" u="none" strike="noStrike" dirty="0">
                <a:solidFill>
                  <a:srgbClr val="000000"/>
                </a:solidFill>
                <a:latin typeface="Lato Light"/>
                <a:ea typeface="Lato Light"/>
                <a:cs typeface="Lato Light"/>
                <a:sym typeface="Lato Light"/>
              </a:rPr>
              <a:t> contra </a:t>
            </a:r>
            <a:r>
              <a:rPr lang="en-US" sz="2400" u="none" strike="noStrike" dirty="0" err="1">
                <a:solidFill>
                  <a:srgbClr val="000000"/>
                </a:solidFill>
                <a:latin typeface="Lato Light"/>
                <a:ea typeface="Lato Light"/>
                <a:cs typeface="Lato Light"/>
                <a:sym typeface="Lato Light"/>
              </a:rPr>
              <a:t>preconceitos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desigualdades</a:t>
            </a:r>
            <a:r>
              <a:rPr lang="en-US" sz="2400" u="none" strike="noStrike" dirty="0">
                <a:solidFill>
                  <a:srgbClr val="000000"/>
                </a:solidFill>
                <a:latin typeface="Lato Light"/>
                <a:ea typeface="Lato Light"/>
                <a:cs typeface="Lato Light"/>
                <a:sym typeface="Lato Light"/>
              </a:rPr>
              <a:t>.</a:t>
            </a:r>
          </a:p>
        </p:txBody>
      </p:sp>
      <p:grpSp>
        <p:nvGrpSpPr>
          <p:cNvPr id="7" name="Group 7"/>
          <p:cNvGrpSpPr/>
          <p:nvPr/>
        </p:nvGrpSpPr>
        <p:grpSpPr>
          <a:xfrm>
            <a:off x="11980865"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GB"/>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20570" y="0"/>
            <a:ext cx="6867430" cy="10287000"/>
            <a:chOff x="0" y="0"/>
            <a:chExt cx="9156573" cy="13716000"/>
          </a:xfrm>
        </p:grpSpPr>
        <p:sp>
          <p:nvSpPr>
            <p:cNvPr id="3" name="Freeform 3"/>
            <p:cNvSpPr/>
            <p:nvPr/>
          </p:nvSpPr>
          <p:spPr>
            <a:xfrm>
              <a:off x="0" y="0"/>
              <a:ext cx="9156573" cy="13716000"/>
            </a:xfrm>
            <a:custGeom>
              <a:avLst/>
              <a:gdLst/>
              <a:ahLst/>
              <a:cxnLst/>
              <a:rect l="l" t="t" r="r" b="b"/>
              <a:pathLst>
                <a:path w="9156573" h="13716000">
                  <a:moveTo>
                    <a:pt x="0" y="0"/>
                  </a:moveTo>
                  <a:lnTo>
                    <a:pt x="9156573" y="0"/>
                  </a:lnTo>
                  <a:lnTo>
                    <a:pt x="9156573"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85850"/>
            <a:ext cx="63673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RECOMENDAÇÕES ÉTICAS – UE</a:t>
            </a:r>
          </a:p>
        </p:txBody>
      </p:sp>
      <p:sp>
        <p:nvSpPr>
          <p:cNvPr id="5" name="TextBox 5"/>
          <p:cNvSpPr txBox="1"/>
          <p:nvPr/>
        </p:nvSpPr>
        <p:spPr>
          <a:xfrm>
            <a:off x="1028700" y="2123927"/>
            <a:ext cx="8516117"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Lei de Inteligência Artificial (2024)</a:t>
            </a:r>
          </a:p>
        </p:txBody>
      </p:sp>
      <p:sp>
        <p:nvSpPr>
          <p:cNvPr id="6" name="TextBox 6"/>
          <p:cNvSpPr txBox="1"/>
          <p:nvPr/>
        </p:nvSpPr>
        <p:spPr>
          <a:xfrm>
            <a:off x="1028700" y="3041643"/>
            <a:ext cx="8794358" cy="4063420"/>
          </a:xfrm>
          <a:prstGeom prst="rect">
            <a:avLst/>
          </a:prstGeom>
        </p:spPr>
        <p:txBody>
          <a:bodyPr lIns="0" tIns="0" rIns="0" bIns="0" rtlCol="0" anchor="t">
            <a:spAutoFit/>
          </a:bodyPr>
          <a:lstStyle/>
          <a:p>
            <a:pPr marL="518160" lvl="1" indent="-259080" algn="l">
              <a:lnSpc>
                <a:spcPts val="2879"/>
              </a:lnSpc>
              <a:buFont typeface="Arial"/>
              <a:buChar char="•"/>
            </a:pPr>
            <a:r>
              <a:rPr lang="en-US" sz="2400" dirty="0">
                <a:solidFill>
                  <a:srgbClr val="000000"/>
                </a:solidFill>
                <a:latin typeface="Lato Light"/>
                <a:sym typeface="Lato Light"/>
              </a:rPr>
              <a:t>A </a:t>
            </a:r>
            <a:r>
              <a:rPr lang="en-US" sz="2400" dirty="0" err="1">
                <a:solidFill>
                  <a:srgbClr val="000000"/>
                </a:solidFill>
                <a:latin typeface="Lato Light"/>
                <a:sym typeface="Lato Light"/>
              </a:rPr>
              <a:t>primeira</a:t>
            </a:r>
            <a:r>
              <a:rPr lang="en-US" sz="2400" dirty="0">
                <a:solidFill>
                  <a:srgbClr val="000000"/>
                </a:solidFill>
                <a:latin typeface="Lato Light"/>
                <a:sym typeface="Lato Light"/>
              </a:rPr>
              <a:t> lei </a:t>
            </a:r>
            <a:r>
              <a:rPr lang="en-US" sz="2400" dirty="0" err="1">
                <a:solidFill>
                  <a:srgbClr val="000000"/>
                </a:solidFill>
                <a:latin typeface="Lato Light"/>
                <a:sym typeface="Lato Light"/>
              </a:rPr>
              <a:t>abrangente</a:t>
            </a:r>
            <a:r>
              <a:rPr lang="en-US" sz="2400" dirty="0">
                <a:solidFill>
                  <a:srgbClr val="000000"/>
                </a:solidFill>
                <a:latin typeface="Lato Light"/>
                <a:sym typeface="Lato Light"/>
              </a:rPr>
              <a:t> do </a:t>
            </a:r>
            <a:r>
              <a:rPr lang="en-US" sz="2400" dirty="0" err="1">
                <a:solidFill>
                  <a:srgbClr val="000000"/>
                </a:solidFill>
                <a:latin typeface="Lato Light"/>
                <a:sym typeface="Lato Light"/>
              </a:rPr>
              <a:t>mundo</a:t>
            </a:r>
            <a:r>
              <a:rPr lang="en-US" sz="2400" dirty="0">
                <a:solidFill>
                  <a:srgbClr val="000000"/>
                </a:solidFill>
                <a:latin typeface="Lato Light"/>
                <a:sym typeface="Lato Light"/>
              </a:rPr>
              <a:t> </a:t>
            </a:r>
            <a:r>
              <a:rPr lang="en-US" sz="2400" dirty="0" err="1">
                <a:solidFill>
                  <a:srgbClr val="000000"/>
                </a:solidFill>
                <a:latin typeface="Lato Light"/>
                <a:sym typeface="Lato Light"/>
              </a:rPr>
              <a:t>que</a:t>
            </a:r>
            <a:r>
              <a:rPr lang="en-US" sz="2400" dirty="0">
                <a:solidFill>
                  <a:srgbClr val="000000"/>
                </a:solidFill>
                <a:latin typeface="Lato Light"/>
                <a:sym typeface="Lato Light"/>
              </a:rPr>
              <a:t> </a:t>
            </a:r>
            <a:r>
              <a:rPr lang="en-US" sz="2400" dirty="0" err="1">
                <a:solidFill>
                  <a:srgbClr val="000000"/>
                </a:solidFill>
                <a:latin typeface="Lato Light"/>
                <a:sym typeface="Lato Light"/>
              </a:rPr>
              <a:t>regulamenta</a:t>
            </a:r>
            <a:r>
              <a:rPr lang="en-US" sz="2400" dirty="0">
                <a:solidFill>
                  <a:srgbClr val="000000"/>
                </a:solidFill>
                <a:latin typeface="Lato Light"/>
                <a:sym typeface="Lato Light"/>
              </a:rPr>
              <a:t> </a:t>
            </a:r>
            <a:r>
              <a:rPr lang="en-US" sz="2400" dirty="0" err="1">
                <a:solidFill>
                  <a:srgbClr val="000000"/>
                </a:solidFill>
                <a:latin typeface="Lato Light"/>
                <a:sym typeface="Lato Light"/>
              </a:rPr>
              <a:t>os</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sistemas</a:t>
            </a:r>
            <a:r>
              <a:rPr lang="en-US" sz="2400" dirty="0">
                <a:solidFill>
                  <a:srgbClr val="000000"/>
                </a:solidFill>
                <a:latin typeface="Lato Light"/>
                <a:sym typeface="Lato Light"/>
              </a:rPr>
              <a:t> de </a:t>
            </a:r>
            <a:r>
              <a:rPr lang="en-US" sz="2400" dirty="0" err="1">
                <a:solidFill>
                  <a:srgbClr val="000000"/>
                </a:solidFill>
                <a:latin typeface="Lato Light"/>
                <a:sym typeface="Lato Light"/>
              </a:rPr>
              <a:t>inteligência</a:t>
            </a:r>
            <a:r>
              <a:rPr lang="en-US" sz="2400" dirty="0">
                <a:solidFill>
                  <a:srgbClr val="000000"/>
                </a:solidFill>
                <a:latin typeface="Lato Light"/>
                <a:sym typeface="Lato Light"/>
              </a:rPr>
              <a:t> artificial.</a:t>
            </a:r>
          </a:p>
          <a:p>
            <a:pPr marL="518160" lvl="1" indent="-259080" algn="l">
              <a:lnSpc>
                <a:spcPts val="2879"/>
              </a:lnSpc>
              <a:buFont typeface="Arial"/>
              <a:buChar char="•"/>
            </a:pPr>
            <a:endParaRPr lang="en-US" sz="2400" dirty="0">
              <a:solidFill>
                <a:srgbClr val="000000"/>
              </a:solidFill>
              <a:latin typeface="Lato Light"/>
              <a:sym typeface="Lato Light"/>
            </a:endParaRPr>
          </a:p>
          <a:p>
            <a:pPr marL="518160" lvl="1" indent="-259080" algn="l">
              <a:lnSpc>
                <a:spcPts val="2879"/>
              </a:lnSpc>
              <a:buFont typeface="Arial"/>
              <a:buChar char="•"/>
            </a:pPr>
            <a:r>
              <a:rPr lang="en-US" sz="2400" dirty="0">
                <a:solidFill>
                  <a:srgbClr val="000000"/>
                </a:solidFill>
                <a:latin typeface="Lato Light"/>
                <a:sym typeface="Lato Light"/>
              </a:rPr>
              <a:t>Seu </a:t>
            </a:r>
            <a:r>
              <a:rPr lang="en-US" sz="2400" dirty="0" err="1">
                <a:solidFill>
                  <a:srgbClr val="000000"/>
                </a:solidFill>
                <a:latin typeface="Lato Light"/>
                <a:sym typeface="Lato Light"/>
              </a:rPr>
              <a:t>objetivo</a:t>
            </a:r>
            <a:r>
              <a:rPr lang="en-US" sz="2400" dirty="0">
                <a:solidFill>
                  <a:srgbClr val="000000"/>
                </a:solidFill>
                <a:latin typeface="Lato Light"/>
                <a:sym typeface="Lato Light"/>
              </a:rPr>
              <a:t> é </a:t>
            </a:r>
            <a:r>
              <a:rPr lang="en-US" sz="2400" dirty="0" err="1">
                <a:solidFill>
                  <a:srgbClr val="000000"/>
                </a:solidFill>
                <a:latin typeface="Lato Light"/>
                <a:sym typeface="Lato Light"/>
              </a:rPr>
              <a:t>promover</a:t>
            </a:r>
            <a:r>
              <a:rPr lang="en-US" sz="2400" dirty="0">
                <a:solidFill>
                  <a:srgbClr val="000000"/>
                </a:solidFill>
                <a:latin typeface="Lato Light"/>
                <a:sym typeface="Lato Light"/>
              </a:rPr>
              <a:t> </a:t>
            </a:r>
            <a:r>
              <a:rPr lang="en-US" sz="2400" dirty="0" err="1">
                <a:solidFill>
                  <a:srgbClr val="000000"/>
                </a:solidFill>
                <a:latin typeface="Lato Light"/>
                <a:sym typeface="Lato Light"/>
              </a:rPr>
              <a:t>uma</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inteligência</a:t>
            </a:r>
            <a:r>
              <a:rPr lang="en-US" sz="2400" dirty="0">
                <a:solidFill>
                  <a:srgbClr val="000000"/>
                </a:solidFill>
                <a:latin typeface="Lato Light"/>
                <a:sym typeface="Lato Light"/>
              </a:rPr>
              <a:t> artificial </a:t>
            </a:r>
            <a:r>
              <a:rPr lang="en-US" sz="2400" dirty="0" err="1">
                <a:solidFill>
                  <a:srgbClr val="000000"/>
                </a:solidFill>
                <a:latin typeface="Lato Light"/>
                <a:sym typeface="Lato Light"/>
              </a:rPr>
              <a:t>confiável</a:t>
            </a:r>
            <a:r>
              <a:rPr lang="en-US" sz="2400" dirty="0">
                <a:solidFill>
                  <a:srgbClr val="000000"/>
                </a:solidFill>
                <a:latin typeface="Lato Light"/>
                <a:sym typeface="Lato Light"/>
              </a:rPr>
              <a:t>, </a:t>
            </a:r>
            <a:r>
              <a:rPr lang="en-US" sz="2400" dirty="0" err="1">
                <a:solidFill>
                  <a:srgbClr val="000000"/>
                </a:solidFill>
                <a:latin typeface="Lato Light"/>
                <a:sym typeface="Lato Light"/>
              </a:rPr>
              <a:t>segura</a:t>
            </a:r>
            <a:r>
              <a:rPr lang="en-US" sz="2400" dirty="0">
                <a:solidFill>
                  <a:srgbClr val="000000"/>
                </a:solidFill>
                <a:latin typeface="Lato Light"/>
                <a:sym typeface="Lato Light"/>
              </a:rPr>
              <a:t> e </a:t>
            </a:r>
            <a:r>
              <a:rPr lang="en-US" sz="2400" dirty="0" err="1">
                <a:solidFill>
                  <a:srgbClr val="000000"/>
                </a:solidFill>
                <a:latin typeface="Lato Light"/>
                <a:sym typeface="Lato Light"/>
              </a:rPr>
              <a:t>que</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respeite</a:t>
            </a:r>
            <a:r>
              <a:rPr lang="en-US" sz="2400" dirty="0">
                <a:solidFill>
                  <a:srgbClr val="000000"/>
                </a:solidFill>
                <a:latin typeface="Lato Light"/>
                <a:sym typeface="Lato Light"/>
              </a:rPr>
              <a:t> </a:t>
            </a:r>
            <a:r>
              <a:rPr lang="en-US" sz="2400" dirty="0" err="1">
                <a:solidFill>
                  <a:srgbClr val="000000"/>
                </a:solidFill>
                <a:latin typeface="Lato Light"/>
                <a:sym typeface="Lato Light"/>
              </a:rPr>
              <a:t>os</a:t>
            </a:r>
            <a:r>
              <a:rPr lang="en-US" sz="2400" dirty="0">
                <a:solidFill>
                  <a:srgbClr val="000000"/>
                </a:solidFill>
                <a:latin typeface="Lato Light"/>
                <a:sym typeface="Lato Light"/>
              </a:rPr>
              <a:t> </a:t>
            </a:r>
            <a:r>
              <a:rPr lang="en-US" sz="2400" dirty="0" err="1">
                <a:solidFill>
                  <a:srgbClr val="000000"/>
                </a:solidFill>
                <a:latin typeface="Lato Light"/>
                <a:sym typeface="Lato Light"/>
              </a:rPr>
              <a:t>direitos</a:t>
            </a:r>
            <a:r>
              <a:rPr lang="en-US" sz="2400" dirty="0">
                <a:solidFill>
                  <a:srgbClr val="000000"/>
                </a:solidFill>
                <a:latin typeface="Lato Light"/>
                <a:sym typeface="Lato Light"/>
              </a:rPr>
              <a:t> </a:t>
            </a:r>
            <a:r>
              <a:rPr lang="en-US" sz="2400" dirty="0" err="1">
                <a:solidFill>
                  <a:srgbClr val="000000"/>
                </a:solidFill>
                <a:latin typeface="Lato Light"/>
                <a:sym typeface="Lato Light"/>
              </a:rPr>
              <a:t>humanos</a:t>
            </a:r>
            <a:r>
              <a:rPr lang="en-US" sz="2400" dirty="0">
                <a:solidFill>
                  <a:srgbClr val="000000"/>
                </a:solidFill>
                <a:latin typeface="Lato Light"/>
                <a:sym typeface="Lato Light"/>
              </a:rPr>
              <a:t>, </a:t>
            </a:r>
            <a:r>
              <a:rPr lang="en-US" sz="2400" dirty="0" err="1">
                <a:solidFill>
                  <a:srgbClr val="000000"/>
                </a:solidFill>
                <a:latin typeface="Lato Light"/>
                <a:sym typeface="Lato Light"/>
              </a:rPr>
              <a:t>fomentando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simultaneamente</a:t>
            </a:r>
            <a:r>
              <a:rPr lang="en-US" sz="2400" dirty="0">
                <a:solidFill>
                  <a:srgbClr val="000000"/>
                </a:solidFill>
                <a:latin typeface="Lato Light"/>
                <a:sym typeface="Lato Light"/>
              </a:rPr>
              <a:t> a </a:t>
            </a:r>
            <a:r>
              <a:rPr lang="en-US" sz="2400" dirty="0" err="1">
                <a:solidFill>
                  <a:srgbClr val="000000"/>
                </a:solidFill>
                <a:latin typeface="Lato Light"/>
                <a:sym typeface="Lato Light"/>
              </a:rPr>
              <a:t>inovação</a:t>
            </a:r>
            <a:r>
              <a:rPr lang="en-US" sz="2400" dirty="0">
                <a:solidFill>
                  <a:srgbClr val="000000"/>
                </a:solidFill>
                <a:latin typeface="Lato Light"/>
                <a:sym typeface="Lato Light"/>
              </a:rPr>
              <a:t> e a </a:t>
            </a:r>
            <a:r>
              <a:rPr lang="en-US" sz="2400" dirty="0" err="1">
                <a:solidFill>
                  <a:srgbClr val="000000"/>
                </a:solidFill>
                <a:latin typeface="Lato Light"/>
                <a:sym typeface="Lato Light"/>
              </a:rPr>
              <a:t>competitividade</a:t>
            </a:r>
            <a:r>
              <a:rPr lang="en-US" sz="2400" dirty="0">
                <a:solidFill>
                  <a:srgbClr val="000000"/>
                </a:solidFill>
                <a:latin typeface="Lato Light"/>
                <a:sym typeface="Lato Light"/>
              </a:rPr>
              <a:t> </a:t>
            </a:r>
            <a:r>
              <a:rPr lang="en-US" sz="2400" dirty="0" err="1">
                <a:solidFill>
                  <a:srgbClr val="000000"/>
                </a:solidFill>
                <a:latin typeface="Lato Light"/>
                <a:sym typeface="Lato Light"/>
              </a:rPr>
              <a:t>em</a:t>
            </a:r>
            <a:r>
              <a:rPr lang="en-US" sz="2400" dirty="0">
                <a:solidFill>
                  <a:srgbClr val="000000"/>
                </a:solidFill>
                <a:latin typeface="Lato Light"/>
                <a:sym typeface="Lato Light"/>
              </a:rPr>
              <a:t> </a:t>
            </a:r>
            <a:r>
              <a:rPr lang="en-US" sz="2400" dirty="0" err="1">
                <a:solidFill>
                  <a:srgbClr val="000000"/>
                </a:solidFill>
                <a:latin typeface="Lato Light"/>
                <a:sym typeface="Lato Light"/>
              </a:rPr>
              <a:t>todo</a:t>
            </a:r>
            <a:r>
              <a:rPr lang="en-US" sz="2400" dirty="0">
                <a:solidFill>
                  <a:srgbClr val="000000"/>
                </a:solidFill>
                <a:latin typeface="Lato Light"/>
                <a:sym typeface="Lato Light"/>
              </a:rPr>
              <a:t> o mercado </a:t>
            </a:r>
            <a:r>
              <a:rPr lang="en-US" sz="2400" dirty="0" err="1">
                <a:solidFill>
                  <a:srgbClr val="000000"/>
                </a:solidFill>
                <a:latin typeface="Lato Light"/>
                <a:sym typeface="Lato Light"/>
              </a:rPr>
              <a:t>único</a:t>
            </a:r>
            <a:r>
              <a:rPr lang="en-US" sz="2400" dirty="0">
                <a:solidFill>
                  <a:srgbClr val="000000"/>
                </a:solidFill>
                <a:latin typeface="Lato Light"/>
                <a:sym typeface="Lato Light"/>
              </a:rPr>
              <a:t> da UE.</a:t>
            </a:r>
          </a:p>
          <a:p>
            <a:pPr marL="518160" lvl="1" indent="-259080" algn="l">
              <a:lnSpc>
                <a:spcPts val="2879"/>
              </a:lnSpc>
              <a:buFont typeface="Arial"/>
              <a:buChar char="•"/>
            </a:pPr>
            <a:endParaRPr lang="en-US" sz="2400" dirty="0">
              <a:solidFill>
                <a:srgbClr val="000000"/>
              </a:solidFill>
              <a:latin typeface="Lato Light"/>
              <a:sym typeface="Lato Light"/>
            </a:endParaRPr>
          </a:p>
          <a:p>
            <a:pPr marL="518160" lvl="1" indent="-259080" algn="l">
              <a:lnSpc>
                <a:spcPts val="2879"/>
              </a:lnSpc>
              <a:buFont typeface="Arial"/>
              <a:buChar char="•"/>
            </a:pPr>
            <a:r>
              <a:rPr lang="en-US" sz="2400" dirty="0">
                <a:solidFill>
                  <a:srgbClr val="000000"/>
                </a:solidFill>
                <a:latin typeface="Lato Light"/>
                <a:sym typeface="Lato Light"/>
              </a:rPr>
              <a:t>O </a:t>
            </a:r>
            <a:r>
              <a:rPr lang="en-US" sz="2400" dirty="0" err="1">
                <a:solidFill>
                  <a:srgbClr val="000000"/>
                </a:solidFill>
                <a:latin typeface="Lato Light"/>
                <a:sym typeface="Lato Light"/>
              </a:rPr>
              <a:t>regulamento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entrou</a:t>
            </a:r>
            <a:r>
              <a:rPr lang="en-US" sz="2400" dirty="0">
                <a:solidFill>
                  <a:srgbClr val="000000"/>
                </a:solidFill>
                <a:latin typeface="Lato Light"/>
                <a:sym typeface="Lato Light"/>
              </a:rPr>
              <a:t> </a:t>
            </a:r>
            <a:r>
              <a:rPr lang="en-US" sz="2400" dirty="0" err="1">
                <a:solidFill>
                  <a:srgbClr val="000000"/>
                </a:solidFill>
                <a:latin typeface="Lato Light"/>
                <a:sym typeface="Lato Light"/>
              </a:rPr>
              <a:t>em</a:t>
            </a:r>
            <a:r>
              <a:rPr lang="en-US" sz="2400" dirty="0">
                <a:solidFill>
                  <a:srgbClr val="000000"/>
                </a:solidFill>
                <a:latin typeface="Lato Light"/>
                <a:sym typeface="Lato Light"/>
              </a:rPr>
              <a:t> vigor </a:t>
            </a:r>
            <a:r>
              <a:rPr lang="en-US" sz="2400" dirty="0" err="1">
                <a:solidFill>
                  <a:srgbClr val="000000"/>
                </a:solidFill>
                <a:latin typeface="Lato Light"/>
                <a:sym typeface="Lato Light"/>
              </a:rPr>
              <a:t>em</a:t>
            </a:r>
            <a:r>
              <a:rPr lang="en-US" sz="2400" dirty="0">
                <a:solidFill>
                  <a:srgbClr val="000000"/>
                </a:solidFill>
                <a:latin typeface="Lato Light"/>
                <a:sym typeface="Lato Light"/>
              </a:rPr>
              <a:t> 1 de </a:t>
            </a:r>
            <a:r>
              <a:rPr lang="en-US" sz="2400" dirty="0" err="1">
                <a:solidFill>
                  <a:srgbClr val="000000"/>
                </a:solidFill>
                <a:latin typeface="Lato Light"/>
                <a:sym typeface="Lato Light"/>
              </a:rPr>
              <a:t>agosto</a:t>
            </a:r>
            <a:r>
              <a:rPr lang="en-US" sz="2400" dirty="0">
                <a:solidFill>
                  <a:srgbClr val="000000"/>
                </a:solidFill>
                <a:latin typeface="Lato Light"/>
                <a:sym typeface="Lato Light"/>
              </a:rPr>
              <a:t> de 2024 e as </a:t>
            </a:r>
            <a:r>
              <a:rPr lang="en-US" sz="2400" dirty="0" err="1">
                <a:solidFill>
                  <a:srgbClr val="000000"/>
                </a:solidFill>
                <a:latin typeface="Lato Light"/>
                <a:sym typeface="Lato Light"/>
              </a:rPr>
              <a:t>principais</a:t>
            </a:r>
            <a:r>
              <a:rPr lang="en-US" sz="2400" dirty="0">
                <a:solidFill>
                  <a:srgbClr val="000000"/>
                </a:solidFill>
                <a:latin typeface="Lato Light"/>
                <a:sym typeface="Lato Light"/>
              </a:rPr>
              <a:t> </a:t>
            </a:r>
            <a:r>
              <a:rPr lang="en-US" sz="2400" dirty="0" err="1">
                <a:solidFill>
                  <a:srgbClr val="000000"/>
                </a:solidFill>
                <a:latin typeface="Lato Light"/>
                <a:sym typeface="Lato Light"/>
              </a:rPr>
              <a:t>obrigações</a:t>
            </a:r>
            <a:r>
              <a:rPr lang="en-US" sz="2400" dirty="0">
                <a:solidFill>
                  <a:srgbClr val="000000"/>
                </a:solidFill>
                <a:latin typeface="Lato Light"/>
                <a:sym typeface="Lato Light"/>
              </a:rPr>
              <a:t> </a:t>
            </a:r>
            <a:r>
              <a:rPr lang="en-US" sz="2400" dirty="0" err="1">
                <a:solidFill>
                  <a:srgbClr val="000000"/>
                </a:solidFill>
                <a:latin typeface="Lato Light"/>
                <a:sym typeface="Lato Light"/>
              </a:rPr>
              <a:t>serão</a:t>
            </a:r>
            <a:r>
              <a:rPr lang="en-US" sz="2400" dirty="0">
                <a:solidFill>
                  <a:srgbClr val="000000"/>
                </a:solidFill>
                <a:latin typeface="Lato Light"/>
                <a:sym typeface="Lato Light"/>
              </a:rPr>
              <a:t> </a:t>
            </a:r>
            <a:r>
              <a:rPr lang="en-US" sz="2400" dirty="0" err="1">
                <a:solidFill>
                  <a:srgbClr val="000000"/>
                </a:solidFill>
                <a:latin typeface="Lato Light"/>
                <a:sym typeface="Lato Light"/>
              </a:rPr>
              <a:t>implementadas</a:t>
            </a:r>
            <a:r>
              <a:rPr lang="en-US" sz="2400" dirty="0">
                <a:solidFill>
                  <a:srgbClr val="000000"/>
                </a:solidFill>
                <a:latin typeface="Lato Light"/>
                <a:sym typeface="Lato Light"/>
              </a:rPr>
              <a:t> </a:t>
            </a:r>
            <a:r>
              <a:rPr lang="en-US" sz="2400" dirty="0" err="1">
                <a:solidFill>
                  <a:srgbClr val="000000"/>
                </a:solidFill>
                <a:latin typeface="Lato Light"/>
                <a:sym typeface="Lato Light"/>
              </a:rPr>
              <a:t>gradualmente</a:t>
            </a:r>
            <a:r>
              <a:rPr lang="en-US" sz="2400" dirty="0">
                <a:solidFill>
                  <a:srgbClr val="000000"/>
                </a:solidFill>
                <a:latin typeface="Lato Light"/>
                <a:sym typeface="Lato Light"/>
              </a:rPr>
              <a:t> entre 2025 e 2027.</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72774" y="0"/>
            <a:ext cx="7215226" cy="10287000"/>
            <a:chOff x="0" y="0"/>
            <a:chExt cx="9620301" cy="13716000"/>
          </a:xfrm>
        </p:grpSpPr>
        <p:sp>
          <p:nvSpPr>
            <p:cNvPr id="3" name="Freeform 3"/>
            <p:cNvSpPr/>
            <p:nvPr/>
          </p:nvSpPr>
          <p:spPr>
            <a:xfrm>
              <a:off x="0" y="0"/>
              <a:ext cx="9620250" cy="13716000"/>
            </a:xfrm>
            <a:custGeom>
              <a:avLst/>
              <a:gdLst/>
              <a:ahLst/>
              <a:cxnLst/>
              <a:rect l="l" t="t" r="r" b="b"/>
              <a:pathLst>
                <a:path w="9620250" h="13716000">
                  <a:moveTo>
                    <a:pt x="0" y="0"/>
                  </a:moveTo>
                  <a:lnTo>
                    <a:pt x="9620250" y="0"/>
                  </a:lnTo>
                  <a:lnTo>
                    <a:pt x="9620250" y="13716000"/>
                  </a:lnTo>
                  <a:lnTo>
                    <a:pt x="0" y="13716000"/>
                  </a:lnTo>
                  <a:lnTo>
                    <a:pt x="0" y="0"/>
                  </a:lnTo>
                  <a:close/>
                </a:path>
              </a:pathLst>
            </a:custGeom>
            <a:blipFill>
              <a:blip r:embed="rId3"/>
              <a:stretch>
                <a:fillRect l="-15190"/>
              </a:stretch>
            </a:blipFill>
          </p:spPr>
          <p:txBody>
            <a:bodyPr/>
            <a:lstStyle/>
            <a:p>
              <a:endParaRPr lang="en-GB"/>
            </a:p>
          </p:txBody>
        </p:sp>
      </p:grpSp>
      <p:sp>
        <p:nvSpPr>
          <p:cNvPr id="4" name="TextBox 4"/>
          <p:cNvSpPr txBox="1"/>
          <p:nvPr/>
        </p:nvSpPr>
        <p:spPr>
          <a:xfrm>
            <a:off x="1028700" y="2003290"/>
            <a:ext cx="9933603"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Código de Práticas para IA de Propósito Geral (2025)</a:t>
            </a:r>
          </a:p>
        </p:txBody>
      </p:sp>
      <p:sp>
        <p:nvSpPr>
          <p:cNvPr id="5" name="TextBox 5"/>
          <p:cNvSpPr txBox="1"/>
          <p:nvPr/>
        </p:nvSpPr>
        <p:spPr>
          <a:xfrm>
            <a:off x="1028700" y="3066273"/>
            <a:ext cx="8707327" cy="32575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Diretrizes publicadas pela Comissão Europeia em 10 de julho de 2025 para facilitar o cumprimento da Lei da Inteligência Artificial da UE.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Complementa os requisitos legais de transparência, segurança e direitos autorais estabelecidos na Lei de Inteligência Artificial, artigos 53 e 55, e ajuda as organizações a demonstrarem conformidade caso optem por aderir ao Código em vez de comprová-la por outros meios.</a:t>
            </a:r>
          </a:p>
        </p:txBody>
      </p:sp>
      <p:sp>
        <p:nvSpPr>
          <p:cNvPr id="6" name="TextBox 6"/>
          <p:cNvSpPr txBox="1"/>
          <p:nvPr/>
        </p:nvSpPr>
        <p:spPr>
          <a:xfrm>
            <a:off x="1028700" y="1085850"/>
            <a:ext cx="63673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RECOMENDAÇÕES ÉTICAS – UE</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87344" y="174736"/>
            <a:ext cx="1536330" cy="1307027"/>
          </a:xfrm>
          <a:custGeom>
            <a:avLst/>
            <a:gdLst/>
            <a:ahLst/>
            <a:cxnLst/>
            <a:rect l="l" t="t" r="r" b="b"/>
            <a:pathLst>
              <a:path w="1536330" h="1307027">
                <a:moveTo>
                  <a:pt x="0" y="0"/>
                </a:moveTo>
                <a:lnTo>
                  <a:pt x="1536331" y="0"/>
                </a:lnTo>
                <a:lnTo>
                  <a:pt x="1536331" y="1307027"/>
                </a:lnTo>
                <a:lnTo>
                  <a:pt x="0" y="1307027"/>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6256283" y="683588"/>
            <a:ext cx="1614293" cy="619785"/>
          </a:xfrm>
          <a:prstGeom prst="rect">
            <a:avLst/>
          </a:prstGeom>
        </p:spPr>
        <p:txBody>
          <a:bodyPr lIns="0" tIns="0" rIns="0" bIns="0" rtlCol="0" anchor="t">
            <a:spAutoFit/>
          </a:bodyPr>
          <a:lstStyle/>
          <a:p>
            <a:pPr algn="l">
              <a:lnSpc>
                <a:spcPts val="2429"/>
              </a:lnSpc>
            </a:pPr>
            <a:r>
              <a:rPr lang="en-US" sz="2429">
                <a:solidFill>
                  <a:srgbClr val="00334D"/>
                </a:solidFill>
                <a:latin typeface="Gosha"/>
                <a:ea typeface="Gosha"/>
                <a:cs typeface="Gosha"/>
                <a:sym typeface="Gosha"/>
              </a:rPr>
              <a:t>Inclusive </a:t>
            </a:r>
            <a:r>
              <a:rPr lang="en-US" sz="2429" b="1">
                <a:solidFill>
                  <a:srgbClr val="00334D"/>
                </a:solidFill>
                <a:latin typeface="Gosha Bold"/>
                <a:ea typeface="Gosha Bold"/>
                <a:cs typeface="Gosha Bold"/>
                <a:sym typeface="Gosha Bold"/>
              </a:rPr>
              <a:t>Trainers</a:t>
            </a:r>
          </a:p>
        </p:txBody>
      </p:sp>
      <p:sp>
        <p:nvSpPr>
          <p:cNvPr id="4" name="TextBox 4"/>
          <p:cNvSpPr txBox="1"/>
          <p:nvPr/>
        </p:nvSpPr>
        <p:spPr>
          <a:xfrm>
            <a:off x="1582028" y="1567488"/>
            <a:ext cx="10988202" cy="554355"/>
          </a:xfrm>
          <a:prstGeom prst="rect">
            <a:avLst/>
          </a:prstGeom>
        </p:spPr>
        <p:txBody>
          <a:bodyPr lIns="0" tIns="0" rIns="0" bIns="0" rtlCol="0" anchor="t">
            <a:spAutoFit/>
          </a:bodyPr>
          <a:lstStyle/>
          <a:p>
            <a:pPr marL="0" lvl="0" indent="0" algn="l">
              <a:lnSpc>
                <a:spcPts val="4200"/>
              </a:lnSpc>
            </a:pPr>
            <a:r>
              <a:rPr lang="en-US" sz="4200">
                <a:solidFill>
                  <a:srgbClr val="000000"/>
                </a:solidFill>
                <a:latin typeface="Oswald"/>
                <a:ea typeface="Oswald"/>
                <a:cs typeface="Oswald"/>
                <a:sym typeface="Oswald"/>
              </a:rPr>
              <a:t>IMPLICAÇÕES ÉTICAS NO ENSINO</a:t>
            </a:r>
          </a:p>
        </p:txBody>
      </p:sp>
      <p:sp>
        <p:nvSpPr>
          <p:cNvPr id="5" name="Freeform 5"/>
          <p:cNvSpPr/>
          <p:nvPr/>
        </p:nvSpPr>
        <p:spPr>
          <a:xfrm>
            <a:off x="1281562" y="4202357"/>
            <a:ext cx="4597526" cy="3657383"/>
          </a:xfrm>
          <a:custGeom>
            <a:avLst/>
            <a:gdLst/>
            <a:ahLst/>
            <a:cxnLst/>
            <a:rect l="l" t="t" r="r" b="b"/>
            <a:pathLst>
              <a:path w="4597526" h="3657383">
                <a:moveTo>
                  <a:pt x="0" y="0"/>
                </a:moveTo>
                <a:lnTo>
                  <a:pt x="4597526" y="0"/>
                </a:lnTo>
                <a:lnTo>
                  <a:pt x="4597526" y="3657384"/>
                </a:lnTo>
                <a:lnTo>
                  <a:pt x="0" y="3657384"/>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2103906" y="4973190"/>
            <a:ext cx="2952838" cy="2534285"/>
          </a:xfrm>
          <a:prstGeom prst="rect">
            <a:avLst/>
          </a:prstGeom>
        </p:spPr>
        <p:txBody>
          <a:bodyPr lIns="0" tIns="0" rIns="0" bIns="0" rtlCol="0" anchor="t">
            <a:spAutoFit/>
          </a:bodyPr>
          <a:lstStyle/>
          <a:p>
            <a:pPr marL="0" lvl="0" indent="0" algn="ctr">
              <a:lnSpc>
                <a:spcPts val="2859"/>
              </a:lnSpc>
            </a:pPr>
            <a:r>
              <a:rPr lang="en-US" sz="2199">
                <a:solidFill>
                  <a:srgbClr val="000000"/>
                </a:solidFill>
                <a:latin typeface="Lato"/>
                <a:ea typeface="Lato"/>
                <a:cs typeface="Lato"/>
                <a:sym typeface="Lato"/>
              </a:rPr>
              <a:t>Para os </a:t>
            </a:r>
            <a:r>
              <a:rPr lang="en-US" sz="2199" b="1">
                <a:solidFill>
                  <a:srgbClr val="000000"/>
                </a:solidFill>
                <a:latin typeface="Lato Bold"/>
                <a:ea typeface="Lato Bold"/>
                <a:cs typeface="Lato Bold"/>
                <a:sym typeface="Lato Bold"/>
              </a:rPr>
              <a:t>educadores</a:t>
            </a:r>
            <a:r>
              <a:rPr lang="en-US" sz="2199">
                <a:solidFill>
                  <a:srgbClr val="000000"/>
                </a:solidFill>
                <a:latin typeface="Lato"/>
                <a:ea typeface="Lato"/>
                <a:cs typeface="Lato"/>
                <a:sym typeface="Lato"/>
              </a:rPr>
              <a:t>, o papel se expande do ensino para a governança ética, a mediação crítica e a integração responsável da IA.</a:t>
            </a:r>
          </a:p>
        </p:txBody>
      </p:sp>
      <p:sp>
        <p:nvSpPr>
          <p:cNvPr id="7" name="Freeform 7"/>
          <p:cNvSpPr/>
          <p:nvPr/>
        </p:nvSpPr>
        <p:spPr>
          <a:xfrm>
            <a:off x="7610326" y="3342471"/>
            <a:ext cx="8312235" cy="6030670"/>
          </a:xfrm>
          <a:custGeom>
            <a:avLst/>
            <a:gdLst/>
            <a:ahLst/>
            <a:cxnLst/>
            <a:rect l="l" t="t" r="r" b="b"/>
            <a:pathLst>
              <a:path w="8312235" h="6030670">
                <a:moveTo>
                  <a:pt x="0" y="0"/>
                </a:moveTo>
                <a:lnTo>
                  <a:pt x="8312235" y="0"/>
                </a:lnTo>
                <a:lnTo>
                  <a:pt x="8312235" y="6030670"/>
                </a:lnTo>
                <a:lnTo>
                  <a:pt x="0" y="6030670"/>
                </a:lnTo>
                <a:lnTo>
                  <a:pt x="0" y="0"/>
                </a:lnTo>
                <a:close/>
              </a:path>
            </a:pathLst>
          </a:custGeom>
          <a:blipFill>
            <a:blip r:embed="rId5"/>
            <a:stretch>
              <a:fillRect/>
            </a:stretch>
          </a:blipFill>
        </p:spPr>
        <p:txBody>
          <a:bodyPr/>
          <a:lstStyle/>
          <a:p>
            <a:endParaRPr lang="en-GB"/>
          </a:p>
        </p:txBody>
      </p:sp>
      <p:sp>
        <p:nvSpPr>
          <p:cNvPr id="8" name="TextBox 8"/>
          <p:cNvSpPr txBox="1"/>
          <p:nvPr/>
        </p:nvSpPr>
        <p:spPr>
          <a:xfrm>
            <a:off x="6925073" y="3486138"/>
            <a:ext cx="1834061" cy="257175"/>
          </a:xfrm>
          <a:prstGeom prst="rect">
            <a:avLst/>
          </a:prstGeom>
        </p:spPr>
        <p:txBody>
          <a:bodyPr lIns="0" tIns="0" rIns="0" bIns="0" rtlCol="0" anchor="t">
            <a:spAutoFit/>
          </a:bodyPr>
          <a:lstStyle/>
          <a:p>
            <a:pPr marL="0" lvl="0" indent="0" algn="r">
              <a:lnSpc>
                <a:spcPts val="2160"/>
              </a:lnSpc>
            </a:pPr>
            <a:r>
              <a:rPr lang="en-US" sz="1800" b="1">
                <a:solidFill>
                  <a:srgbClr val="F47F74"/>
                </a:solidFill>
                <a:latin typeface="Canva Sans Medium"/>
                <a:ea typeface="Canva Sans Medium"/>
                <a:cs typeface="Canva Sans Medium"/>
                <a:sym typeface="Canva Sans Medium"/>
              </a:rPr>
              <a:t>Transparência</a:t>
            </a:r>
          </a:p>
        </p:txBody>
      </p:sp>
      <p:sp>
        <p:nvSpPr>
          <p:cNvPr id="9" name="TextBox 9"/>
          <p:cNvSpPr txBox="1"/>
          <p:nvPr/>
        </p:nvSpPr>
        <p:spPr>
          <a:xfrm>
            <a:off x="7309939" y="3914582"/>
            <a:ext cx="1449195" cy="723900"/>
          </a:xfrm>
          <a:prstGeom prst="rect">
            <a:avLst/>
          </a:prstGeom>
        </p:spPr>
        <p:txBody>
          <a:bodyPr lIns="0" tIns="0" rIns="0" bIns="0" rtlCol="0" anchor="t">
            <a:spAutoFit/>
          </a:bodyPr>
          <a:lstStyle/>
          <a:p>
            <a:pPr marL="0" lvl="0" indent="0" algn="r">
              <a:lnSpc>
                <a:spcPts val="1440"/>
              </a:lnSpc>
            </a:pPr>
            <a:r>
              <a:rPr lang="en-US" sz="1200">
                <a:solidFill>
                  <a:srgbClr val="000000"/>
                </a:solidFill>
                <a:latin typeface="Canva Sans"/>
                <a:ea typeface="Canva Sans"/>
                <a:cs typeface="Canva Sans"/>
                <a:sym typeface="Canva Sans"/>
              </a:rPr>
              <a:t>Fortalece a confiança entre alunos e professores.</a:t>
            </a:r>
          </a:p>
        </p:txBody>
      </p:sp>
      <p:sp>
        <p:nvSpPr>
          <p:cNvPr id="10" name="TextBox 10"/>
          <p:cNvSpPr txBox="1"/>
          <p:nvPr/>
        </p:nvSpPr>
        <p:spPr>
          <a:xfrm>
            <a:off x="5879088" y="6149493"/>
            <a:ext cx="1742703" cy="523875"/>
          </a:xfrm>
          <a:prstGeom prst="rect">
            <a:avLst/>
          </a:prstGeom>
        </p:spPr>
        <p:txBody>
          <a:bodyPr lIns="0" tIns="0" rIns="0" bIns="0" rtlCol="0" anchor="t">
            <a:spAutoFit/>
          </a:bodyPr>
          <a:lstStyle/>
          <a:p>
            <a:pPr marL="0" lvl="0" indent="0" algn="r">
              <a:lnSpc>
                <a:spcPts val="2160"/>
              </a:lnSpc>
            </a:pPr>
            <a:r>
              <a:rPr lang="en-US" sz="1800" b="1">
                <a:solidFill>
                  <a:srgbClr val="99C43D"/>
                </a:solidFill>
                <a:latin typeface="Canva Sans Medium"/>
                <a:ea typeface="Canva Sans Medium"/>
                <a:cs typeface="Canva Sans Medium"/>
                <a:sym typeface="Canva Sans Medium"/>
              </a:rPr>
              <a:t>Competência profissional</a:t>
            </a:r>
          </a:p>
        </p:txBody>
      </p:sp>
      <p:sp>
        <p:nvSpPr>
          <p:cNvPr id="11" name="TextBox 11"/>
          <p:cNvSpPr txBox="1"/>
          <p:nvPr/>
        </p:nvSpPr>
        <p:spPr>
          <a:xfrm>
            <a:off x="5716774" y="6902401"/>
            <a:ext cx="1868329" cy="723900"/>
          </a:xfrm>
          <a:prstGeom prst="rect">
            <a:avLst/>
          </a:prstGeom>
        </p:spPr>
        <p:txBody>
          <a:bodyPr lIns="0" tIns="0" rIns="0" bIns="0" rtlCol="0" anchor="t">
            <a:spAutoFit/>
          </a:bodyPr>
          <a:lstStyle/>
          <a:p>
            <a:pPr marL="0" lvl="0" indent="0" algn="r">
              <a:lnSpc>
                <a:spcPts val="1440"/>
              </a:lnSpc>
            </a:pPr>
            <a:r>
              <a:rPr lang="en-US" sz="1200">
                <a:solidFill>
                  <a:srgbClr val="000000"/>
                </a:solidFill>
                <a:latin typeface="Canva Sans"/>
                <a:ea typeface="Canva Sans"/>
                <a:cs typeface="Canva Sans"/>
                <a:sym typeface="Canva Sans"/>
              </a:rPr>
              <a:t>Os professores precisam compreender os preconceitos, as ilusões e as limitações da IA.</a:t>
            </a:r>
          </a:p>
        </p:txBody>
      </p:sp>
      <p:sp>
        <p:nvSpPr>
          <p:cNvPr id="12" name="TextBox 12"/>
          <p:cNvSpPr txBox="1"/>
          <p:nvPr/>
        </p:nvSpPr>
        <p:spPr>
          <a:xfrm>
            <a:off x="14831078" y="3486138"/>
            <a:ext cx="2343287" cy="257175"/>
          </a:xfrm>
          <a:prstGeom prst="rect">
            <a:avLst/>
          </a:prstGeom>
        </p:spPr>
        <p:txBody>
          <a:bodyPr lIns="0" tIns="0" rIns="0" bIns="0" rtlCol="0" anchor="t">
            <a:spAutoFit/>
          </a:bodyPr>
          <a:lstStyle/>
          <a:p>
            <a:pPr marL="0" lvl="0" indent="0" algn="l">
              <a:lnSpc>
                <a:spcPts val="2160"/>
              </a:lnSpc>
            </a:pPr>
            <a:r>
              <a:rPr lang="en-US" sz="1800" b="1">
                <a:solidFill>
                  <a:srgbClr val="F4984D"/>
                </a:solidFill>
                <a:latin typeface="Canva Sans Medium"/>
                <a:ea typeface="Canva Sans Medium"/>
                <a:cs typeface="Canva Sans Medium"/>
                <a:sym typeface="Canva Sans Medium"/>
              </a:rPr>
              <a:t>Responsabilidade</a:t>
            </a:r>
          </a:p>
        </p:txBody>
      </p:sp>
      <p:sp>
        <p:nvSpPr>
          <p:cNvPr id="13" name="TextBox 13"/>
          <p:cNvSpPr txBox="1"/>
          <p:nvPr/>
        </p:nvSpPr>
        <p:spPr>
          <a:xfrm>
            <a:off x="14831078" y="3897384"/>
            <a:ext cx="1174032" cy="723900"/>
          </a:xfrm>
          <a:prstGeom prst="rect">
            <a:avLst/>
          </a:prstGeom>
        </p:spPr>
        <p:txBody>
          <a:bodyPr lIns="0" tIns="0" rIns="0" bIns="0" rtlCol="0" anchor="t">
            <a:spAutoFit/>
          </a:bodyPr>
          <a:lstStyle/>
          <a:p>
            <a:pPr marL="0" lvl="0" indent="0" algn="l">
              <a:lnSpc>
                <a:spcPts val="1440"/>
              </a:lnSpc>
            </a:pPr>
            <a:r>
              <a:rPr lang="en-US" sz="1200">
                <a:solidFill>
                  <a:srgbClr val="000000"/>
                </a:solidFill>
                <a:latin typeface="Canva Sans"/>
                <a:ea typeface="Canva Sans"/>
                <a:cs typeface="Canva Sans"/>
                <a:sym typeface="Canva Sans"/>
              </a:rPr>
              <a:t>As escolas devem realizar avaliações de risco.</a:t>
            </a:r>
          </a:p>
        </p:txBody>
      </p:sp>
      <p:sp>
        <p:nvSpPr>
          <p:cNvPr id="14" name="TextBox 14"/>
          <p:cNvSpPr txBox="1"/>
          <p:nvPr/>
        </p:nvSpPr>
        <p:spPr>
          <a:xfrm>
            <a:off x="15986766" y="6057772"/>
            <a:ext cx="1883811" cy="523875"/>
          </a:xfrm>
          <a:prstGeom prst="rect">
            <a:avLst/>
          </a:prstGeom>
        </p:spPr>
        <p:txBody>
          <a:bodyPr lIns="0" tIns="0" rIns="0" bIns="0" rtlCol="0" anchor="t">
            <a:spAutoFit/>
          </a:bodyPr>
          <a:lstStyle/>
          <a:p>
            <a:pPr marL="0" lvl="0" indent="0" algn="l">
              <a:lnSpc>
                <a:spcPts val="2160"/>
              </a:lnSpc>
            </a:pPr>
            <a:r>
              <a:rPr lang="en-US" sz="1800" b="1">
                <a:solidFill>
                  <a:srgbClr val="5F96F1"/>
                </a:solidFill>
                <a:latin typeface="Canva Sans Medium"/>
                <a:ea typeface="Canva Sans Medium"/>
                <a:cs typeface="Canva Sans Medium"/>
                <a:sym typeface="Canva Sans Medium"/>
              </a:rPr>
              <a:t>Dever de supervisão</a:t>
            </a:r>
          </a:p>
        </p:txBody>
      </p:sp>
      <p:sp>
        <p:nvSpPr>
          <p:cNvPr id="15" name="TextBox 15"/>
          <p:cNvSpPr txBox="1"/>
          <p:nvPr/>
        </p:nvSpPr>
        <p:spPr>
          <a:xfrm>
            <a:off x="15986766" y="6796921"/>
            <a:ext cx="1687670" cy="1085850"/>
          </a:xfrm>
          <a:prstGeom prst="rect">
            <a:avLst/>
          </a:prstGeom>
        </p:spPr>
        <p:txBody>
          <a:bodyPr lIns="0" tIns="0" rIns="0" bIns="0" rtlCol="0" anchor="t">
            <a:spAutoFit/>
          </a:bodyPr>
          <a:lstStyle/>
          <a:p>
            <a:pPr marL="0" lvl="0" indent="0" algn="l">
              <a:lnSpc>
                <a:spcPts val="1440"/>
              </a:lnSpc>
            </a:pPr>
            <a:r>
              <a:rPr lang="en-US" sz="1200">
                <a:solidFill>
                  <a:srgbClr val="000000"/>
                </a:solidFill>
                <a:latin typeface="Canva Sans"/>
                <a:ea typeface="Canva Sans"/>
                <a:cs typeface="Canva Sans"/>
                <a:sym typeface="Canva Sans"/>
              </a:rPr>
              <a:t>Os professores devem avaliar criticamente os resultados da IA. A IA não pode substituir o julgamento profissional.</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5850" y="4069080"/>
            <a:ext cx="4583430" cy="3646170"/>
          </a:xfrm>
          <a:custGeom>
            <a:avLst/>
            <a:gdLst/>
            <a:ahLst/>
            <a:cxnLst/>
            <a:rect l="l" t="t" r="r" b="b"/>
            <a:pathLst>
              <a:path w="4583430" h="3646170">
                <a:moveTo>
                  <a:pt x="0" y="0"/>
                </a:moveTo>
                <a:lnTo>
                  <a:pt x="4583430" y="0"/>
                </a:lnTo>
                <a:lnTo>
                  <a:pt x="4583430" y="3646170"/>
                </a:lnTo>
                <a:lnTo>
                  <a:pt x="0" y="3646170"/>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792119" y="4610735"/>
            <a:ext cx="3170891" cy="2896235"/>
          </a:xfrm>
          <a:prstGeom prst="rect">
            <a:avLst/>
          </a:prstGeom>
        </p:spPr>
        <p:txBody>
          <a:bodyPr lIns="0" tIns="0" rIns="0" bIns="0" rtlCol="0" anchor="t">
            <a:spAutoFit/>
          </a:bodyPr>
          <a:lstStyle/>
          <a:p>
            <a:pPr marL="0" lvl="0" indent="0" algn="ctr">
              <a:lnSpc>
                <a:spcPts val="2859"/>
              </a:lnSpc>
              <a:spcBef>
                <a:spcPct val="0"/>
              </a:spcBef>
            </a:pPr>
            <a:r>
              <a:rPr lang="en-US" sz="2199" u="none" strike="noStrike">
                <a:solidFill>
                  <a:srgbClr val="000000"/>
                </a:solidFill>
                <a:latin typeface="Lato"/>
                <a:ea typeface="Lato"/>
                <a:cs typeface="Lato"/>
                <a:sym typeface="Lato"/>
              </a:rPr>
              <a:t>Para os </a:t>
            </a:r>
            <a:r>
              <a:rPr lang="en-US" sz="2199" b="1" u="none" strike="noStrike">
                <a:solidFill>
                  <a:srgbClr val="000000"/>
                </a:solidFill>
                <a:latin typeface="Lato Bold"/>
                <a:ea typeface="Lato Bold"/>
                <a:cs typeface="Lato Bold"/>
                <a:sym typeface="Lato Bold"/>
              </a:rPr>
              <a:t>estudantes</a:t>
            </a:r>
            <a:r>
              <a:rPr lang="en-US" sz="2199" u="none" strike="noStrike">
                <a:solidFill>
                  <a:srgbClr val="000000"/>
                </a:solidFill>
                <a:latin typeface="Lato"/>
                <a:ea typeface="Lato"/>
                <a:cs typeface="Lato"/>
                <a:sym typeface="Lato"/>
              </a:rPr>
              <a:t>, o foco ético se aprofunda, passando da proteção para a autonomia, o pensamento crítico e a equidade na aprendizagem mediada por IA.</a:t>
            </a:r>
          </a:p>
        </p:txBody>
      </p:sp>
      <p:sp>
        <p:nvSpPr>
          <p:cNvPr id="4" name="Freeform 4"/>
          <p:cNvSpPr/>
          <p:nvPr/>
        </p:nvSpPr>
        <p:spPr>
          <a:xfrm>
            <a:off x="7395210" y="3211830"/>
            <a:ext cx="8286750" cy="6012180"/>
          </a:xfrm>
          <a:custGeom>
            <a:avLst/>
            <a:gdLst/>
            <a:ahLst/>
            <a:cxnLst/>
            <a:rect l="l" t="t" r="r" b="b"/>
            <a:pathLst>
              <a:path w="8286750" h="6012180">
                <a:moveTo>
                  <a:pt x="0" y="0"/>
                </a:moveTo>
                <a:lnTo>
                  <a:pt x="8286750" y="0"/>
                </a:lnTo>
                <a:lnTo>
                  <a:pt x="8286750" y="6012180"/>
                </a:lnTo>
                <a:lnTo>
                  <a:pt x="0" y="6012180"/>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6381602" y="3305661"/>
            <a:ext cx="2177182" cy="737235"/>
          </a:xfrm>
          <a:prstGeom prst="rect">
            <a:avLst/>
          </a:prstGeom>
        </p:spPr>
        <p:txBody>
          <a:bodyPr lIns="0" tIns="0" rIns="0" bIns="0" rtlCol="0" anchor="t">
            <a:spAutoFit/>
          </a:bodyPr>
          <a:lstStyle/>
          <a:p>
            <a:pPr marL="0" lvl="0" indent="0" algn="r">
              <a:lnSpc>
                <a:spcPts val="1980"/>
              </a:lnSpc>
              <a:spcBef>
                <a:spcPct val="0"/>
              </a:spcBef>
            </a:pPr>
            <a:r>
              <a:rPr lang="en-US" sz="1800" b="1" u="none" strike="noStrike">
                <a:solidFill>
                  <a:srgbClr val="97B23B"/>
                </a:solidFill>
                <a:latin typeface="Canva Sans Medium"/>
                <a:ea typeface="Canva Sans Medium"/>
                <a:cs typeface="Canva Sans Medium"/>
                <a:sym typeface="Canva Sans Medium"/>
              </a:rPr>
              <a:t>preocupações com a privacidade dos dados</a:t>
            </a:r>
          </a:p>
        </p:txBody>
      </p:sp>
      <p:sp>
        <p:nvSpPr>
          <p:cNvPr id="6" name="TextBox 6"/>
          <p:cNvSpPr txBox="1"/>
          <p:nvPr/>
        </p:nvSpPr>
        <p:spPr>
          <a:xfrm>
            <a:off x="6986016" y="4150213"/>
            <a:ext cx="1572768" cy="653415"/>
          </a:xfrm>
          <a:prstGeom prst="rect">
            <a:avLst/>
          </a:prstGeom>
        </p:spPr>
        <p:txBody>
          <a:bodyPr lIns="0" tIns="0" rIns="0" bIns="0" rtlCol="0" anchor="t">
            <a:spAutoFit/>
          </a:bodyPr>
          <a:lstStyle/>
          <a:p>
            <a:pPr marL="0" lvl="0" indent="0" algn="r">
              <a:lnSpc>
                <a:spcPts val="1320"/>
              </a:lnSpc>
              <a:spcBef>
                <a:spcPct val="0"/>
              </a:spcBef>
            </a:pPr>
            <a:r>
              <a:rPr lang="en-US" sz="1200" b="1" u="none" strike="noStrike">
                <a:solidFill>
                  <a:srgbClr val="53575E"/>
                </a:solidFill>
                <a:latin typeface="Canva Sans Medium"/>
                <a:ea typeface="Canva Sans Medium"/>
                <a:cs typeface="Canva Sans Medium"/>
                <a:sym typeface="Canva Sans Medium"/>
              </a:rPr>
              <a:t>Protege os dados dos alunos e a integridade acadêmica.</a:t>
            </a:r>
          </a:p>
        </p:txBody>
      </p:sp>
      <p:sp>
        <p:nvSpPr>
          <p:cNvPr id="7" name="TextBox 7"/>
          <p:cNvSpPr txBox="1"/>
          <p:nvPr/>
        </p:nvSpPr>
        <p:spPr>
          <a:xfrm>
            <a:off x="5545340" y="6275237"/>
            <a:ext cx="1861300" cy="737235"/>
          </a:xfrm>
          <a:prstGeom prst="rect">
            <a:avLst/>
          </a:prstGeom>
        </p:spPr>
        <p:txBody>
          <a:bodyPr lIns="0" tIns="0" rIns="0" bIns="0" rtlCol="0" anchor="t">
            <a:spAutoFit/>
          </a:bodyPr>
          <a:lstStyle/>
          <a:p>
            <a:pPr marL="0" lvl="0" indent="0" algn="r">
              <a:lnSpc>
                <a:spcPts val="1980"/>
              </a:lnSpc>
              <a:spcBef>
                <a:spcPct val="0"/>
              </a:spcBef>
            </a:pPr>
            <a:r>
              <a:rPr lang="en-US" sz="1800" b="1" u="none" strike="noStrike">
                <a:solidFill>
                  <a:srgbClr val="E48E4A"/>
                </a:solidFill>
                <a:latin typeface="Canva Sans Medium"/>
                <a:ea typeface="Canva Sans Medium"/>
                <a:cs typeface="Canva Sans Medium"/>
                <a:sym typeface="Canva Sans Medium"/>
              </a:rPr>
              <a:t>Desigualdade na alfabetização em IA</a:t>
            </a:r>
          </a:p>
        </p:txBody>
      </p:sp>
      <p:sp>
        <p:nvSpPr>
          <p:cNvPr id="8" name="TextBox 8"/>
          <p:cNvSpPr txBox="1"/>
          <p:nvPr/>
        </p:nvSpPr>
        <p:spPr>
          <a:xfrm>
            <a:off x="5833872" y="7107722"/>
            <a:ext cx="1572768" cy="542925"/>
          </a:xfrm>
          <a:prstGeom prst="rect">
            <a:avLst/>
          </a:prstGeom>
        </p:spPr>
        <p:txBody>
          <a:bodyPr lIns="0" tIns="0" rIns="0" bIns="0" rtlCol="0" anchor="t">
            <a:spAutoFit/>
          </a:bodyPr>
          <a:lstStyle/>
          <a:p>
            <a:pPr marL="0" lvl="0" indent="0" algn="r">
              <a:lnSpc>
                <a:spcPts val="1439"/>
              </a:lnSpc>
              <a:spcBef>
                <a:spcPct val="0"/>
              </a:spcBef>
            </a:pPr>
            <a:r>
              <a:rPr lang="en-US" sz="1200" b="1" u="none" strike="noStrike">
                <a:solidFill>
                  <a:srgbClr val="53575E"/>
                </a:solidFill>
                <a:latin typeface="Canva Sans Medium"/>
                <a:ea typeface="Canva Sans Medium"/>
                <a:cs typeface="Canva Sans Medium"/>
                <a:sym typeface="Canva Sans Medium"/>
              </a:rPr>
              <a:t>Os alunos devem compreender os riscos da IA.</a:t>
            </a:r>
          </a:p>
        </p:txBody>
      </p:sp>
      <p:sp>
        <p:nvSpPr>
          <p:cNvPr id="9" name="TextBox 9"/>
          <p:cNvSpPr txBox="1"/>
          <p:nvPr/>
        </p:nvSpPr>
        <p:spPr>
          <a:xfrm>
            <a:off x="14502384" y="3293961"/>
            <a:ext cx="1831086" cy="489585"/>
          </a:xfrm>
          <a:prstGeom prst="rect">
            <a:avLst/>
          </a:prstGeom>
        </p:spPr>
        <p:txBody>
          <a:bodyPr lIns="0" tIns="0" rIns="0" bIns="0" rtlCol="0" anchor="t">
            <a:spAutoFit/>
          </a:bodyPr>
          <a:lstStyle/>
          <a:p>
            <a:pPr marL="0" lvl="0" indent="0" algn="l">
              <a:lnSpc>
                <a:spcPts val="1980"/>
              </a:lnSpc>
              <a:spcBef>
                <a:spcPct val="0"/>
              </a:spcBef>
            </a:pPr>
            <a:r>
              <a:rPr lang="en-US" sz="1800" b="1" u="none" strike="noStrike">
                <a:solidFill>
                  <a:srgbClr val="5088E0"/>
                </a:solidFill>
                <a:latin typeface="Canva Sans Medium"/>
                <a:ea typeface="Canva Sans Medium"/>
                <a:cs typeface="Canva Sans Medium"/>
                <a:sym typeface="Canva Sans Medium"/>
              </a:rPr>
              <a:t>Falta de transparência</a:t>
            </a:r>
          </a:p>
        </p:txBody>
      </p:sp>
      <p:sp>
        <p:nvSpPr>
          <p:cNvPr id="10" name="TextBox 10"/>
          <p:cNvSpPr txBox="1"/>
          <p:nvPr/>
        </p:nvSpPr>
        <p:spPr>
          <a:xfrm>
            <a:off x="14502384" y="3988288"/>
            <a:ext cx="2042487" cy="491490"/>
          </a:xfrm>
          <a:prstGeom prst="rect">
            <a:avLst/>
          </a:prstGeom>
        </p:spPr>
        <p:txBody>
          <a:bodyPr lIns="0" tIns="0" rIns="0" bIns="0" rtlCol="0" anchor="t">
            <a:spAutoFit/>
          </a:bodyPr>
          <a:lstStyle/>
          <a:p>
            <a:pPr marL="0" lvl="0" indent="0" algn="l">
              <a:lnSpc>
                <a:spcPts val="1320"/>
              </a:lnSpc>
              <a:spcBef>
                <a:spcPct val="0"/>
              </a:spcBef>
            </a:pPr>
            <a:r>
              <a:rPr lang="en-US" sz="1200" b="1" u="none" strike="noStrike">
                <a:solidFill>
                  <a:srgbClr val="53575E"/>
                </a:solidFill>
                <a:latin typeface="Canva Sans Medium"/>
                <a:ea typeface="Canva Sans Medium"/>
                <a:cs typeface="Canva Sans Medium"/>
                <a:sym typeface="Canva Sans Medium"/>
              </a:rPr>
              <a:t>Os alunos precisam saber quando a IA está sendo usada.</a:t>
            </a:r>
          </a:p>
        </p:txBody>
      </p:sp>
      <p:sp>
        <p:nvSpPr>
          <p:cNvPr id="11" name="TextBox 11"/>
          <p:cNvSpPr txBox="1"/>
          <p:nvPr/>
        </p:nvSpPr>
        <p:spPr>
          <a:xfrm>
            <a:off x="15672816" y="6275237"/>
            <a:ext cx="1868050" cy="489585"/>
          </a:xfrm>
          <a:prstGeom prst="rect">
            <a:avLst/>
          </a:prstGeom>
        </p:spPr>
        <p:txBody>
          <a:bodyPr lIns="0" tIns="0" rIns="0" bIns="0" rtlCol="0" anchor="t">
            <a:spAutoFit/>
          </a:bodyPr>
          <a:lstStyle/>
          <a:p>
            <a:pPr marL="0" lvl="0" indent="0" algn="l">
              <a:lnSpc>
                <a:spcPts val="1980"/>
              </a:lnSpc>
              <a:spcBef>
                <a:spcPct val="0"/>
              </a:spcBef>
            </a:pPr>
            <a:r>
              <a:rPr lang="en-US" sz="1800" b="1" u="none" strike="noStrike">
                <a:solidFill>
                  <a:srgbClr val="F46B6B"/>
                </a:solidFill>
                <a:latin typeface="Canva Sans Medium"/>
                <a:ea typeface="Canva Sans Medium"/>
                <a:cs typeface="Canva Sans Medium"/>
                <a:sym typeface="Canva Sans Medium"/>
              </a:rPr>
              <a:t>Usos maliciosos da IA</a:t>
            </a:r>
          </a:p>
        </p:txBody>
      </p:sp>
      <p:sp>
        <p:nvSpPr>
          <p:cNvPr id="12" name="TextBox 12"/>
          <p:cNvSpPr txBox="1"/>
          <p:nvPr/>
        </p:nvSpPr>
        <p:spPr>
          <a:xfrm>
            <a:off x="15672816" y="6927011"/>
            <a:ext cx="1499616" cy="361950"/>
          </a:xfrm>
          <a:prstGeom prst="rect">
            <a:avLst/>
          </a:prstGeom>
        </p:spPr>
        <p:txBody>
          <a:bodyPr lIns="0" tIns="0" rIns="0" bIns="0" rtlCol="0" anchor="t">
            <a:spAutoFit/>
          </a:bodyPr>
          <a:lstStyle/>
          <a:p>
            <a:pPr marL="0" lvl="0" indent="0" algn="l">
              <a:lnSpc>
                <a:spcPts val="1439"/>
              </a:lnSpc>
              <a:spcBef>
                <a:spcPct val="0"/>
              </a:spcBef>
            </a:pPr>
            <a:r>
              <a:rPr lang="en-US" sz="1200" b="1" u="none" strike="noStrike">
                <a:solidFill>
                  <a:srgbClr val="53575E"/>
                </a:solidFill>
                <a:latin typeface="Canva Sans Medium"/>
                <a:ea typeface="Canva Sans Medium"/>
                <a:cs typeface="Canva Sans Medium"/>
                <a:sym typeface="Canva Sans Medium"/>
              </a:rPr>
              <a:t>Protege os alunos da manipulação.</a:t>
            </a:r>
          </a:p>
        </p:txBody>
      </p:sp>
      <p:sp>
        <p:nvSpPr>
          <p:cNvPr id="13" name="Freeform 13"/>
          <p:cNvSpPr/>
          <p:nvPr/>
        </p:nvSpPr>
        <p:spPr>
          <a:xfrm>
            <a:off x="14801850" y="205740"/>
            <a:ext cx="1531620" cy="1508760"/>
          </a:xfrm>
          <a:custGeom>
            <a:avLst/>
            <a:gdLst/>
            <a:ahLst/>
            <a:cxnLst/>
            <a:rect l="l" t="t" r="r" b="b"/>
            <a:pathLst>
              <a:path w="1531620" h="1508760">
                <a:moveTo>
                  <a:pt x="0" y="0"/>
                </a:moveTo>
                <a:lnTo>
                  <a:pt x="1531620" y="0"/>
                </a:lnTo>
                <a:lnTo>
                  <a:pt x="1531620" y="1508760"/>
                </a:lnTo>
                <a:lnTo>
                  <a:pt x="0" y="1508760"/>
                </a:lnTo>
                <a:lnTo>
                  <a:pt x="0" y="0"/>
                </a:lnTo>
                <a:close/>
              </a:path>
            </a:pathLst>
          </a:custGeom>
          <a:blipFill>
            <a:blip r:embed="rId5"/>
            <a:stretch>
              <a:fillRect/>
            </a:stretch>
          </a:blipFill>
        </p:spPr>
        <p:txBody>
          <a:bodyPr/>
          <a:lstStyle/>
          <a:p>
            <a:endParaRPr lang="en-GB"/>
          </a:p>
        </p:txBody>
      </p:sp>
      <p:sp>
        <p:nvSpPr>
          <p:cNvPr id="14" name="TextBox 14"/>
          <p:cNvSpPr txBox="1"/>
          <p:nvPr/>
        </p:nvSpPr>
        <p:spPr>
          <a:xfrm>
            <a:off x="16166592" y="762208"/>
            <a:ext cx="1609344" cy="566511"/>
          </a:xfrm>
          <a:prstGeom prst="rect">
            <a:avLst/>
          </a:prstGeom>
        </p:spPr>
        <p:txBody>
          <a:bodyPr lIns="0" tIns="0" rIns="0" bIns="0" rtlCol="0" anchor="t">
            <a:spAutoFit/>
          </a:bodyPr>
          <a:lstStyle/>
          <a:p>
            <a:pPr algn="l">
              <a:lnSpc>
                <a:spcPts val="2141"/>
              </a:lnSpc>
            </a:pPr>
            <a:r>
              <a:rPr lang="en-US" sz="2676">
                <a:solidFill>
                  <a:srgbClr val="00334E"/>
                </a:solidFill>
                <a:latin typeface="Gosha"/>
                <a:ea typeface="Gosha"/>
                <a:cs typeface="Gosha"/>
                <a:sym typeface="Gosha"/>
              </a:rPr>
              <a:t>INclusive </a:t>
            </a:r>
            <a:r>
              <a:rPr lang="en-US" sz="2676" b="1">
                <a:solidFill>
                  <a:srgbClr val="00334E"/>
                </a:solidFill>
                <a:latin typeface="Gosha Bold"/>
                <a:ea typeface="Gosha Bold"/>
                <a:cs typeface="Gosha Bold"/>
                <a:sym typeface="Gosha Bold"/>
              </a:rPr>
              <a:t>Trainers</a:t>
            </a:r>
          </a:p>
        </p:txBody>
      </p:sp>
      <p:sp>
        <p:nvSpPr>
          <p:cNvPr id="15" name="TextBox 15"/>
          <p:cNvSpPr txBox="1"/>
          <p:nvPr/>
        </p:nvSpPr>
        <p:spPr>
          <a:xfrm>
            <a:off x="1582028" y="1567488"/>
            <a:ext cx="10988202" cy="554355"/>
          </a:xfrm>
          <a:prstGeom prst="rect">
            <a:avLst/>
          </a:prstGeom>
        </p:spPr>
        <p:txBody>
          <a:bodyPr lIns="0" tIns="0" rIns="0" bIns="0" rtlCol="0" anchor="t">
            <a:spAutoFit/>
          </a:bodyPr>
          <a:lstStyle/>
          <a:p>
            <a:pPr marL="0" lvl="0" indent="0" algn="l">
              <a:lnSpc>
                <a:spcPts val="4200"/>
              </a:lnSpc>
            </a:pPr>
            <a:r>
              <a:rPr lang="en-US" sz="4200">
                <a:solidFill>
                  <a:srgbClr val="000000"/>
                </a:solidFill>
                <a:latin typeface="Oswald"/>
                <a:ea typeface="Oswald"/>
                <a:cs typeface="Oswald"/>
                <a:sym typeface="Oswald"/>
              </a:rPr>
              <a:t>IMPLICAÇÕES ÉTICAS NO ENSINO</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55279"/>
            <a:ext cx="6111136" cy="5006340"/>
          </a:xfrm>
          <a:prstGeom prst="rect">
            <a:avLst/>
          </a:prstGeom>
        </p:spPr>
        <p:txBody>
          <a:bodyPr lIns="0" tIns="0" rIns="0" bIns="0" rtlCol="0" anchor="t">
            <a:spAutoFit/>
          </a:bodyPr>
          <a:lstStyle/>
          <a:p>
            <a:pPr marL="0" lvl="0" indent="0" algn="l">
              <a:lnSpc>
                <a:spcPts val="6599"/>
              </a:lnSpc>
            </a:pPr>
            <a:r>
              <a:rPr lang="en-US" sz="6599" u="none" strike="noStrike">
                <a:solidFill>
                  <a:srgbClr val="000000"/>
                </a:solidFill>
                <a:latin typeface="Oswald"/>
                <a:ea typeface="Oswald"/>
                <a:cs typeface="Oswald"/>
                <a:sym typeface="Oswald"/>
              </a:rPr>
              <a:t>UNIDADE 3: ANALISANDO DILEMAS ÉTICOS EM AMBIENTES DE APRENDIZAGEM AUXILIADOS POR 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n-GB"/>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RISCOS ÉTICOS EM AMBIENTES DE TREINAMENTO</a:t>
            </a:r>
          </a:p>
        </p:txBody>
      </p:sp>
      <p:sp>
        <p:nvSpPr>
          <p:cNvPr id="5" name="TextBox 5"/>
          <p:cNvSpPr txBox="1"/>
          <p:nvPr/>
        </p:nvSpPr>
        <p:spPr>
          <a:xfrm>
            <a:off x="1028700" y="3209455"/>
            <a:ext cx="16230600" cy="54292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introdução da inteligência artificial em ambientes de aprendizagem pode gerar benefícios significativos, mas também acarreta riscos éticos que, como educador, você deve estar preparado para abordar. Evidências mostram que os sistemas de IA podem reproduzir ou amplificar vieses presentes nos dados, o que pode levar a tratamento injusto ou desigualdades de oportunidades para certos grupos de alunos.</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inteligência artificial também pode gerar problemas relacionados à transparência e à compreensão. Quando decisões ou recomendações são geradas por algoritmos complexos, professores e alunos podem ter dificuldade em entender como os resultados são obtidos, o que pode minar a confiança e limitar a capacidade de contestar ou corrigir erros.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Além disso, o uso crescente de dados de estudantes levanta preocupações sobre privacidade, consentimento e governança responsável. Sem salvaguardas claras, existe o risco de monitoramento excessivo ou uso indevido de informações sensíveis. Reconhecer esses riscos permite que educadores implementem medidas preventivas e garantam que a IA continue sendo um suporte valioso para a tomada de decisões humanas, inclusão e empoderamento dos estudantes.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Para abordar essas questões, apresentamos abaixo um cenário de aprendizagem que inclui um dilema ético que você poderá encontrar em sala de aula. Como você resolveria a seguinte situação de forma transparente e ética?</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3950" y="2427113"/>
            <a:ext cx="2876102" cy="3400682"/>
            <a:chOff x="0" y="0"/>
            <a:chExt cx="3834803" cy="4534243"/>
          </a:xfrm>
        </p:grpSpPr>
        <p:sp>
          <p:nvSpPr>
            <p:cNvPr id="3" name="Freeform 3"/>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4"/>
              <a:stretch>
                <a:fillRect/>
              </a:stretch>
            </a:blipFill>
          </p:spPr>
          <p:txBody>
            <a:bodyPr/>
            <a:lstStyle/>
            <a:p>
              <a:endParaRPr lang="en-GB"/>
            </a:p>
          </p:txBody>
        </p:sp>
      </p:grpSp>
      <p:grpSp>
        <p:nvGrpSpPr>
          <p:cNvPr id="4" name="Group 4"/>
          <p:cNvGrpSpPr/>
          <p:nvPr/>
        </p:nvGrpSpPr>
        <p:grpSpPr>
          <a:xfrm>
            <a:off x="2325929" y="5626989"/>
            <a:ext cx="2371725" cy="1585960"/>
            <a:chOff x="0" y="0"/>
            <a:chExt cx="3162300" cy="2114614"/>
          </a:xfrm>
        </p:grpSpPr>
        <p:sp>
          <p:nvSpPr>
            <p:cNvPr id="5" name="Freeform 5"/>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5"/>
              <a:stretch>
                <a:fillRect t="-16213" b="-3"/>
              </a:stretch>
            </a:blipFill>
          </p:spPr>
          <p:txBody>
            <a:bodyPr/>
            <a:lstStyle/>
            <a:p>
              <a:endParaRPr lang="en-GB"/>
            </a:p>
          </p:txBody>
        </p:sp>
      </p:grpSp>
      <p:grpSp>
        <p:nvGrpSpPr>
          <p:cNvPr id="6" name="Group 6"/>
          <p:cNvGrpSpPr/>
          <p:nvPr/>
        </p:nvGrpSpPr>
        <p:grpSpPr>
          <a:xfrm>
            <a:off x="5899642" y="1978543"/>
            <a:ext cx="4124325" cy="7296883"/>
            <a:chOff x="0" y="0"/>
            <a:chExt cx="5499100" cy="9729178"/>
          </a:xfrm>
        </p:grpSpPr>
        <p:sp>
          <p:nvSpPr>
            <p:cNvPr id="7" name="Freeform 7">
              <a:hlinkClick r:id="rId6" tooltip="https://canva.link/w2cxzaancl9fhtt"/>
            </p:cNvPr>
            <p:cNvSpPr/>
            <p:nvPr/>
          </p:nvSpPr>
          <p:spPr>
            <a:xfrm>
              <a:off x="0" y="0"/>
              <a:ext cx="5499100" cy="9729216"/>
            </a:xfrm>
            <a:custGeom>
              <a:avLst/>
              <a:gdLst/>
              <a:ahLst/>
              <a:cxnLst/>
              <a:rect l="l" t="t" r="r" b="b"/>
              <a:pathLst>
                <a:path w="5499100" h="9729216">
                  <a:moveTo>
                    <a:pt x="0" y="0"/>
                  </a:moveTo>
                  <a:lnTo>
                    <a:pt x="5499100" y="0"/>
                  </a:lnTo>
                  <a:lnTo>
                    <a:pt x="5499100" y="9729216"/>
                  </a:lnTo>
                  <a:lnTo>
                    <a:pt x="0" y="9729216"/>
                  </a:lnTo>
                  <a:lnTo>
                    <a:pt x="0" y="0"/>
                  </a:lnTo>
                  <a:close/>
                </a:path>
              </a:pathLst>
            </a:custGeom>
            <a:blipFill>
              <a:blip r:embed="rId7"/>
              <a:stretch>
                <a:fillRect t="-241" b="-241"/>
              </a:stretch>
            </a:blipFill>
          </p:spPr>
          <p:txBody>
            <a:bodyPr/>
            <a:lstStyle/>
            <a:p>
              <a:endParaRPr lang="en-GB"/>
            </a:p>
          </p:txBody>
        </p:sp>
      </p:grpSp>
      <p:grpSp>
        <p:nvGrpSpPr>
          <p:cNvPr id="8" name="Group 8"/>
          <p:cNvGrpSpPr/>
          <p:nvPr/>
        </p:nvGrpSpPr>
        <p:grpSpPr>
          <a:xfrm>
            <a:off x="10941844" y="1978543"/>
            <a:ext cx="4024151" cy="7259250"/>
            <a:chOff x="0" y="0"/>
            <a:chExt cx="5365534" cy="9679000"/>
          </a:xfrm>
        </p:grpSpPr>
        <p:sp>
          <p:nvSpPr>
            <p:cNvPr id="9" name="Freeform 9">
              <a:hlinkClick r:id="rId6" tooltip="https://canva.link/w2cxzaancl9fhtt"/>
            </p:cNvPr>
            <p:cNvSpPr/>
            <p:nvPr/>
          </p:nvSpPr>
          <p:spPr>
            <a:xfrm>
              <a:off x="0" y="0"/>
              <a:ext cx="5365496" cy="9679051"/>
            </a:xfrm>
            <a:custGeom>
              <a:avLst/>
              <a:gdLst/>
              <a:ahLst/>
              <a:cxnLst/>
              <a:rect l="l" t="t" r="r" b="b"/>
              <a:pathLst>
                <a:path w="5365496" h="9679051">
                  <a:moveTo>
                    <a:pt x="0" y="0"/>
                  </a:moveTo>
                  <a:lnTo>
                    <a:pt x="5365496" y="0"/>
                  </a:lnTo>
                  <a:lnTo>
                    <a:pt x="5365496" y="9679051"/>
                  </a:lnTo>
                  <a:lnTo>
                    <a:pt x="0" y="9679051"/>
                  </a:lnTo>
                  <a:lnTo>
                    <a:pt x="0" y="0"/>
                  </a:lnTo>
                  <a:close/>
                </a:path>
              </a:pathLst>
            </a:custGeom>
            <a:blipFill>
              <a:blip r:embed="rId8"/>
              <a:stretch>
                <a:fillRect l="-735" r="-735"/>
              </a:stretch>
            </a:blipFill>
          </p:spPr>
          <p:txBody>
            <a:bodyPr/>
            <a:lstStyle/>
            <a:p>
              <a:endParaRPr lang="en-GB"/>
            </a:p>
          </p:txBody>
        </p:sp>
      </p:grpSp>
      <p:sp>
        <p:nvSpPr>
          <p:cNvPr id="10" name="TextBox 10"/>
          <p:cNvSpPr txBox="1"/>
          <p:nvPr/>
        </p:nvSpPr>
        <p:spPr>
          <a:xfrm>
            <a:off x="1028700" y="1038225"/>
            <a:ext cx="16757303"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CENÁRIO DE APRENDIZAGEM: AVALIAÇÃO BASEADA EM INTELIGÊNCIA ARTIFICIAL</a:t>
            </a:r>
          </a:p>
        </p:txBody>
      </p:sp>
      <p:sp>
        <p:nvSpPr>
          <p:cNvPr id="11" name="TextBox 11"/>
          <p:cNvSpPr txBox="1"/>
          <p:nvPr/>
        </p:nvSpPr>
        <p:spPr>
          <a:xfrm rot="-179640">
            <a:off x="1672936" y="3761462"/>
            <a:ext cx="1760220" cy="676275"/>
          </a:xfrm>
          <a:prstGeom prst="rect">
            <a:avLst/>
          </a:prstGeom>
        </p:spPr>
        <p:txBody>
          <a:bodyPr lIns="0" tIns="0" rIns="0" bIns="0" rtlCol="0" anchor="t">
            <a:spAutoFit/>
          </a:bodyPr>
          <a:lstStyle/>
          <a:p>
            <a:pPr marL="0" lvl="0" indent="0" algn="l">
              <a:lnSpc>
                <a:spcPts val="2639"/>
              </a:lnSpc>
              <a:spcBef>
                <a:spcPct val="0"/>
              </a:spcBef>
            </a:pPr>
            <a:r>
              <a:rPr lang="en-US" sz="2199" u="none" strike="noStrike">
                <a:solidFill>
                  <a:srgbClr val="000000"/>
                </a:solidFill>
                <a:latin typeface="Lato Light"/>
                <a:ea typeface="Lato Light"/>
                <a:cs typeface="Lato Light"/>
                <a:sym typeface="Lato Light"/>
              </a:rPr>
              <a:t>Clique para saber mais…</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63616" cy="10287000"/>
            <a:chOff x="0" y="0"/>
            <a:chExt cx="9818154" cy="13716000"/>
          </a:xfrm>
        </p:grpSpPr>
        <p:sp>
          <p:nvSpPr>
            <p:cNvPr id="3" name="Freeform 3"/>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8281206" y="1307026"/>
            <a:ext cx="855457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QUESTIONÁRIO SOBRE PRINCÍPIOS ÉTICOS</a:t>
            </a:r>
          </a:p>
        </p:txBody>
      </p:sp>
      <p:sp>
        <p:nvSpPr>
          <p:cNvPr id="5" name="TextBox 5"/>
          <p:cNvSpPr txBox="1"/>
          <p:nvPr/>
        </p:nvSpPr>
        <p:spPr>
          <a:xfrm>
            <a:off x="8309781" y="2445964"/>
            <a:ext cx="8241344"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Teste seus conhecimentos e avalie sua compreensão sobre inteligência artificial ética.</a:t>
            </a:r>
          </a:p>
        </p:txBody>
      </p:sp>
      <p:grpSp>
        <p:nvGrpSpPr>
          <p:cNvPr id="6" name="Group 6"/>
          <p:cNvGrpSpPr/>
          <p:nvPr/>
        </p:nvGrpSpPr>
        <p:grpSpPr>
          <a:xfrm>
            <a:off x="10221173" y="3411350"/>
            <a:ext cx="5138337" cy="6657032"/>
            <a:chOff x="0" y="0"/>
            <a:chExt cx="6851117" cy="8876043"/>
          </a:xfrm>
        </p:grpSpPr>
        <p:sp>
          <p:nvSpPr>
            <p:cNvPr id="7" name="Freeform 7">
              <a:hlinkClick r:id="rId5" tooltip="https://notebooklm.google.com/notebook/d7f2d9bf-dfef-4303-8c7b-5b6ed0df38ae?artifactId=e128ba7b-535c-4128-816c-e0b11ea7b28d"/>
            </p:cNvPr>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6"/>
              <a:stretch>
                <a:fillRect l="-9890" t="-11479" r="-9889" b="-11384"/>
              </a:stretch>
            </a:blipFill>
          </p:spPr>
          <p:txBody>
            <a:bodyPr/>
            <a:lstStyle/>
            <a:p>
              <a:endParaRPr lang="en-GB"/>
            </a:p>
          </p:txBody>
        </p:sp>
      </p:grpSp>
      <p:grpSp>
        <p:nvGrpSpPr>
          <p:cNvPr id="8" name="Group 8"/>
          <p:cNvGrpSpPr/>
          <p:nvPr/>
        </p:nvGrpSpPr>
        <p:grpSpPr>
          <a:xfrm>
            <a:off x="14649336" y="3679622"/>
            <a:ext cx="1901790" cy="2927756"/>
            <a:chOff x="0" y="0"/>
            <a:chExt cx="2535720" cy="3903675"/>
          </a:xfrm>
        </p:grpSpPr>
        <p:sp>
          <p:nvSpPr>
            <p:cNvPr id="9" name="Freeform 9"/>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7"/>
              <a:stretch>
                <a:fillRect r="-1" b="1"/>
              </a:stretch>
            </a:blipFill>
          </p:spPr>
          <p:txBody>
            <a:bodyPr/>
            <a:lstStyle/>
            <a:p>
              <a:endParaRPr lang="en-GB"/>
            </a:p>
          </p:txBody>
        </p:sp>
      </p:gr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9774" y="3712144"/>
            <a:ext cx="2781300" cy="1783137"/>
            <a:chOff x="0" y="0"/>
            <a:chExt cx="3708400" cy="2377516"/>
          </a:xfrm>
        </p:grpSpPr>
        <p:sp>
          <p:nvSpPr>
            <p:cNvPr id="3" name="Freeform 3"/>
            <p:cNvSpPr/>
            <p:nvPr/>
          </p:nvSpPr>
          <p:spPr>
            <a:xfrm>
              <a:off x="0" y="0"/>
              <a:ext cx="3708400" cy="2377567"/>
            </a:xfrm>
            <a:custGeom>
              <a:avLst/>
              <a:gdLst/>
              <a:ahLst/>
              <a:cxnLst/>
              <a:rect l="l" t="t" r="r" b="b"/>
              <a:pathLst>
                <a:path w="3708400" h="2377567">
                  <a:moveTo>
                    <a:pt x="0" y="0"/>
                  </a:moveTo>
                  <a:lnTo>
                    <a:pt x="3708400" y="0"/>
                  </a:lnTo>
                  <a:lnTo>
                    <a:pt x="3708400" y="2377567"/>
                  </a:lnTo>
                  <a:lnTo>
                    <a:pt x="0" y="2377567"/>
                  </a:lnTo>
                  <a:close/>
                </a:path>
              </a:pathLst>
            </a:custGeom>
            <a:solidFill>
              <a:srgbClr val="FFFFFF"/>
            </a:solidFill>
            <a:ln w="38100" cap="sq">
              <a:solidFill>
                <a:srgbClr val="DC690A"/>
              </a:solidFill>
              <a:prstDash val="solid"/>
              <a:miter/>
            </a:ln>
          </p:spPr>
          <p:txBody>
            <a:bodyPr/>
            <a:lstStyle/>
            <a:p>
              <a:endParaRPr lang="en-GB"/>
            </a:p>
          </p:txBody>
        </p:sp>
      </p:grpSp>
      <p:grpSp>
        <p:nvGrpSpPr>
          <p:cNvPr id="4" name="Group 4"/>
          <p:cNvGrpSpPr/>
          <p:nvPr/>
        </p:nvGrpSpPr>
        <p:grpSpPr>
          <a:xfrm>
            <a:off x="10210800" y="19050"/>
            <a:ext cx="8077200" cy="10267950"/>
            <a:chOff x="0" y="0"/>
            <a:chExt cx="10769600" cy="13690600"/>
          </a:xfrm>
        </p:grpSpPr>
        <p:sp>
          <p:nvSpPr>
            <p:cNvPr id="5" name="Freeform 5"/>
            <p:cNvSpPr/>
            <p:nvPr/>
          </p:nvSpPr>
          <p:spPr>
            <a:xfrm>
              <a:off x="0" y="0"/>
              <a:ext cx="10769600" cy="13690600"/>
            </a:xfrm>
            <a:custGeom>
              <a:avLst/>
              <a:gdLst/>
              <a:ahLst/>
              <a:cxnLst/>
              <a:rect l="l" t="t" r="r" b="b"/>
              <a:pathLst>
                <a:path w="10769600" h="13690600">
                  <a:moveTo>
                    <a:pt x="0" y="0"/>
                  </a:moveTo>
                  <a:lnTo>
                    <a:pt x="10769600" y="0"/>
                  </a:lnTo>
                  <a:lnTo>
                    <a:pt x="10769600" y="13690600"/>
                  </a:lnTo>
                  <a:lnTo>
                    <a:pt x="0" y="13690600"/>
                  </a:lnTo>
                  <a:lnTo>
                    <a:pt x="0" y="0"/>
                  </a:lnTo>
                  <a:close/>
                </a:path>
              </a:pathLst>
            </a:custGeom>
            <a:blipFill>
              <a:blip r:embed="rId3"/>
              <a:stretch>
                <a:fillRect l="-35136" r="-54309" b="-1670"/>
              </a:stretch>
            </a:blipFill>
          </p:spPr>
          <p:txBody>
            <a:bodyPr/>
            <a:lstStyle/>
            <a:p>
              <a:endParaRPr lang="en-GB"/>
            </a:p>
          </p:txBody>
        </p:sp>
      </p:grpSp>
      <p:sp>
        <p:nvSpPr>
          <p:cNvPr id="6" name="TextBox 6"/>
          <p:cNvSpPr txBox="1"/>
          <p:nvPr/>
        </p:nvSpPr>
        <p:spPr>
          <a:xfrm>
            <a:off x="984424" y="3760750"/>
            <a:ext cx="2632000" cy="1676400"/>
          </a:xfrm>
          <a:prstGeom prst="rect">
            <a:avLst/>
          </a:prstGeom>
        </p:spPr>
        <p:txBody>
          <a:bodyPr lIns="0" tIns="0" rIns="0" bIns="0" rtlCol="0" anchor="t">
            <a:spAutoFit/>
          </a:bodyPr>
          <a:lstStyle/>
          <a:p>
            <a:pPr marL="0" lvl="0" indent="0" algn="ctr">
              <a:lnSpc>
                <a:spcPts val="2639"/>
              </a:lnSpc>
              <a:spcBef>
                <a:spcPct val="0"/>
              </a:spcBef>
            </a:pPr>
            <a:r>
              <a:rPr lang="en-US" sz="2199" u="none" strike="noStrike">
                <a:solidFill>
                  <a:srgbClr val="000000"/>
                </a:solidFill>
                <a:latin typeface="Lato Light"/>
                <a:ea typeface="Lato Light"/>
                <a:cs typeface="Lato Light"/>
                <a:sym typeface="Lato Light"/>
              </a:rPr>
              <a:t>Verifique se o seu uso de IA está em conformidade com a lista de diretrizes éticas.</a:t>
            </a:r>
          </a:p>
        </p:txBody>
      </p:sp>
      <p:grpSp>
        <p:nvGrpSpPr>
          <p:cNvPr id="7" name="Group 7"/>
          <p:cNvGrpSpPr/>
          <p:nvPr/>
        </p:nvGrpSpPr>
        <p:grpSpPr>
          <a:xfrm>
            <a:off x="1394234" y="5607704"/>
            <a:ext cx="1812369" cy="1603943"/>
            <a:chOff x="0" y="0"/>
            <a:chExt cx="2416492" cy="2138591"/>
          </a:xfrm>
        </p:grpSpPr>
        <p:sp>
          <p:nvSpPr>
            <p:cNvPr id="8" name="Freeform 8"/>
            <p:cNvSpPr/>
            <p:nvPr/>
          </p:nvSpPr>
          <p:spPr>
            <a:xfrm>
              <a:off x="0" y="0"/>
              <a:ext cx="2416556" cy="2138553"/>
            </a:xfrm>
            <a:custGeom>
              <a:avLst/>
              <a:gdLst/>
              <a:ahLst/>
              <a:cxnLst/>
              <a:rect l="l" t="t" r="r" b="b"/>
              <a:pathLst>
                <a:path w="2416556" h="2138553">
                  <a:moveTo>
                    <a:pt x="0" y="0"/>
                  </a:moveTo>
                  <a:lnTo>
                    <a:pt x="2416556" y="0"/>
                  </a:lnTo>
                  <a:lnTo>
                    <a:pt x="2416556" y="2138553"/>
                  </a:lnTo>
                  <a:lnTo>
                    <a:pt x="0" y="2138553"/>
                  </a:lnTo>
                  <a:lnTo>
                    <a:pt x="0" y="0"/>
                  </a:lnTo>
                  <a:close/>
                </a:path>
              </a:pathLst>
            </a:custGeom>
            <a:blipFill>
              <a:blip r:embed="rId4"/>
              <a:stretch>
                <a:fillRect r="2" b="-1"/>
              </a:stretch>
            </a:blipFill>
          </p:spPr>
          <p:txBody>
            <a:bodyPr/>
            <a:lstStyle/>
            <a:p>
              <a:endParaRPr lang="en-GB"/>
            </a:p>
          </p:txBody>
        </p:sp>
      </p:grpSp>
      <p:sp>
        <p:nvSpPr>
          <p:cNvPr id="9" name="TextBox 9"/>
          <p:cNvSpPr txBox="1"/>
          <p:nvPr/>
        </p:nvSpPr>
        <p:spPr>
          <a:xfrm>
            <a:off x="1028700" y="1038225"/>
            <a:ext cx="902650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LISTA DE VERIFICAÇÃO DE PRINCÍPIOS ÉTICOS</a:t>
            </a:r>
          </a:p>
        </p:txBody>
      </p:sp>
      <p:grpSp>
        <p:nvGrpSpPr>
          <p:cNvPr id="10" name="Group 10"/>
          <p:cNvGrpSpPr/>
          <p:nvPr/>
        </p:nvGrpSpPr>
        <p:grpSpPr>
          <a:xfrm>
            <a:off x="3957868" y="2227593"/>
            <a:ext cx="5186132" cy="7374654"/>
            <a:chOff x="0" y="0"/>
            <a:chExt cx="7448550" cy="10591800"/>
          </a:xfrm>
        </p:grpSpPr>
        <p:sp>
          <p:nvSpPr>
            <p:cNvPr id="11" name="Freeform 11">
              <a:hlinkClick r:id="rId5" tooltip="https://canva.link/h7uvmj9s7zhppj9"/>
            </p:cNvPr>
            <p:cNvSpPr/>
            <p:nvPr/>
          </p:nvSpPr>
          <p:spPr>
            <a:xfrm>
              <a:off x="0" y="0"/>
              <a:ext cx="7448550" cy="10591800"/>
            </a:xfrm>
            <a:custGeom>
              <a:avLst/>
              <a:gdLst/>
              <a:ahLst/>
              <a:cxnLst/>
              <a:rect l="l" t="t" r="r" b="b"/>
              <a:pathLst>
                <a:path w="7448550" h="10591800">
                  <a:moveTo>
                    <a:pt x="0" y="0"/>
                  </a:moveTo>
                  <a:lnTo>
                    <a:pt x="7448550" y="0"/>
                  </a:lnTo>
                  <a:lnTo>
                    <a:pt x="7448550" y="10591800"/>
                  </a:lnTo>
                  <a:lnTo>
                    <a:pt x="0" y="10591800"/>
                  </a:lnTo>
                  <a:lnTo>
                    <a:pt x="0" y="0"/>
                  </a:lnTo>
                  <a:close/>
                </a:path>
              </a:pathLst>
            </a:custGeom>
            <a:blipFill>
              <a:blip r:embed="rId6"/>
              <a:stretch>
                <a:fillRect l="-258" r="-258"/>
              </a:stretch>
            </a:blipFill>
          </p:spPr>
          <p:txBody>
            <a:bodyPr/>
            <a:lstStyle/>
            <a:p>
              <a:endParaRPr lang="en-GB"/>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9765" y="2292668"/>
            <a:ext cx="6478130" cy="5835015"/>
          </a:xfrm>
          <a:prstGeom prst="rect">
            <a:avLst/>
          </a:prstGeom>
        </p:spPr>
        <p:txBody>
          <a:bodyPr lIns="0" tIns="0" rIns="0" bIns="0" rtlCol="0" anchor="t">
            <a:spAutoFit/>
          </a:bodyPr>
          <a:lstStyle/>
          <a:p>
            <a:pPr marL="0" lvl="0" indent="0" algn="l">
              <a:lnSpc>
                <a:spcPts val="6599"/>
              </a:lnSpc>
            </a:pPr>
            <a:r>
              <a:rPr lang="en-US" sz="6599" u="none" strike="noStrike">
                <a:solidFill>
                  <a:srgbClr val="000000"/>
                </a:solidFill>
                <a:latin typeface="Oswald"/>
                <a:ea typeface="Oswald"/>
                <a:cs typeface="Oswald"/>
                <a:sym typeface="Oswald"/>
              </a:rPr>
              <a:t>UNIDADE 4: </a:t>
            </a:r>
          </a:p>
          <a:p>
            <a:pPr marL="0" lvl="0" indent="0" algn="l">
              <a:lnSpc>
                <a:spcPts val="6599"/>
              </a:lnSpc>
            </a:pPr>
            <a:r>
              <a:rPr lang="en-US" sz="6599" u="none" strike="noStrike">
                <a:solidFill>
                  <a:srgbClr val="000000"/>
                </a:solidFill>
                <a:latin typeface="Oswald"/>
                <a:ea typeface="Oswald"/>
                <a:cs typeface="Oswald"/>
                <a:sym typeface="Oswald"/>
              </a:rPr>
              <a:t>REFLEXÕES SOBRE OS VALORES DE EQUIDADE, RESPONSABILIDADE E AUTONOMIA NA EDUCAÇÃO DIGITAL.</a:t>
            </a:r>
          </a:p>
        </p:txBody>
      </p:sp>
      <p:grpSp>
        <p:nvGrpSpPr>
          <p:cNvPr id="3" name="Group 3"/>
          <p:cNvGrpSpPr/>
          <p:nvPr/>
        </p:nvGrpSpPr>
        <p:grpSpPr>
          <a:xfrm>
            <a:off x="7380856" y="91564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05162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VALORES HUMANOS NA EDUCAÇÃO DIGITAL</a:t>
            </a:r>
          </a:p>
        </p:txBody>
      </p:sp>
      <p:sp>
        <p:nvSpPr>
          <p:cNvPr id="3" name="TextBox 3"/>
          <p:cNvSpPr txBox="1"/>
          <p:nvPr/>
        </p:nvSpPr>
        <p:spPr>
          <a:xfrm>
            <a:off x="1028700" y="2400300"/>
            <a:ext cx="16230600" cy="50673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integração</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profissionalizante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convida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refletir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apenas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tecnologia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fazer</a:t>
            </a:r>
            <a:r>
              <a:rPr lang="en-US" sz="2400" u="none" strike="noStrike" dirty="0">
                <a:solidFill>
                  <a:srgbClr val="000000"/>
                </a:solidFill>
                <a:latin typeface="Lato Light"/>
                <a:ea typeface="Lato Light"/>
                <a:cs typeface="Lato Light"/>
                <a:sym typeface="Lato Light"/>
              </a:rPr>
              <a:t>, mas </a:t>
            </a:r>
            <a:r>
              <a:rPr lang="en-US" sz="2400" u="none" strike="noStrike" dirty="0" err="1">
                <a:solidFill>
                  <a:srgbClr val="000000"/>
                </a:solidFill>
                <a:latin typeface="Lato Light"/>
                <a:ea typeface="Lato Light"/>
                <a:cs typeface="Lato Light"/>
                <a:sym typeface="Lato Light"/>
              </a:rPr>
              <a:t>também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valores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orientar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equidade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lembra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inovação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oportunidades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todos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impedindo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as ferramentas </a:t>
            </a:r>
            <a:r>
              <a:rPr lang="en-US" sz="2400" u="none" strike="noStrike" dirty="0" err="1">
                <a:solidFill>
                  <a:srgbClr val="000000"/>
                </a:solidFill>
                <a:latin typeface="Lato Light"/>
                <a:ea typeface="Lato Light"/>
                <a:cs typeface="Lato Light"/>
                <a:sym typeface="Lato Light"/>
              </a:rPr>
              <a:t>digitais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agravem</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desigualdades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existentes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prestar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atenção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fatores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exclusão</a:t>
            </a:r>
            <a:r>
              <a:rPr lang="en-US" sz="2400" u="none" strike="noStrike" dirty="0">
                <a:solidFill>
                  <a:srgbClr val="000000"/>
                </a:solidFill>
                <a:latin typeface="Lato Light"/>
                <a:ea typeface="Lato Light"/>
                <a:cs typeface="Lato Light"/>
                <a:sym typeface="Lato Light"/>
              </a:rPr>
              <a:t> digital, a </a:t>
            </a:r>
            <a:r>
              <a:rPr lang="en-US" sz="2400" u="none" strike="noStrike" dirty="0" err="1">
                <a:solidFill>
                  <a:srgbClr val="000000"/>
                </a:solidFill>
                <a:latin typeface="Lato Light"/>
                <a:ea typeface="Lato Light"/>
                <a:cs typeface="Lato Light"/>
                <a:sym typeface="Lato Light"/>
              </a:rPr>
              <a:t>acessibilidade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diversidade</a:t>
            </a:r>
            <a:r>
              <a:rPr lang="en-US" sz="2400" u="none" strike="noStrike" dirty="0">
                <a:solidFill>
                  <a:srgbClr val="000000"/>
                </a:solidFill>
                <a:latin typeface="Lato Light"/>
                <a:ea typeface="Lato Light"/>
                <a:cs typeface="Lato Light"/>
                <a:sym typeface="Lato Light"/>
              </a:rPr>
              <a:t> cultural e </a:t>
            </a:r>
            <a:r>
              <a:rPr lang="en-US" sz="2400" u="none" strike="noStrike" dirty="0" err="1">
                <a:solidFill>
                  <a:srgbClr val="000000"/>
                </a:solidFill>
                <a:latin typeface="Lato Light"/>
                <a:ea typeface="Lato Light"/>
                <a:cs typeface="Lato Light"/>
                <a:sym typeface="Lato Light"/>
              </a:rPr>
              <a:t>linguística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potenciais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vieses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presentes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dados e </a:t>
            </a:r>
            <a:r>
              <a:rPr lang="en-US" sz="2400" u="none" strike="noStrike" dirty="0" err="1">
                <a:solidFill>
                  <a:srgbClr val="000000"/>
                </a:solidFill>
                <a:latin typeface="Lato Light"/>
                <a:ea typeface="Lato Light"/>
                <a:cs typeface="Lato Light"/>
                <a:sym typeface="Lato Light"/>
              </a:rPr>
              <a:t>algoritmos</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deve</a:t>
            </a:r>
            <a:r>
              <a:rPr lang="en-US" sz="2400" u="none" strike="noStrike" dirty="0">
                <a:solidFill>
                  <a:srgbClr val="000000"/>
                </a:solidFill>
                <a:latin typeface="Lato Light"/>
                <a:ea typeface="Lato Light"/>
                <a:cs typeface="Lato Light"/>
                <a:sym typeface="Lato Light"/>
              </a:rPr>
              <a:t> ser </a:t>
            </a:r>
            <a:r>
              <a:rPr lang="en-US" sz="2400" u="none" strike="noStrike" dirty="0" err="1">
                <a:solidFill>
                  <a:srgbClr val="000000"/>
                </a:solidFill>
                <a:latin typeface="Lato Light"/>
                <a:ea typeface="Lato Light"/>
                <a:cs typeface="Lato Light"/>
                <a:sym typeface="Lato Light"/>
              </a:rPr>
              <a:t>usada</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eliminar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barreiras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personalizar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suporte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reforçar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diferenças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limitar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oportunidades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aprendizado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desenvolvimento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responsabilidade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exige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supervisão</a:t>
            </a:r>
            <a:r>
              <a:rPr lang="en-US" sz="2400" u="none" strike="noStrike" dirty="0">
                <a:solidFill>
                  <a:srgbClr val="000000"/>
                </a:solidFill>
                <a:latin typeface="Lato Light"/>
                <a:ea typeface="Lato Light"/>
                <a:cs typeface="Lato Light"/>
                <a:sym typeface="Lato Light"/>
              </a:rPr>
              <a:t> humana </a:t>
            </a:r>
            <a:r>
              <a:rPr lang="en-US" sz="2400" u="none" strike="noStrike" dirty="0" err="1">
                <a:solidFill>
                  <a:srgbClr val="000000"/>
                </a:solidFill>
                <a:latin typeface="Lato Light"/>
                <a:ea typeface="Lato Light"/>
                <a:cs typeface="Lato Light"/>
                <a:sym typeface="Lato Light"/>
              </a:rPr>
              <a:t>constante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compreensão</a:t>
            </a:r>
            <a:r>
              <a:rPr lang="en-US" sz="2400" u="none" strike="noStrike" dirty="0">
                <a:solidFill>
                  <a:srgbClr val="000000"/>
                </a:solidFill>
                <a:latin typeface="Lato Light"/>
                <a:ea typeface="Lato Light"/>
                <a:cs typeface="Lato Light"/>
                <a:sym typeface="Lato Light"/>
              </a:rPr>
              <a:t> das </a:t>
            </a:r>
            <a:r>
              <a:rPr lang="en-US" sz="2400" u="none" strike="noStrike" dirty="0" err="1">
                <a:solidFill>
                  <a:srgbClr val="000000"/>
                </a:solidFill>
                <a:latin typeface="Lato Light"/>
                <a:ea typeface="Lato Light"/>
                <a:cs typeface="Lato Light"/>
                <a:sym typeface="Lato Light"/>
              </a:rPr>
              <a:t>consequências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nossas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garantia</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uso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transparente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seguro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sistemas</a:t>
            </a:r>
            <a:r>
              <a:rPr lang="en-US" sz="2400" u="none" strike="noStrike" dirty="0">
                <a:solidFill>
                  <a:srgbClr val="000000"/>
                </a:solidFill>
                <a:latin typeface="Lato Light"/>
                <a:ea typeface="Lato Light"/>
                <a:cs typeface="Lato Light"/>
                <a:sym typeface="Lato Light"/>
              </a:rPr>
              <a:t> de IA. </a:t>
            </a:r>
            <a:r>
              <a:rPr lang="en-US" sz="2400" u="none" strike="noStrike" dirty="0" err="1">
                <a:solidFill>
                  <a:srgbClr val="000000"/>
                </a:solidFill>
                <a:latin typeface="Lato Light"/>
                <a:ea typeface="Lato Light"/>
                <a:cs typeface="Lato Light"/>
                <a:sym typeface="Lato Light"/>
              </a:rPr>
              <a:t>Embora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essas</a:t>
            </a:r>
            <a:r>
              <a:rPr lang="en-US" sz="2400" u="none" strike="noStrike" dirty="0">
                <a:solidFill>
                  <a:srgbClr val="000000"/>
                </a:solidFill>
                <a:latin typeface="Lato Light"/>
                <a:ea typeface="Lato Light"/>
                <a:cs typeface="Lato Light"/>
                <a:sym typeface="Lato Light"/>
              </a:rPr>
              <a:t> ferramentas </a:t>
            </a:r>
            <a:r>
              <a:rPr lang="en-US" sz="2400" u="none" strike="noStrike" dirty="0" err="1">
                <a:solidFill>
                  <a:srgbClr val="000000"/>
                </a:solidFill>
                <a:latin typeface="Lato Light"/>
                <a:ea typeface="Lato Light"/>
                <a:cs typeface="Lato Light"/>
                <a:sym typeface="Lato Light"/>
              </a:rPr>
              <a:t>possam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oferecer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valiosas</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responsabilidade</a:t>
            </a:r>
            <a:r>
              <a:rPr lang="en-US" sz="2400" u="none" strike="noStrike" dirty="0">
                <a:solidFill>
                  <a:srgbClr val="000000"/>
                </a:solidFill>
                <a:latin typeface="Lato Light"/>
                <a:ea typeface="Lato Light"/>
                <a:cs typeface="Lato Light"/>
                <a:sym typeface="Lato Light"/>
              </a:rPr>
              <a:t> final </a:t>
            </a:r>
            <a:r>
              <a:rPr lang="en-US" sz="2400" u="none" strike="noStrike" dirty="0" err="1">
                <a:solidFill>
                  <a:srgbClr val="000000"/>
                </a:solidFill>
                <a:latin typeface="Lato Light"/>
                <a:ea typeface="Lato Light"/>
                <a:cs typeface="Lato Light"/>
                <a:sym typeface="Lato Light"/>
              </a:rPr>
              <a:t>pelas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educacionais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recai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indivíduos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educadores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devem</a:t>
            </a:r>
            <a:r>
              <a:rPr lang="en-US" sz="2400" u="none" strike="noStrike" dirty="0">
                <a:solidFill>
                  <a:srgbClr val="000000"/>
                </a:solidFill>
                <a:latin typeface="Lato Light"/>
                <a:ea typeface="Lato Light"/>
                <a:cs typeface="Lato Light"/>
                <a:sym typeface="Lato Light"/>
              </a:rPr>
              <a:t> ser </a:t>
            </a:r>
            <a:r>
              <a:rPr lang="en-US" sz="2400" u="none" strike="noStrike" dirty="0" err="1">
                <a:solidFill>
                  <a:srgbClr val="000000"/>
                </a:solidFill>
                <a:latin typeface="Lato Light"/>
                <a:ea typeface="Lato Light"/>
                <a:cs typeface="Lato Light"/>
                <a:sym typeface="Lato Light"/>
              </a:rPr>
              <a:t>capazes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questionar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resultados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gerados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a:t>
            </a:r>
            <a:r>
              <a:rPr lang="en-US" sz="2400" u="none" strike="noStrike" dirty="0">
                <a:solidFill>
                  <a:srgbClr val="000000"/>
                </a:solidFill>
                <a:latin typeface="Lato Light"/>
                <a:ea typeface="Lato Light"/>
                <a:cs typeface="Lato Light"/>
                <a:sym typeface="Lato Light"/>
              </a:rPr>
              <a:t> IA, </a:t>
            </a:r>
            <a:r>
              <a:rPr lang="en-US" sz="2400" u="none" strike="noStrike" dirty="0" err="1">
                <a:solidFill>
                  <a:srgbClr val="000000"/>
                </a:solidFill>
                <a:latin typeface="Lato Light"/>
                <a:ea typeface="Lato Light"/>
                <a:cs typeface="Lato Light"/>
                <a:sym typeface="Lato Light"/>
              </a:rPr>
              <a:t>identificar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possíveis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erros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vieses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agir</a:t>
            </a:r>
            <a:r>
              <a:rPr lang="en-US" sz="2400" u="none" strike="noStrike" dirty="0">
                <a:solidFill>
                  <a:srgbClr val="000000"/>
                </a:solidFill>
                <a:latin typeface="Lato Light"/>
                <a:ea typeface="Lato Light"/>
                <a:cs typeface="Lato Light"/>
                <a:sym typeface="Lato Light"/>
              </a:rPr>
              <a:t> com </a:t>
            </a:r>
            <a:r>
              <a:rPr lang="en-US" sz="2400" u="none" strike="noStrike" dirty="0" err="1">
                <a:solidFill>
                  <a:srgbClr val="000000"/>
                </a:solidFill>
                <a:latin typeface="Lato Light"/>
                <a:ea typeface="Lato Light"/>
                <a:cs typeface="Lato Light"/>
                <a:sym typeface="Lato Light"/>
              </a:rPr>
              <a:t>discernimento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proteger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bem-estar</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interesses dos </a:t>
            </a:r>
            <a:r>
              <a:rPr lang="en-US" sz="2400" u="none" strike="noStrike" dirty="0" err="1">
                <a:solidFill>
                  <a:srgbClr val="000000"/>
                </a:solidFill>
                <a:latin typeface="Lato Light"/>
                <a:ea typeface="Lato Light"/>
                <a:cs typeface="Lato Light"/>
                <a:sym typeface="Lato Light"/>
              </a:rPr>
              <a:t>alunos</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87269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VALORES HUMANOS NA EDUCAÇÃO DIGITAL</a:t>
            </a:r>
          </a:p>
        </p:txBody>
      </p:sp>
      <p:sp>
        <p:nvSpPr>
          <p:cNvPr id="3" name="TextBox 3"/>
          <p:cNvSpPr txBox="1"/>
          <p:nvPr/>
        </p:nvSpPr>
        <p:spPr>
          <a:xfrm>
            <a:off x="1028700" y="1960490"/>
            <a:ext cx="16230600" cy="72390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autonomia nos incentiva a usar a tecnologia para apoiar o aprendizado e a tomada de decisões, mas não substitui o pensamento crítico, a criatividade ou a capacidade de cada pessoa de construir seu próprio conhecimento.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Num contexto em que as ferramentas generativas podem fornecer respostas imediatas e automatizar inúmeras tarefas, é particularmente importante incentivar a reflexão dos alunos, a análise crítica e a participação ativa no seu próprio processo de aprendizagem.</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Esses princípios destacam que a integração da IA ​​na educação física e psicológica não é apenas uma questão tecnológica, mas também pedagógica e ética.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Cada decisão relativa à seleção, implementação e utilização dessas ferramentas pode impactar a experiência educacional, a confiança dos alunos e a qualidade dos resultados de aprendizagem. Como educador, o desafio não é apenas integrar novas ferramentas digitais, mas também garantir que elas contribuam para uma educação mais inclusiva, equitativa e centrada na pessoa.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verdadeira inovação não consiste em substituir o julgamento humano por sistemas automatizados, mas em aproveitar as capacidades da inteligência artificial para enriquecer o ensino, expandir as oportunidades de aprendizagem e fortalecer os valores que sustentam uma educação de qualidade: respeito, equidade, responsabilidade e o desenvolvimento integral de cada aluno.</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08281"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57992" r="-10261" b="1"/>
              </a:stretch>
            </a:blipFill>
          </p:spPr>
          <p:txBody>
            <a:bodyPr/>
            <a:lstStyle/>
            <a:p>
              <a:endParaRPr lang="en-GB"/>
            </a:p>
          </p:txBody>
        </p:sp>
      </p:grpSp>
      <p:sp>
        <p:nvSpPr>
          <p:cNvPr id="4" name="TextBox 4"/>
          <p:cNvSpPr txBox="1"/>
          <p:nvPr/>
        </p:nvSpPr>
        <p:spPr>
          <a:xfrm>
            <a:off x="983394" y="1085850"/>
            <a:ext cx="715562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MÓDULO DE REFLEXÃO SOBRE CONSCIÊNCIA ÉTICA</a:t>
            </a:r>
          </a:p>
        </p:txBody>
      </p:sp>
      <p:grpSp>
        <p:nvGrpSpPr>
          <p:cNvPr id="5" name="Group 5"/>
          <p:cNvGrpSpPr/>
          <p:nvPr/>
        </p:nvGrpSpPr>
        <p:grpSpPr>
          <a:xfrm>
            <a:off x="4189047" y="4399378"/>
            <a:ext cx="4281488" cy="3706016"/>
            <a:chOff x="0" y="0"/>
            <a:chExt cx="5708650" cy="4941354"/>
          </a:xfrm>
        </p:grpSpPr>
        <p:sp>
          <p:nvSpPr>
            <p:cNvPr id="6" name="Freeform 6">
              <a:hlinkClick r:id="rId4" tooltip="https://docs.google.com/forms/d/1YLKMDVF_W15X-L5B2VLnA79JgKTHGFXvs-ynzK7tIvg/edit?usp=forms_home&amp;ouid=116753182931334212040&amp;ths=true"/>
            </p:cNvPr>
            <p:cNvSpPr/>
            <p:nvPr/>
          </p:nvSpPr>
          <p:spPr>
            <a:xfrm>
              <a:off x="0" y="0"/>
              <a:ext cx="5708650" cy="4941316"/>
            </a:xfrm>
            <a:custGeom>
              <a:avLst/>
              <a:gdLst/>
              <a:ahLst/>
              <a:cxnLst/>
              <a:rect l="l" t="t" r="r" b="b"/>
              <a:pathLst>
                <a:path w="5708650" h="4941316">
                  <a:moveTo>
                    <a:pt x="0" y="0"/>
                  </a:moveTo>
                  <a:lnTo>
                    <a:pt x="5708650" y="0"/>
                  </a:lnTo>
                  <a:lnTo>
                    <a:pt x="5708650" y="4941316"/>
                  </a:lnTo>
                  <a:lnTo>
                    <a:pt x="0" y="4941316"/>
                  </a:lnTo>
                  <a:lnTo>
                    <a:pt x="0" y="0"/>
                  </a:lnTo>
                  <a:close/>
                </a:path>
              </a:pathLst>
            </a:custGeom>
            <a:blipFill>
              <a:blip r:embed="rId5"/>
              <a:stretch>
                <a:fillRect/>
              </a:stretch>
            </a:blipFill>
          </p:spPr>
          <p:txBody>
            <a:bodyPr/>
            <a:lstStyle/>
            <a:p>
              <a:endParaRPr lang="en-GB"/>
            </a:p>
          </p:txBody>
        </p:sp>
      </p:grpSp>
      <p:sp>
        <p:nvSpPr>
          <p:cNvPr id="7" name="TextBox 7"/>
          <p:cNvSpPr txBox="1"/>
          <p:nvPr/>
        </p:nvSpPr>
        <p:spPr>
          <a:xfrm>
            <a:off x="983394" y="3446770"/>
            <a:ext cx="651693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Será que as decisões tomadas com base em inteligência artificial passariam num teste ético?</a:t>
            </a:r>
          </a:p>
        </p:txBody>
      </p:sp>
      <p:grpSp>
        <p:nvGrpSpPr>
          <p:cNvPr id="8" name="Group 8"/>
          <p:cNvGrpSpPr/>
          <p:nvPr/>
        </p:nvGrpSpPr>
        <p:grpSpPr>
          <a:xfrm>
            <a:off x="1817322" y="5143500"/>
            <a:ext cx="2371725" cy="1585960"/>
            <a:chOff x="0" y="0"/>
            <a:chExt cx="3162300" cy="2114614"/>
          </a:xfrm>
        </p:grpSpPr>
        <p:sp>
          <p:nvSpPr>
            <p:cNvPr id="9" name="Freeform 9"/>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6"/>
              <a:stretch>
                <a:fillRect t="-16213" b="-3"/>
              </a:stretch>
            </a:blipFill>
          </p:spPr>
          <p:txBody>
            <a:bodyPr/>
            <a:lstStyle/>
            <a:p>
              <a:endParaRPr lang="en-GB"/>
            </a:p>
          </p:txBody>
        </p:sp>
      </p:grpSp>
      <p:sp>
        <p:nvSpPr>
          <p:cNvPr id="10" name="TextBox 10"/>
          <p:cNvSpPr txBox="1"/>
          <p:nvPr/>
        </p:nvSpPr>
        <p:spPr>
          <a:xfrm>
            <a:off x="983394" y="4592910"/>
            <a:ext cx="896112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Vamos provar isso!</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77565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REFERÊNCIAS UTILIZADAS NO MÓDULO</a:t>
            </a:r>
          </a:p>
        </p:txBody>
      </p:sp>
      <p:grpSp>
        <p:nvGrpSpPr>
          <p:cNvPr id="3" name="Group 3"/>
          <p:cNvGrpSpPr/>
          <p:nvPr/>
        </p:nvGrpSpPr>
        <p:grpSpPr>
          <a:xfrm>
            <a:off x="1028700" y="2133753"/>
            <a:ext cx="16230600" cy="7155805"/>
            <a:chOff x="0" y="0"/>
            <a:chExt cx="21640800" cy="9541074"/>
          </a:xfrm>
        </p:grpSpPr>
        <p:sp>
          <p:nvSpPr>
            <p:cNvPr id="4" name="Freeform 4"/>
            <p:cNvSpPr/>
            <p:nvPr/>
          </p:nvSpPr>
          <p:spPr>
            <a:xfrm>
              <a:off x="0" y="0"/>
              <a:ext cx="21640800" cy="9541070"/>
            </a:xfrm>
            <a:custGeom>
              <a:avLst/>
              <a:gdLst/>
              <a:ahLst/>
              <a:cxnLst/>
              <a:rect l="l" t="t" r="r" b="b"/>
              <a:pathLst>
                <a:path w="21640800" h="9541070">
                  <a:moveTo>
                    <a:pt x="0" y="0"/>
                  </a:moveTo>
                  <a:lnTo>
                    <a:pt x="21640800" y="0"/>
                  </a:lnTo>
                  <a:lnTo>
                    <a:pt x="21640800" y="9541070"/>
                  </a:lnTo>
                  <a:lnTo>
                    <a:pt x="0" y="9541070"/>
                  </a:lnTo>
                  <a:close/>
                </a:path>
              </a:pathLst>
            </a:custGeom>
            <a:blipFill>
              <a:blip r:embed="rId3">
                <a:alphaModFix amt="0"/>
              </a:blip>
              <a:stretch>
                <a:fillRect l="-4743" r="-8390"/>
              </a:stretch>
            </a:blipFill>
          </p:spPr>
          <p:txBody>
            <a:bodyPr/>
            <a:lstStyle/>
            <a:p>
              <a:endParaRPr lang="en-GB"/>
            </a:p>
          </p:txBody>
        </p:sp>
        <p:sp>
          <p:nvSpPr>
            <p:cNvPr id="5" name="TextBox 5"/>
            <p:cNvSpPr txBox="1"/>
            <p:nvPr/>
          </p:nvSpPr>
          <p:spPr>
            <a:xfrm>
              <a:off x="0" y="0"/>
              <a:ext cx="21640800" cy="9541074"/>
            </a:xfrm>
            <a:prstGeom prst="rect">
              <a:avLst/>
            </a:prstGeom>
          </p:spPr>
          <p:txBody>
            <a:bodyPr lIns="0" tIns="0" rIns="0" bIns="0" rtlCol="0" anchor="ctr"/>
            <a:lstStyle/>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Comissão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Europeia</a:t>
              </a:r>
              <a:r>
                <a:rPr lang="en-US" sz="2400" u="none" strike="noStrike" dirty="0">
                  <a:solidFill>
                    <a:srgbClr val="000000"/>
                  </a:solidFill>
                  <a:latin typeface="Lato Light" panose="020F0302020204030203" pitchFamily="34" charset="0"/>
                  <a:ea typeface="Lato Light"/>
                  <a:cs typeface="Lato Light"/>
                  <a:sym typeface="Lato Light"/>
                </a:rPr>
                <a:t>. (2024). </a:t>
              </a: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Regulamento</a:t>
              </a:r>
              <a:r>
                <a:rPr lang="en-US" sz="2400" b="1" u="none" strike="noStrike" dirty="0">
                  <a:solidFill>
                    <a:srgbClr val="000000"/>
                  </a:solidFill>
                  <a:latin typeface="Lato Light" panose="020F0302020204030203" pitchFamily="34" charset="0"/>
                  <a:ea typeface="Lato Bold"/>
                  <a:cs typeface="Lato Bold"/>
                  <a:sym typeface="Lato Bold"/>
                </a:rPr>
                <a:t> (UE) 2024/… </a:t>
              </a:r>
              <a:r>
                <a:rPr lang="en-US" sz="2400" b="1" u="none" strike="noStrike" dirty="0" err="1">
                  <a:solidFill>
                    <a:srgbClr val="000000"/>
                  </a:solidFill>
                  <a:latin typeface="Lato Light" panose="020F0302020204030203" pitchFamily="34" charset="0"/>
                  <a:ea typeface="Lato Bold"/>
                  <a:cs typeface="Lato Bold"/>
                  <a:sym typeface="Lato Bold"/>
                </a:rPr>
                <a:t>que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estabelece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regras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harmonizadas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matéria</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inteligência</a:t>
              </a:r>
              <a:r>
                <a:rPr lang="en-US" sz="2400" b="1" u="none" strike="noStrike" dirty="0">
                  <a:solidFill>
                    <a:srgbClr val="000000"/>
                  </a:solidFill>
                  <a:latin typeface="Lato Light" panose="020F0302020204030203" pitchFamily="34" charset="0"/>
                  <a:ea typeface="Lato Bold"/>
                  <a:cs typeface="Lato Bold"/>
                  <a:sym typeface="Lato Bold"/>
                </a:rPr>
                <a:t> artificial (Lei da </a:t>
              </a:r>
              <a:r>
                <a:rPr lang="en-US" sz="2400" b="1" u="none" strike="noStrike" dirty="0" err="1">
                  <a:solidFill>
                    <a:srgbClr val="000000"/>
                  </a:solidFill>
                  <a:latin typeface="Lato Light" panose="020F0302020204030203" pitchFamily="34" charset="0"/>
                  <a:ea typeface="Lato Bold"/>
                  <a:cs typeface="Lato Bold"/>
                  <a:sym typeface="Lato Bold"/>
                </a:rPr>
                <a:t>Inteligência</a:t>
              </a:r>
              <a:r>
                <a:rPr lang="en-US" sz="2400" b="1" u="none" strike="noStrike" dirty="0">
                  <a:solidFill>
                    <a:srgbClr val="000000"/>
                  </a:solidFill>
                  <a:latin typeface="Lato Light" panose="020F0302020204030203" pitchFamily="34" charset="0"/>
                  <a:ea typeface="Lato Bold"/>
                  <a:cs typeface="Lato Bold"/>
                  <a:sym typeface="Lato Bold"/>
                </a:rPr>
                <a:t> Artificial). </a:t>
              </a:r>
              <a:r>
                <a:rPr lang="en-US" sz="2400" b="1" u="none" strike="noStrike" dirty="0" err="1">
                  <a:solidFill>
                    <a:srgbClr val="000000"/>
                  </a:solidFill>
                  <a:latin typeface="Lato Light" panose="020F0302020204030203" pitchFamily="34" charset="0"/>
                  <a:ea typeface="Lato Bold"/>
                  <a:cs typeface="Lato Bold"/>
                  <a:sym typeface="Lato Bold"/>
                </a:rPr>
                <a:t>Serviço</a:t>
              </a:r>
              <a:r>
                <a:rPr lang="en-US" sz="2400" b="1" u="none" strike="noStrike" dirty="0">
                  <a:solidFill>
                    <a:srgbClr val="000000"/>
                  </a:solidFill>
                  <a:latin typeface="Lato Light" panose="020F0302020204030203" pitchFamily="34" charset="0"/>
                  <a:ea typeface="Lato Bold"/>
                  <a:cs typeface="Lato Bold"/>
                  <a:sym typeface="Lato Bold"/>
                </a:rPr>
                <a:t> das </a:t>
              </a:r>
              <a:r>
                <a:rPr lang="en-US" sz="2400" b="1" u="none" strike="noStrike" dirty="0" err="1">
                  <a:solidFill>
                    <a:srgbClr val="000000"/>
                  </a:solidFill>
                  <a:latin typeface="Lato Light" panose="020F0302020204030203" pitchFamily="34" charset="0"/>
                  <a:ea typeface="Lato Bold"/>
                  <a:cs typeface="Lato Bold"/>
                  <a:sym typeface="Lato Bold"/>
                </a:rPr>
                <a:t>Publicações</a:t>
              </a:r>
              <a:r>
                <a:rPr lang="en-US" sz="2400" b="1" u="none" strike="noStrike" dirty="0">
                  <a:solidFill>
                    <a:srgbClr val="000000"/>
                  </a:solidFill>
                  <a:latin typeface="Lato Light" panose="020F0302020204030203" pitchFamily="34" charset="0"/>
                  <a:ea typeface="Lato Bold"/>
                  <a:cs typeface="Lato Bold"/>
                  <a:sym typeface="Lato Bold"/>
                </a:rPr>
                <a:t> da </a:t>
              </a:r>
              <a:r>
                <a:rPr lang="en-US" sz="2400" b="1" u="none" strike="noStrike" dirty="0" err="1">
                  <a:solidFill>
                    <a:srgbClr val="000000"/>
                  </a:solidFill>
                  <a:latin typeface="Lato Light" panose="020F0302020204030203" pitchFamily="34" charset="0"/>
                  <a:ea typeface="Lato Bold"/>
                  <a:cs typeface="Lato Bold"/>
                  <a:sym typeface="Lato Bold"/>
                </a:rPr>
                <a:t>União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Europeia</a:t>
              </a:r>
              <a:r>
                <a:rPr lang="en-US" sz="2400" b="1" u="none" strike="noStrike" dirty="0">
                  <a:solidFill>
                    <a:srgbClr val="000000"/>
                  </a:solidFill>
                  <a:latin typeface="Lato Light" panose="020F0302020204030203" pitchFamily="34" charset="0"/>
                  <a:ea typeface="Lato Bold"/>
                  <a:cs typeface="Lato Bold"/>
                  <a:sym typeface="Lato Bold"/>
                </a:rPr>
                <a:t>.</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Comissão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Europeia</a:t>
              </a:r>
              <a:r>
                <a:rPr lang="en-US" sz="2400" u="none" strike="noStrike" dirty="0">
                  <a:solidFill>
                    <a:srgbClr val="000000"/>
                  </a:solidFill>
                  <a:latin typeface="Lato Light" panose="020F0302020204030203" pitchFamily="34" charset="0"/>
                  <a:ea typeface="Lato Light"/>
                  <a:cs typeface="Lato Light"/>
                  <a:sym typeface="Lato Light"/>
                </a:rPr>
                <a:t>. (2025). </a:t>
              </a: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Código de </a:t>
              </a:r>
              <a:r>
                <a:rPr lang="en-US" sz="2400" b="1" u="none" strike="noStrike" dirty="0" err="1">
                  <a:solidFill>
                    <a:srgbClr val="000000"/>
                  </a:solidFill>
                  <a:latin typeface="Lato Light" panose="020F0302020204030203" pitchFamily="34" charset="0"/>
                  <a:ea typeface="Lato Bold"/>
                  <a:cs typeface="Lato Bold"/>
                  <a:sym typeface="Lato Bold"/>
                </a:rPr>
                <a:t>Conduta</a:t>
              </a:r>
              <a:r>
                <a:rPr lang="en-US" sz="2400" b="1" u="none" strike="noStrike" dirty="0">
                  <a:solidFill>
                    <a:srgbClr val="000000"/>
                  </a:solidFill>
                  <a:latin typeface="Lato Light" panose="020F0302020204030203" pitchFamily="34" charset="0"/>
                  <a:ea typeface="Lato Bold"/>
                  <a:cs typeface="Lato Bold"/>
                  <a:sym typeface="Lato Bold"/>
                </a:rPr>
                <a:t> para </a:t>
              </a:r>
              <a:r>
                <a:rPr lang="en-US" sz="2400" b="1" u="none" strike="noStrike" dirty="0" err="1">
                  <a:solidFill>
                    <a:srgbClr val="000000"/>
                  </a:solidFill>
                  <a:latin typeface="Lato Light" panose="020F0302020204030203" pitchFamily="34" charset="0"/>
                  <a:ea typeface="Lato Bold"/>
                  <a:cs typeface="Lato Bold"/>
                  <a:sym typeface="Lato Bold"/>
                </a:rPr>
                <a:t>Inteligência</a:t>
              </a:r>
              <a:r>
                <a:rPr lang="en-US" sz="2400" b="1" u="none" strike="noStrike" dirty="0">
                  <a:solidFill>
                    <a:srgbClr val="000000"/>
                  </a:solidFill>
                  <a:latin typeface="Lato Light" panose="020F0302020204030203" pitchFamily="34" charset="0"/>
                  <a:ea typeface="Lato Bold"/>
                  <a:cs typeface="Lato Bold"/>
                  <a:sym typeface="Lato Bold"/>
                </a:rPr>
                <a:t> Artificial de Uso Geral. </a:t>
              </a:r>
              <a:r>
                <a:rPr lang="en-US" sz="2400" b="1" u="none" strike="noStrike" dirty="0" err="1">
                  <a:solidFill>
                    <a:srgbClr val="000000"/>
                  </a:solidFill>
                  <a:latin typeface="Lato Light" panose="020F0302020204030203" pitchFamily="34" charset="0"/>
                  <a:ea typeface="Lato Bold"/>
                  <a:cs typeface="Lato Bold"/>
                  <a:sym typeface="Lato Bold"/>
                </a:rPr>
                <a:t>Comissão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Europeia</a:t>
              </a:r>
              <a:r>
                <a:rPr lang="en-US" sz="2400" b="1" u="none" strike="noStrike" dirty="0">
                  <a:solidFill>
                    <a:srgbClr val="000000"/>
                  </a:solidFill>
                  <a:latin typeface="Lato Light" panose="020F0302020204030203" pitchFamily="34" charset="0"/>
                  <a:ea typeface="Lato Bold"/>
                  <a:cs typeface="Lato Bold"/>
                  <a:sym typeface="Lato Bold"/>
                </a:rPr>
                <a:t>.</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UNESCO. (2021). </a:t>
              </a: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Recomendação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sobre</a:t>
              </a:r>
              <a:r>
                <a:rPr lang="en-US" sz="2400" b="1" u="none" strike="noStrike" dirty="0">
                  <a:solidFill>
                    <a:srgbClr val="000000"/>
                  </a:solidFill>
                  <a:latin typeface="Lato Light" panose="020F0302020204030203" pitchFamily="34" charset="0"/>
                  <a:ea typeface="Lato Bold"/>
                  <a:cs typeface="Lato Bold"/>
                  <a:sym typeface="Lato Bold"/>
                </a:rPr>
                <a:t> a </a:t>
              </a:r>
              <a:r>
                <a:rPr lang="en-US" sz="2400" b="1" u="none" strike="noStrike" dirty="0" err="1">
                  <a:solidFill>
                    <a:srgbClr val="000000"/>
                  </a:solidFill>
                  <a:latin typeface="Lato Light" panose="020F0302020204030203" pitchFamily="34" charset="0"/>
                  <a:ea typeface="Lato Bold"/>
                  <a:cs typeface="Lato Bold"/>
                  <a:sym typeface="Lato Bold"/>
                </a:rPr>
                <a:t>Ética</a:t>
              </a:r>
              <a:r>
                <a:rPr lang="en-US" sz="2400" b="1" u="none" strike="noStrike" dirty="0">
                  <a:solidFill>
                    <a:srgbClr val="000000"/>
                  </a:solidFill>
                  <a:latin typeface="Lato Light" panose="020F0302020204030203" pitchFamily="34" charset="0"/>
                  <a:ea typeface="Lato Bold"/>
                  <a:cs typeface="Lato Bold"/>
                  <a:sym typeface="Lato Bold"/>
                </a:rPr>
                <a:t> da </a:t>
              </a:r>
              <a:r>
                <a:rPr lang="en-US" sz="2400" b="1" u="none" strike="noStrike" dirty="0" err="1">
                  <a:solidFill>
                    <a:srgbClr val="000000"/>
                  </a:solidFill>
                  <a:latin typeface="Lato Light" panose="020F0302020204030203" pitchFamily="34" charset="0"/>
                  <a:ea typeface="Lato Bold"/>
                  <a:cs typeface="Lato Bold"/>
                  <a:sym typeface="Lato Bold"/>
                </a:rPr>
                <a:t>Inteligência</a:t>
              </a:r>
              <a:r>
                <a:rPr lang="en-US" sz="2400" b="1" u="none" strike="noStrike" dirty="0">
                  <a:solidFill>
                    <a:srgbClr val="000000"/>
                  </a:solidFill>
                  <a:latin typeface="Lato Light" panose="020F0302020204030203" pitchFamily="34" charset="0"/>
                  <a:ea typeface="Lato Bold"/>
                  <a:cs typeface="Lato Bold"/>
                  <a:sym typeface="Lato Bold"/>
                </a:rPr>
                <a:t> Artificial. </a:t>
              </a:r>
              <a:r>
                <a:rPr lang="en-US" sz="2400" b="1" u="none" strike="noStrike" dirty="0" err="1">
                  <a:solidFill>
                    <a:srgbClr val="000000"/>
                  </a:solidFill>
                  <a:latin typeface="Lato Light" panose="020F0302020204030203" pitchFamily="34" charset="0"/>
                  <a:ea typeface="Lato Bold"/>
                  <a:cs typeface="Lato Bold"/>
                  <a:sym typeface="Lato Bold"/>
                </a:rPr>
                <a:t>Organização</a:t>
              </a:r>
              <a:r>
                <a:rPr lang="en-US" sz="2400" b="1" u="none" strike="noStrike" dirty="0">
                  <a:solidFill>
                    <a:srgbClr val="000000"/>
                  </a:solidFill>
                  <a:latin typeface="Lato Light" panose="020F0302020204030203" pitchFamily="34" charset="0"/>
                  <a:ea typeface="Lato Bold"/>
                  <a:cs typeface="Lato Bold"/>
                  <a:sym typeface="Lato Bold"/>
                </a:rPr>
                <a:t> das </a:t>
              </a:r>
              <a:r>
                <a:rPr lang="en-US" sz="2400" b="1" u="none" strike="noStrike" dirty="0" err="1">
                  <a:solidFill>
                    <a:srgbClr val="000000"/>
                  </a:solidFill>
                  <a:latin typeface="Lato Light" panose="020F0302020204030203" pitchFamily="34" charset="0"/>
                  <a:ea typeface="Lato Bold"/>
                  <a:cs typeface="Lato Bold"/>
                  <a:sym typeface="Lato Bold"/>
                </a:rPr>
                <a:t>Nações</a:t>
              </a:r>
              <a:r>
                <a:rPr lang="en-US" sz="2400" b="1" u="none" strike="noStrike" dirty="0">
                  <a:solidFill>
                    <a:srgbClr val="000000"/>
                  </a:solidFill>
                  <a:latin typeface="Lato Light" panose="020F0302020204030203" pitchFamily="34" charset="0"/>
                  <a:ea typeface="Lato Bold"/>
                  <a:cs typeface="Lato Bold"/>
                  <a:sym typeface="Lato Bold"/>
                </a:rPr>
                <a:t> Unidas para a </a:t>
              </a:r>
              <a:r>
                <a:rPr lang="en-US" sz="2400" b="1" u="none" strike="noStrike" dirty="0" err="1">
                  <a:solidFill>
                    <a:srgbClr val="000000"/>
                  </a:solidFill>
                  <a:latin typeface="Lato Light" panose="020F0302020204030203" pitchFamily="34" charset="0"/>
                  <a:ea typeface="Lato Bold"/>
                  <a:cs typeface="Lato Bold"/>
                  <a:sym typeface="Lato Bold"/>
                </a:rPr>
                <a:t>Educação</a:t>
              </a:r>
              <a:r>
                <a:rPr lang="en-US" sz="2400" b="1" u="none" strike="noStrike" dirty="0">
                  <a:solidFill>
                    <a:srgbClr val="000000"/>
                  </a:solidFill>
                  <a:latin typeface="Lato Light" panose="020F0302020204030203" pitchFamily="34" charset="0"/>
                  <a:ea typeface="Lato Bold"/>
                  <a:cs typeface="Lato Bold"/>
                  <a:sym typeface="Lato Bold"/>
                </a:rPr>
                <a:t>, a </a:t>
              </a:r>
              <a:r>
                <a:rPr lang="en-US" sz="2400" b="1" u="none" strike="noStrike" dirty="0" err="1">
                  <a:solidFill>
                    <a:srgbClr val="000000"/>
                  </a:solidFill>
                  <a:latin typeface="Lato Light" panose="020F0302020204030203" pitchFamily="34" charset="0"/>
                  <a:ea typeface="Lato Bold"/>
                  <a:cs typeface="Lato Bold"/>
                  <a:sym typeface="Lato Bold"/>
                </a:rPr>
                <a:t>Ciência</a:t>
              </a:r>
              <a:r>
                <a:rPr lang="en-US" sz="2400" b="1" u="none" strike="noStrike" dirty="0">
                  <a:solidFill>
                    <a:srgbClr val="000000"/>
                  </a:solidFill>
                  <a:latin typeface="Lato Light" panose="020F0302020204030203" pitchFamily="34" charset="0"/>
                  <a:ea typeface="Lato Bold"/>
                  <a:cs typeface="Lato Bold"/>
                  <a:sym typeface="Lato Bold"/>
                </a:rPr>
                <a:t> e a Cultura.</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UNESCO. (2023). </a:t>
              </a: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Metodologia</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Avaliação</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Prontidão</a:t>
              </a:r>
              <a:r>
                <a:rPr lang="en-US" sz="2400" b="1" u="none" strike="noStrike" dirty="0">
                  <a:solidFill>
                    <a:srgbClr val="000000"/>
                  </a:solidFill>
                  <a:latin typeface="Lato Light" panose="020F0302020204030203" pitchFamily="34" charset="0"/>
                  <a:ea typeface="Lato Bold"/>
                  <a:cs typeface="Lato Bold"/>
                  <a:sym typeface="Lato Bold"/>
                </a:rPr>
                <a:t> (RAM): Uma Ferramenta para a </a:t>
              </a:r>
              <a:r>
                <a:rPr lang="en-US" sz="2400" b="1" u="none" strike="noStrike" dirty="0" err="1">
                  <a:solidFill>
                    <a:srgbClr val="000000"/>
                  </a:solidFill>
                  <a:latin typeface="Lato Light" panose="020F0302020204030203" pitchFamily="34" charset="0"/>
                  <a:ea typeface="Lato Bold"/>
                  <a:cs typeface="Lato Bold"/>
                  <a:sym typeface="Lato Bold"/>
                </a:rPr>
                <a:t>Recomendação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sobre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Ética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em</a:t>
              </a:r>
              <a:r>
                <a:rPr lang="en-US" sz="2400" b="1" u="none" strike="noStrike" dirty="0">
                  <a:solidFill>
                    <a:srgbClr val="000000"/>
                  </a:solidFill>
                  <a:latin typeface="Lato Light" panose="020F0302020204030203" pitchFamily="34" charset="0"/>
                  <a:ea typeface="Lato Bold"/>
                  <a:cs typeface="Lato Bold"/>
                  <a:sym typeface="Lato Bold"/>
                </a:rPr>
                <a:t> IA. UNESCO.</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OCDE. (2019). </a:t>
              </a: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Princípios</a:t>
              </a:r>
              <a:r>
                <a:rPr lang="en-US" sz="2400" b="1" u="none" strike="noStrike" dirty="0">
                  <a:solidFill>
                    <a:srgbClr val="000000"/>
                  </a:solidFill>
                  <a:latin typeface="Lato Light" panose="020F0302020204030203" pitchFamily="34" charset="0"/>
                  <a:ea typeface="Lato Bold"/>
                  <a:cs typeface="Lato Bold"/>
                  <a:sym typeface="Lato Bold"/>
                </a:rPr>
                <a:t> da OCDE </a:t>
              </a:r>
              <a:r>
                <a:rPr lang="en-US" sz="2400" b="1" u="none" strike="noStrike" dirty="0" err="1">
                  <a:solidFill>
                    <a:srgbClr val="000000"/>
                  </a:solidFill>
                  <a:latin typeface="Lato Light" panose="020F0302020204030203" pitchFamily="34" charset="0"/>
                  <a:ea typeface="Lato Bold"/>
                  <a:cs typeface="Lato Bold"/>
                  <a:sym typeface="Lato Bold"/>
                </a:rPr>
                <a:t>sobre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Inteligência</a:t>
              </a:r>
              <a:r>
                <a:rPr lang="en-US" sz="2400" b="1" u="none" strike="noStrike" dirty="0">
                  <a:solidFill>
                    <a:srgbClr val="000000"/>
                  </a:solidFill>
                  <a:latin typeface="Lato Light" panose="020F0302020204030203" pitchFamily="34" charset="0"/>
                  <a:ea typeface="Lato Bold"/>
                  <a:cs typeface="Lato Bold"/>
                  <a:sym typeface="Lato Bold"/>
                </a:rPr>
                <a:t> Artificial. </a:t>
              </a:r>
              <a:r>
                <a:rPr lang="en-US" sz="2400" b="1" u="none" strike="noStrike" dirty="0" err="1">
                  <a:solidFill>
                    <a:srgbClr val="000000"/>
                  </a:solidFill>
                  <a:latin typeface="Lato Light" panose="020F0302020204030203" pitchFamily="34" charset="0"/>
                  <a:ea typeface="Lato Bold"/>
                  <a:cs typeface="Lato Bold"/>
                  <a:sym typeface="Lato Bold"/>
                </a:rPr>
                <a:t>Publicação</a:t>
              </a:r>
              <a:r>
                <a:rPr lang="en-US" sz="2400" b="1" u="none" strike="noStrike" dirty="0">
                  <a:solidFill>
                    <a:srgbClr val="000000"/>
                  </a:solidFill>
                  <a:latin typeface="Lato Light" panose="020F0302020204030203" pitchFamily="34" charset="0"/>
                  <a:ea typeface="Lato Bold"/>
                  <a:cs typeface="Lato Bold"/>
                  <a:sym typeface="Lato Bold"/>
                </a:rPr>
                <a:t> da OCDE.</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Comissão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Europeia</a:t>
              </a:r>
              <a:r>
                <a:rPr lang="en-US" sz="2400" u="none" strike="noStrike" dirty="0">
                  <a:solidFill>
                    <a:srgbClr val="000000"/>
                  </a:solidFill>
                  <a:latin typeface="Lato Light" panose="020F0302020204030203" pitchFamily="34" charset="0"/>
                  <a:ea typeface="Lato Light"/>
                  <a:cs typeface="Lato Light"/>
                  <a:sym typeface="Lato Light"/>
                </a:rPr>
                <a:t>. (2019). </a:t>
              </a:r>
            </a:p>
            <a:p>
              <a:pPr marL="0" lvl="0" indent="0" algn="just">
                <a:lnSpc>
                  <a:spcPts val="2879"/>
                </a:lnSpc>
                <a:spcBef>
                  <a:spcPct val="0"/>
                </a:spcBef>
              </a:pP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Diretrizes</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a:t>
              </a: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éticas</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para </a:t>
              </a: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uma</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IA </a:t>
              </a: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confiável</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Grupo de </a:t>
              </a: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especialistas</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de alto </a:t>
              </a: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nível</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a:t>
              </a: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em</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a:t>
              </a:r>
              <a:r>
                <a:rPr lang="en-US" sz="2400" b="1" i="1" u="none" strike="noStrike" dirty="0" err="1">
                  <a:solidFill>
                    <a:srgbClr val="000000"/>
                  </a:solidFill>
                  <a:latin typeface="Lato Light" panose="020F0302020204030203" pitchFamily="34" charset="0"/>
                  <a:ea typeface="Lato Bold Italics"/>
                  <a:cs typeface="Lato Bold Italics"/>
                  <a:sym typeface="Lato Bold Italics"/>
                </a:rPr>
                <a:t>inteligência</a:t>
              </a:r>
              <a:r>
                <a:rPr lang="en-US" sz="2400" b="1" i="1" u="none" strike="noStrike" dirty="0">
                  <a:solidFill>
                    <a:srgbClr val="000000"/>
                  </a:solidFill>
                  <a:latin typeface="Lato Light" panose="020F0302020204030203" pitchFamily="34" charset="0"/>
                  <a:ea typeface="Lato Bold Italics"/>
                  <a:cs typeface="Lato Bold Italics"/>
                  <a:sym typeface="Lato Bold Italics"/>
                </a:rPr>
                <a:t> artificial.</a:t>
              </a:r>
            </a:p>
          </p:txBody>
        </p:sp>
      </p:gr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4399" y="1085850"/>
            <a:ext cx="9207533" cy="578431"/>
          </a:xfrm>
          <a:prstGeom prst="rect">
            <a:avLst/>
          </a:prstGeom>
        </p:spPr>
        <p:txBody>
          <a:bodyPr lIns="0" tIns="0" rIns="0" bIns="0" rtlCol="0" anchor="t">
            <a:spAutoFit/>
          </a:bodyPr>
          <a:lstStyle/>
          <a:p>
            <a:pPr marL="0" lvl="0" indent="0" algn="l">
              <a:lnSpc>
                <a:spcPts val="4541"/>
              </a:lnSpc>
              <a:spcBef>
                <a:spcPct val="0"/>
              </a:spcBef>
            </a:pPr>
            <a:r>
              <a:rPr lang="en-US" sz="4204" u="none" strike="noStrike">
                <a:solidFill>
                  <a:srgbClr val="000000"/>
                </a:solidFill>
                <a:latin typeface="Oswald"/>
                <a:ea typeface="Oswald"/>
                <a:cs typeface="Oswald"/>
                <a:sym typeface="Oswald"/>
              </a:rPr>
              <a:t>REFERÊNCIAS UTILIZADAS NO MÓDULO</a:t>
            </a:r>
          </a:p>
        </p:txBody>
      </p:sp>
      <p:grpSp>
        <p:nvGrpSpPr>
          <p:cNvPr id="3" name="Group 3"/>
          <p:cNvGrpSpPr/>
          <p:nvPr/>
        </p:nvGrpSpPr>
        <p:grpSpPr>
          <a:xfrm>
            <a:off x="1044399" y="2225158"/>
            <a:ext cx="16214901" cy="3746297"/>
            <a:chOff x="0" y="0"/>
            <a:chExt cx="21619867" cy="4995062"/>
          </a:xfrm>
        </p:grpSpPr>
        <p:sp>
          <p:nvSpPr>
            <p:cNvPr id="4" name="Freeform 4"/>
            <p:cNvSpPr/>
            <p:nvPr/>
          </p:nvSpPr>
          <p:spPr>
            <a:xfrm>
              <a:off x="0" y="0"/>
              <a:ext cx="21619868" cy="4995061"/>
            </a:xfrm>
            <a:custGeom>
              <a:avLst/>
              <a:gdLst/>
              <a:ahLst/>
              <a:cxnLst/>
              <a:rect l="l" t="t" r="r" b="b"/>
              <a:pathLst>
                <a:path w="21619868" h="4995061">
                  <a:moveTo>
                    <a:pt x="0" y="0"/>
                  </a:moveTo>
                  <a:lnTo>
                    <a:pt x="21619868" y="0"/>
                  </a:lnTo>
                  <a:lnTo>
                    <a:pt x="21619868" y="4995061"/>
                  </a:lnTo>
                  <a:lnTo>
                    <a:pt x="0" y="4995061"/>
                  </a:lnTo>
                  <a:close/>
                </a:path>
              </a:pathLst>
            </a:custGeom>
            <a:blipFill>
              <a:blip r:embed="rId3">
                <a:alphaModFix amt="0"/>
              </a:blip>
              <a:stretch>
                <a:fillRect t="-42517" r="-3748" b="-32477"/>
              </a:stretch>
            </a:blipFill>
          </p:spPr>
          <p:txBody>
            <a:bodyPr/>
            <a:lstStyle/>
            <a:p>
              <a:endParaRPr lang="en-GB"/>
            </a:p>
          </p:txBody>
        </p:sp>
        <p:sp>
          <p:nvSpPr>
            <p:cNvPr id="5" name="TextBox 5"/>
            <p:cNvSpPr txBox="1"/>
            <p:nvPr/>
          </p:nvSpPr>
          <p:spPr>
            <a:xfrm>
              <a:off x="0" y="0"/>
              <a:ext cx="21619867" cy="4995062"/>
            </a:xfrm>
            <a:prstGeom prst="rect">
              <a:avLst/>
            </a:prstGeom>
          </p:spPr>
          <p:txBody>
            <a:bodyPr lIns="0" tIns="0" rIns="0" bIns="0" rtlCol="0" anchor="ctr"/>
            <a:lstStyle/>
            <a:p>
              <a:pPr marL="0" lvl="0" indent="0" algn="just">
                <a:lnSpc>
                  <a:spcPts val="2879"/>
                </a:lnSpc>
                <a:spcBef>
                  <a:spcPct val="0"/>
                </a:spcBef>
              </a:pPr>
              <a:endParaRPr dirty="0">
                <a:latin typeface="Lato Light" panose="020F0302020204030203" pitchFamily="34" charset="0"/>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CEDEFOP. (2022). </a:t>
              </a: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Digitalização</a:t>
              </a:r>
              <a:r>
                <a:rPr lang="en-US" sz="2400" b="1" u="none" strike="noStrike" dirty="0">
                  <a:solidFill>
                    <a:srgbClr val="000000"/>
                  </a:solidFill>
                  <a:latin typeface="Lato Light" panose="020F0302020204030203" pitchFamily="34" charset="0"/>
                  <a:ea typeface="Lato Bold"/>
                  <a:cs typeface="Lato Bold"/>
                  <a:sym typeface="Lato Bold"/>
                </a:rPr>
                <a:t> no Ensino e Formação </a:t>
              </a:r>
              <a:r>
                <a:rPr lang="en-US" sz="2400" b="1" u="none" strike="noStrike" dirty="0" err="1">
                  <a:solidFill>
                    <a:srgbClr val="000000"/>
                  </a:solidFill>
                  <a:latin typeface="Lato Light" panose="020F0302020204030203" pitchFamily="34" charset="0"/>
                  <a:ea typeface="Lato Bold"/>
                  <a:cs typeface="Lato Bold"/>
                  <a:sym typeface="Lato Bold"/>
                </a:rPr>
                <a:t>Profissional</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Competências</a:t>
              </a:r>
              <a:r>
                <a:rPr lang="en-US" sz="2400" b="1" u="none" strike="noStrike" dirty="0">
                  <a:solidFill>
                    <a:srgbClr val="000000"/>
                  </a:solidFill>
                  <a:latin typeface="Lato Light" panose="020F0302020204030203" pitchFamily="34" charset="0"/>
                  <a:ea typeface="Lato Bold"/>
                  <a:cs typeface="Lato Bold"/>
                  <a:sym typeface="Lato Bold"/>
                </a:rPr>
                <a:t> para o Futuro. </a:t>
              </a:r>
              <a:r>
                <a:rPr lang="en-US" sz="2400" b="1" u="none" strike="noStrike" dirty="0" err="1">
                  <a:solidFill>
                    <a:srgbClr val="000000"/>
                  </a:solidFill>
                  <a:latin typeface="Lato Light" panose="020F0302020204030203" pitchFamily="34" charset="0"/>
                  <a:ea typeface="Lato Bold"/>
                  <a:cs typeface="Lato Bold"/>
                  <a:sym typeface="Lato Bold"/>
                </a:rPr>
                <a:t>Serviço</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Publicações</a:t>
              </a:r>
              <a:r>
                <a:rPr lang="en-US" sz="2400" b="1" u="none" strike="noStrike" dirty="0">
                  <a:solidFill>
                    <a:srgbClr val="000000"/>
                  </a:solidFill>
                  <a:latin typeface="Lato Light" panose="020F0302020204030203" pitchFamily="34" charset="0"/>
                  <a:ea typeface="Lato Bold"/>
                  <a:cs typeface="Lato Bold"/>
                  <a:sym typeface="Lato Bold"/>
                </a:rPr>
                <a:t> da </a:t>
              </a:r>
              <a:r>
                <a:rPr lang="en-US" sz="2400" b="1" u="none" strike="noStrike" dirty="0" err="1">
                  <a:solidFill>
                    <a:srgbClr val="000000"/>
                  </a:solidFill>
                  <a:latin typeface="Lato Light" panose="020F0302020204030203" pitchFamily="34" charset="0"/>
                  <a:ea typeface="Lato Bold"/>
                  <a:cs typeface="Lato Bold"/>
                  <a:sym typeface="Lato Bold"/>
                </a:rPr>
                <a:t>União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Europeia</a:t>
              </a:r>
              <a:r>
                <a:rPr lang="en-US" sz="2400" b="1" u="none" strike="noStrike" dirty="0">
                  <a:solidFill>
                    <a:srgbClr val="000000"/>
                  </a:solidFill>
                  <a:latin typeface="Lato Light" panose="020F0302020204030203" pitchFamily="34" charset="0"/>
                  <a:ea typeface="Lato Bold"/>
                  <a:cs typeface="Lato Bold"/>
                  <a:sym typeface="Lato Bold"/>
                </a:rPr>
                <a:t>.</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Parlamento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Europeu</a:t>
              </a:r>
              <a:r>
                <a:rPr lang="en-US" sz="2400" u="none" strike="noStrike" dirty="0">
                  <a:solidFill>
                    <a:srgbClr val="000000"/>
                  </a:solidFill>
                  <a:latin typeface="Lato Light" panose="020F0302020204030203" pitchFamily="34" charset="0"/>
                  <a:ea typeface="Lato Light"/>
                  <a:cs typeface="Lato Light"/>
                  <a:sym typeface="Lato Light"/>
                </a:rPr>
                <a:t>. (2020). </a:t>
              </a: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A </a:t>
              </a:r>
              <a:r>
                <a:rPr lang="en-US" sz="2400" b="1" u="none" strike="noStrike" dirty="0" err="1">
                  <a:solidFill>
                    <a:srgbClr val="000000"/>
                  </a:solidFill>
                  <a:latin typeface="Lato Light" panose="020F0302020204030203" pitchFamily="34" charset="0"/>
                  <a:ea typeface="Lato Bold"/>
                  <a:cs typeface="Lato Bold"/>
                  <a:sym typeface="Lato Bold"/>
                </a:rPr>
                <a:t>ética</a:t>
              </a:r>
              <a:r>
                <a:rPr lang="en-US" sz="2400" b="1" u="none" strike="noStrike" dirty="0">
                  <a:solidFill>
                    <a:srgbClr val="000000"/>
                  </a:solidFill>
                  <a:latin typeface="Lato Light" panose="020F0302020204030203" pitchFamily="34" charset="0"/>
                  <a:ea typeface="Lato Bold"/>
                  <a:cs typeface="Lato Bold"/>
                  <a:sym typeface="Lato Bold"/>
                </a:rPr>
                <a:t> da </a:t>
              </a:r>
              <a:r>
                <a:rPr lang="en-US" sz="2400" b="1" u="none" strike="noStrike" dirty="0" err="1">
                  <a:solidFill>
                    <a:srgbClr val="000000"/>
                  </a:solidFill>
                  <a:latin typeface="Lato Light" panose="020F0302020204030203" pitchFamily="34" charset="0"/>
                  <a:ea typeface="Lato Bold"/>
                  <a:cs typeface="Lato Bold"/>
                  <a:sym typeface="Lato Bold"/>
                </a:rPr>
                <a:t>inteligência</a:t>
              </a:r>
              <a:r>
                <a:rPr lang="en-US" sz="2400" b="1" u="none" strike="noStrike" dirty="0">
                  <a:solidFill>
                    <a:srgbClr val="000000"/>
                  </a:solidFill>
                  <a:latin typeface="Lato Light" panose="020F0302020204030203" pitchFamily="34" charset="0"/>
                  <a:ea typeface="Lato Bold"/>
                  <a:cs typeface="Lato Bold"/>
                  <a:sym typeface="Lato Bold"/>
                </a:rPr>
                <a:t> artificial: </a:t>
              </a:r>
              <a:r>
                <a:rPr lang="en-US" sz="2400" b="1" u="none" strike="noStrike" dirty="0" err="1">
                  <a:solidFill>
                    <a:srgbClr val="000000"/>
                  </a:solidFill>
                  <a:latin typeface="Lato Light" panose="020F0302020204030203" pitchFamily="34" charset="0"/>
                  <a:ea typeface="Lato Bold"/>
                  <a:cs typeface="Lato Bold"/>
                  <a:sym typeface="Lato Bold"/>
                </a:rPr>
                <a:t>questões</a:t>
              </a:r>
              <a:r>
                <a:rPr lang="en-US" sz="2400" b="1" u="none" strike="noStrike" dirty="0">
                  <a:solidFill>
                    <a:srgbClr val="000000"/>
                  </a:solidFill>
                  <a:latin typeface="Lato Light" panose="020F0302020204030203" pitchFamily="34" charset="0"/>
                  <a:ea typeface="Lato Bold"/>
                  <a:cs typeface="Lato Bold"/>
                  <a:sym typeface="Lato Bold"/>
                </a:rPr>
                <a:t> e </a:t>
              </a:r>
              <a:r>
                <a:rPr lang="en-US" sz="2400" b="1" u="none" strike="noStrike" dirty="0" err="1">
                  <a:solidFill>
                    <a:srgbClr val="000000"/>
                  </a:solidFill>
                  <a:latin typeface="Lato Light" panose="020F0302020204030203" pitchFamily="34" charset="0"/>
                  <a:ea typeface="Lato Bold"/>
                  <a:cs typeface="Lato Bold"/>
                  <a:sym typeface="Lato Bold"/>
                </a:rPr>
                <a:t>iniciativas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Serviço</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Investigação</a:t>
              </a:r>
              <a:r>
                <a:rPr lang="en-US" sz="2400" b="1" u="none" strike="noStrike" dirty="0">
                  <a:solidFill>
                    <a:srgbClr val="000000"/>
                  </a:solidFill>
                  <a:latin typeface="Lato Light" panose="020F0302020204030203" pitchFamily="34" charset="0"/>
                  <a:ea typeface="Lato Bold"/>
                  <a:cs typeface="Lato Bold"/>
                  <a:sym typeface="Lato Bold"/>
                </a:rPr>
                <a:t> do </a:t>
              </a:r>
              <a:r>
                <a:rPr lang="en-US" sz="2400" b="1" u="none" strike="noStrike" dirty="0" err="1">
                  <a:solidFill>
                    <a:srgbClr val="000000"/>
                  </a:solidFill>
                  <a:latin typeface="Lato Light" panose="020F0302020204030203" pitchFamily="34" charset="0"/>
                  <a:ea typeface="Lato Bold"/>
                  <a:cs typeface="Lato Bold"/>
                  <a:sym typeface="Lato Bold"/>
                </a:rPr>
                <a:t>Parlamento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Europeu</a:t>
              </a:r>
              <a:r>
                <a:rPr lang="en-US" sz="2400" b="1" u="none" strike="noStrike" dirty="0">
                  <a:solidFill>
                    <a:srgbClr val="000000"/>
                  </a:solidFill>
                  <a:latin typeface="Lato Light" panose="020F0302020204030203" pitchFamily="34" charset="0"/>
                  <a:ea typeface="Lato Bold"/>
                  <a:cs typeface="Lato Bold"/>
                  <a:sym typeface="Lato Bold"/>
                </a:rPr>
                <a:t>.</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Fórum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Econômico</a:t>
              </a:r>
              <a:r>
                <a:rPr lang="en-US" sz="2400" u="none" strike="noStrike" dirty="0">
                  <a:solidFill>
                    <a:srgbClr val="000000"/>
                  </a:solidFill>
                  <a:latin typeface="Lato Light" panose="020F0302020204030203" pitchFamily="34" charset="0"/>
                  <a:ea typeface="Lato Light"/>
                  <a:cs typeface="Lato Light"/>
                  <a:sym typeface="Lato Light"/>
                </a:rPr>
                <a:t> Mundial. (2023). </a:t>
              </a: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Moldando</a:t>
              </a:r>
              <a:r>
                <a:rPr lang="en-US" sz="2400" b="1" u="none" strike="noStrike" dirty="0">
                  <a:solidFill>
                    <a:srgbClr val="000000"/>
                  </a:solidFill>
                  <a:latin typeface="Lato Light" panose="020F0302020204030203" pitchFamily="34" charset="0"/>
                  <a:ea typeface="Lato Bold"/>
                  <a:cs typeface="Lato Bold"/>
                  <a:sym typeface="Lato Bold"/>
                </a:rPr>
                <a:t> o </a:t>
              </a:r>
              <a:r>
                <a:rPr lang="en-US" sz="2400" b="1" u="none" strike="noStrike" dirty="0" err="1">
                  <a:solidFill>
                    <a:srgbClr val="000000"/>
                  </a:solidFill>
                  <a:latin typeface="Lato Light" panose="020F0302020204030203" pitchFamily="34" charset="0"/>
                  <a:ea typeface="Lato Bold"/>
                  <a:cs typeface="Lato Bold"/>
                  <a:sym typeface="Lato Bold"/>
                </a:rPr>
                <a:t>futuro</a:t>
              </a:r>
              <a:r>
                <a:rPr lang="en-US" sz="2400" b="1" u="none" strike="noStrike" dirty="0">
                  <a:solidFill>
                    <a:srgbClr val="000000"/>
                  </a:solidFill>
                  <a:latin typeface="Lato Light" panose="020F0302020204030203" pitchFamily="34" charset="0"/>
                  <a:ea typeface="Lato Bold"/>
                  <a:cs typeface="Lato Bold"/>
                  <a:sym typeface="Lato Bold"/>
                </a:rPr>
                <a:t> da </a:t>
              </a:r>
              <a:r>
                <a:rPr lang="en-US" sz="2400" b="1" u="none" strike="noStrike" dirty="0" err="1">
                  <a:solidFill>
                    <a:srgbClr val="000000"/>
                  </a:solidFill>
                  <a:latin typeface="Lato Light" panose="020F0302020204030203" pitchFamily="34" charset="0"/>
                  <a:ea typeface="Lato Bold"/>
                  <a:cs typeface="Lato Bold"/>
                  <a:sym typeface="Lato Bold"/>
                </a:rPr>
                <a:t>aprendizagem</a:t>
              </a:r>
              <a:r>
                <a:rPr lang="en-US" sz="2400" b="1" u="none" strike="noStrike" dirty="0">
                  <a:solidFill>
                    <a:srgbClr val="000000"/>
                  </a:solidFill>
                  <a:latin typeface="Lato Light" panose="020F0302020204030203" pitchFamily="34" charset="0"/>
                  <a:ea typeface="Lato Bold"/>
                  <a:cs typeface="Lato Bold"/>
                  <a:sym typeface="Lato Bold"/>
                </a:rPr>
                <a:t>: o </a:t>
              </a:r>
              <a:r>
                <a:rPr lang="en-US" sz="2400" b="1" u="none" strike="noStrike" dirty="0" err="1">
                  <a:solidFill>
                    <a:srgbClr val="000000"/>
                  </a:solidFill>
                  <a:latin typeface="Lato Light" panose="020F0302020204030203" pitchFamily="34" charset="0"/>
                  <a:ea typeface="Lato Bold"/>
                  <a:cs typeface="Lato Bold"/>
                  <a:sym typeface="Lato Bold"/>
                </a:rPr>
                <a:t>papel</a:t>
              </a:r>
              <a:r>
                <a:rPr lang="en-US" sz="2400" b="1" u="none" strike="noStrike" dirty="0">
                  <a:solidFill>
                    <a:srgbClr val="000000"/>
                  </a:solidFill>
                  <a:latin typeface="Lato Light" panose="020F0302020204030203" pitchFamily="34" charset="0"/>
                  <a:ea typeface="Lato Bold"/>
                  <a:cs typeface="Lato Bold"/>
                  <a:sym typeface="Lato Bold"/>
                </a:rPr>
                <a:t> da IA ​​</a:t>
              </a:r>
              <a:r>
                <a:rPr lang="en-US" sz="2400" b="1" u="none" strike="noStrike" dirty="0" err="1">
                  <a:solidFill>
                    <a:srgbClr val="000000"/>
                  </a:solidFill>
                  <a:latin typeface="Lato Light" panose="020F0302020204030203" pitchFamily="34" charset="0"/>
                  <a:ea typeface="Lato Bold"/>
                  <a:cs typeface="Lato Bold"/>
                  <a:sym typeface="Lato Bold"/>
                </a:rPr>
                <a:t>na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educação</a:t>
              </a:r>
              <a:r>
                <a:rPr lang="en-US" sz="2400" b="1" u="none" strike="noStrike" dirty="0">
                  <a:solidFill>
                    <a:srgbClr val="000000"/>
                  </a:solidFill>
                  <a:latin typeface="Lato Light" panose="020F0302020204030203" pitchFamily="34" charset="0"/>
                  <a:ea typeface="Lato Bold"/>
                  <a:cs typeface="Lato Bold"/>
                  <a:sym typeface="Lato Bold"/>
                </a:rPr>
                <a:t>. WEF.</a:t>
              </a:r>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n-GB"/>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Ricomincia</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4">
                <a:alphaModFix amt="0"/>
              </a:blip>
              <a:stretch>
                <a:fillRect t="-17882" b="36439"/>
              </a:stretch>
            </a:blipFill>
          </p:spPr>
          <p:txBody>
            <a:bodyPr/>
            <a:lstStyle/>
            <a:p>
              <a:endParaRPr lang="en-GB"/>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Corso di uscita</a:t>
              </a:r>
            </a:p>
          </p:txBody>
        </p:sp>
      </p:grpSp>
      <p:grpSp>
        <p:nvGrpSpPr>
          <p:cNvPr id="8" name="Group 8"/>
          <p:cNvGrpSpPr/>
          <p:nvPr/>
        </p:nvGrpSpPr>
        <p:grpSpPr>
          <a:xfrm>
            <a:off x="8806491" y="2992907"/>
            <a:ext cx="7419499" cy="3244739"/>
            <a:chOff x="0" y="0"/>
            <a:chExt cx="9892665" cy="4326318"/>
          </a:xfrm>
        </p:grpSpPr>
        <p:sp>
          <p:nvSpPr>
            <p:cNvPr id="9" name="Freeform 9" descr="Un logo con la testa di una persona in un cerchio.  Il contenuto generato dall'intelligenza artificiale potrebbe essere errato."/>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n-GB"/>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r="-17352"/>
              </a:stretch>
            </a:blipFill>
          </p:spPr>
          <p:txBody>
            <a:bodyPr/>
            <a:lstStyle/>
            <a:p>
              <a:endParaRPr lang="en-GB"/>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n-GB"/>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Este projeto foi cofinanciado com o apoio do programa Erasmus+ da Comissão Europeia. Esta publicação reflete apenas as opiniões dos seus autores, e nem a Comissão Europeia nem a SEPIE são responsáveis ​​por qualquer uso que possa ser feito das informações aqui contidas.</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4542</Words>
  <Application>Microsoft Office PowerPoint</Application>
  <PresentationFormat>Custom</PresentationFormat>
  <Paragraphs>429</Paragraphs>
  <Slides>41</Slides>
  <Notes>24</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41</vt:i4>
      </vt:variant>
    </vt:vector>
  </HeadingPairs>
  <TitlesOfParts>
    <vt:vector size="59" baseType="lpstr">
      <vt:lpstr>Quattrocento Bold</vt:lpstr>
      <vt:lpstr>Gosha Bold</vt:lpstr>
      <vt:lpstr>Canva Sans Bold</vt:lpstr>
      <vt:lpstr>Open Sans Light</vt:lpstr>
      <vt:lpstr>Canva Sans Medium</vt:lpstr>
      <vt:lpstr>Calibri</vt:lpstr>
      <vt:lpstr>Calibri (MS) Bold</vt:lpstr>
      <vt:lpstr>Oswald</vt:lpstr>
      <vt:lpstr>Lato Light</vt:lpstr>
      <vt:lpstr>Calibri (MS)</vt:lpstr>
      <vt:lpstr>Signika Bold</vt:lpstr>
      <vt:lpstr>Arial</vt:lpstr>
      <vt:lpstr>Lato</vt:lpstr>
      <vt:lpstr>Canva Sans</vt:lpstr>
      <vt:lpstr>Gosha</vt:lpstr>
      <vt:lpstr>Lato Bold</vt:lpstr>
      <vt:lpstr>Lato Light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PT_Módulo 1 - INclusive trAIners</dc:title>
  <dc:creator>User00</dc:creator>
  <cp:lastModifiedBy>Jaione Santos Miguel</cp:lastModifiedBy>
  <cp:revision>6</cp:revision>
  <dcterms:created xsi:type="dcterms:W3CDTF">2006-08-16T00:00:00Z</dcterms:created>
  <dcterms:modified xsi:type="dcterms:W3CDTF">2026-10-08T14:17:00Z</dcterms:modified>
  <dc:identifier>DAHQqKcjnjg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A4FE70AE-A9B3-4309-B64D-EF36CC949047</vt:lpwstr>
  </property>
  <property fmtid="{D5CDD505-2E9C-101B-9397-08002B2CF9AE}" pid="3" name="ArticulatePath">
    <vt:lpwstr>PT_Módulo 1 - INclusive trAIners</vt:lpwstr>
  </property>
</Properties>
</file>