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8" r:id="rId42"/>
  </p:sldIdLst>
  <p:sldSz cx="18288000" cy="10287000"/>
  <p:notesSz cx="6858000" cy="9144000"/>
  <p:embeddedFontLst>
    <p:embeddedFont>
      <p:font typeface="Calibri (MS)" panose="020B0604020202020204" charset="0"/>
      <p:regular r:id="rId44"/>
    </p:embeddedFont>
    <p:embeddedFont>
      <p:font typeface="Calibri (MS) Bold" panose="020B0604020202020204" charset="0"/>
      <p:regular r:id="rId45"/>
    </p:embeddedFont>
    <p:embeddedFont>
      <p:font typeface="Canva Sans" panose="020B0604020202020204" charset="0"/>
      <p:regular r:id="rId46"/>
    </p:embeddedFont>
    <p:embeddedFont>
      <p:font typeface="Canva Sans Bold" panose="020B0604020202020204" charset="0"/>
      <p:regular r:id="rId47"/>
    </p:embeddedFont>
    <p:embeddedFont>
      <p:font typeface="Gosha" panose="020B0604020202020204" charset="0"/>
      <p:regular r:id="rId48"/>
    </p:embeddedFont>
    <p:embeddedFont>
      <p:font typeface="Gosha Bold" panose="020B0604020202020204" charset="0"/>
      <p:regular r:id="rId49"/>
    </p:embeddedFont>
    <p:embeddedFont>
      <p:font typeface="Gosha Medium" panose="020B0604020202020204" charset="0"/>
      <p:regular r:id="rId50"/>
    </p:embeddedFont>
    <p:embeddedFont>
      <p:font typeface="Lato" panose="020F0502020204030203" pitchFamily="34" charset="0"/>
      <p:regular r:id="rId51"/>
      <p:bold r:id="rId52"/>
      <p:italic r:id="rId53"/>
    </p:embeddedFont>
    <p:embeddedFont>
      <p:font typeface="Lato Bold" panose="020F0802020204030203" pitchFamily="34" charset="0"/>
      <p:regular r:id="rId54"/>
      <p:bold r:id="rId55"/>
    </p:embeddedFont>
    <p:embeddedFont>
      <p:font typeface="Lato Light" panose="020F0302020204030203" pitchFamily="34" charset="0"/>
      <p:regular r:id="rId56"/>
    </p:embeddedFont>
    <p:embeddedFont>
      <p:font typeface="Lato Light Italics" panose="020B0604020202020204" charset="0"/>
      <p:regular r:id="rId57"/>
    </p:embeddedFont>
    <p:embeddedFont>
      <p:font typeface="Oswald" pitchFamily="2" charset="0"/>
      <p:regular r:id="rId58"/>
      <p:bold r:id="rId59"/>
    </p:embeddedFont>
    <p:embeddedFont>
      <p:font typeface="Public Sans Medium" panose="020B0604020202020204" charset="0"/>
      <p:regular r:id="rId60"/>
    </p:embeddedFont>
    <p:embeddedFont>
      <p:font typeface="Quattrocento Bold" panose="020B0604020202020204" charset="0"/>
      <p:regular r:id="rId61"/>
    </p:embeddedFont>
  </p:embeddedFontLst>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6.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33.png"/><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slideLayout" Target="../slideLayouts/slideLayout7.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tags" Target="../tags/tag1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53.sv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7.sv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56.svg"/><Relationship Id="rId5" Type="http://schemas.openxmlformats.org/officeDocument/2006/relationships/image" Target="../media/image55.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5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digital-strategy.ec.europa.eu/es/policies/contents-code-gpai" TargetMode="External"/><Relationship Id="rId3" Type="http://schemas.openxmlformats.org/officeDocument/2006/relationships/notesSlide" Target="../notesSlides/notesSlide15.xml"/><Relationship Id="rId7" Type="http://schemas.openxmlformats.org/officeDocument/2006/relationships/hyperlink" Target="https://digital-strategy.ec.europa.eu/es/policies/regulatory-framework-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www.unesco.org/es/legal-affairs/recommendation-ethics-artificial-intelligence" TargetMode="External"/><Relationship Id="rId5" Type="http://schemas.openxmlformats.org/officeDocument/2006/relationships/image" Target="../media/image6.jpeg"/><Relationship Id="rId4" Type="http://schemas.openxmlformats.org/officeDocument/2006/relationships/image" Target="../media/image70.png"/><Relationship Id="rId9" Type="http://schemas.openxmlformats.org/officeDocument/2006/relationships/hyperlink" Target="https://unesdoc.unesco.org/ark:/48223/pf0000385198_spa"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1.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3.jpeg"/></Relationships>
</file>

<file path=ppt/slides/_rels/slide2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77.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0.png"/><Relationship Id="rId4" Type="http://schemas.openxmlformats.org/officeDocument/2006/relationships/image" Target="../media/image79.pn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19.xml"/><Relationship Id="rId7" Type="http://schemas.openxmlformats.org/officeDocument/2006/relationships/image" Target="../media/image82.png"/><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hyperlink" Target="https://drive.google.com/file/d/18U_Ftfmg4Qvp-AXad3HR3qO8LwKcB0aY/view?usp=sharing" TargetMode="External"/><Relationship Id="rId5" Type="http://schemas.openxmlformats.org/officeDocument/2006/relationships/image" Target="../media/image81.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85.png"/><Relationship Id="rId5" Type="http://schemas.openxmlformats.org/officeDocument/2006/relationships/hyperlink" Target="https://notebooklm.link.google/c7ExX3VTpn0N" TargetMode="External"/><Relationship Id="rId4" Type="http://schemas.openxmlformats.org/officeDocument/2006/relationships/image" Target="../media/image84.jpeg"/></Relationships>
</file>

<file path=ppt/slides/_rels/slide3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88.png"/><Relationship Id="rId5" Type="http://schemas.openxmlformats.org/officeDocument/2006/relationships/hyperlink" Target="https://drive.google.com/file/d/15pKJScX9FGLS7jjXWvwSi6NdwbS_hIHY/view?usp=sharing" TargetMode="External"/><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image" Target="../media/image81.png"/><Relationship Id="rId5" Type="http://schemas.openxmlformats.org/officeDocument/2006/relationships/image" Target="../media/image90.png"/><Relationship Id="rId4" Type="http://schemas.openxmlformats.org/officeDocument/2006/relationships/hyperlink" Target="https://docs.google.com/forms/d/e/1FAIpQLSfXntcIEKLEx5QaqUYYkr3dbuFiuG-L6PrdBx-OMGU0RjEPxA/formRespons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a:extLst>
              <a:ext uri="{FF2B5EF4-FFF2-40B4-BE49-F238E27FC236}">
                <a16:creationId xmlns:a16="http://schemas.microsoft.com/office/drawing/2014/main" id="{8637D663-E368-C18D-3609-499D6986757D}"/>
              </a:ext>
            </a:extLst>
          </p:cNvPr>
          <p:cNvGrpSpPr/>
          <p:nvPr/>
        </p:nvGrpSpPr>
        <p:grpSpPr>
          <a:xfrm>
            <a:off x="5779008" y="3511296"/>
            <a:ext cx="12508992" cy="6775704"/>
            <a:chOff x="0" y="0"/>
            <a:chExt cx="16678656" cy="9034272"/>
          </a:xfrm>
        </p:grpSpPr>
        <p:sp>
          <p:nvSpPr>
            <p:cNvPr id="15" name="Freeform 10">
              <a:extLst>
                <a:ext uri="{FF2B5EF4-FFF2-40B4-BE49-F238E27FC236}">
                  <a16:creationId xmlns:a16="http://schemas.microsoft.com/office/drawing/2014/main" id="{C00D512A-426F-01FC-2B4B-209E701B33FD}"/>
                </a:ext>
              </a:extLst>
            </p:cNvPr>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4" name="Group 4"/>
          <p:cNvGrpSpPr/>
          <p:nvPr/>
        </p:nvGrpSpPr>
        <p:grpSpPr>
          <a:xfrm>
            <a:off x="0" y="508311"/>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sp>
        <p:nvSpPr>
          <p:cNvPr id="13" name="TextBox 13"/>
          <p:cNvSpPr txBox="1"/>
          <p:nvPr/>
        </p:nvSpPr>
        <p:spPr>
          <a:xfrm>
            <a:off x="638213" y="1245765"/>
            <a:ext cx="8244221" cy="1933575"/>
          </a:xfrm>
          <a:prstGeom prst="rect">
            <a:avLst/>
          </a:prstGeom>
        </p:spPr>
        <p:txBody>
          <a:bodyPr lIns="0" tIns="0" rIns="0" bIns="0" rtlCol="0" anchor="t">
            <a:spAutoFit/>
          </a:bodyPr>
          <a:lstStyle/>
          <a:p>
            <a:pPr algn="l">
              <a:lnSpc>
                <a:spcPts val="5040"/>
              </a:lnSpc>
            </a:pPr>
            <a:r>
              <a:rPr lang="en-US" sz="4200" b="1" dirty="0" err="1">
                <a:solidFill>
                  <a:srgbClr val="FFFFFF"/>
                </a:solidFill>
                <a:latin typeface="Quattrocento Bold"/>
                <a:ea typeface="Quattrocento Bold"/>
                <a:cs typeface="Quattrocento Bold"/>
                <a:sym typeface="Quattrocento Bold"/>
              </a:rPr>
              <a:t>Módulo</a:t>
            </a:r>
            <a:r>
              <a:rPr lang="en-US" sz="4200" b="1" dirty="0">
                <a:solidFill>
                  <a:srgbClr val="FFFFFF"/>
                </a:solidFill>
                <a:latin typeface="Quattrocento Bold"/>
                <a:ea typeface="Quattrocento Bold"/>
                <a:cs typeface="Quattrocento Bold"/>
                <a:sym typeface="Quattrocento Bold"/>
              </a:rPr>
              <a:t> 1: </a:t>
            </a:r>
          </a:p>
          <a:p>
            <a:pPr algn="l">
              <a:lnSpc>
                <a:spcPts val="5040"/>
              </a:lnSpc>
            </a:pPr>
            <a:r>
              <a:rPr lang="en-US" sz="4200" b="1" dirty="0" err="1">
                <a:solidFill>
                  <a:srgbClr val="FFFFFF"/>
                </a:solidFill>
                <a:latin typeface="Quattrocento Bold"/>
                <a:ea typeface="Quattrocento Bold"/>
                <a:cs typeface="Quattrocento Bold"/>
                <a:sym typeface="Quattrocento Bold"/>
              </a:rPr>
              <a:t>Fundamentos</a:t>
            </a:r>
            <a:r>
              <a:rPr lang="en-US" sz="4200" b="1" dirty="0">
                <a:solidFill>
                  <a:srgbClr val="FFFFFF"/>
                </a:solidFill>
                <a:latin typeface="Quattrocento Bold"/>
                <a:ea typeface="Quattrocento Bold"/>
                <a:cs typeface="Quattrocento Bold"/>
                <a:sym typeface="Quattrocento Bold"/>
              </a:rPr>
              <a:t> </a:t>
            </a:r>
            <a:r>
              <a:rPr lang="en-US" sz="4200" b="1" dirty="0" err="1">
                <a:solidFill>
                  <a:srgbClr val="FFFFFF"/>
                </a:solidFill>
                <a:latin typeface="Quattrocento Bold"/>
                <a:ea typeface="Quattrocento Bold"/>
                <a:cs typeface="Quattrocento Bold"/>
                <a:sym typeface="Quattrocento Bold"/>
              </a:rPr>
              <a:t>éticos</a:t>
            </a:r>
            <a:r>
              <a:rPr lang="en-US" sz="4200" b="1" dirty="0">
                <a:solidFill>
                  <a:srgbClr val="FFFFFF"/>
                </a:solidFill>
                <a:latin typeface="Quattrocento Bold"/>
                <a:ea typeface="Quattrocento Bold"/>
                <a:cs typeface="Quattrocento Bold"/>
                <a:sym typeface="Quattrocento Bold"/>
              </a:rPr>
              <a:t> de la IA </a:t>
            </a:r>
            <a:r>
              <a:rPr lang="en-US" sz="4200" b="1" dirty="0" err="1">
                <a:solidFill>
                  <a:srgbClr val="FFFFFF"/>
                </a:solidFill>
                <a:latin typeface="Quattrocento Bold"/>
                <a:ea typeface="Quattrocento Bold"/>
                <a:cs typeface="Quattrocento Bold"/>
                <a:sym typeface="Quattrocento Bold"/>
              </a:rPr>
              <a:t>en</a:t>
            </a:r>
            <a:r>
              <a:rPr lang="en-US" sz="4200" b="1" dirty="0">
                <a:solidFill>
                  <a:srgbClr val="FFFFFF"/>
                </a:solidFill>
                <a:latin typeface="Quattrocento Bold"/>
                <a:ea typeface="Quattrocento Bold"/>
                <a:cs typeface="Quattrocento Bold"/>
                <a:sym typeface="Quattrocento Bold"/>
              </a:rPr>
              <a:t> la FPE</a:t>
            </a:r>
          </a:p>
        </p:txBody>
      </p:sp>
      <p:grpSp>
        <p:nvGrpSpPr>
          <p:cNvPr id="16" name="Group 9">
            <a:extLst>
              <a:ext uri="{FF2B5EF4-FFF2-40B4-BE49-F238E27FC236}">
                <a16:creationId xmlns:a16="http://schemas.microsoft.com/office/drawing/2014/main" id="{F7408BD6-E65B-C201-90DA-658ECFF8055F}"/>
              </a:ext>
            </a:extLst>
          </p:cNvPr>
          <p:cNvGrpSpPr/>
          <p:nvPr/>
        </p:nvGrpSpPr>
        <p:grpSpPr>
          <a:xfrm>
            <a:off x="1026823" y="6252611"/>
            <a:ext cx="3869665" cy="811759"/>
            <a:chOff x="0" y="0"/>
            <a:chExt cx="5159553" cy="1082345"/>
          </a:xfrm>
        </p:grpSpPr>
        <p:sp>
          <p:nvSpPr>
            <p:cNvPr id="17" name="Freeform 10">
              <a:extLst>
                <a:ext uri="{FF2B5EF4-FFF2-40B4-BE49-F238E27FC236}">
                  <a16:creationId xmlns:a16="http://schemas.microsoft.com/office/drawing/2014/main" id="{9A78DF8B-D2DB-2F02-2F72-7AB986288D7D}"/>
                </a:ext>
              </a:extLst>
            </p:cNvPr>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b="-4"/>
              </a:stretch>
            </a:blipFill>
          </p:spPr>
          <p:txBody>
            <a:bodyPr/>
            <a:lstStyle/>
            <a:p>
              <a:endParaRPr lang="es-ES"/>
            </a:p>
          </p:txBody>
        </p:sp>
      </p:grpSp>
      <p:grpSp>
        <p:nvGrpSpPr>
          <p:cNvPr id="18" name="Group 4">
            <a:extLst>
              <a:ext uri="{FF2B5EF4-FFF2-40B4-BE49-F238E27FC236}">
                <a16:creationId xmlns:a16="http://schemas.microsoft.com/office/drawing/2014/main" id="{7600FB3E-153D-5D88-2F7E-67B1F34C2C43}"/>
              </a:ext>
            </a:extLst>
          </p:cNvPr>
          <p:cNvGrpSpPr/>
          <p:nvPr/>
        </p:nvGrpSpPr>
        <p:grpSpPr>
          <a:xfrm>
            <a:off x="1637005" y="5143500"/>
            <a:ext cx="2376973" cy="811768"/>
            <a:chOff x="0" y="0"/>
            <a:chExt cx="3169298" cy="1082358"/>
          </a:xfrm>
        </p:grpSpPr>
        <p:sp>
          <p:nvSpPr>
            <p:cNvPr id="19" name="Freeform 5">
              <a:extLst>
                <a:ext uri="{FF2B5EF4-FFF2-40B4-BE49-F238E27FC236}">
                  <a16:creationId xmlns:a16="http://schemas.microsoft.com/office/drawing/2014/main" id="{5EA04F4B-84F6-4923-B9D6-72C2AACCD042}"/>
                </a:ext>
              </a:extLst>
            </p:cNvPr>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7"/>
              <a:stretch>
                <a:fillRect b="-2491"/>
              </a:stretch>
            </a:blipFill>
          </p:spPr>
          <p:txBody>
            <a:bodyPr/>
            <a:lstStyle/>
            <a:p>
              <a:endParaRPr lang="en-GB"/>
            </a:p>
          </p:txBody>
        </p:sp>
      </p:grpSp>
      <p:sp>
        <p:nvSpPr>
          <p:cNvPr id="20" name="TextBox 8">
            <a:extLst>
              <a:ext uri="{FF2B5EF4-FFF2-40B4-BE49-F238E27FC236}">
                <a16:creationId xmlns:a16="http://schemas.microsoft.com/office/drawing/2014/main" id="{B0E22CAD-07D0-7696-045F-D72BFA5610B2}"/>
              </a:ext>
            </a:extLst>
          </p:cNvPr>
          <p:cNvSpPr txBox="1"/>
          <p:nvPr/>
        </p:nvSpPr>
        <p:spPr>
          <a:xfrm>
            <a:off x="982085" y="7471296"/>
            <a:ext cx="3686813" cy="1615827"/>
          </a:xfrm>
          <a:prstGeom prst="rect">
            <a:avLst/>
          </a:prstGeom>
        </p:spPr>
        <p:txBody>
          <a:bodyPr lIns="0" tIns="0" rIns="0" bIns="0" rtlCol="0" anchor="t">
            <a:spAutoFit/>
          </a:bodyPr>
          <a:lstStyle/>
          <a:p>
            <a:pPr marL="0" lvl="0" indent="0" algn="just">
              <a:lnSpc>
                <a:spcPts val="1800"/>
              </a:lnSpc>
              <a:spcBef>
                <a:spcPct val="0"/>
              </a:spcBef>
            </a:pPr>
            <a:r>
              <a:rPr lang="es-ES" sz="1500" u="none" strike="noStrike" dirty="0">
                <a:solidFill>
                  <a:srgbClr val="7F7F7F"/>
                </a:solidFill>
                <a:latin typeface="Lato Light"/>
                <a:ea typeface="Lato Light"/>
                <a:cs typeface="Lato Light"/>
                <a:sym typeface="Lato Light"/>
              </a:rPr>
              <a:t>Este proyecto ha sido cofinanciado con el apoyo del programa ERASMUS+ de la Comisión Europea. La presente publicación refleja únicamente las opiniones de sus autores, y ni la Comisión Europea ni la SEPIE se hacen responsables del uso que pueda hacerse de la información aquí contenida.</a:t>
            </a:r>
            <a:endParaRPr lang="en-US" sz="1500" u="none" strike="noStrike" dirty="0">
              <a:solidFill>
                <a:srgbClr val="7F7F7F"/>
              </a:solidFill>
              <a:latin typeface="Lato Light"/>
              <a:ea typeface="Lato Light"/>
              <a:cs typeface="Lato Light"/>
              <a:sym typeface="Lato Ligh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320365"/>
            <a:chOff x="0" y="0"/>
            <a:chExt cx="8391423" cy="1760487"/>
          </a:xfrm>
        </p:grpSpPr>
        <p:sp>
          <p:nvSpPr>
            <p:cNvPr id="6" name="Freeform 6"/>
            <p:cNvSpPr/>
            <p:nvPr/>
          </p:nvSpPr>
          <p:spPr>
            <a:xfrm>
              <a:off x="0" y="0"/>
              <a:ext cx="8391422" cy="1760482"/>
            </a:xfrm>
            <a:custGeom>
              <a:avLst/>
              <a:gdLst/>
              <a:ahLst/>
              <a:cxnLst/>
              <a:rect l="l" t="t" r="r" b="b"/>
              <a:pathLst>
                <a:path w="8391422" h="1760482">
                  <a:moveTo>
                    <a:pt x="0" y="0"/>
                  </a:moveTo>
                  <a:lnTo>
                    <a:pt x="8391422" y="0"/>
                  </a:lnTo>
                  <a:lnTo>
                    <a:pt x="8391422" y="1760482"/>
                  </a:lnTo>
                  <a:lnTo>
                    <a:pt x="0" y="1760482"/>
                  </a:lnTo>
                  <a:close/>
                </a:path>
              </a:pathLst>
            </a:custGeom>
            <a:blipFill>
              <a:blip r:embed="rId5">
                <a:alphaModFix amt="0"/>
              </a:blip>
              <a:stretch>
                <a:fillRect t="-42876" b="-42876"/>
              </a:stretch>
            </a:blipFill>
          </p:spPr>
          <p:txBody>
            <a:bodyPr/>
            <a:lstStyle/>
            <a:p>
              <a:endParaRPr lang="es-ES"/>
            </a:p>
          </p:txBody>
        </p:sp>
        <p:sp>
          <p:nvSpPr>
            <p:cNvPr id="7" name="TextBox 7"/>
            <p:cNvSpPr txBox="1"/>
            <p:nvPr/>
          </p:nvSpPr>
          <p:spPr>
            <a:xfrm>
              <a:off x="0" y="76200"/>
              <a:ext cx="8391423" cy="1684287"/>
            </a:xfrm>
            <a:prstGeom prst="rect">
              <a:avLst/>
            </a:prstGeom>
          </p:spPr>
          <p:txBody>
            <a:bodyPr lIns="0" tIns="0" rIns="0" bIns="0" rtlCol="0" anchor="ctr"/>
            <a:lstStyle/>
            <a:p>
              <a:pPr algn="l">
                <a:lnSpc>
                  <a:spcPts val="6480"/>
                </a:lnSpc>
              </a:pPr>
              <a:r>
                <a:rPr lang="en-US" sz="6000">
                  <a:solidFill>
                    <a:srgbClr val="FFFFFF"/>
                  </a:solidFill>
                  <a:latin typeface="Oswald"/>
                  <a:ea typeface="Oswald"/>
                  <a:cs typeface="Oswald"/>
                  <a:sym typeface="Oswald"/>
                </a:rPr>
                <a:t>CONTENIDOS</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522561" y="349444"/>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s-ES"/>
            </a:p>
          </p:txBody>
        </p:sp>
        <p:sp>
          <p:nvSpPr>
            <p:cNvPr id="27" name="TextBox 27"/>
            <p:cNvSpPr txBox="1"/>
            <p:nvPr/>
          </p:nvSpPr>
          <p:spPr>
            <a:xfrm>
              <a:off x="0" y="-123825"/>
              <a:ext cx="8283092" cy="4183977"/>
            </a:xfrm>
            <a:prstGeom prst="rect">
              <a:avLst/>
            </a:prstGeom>
          </p:spPr>
          <p:txBody>
            <a:bodyPr lIns="0" tIns="0" rIns="0" bIns="0" rtlCol="0" anchor="ctr"/>
            <a:lstStyle/>
            <a:p>
              <a:pPr algn="ctr">
                <a:lnSpc>
                  <a:spcPts val="4703"/>
                </a:lnSpc>
              </a:pPr>
              <a:r>
                <a:rPr lang="en-US" sz="2799">
                  <a:solidFill>
                    <a:srgbClr val="000000"/>
                  </a:solidFill>
                  <a:latin typeface="Oswald"/>
                  <a:ea typeface="Oswald"/>
                  <a:cs typeface="Oswald"/>
                  <a:sym typeface="Oswald"/>
                </a:rPr>
                <a:t>UNIDAD 1: PRINCIPIOS ÉTICOS FUNDAMENTALES QUE DAN FORMA AL USO RESPONSABLE DE LA IA EN LA FORMACIÓN PROFESIONAL PARA EL EMPLEO</a:t>
              </a:r>
            </a:p>
          </p:txBody>
        </p:sp>
      </p:grpSp>
      <p:grpSp>
        <p:nvGrpSpPr>
          <p:cNvPr id="28" name="Group 28"/>
          <p:cNvGrpSpPr/>
          <p:nvPr/>
        </p:nvGrpSpPr>
        <p:grpSpPr>
          <a:xfrm>
            <a:off x="574472" y="6894014"/>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s-ES"/>
            </a:p>
          </p:txBody>
        </p:sp>
        <p:sp>
          <p:nvSpPr>
            <p:cNvPr id="30" name="TextBox 30"/>
            <p:cNvSpPr txBox="1"/>
            <p:nvPr/>
          </p:nvSpPr>
          <p:spPr>
            <a:xfrm>
              <a:off x="0" y="-123825"/>
              <a:ext cx="7075653" cy="4165117"/>
            </a:xfrm>
            <a:prstGeom prst="rect">
              <a:avLst/>
            </a:prstGeom>
          </p:spPr>
          <p:txBody>
            <a:bodyPr lIns="0" tIns="0" rIns="0" bIns="0" rtlCol="0" anchor="ctr"/>
            <a:lstStyle/>
            <a:p>
              <a:pPr algn="ctr">
                <a:lnSpc>
                  <a:spcPts val="4703"/>
                </a:lnSpc>
              </a:pPr>
              <a:r>
                <a:rPr lang="en-US" sz="2799">
                  <a:solidFill>
                    <a:srgbClr val="000000"/>
                  </a:solidFill>
                  <a:latin typeface="Oswald"/>
                  <a:ea typeface="Oswald"/>
                  <a:cs typeface="Oswald"/>
                  <a:sym typeface="Oswald"/>
                </a:rPr>
                <a:t>UNIDAD 4: REFLEXIÓN SOBRE VALORES COMO LA EQUIDAD, LA RESPONSABILIDAD Y LA AUTONOMÍA EN LA EDUCACIÓN DIGITAL</a:t>
              </a:r>
            </a:p>
          </p:txBody>
        </p:sp>
      </p:grpSp>
      <p:grpSp>
        <p:nvGrpSpPr>
          <p:cNvPr id="31" name="Group 31"/>
          <p:cNvGrpSpPr/>
          <p:nvPr/>
        </p:nvGrpSpPr>
        <p:grpSpPr>
          <a:xfrm>
            <a:off x="12215351" y="2314180"/>
            <a:ext cx="5501288" cy="2363333"/>
            <a:chOff x="0" y="0"/>
            <a:chExt cx="7335050" cy="3151111"/>
          </a:xfrm>
        </p:grpSpPr>
        <p:sp>
          <p:nvSpPr>
            <p:cNvPr id="32" name="Freeform 32"/>
            <p:cNvSpPr/>
            <p:nvPr/>
          </p:nvSpPr>
          <p:spPr>
            <a:xfrm>
              <a:off x="0" y="0"/>
              <a:ext cx="7335056" cy="3151115"/>
            </a:xfrm>
            <a:custGeom>
              <a:avLst/>
              <a:gdLst/>
              <a:ahLst/>
              <a:cxnLst/>
              <a:rect l="l" t="t" r="r" b="b"/>
              <a:pathLst>
                <a:path w="7335056" h="3151115">
                  <a:moveTo>
                    <a:pt x="0" y="0"/>
                  </a:moveTo>
                  <a:lnTo>
                    <a:pt x="7335056" y="0"/>
                  </a:lnTo>
                  <a:lnTo>
                    <a:pt x="7335056" y="3151115"/>
                  </a:lnTo>
                  <a:lnTo>
                    <a:pt x="0" y="3151115"/>
                  </a:lnTo>
                  <a:close/>
                </a:path>
              </a:pathLst>
            </a:custGeom>
            <a:blipFill>
              <a:blip r:embed="rId5">
                <a:alphaModFix amt="0"/>
              </a:blip>
              <a:stretch>
                <a:fillRect t="-28373" b="37660"/>
              </a:stretch>
            </a:blipFill>
          </p:spPr>
          <p:txBody>
            <a:bodyPr/>
            <a:lstStyle/>
            <a:p>
              <a:endParaRPr lang="es-ES"/>
            </a:p>
          </p:txBody>
        </p:sp>
        <p:sp>
          <p:nvSpPr>
            <p:cNvPr id="33" name="TextBox 33"/>
            <p:cNvSpPr txBox="1"/>
            <p:nvPr/>
          </p:nvSpPr>
          <p:spPr>
            <a:xfrm>
              <a:off x="0" y="-123825"/>
              <a:ext cx="7335050" cy="3274936"/>
            </a:xfrm>
            <a:prstGeom prst="rect">
              <a:avLst/>
            </a:prstGeom>
          </p:spPr>
          <p:txBody>
            <a:bodyPr lIns="0" tIns="0" rIns="0" bIns="0" rtlCol="0" anchor="ctr"/>
            <a:lstStyle/>
            <a:p>
              <a:pPr algn="ctr">
                <a:lnSpc>
                  <a:spcPts val="4703"/>
                </a:lnSpc>
              </a:pPr>
              <a:r>
                <a:rPr lang="en-US" sz="2799" dirty="0">
                  <a:solidFill>
                    <a:srgbClr val="000000"/>
                  </a:solidFill>
                  <a:latin typeface="Oswald"/>
                  <a:ea typeface="Oswald"/>
                  <a:cs typeface="Oswald"/>
                  <a:sym typeface="Oswald"/>
                </a:rPr>
                <a:t>UNIDAD 2: CONTEXTO GENERAL DE LOS MARCOS EUROPEOS PARA UNA IA FIABLE Y CENTRADA EN EL SER HUMANO</a:t>
              </a:r>
            </a:p>
          </p:txBody>
        </p:sp>
      </p:grpSp>
      <p:grpSp>
        <p:nvGrpSpPr>
          <p:cNvPr id="34" name="Group 34"/>
          <p:cNvGrpSpPr/>
          <p:nvPr/>
        </p:nvGrpSpPr>
        <p:grpSpPr>
          <a:xfrm>
            <a:off x="12361945" y="6019355"/>
            <a:ext cx="5176466" cy="3120214"/>
            <a:chOff x="0" y="0"/>
            <a:chExt cx="6901955" cy="4160285"/>
          </a:xfrm>
        </p:grpSpPr>
        <p:sp>
          <p:nvSpPr>
            <p:cNvPr id="35" name="Freeform 35"/>
            <p:cNvSpPr/>
            <p:nvPr/>
          </p:nvSpPr>
          <p:spPr>
            <a:xfrm>
              <a:off x="0" y="0"/>
              <a:ext cx="6901958" cy="4160273"/>
            </a:xfrm>
            <a:custGeom>
              <a:avLst/>
              <a:gdLst/>
              <a:ahLst/>
              <a:cxnLst/>
              <a:rect l="l" t="t" r="r" b="b"/>
              <a:pathLst>
                <a:path w="6901958" h="4160273">
                  <a:moveTo>
                    <a:pt x="0" y="0"/>
                  </a:moveTo>
                  <a:lnTo>
                    <a:pt x="6901958" y="0"/>
                  </a:lnTo>
                  <a:lnTo>
                    <a:pt x="6901958" y="4160273"/>
                  </a:lnTo>
                  <a:lnTo>
                    <a:pt x="0" y="4160273"/>
                  </a:lnTo>
                  <a:close/>
                </a:path>
              </a:pathLst>
            </a:custGeom>
            <a:blipFill>
              <a:blip r:embed="rId5">
                <a:alphaModFix amt="0"/>
              </a:blip>
              <a:stretch>
                <a:fillRect t="-18143" b="53491"/>
              </a:stretch>
            </a:blipFill>
          </p:spPr>
          <p:txBody>
            <a:bodyPr/>
            <a:lstStyle/>
            <a:p>
              <a:endParaRPr lang="es-ES"/>
            </a:p>
          </p:txBody>
        </p:sp>
        <p:sp>
          <p:nvSpPr>
            <p:cNvPr id="36" name="TextBox 36"/>
            <p:cNvSpPr txBox="1"/>
            <p:nvPr/>
          </p:nvSpPr>
          <p:spPr>
            <a:xfrm>
              <a:off x="0" y="-123825"/>
              <a:ext cx="6901955" cy="4284110"/>
            </a:xfrm>
            <a:prstGeom prst="rect">
              <a:avLst/>
            </a:prstGeom>
          </p:spPr>
          <p:txBody>
            <a:bodyPr lIns="0" tIns="0" rIns="0" bIns="0" rtlCol="0" anchor="ctr"/>
            <a:lstStyle/>
            <a:p>
              <a:pPr algn="ctr">
                <a:lnSpc>
                  <a:spcPts val="4703"/>
                </a:lnSpc>
              </a:pPr>
              <a:r>
                <a:rPr lang="en-US" sz="2799">
                  <a:solidFill>
                    <a:srgbClr val="000000"/>
                  </a:solidFill>
                  <a:latin typeface="Oswald"/>
                  <a:ea typeface="Oswald"/>
                  <a:cs typeface="Oswald"/>
                  <a:sym typeface="Oswald"/>
                </a:rPr>
                <a:t>UNIDAD 3: ANÁLISIS DE DILEMAS ÉTICOS DE LA VIDA REAL EN ENTORNOS DE APRENDIZAJE ASISTIDOS POR IA</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556651" cy="750227"/>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1</a:t>
            </a:r>
          </a:p>
        </p:txBody>
      </p:sp>
      <p:sp>
        <p:nvSpPr>
          <p:cNvPr id="40" name="TextBox 40"/>
          <p:cNvSpPr txBox="1"/>
          <p:nvPr/>
        </p:nvSpPr>
        <p:spPr>
          <a:xfrm>
            <a:off x="11078956" y="3081442"/>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2</a:t>
            </a:r>
          </a:p>
        </p:txBody>
      </p:sp>
      <p:sp>
        <p:nvSpPr>
          <p:cNvPr id="41" name="TextBox 41"/>
          <p:cNvSpPr txBox="1"/>
          <p:nvPr/>
        </p:nvSpPr>
        <p:spPr>
          <a:xfrm>
            <a:off x="11101835" y="6558210"/>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3</a:t>
            </a:r>
          </a:p>
        </p:txBody>
      </p:sp>
      <p:sp>
        <p:nvSpPr>
          <p:cNvPr id="42" name="TextBox 42"/>
          <p:cNvSpPr txBox="1"/>
          <p:nvPr/>
        </p:nvSpPr>
        <p:spPr>
          <a:xfrm>
            <a:off x="7221217" y="8467544"/>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4</a:t>
            </a:r>
          </a:p>
        </p:txBody>
      </p:sp>
      <p:grpSp>
        <p:nvGrpSpPr>
          <p:cNvPr id="47" name="Group 43">
            <a:extLst>
              <a:ext uri="{FF2B5EF4-FFF2-40B4-BE49-F238E27FC236}">
                <a16:creationId xmlns:a16="http://schemas.microsoft.com/office/drawing/2014/main" id="{77107E14-BF90-514B-0568-4E9775C6834E}"/>
              </a:ext>
            </a:extLst>
          </p:cNvPr>
          <p:cNvGrpSpPr/>
          <p:nvPr/>
        </p:nvGrpSpPr>
        <p:grpSpPr>
          <a:xfrm>
            <a:off x="14965994" y="349444"/>
            <a:ext cx="2799445" cy="1224267"/>
            <a:chOff x="0" y="0"/>
            <a:chExt cx="3732593" cy="1632356"/>
          </a:xfrm>
        </p:grpSpPr>
        <p:sp>
          <p:nvSpPr>
            <p:cNvPr id="48" name="Freeform 44" descr="A logo with a person's head in a circle  AI-generated content may be incorrect.">
              <a:extLst>
                <a:ext uri="{FF2B5EF4-FFF2-40B4-BE49-F238E27FC236}">
                  <a16:creationId xmlns:a16="http://schemas.microsoft.com/office/drawing/2014/main" id="{D54485E0-E5EE-5DCE-5A11-E23BEAED2611}"/>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64570" y="880023"/>
            <a:ext cx="5418832"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OBJETIVOS DE APRENDIZAJE</a:t>
            </a:r>
          </a:p>
        </p:txBody>
      </p:sp>
      <p:sp>
        <p:nvSpPr>
          <p:cNvPr id="3" name="TextBox 3"/>
          <p:cNvSpPr txBox="1"/>
          <p:nvPr/>
        </p:nvSpPr>
        <p:spPr>
          <a:xfrm>
            <a:off x="11982193" y="7408907"/>
            <a:ext cx="3958914" cy="786117"/>
          </a:xfrm>
          <a:prstGeom prst="rect">
            <a:avLst/>
          </a:prstGeom>
        </p:spPr>
        <p:txBody>
          <a:bodyPr lIns="0" tIns="0" rIns="0" bIns="0" rtlCol="0" anchor="t">
            <a:spAutoFit/>
          </a:bodyPr>
          <a:lstStyle/>
          <a:p>
            <a:pPr algn="ctr">
              <a:lnSpc>
                <a:spcPts val="5291"/>
              </a:lnSpc>
            </a:pPr>
            <a:r>
              <a:rPr lang="en-US" sz="3150" b="1">
                <a:solidFill>
                  <a:srgbClr val="FFFFFF"/>
                </a:solidFill>
                <a:latin typeface="Lato Bold"/>
                <a:ea typeface="Lato Bold"/>
                <a:cs typeface="Lato Bold"/>
                <a:sym typeface="Lato Bold"/>
              </a:rPr>
              <a:t>Insert Subtitle Here</a:t>
            </a:r>
          </a:p>
        </p:txBody>
      </p:sp>
      <p:grpSp>
        <p:nvGrpSpPr>
          <p:cNvPr id="49" name="Group 48">
            <a:extLst>
              <a:ext uri="{FF2B5EF4-FFF2-40B4-BE49-F238E27FC236}">
                <a16:creationId xmlns:a16="http://schemas.microsoft.com/office/drawing/2014/main" id="{82946BA0-AD5E-57F2-670F-8CD44DDB967D}"/>
              </a:ext>
            </a:extLst>
          </p:cNvPr>
          <p:cNvGrpSpPr/>
          <p:nvPr/>
        </p:nvGrpSpPr>
        <p:grpSpPr>
          <a:xfrm>
            <a:off x="1070666" y="2646950"/>
            <a:ext cx="15902436" cy="1190067"/>
            <a:chOff x="1070666" y="2646950"/>
            <a:chExt cx="15902436" cy="1190067"/>
          </a:xfrm>
        </p:grpSpPr>
        <p:sp>
          <p:nvSpPr>
            <p:cNvPr id="14" name="TextBox 14"/>
            <p:cNvSpPr txBox="1"/>
            <p:nvPr/>
          </p:nvSpPr>
          <p:spPr>
            <a:xfrm>
              <a:off x="2465489" y="2751167"/>
              <a:ext cx="14507613" cy="1085850"/>
            </a:xfrm>
            <a:prstGeom prst="rect">
              <a:avLst/>
            </a:prstGeom>
          </p:spPr>
          <p:txBody>
            <a:bodyPr lIns="0" tIns="0" rIns="0" bIns="0" rtlCol="0" anchor="t">
              <a:spAutoFit/>
            </a:bodyPr>
            <a:lstStyle/>
            <a:p>
              <a:pPr algn="just">
                <a:lnSpc>
                  <a:spcPts val="2880"/>
                </a:lnSpc>
              </a:pPr>
              <a:r>
                <a:rPr lang="en-US" sz="2400" dirty="0" err="1">
                  <a:solidFill>
                    <a:srgbClr val="000000"/>
                  </a:solidFill>
                  <a:latin typeface="Lato Light"/>
                  <a:ea typeface="Lato Light"/>
                  <a:cs typeface="Lato Light"/>
                  <a:sym typeface="Lato Light"/>
                </a:rPr>
                <a:t>Identificar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principios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fundamentales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relacionados</a:t>
              </a:r>
              <a:r>
                <a:rPr lang="en-US" sz="2400" dirty="0">
                  <a:solidFill>
                    <a:srgbClr val="000000"/>
                  </a:solidFill>
                  <a:latin typeface="Lato Light"/>
                  <a:ea typeface="Lato Light"/>
                  <a:cs typeface="Lato Light"/>
                  <a:sym typeface="Lato Light"/>
                </a:rPr>
                <a:t> con el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para el Empleo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adelante</a:t>
              </a:r>
              <a:r>
                <a:rPr lang="en-US" sz="2400" dirty="0">
                  <a:solidFill>
                    <a:srgbClr val="000000"/>
                  </a:solidFill>
                  <a:latin typeface="Lato Light"/>
                  <a:ea typeface="Lato Light"/>
                  <a:cs typeface="Lato Light"/>
                  <a:sym typeface="Lato Light"/>
                </a:rPr>
                <a:t> FPE), </a:t>
              </a:r>
              <a:r>
                <a:rPr lang="en-US" sz="2400" dirty="0" err="1">
                  <a:solidFill>
                    <a:srgbClr val="000000"/>
                  </a:solidFill>
                  <a:latin typeface="Lato Light"/>
                  <a:ea typeface="Lato Light"/>
                  <a:cs typeface="Lato Light"/>
                  <a:sym typeface="Lato Light"/>
                </a:rPr>
                <a:t>incluyendo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equidad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transparencia</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rendición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cuentas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privacidad</a:t>
              </a:r>
              <a:r>
                <a:rPr lang="en-US" sz="2400" dirty="0">
                  <a:solidFill>
                    <a:srgbClr val="000000"/>
                  </a:solidFill>
                  <a:latin typeface="Lato Light"/>
                  <a:ea typeface="Lato Light"/>
                  <a:cs typeface="Lato Light"/>
                  <a:sym typeface="Lato Light"/>
                </a:rPr>
                <a:t>.</a:t>
              </a:r>
            </a:p>
          </p:txBody>
        </p:sp>
        <p:grpSp>
          <p:nvGrpSpPr>
            <p:cNvPr id="40" name="Group 39">
              <a:extLst>
                <a:ext uri="{FF2B5EF4-FFF2-40B4-BE49-F238E27FC236}">
                  <a16:creationId xmlns:a16="http://schemas.microsoft.com/office/drawing/2014/main" id="{600433DE-EFC5-BC81-A1CB-852837216FDF}"/>
                </a:ext>
              </a:extLst>
            </p:cNvPr>
            <p:cNvGrpSpPr/>
            <p:nvPr/>
          </p:nvGrpSpPr>
          <p:grpSpPr>
            <a:xfrm>
              <a:off x="1070666" y="2646950"/>
              <a:ext cx="1008507" cy="1010031"/>
              <a:chOff x="1070666" y="2646950"/>
              <a:chExt cx="1008507" cy="1010031"/>
            </a:xfrm>
          </p:grpSpPr>
          <p:grpSp>
            <p:nvGrpSpPr>
              <p:cNvPr id="4" name="Group 4"/>
              <p:cNvGrpSpPr/>
              <p:nvPr/>
            </p:nvGrpSpPr>
            <p:grpSpPr>
              <a:xfrm>
                <a:off x="1070666" y="2646950"/>
                <a:ext cx="1008507" cy="1010031"/>
                <a:chOff x="36" y="181077"/>
                <a:chExt cx="1344676" cy="1346708"/>
              </a:xfrm>
            </p:grpSpPr>
            <p:sp>
              <p:nvSpPr>
                <p:cNvPr id="5" name="Freeform 5"/>
                <p:cNvSpPr/>
                <p:nvPr/>
              </p:nvSpPr>
              <p:spPr>
                <a:xfrm>
                  <a:off x="36" y="181077"/>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9" name="Group 19"/>
              <p:cNvGrpSpPr/>
              <p:nvPr/>
            </p:nvGrpSpPr>
            <p:grpSpPr>
              <a:xfrm>
                <a:off x="1369933" y="2756611"/>
                <a:ext cx="409975" cy="557270"/>
                <a:chOff x="0" y="0"/>
                <a:chExt cx="546633" cy="743026"/>
              </a:xfrm>
            </p:grpSpPr>
            <p:sp>
              <p:nvSpPr>
                <p:cNvPr id="20" name="Freeform 20"/>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1" name="TextBox 21"/>
                <p:cNvSpPr txBox="1"/>
                <p:nvPr/>
              </p:nvSpPr>
              <p:spPr>
                <a:xfrm>
                  <a:off x="0" y="-9525"/>
                  <a:ext cx="546633" cy="752551"/>
                </a:xfrm>
                <a:prstGeom prst="rect">
                  <a:avLst/>
                </a:prstGeom>
              </p:spPr>
              <p:txBody>
                <a:bodyPr lIns="0" tIns="0" rIns="0" bIns="0" rtlCol="0" anchor="ctr"/>
                <a:lstStyle/>
                <a:p>
                  <a:pPr algn="ctr">
                    <a:lnSpc>
                      <a:spcPts val="4320"/>
                    </a:lnSpc>
                  </a:pPr>
                  <a:r>
                    <a:rPr lang="en-US" sz="3600" dirty="0">
                      <a:solidFill>
                        <a:srgbClr val="FFFFFF"/>
                      </a:solidFill>
                      <a:latin typeface="Oswald"/>
                      <a:ea typeface="Oswald"/>
                      <a:cs typeface="Oswald"/>
                      <a:sym typeface="Oswald"/>
                    </a:rPr>
                    <a:t>1</a:t>
                  </a:r>
                </a:p>
              </p:txBody>
            </p:sp>
          </p:grpSp>
        </p:grpSp>
      </p:grpSp>
      <p:grpSp>
        <p:nvGrpSpPr>
          <p:cNvPr id="48" name="Group 47">
            <a:extLst>
              <a:ext uri="{FF2B5EF4-FFF2-40B4-BE49-F238E27FC236}">
                <a16:creationId xmlns:a16="http://schemas.microsoft.com/office/drawing/2014/main" id="{3B43BCFF-6949-A78A-09C2-073508B0E63E}"/>
              </a:ext>
            </a:extLst>
          </p:cNvPr>
          <p:cNvGrpSpPr/>
          <p:nvPr/>
        </p:nvGrpSpPr>
        <p:grpSpPr>
          <a:xfrm>
            <a:off x="1051960" y="4176777"/>
            <a:ext cx="13360032" cy="1010098"/>
            <a:chOff x="1070639" y="3902212"/>
            <a:chExt cx="13360032" cy="1010098"/>
          </a:xfrm>
        </p:grpSpPr>
        <p:sp>
          <p:nvSpPr>
            <p:cNvPr id="15" name="TextBox 15"/>
            <p:cNvSpPr txBox="1"/>
            <p:nvPr/>
          </p:nvSpPr>
          <p:spPr>
            <a:xfrm>
              <a:off x="2462832" y="4113657"/>
              <a:ext cx="11967839" cy="723900"/>
            </a:xfrm>
            <a:prstGeom prst="rect">
              <a:avLst/>
            </a:prstGeom>
          </p:spPr>
          <p:txBody>
            <a:bodyPr lIns="0" tIns="0" rIns="0" bIns="0" rtlCol="0" anchor="t">
              <a:spAutoFit/>
            </a:bodyPr>
            <a:lstStyle/>
            <a:p>
              <a:pPr algn="just">
                <a:lnSpc>
                  <a:spcPts val="2880"/>
                </a:lnSpc>
              </a:pPr>
              <a:r>
                <a:rPr lang="en-US" sz="2400" dirty="0" err="1">
                  <a:solidFill>
                    <a:srgbClr val="000000"/>
                  </a:solidFill>
                  <a:latin typeface="Lato Light"/>
                  <a:ea typeface="Lato Light"/>
                  <a:cs typeface="Lato Light"/>
                  <a:sym typeface="Lato Light"/>
                </a:rPr>
                <a:t>Explicar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basadas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pueden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generar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riesgos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beneficios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docentes</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instituciones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contexto</a:t>
              </a:r>
              <a:r>
                <a:rPr lang="en-US" sz="2400" dirty="0">
                  <a:solidFill>
                    <a:srgbClr val="000000"/>
                  </a:solidFill>
                  <a:latin typeface="Lato Light"/>
                  <a:ea typeface="Lato Light"/>
                  <a:cs typeface="Lato Light"/>
                  <a:sym typeface="Lato Light"/>
                </a:rPr>
                <a:t> de la FPE.</a:t>
              </a:r>
            </a:p>
          </p:txBody>
        </p:sp>
        <p:grpSp>
          <p:nvGrpSpPr>
            <p:cNvPr id="41" name="Group 40">
              <a:extLst>
                <a:ext uri="{FF2B5EF4-FFF2-40B4-BE49-F238E27FC236}">
                  <a16:creationId xmlns:a16="http://schemas.microsoft.com/office/drawing/2014/main" id="{D701AE0B-AFBC-B761-0FF8-D548549971E3}"/>
                </a:ext>
              </a:extLst>
            </p:cNvPr>
            <p:cNvGrpSpPr/>
            <p:nvPr/>
          </p:nvGrpSpPr>
          <p:grpSpPr>
            <a:xfrm>
              <a:off x="1070639" y="3902212"/>
              <a:ext cx="1008555" cy="1010098"/>
              <a:chOff x="1070639" y="3902212"/>
              <a:chExt cx="1008555" cy="1010098"/>
            </a:xfrm>
          </p:grpSpPr>
          <p:grpSp>
            <p:nvGrpSpPr>
              <p:cNvPr id="6" name="Group 6"/>
              <p:cNvGrpSpPr/>
              <p:nvPr/>
            </p:nvGrpSpPr>
            <p:grpSpPr>
              <a:xfrm>
                <a:off x="1070639" y="3902212"/>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2" name="Group 22"/>
              <p:cNvGrpSpPr/>
              <p:nvPr/>
            </p:nvGrpSpPr>
            <p:grpSpPr>
              <a:xfrm>
                <a:off x="1369933" y="4128621"/>
                <a:ext cx="409975" cy="557270"/>
                <a:chOff x="0" y="0"/>
                <a:chExt cx="546633" cy="743026"/>
              </a:xfrm>
            </p:grpSpPr>
            <p:sp>
              <p:nvSpPr>
                <p:cNvPr id="23" name="Freeform 23"/>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4" name="TextBox 24"/>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2</a:t>
                  </a:r>
                </a:p>
              </p:txBody>
            </p:sp>
          </p:grpSp>
        </p:grpSp>
      </p:grpSp>
      <p:grpSp>
        <p:nvGrpSpPr>
          <p:cNvPr id="47" name="Group 46">
            <a:extLst>
              <a:ext uri="{FF2B5EF4-FFF2-40B4-BE49-F238E27FC236}">
                <a16:creationId xmlns:a16="http://schemas.microsoft.com/office/drawing/2014/main" id="{E58887B7-C7A8-199A-B05D-8B4CBB99A725}"/>
              </a:ext>
            </a:extLst>
          </p:cNvPr>
          <p:cNvGrpSpPr/>
          <p:nvPr/>
        </p:nvGrpSpPr>
        <p:grpSpPr>
          <a:xfrm>
            <a:off x="1045873" y="5559996"/>
            <a:ext cx="13327580" cy="1010098"/>
            <a:chOff x="1070639" y="5343354"/>
            <a:chExt cx="13327580" cy="1010098"/>
          </a:xfrm>
        </p:grpSpPr>
        <p:sp>
          <p:nvSpPr>
            <p:cNvPr id="16" name="TextBox 16"/>
            <p:cNvSpPr txBox="1"/>
            <p:nvPr/>
          </p:nvSpPr>
          <p:spPr>
            <a:xfrm>
              <a:off x="2430380" y="5429831"/>
              <a:ext cx="11967839" cy="723900"/>
            </a:xfrm>
            <a:prstGeom prst="rect">
              <a:avLst/>
            </a:prstGeom>
          </p:spPr>
          <p:txBody>
            <a:bodyPr lIns="0" tIns="0" rIns="0" bIns="0" rtlCol="0" anchor="t">
              <a:spAutoFit/>
            </a:bodyPr>
            <a:lstStyle/>
            <a:p>
              <a:pPr algn="just">
                <a:lnSpc>
                  <a:spcPts val="2880"/>
                </a:lnSpc>
              </a:pPr>
              <a:r>
                <a:rPr lang="en-US" sz="2400" dirty="0" err="1">
                  <a:solidFill>
                    <a:srgbClr val="000000"/>
                  </a:solidFill>
                  <a:latin typeface="Lato Light"/>
                  <a:ea typeface="Lato Light"/>
                  <a:cs typeface="Lato Light"/>
                  <a:sym typeface="Lato Light"/>
                </a:rPr>
                <a:t>Evaluar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aplicaciones</a:t>
              </a:r>
              <a:r>
                <a:rPr lang="en-US" sz="2400" dirty="0">
                  <a:solidFill>
                    <a:srgbClr val="000000"/>
                  </a:solidFill>
                  <a:latin typeface="Lato Light"/>
                  <a:ea typeface="Lato Light"/>
                  <a:cs typeface="Lato Light"/>
                  <a:sym typeface="Lato Light"/>
                </a:rPr>
                <a:t> reales de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FPE </a:t>
              </a:r>
              <a:r>
                <a:rPr lang="en-US" sz="2400" dirty="0" err="1">
                  <a:solidFill>
                    <a:srgbClr val="000000"/>
                  </a:solidFill>
                  <a:latin typeface="Lato Light"/>
                  <a:ea typeface="Lato Light"/>
                  <a:cs typeface="Lato Light"/>
                  <a:sym typeface="Lato Light"/>
                </a:rPr>
                <a:t>utilizando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marcos</a:t>
              </a:r>
              <a:r>
                <a:rPr lang="en-US" sz="2400" dirty="0">
                  <a:solidFill>
                    <a:srgbClr val="000000"/>
                  </a:solidFill>
                  <a:latin typeface="Lato Light"/>
                  <a:ea typeface="Lato Light"/>
                  <a:cs typeface="Lato Light"/>
                  <a:sym typeface="Lato Light"/>
                </a:rPr>
                <a:t> y directrices </a:t>
              </a:r>
              <a:r>
                <a:rPr lang="en-US" sz="2400" dirty="0" err="1">
                  <a:solidFill>
                    <a:srgbClr val="000000"/>
                  </a:solidFill>
                  <a:latin typeface="Lato Light"/>
                  <a:ea typeface="Lato Light"/>
                  <a:cs typeface="Lato Light"/>
                  <a:sym typeface="Lato Light"/>
                </a:rPr>
                <a:t>éticas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referencia</a:t>
              </a:r>
              <a:r>
                <a:rPr lang="en-US" sz="2400" dirty="0">
                  <a:solidFill>
                    <a:srgbClr val="000000"/>
                  </a:solidFill>
                  <a:latin typeface="Lato Light"/>
                  <a:ea typeface="Lato Light"/>
                  <a:cs typeface="Lato Light"/>
                  <a:sym typeface="Lato Light"/>
                </a:rPr>
                <a:t>.</a:t>
              </a:r>
            </a:p>
          </p:txBody>
        </p:sp>
        <p:grpSp>
          <p:nvGrpSpPr>
            <p:cNvPr id="42" name="Group 41">
              <a:extLst>
                <a:ext uri="{FF2B5EF4-FFF2-40B4-BE49-F238E27FC236}">
                  <a16:creationId xmlns:a16="http://schemas.microsoft.com/office/drawing/2014/main" id="{05CC914F-9194-1C5A-E8CE-88988663C94C}"/>
                </a:ext>
              </a:extLst>
            </p:cNvPr>
            <p:cNvGrpSpPr/>
            <p:nvPr/>
          </p:nvGrpSpPr>
          <p:grpSpPr>
            <a:xfrm>
              <a:off x="1070639" y="5343354"/>
              <a:ext cx="1008555" cy="1010098"/>
              <a:chOff x="1070639" y="5343354"/>
              <a:chExt cx="1008555" cy="1010098"/>
            </a:xfrm>
          </p:grpSpPr>
          <p:grpSp>
            <p:nvGrpSpPr>
              <p:cNvPr id="8" name="Group 8"/>
              <p:cNvGrpSpPr/>
              <p:nvPr/>
            </p:nvGrpSpPr>
            <p:grpSpPr>
              <a:xfrm>
                <a:off x="1070639" y="534335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5" name="Group 25"/>
              <p:cNvGrpSpPr/>
              <p:nvPr/>
            </p:nvGrpSpPr>
            <p:grpSpPr>
              <a:xfrm>
                <a:off x="1378182" y="5593699"/>
                <a:ext cx="409975" cy="557270"/>
                <a:chOff x="0" y="0"/>
                <a:chExt cx="546633" cy="743026"/>
              </a:xfrm>
            </p:grpSpPr>
            <p:sp>
              <p:nvSpPr>
                <p:cNvPr id="26" name="Freeform 26"/>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7" name="TextBox 27"/>
                <p:cNvSpPr txBox="1"/>
                <p:nvPr/>
              </p:nvSpPr>
              <p:spPr>
                <a:xfrm>
                  <a:off x="0" y="-9525"/>
                  <a:ext cx="546633" cy="752551"/>
                </a:xfrm>
                <a:prstGeom prst="rect">
                  <a:avLst/>
                </a:prstGeom>
              </p:spPr>
              <p:txBody>
                <a:bodyPr lIns="0" tIns="0" rIns="0" bIns="0" rtlCol="0" anchor="ctr"/>
                <a:lstStyle/>
                <a:p>
                  <a:pPr algn="ctr">
                    <a:lnSpc>
                      <a:spcPts val="4320"/>
                    </a:lnSpc>
                  </a:pPr>
                  <a:r>
                    <a:rPr lang="en-US" sz="3600" dirty="0">
                      <a:solidFill>
                        <a:srgbClr val="FFFFFF"/>
                      </a:solidFill>
                      <a:latin typeface="Oswald"/>
                      <a:ea typeface="Oswald"/>
                      <a:cs typeface="Oswald"/>
                      <a:sym typeface="Oswald"/>
                    </a:rPr>
                    <a:t>3</a:t>
                  </a:r>
                </a:p>
              </p:txBody>
            </p:sp>
          </p:grpSp>
        </p:grpSp>
      </p:grpSp>
      <p:grpSp>
        <p:nvGrpSpPr>
          <p:cNvPr id="46" name="Group 45">
            <a:extLst>
              <a:ext uri="{FF2B5EF4-FFF2-40B4-BE49-F238E27FC236}">
                <a16:creationId xmlns:a16="http://schemas.microsoft.com/office/drawing/2014/main" id="{A089D3E8-1AC5-729A-492B-1646C2CE94BC}"/>
              </a:ext>
            </a:extLst>
          </p:cNvPr>
          <p:cNvGrpSpPr/>
          <p:nvPr/>
        </p:nvGrpSpPr>
        <p:grpSpPr>
          <a:xfrm>
            <a:off x="1045864" y="7028974"/>
            <a:ext cx="13327589" cy="1010098"/>
            <a:chOff x="1070639" y="6578679"/>
            <a:chExt cx="13327589" cy="1010098"/>
          </a:xfrm>
        </p:grpSpPr>
        <p:sp>
          <p:nvSpPr>
            <p:cNvPr id="17" name="TextBox 17"/>
            <p:cNvSpPr txBox="1"/>
            <p:nvPr/>
          </p:nvSpPr>
          <p:spPr>
            <a:xfrm>
              <a:off x="2462832" y="6721778"/>
              <a:ext cx="11935396" cy="723900"/>
            </a:xfrm>
            <a:prstGeom prst="rect">
              <a:avLst/>
            </a:prstGeom>
          </p:spPr>
          <p:txBody>
            <a:bodyPr lIns="0" tIns="0" rIns="0" bIns="0" rtlCol="0" anchor="t">
              <a:spAutoFit/>
            </a:bodyPr>
            <a:lstStyle/>
            <a:p>
              <a:pPr algn="just">
                <a:lnSpc>
                  <a:spcPts val="2880"/>
                </a:lnSpc>
              </a:pPr>
              <a:r>
                <a:rPr lang="en-US" sz="2400" dirty="0" err="1">
                  <a:solidFill>
                    <a:srgbClr val="000000"/>
                  </a:solidFill>
                  <a:latin typeface="Lato Light"/>
                  <a:ea typeface="Lato Light"/>
                  <a:cs typeface="Lato Light"/>
                  <a:sym typeface="Lato Light"/>
                </a:rPr>
                <a:t>Aplicar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principios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proponer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prácticas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responsables</a:t>
              </a:r>
              <a:r>
                <a:rPr lang="en-US" sz="2400" dirty="0">
                  <a:solidFill>
                    <a:srgbClr val="000000"/>
                  </a:solidFill>
                  <a:latin typeface="Lato Light"/>
                  <a:ea typeface="Lato Light"/>
                  <a:cs typeface="Lato Light"/>
                  <a:sym typeface="Lato Light"/>
                </a:rPr>
                <a:t> para la </a:t>
              </a:r>
              <a:r>
                <a:rPr lang="en-US" sz="2400" dirty="0" err="1">
                  <a:solidFill>
                    <a:srgbClr val="000000"/>
                  </a:solidFill>
                  <a:latin typeface="Lato Light"/>
                  <a:ea typeface="Lato Light"/>
                  <a:cs typeface="Lato Light"/>
                  <a:sym typeface="Lato Light"/>
                </a:rPr>
                <a:t>adopción</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gobernanza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entornos</a:t>
              </a:r>
              <a:r>
                <a:rPr lang="en-US" sz="2400" dirty="0">
                  <a:solidFill>
                    <a:srgbClr val="000000"/>
                  </a:solidFill>
                  <a:latin typeface="Lato Light"/>
                  <a:ea typeface="Lato Light"/>
                  <a:cs typeface="Lato Light"/>
                  <a:sym typeface="Lato Light"/>
                </a:rPr>
                <a:t> de FPE.</a:t>
              </a:r>
            </a:p>
          </p:txBody>
        </p:sp>
        <p:grpSp>
          <p:nvGrpSpPr>
            <p:cNvPr id="43" name="Group 42">
              <a:extLst>
                <a:ext uri="{FF2B5EF4-FFF2-40B4-BE49-F238E27FC236}">
                  <a16:creationId xmlns:a16="http://schemas.microsoft.com/office/drawing/2014/main" id="{CD003C1A-0A99-4341-B38C-1C95A6E21E02}"/>
                </a:ext>
              </a:extLst>
            </p:cNvPr>
            <p:cNvGrpSpPr/>
            <p:nvPr/>
          </p:nvGrpSpPr>
          <p:grpSpPr>
            <a:xfrm>
              <a:off x="1070639" y="6578679"/>
              <a:ext cx="1008555" cy="1010098"/>
              <a:chOff x="1070639" y="6578679"/>
              <a:chExt cx="1008555" cy="1010098"/>
            </a:xfrm>
          </p:grpSpPr>
          <p:grpSp>
            <p:nvGrpSpPr>
              <p:cNvPr id="10" name="Group 10"/>
              <p:cNvGrpSpPr/>
              <p:nvPr/>
            </p:nvGrpSpPr>
            <p:grpSpPr>
              <a:xfrm>
                <a:off x="1070639" y="6578679"/>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8" name="Group 28"/>
              <p:cNvGrpSpPr/>
              <p:nvPr/>
            </p:nvGrpSpPr>
            <p:grpSpPr>
              <a:xfrm>
                <a:off x="1369933" y="6805098"/>
                <a:ext cx="409975" cy="557270"/>
                <a:chOff x="0" y="0"/>
                <a:chExt cx="546633" cy="743026"/>
              </a:xfrm>
            </p:grpSpPr>
            <p:sp>
              <p:nvSpPr>
                <p:cNvPr id="29" name="Freeform 29"/>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30" name="TextBox 30"/>
                <p:cNvSpPr txBox="1"/>
                <p:nvPr/>
              </p:nvSpPr>
              <p:spPr>
                <a:xfrm>
                  <a:off x="0" y="-9525"/>
                  <a:ext cx="546633" cy="752551"/>
                </a:xfrm>
                <a:prstGeom prst="rect">
                  <a:avLst/>
                </a:prstGeom>
              </p:spPr>
              <p:txBody>
                <a:bodyPr lIns="0" tIns="0" rIns="0" bIns="0" rtlCol="0" anchor="ctr"/>
                <a:lstStyle/>
                <a:p>
                  <a:pPr algn="ctr">
                    <a:lnSpc>
                      <a:spcPts val="4320"/>
                    </a:lnSpc>
                  </a:pPr>
                  <a:r>
                    <a:rPr lang="en-US" sz="3600" dirty="0">
                      <a:solidFill>
                        <a:srgbClr val="FFFFFF"/>
                      </a:solidFill>
                      <a:latin typeface="Oswald"/>
                      <a:ea typeface="Oswald"/>
                      <a:cs typeface="Oswald"/>
                      <a:sym typeface="Oswald"/>
                    </a:rPr>
                    <a:t>4</a:t>
                  </a:r>
                </a:p>
              </p:txBody>
            </p:sp>
          </p:grpSp>
        </p:grpSp>
      </p:grpSp>
      <p:grpSp>
        <p:nvGrpSpPr>
          <p:cNvPr id="45" name="Group 44">
            <a:extLst>
              <a:ext uri="{FF2B5EF4-FFF2-40B4-BE49-F238E27FC236}">
                <a16:creationId xmlns:a16="http://schemas.microsoft.com/office/drawing/2014/main" id="{C5F4C094-D527-6BEA-4DC1-0CDE6B7AC8F4}"/>
              </a:ext>
            </a:extLst>
          </p:cNvPr>
          <p:cNvGrpSpPr/>
          <p:nvPr/>
        </p:nvGrpSpPr>
        <p:grpSpPr>
          <a:xfrm>
            <a:off x="1045864" y="8497885"/>
            <a:ext cx="13182134" cy="1010098"/>
            <a:chOff x="1030624" y="7906683"/>
            <a:chExt cx="13182134" cy="1010098"/>
          </a:xfrm>
        </p:grpSpPr>
        <p:sp>
          <p:nvSpPr>
            <p:cNvPr id="18" name="TextBox 18"/>
            <p:cNvSpPr txBox="1"/>
            <p:nvPr/>
          </p:nvSpPr>
          <p:spPr>
            <a:xfrm>
              <a:off x="2462832" y="8048234"/>
              <a:ext cx="11749926" cy="723900"/>
            </a:xfrm>
            <a:prstGeom prst="rect">
              <a:avLst/>
            </a:prstGeom>
          </p:spPr>
          <p:txBody>
            <a:bodyPr lIns="0" tIns="0" rIns="0" bIns="0" rtlCol="0" anchor="t">
              <a:spAutoFit/>
            </a:bodyPr>
            <a:lstStyle/>
            <a:p>
              <a:pPr algn="just">
                <a:lnSpc>
                  <a:spcPts val="2880"/>
                </a:lnSpc>
              </a:pPr>
              <a:r>
                <a:rPr lang="en-US" sz="2400" dirty="0" err="1">
                  <a:solidFill>
                    <a:srgbClr val="000000"/>
                  </a:solidFill>
                  <a:latin typeface="Lato Light"/>
                  <a:ea typeface="Lato Light"/>
                  <a:cs typeface="Lato Light"/>
                  <a:sym typeface="Lato Light"/>
                </a:rPr>
                <a:t>Demostrar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conocimiento</a:t>
              </a:r>
              <a:r>
                <a:rPr lang="en-US" sz="2400" dirty="0">
                  <a:solidFill>
                    <a:srgbClr val="000000"/>
                  </a:solidFill>
                  <a:latin typeface="Lato Light"/>
                  <a:ea typeface="Lato Light"/>
                  <a:cs typeface="Lato Light"/>
                  <a:sym typeface="Lato Light"/>
                </a:rPr>
                <a:t> de las </a:t>
              </a:r>
              <a:r>
                <a:rPr lang="en-US" sz="2400" dirty="0" err="1">
                  <a:solidFill>
                    <a:srgbClr val="000000"/>
                  </a:solidFill>
                  <a:latin typeface="Lato Light"/>
                  <a:ea typeface="Lato Light"/>
                  <a:cs typeface="Lato Light"/>
                  <a:sym typeface="Lato Light"/>
                </a:rPr>
                <a:t>implicaciones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legales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sociales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producto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trabajar</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tecnologías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entornos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a:t>
              </a:r>
            </a:p>
          </p:txBody>
        </p:sp>
        <p:grpSp>
          <p:nvGrpSpPr>
            <p:cNvPr id="44" name="Group 43">
              <a:extLst>
                <a:ext uri="{FF2B5EF4-FFF2-40B4-BE49-F238E27FC236}">
                  <a16:creationId xmlns:a16="http://schemas.microsoft.com/office/drawing/2014/main" id="{247EB546-E435-D705-AA91-2132A4BA21FC}"/>
                </a:ext>
              </a:extLst>
            </p:cNvPr>
            <p:cNvGrpSpPr/>
            <p:nvPr/>
          </p:nvGrpSpPr>
          <p:grpSpPr>
            <a:xfrm>
              <a:off x="1030624" y="7906683"/>
              <a:ext cx="1008555" cy="1010098"/>
              <a:chOff x="1030624" y="7906683"/>
              <a:chExt cx="1008555" cy="1010098"/>
            </a:xfrm>
          </p:grpSpPr>
          <p:grpSp>
            <p:nvGrpSpPr>
              <p:cNvPr id="12" name="Group 12"/>
              <p:cNvGrpSpPr/>
              <p:nvPr/>
            </p:nvGrpSpPr>
            <p:grpSpPr>
              <a:xfrm>
                <a:off x="1030624" y="7906683"/>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31" name="Group 31"/>
              <p:cNvGrpSpPr/>
              <p:nvPr/>
            </p:nvGrpSpPr>
            <p:grpSpPr>
              <a:xfrm>
                <a:off x="1329909" y="8131550"/>
                <a:ext cx="409975" cy="557270"/>
                <a:chOff x="0" y="0"/>
                <a:chExt cx="546633" cy="743026"/>
              </a:xfrm>
            </p:grpSpPr>
            <p:sp>
              <p:nvSpPr>
                <p:cNvPr id="32" name="Freeform 32"/>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33" name="TextBox 33"/>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5</a:t>
                  </a:r>
                </a:p>
              </p:txBody>
            </p:sp>
          </p:grpSp>
        </p:grpSp>
      </p:grpSp>
      <p:grpSp>
        <p:nvGrpSpPr>
          <p:cNvPr id="34" name="Group 34"/>
          <p:cNvGrpSpPr/>
          <p:nvPr/>
        </p:nvGrpSpPr>
        <p:grpSpPr>
          <a:xfrm>
            <a:off x="15095544" y="4047592"/>
            <a:ext cx="1639262" cy="2121370"/>
            <a:chOff x="0" y="0"/>
            <a:chExt cx="2185683" cy="2828493"/>
          </a:xfrm>
        </p:grpSpPr>
        <p:sp>
          <p:nvSpPr>
            <p:cNvPr id="35" name="Freeform 35"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826939" y="6805098"/>
            <a:ext cx="1728340" cy="2414454"/>
            <a:chOff x="0" y="0"/>
            <a:chExt cx="2304453" cy="3219272"/>
          </a:xfrm>
        </p:grpSpPr>
        <p:sp>
          <p:nvSpPr>
            <p:cNvPr id="37" name="Freeform 37"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14">
            <a:extLst>
              <a:ext uri="{FF2B5EF4-FFF2-40B4-BE49-F238E27FC236}">
                <a16:creationId xmlns:a16="http://schemas.microsoft.com/office/drawing/2014/main" id="{FAB7B5EF-65C8-0F4E-77BB-867B98C51651}"/>
              </a:ext>
            </a:extLst>
          </p:cNvPr>
          <p:cNvSpPr txBox="1"/>
          <p:nvPr/>
        </p:nvSpPr>
        <p:spPr>
          <a:xfrm>
            <a:off x="1151948" y="1787958"/>
            <a:ext cx="14507613" cy="344453"/>
          </a:xfrm>
          <a:prstGeom prst="rect">
            <a:avLst/>
          </a:prstGeom>
        </p:spPr>
        <p:txBody>
          <a:bodyPr lIns="0" tIns="0" rIns="0" bIns="0" rtlCol="0" anchor="t">
            <a:spAutoFit/>
          </a:bodyPr>
          <a:lstStyle/>
          <a:p>
            <a:pPr algn="just">
              <a:lnSpc>
                <a:spcPts val="2880"/>
              </a:lnSpc>
            </a:pPr>
            <a:r>
              <a:rPr lang="en-US" sz="2400" dirty="0">
                <a:solidFill>
                  <a:srgbClr val="000000"/>
                </a:solidFill>
                <a:latin typeface="Lato Light"/>
                <a:ea typeface="Lato Light"/>
                <a:cs typeface="Lato Light"/>
                <a:sym typeface="Lato Light"/>
              </a:rPr>
              <a:t>Al final el </a:t>
            </a:r>
            <a:r>
              <a:rPr lang="en-US" sz="2400" dirty="0" err="1">
                <a:solidFill>
                  <a:srgbClr val="000000"/>
                </a:solidFill>
                <a:latin typeface="Lato Light"/>
                <a:ea typeface="Lato Light"/>
                <a:cs typeface="Lato Light"/>
                <a:sym typeface="Lato Light"/>
              </a:rPr>
              <a:t>curso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y las </a:t>
            </a:r>
            <a:r>
              <a:rPr lang="en-US" sz="2400" dirty="0" err="1">
                <a:solidFill>
                  <a:srgbClr val="000000"/>
                </a:solidFill>
                <a:latin typeface="Lato Light"/>
                <a:ea typeface="Lato Light"/>
                <a:cs typeface="Lato Light"/>
                <a:sym typeface="Lato Light"/>
              </a:rPr>
              <a:t>participantes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serán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capaces</a:t>
            </a:r>
            <a:r>
              <a:rPr lang="en-US" sz="2400" dirty="0">
                <a:solidFill>
                  <a:srgbClr val="000000"/>
                </a:solidFill>
                <a:latin typeface="Lato Light"/>
                <a:ea typeface="Lato Light"/>
                <a:cs typeface="Lato Light"/>
                <a:sym typeface="Lato Light"/>
              </a:rPr>
              <a:t> de: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302016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INTRODUCCIÓN</a:t>
            </a:r>
          </a:p>
        </p:txBody>
      </p:sp>
      <p:sp>
        <p:nvSpPr>
          <p:cNvPr id="5" name="TextBox 5"/>
          <p:cNvSpPr txBox="1"/>
          <p:nvPr/>
        </p:nvSpPr>
        <p:spPr>
          <a:xfrm>
            <a:off x="1028700" y="2066925"/>
            <a:ext cx="10681059" cy="61531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Inteligencia</a:t>
            </a:r>
            <a:r>
              <a:rPr lang="en-US" sz="2400" dirty="0">
                <a:solidFill>
                  <a:srgbClr val="000000"/>
                </a:solidFill>
                <a:latin typeface="Lato Light"/>
                <a:ea typeface="Lato Light"/>
                <a:cs typeface="Lato Light"/>
                <a:sym typeface="Lato Light"/>
              </a:rPr>
              <a:t> Artificial </a:t>
            </a:r>
            <a:r>
              <a:rPr lang="en-US" sz="2400" dirty="0" err="1">
                <a:solidFill>
                  <a:srgbClr val="000000"/>
                </a:solidFill>
                <a:latin typeface="Lato Light"/>
                <a:ea typeface="Lato Light"/>
                <a:cs typeface="Lato Light"/>
                <a:sym typeface="Lato Light"/>
              </a:rPr>
              <a:t>está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adquiriendo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presencia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vez</a:t>
            </a:r>
            <a:r>
              <a:rPr lang="en-US" sz="2400" dirty="0">
                <a:solidFill>
                  <a:srgbClr val="000000"/>
                </a:solidFill>
                <a:latin typeface="Lato Light"/>
                <a:ea typeface="Lato Light"/>
                <a:cs typeface="Lato Light"/>
                <a:sym typeface="Lato Light"/>
              </a:rPr>
              <a:t> mayor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educación</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Como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/a de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para el Empleo (FPE), es </a:t>
            </a:r>
            <a:r>
              <a:rPr lang="en-US" sz="2400" dirty="0" err="1">
                <a:solidFill>
                  <a:srgbClr val="000000"/>
                </a:solidFill>
                <a:latin typeface="Lato Light"/>
                <a:ea typeface="Lato Light"/>
                <a:cs typeface="Lato Light"/>
                <a:sym typeface="Lato Light"/>
              </a:rPr>
              <a:t>posible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ya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estés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utilizando</a:t>
            </a:r>
            <a:r>
              <a:rPr lang="en-US" sz="2400" dirty="0">
                <a:solidFill>
                  <a:srgbClr val="000000"/>
                </a:solidFill>
                <a:latin typeface="Lato Light"/>
                <a:ea typeface="Lato Light"/>
                <a:cs typeface="Lato Light"/>
                <a:sym typeface="Lato Light"/>
              </a:rPr>
              <a:t> la IA para </a:t>
            </a:r>
            <a:r>
              <a:rPr lang="en-US" sz="2400" dirty="0" err="1">
                <a:solidFill>
                  <a:srgbClr val="000000"/>
                </a:solidFill>
                <a:latin typeface="Lato Light"/>
                <a:ea typeface="Lato Light"/>
                <a:cs typeface="Lato Light"/>
                <a:sym typeface="Lato Light"/>
              </a:rPr>
              <a:t>apoyar</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creación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contenidos</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actividades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evaluación</a:t>
            </a:r>
            <a:r>
              <a:rPr lang="en-US" sz="2400" dirty="0">
                <a:solidFill>
                  <a:srgbClr val="000000"/>
                </a:solidFill>
                <a:latin typeface="Lato Light"/>
                <a:ea typeface="Lato Light"/>
                <a:cs typeface="Lato Light"/>
                <a:sym typeface="Lato Light"/>
              </a:rPr>
              <a:t> o las </a:t>
            </a:r>
            <a:r>
              <a:rPr lang="en-US" sz="2400" dirty="0" err="1">
                <a:solidFill>
                  <a:srgbClr val="000000"/>
                </a:solidFill>
                <a:latin typeface="Lato Light"/>
                <a:ea typeface="Lato Light"/>
                <a:cs typeface="Lato Light"/>
                <a:sym typeface="Lato Light"/>
              </a:rPr>
              <a:t>tareas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administrativas</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err="1">
                <a:solidFill>
                  <a:srgbClr val="000000"/>
                </a:solidFill>
                <a:latin typeface="Lato Light"/>
                <a:ea typeface="Lato Light"/>
                <a:cs typeface="Lato Light"/>
                <a:sym typeface="Lato Light"/>
              </a:rPr>
              <a:t>Comprender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tecnologías</a:t>
            </a:r>
            <a:r>
              <a:rPr lang="en-US" sz="2400" dirty="0">
                <a:solidFill>
                  <a:srgbClr val="000000"/>
                </a:solidFill>
                <a:latin typeface="Lato Light"/>
                <a:ea typeface="Lato Light"/>
                <a:cs typeface="Lato Light"/>
                <a:sym typeface="Lato Light"/>
              </a:rPr>
              <a:t> de forma </a:t>
            </a:r>
            <a:r>
              <a:rPr lang="en-US" sz="2400" dirty="0" err="1">
                <a:solidFill>
                  <a:srgbClr val="000000"/>
                </a:solidFill>
                <a:latin typeface="Lato Light"/>
                <a:ea typeface="Lato Light"/>
                <a:cs typeface="Lato Light"/>
                <a:sym typeface="Lato Light"/>
              </a:rPr>
              <a:t>responsable</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está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convirtiendo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competencia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vez</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importante</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En </a:t>
            </a:r>
            <a:r>
              <a:rPr lang="en-US" sz="2400" dirty="0" err="1">
                <a:solidFill>
                  <a:srgbClr val="000000"/>
                </a:solidFill>
                <a:latin typeface="Lato Light"/>
                <a:ea typeface="Lato Light"/>
                <a:cs typeface="Lato Light"/>
                <a:sym typeface="Lato Light"/>
              </a:rPr>
              <a:t>este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módulo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explorarás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principios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orientar</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contextos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formativos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Reflexionarás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aspectos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equidad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transparencia</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privacidad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responsabilidad</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impacto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tener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alumnado</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práctica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educativa</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El </a:t>
            </a:r>
            <a:r>
              <a:rPr lang="en-US" sz="2400" dirty="0" err="1">
                <a:solidFill>
                  <a:srgbClr val="000000"/>
                </a:solidFill>
                <a:latin typeface="Lato Light"/>
                <a:ea typeface="Lato Light"/>
                <a:cs typeface="Lato Light"/>
                <a:sym typeface="Lato Light"/>
              </a:rPr>
              <a:t>objetivo</a:t>
            </a:r>
            <a:r>
              <a:rPr lang="en-US" sz="2400" dirty="0">
                <a:solidFill>
                  <a:srgbClr val="000000"/>
                </a:solidFill>
                <a:latin typeface="Lato Light"/>
                <a:ea typeface="Lato Light"/>
                <a:cs typeface="Lato Light"/>
                <a:sym typeface="Lato Light"/>
              </a:rPr>
              <a:t> no es </a:t>
            </a:r>
            <a:r>
              <a:rPr lang="en-US" sz="2400" dirty="0" err="1">
                <a:solidFill>
                  <a:srgbClr val="000000"/>
                </a:solidFill>
                <a:latin typeface="Lato Light"/>
                <a:ea typeface="Lato Light"/>
                <a:cs typeface="Lato Light"/>
                <a:sym typeface="Lato Light"/>
              </a:rPr>
              <a:t>simplemente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desarrollar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conocimientos</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criterio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necesarios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tomar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informadas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éticas</a:t>
            </a:r>
            <a:r>
              <a:rPr lang="en-US" sz="2400" dirty="0">
                <a:solidFill>
                  <a:srgbClr val="000000"/>
                </a:solidFill>
                <a:latin typeface="Lato Light"/>
                <a:ea typeface="Lato Light"/>
                <a:cs typeface="Lato Light"/>
                <a:sym typeface="Lato Light"/>
              </a:rPr>
              <a:t> al </a:t>
            </a:r>
            <a:r>
              <a:rPr lang="en-US" sz="2400" dirty="0" err="1">
                <a:solidFill>
                  <a:srgbClr val="000000"/>
                </a:solidFill>
                <a:latin typeface="Lato Light"/>
                <a:ea typeface="Lato Light"/>
                <a:cs typeface="Lato Light"/>
                <a:sym typeface="Lato Light"/>
              </a:rPr>
              <a:t>integrar</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tu</a:t>
            </a:r>
            <a:r>
              <a:rPr lang="en-US" sz="2400" dirty="0">
                <a:solidFill>
                  <a:srgbClr val="000000"/>
                </a:solidFill>
                <a:latin typeface="Lato Light"/>
                <a:ea typeface="Lato Light"/>
                <a:cs typeface="Lato Light"/>
                <a:sym typeface="Lato Light"/>
              </a:rPr>
              <a:t> día a día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de la FPE.</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250453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POR QUÉ ES IMPORTANTE COMPRENDER LA EVOLUCIÓN DE LA IA</a:t>
            </a:r>
          </a:p>
        </p:txBody>
      </p:sp>
      <p:sp>
        <p:nvSpPr>
          <p:cNvPr id="3" name="TextBox 3"/>
          <p:cNvSpPr txBox="1"/>
          <p:nvPr/>
        </p:nvSpPr>
        <p:spPr>
          <a:xfrm>
            <a:off x="11982193" y="7408907"/>
            <a:ext cx="3958914" cy="786117"/>
          </a:xfrm>
          <a:prstGeom prst="rect">
            <a:avLst/>
          </a:prstGeom>
        </p:spPr>
        <p:txBody>
          <a:bodyPr lIns="0" tIns="0" rIns="0" bIns="0" rtlCol="0" anchor="t">
            <a:spAutoFit/>
          </a:bodyPr>
          <a:lstStyle/>
          <a:p>
            <a:pPr algn="ctr">
              <a:lnSpc>
                <a:spcPts val="5291"/>
              </a:lnSpc>
            </a:pPr>
            <a:r>
              <a:rPr lang="en-US" sz="3150" b="1">
                <a:solidFill>
                  <a:srgbClr val="FFFFFF"/>
                </a:solidFill>
                <a:latin typeface="Lato Bold"/>
                <a:ea typeface="Lato Bold"/>
                <a:cs typeface="Lato Bold"/>
                <a:sym typeface="Lato Bold"/>
              </a:rPr>
              <a:t>Insert Subtitle Here</a:t>
            </a:r>
          </a:p>
        </p:txBody>
      </p:sp>
      <p:sp>
        <p:nvSpPr>
          <p:cNvPr id="4" name="TextBox 4"/>
          <p:cNvSpPr txBox="1"/>
          <p:nvPr/>
        </p:nvSpPr>
        <p:spPr>
          <a:xfrm>
            <a:off x="1028700" y="2476500"/>
            <a:ext cx="8642956" cy="629480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El </a:t>
            </a:r>
            <a:r>
              <a:rPr lang="en-US" sz="2400" dirty="0" err="1">
                <a:solidFill>
                  <a:srgbClr val="000000"/>
                </a:solidFill>
                <a:latin typeface="Lato Light"/>
                <a:ea typeface="Lato Light"/>
                <a:cs typeface="Lato Light"/>
                <a:sym typeface="Lato Light"/>
              </a:rPr>
              <a:t>estudio</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ayuda</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transformar</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percepción</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tecnología</a:t>
            </a:r>
            <a:r>
              <a:rPr lang="en-US" sz="2400" dirty="0">
                <a:solidFill>
                  <a:srgbClr val="000000"/>
                </a:solidFill>
                <a:latin typeface="Lato Light"/>
                <a:ea typeface="Lato Light"/>
                <a:cs typeface="Lato Light"/>
                <a:sym typeface="Lato Light"/>
              </a:rPr>
              <a:t> y a </a:t>
            </a:r>
            <a:r>
              <a:rPr lang="en-US" sz="2400" dirty="0" err="1">
                <a:solidFill>
                  <a:srgbClr val="000000"/>
                </a:solidFill>
                <a:latin typeface="Lato Light"/>
                <a:ea typeface="Lato Light"/>
                <a:cs typeface="Lato Light"/>
                <a:sym typeface="Lato Light"/>
              </a:rPr>
              <a:t>comprender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tecnologías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actuales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evolucionado</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partir</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primeros </a:t>
            </a:r>
            <a:r>
              <a:rPr lang="en-US" sz="2400" dirty="0" err="1">
                <a:solidFill>
                  <a:srgbClr val="000000"/>
                </a:solidFill>
                <a:latin typeface="Lato Light"/>
                <a:ea typeface="Lato Light"/>
                <a:cs typeface="Lato Light"/>
                <a:sym typeface="Lato Light"/>
              </a:rPr>
              <a:t>conceptos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experimentos</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También </a:t>
            </a:r>
            <a:r>
              <a:rPr lang="en-US" sz="2400" dirty="0" err="1">
                <a:solidFill>
                  <a:srgbClr val="000000"/>
                </a:solidFill>
                <a:latin typeface="Lato Light"/>
                <a:ea typeface="Lato Light"/>
                <a:cs typeface="Lato Light"/>
                <a:sym typeface="Lato Light"/>
              </a:rPr>
              <a:t>explica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la IA se </a:t>
            </a:r>
            <a:r>
              <a:rPr lang="en-US" sz="2400" dirty="0" err="1">
                <a:solidFill>
                  <a:srgbClr val="000000"/>
                </a:solidFill>
                <a:latin typeface="Lato Light"/>
                <a:ea typeface="Lato Light"/>
                <a:cs typeface="Lato Light"/>
                <a:sym typeface="Lato Light"/>
              </a:rPr>
              <a:t>comporta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lo </a:t>
            </a:r>
            <a:r>
              <a:rPr lang="en-US" sz="2400" dirty="0" err="1">
                <a:solidFill>
                  <a:srgbClr val="000000"/>
                </a:solidFill>
                <a:latin typeface="Lato Light"/>
                <a:ea typeface="Lato Light"/>
                <a:cs typeface="Lato Light"/>
                <a:sym typeface="Lato Light"/>
              </a:rPr>
              <a:t>hace</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tardó</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décadas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lograr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ciertos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avances</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Al </a:t>
            </a:r>
            <a:r>
              <a:rPr lang="en-US" sz="2400" dirty="0" err="1">
                <a:solidFill>
                  <a:srgbClr val="000000"/>
                </a:solidFill>
                <a:latin typeface="Lato Light"/>
                <a:ea typeface="Lato Light"/>
                <a:cs typeface="Lato Light"/>
                <a:sym typeface="Lato Light"/>
              </a:rPr>
              <a:t>rastrear</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trayectoria</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desde</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fundamentos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primeros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expertos</a:t>
            </a:r>
            <a:r>
              <a:rPr lang="en-US" sz="2400" dirty="0">
                <a:solidFill>
                  <a:srgbClr val="000000"/>
                </a:solidFill>
                <a:latin typeface="Lato Light"/>
                <a:ea typeface="Lato Light"/>
                <a:cs typeface="Lato Light"/>
                <a:sym typeface="Lato Light"/>
              </a:rPr>
              <a:t> hasta la era actual del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profundo y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modelos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generativos</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adquiere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capacidad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crítica</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desmitificar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modernas</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b="1" dirty="0">
                <a:solidFill>
                  <a:srgbClr val="000000"/>
                </a:solidFill>
                <a:latin typeface="Lato Light" panose="020F0302020204030203" pitchFamily="34" charset="0"/>
                <a:ea typeface="Lato Bold"/>
                <a:cs typeface="Lato Bold"/>
                <a:sym typeface="Lato Bold"/>
              </a:rPr>
              <a:t>Sin </a:t>
            </a:r>
            <a:r>
              <a:rPr lang="en-US" sz="2400" b="1" dirty="0" err="1">
                <a:solidFill>
                  <a:srgbClr val="000000"/>
                </a:solidFill>
                <a:latin typeface="Lato Light" panose="020F0302020204030203" pitchFamily="34" charset="0"/>
                <a:ea typeface="Lato Bold"/>
                <a:cs typeface="Lato Bold"/>
                <a:sym typeface="Lato Bold"/>
              </a:rPr>
              <a:t>este</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contexto</a:t>
            </a:r>
            <a:r>
              <a:rPr lang="en-US" sz="2400" b="1" dirty="0">
                <a:solidFill>
                  <a:srgbClr val="000000"/>
                </a:solidFill>
                <a:latin typeface="Lato Light" panose="020F0302020204030203" pitchFamily="34" charset="0"/>
                <a:ea typeface="Lato Bold"/>
                <a:cs typeface="Lato Bold"/>
                <a:sym typeface="Lato Bold"/>
              </a:rPr>
              <a:t>, se </a:t>
            </a:r>
            <a:r>
              <a:rPr lang="en-US" sz="2400" b="1" dirty="0" err="1">
                <a:solidFill>
                  <a:srgbClr val="000000"/>
                </a:solidFill>
                <a:latin typeface="Lato Light" panose="020F0302020204030203" pitchFamily="34" charset="0"/>
                <a:ea typeface="Lato Bold"/>
                <a:cs typeface="Lato Bold"/>
                <a:sym typeface="Lato Bold"/>
              </a:rPr>
              <a:t>corre</a:t>
            </a:r>
            <a:r>
              <a:rPr lang="en-US" sz="2400" b="1" dirty="0">
                <a:solidFill>
                  <a:srgbClr val="000000"/>
                </a:solidFill>
                <a:latin typeface="Lato Light" panose="020F0302020204030203" pitchFamily="34" charset="0"/>
                <a:ea typeface="Lato Bold"/>
                <a:cs typeface="Lato Bold"/>
                <a:sym typeface="Lato Bold"/>
              </a:rPr>
              <a:t> el </a:t>
            </a:r>
            <a:r>
              <a:rPr lang="en-US" sz="2400" b="1" dirty="0" err="1">
                <a:solidFill>
                  <a:srgbClr val="000000"/>
                </a:solidFill>
                <a:latin typeface="Lato Light" panose="020F0302020204030203" pitchFamily="34" charset="0"/>
                <a:ea typeface="Lato Bold"/>
                <a:cs typeface="Lato Bold"/>
                <a:sym typeface="Lato Bold"/>
              </a:rPr>
              <a:t>riesgo</a:t>
            </a:r>
            <a:r>
              <a:rPr lang="en-US" sz="2400" b="1" dirty="0">
                <a:solidFill>
                  <a:srgbClr val="000000"/>
                </a:solidFill>
                <a:latin typeface="Lato Light" panose="020F0302020204030203" pitchFamily="34" charset="0"/>
                <a:ea typeface="Lato Bold"/>
                <a:cs typeface="Lato Bold"/>
                <a:sym typeface="Lato Bold"/>
              </a:rPr>
              <a:t> de </a:t>
            </a:r>
            <a:r>
              <a:rPr lang="en-US" sz="2400" b="1" dirty="0" err="1">
                <a:solidFill>
                  <a:srgbClr val="000000"/>
                </a:solidFill>
                <a:latin typeface="Lato Light" panose="020F0302020204030203" pitchFamily="34" charset="0"/>
                <a:ea typeface="Lato Bold"/>
                <a:cs typeface="Lato Bold"/>
                <a:sym typeface="Lato Bold"/>
              </a:rPr>
              <a:t>malinterpretar</a:t>
            </a:r>
            <a:r>
              <a:rPr lang="en-US" sz="2400" b="1" dirty="0">
                <a:solidFill>
                  <a:srgbClr val="000000"/>
                </a:solidFill>
                <a:latin typeface="Lato Light" panose="020F0302020204030203" pitchFamily="34" charset="0"/>
                <a:ea typeface="Lato Bold"/>
                <a:cs typeface="Lato Bold"/>
                <a:sym typeface="Lato Bold"/>
              </a:rPr>
              <a:t> el </a:t>
            </a:r>
            <a:r>
              <a:rPr lang="en-US" sz="2400" b="1" dirty="0" err="1">
                <a:solidFill>
                  <a:srgbClr val="000000"/>
                </a:solidFill>
                <a:latin typeface="Lato Light" panose="020F0302020204030203" pitchFamily="34" charset="0"/>
                <a:ea typeface="Lato Bold"/>
                <a:cs typeface="Lato Bold"/>
                <a:sym typeface="Lato Bold"/>
              </a:rPr>
              <a:t>potencial</a:t>
            </a:r>
            <a:r>
              <a:rPr lang="en-US" sz="2400" b="1" dirty="0">
                <a:solidFill>
                  <a:srgbClr val="000000"/>
                </a:solidFill>
                <a:latin typeface="Lato Light" panose="020F0302020204030203" pitchFamily="34" charset="0"/>
                <a:ea typeface="Lato Bold"/>
                <a:cs typeface="Lato Bold"/>
                <a:sym typeface="Lato Bold"/>
              </a:rPr>
              <a:t> real de la IA, </a:t>
            </a:r>
            <a:r>
              <a:rPr lang="en-US" sz="2400" b="1" dirty="0" err="1">
                <a:solidFill>
                  <a:srgbClr val="000000"/>
                </a:solidFill>
                <a:latin typeface="Lato Light" panose="020F0302020204030203" pitchFamily="34" charset="0"/>
                <a:ea typeface="Lato Bold"/>
                <a:cs typeface="Lato Bold"/>
                <a:sym typeface="Lato Bold"/>
              </a:rPr>
              <a:t>ya</a:t>
            </a:r>
            <a:r>
              <a:rPr lang="en-US" sz="2400" b="1" dirty="0">
                <a:solidFill>
                  <a:srgbClr val="000000"/>
                </a:solidFill>
                <a:latin typeface="Lato Light" panose="020F0302020204030203" pitchFamily="34" charset="0"/>
                <a:ea typeface="Lato Bold"/>
                <a:cs typeface="Lato Bold"/>
                <a:sym typeface="Lato Bold"/>
              </a:rPr>
              <a:t> sea </a:t>
            </a:r>
            <a:r>
              <a:rPr lang="en-US" sz="2400" b="1" dirty="0" err="1">
                <a:solidFill>
                  <a:srgbClr val="000000"/>
                </a:solidFill>
                <a:latin typeface="Lato Light" panose="020F0302020204030203" pitchFamily="34" charset="0"/>
                <a:ea typeface="Lato Bold"/>
                <a:cs typeface="Lato Bold"/>
                <a:sym typeface="Lato Bold"/>
              </a:rPr>
              <a:t>sobreestimando</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su</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inteligencia</a:t>
            </a:r>
            <a:r>
              <a:rPr lang="en-US" sz="2400" b="1" dirty="0">
                <a:solidFill>
                  <a:srgbClr val="000000"/>
                </a:solidFill>
                <a:latin typeface="Lato Light" panose="020F0302020204030203" pitchFamily="34" charset="0"/>
                <a:ea typeface="Lato Bold"/>
                <a:cs typeface="Lato Bold"/>
                <a:sym typeface="Lato Bold"/>
              </a:rPr>
              <a:t>” o </a:t>
            </a:r>
            <a:r>
              <a:rPr lang="en-US" sz="2400" b="1" dirty="0" err="1">
                <a:solidFill>
                  <a:srgbClr val="000000"/>
                </a:solidFill>
                <a:latin typeface="Lato Light" panose="020F0302020204030203" pitchFamily="34" charset="0"/>
                <a:ea typeface="Lato Bold"/>
                <a:cs typeface="Lato Bold"/>
                <a:sym typeface="Lato Bold"/>
              </a:rPr>
              <a:t>subestimando</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su</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complejidad</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estadística</a:t>
            </a:r>
            <a:r>
              <a:rPr lang="en-US" sz="2400" b="1" dirty="0">
                <a:solidFill>
                  <a:srgbClr val="000000"/>
                </a:solidFill>
                <a:latin typeface="Lato Light" panose="020F0302020204030203" pitchFamily="34" charset="0"/>
                <a:ea typeface="Lato Bold"/>
                <a:cs typeface="Lato Bold"/>
                <a:sym typeface="Lato Bold"/>
              </a:rPr>
              <a:t>.</a:t>
            </a:r>
          </a:p>
          <a:p>
            <a:pPr algn="just">
              <a:lnSpc>
                <a:spcPts val="2879"/>
              </a:lnSpc>
            </a:pPr>
            <a:endParaRPr lang="en-US" sz="2400" b="1" dirty="0">
              <a:solidFill>
                <a:srgbClr val="000000"/>
              </a:solidFill>
              <a:latin typeface="Lato Bold"/>
              <a:ea typeface="Lato Bold"/>
              <a:cs typeface="Lato Bold"/>
              <a:sym typeface="Lato Bold"/>
            </a:endParaRPr>
          </a:p>
          <a:p>
            <a:pPr algn="l">
              <a:lnSpc>
                <a:spcPts val="2879"/>
              </a:lnSpc>
            </a:pPr>
            <a:endParaRPr lang="en-US" sz="2400" b="1" dirty="0">
              <a:solidFill>
                <a:srgbClr val="000000"/>
              </a:solidFill>
              <a:latin typeface="Lato Bold"/>
              <a:ea typeface="Lato Bold"/>
              <a:cs typeface="Lato Bold"/>
              <a:sym typeface="Lato Bold"/>
            </a:endParaRP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05543" y="2853148"/>
            <a:ext cx="7912214" cy="5269372"/>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731463" y="1868334"/>
            <a:ext cx="8412537" cy="7410490"/>
          </a:xfrm>
          <a:prstGeom prst="rect">
            <a:avLst/>
          </a:prstGeom>
        </p:spPr>
        <p:txBody>
          <a:bodyPr lIns="0" tIns="0" rIns="0" bIns="0" rtlCol="0" anchor="t">
            <a:spAutoFit/>
          </a:bodyPr>
          <a:lstStyle/>
          <a:p>
            <a:pPr marL="0" lvl="0" indent="0" algn="just">
              <a:lnSpc>
                <a:spcPts val="2879"/>
              </a:lnSpc>
              <a:spcBef>
                <a:spcPct val="0"/>
              </a:spcBef>
            </a:pPr>
            <a:r>
              <a:rPr lang="en-US" sz="2400" dirty="0">
                <a:solidFill>
                  <a:srgbClr val="000000"/>
                </a:solidFill>
                <a:latin typeface="Lato Light"/>
                <a:ea typeface="Lato Light"/>
                <a:cs typeface="Lato Light"/>
                <a:sym typeface="Lato Light"/>
              </a:rPr>
              <a:t>La </a:t>
            </a:r>
            <a:r>
              <a:rPr lang="en-US" sz="2400" b="1" dirty="0">
                <a:solidFill>
                  <a:srgbClr val="000000"/>
                </a:solidFill>
                <a:latin typeface="Lato Light"/>
                <a:ea typeface="Lato Light"/>
                <a:cs typeface="Lato Light"/>
                <a:sym typeface="Lato Light"/>
              </a:rPr>
              <a:t>Comisión Europea </a:t>
            </a:r>
            <a:r>
              <a:rPr lang="en-US" sz="2400" dirty="0">
                <a:solidFill>
                  <a:srgbClr val="000000"/>
                </a:solidFill>
                <a:latin typeface="Lato Light"/>
                <a:ea typeface="Lato Light"/>
                <a:cs typeface="Lato Light"/>
                <a:sym typeface="Lato Light"/>
              </a:rPr>
              <a:t>define la </a:t>
            </a:r>
            <a:r>
              <a:rPr lang="en-US" sz="2400" dirty="0" err="1">
                <a:solidFill>
                  <a:srgbClr val="000000"/>
                </a:solidFill>
                <a:latin typeface="Lato Light"/>
                <a:ea typeface="Lato Light"/>
                <a:cs typeface="Lato Light"/>
                <a:sym typeface="Lato Light"/>
              </a:rPr>
              <a:t>Inteligencia</a:t>
            </a:r>
            <a:r>
              <a:rPr lang="en-US" sz="2400" dirty="0">
                <a:solidFill>
                  <a:srgbClr val="000000"/>
                </a:solidFill>
                <a:latin typeface="Lato Light"/>
                <a:ea typeface="Lato Light"/>
                <a:cs typeface="Lato Light"/>
                <a:sym typeface="Lato Light"/>
              </a:rPr>
              <a:t> Artificial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manifiestan</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comportamiento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pues</a:t>
            </a:r>
            <a:r>
              <a:rPr lang="en-US" sz="2400" dirty="0">
                <a:solidFill>
                  <a:srgbClr val="000000"/>
                </a:solidFill>
                <a:latin typeface="Lato Light"/>
                <a:ea typeface="Lato Light"/>
                <a:cs typeface="Lato Light"/>
                <a:sym typeface="Lato Light"/>
              </a:rPr>
              <a:t> son </a:t>
            </a:r>
            <a:r>
              <a:rPr lang="en-US" sz="2400" dirty="0" err="1">
                <a:solidFill>
                  <a:srgbClr val="000000"/>
                </a:solidFill>
                <a:latin typeface="Lato Light"/>
                <a:ea typeface="Lato Light"/>
                <a:cs typeface="Lato Light"/>
                <a:sym typeface="Lato Light"/>
              </a:rPr>
              <a:t>capaces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analizar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entorno</a:t>
            </a:r>
            <a:r>
              <a:rPr lang="en-US" sz="2400" dirty="0">
                <a:solidFill>
                  <a:srgbClr val="000000"/>
                </a:solidFill>
                <a:latin typeface="Lato Light"/>
                <a:ea typeface="Lato Light"/>
                <a:cs typeface="Lato Light"/>
                <a:sym typeface="Lato Light"/>
              </a:rPr>
              <a:t> y pasar a la </a:t>
            </a:r>
            <a:r>
              <a:rPr lang="en-US" sz="2400" dirty="0" err="1">
                <a:solidFill>
                  <a:srgbClr val="000000"/>
                </a:solidFill>
                <a:latin typeface="Lato Light"/>
                <a:ea typeface="Lato Light"/>
                <a:cs typeface="Lato Light"/>
                <a:sym typeface="Lato Light"/>
              </a:rPr>
              <a:t>acción</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cierto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grado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autonomía</a:t>
            </a:r>
            <a:r>
              <a:rPr lang="en-US" sz="2400" dirty="0">
                <a:solidFill>
                  <a:srgbClr val="000000"/>
                </a:solidFill>
                <a:latin typeface="Lato Light"/>
                <a:ea typeface="Lato Light"/>
                <a:cs typeface="Lato Light"/>
                <a:sym typeface="Lato Light"/>
              </a:rPr>
              <a:t>– con el fin de </a:t>
            </a:r>
            <a:r>
              <a:rPr lang="en-US" sz="2400" dirty="0" err="1">
                <a:solidFill>
                  <a:srgbClr val="000000"/>
                </a:solidFill>
                <a:latin typeface="Lato Light"/>
                <a:ea typeface="Lato Light"/>
                <a:cs typeface="Lato Light"/>
                <a:sym typeface="Lato Light"/>
              </a:rPr>
              <a:t>alcanzar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objetivos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específicos</a:t>
            </a:r>
            <a:r>
              <a:rPr lang="en-US" sz="2400" dirty="0">
                <a:solidFill>
                  <a:srgbClr val="000000"/>
                </a:solidFill>
                <a:latin typeface="Lato Light"/>
                <a:ea typeface="Lato Light"/>
                <a:cs typeface="Lato Light"/>
                <a:sym typeface="Lato Light"/>
              </a:rPr>
              <a:t>. Los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basados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pueden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consistir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simplemente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programa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informático</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estar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incorporados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dispositivos</a:t>
            </a:r>
            <a:r>
              <a:rPr lang="en-US" sz="2400" dirty="0">
                <a:solidFill>
                  <a:srgbClr val="000000"/>
                </a:solidFill>
                <a:latin typeface="Lato Light"/>
                <a:ea typeface="Lato Light"/>
                <a:cs typeface="Lato Light"/>
                <a:sym typeface="Lato Light"/>
              </a:rPr>
              <a:t> de hardware.</a:t>
            </a: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La </a:t>
            </a:r>
            <a:r>
              <a:rPr lang="en-US" sz="2400" b="1" u="none" strike="noStrike" dirty="0" err="1">
                <a:solidFill>
                  <a:srgbClr val="000000"/>
                </a:solidFill>
                <a:latin typeface="Lato Light"/>
                <a:ea typeface="Lato Light"/>
                <a:cs typeface="Lato Light"/>
                <a:sym typeface="Lato Light"/>
              </a:rPr>
              <a:t>Estrategia</a:t>
            </a:r>
            <a:r>
              <a:rPr lang="en-US" sz="2400" b="1" u="none" strike="noStrike" dirty="0">
                <a:solidFill>
                  <a:srgbClr val="000000"/>
                </a:solidFill>
                <a:latin typeface="Lato Light"/>
                <a:ea typeface="Lato Light"/>
                <a:cs typeface="Lato Light"/>
                <a:sym typeface="Lato Light"/>
              </a:rPr>
              <a:t> Española de </a:t>
            </a:r>
            <a:r>
              <a:rPr lang="en-US" sz="2400" b="1" u="none" strike="noStrike" dirty="0" err="1">
                <a:solidFill>
                  <a:srgbClr val="000000"/>
                </a:solidFill>
                <a:latin typeface="Lato Light"/>
                <a:ea typeface="Lato Light"/>
                <a:cs typeface="Lato Light"/>
                <a:sym typeface="Lato Light"/>
              </a:rPr>
              <a:t>Inteligencia</a:t>
            </a:r>
            <a:r>
              <a:rPr lang="en-US" sz="2400" b="1" u="none" strike="noStrike" dirty="0">
                <a:solidFill>
                  <a:srgbClr val="000000"/>
                </a:solidFill>
                <a:latin typeface="Lato Light"/>
                <a:ea typeface="Lato Light"/>
                <a:cs typeface="Lato Light"/>
                <a:sym typeface="Lato Light"/>
              </a:rPr>
              <a:t> Artificial </a:t>
            </a:r>
            <a:r>
              <a:rPr lang="en-US" sz="2400" u="none" strike="noStrike" dirty="0">
                <a:solidFill>
                  <a:srgbClr val="000000"/>
                </a:solidFill>
                <a:latin typeface="Lato Light"/>
                <a:ea typeface="Lato Light"/>
                <a:cs typeface="Lato Light"/>
                <a:sym typeface="Lato Light"/>
              </a:rPr>
              <a:t>define la IA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un conjunto de </a:t>
            </a:r>
            <a:r>
              <a:rPr lang="en-US" sz="2400" u="none" strike="noStrike" dirty="0" err="1">
                <a:solidFill>
                  <a:srgbClr val="000000"/>
                </a:solidFill>
                <a:latin typeface="Lato Light"/>
                <a:ea typeface="Lato Light"/>
                <a:cs typeface="Lato Light"/>
                <a:sym typeface="Lato Light"/>
              </a:rPr>
              <a:t>sistemas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capaces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abordar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problemas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complejos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mediante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técnicas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avanzadas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programación</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diferencia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programas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informáticos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tradicionales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sistemas</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requieren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establezcan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previamente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todas</a:t>
            </a:r>
            <a:r>
              <a:rPr lang="en-US" sz="2400" u="none" strike="noStrike" dirty="0">
                <a:solidFill>
                  <a:srgbClr val="000000"/>
                </a:solidFill>
                <a:latin typeface="Lato Light"/>
                <a:ea typeface="Lato Light"/>
                <a:cs typeface="Lato Light"/>
                <a:sym typeface="Lato Light"/>
              </a:rPr>
              <a:t> las </a:t>
            </a:r>
            <a:r>
              <a:rPr lang="en-US" sz="2400" u="none" strike="noStrike" dirty="0" err="1">
                <a:solidFill>
                  <a:srgbClr val="000000"/>
                </a:solidFill>
                <a:latin typeface="Lato Light"/>
                <a:ea typeface="Lato Light"/>
                <a:cs typeface="Lato Light"/>
                <a:sym typeface="Lato Light"/>
              </a:rPr>
              <a:t>instrucciones</a:t>
            </a:r>
            <a:r>
              <a:rPr lang="en-US" sz="2400" u="none" strike="noStrike" dirty="0">
                <a:solidFill>
                  <a:srgbClr val="000000"/>
                </a:solidFill>
                <a:latin typeface="Lato Light"/>
                <a:ea typeface="Lato Light"/>
                <a:cs typeface="Lato Light"/>
                <a:sym typeface="Lato Light"/>
              </a:rPr>
              <a:t> o pasos </a:t>
            </a:r>
            <a:r>
              <a:rPr lang="en-US" sz="2400" u="none" strike="noStrike" dirty="0" err="1">
                <a:solidFill>
                  <a:srgbClr val="000000"/>
                </a:solidFill>
                <a:latin typeface="Lato Light"/>
                <a:ea typeface="Lato Light"/>
                <a:cs typeface="Lato Light"/>
                <a:sym typeface="Lato Light"/>
              </a:rPr>
              <a:t>necesarios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alcanzar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solución</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volúmenes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datos</a:t>
            </a:r>
            <a:r>
              <a:rPr lang="en-US" sz="2400" u="none" strike="noStrike" dirty="0">
                <a:solidFill>
                  <a:srgbClr val="000000"/>
                </a:solidFill>
                <a:latin typeface="Lato Light"/>
                <a:ea typeface="Lato Light"/>
                <a:cs typeface="Lato Light"/>
                <a:sym typeface="Lato Light"/>
              </a:rPr>
              <a:t> de entrada —</a:t>
            </a:r>
            <a:r>
              <a:rPr lang="en-US" sz="2400" u="none" strike="noStrike" dirty="0" err="1">
                <a:solidFill>
                  <a:srgbClr val="000000"/>
                </a:solidFill>
                <a:latin typeface="Lato Light"/>
                <a:ea typeface="Lato Light"/>
                <a:cs typeface="Lato Light"/>
                <a:sym typeface="Lato Light"/>
              </a:rPr>
              <a:t>casos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ejemplos</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experiencias</a:t>
            </a:r>
            <a:r>
              <a:rPr lang="en-US" sz="2400" u="none" strike="noStrike" dirty="0">
                <a:solidFill>
                  <a:srgbClr val="000000"/>
                </a:solidFill>
                <a:latin typeface="Lato Light"/>
                <a:ea typeface="Lato Light"/>
                <a:cs typeface="Lato Light"/>
                <a:sym typeface="Lato Light"/>
              </a:rPr>
              <a:t> previas— y </a:t>
            </a:r>
            <a:r>
              <a:rPr lang="en-US" sz="2400" u="none" strike="noStrike" dirty="0" err="1">
                <a:solidFill>
                  <a:srgbClr val="000000"/>
                </a:solidFill>
                <a:latin typeface="Lato Light"/>
                <a:ea typeface="Lato Light"/>
                <a:cs typeface="Lato Light"/>
                <a:sym typeface="Lato Light"/>
              </a:rPr>
              <a:t>ajustan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progresivamente</a:t>
            </a:r>
            <a:r>
              <a:rPr lang="en-US" sz="2400" u="none" strike="noStrike" dirty="0">
                <a:solidFill>
                  <a:srgbClr val="000000"/>
                </a:solidFill>
                <a:latin typeface="Lato Light"/>
                <a:ea typeface="Lato Light"/>
                <a:cs typeface="Lato Light"/>
                <a:sym typeface="Lato Light"/>
              </a:rPr>
              <a:t> sus </a:t>
            </a:r>
            <a:r>
              <a:rPr lang="en-US" sz="2400" u="none" strike="noStrike" dirty="0" err="1">
                <a:solidFill>
                  <a:srgbClr val="000000"/>
                </a:solidFill>
                <a:latin typeface="Lato Light"/>
                <a:ea typeface="Lato Light"/>
                <a:cs typeface="Lato Light"/>
                <a:sym typeface="Lato Light"/>
              </a:rPr>
              <a:t>modelos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internos</a:t>
            </a:r>
            <a:r>
              <a:rPr lang="en-US" sz="2400" u="none" strike="noStrike" dirty="0">
                <a:solidFill>
                  <a:srgbClr val="000000"/>
                </a:solidFill>
                <a:latin typeface="Lato Light"/>
                <a:ea typeface="Lato Light"/>
                <a:cs typeface="Lato Light"/>
                <a:sym typeface="Lato Light"/>
              </a:rPr>
              <a:t> hasta </a:t>
            </a:r>
            <a:r>
              <a:rPr lang="en-US" sz="2400" u="none" strike="noStrike" dirty="0" err="1">
                <a:solidFill>
                  <a:srgbClr val="000000"/>
                </a:solidFill>
                <a:latin typeface="Lato Light"/>
                <a:ea typeface="Lato Light"/>
                <a:cs typeface="Lato Light"/>
                <a:sym typeface="Lato Light"/>
              </a:rPr>
              <a:t>identificar</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respuesta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más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adecuada</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problema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planteado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7523113"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EVOLUCIÓN DE LA IA (1950-PRESENTE)</a:t>
            </a:r>
          </a:p>
        </p:txBody>
      </p:sp>
      <p:sp>
        <p:nvSpPr>
          <p:cNvPr id="3" name="TextBox 3"/>
          <p:cNvSpPr txBox="1"/>
          <p:nvPr/>
        </p:nvSpPr>
        <p:spPr>
          <a:xfrm>
            <a:off x="12051744" y="7294607"/>
            <a:ext cx="3958914" cy="786117"/>
          </a:xfrm>
          <a:prstGeom prst="rect">
            <a:avLst/>
          </a:prstGeom>
        </p:spPr>
        <p:txBody>
          <a:bodyPr lIns="0" tIns="0" rIns="0" bIns="0" rtlCol="0" anchor="t">
            <a:spAutoFit/>
          </a:bodyPr>
          <a:lstStyle/>
          <a:p>
            <a:pPr algn="ctr">
              <a:lnSpc>
                <a:spcPts val="5291"/>
              </a:lnSpc>
            </a:pPr>
            <a:r>
              <a:rPr lang="en-US" sz="3150" b="1">
                <a:solidFill>
                  <a:srgbClr val="FFFFFF"/>
                </a:solidFill>
                <a:latin typeface="Lato Bold"/>
                <a:ea typeface="Lato Bold"/>
                <a:cs typeface="Lato Bold"/>
                <a:sym typeface="Lato Bold"/>
              </a:rPr>
              <a:t>Insert Subtitle Here</a:t>
            </a:r>
          </a:p>
        </p:txBody>
      </p:sp>
      <p:grpSp>
        <p:nvGrpSpPr>
          <p:cNvPr id="4" name="Group 4"/>
          <p:cNvGrpSpPr/>
          <p:nvPr/>
        </p:nvGrpSpPr>
        <p:grpSpPr>
          <a:xfrm>
            <a:off x="744079" y="2377545"/>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 name="Group 6"/>
          <p:cNvGrpSpPr/>
          <p:nvPr/>
        </p:nvGrpSpPr>
        <p:grpSpPr>
          <a:xfrm>
            <a:off x="758186" y="3666801"/>
            <a:ext cx="2369077" cy="1413829"/>
            <a:chOff x="0" y="36708"/>
            <a:chExt cx="3158769" cy="1885106"/>
          </a:xfrm>
        </p:grpSpPr>
        <p:sp>
          <p:nvSpPr>
            <p:cNvPr id="7" name="Freeform 7"/>
            <p:cNvSpPr/>
            <p:nvPr/>
          </p:nvSpPr>
          <p:spPr>
            <a:xfrm>
              <a:off x="1" y="263855"/>
              <a:ext cx="3158768" cy="1657959"/>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8" name="TextBox 8"/>
            <p:cNvSpPr txBox="1"/>
            <p:nvPr/>
          </p:nvSpPr>
          <p:spPr>
            <a:xfrm>
              <a:off x="0" y="36708"/>
              <a:ext cx="3158769" cy="1667486"/>
            </a:xfrm>
            <a:prstGeom prst="rect">
              <a:avLst/>
            </a:prstGeom>
          </p:spPr>
          <p:txBody>
            <a:bodyPr lIns="0" tIns="0" rIns="0" bIns="0" rtlCol="0" anchor="ctr"/>
            <a:lstStyle/>
            <a:p>
              <a:pPr algn="ctr">
                <a:lnSpc>
                  <a:spcPts val="1782"/>
                </a:lnSpc>
              </a:pPr>
              <a:r>
                <a:rPr lang="en-US" sz="1650" b="1" dirty="0">
                  <a:solidFill>
                    <a:srgbClr val="000000"/>
                  </a:solidFill>
                  <a:latin typeface="Calibri (MS) Bold"/>
                  <a:ea typeface="Calibri (MS) Bold"/>
                  <a:cs typeface="Calibri (MS) Bold"/>
                  <a:sym typeface="Calibri (MS) Bold"/>
                </a:rPr>
                <a:t>1950</a:t>
              </a:r>
            </a:p>
            <a:p>
              <a:pPr algn="ctr">
                <a:lnSpc>
                  <a:spcPts val="1782"/>
                </a:lnSpc>
              </a:pPr>
              <a:r>
                <a:rPr lang="en-US" sz="1650" dirty="0">
                  <a:solidFill>
                    <a:srgbClr val="000000"/>
                  </a:solidFill>
                  <a:latin typeface="Calibri (MS)"/>
                  <a:ea typeface="Calibri (MS)"/>
                  <a:cs typeface="Calibri (MS)"/>
                  <a:sym typeface="Calibri (MS)"/>
                </a:rPr>
                <a:t>Turing propone </a:t>
              </a:r>
              <a:r>
                <a:rPr lang="en-US" sz="1650" dirty="0" err="1">
                  <a:solidFill>
                    <a:srgbClr val="000000"/>
                  </a:solidFill>
                  <a:latin typeface="Calibri (MS)"/>
                  <a:ea typeface="Calibri (MS)"/>
                  <a:cs typeface="Calibri (MS)"/>
                  <a:sym typeface="Calibri (MS)"/>
                </a:rPr>
                <a:t>máquinas</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inteligentes</a:t>
              </a:r>
              <a:r>
                <a:rPr lang="en-US" sz="1650" dirty="0">
                  <a:solidFill>
                    <a:srgbClr val="000000"/>
                  </a:solidFill>
                  <a:latin typeface="Calibri (MS)"/>
                  <a:ea typeface="Calibri (MS)"/>
                  <a:cs typeface="Calibri (MS)"/>
                  <a:sym typeface="Calibri (MS)"/>
                </a:rPr>
                <a:t> </a:t>
              </a:r>
            </a:p>
            <a:p>
              <a:pPr algn="ctr">
                <a:lnSpc>
                  <a:spcPts val="1782"/>
                </a:lnSpc>
              </a:pPr>
              <a:r>
                <a:rPr lang="en-US" sz="1650" dirty="0">
                  <a:solidFill>
                    <a:srgbClr val="000000"/>
                  </a:solidFill>
                  <a:latin typeface="Calibri (MS)"/>
                  <a:ea typeface="Calibri (MS)"/>
                  <a:cs typeface="Calibri (MS)"/>
                  <a:sym typeface="Calibri (MS)"/>
                </a:rPr>
                <a:t>“Test de </a:t>
              </a:r>
              <a:r>
                <a:rPr lang="en-US" sz="1650" dirty="0" err="1">
                  <a:solidFill>
                    <a:srgbClr val="000000"/>
                  </a:solidFill>
                  <a:latin typeface="Calibri (MS)"/>
                  <a:ea typeface="Calibri (MS)"/>
                  <a:cs typeface="Calibri (MS)"/>
                  <a:sym typeface="Calibri (MS)"/>
                </a:rPr>
                <a:t>imitación</a:t>
              </a:r>
              <a:r>
                <a:rPr lang="en-US" sz="1650" dirty="0">
                  <a:solidFill>
                    <a:srgbClr val="000000"/>
                  </a:solidFill>
                  <a:latin typeface="Calibri (MS)"/>
                  <a:ea typeface="Calibri (MS)"/>
                  <a:cs typeface="Calibri (MS)"/>
                  <a:sym typeface="Calibri (MS)"/>
                </a:rPr>
                <a:t>”</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s-ES"/>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13" name="Group 13"/>
          <p:cNvGrpSpPr/>
          <p:nvPr/>
        </p:nvGrpSpPr>
        <p:grpSpPr>
          <a:xfrm>
            <a:off x="3138602" y="3582914"/>
            <a:ext cx="2369076" cy="1355731"/>
            <a:chOff x="0" y="0"/>
            <a:chExt cx="3158768" cy="1807641"/>
          </a:xfrm>
        </p:grpSpPr>
        <p:sp>
          <p:nvSpPr>
            <p:cNvPr id="14" name="Freeform 14"/>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15" name="TextBox 15"/>
            <p:cNvSpPr txBox="1"/>
            <p:nvPr/>
          </p:nvSpPr>
          <p:spPr>
            <a:xfrm>
              <a:off x="122555" y="140156"/>
              <a:ext cx="2890025" cy="1667485"/>
            </a:xfrm>
            <a:prstGeom prst="rect">
              <a:avLst/>
            </a:prstGeom>
          </p:spPr>
          <p:txBody>
            <a:bodyPr lIns="0" tIns="0" rIns="0" bIns="0" rtlCol="0" anchor="ctr"/>
            <a:lstStyle/>
            <a:p>
              <a:pPr algn="ctr">
                <a:lnSpc>
                  <a:spcPts val="1782"/>
                </a:lnSpc>
              </a:pPr>
              <a:endParaRPr dirty="0"/>
            </a:p>
            <a:p>
              <a:pPr algn="ctr">
                <a:lnSpc>
                  <a:spcPts val="1782"/>
                </a:lnSpc>
              </a:pPr>
              <a:endParaRPr dirty="0"/>
            </a:p>
            <a:p>
              <a:pPr algn="ctr">
                <a:lnSpc>
                  <a:spcPts val="1782"/>
                </a:lnSpc>
              </a:pPr>
              <a:endParaRPr dirty="0"/>
            </a:p>
            <a:p>
              <a:pPr algn="ctr">
                <a:lnSpc>
                  <a:spcPts val="1782"/>
                </a:lnSpc>
              </a:pPr>
              <a:r>
                <a:rPr lang="en-US" sz="1650" b="1" dirty="0">
                  <a:solidFill>
                    <a:srgbClr val="000000"/>
                  </a:solidFill>
                  <a:latin typeface="Calibri (MS) Bold"/>
                  <a:ea typeface="Calibri (MS) Bold"/>
                  <a:cs typeface="Calibri (MS) Bold"/>
                  <a:sym typeface="Calibri (MS) Bold"/>
                </a:rPr>
                <a:t>1956</a:t>
              </a:r>
            </a:p>
            <a:p>
              <a:pPr algn="ctr">
                <a:lnSpc>
                  <a:spcPts val="1782"/>
                </a:lnSpc>
              </a:pPr>
              <a:r>
                <a:rPr lang="en-US" sz="1650" dirty="0">
                  <a:solidFill>
                    <a:srgbClr val="000000"/>
                  </a:solidFill>
                  <a:latin typeface="Calibri (MS)"/>
                  <a:ea typeface="Calibri (MS)"/>
                  <a:cs typeface="Calibri (MS)"/>
                  <a:sym typeface="Calibri (MS)"/>
                </a:rPr>
                <a:t>El </a:t>
              </a:r>
              <a:r>
                <a:rPr lang="en-US" sz="1650" dirty="0" err="1">
                  <a:solidFill>
                    <a:srgbClr val="000000"/>
                  </a:solidFill>
                  <a:latin typeface="Calibri (MS)"/>
                  <a:ea typeface="Calibri (MS)"/>
                  <a:cs typeface="Calibri (MS)"/>
                  <a:sym typeface="Calibri (MS)"/>
                </a:rPr>
                <a:t>término</a:t>
              </a:r>
              <a:r>
                <a:rPr lang="en-US" sz="1650" dirty="0">
                  <a:solidFill>
                    <a:srgbClr val="000000"/>
                  </a:solidFill>
                  <a:latin typeface="Calibri (MS)"/>
                  <a:ea typeface="Calibri (MS)"/>
                  <a:cs typeface="Calibri (MS)"/>
                  <a:sym typeface="Calibri (MS)"/>
                </a:rPr>
                <a:t> «IA» </a:t>
              </a:r>
              <a:r>
                <a:rPr lang="en-US" sz="1650" dirty="0" err="1">
                  <a:solidFill>
                    <a:srgbClr val="000000"/>
                  </a:solidFill>
                  <a:latin typeface="Calibri (MS)"/>
                  <a:ea typeface="Calibri (MS)"/>
                  <a:cs typeface="Calibri (MS)"/>
                  <a:sym typeface="Calibri (MS)"/>
                </a:rPr>
                <a:t>fue</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acuñado</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por</a:t>
              </a:r>
              <a:r>
                <a:rPr lang="en-US" sz="1650" dirty="0">
                  <a:solidFill>
                    <a:srgbClr val="000000"/>
                  </a:solidFill>
                  <a:latin typeface="Calibri (MS)"/>
                  <a:ea typeface="Calibri (MS)"/>
                  <a:cs typeface="Calibri (MS)"/>
                  <a:sym typeface="Calibri (MS)"/>
                </a:rPr>
                <a:t> John McCarthy </a:t>
              </a:r>
              <a:r>
                <a:rPr lang="en-US" sz="1650" dirty="0" err="1">
                  <a:solidFill>
                    <a:srgbClr val="000000"/>
                  </a:solidFill>
                  <a:latin typeface="Calibri (MS)"/>
                  <a:ea typeface="Calibri (MS)"/>
                  <a:cs typeface="Calibri (MS)"/>
                  <a:sym typeface="Calibri (MS)"/>
                </a:rPr>
                <a:t>en</a:t>
              </a:r>
              <a:r>
                <a:rPr lang="en-US" sz="1650" dirty="0">
                  <a:solidFill>
                    <a:srgbClr val="000000"/>
                  </a:solidFill>
                  <a:latin typeface="Calibri (MS)"/>
                  <a:ea typeface="Calibri (MS)"/>
                  <a:cs typeface="Calibri (MS)"/>
                  <a:sym typeface="Calibri (MS)"/>
                </a:rPr>
                <a:t> la </a:t>
              </a:r>
              <a:r>
                <a:rPr lang="en-US" sz="1650" dirty="0" err="1">
                  <a:solidFill>
                    <a:srgbClr val="000000"/>
                  </a:solidFill>
                  <a:latin typeface="Calibri (MS)"/>
                  <a:ea typeface="Calibri (MS)"/>
                  <a:cs typeface="Calibri (MS)"/>
                  <a:sym typeface="Calibri (MS)"/>
                </a:rPr>
                <a:t>Conferencia</a:t>
              </a:r>
              <a:r>
                <a:rPr lang="en-US" sz="1650" dirty="0">
                  <a:solidFill>
                    <a:srgbClr val="000000"/>
                  </a:solidFill>
                  <a:latin typeface="Calibri (MS)"/>
                  <a:ea typeface="Calibri (MS)"/>
                  <a:cs typeface="Calibri (MS)"/>
                  <a:sym typeface="Calibri (MS)"/>
                </a:rPr>
                <a:t> de Dartmouth</a:t>
              </a:r>
            </a:p>
            <a:p>
              <a:pPr algn="ctr">
                <a:lnSpc>
                  <a:spcPts val="1782"/>
                </a:lnSpc>
              </a:pPr>
              <a:endParaRPr lang="en-US" sz="1650" dirty="0">
                <a:solidFill>
                  <a:srgbClr val="000000"/>
                </a:solidFill>
                <a:latin typeface="Calibri (MS)"/>
                <a:ea typeface="Calibri (MS)"/>
                <a:cs typeface="Calibri (MS)"/>
                <a:sym typeface="Calibri (MS)"/>
              </a:endParaRP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s-ES"/>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0" name="Group 20"/>
          <p:cNvGrpSpPr/>
          <p:nvPr/>
        </p:nvGrpSpPr>
        <p:grpSpPr>
          <a:xfrm>
            <a:off x="5558552" y="3582914"/>
            <a:ext cx="2369076" cy="1259252"/>
            <a:chOff x="0" y="0"/>
            <a:chExt cx="3158768" cy="1679001"/>
          </a:xfrm>
        </p:grpSpPr>
        <p:sp>
          <p:nvSpPr>
            <p:cNvPr id="21" name="Freeform 21"/>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22" name="TextBox 22"/>
            <p:cNvSpPr txBox="1"/>
            <p:nvPr/>
          </p:nvSpPr>
          <p:spPr>
            <a:xfrm>
              <a:off x="146176" y="11519"/>
              <a:ext cx="2864637" cy="1667482"/>
            </a:xfrm>
            <a:prstGeom prst="rect">
              <a:avLst/>
            </a:prstGeom>
          </p:spPr>
          <p:txBody>
            <a:bodyPr lIns="0" tIns="0" rIns="0" bIns="0" rtlCol="0" anchor="ctr"/>
            <a:lstStyle/>
            <a:p>
              <a:pPr algn="ctr">
                <a:lnSpc>
                  <a:spcPts val="1782"/>
                </a:lnSpc>
              </a:pPr>
              <a:r>
                <a:rPr lang="en-US" sz="1650" dirty="0">
                  <a:solidFill>
                    <a:srgbClr val="000000"/>
                  </a:solidFill>
                  <a:latin typeface="Calibri (MS)"/>
                  <a:ea typeface="Calibri (MS)"/>
                  <a:cs typeface="Calibri (MS)"/>
                  <a:sym typeface="Calibri (MS)"/>
                </a:rPr>
                <a:t>1965</a:t>
              </a:r>
            </a:p>
            <a:p>
              <a:pPr algn="ctr">
                <a:lnSpc>
                  <a:spcPts val="1782"/>
                </a:lnSpc>
              </a:pPr>
              <a:r>
                <a:rPr lang="en-US" sz="1650" dirty="0">
                  <a:solidFill>
                    <a:srgbClr val="000000"/>
                  </a:solidFill>
                  <a:latin typeface="Calibri (MS)"/>
                  <a:ea typeface="Calibri (MS)"/>
                  <a:cs typeface="Calibri (MS)"/>
                  <a:sym typeface="Calibri (MS)"/>
                </a:rPr>
                <a:t>El chatbot ELIZA </a:t>
              </a:r>
              <a:r>
                <a:rPr lang="en-US" sz="1650" dirty="0" err="1">
                  <a:solidFill>
                    <a:srgbClr val="000000"/>
                  </a:solidFill>
                  <a:latin typeface="Calibri (MS)"/>
                  <a:ea typeface="Calibri (MS)"/>
                  <a:cs typeface="Calibri (MS)"/>
                  <a:sym typeface="Calibri (MS)"/>
                </a:rPr>
                <a:t>simula</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una</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conversación</a:t>
              </a:r>
              <a:endParaRPr lang="en-US" sz="1650" dirty="0">
                <a:solidFill>
                  <a:srgbClr val="000000"/>
                </a:solidFill>
                <a:latin typeface="Calibri (MS)"/>
                <a:ea typeface="Calibri (MS)"/>
                <a:cs typeface="Calibri (MS)"/>
                <a:sym typeface="Calibri (MS)"/>
              </a:endParaRP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s-ES"/>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7" name="Group 27"/>
          <p:cNvGrpSpPr/>
          <p:nvPr/>
        </p:nvGrpSpPr>
        <p:grpSpPr>
          <a:xfrm>
            <a:off x="7959461" y="3582914"/>
            <a:ext cx="2369077" cy="1243470"/>
            <a:chOff x="0" y="0"/>
            <a:chExt cx="3158769" cy="1657960"/>
          </a:xfrm>
        </p:grpSpPr>
        <p:sp>
          <p:nvSpPr>
            <p:cNvPr id="28" name="Freeform 28"/>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29" name="TextBox 29"/>
            <p:cNvSpPr txBox="1"/>
            <p:nvPr/>
          </p:nvSpPr>
          <p:spPr>
            <a:xfrm>
              <a:off x="0" y="-9525"/>
              <a:ext cx="3158769" cy="1667485"/>
            </a:xfrm>
            <a:prstGeom prst="rect">
              <a:avLst/>
            </a:prstGeom>
          </p:spPr>
          <p:txBody>
            <a:bodyPr lIns="0" tIns="0" rIns="0" bIns="0" rtlCol="0" anchor="ctr"/>
            <a:lstStyle/>
            <a:p>
              <a:pPr algn="ctr">
                <a:lnSpc>
                  <a:spcPts val="1782"/>
                </a:lnSpc>
              </a:pPr>
              <a:r>
                <a:rPr lang="en-US" sz="1650" b="1">
                  <a:solidFill>
                    <a:srgbClr val="000000"/>
                  </a:solidFill>
                  <a:latin typeface="Calibri (MS) Bold"/>
                  <a:ea typeface="Calibri (MS) Bold"/>
                  <a:cs typeface="Calibri (MS) Bold"/>
                  <a:sym typeface="Calibri (MS) Bold"/>
                </a:rPr>
                <a:t>1966</a:t>
              </a:r>
            </a:p>
            <a:p>
              <a:pPr algn="ctr">
                <a:lnSpc>
                  <a:spcPts val="1782"/>
                </a:lnSpc>
              </a:pPr>
              <a:r>
                <a:rPr lang="en-US" sz="1650">
                  <a:solidFill>
                    <a:srgbClr val="000000"/>
                  </a:solidFill>
                  <a:latin typeface="Calibri (MS)"/>
                  <a:ea typeface="Calibri (MS)"/>
                  <a:cs typeface="Calibri (MS)"/>
                  <a:sym typeface="Calibri (MS)"/>
                </a:rPr>
                <a:t>Shakey, el primer robot capaz de razonar</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s-ES"/>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34" name="Group 34"/>
          <p:cNvGrpSpPr/>
          <p:nvPr/>
        </p:nvGrpSpPr>
        <p:grpSpPr>
          <a:xfrm>
            <a:off x="10360371" y="3582914"/>
            <a:ext cx="2369077" cy="1243470"/>
            <a:chOff x="0" y="0"/>
            <a:chExt cx="3158769" cy="1657960"/>
          </a:xfrm>
        </p:grpSpPr>
        <p:sp>
          <p:nvSpPr>
            <p:cNvPr id="35" name="Freeform 35"/>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36" name="TextBox 36"/>
            <p:cNvSpPr txBox="1"/>
            <p:nvPr/>
          </p:nvSpPr>
          <p:spPr>
            <a:xfrm>
              <a:off x="0" y="-9525"/>
              <a:ext cx="3158769" cy="1667485"/>
            </a:xfrm>
            <a:prstGeom prst="rect">
              <a:avLst/>
            </a:prstGeom>
          </p:spPr>
          <p:txBody>
            <a:bodyPr lIns="0" tIns="0" rIns="0" bIns="0" rtlCol="0" anchor="ctr"/>
            <a:lstStyle/>
            <a:p>
              <a:pPr algn="ctr">
                <a:lnSpc>
                  <a:spcPts val="1782"/>
                </a:lnSpc>
              </a:pPr>
              <a:endParaRPr/>
            </a:p>
            <a:p>
              <a:pPr algn="ctr">
                <a:lnSpc>
                  <a:spcPts val="1782"/>
                </a:lnSpc>
              </a:pPr>
              <a:r>
                <a:rPr lang="en-US" sz="1650" b="1">
                  <a:solidFill>
                    <a:srgbClr val="000000"/>
                  </a:solidFill>
                  <a:latin typeface="Calibri (MS) Bold"/>
                  <a:ea typeface="Calibri (MS) Bold"/>
                  <a:cs typeface="Calibri (MS) Bold"/>
                  <a:sym typeface="Calibri (MS) Bold"/>
                </a:rPr>
                <a:t>1997</a:t>
              </a:r>
            </a:p>
            <a:p>
              <a:pPr algn="ctr">
                <a:lnSpc>
                  <a:spcPts val="1782"/>
                </a:lnSpc>
              </a:pPr>
              <a:r>
                <a:rPr lang="en-US" sz="1650">
                  <a:solidFill>
                    <a:srgbClr val="000000"/>
                  </a:solidFill>
                  <a:latin typeface="Calibri (MS)"/>
                  <a:ea typeface="Calibri (MS)"/>
                  <a:cs typeface="Calibri (MS)"/>
                  <a:sym typeface="Calibri (MS)"/>
                </a:rPr>
                <a:t>Deep Blue, un ordenador que juega al ajedrez, derrota al campeón mundial Garry Kasparov</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s-ES"/>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1" name="Group 41"/>
          <p:cNvGrpSpPr/>
          <p:nvPr/>
        </p:nvGrpSpPr>
        <p:grpSpPr>
          <a:xfrm>
            <a:off x="12761271" y="3582914"/>
            <a:ext cx="2369077" cy="1243470"/>
            <a:chOff x="0" y="0"/>
            <a:chExt cx="3158769" cy="1657960"/>
          </a:xfrm>
        </p:grpSpPr>
        <p:sp>
          <p:nvSpPr>
            <p:cNvPr id="42" name="Freeform 42"/>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43" name="TextBox 43"/>
            <p:cNvSpPr txBox="1"/>
            <p:nvPr/>
          </p:nvSpPr>
          <p:spPr>
            <a:xfrm>
              <a:off x="0" y="-9525"/>
              <a:ext cx="3158769" cy="1667485"/>
            </a:xfrm>
            <a:prstGeom prst="rect">
              <a:avLst/>
            </a:prstGeom>
          </p:spPr>
          <p:txBody>
            <a:bodyPr lIns="0" tIns="0" rIns="0" bIns="0" rtlCol="0" anchor="ctr"/>
            <a:lstStyle/>
            <a:p>
              <a:pPr algn="ctr">
                <a:lnSpc>
                  <a:spcPts val="1782"/>
                </a:lnSpc>
              </a:pPr>
              <a:endParaRPr/>
            </a:p>
            <a:p>
              <a:pPr algn="ctr">
                <a:lnSpc>
                  <a:spcPts val="1782"/>
                </a:lnSpc>
              </a:pPr>
              <a:r>
                <a:rPr lang="en-US" sz="1650" b="1">
                  <a:solidFill>
                    <a:srgbClr val="000000"/>
                  </a:solidFill>
                  <a:latin typeface="Calibri (MS) Bold"/>
                  <a:ea typeface="Calibri (MS) Bold"/>
                  <a:cs typeface="Calibri (MS) Bold"/>
                  <a:sym typeface="Calibri (MS) Bold"/>
                </a:rPr>
                <a:t>2000</a:t>
              </a:r>
            </a:p>
            <a:p>
              <a:pPr algn="ctr">
                <a:lnSpc>
                  <a:spcPts val="1782"/>
                </a:lnSpc>
              </a:pPr>
              <a:r>
                <a:rPr lang="en-US" sz="1650">
                  <a:solidFill>
                    <a:srgbClr val="000000"/>
                  </a:solidFill>
                  <a:latin typeface="Calibri (MS)"/>
                  <a:ea typeface="Calibri (MS)"/>
                  <a:cs typeface="Calibri (MS)"/>
                  <a:sym typeface="Calibri (MS)"/>
                </a:rPr>
                <a:t>El MIT desarrolla Kismet, un robot diseñado para interactuar con los seres humanos</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s-ES"/>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8" name="Group 48"/>
          <p:cNvGrpSpPr/>
          <p:nvPr/>
        </p:nvGrpSpPr>
        <p:grpSpPr>
          <a:xfrm>
            <a:off x="15162181" y="3582914"/>
            <a:ext cx="2369077" cy="1243470"/>
            <a:chOff x="0" y="0"/>
            <a:chExt cx="3158769" cy="1657960"/>
          </a:xfrm>
        </p:grpSpPr>
        <p:sp>
          <p:nvSpPr>
            <p:cNvPr id="49" name="Freeform 49"/>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50" name="TextBox 50"/>
            <p:cNvSpPr txBox="1"/>
            <p:nvPr/>
          </p:nvSpPr>
          <p:spPr>
            <a:xfrm>
              <a:off x="0" y="-9525"/>
              <a:ext cx="3158769" cy="1667485"/>
            </a:xfrm>
            <a:prstGeom prst="rect">
              <a:avLst/>
            </a:prstGeom>
          </p:spPr>
          <p:txBody>
            <a:bodyPr lIns="0" tIns="0" rIns="0" bIns="0" rtlCol="0" anchor="ctr"/>
            <a:lstStyle/>
            <a:p>
              <a:pPr algn="ctr">
                <a:lnSpc>
                  <a:spcPts val="1782"/>
                </a:lnSpc>
              </a:pPr>
              <a:endParaRPr dirty="0"/>
            </a:p>
            <a:p>
              <a:pPr algn="ctr">
                <a:lnSpc>
                  <a:spcPts val="1782"/>
                </a:lnSpc>
              </a:pPr>
              <a:r>
                <a:rPr lang="en-US" sz="1650" b="1" dirty="0">
                  <a:solidFill>
                    <a:srgbClr val="000000"/>
                  </a:solidFill>
                  <a:latin typeface="Calibri (MS) Bold"/>
                  <a:ea typeface="Calibri (MS) Bold"/>
                  <a:cs typeface="Calibri (MS) Bold"/>
                  <a:sym typeface="Calibri (MS) Bold"/>
                </a:rPr>
                <a:t>2006</a:t>
              </a:r>
            </a:p>
            <a:p>
              <a:pPr algn="ctr">
                <a:lnSpc>
                  <a:spcPts val="1782"/>
                </a:lnSpc>
              </a:pPr>
              <a:r>
                <a:rPr lang="en-US" sz="1650" dirty="0">
                  <a:solidFill>
                    <a:srgbClr val="000000"/>
                  </a:solidFill>
                  <a:latin typeface="Calibri (MS)"/>
                  <a:ea typeface="Calibri (MS)"/>
                  <a:cs typeface="Calibri (MS)"/>
                  <a:sym typeface="Calibri (MS)"/>
                </a:rPr>
                <a:t>Geoffrey Hinton publica “</a:t>
              </a:r>
              <a:r>
                <a:rPr lang="en-US" sz="1650" dirty="0" err="1">
                  <a:solidFill>
                    <a:srgbClr val="000000"/>
                  </a:solidFill>
                  <a:latin typeface="Calibri (MS)"/>
                  <a:ea typeface="Calibri (MS)"/>
                  <a:cs typeface="Calibri (MS)"/>
                  <a:sym typeface="Calibri (MS)"/>
                </a:rPr>
                <a:t>Aprendizaje</a:t>
              </a:r>
              <a:r>
                <a:rPr lang="en-US" sz="1650" dirty="0">
                  <a:solidFill>
                    <a:srgbClr val="000000"/>
                  </a:solidFill>
                  <a:latin typeface="Calibri (MS)"/>
                  <a:ea typeface="Calibri (MS)"/>
                  <a:cs typeface="Calibri (MS)"/>
                  <a:sym typeface="Calibri (MS)"/>
                </a:rPr>
                <a:t> de </a:t>
              </a:r>
              <a:r>
                <a:rPr lang="en-US" sz="1650" dirty="0" err="1">
                  <a:solidFill>
                    <a:srgbClr val="000000"/>
                  </a:solidFill>
                  <a:latin typeface="Calibri (MS)"/>
                  <a:ea typeface="Calibri (MS)"/>
                  <a:cs typeface="Calibri (MS)"/>
                  <a:sym typeface="Calibri (MS)"/>
                </a:rPr>
                <a:t>múltiples</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capas</a:t>
              </a:r>
              <a:r>
                <a:rPr lang="en-US" sz="1650" dirty="0">
                  <a:solidFill>
                    <a:srgbClr val="000000"/>
                  </a:solidFill>
                  <a:latin typeface="Calibri (MS)"/>
                  <a:ea typeface="Calibri (MS)"/>
                  <a:cs typeface="Calibri (MS)"/>
                  <a:sym typeface="Calibri (MS)"/>
                </a:rPr>
                <a:t> de </a:t>
              </a:r>
              <a:r>
                <a:rPr lang="en-US" sz="1650" dirty="0" err="1">
                  <a:solidFill>
                    <a:srgbClr val="000000"/>
                  </a:solidFill>
                  <a:latin typeface="Calibri (MS)"/>
                  <a:ea typeface="Calibri (MS)"/>
                  <a:cs typeface="Calibri (MS)"/>
                  <a:sym typeface="Calibri (MS)"/>
                </a:rPr>
                <a:t>representación</a:t>
              </a:r>
              <a:r>
                <a:rPr lang="en-US" sz="1650" dirty="0">
                  <a:solidFill>
                    <a:srgbClr val="000000"/>
                  </a:solidFill>
                  <a:latin typeface="Calibri (MS)"/>
                  <a:ea typeface="Calibri (MS)"/>
                  <a:cs typeface="Calibri (MS)"/>
                  <a:sym typeface="Calibri (MS)"/>
                </a:rPr>
                <a:t>”</a:t>
              </a:r>
            </a:p>
            <a:p>
              <a:pPr algn="ctr">
                <a:lnSpc>
                  <a:spcPts val="1782"/>
                </a:lnSpc>
              </a:pPr>
              <a:endParaRPr lang="en-US" sz="1650" dirty="0">
                <a:solidFill>
                  <a:srgbClr val="000000"/>
                </a:solidFill>
                <a:latin typeface="Calibri (MS)"/>
                <a:ea typeface="Calibri (MS)"/>
                <a:cs typeface="Calibri (MS)"/>
                <a:sym typeface="Calibri (MS)"/>
              </a:endParaRP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s-ES"/>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57" name="Group 57"/>
          <p:cNvGrpSpPr/>
          <p:nvPr/>
        </p:nvGrpSpPr>
        <p:grpSpPr>
          <a:xfrm>
            <a:off x="749798" y="7438806"/>
            <a:ext cx="2369077" cy="1243470"/>
            <a:chOff x="0" y="0"/>
            <a:chExt cx="3158769" cy="1657960"/>
          </a:xfrm>
        </p:grpSpPr>
        <p:sp>
          <p:nvSpPr>
            <p:cNvPr id="58" name="Freeform 58"/>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59" name="TextBox 59"/>
            <p:cNvSpPr txBox="1"/>
            <p:nvPr/>
          </p:nvSpPr>
          <p:spPr>
            <a:xfrm>
              <a:off x="0" y="-9525"/>
              <a:ext cx="3158769" cy="1667485"/>
            </a:xfrm>
            <a:prstGeom prst="rect">
              <a:avLst/>
            </a:prstGeom>
          </p:spPr>
          <p:txBody>
            <a:bodyPr lIns="0" tIns="0" rIns="0" bIns="0" rtlCol="0" anchor="ctr"/>
            <a:lstStyle/>
            <a:p>
              <a:pPr algn="ctr">
                <a:lnSpc>
                  <a:spcPts val="1782"/>
                </a:lnSpc>
              </a:pPr>
              <a:r>
                <a:rPr lang="en-US" sz="1650" b="1">
                  <a:solidFill>
                    <a:srgbClr val="000000"/>
                  </a:solidFill>
                  <a:latin typeface="Calibri (MS) Bold"/>
                  <a:ea typeface="Calibri (MS) Bold"/>
                  <a:cs typeface="Calibri (MS) Bold"/>
                  <a:sym typeface="Calibri (MS) Bold"/>
                </a:rPr>
                <a:t>2024</a:t>
              </a:r>
            </a:p>
            <a:p>
              <a:pPr algn="ctr">
                <a:lnSpc>
                  <a:spcPts val="1782"/>
                </a:lnSpc>
              </a:pPr>
              <a:r>
                <a:rPr lang="en-US" sz="1650">
                  <a:solidFill>
                    <a:srgbClr val="000000"/>
                  </a:solidFill>
                  <a:latin typeface="Calibri (MS)"/>
                  <a:ea typeface="Calibri (MS)"/>
                  <a:cs typeface="Calibri (MS)"/>
                  <a:sym typeface="Calibri (MS)"/>
                </a:rPr>
                <a:t>Google lanza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s-ES"/>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4" name="Group 64"/>
          <p:cNvGrpSpPr/>
          <p:nvPr/>
        </p:nvGrpSpPr>
        <p:grpSpPr>
          <a:xfrm>
            <a:off x="3157652" y="7438806"/>
            <a:ext cx="2369076" cy="1424140"/>
            <a:chOff x="0" y="0"/>
            <a:chExt cx="3158768" cy="1898853"/>
          </a:xfrm>
        </p:grpSpPr>
        <p:sp>
          <p:nvSpPr>
            <p:cNvPr id="65" name="Freeform 65"/>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66" name="TextBox 66"/>
            <p:cNvSpPr txBox="1"/>
            <p:nvPr/>
          </p:nvSpPr>
          <p:spPr>
            <a:xfrm>
              <a:off x="92504" y="231368"/>
              <a:ext cx="2864625" cy="1667485"/>
            </a:xfrm>
            <a:prstGeom prst="rect">
              <a:avLst/>
            </a:prstGeom>
          </p:spPr>
          <p:txBody>
            <a:bodyPr lIns="0" tIns="0" rIns="0" bIns="0" rtlCol="0" anchor="ctr"/>
            <a:lstStyle/>
            <a:p>
              <a:pPr algn="ctr">
                <a:lnSpc>
                  <a:spcPts val="1782"/>
                </a:lnSpc>
              </a:pPr>
              <a:endParaRPr dirty="0"/>
            </a:p>
            <a:p>
              <a:pPr algn="ctr">
                <a:lnSpc>
                  <a:spcPts val="1782"/>
                </a:lnSpc>
              </a:pPr>
              <a:r>
                <a:rPr lang="en-US" sz="1650" b="1" dirty="0">
                  <a:solidFill>
                    <a:srgbClr val="000000"/>
                  </a:solidFill>
                  <a:latin typeface="Calibri (MS) Bold"/>
                  <a:ea typeface="Calibri (MS) Bold"/>
                  <a:cs typeface="Calibri (MS) Bold"/>
                  <a:sym typeface="Calibri (MS) Bold"/>
                </a:rPr>
                <a:t>2021-2023</a:t>
              </a:r>
            </a:p>
            <a:p>
              <a:pPr algn="ctr">
                <a:lnSpc>
                  <a:spcPts val="1782"/>
                </a:lnSpc>
              </a:pPr>
              <a:r>
                <a:rPr lang="en-US" sz="1650" dirty="0">
                  <a:solidFill>
                    <a:srgbClr val="000000"/>
                  </a:solidFill>
                  <a:latin typeface="Calibri (MS)"/>
                  <a:ea typeface="Calibri (MS)"/>
                  <a:cs typeface="Calibri (MS)"/>
                  <a:sym typeface="Calibri (MS)"/>
                </a:rPr>
                <a:t>OpenAI </a:t>
              </a:r>
              <a:r>
                <a:rPr lang="en-US" sz="1650" dirty="0" err="1">
                  <a:solidFill>
                    <a:srgbClr val="000000"/>
                  </a:solidFill>
                  <a:latin typeface="Calibri (MS)"/>
                  <a:ea typeface="Calibri (MS)"/>
                  <a:cs typeface="Calibri (MS)"/>
                  <a:sym typeface="Calibri (MS)"/>
                </a:rPr>
                <a:t>lanza</a:t>
              </a:r>
              <a:r>
                <a:rPr lang="en-US" sz="1650" dirty="0">
                  <a:solidFill>
                    <a:srgbClr val="000000"/>
                  </a:solidFill>
                  <a:latin typeface="Calibri (MS)"/>
                  <a:ea typeface="Calibri (MS)"/>
                  <a:cs typeface="Calibri (MS)"/>
                  <a:sym typeface="Calibri (MS)"/>
                </a:rPr>
                <a:t> DALL-E, DALL-E 2 y DALL-E 3, </a:t>
              </a:r>
              <a:r>
                <a:rPr lang="en-US" sz="1650" dirty="0" err="1">
                  <a:solidFill>
                    <a:srgbClr val="000000"/>
                  </a:solidFill>
                  <a:latin typeface="Calibri (MS)"/>
                  <a:ea typeface="Calibri (MS)"/>
                  <a:cs typeface="Calibri (MS)"/>
                  <a:sym typeface="Calibri (MS)"/>
                </a:rPr>
                <a:t>modelos</a:t>
              </a:r>
              <a:r>
                <a:rPr lang="en-US" sz="1650" dirty="0">
                  <a:solidFill>
                    <a:srgbClr val="000000"/>
                  </a:solidFill>
                  <a:latin typeface="Calibri (MS)"/>
                  <a:ea typeface="Calibri (MS)"/>
                  <a:cs typeface="Calibri (MS)"/>
                  <a:sym typeface="Calibri (MS)"/>
                </a:rPr>
                <a:t> de IA </a:t>
              </a:r>
              <a:r>
                <a:rPr lang="en-US" sz="1650" dirty="0" err="1">
                  <a:solidFill>
                    <a:srgbClr val="000000"/>
                  </a:solidFill>
                  <a:latin typeface="Calibri (MS)"/>
                  <a:ea typeface="Calibri (MS)"/>
                  <a:cs typeface="Calibri (MS)"/>
                  <a:sym typeface="Calibri (MS)"/>
                </a:rPr>
                <a:t>generativa</a:t>
              </a:r>
              <a:r>
                <a:rPr lang="en-US" sz="1650" dirty="0">
                  <a:solidFill>
                    <a:srgbClr val="000000"/>
                  </a:solidFill>
                  <a:latin typeface="Calibri (MS)"/>
                  <a:ea typeface="Calibri (MS)"/>
                  <a:cs typeface="Calibri (MS)"/>
                  <a:sym typeface="Calibri (MS)"/>
                </a:rPr>
                <a:t>.</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s-ES"/>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1" name="Group 71"/>
          <p:cNvGrpSpPr/>
          <p:nvPr/>
        </p:nvGrpSpPr>
        <p:grpSpPr>
          <a:xfrm>
            <a:off x="5558552" y="7438806"/>
            <a:ext cx="2369077" cy="1243470"/>
            <a:chOff x="0" y="0"/>
            <a:chExt cx="3158769" cy="1657960"/>
          </a:xfrm>
        </p:grpSpPr>
        <p:sp>
          <p:nvSpPr>
            <p:cNvPr id="72" name="Freeform 72"/>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73" name="TextBox 73"/>
            <p:cNvSpPr txBox="1"/>
            <p:nvPr/>
          </p:nvSpPr>
          <p:spPr>
            <a:xfrm>
              <a:off x="0" y="-9525"/>
              <a:ext cx="3158769" cy="1667485"/>
            </a:xfrm>
            <a:prstGeom prst="rect">
              <a:avLst/>
            </a:prstGeom>
          </p:spPr>
          <p:txBody>
            <a:bodyPr lIns="0" tIns="0" rIns="0" bIns="0" rtlCol="0" anchor="ctr"/>
            <a:lstStyle/>
            <a:p>
              <a:pPr algn="ctr">
                <a:lnSpc>
                  <a:spcPts val="1782"/>
                </a:lnSpc>
              </a:pPr>
              <a:r>
                <a:rPr lang="en-US" sz="1650" b="1">
                  <a:solidFill>
                    <a:srgbClr val="000000"/>
                  </a:solidFill>
                  <a:latin typeface="Calibri (MS) Bold"/>
                  <a:ea typeface="Calibri (MS) Bold"/>
                  <a:cs typeface="Calibri (MS) Bold"/>
                  <a:sym typeface="Calibri (MS) Bold"/>
                </a:rPr>
                <a:t>2020</a:t>
              </a:r>
            </a:p>
            <a:p>
              <a:pPr algn="ctr">
                <a:lnSpc>
                  <a:spcPts val="1782"/>
                </a:lnSpc>
              </a:pPr>
              <a:r>
                <a:rPr lang="en-US" sz="1650">
                  <a:solidFill>
                    <a:srgbClr val="000000"/>
                  </a:solidFill>
                  <a:latin typeface="Calibri (MS)"/>
                  <a:ea typeface="Calibri (MS)"/>
                  <a:cs typeface="Calibri (MS)"/>
                  <a:sym typeface="Calibri (MS)"/>
                </a:rPr>
                <a:t>OpenAI presenta </a:t>
              </a:r>
            </a:p>
            <a:p>
              <a:pPr algn="ctr">
                <a:lnSpc>
                  <a:spcPts val="1782"/>
                </a:lnSpc>
              </a:pPr>
              <a:r>
                <a:rPr lang="en-US" sz="1650">
                  <a:solidFill>
                    <a:srgbClr val="000000"/>
                  </a:solidFill>
                  <a:latin typeface="Calibri (MS)"/>
                  <a:ea typeface="Calibri (MS)"/>
                  <a:cs typeface="Calibri (MS)"/>
                  <a:sym typeface="Calibri (MS)"/>
                </a:rPr>
                <a:t>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s-ES"/>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8" name="Group 78"/>
          <p:cNvGrpSpPr/>
          <p:nvPr/>
        </p:nvGrpSpPr>
        <p:grpSpPr>
          <a:xfrm>
            <a:off x="7959461" y="7438806"/>
            <a:ext cx="2369077" cy="1243470"/>
            <a:chOff x="0" y="0"/>
            <a:chExt cx="3158769" cy="1657960"/>
          </a:xfrm>
        </p:grpSpPr>
        <p:sp>
          <p:nvSpPr>
            <p:cNvPr id="79" name="Freeform 79"/>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80" name="TextBox 80"/>
            <p:cNvSpPr txBox="1"/>
            <p:nvPr/>
          </p:nvSpPr>
          <p:spPr>
            <a:xfrm>
              <a:off x="0" y="-9525"/>
              <a:ext cx="3158769" cy="1667485"/>
            </a:xfrm>
            <a:prstGeom prst="rect">
              <a:avLst/>
            </a:prstGeom>
          </p:spPr>
          <p:txBody>
            <a:bodyPr lIns="0" tIns="0" rIns="0" bIns="0" rtlCol="0" anchor="ctr"/>
            <a:lstStyle/>
            <a:p>
              <a:pPr algn="ctr">
                <a:lnSpc>
                  <a:spcPts val="1782"/>
                </a:lnSpc>
              </a:pPr>
              <a:endParaRPr/>
            </a:p>
            <a:p>
              <a:pPr algn="ctr">
                <a:lnSpc>
                  <a:spcPts val="1782"/>
                </a:lnSpc>
              </a:pPr>
              <a:endParaRPr/>
            </a:p>
            <a:p>
              <a:pPr algn="ctr">
                <a:lnSpc>
                  <a:spcPts val="1782"/>
                </a:lnSpc>
              </a:pPr>
              <a:endParaRPr/>
            </a:p>
            <a:p>
              <a:pPr algn="ctr">
                <a:lnSpc>
                  <a:spcPts val="1782"/>
                </a:lnSpc>
              </a:pPr>
              <a:r>
                <a:rPr lang="en-US" sz="1650" b="1">
                  <a:solidFill>
                    <a:srgbClr val="000000"/>
                  </a:solidFill>
                  <a:latin typeface="Calibri (MS) Bold"/>
                  <a:ea typeface="Calibri (MS) Bold"/>
                  <a:cs typeface="Calibri (MS) Bold"/>
                  <a:sym typeface="Calibri (MS) Bold"/>
                </a:rPr>
                <a:t>2017</a:t>
              </a:r>
            </a:p>
            <a:p>
              <a:pPr algn="ctr">
                <a:lnSpc>
                  <a:spcPts val="1782"/>
                </a:lnSpc>
              </a:pPr>
              <a:r>
                <a:rPr lang="en-US" sz="1650">
                  <a:solidFill>
                    <a:srgbClr val="000000"/>
                  </a:solidFill>
                  <a:latin typeface="Calibri (MS)"/>
                  <a:ea typeface="Calibri (MS)"/>
                  <a:cs typeface="Calibri (MS)"/>
                  <a:sym typeface="Calibri (MS)"/>
                </a:rPr>
                <a:t>El laboratorio de investigación en IA de Facebook entrena a dos chatbots para negociar entre sí</a:t>
              </a:r>
            </a:p>
            <a:p>
              <a:pPr algn="ctr">
                <a:lnSpc>
                  <a:spcPts val="1782"/>
                </a:lnSpc>
              </a:pPr>
              <a:endParaRPr lang="en-US" sz="1650">
                <a:solidFill>
                  <a:srgbClr val="000000"/>
                </a:solidFill>
                <a:latin typeface="Calibri (MS)"/>
                <a:ea typeface="Calibri (MS)"/>
                <a:cs typeface="Calibri (MS)"/>
                <a:sym typeface="Calibri (MS)"/>
              </a:endParaRP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s-ES"/>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85" name="Group 85"/>
          <p:cNvGrpSpPr/>
          <p:nvPr/>
        </p:nvGrpSpPr>
        <p:grpSpPr>
          <a:xfrm>
            <a:off x="10360371" y="7438806"/>
            <a:ext cx="2369076" cy="1387668"/>
            <a:chOff x="0" y="0"/>
            <a:chExt cx="3158768" cy="1850224"/>
          </a:xfrm>
        </p:grpSpPr>
        <p:sp>
          <p:nvSpPr>
            <p:cNvPr id="86" name="Freeform 86"/>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87" name="TextBox 87"/>
            <p:cNvSpPr txBox="1"/>
            <p:nvPr/>
          </p:nvSpPr>
          <p:spPr>
            <a:xfrm>
              <a:off x="124788" y="182739"/>
              <a:ext cx="2899107" cy="1667485"/>
            </a:xfrm>
            <a:prstGeom prst="rect">
              <a:avLst/>
            </a:prstGeom>
          </p:spPr>
          <p:txBody>
            <a:bodyPr lIns="0" tIns="0" rIns="0" bIns="0" rtlCol="0" anchor="ctr"/>
            <a:lstStyle/>
            <a:p>
              <a:pPr algn="ctr">
                <a:lnSpc>
                  <a:spcPts val="1782"/>
                </a:lnSpc>
              </a:pPr>
              <a:endParaRPr dirty="0"/>
            </a:p>
            <a:p>
              <a:pPr algn="ctr">
                <a:lnSpc>
                  <a:spcPts val="1782"/>
                </a:lnSpc>
              </a:pPr>
              <a:endParaRPr dirty="0"/>
            </a:p>
            <a:p>
              <a:pPr algn="ctr">
                <a:lnSpc>
                  <a:spcPts val="1782"/>
                </a:lnSpc>
              </a:pPr>
              <a:r>
                <a:rPr lang="en-US" sz="1650" b="1" dirty="0">
                  <a:solidFill>
                    <a:srgbClr val="000000"/>
                  </a:solidFill>
                  <a:latin typeface="Calibri (MS) Bold"/>
                  <a:ea typeface="Calibri (MS) Bold"/>
                  <a:cs typeface="Calibri (MS) Bold"/>
                  <a:sym typeface="Calibri (MS) Bold"/>
                </a:rPr>
                <a:t>2016</a:t>
              </a:r>
            </a:p>
            <a:p>
              <a:pPr algn="ctr">
                <a:lnSpc>
                  <a:spcPts val="1782"/>
                </a:lnSpc>
              </a:pPr>
              <a:r>
                <a:rPr lang="en-US" sz="1650" dirty="0">
                  <a:solidFill>
                    <a:srgbClr val="000000"/>
                  </a:solidFill>
                  <a:latin typeface="Calibri (MS)"/>
                  <a:ea typeface="Calibri (MS)"/>
                  <a:cs typeface="Calibri (MS)"/>
                  <a:sym typeface="Calibri (MS)"/>
                </a:rPr>
                <a:t>El AlphaGo de Google DeepMind </a:t>
              </a:r>
              <a:r>
                <a:rPr lang="en-US" sz="1650" dirty="0" err="1">
                  <a:solidFill>
                    <a:srgbClr val="000000"/>
                  </a:solidFill>
                  <a:latin typeface="Calibri (MS)"/>
                  <a:ea typeface="Calibri (MS)"/>
                  <a:cs typeface="Calibri (MS)"/>
                  <a:sym typeface="Calibri (MS)"/>
                </a:rPr>
                <a:t>derrotó</a:t>
              </a:r>
              <a:r>
                <a:rPr lang="en-US" sz="1650" dirty="0">
                  <a:solidFill>
                    <a:srgbClr val="000000"/>
                  </a:solidFill>
                  <a:latin typeface="Calibri (MS)"/>
                  <a:ea typeface="Calibri (MS)"/>
                  <a:cs typeface="Calibri (MS)"/>
                  <a:sym typeface="Calibri (MS)"/>
                </a:rPr>
                <a:t> a Lee Sedol, uno de </a:t>
              </a:r>
              <a:r>
                <a:rPr lang="en-US" sz="1650" dirty="0" err="1">
                  <a:solidFill>
                    <a:srgbClr val="000000"/>
                  </a:solidFill>
                  <a:latin typeface="Calibri (MS)"/>
                  <a:ea typeface="Calibri (MS)"/>
                  <a:cs typeface="Calibri (MS)"/>
                  <a:sym typeface="Calibri (MS)"/>
                </a:rPr>
                <a:t>los</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mejores</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jugadores</a:t>
              </a:r>
              <a:r>
                <a:rPr lang="en-US" sz="1650" dirty="0">
                  <a:solidFill>
                    <a:srgbClr val="000000"/>
                  </a:solidFill>
                  <a:latin typeface="Calibri (MS)"/>
                  <a:ea typeface="Calibri (MS)"/>
                  <a:cs typeface="Calibri (MS)"/>
                  <a:sym typeface="Calibri (MS)"/>
                </a:rPr>
                <a:t> de Go del </a:t>
              </a:r>
              <a:r>
                <a:rPr lang="en-US" sz="1650" dirty="0" err="1">
                  <a:solidFill>
                    <a:srgbClr val="000000"/>
                  </a:solidFill>
                  <a:latin typeface="Calibri (MS)"/>
                  <a:ea typeface="Calibri (MS)"/>
                  <a:cs typeface="Calibri (MS)"/>
                  <a:sym typeface="Calibri (MS)"/>
                </a:rPr>
                <a:t>mundo</a:t>
              </a:r>
              <a:endParaRPr lang="en-US" sz="1650" dirty="0">
                <a:solidFill>
                  <a:srgbClr val="000000"/>
                </a:solidFill>
                <a:latin typeface="Calibri (MS)"/>
                <a:ea typeface="Calibri (MS)"/>
                <a:cs typeface="Calibri (MS)"/>
                <a:sym typeface="Calibri (MS)"/>
              </a:endParaRPr>
            </a:p>
            <a:p>
              <a:pPr algn="ctr">
                <a:lnSpc>
                  <a:spcPts val="1782"/>
                </a:lnSpc>
              </a:pPr>
              <a:endParaRPr lang="en-US" sz="1650" dirty="0">
                <a:solidFill>
                  <a:srgbClr val="000000"/>
                </a:solidFill>
                <a:latin typeface="Calibri (MS)"/>
                <a:ea typeface="Calibri (MS)"/>
                <a:cs typeface="Calibri (MS)"/>
                <a:sym typeface="Calibri (MS)"/>
              </a:endParaRP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s-ES"/>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2" name="Group 92"/>
          <p:cNvGrpSpPr/>
          <p:nvPr/>
        </p:nvGrpSpPr>
        <p:grpSpPr>
          <a:xfrm>
            <a:off x="12761271" y="7438806"/>
            <a:ext cx="2369077" cy="1243470"/>
            <a:chOff x="0" y="0"/>
            <a:chExt cx="3158769" cy="1657960"/>
          </a:xfrm>
        </p:grpSpPr>
        <p:sp>
          <p:nvSpPr>
            <p:cNvPr id="93" name="Freeform 93"/>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94" name="TextBox 94"/>
            <p:cNvSpPr txBox="1"/>
            <p:nvPr/>
          </p:nvSpPr>
          <p:spPr>
            <a:xfrm>
              <a:off x="0" y="-9525"/>
              <a:ext cx="3158769" cy="1667485"/>
            </a:xfrm>
            <a:prstGeom prst="rect">
              <a:avLst/>
            </a:prstGeom>
          </p:spPr>
          <p:txBody>
            <a:bodyPr lIns="0" tIns="0" rIns="0" bIns="0" rtlCol="0" anchor="ctr"/>
            <a:lstStyle/>
            <a:p>
              <a:pPr algn="ctr">
                <a:lnSpc>
                  <a:spcPts val="1782"/>
                </a:lnSpc>
              </a:pPr>
              <a:endParaRPr/>
            </a:p>
            <a:p>
              <a:pPr algn="ctr">
                <a:lnSpc>
                  <a:spcPts val="1782"/>
                </a:lnSpc>
              </a:pPr>
              <a:endParaRPr/>
            </a:p>
            <a:p>
              <a:pPr algn="ctr">
                <a:lnSpc>
                  <a:spcPts val="1782"/>
                </a:lnSpc>
              </a:pPr>
              <a:r>
                <a:rPr lang="en-US" sz="1650" b="1">
                  <a:solidFill>
                    <a:srgbClr val="000000"/>
                  </a:solidFill>
                  <a:latin typeface="Calibri (MS) Bold"/>
                  <a:ea typeface="Calibri (MS) Bold"/>
                  <a:cs typeface="Calibri (MS) Bold"/>
                  <a:sym typeface="Calibri (MS) Bold"/>
                </a:rPr>
                <a:t>2016</a:t>
              </a:r>
            </a:p>
            <a:p>
              <a:pPr algn="ctr">
                <a:lnSpc>
                  <a:spcPts val="1782"/>
                </a:lnSpc>
              </a:pPr>
              <a:r>
                <a:rPr lang="en-US" sz="1650">
                  <a:solidFill>
                    <a:srgbClr val="000000"/>
                  </a:solidFill>
                  <a:latin typeface="Calibri (MS)"/>
                  <a:ea typeface="Calibri (MS)"/>
                  <a:cs typeface="Calibri (MS)"/>
                  <a:sym typeface="Calibri (MS)"/>
                </a:rPr>
                <a:t>Apple lanza Siri, un asistente virtual integrado en el sistema operativo iOS</a:t>
              </a:r>
            </a:p>
            <a:p>
              <a:pPr algn="ctr">
                <a:lnSpc>
                  <a:spcPts val="1782"/>
                </a:lnSpc>
              </a:pPr>
              <a:endParaRPr lang="en-US" sz="1650">
                <a:solidFill>
                  <a:srgbClr val="000000"/>
                </a:solidFill>
                <a:latin typeface="Calibri (MS)"/>
                <a:ea typeface="Calibri (MS)"/>
                <a:cs typeface="Calibri (MS)"/>
                <a:sym typeface="Calibri (MS)"/>
              </a:endParaRP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s-ES"/>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9" name="Group 99"/>
          <p:cNvGrpSpPr/>
          <p:nvPr/>
        </p:nvGrpSpPr>
        <p:grpSpPr>
          <a:xfrm>
            <a:off x="15162181" y="7438806"/>
            <a:ext cx="2369076" cy="1318108"/>
            <a:chOff x="0" y="0"/>
            <a:chExt cx="3158768" cy="1757477"/>
          </a:xfrm>
        </p:grpSpPr>
        <p:sp>
          <p:nvSpPr>
            <p:cNvPr id="100" name="Freeform 100"/>
            <p:cNvSpPr/>
            <p:nvPr/>
          </p:nvSpPr>
          <p:spPr>
            <a:xfrm>
              <a:off x="0" y="0"/>
              <a:ext cx="3158768" cy="1657958"/>
            </a:xfrm>
            <a:custGeom>
              <a:avLst/>
              <a:gdLst/>
              <a:ahLst/>
              <a:cxnLst/>
              <a:rect l="l" t="t" r="r" b="b"/>
              <a:pathLst>
                <a:path w="3158768" h="1657958">
                  <a:moveTo>
                    <a:pt x="0" y="0"/>
                  </a:moveTo>
                  <a:lnTo>
                    <a:pt x="3158768" y="0"/>
                  </a:lnTo>
                  <a:lnTo>
                    <a:pt x="3158768" y="1657958"/>
                  </a:lnTo>
                  <a:lnTo>
                    <a:pt x="0" y="1657958"/>
                  </a:lnTo>
                  <a:close/>
                </a:path>
              </a:pathLst>
            </a:custGeom>
            <a:blipFill>
              <a:blip r:embed="rId4">
                <a:alphaModFix amt="0"/>
              </a:blip>
              <a:stretch>
                <a:fillRect l="-17343" r="-17343"/>
              </a:stretch>
            </a:blipFill>
          </p:spPr>
          <p:txBody>
            <a:bodyPr/>
            <a:lstStyle/>
            <a:p>
              <a:endParaRPr lang="es-ES"/>
            </a:p>
          </p:txBody>
        </p:sp>
        <p:sp>
          <p:nvSpPr>
            <p:cNvPr id="101" name="TextBox 101"/>
            <p:cNvSpPr txBox="1"/>
            <p:nvPr/>
          </p:nvSpPr>
          <p:spPr>
            <a:xfrm>
              <a:off x="159269" y="89992"/>
              <a:ext cx="2999476" cy="1667485"/>
            </a:xfrm>
            <a:prstGeom prst="rect">
              <a:avLst/>
            </a:prstGeom>
          </p:spPr>
          <p:txBody>
            <a:bodyPr lIns="0" tIns="0" rIns="0" bIns="0" rtlCol="0" anchor="ctr"/>
            <a:lstStyle/>
            <a:p>
              <a:pPr algn="ctr">
                <a:lnSpc>
                  <a:spcPts val="1782"/>
                </a:lnSpc>
              </a:pPr>
              <a:endParaRPr dirty="0"/>
            </a:p>
            <a:p>
              <a:pPr algn="ctr">
                <a:lnSpc>
                  <a:spcPts val="1782"/>
                </a:lnSpc>
              </a:pPr>
              <a:endParaRPr dirty="0"/>
            </a:p>
            <a:p>
              <a:pPr algn="ctr">
                <a:lnSpc>
                  <a:spcPts val="1782"/>
                </a:lnSpc>
              </a:pPr>
              <a:endParaRPr dirty="0"/>
            </a:p>
            <a:p>
              <a:pPr algn="ctr">
                <a:lnSpc>
                  <a:spcPts val="1782"/>
                </a:lnSpc>
              </a:pPr>
              <a:r>
                <a:rPr lang="en-US" sz="1650" b="1" dirty="0">
                  <a:solidFill>
                    <a:srgbClr val="000000"/>
                  </a:solidFill>
                  <a:latin typeface="Calibri (MS) Bold"/>
                  <a:ea typeface="Calibri (MS) Bold"/>
                  <a:cs typeface="Calibri (MS) Bold"/>
                  <a:sym typeface="Calibri (MS) Bold"/>
                </a:rPr>
                <a:t>2011</a:t>
              </a:r>
            </a:p>
            <a:p>
              <a:pPr algn="ctr">
                <a:lnSpc>
                  <a:spcPts val="1782"/>
                </a:lnSpc>
              </a:pPr>
              <a:r>
                <a:rPr lang="en-US" sz="1650" dirty="0">
                  <a:solidFill>
                    <a:srgbClr val="000000"/>
                  </a:solidFill>
                  <a:latin typeface="Calibri (MS)"/>
                  <a:ea typeface="Calibri (MS)"/>
                  <a:cs typeface="Calibri (MS)"/>
                  <a:sym typeface="Calibri (MS)"/>
                </a:rPr>
                <a:t>Watson, de IBM, un </a:t>
              </a:r>
              <a:r>
                <a:rPr lang="en-US" sz="1650" dirty="0" err="1">
                  <a:solidFill>
                    <a:srgbClr val="000000"/>
                  </a:solidFill>
                  <a:latin typeface="Calibri (MS)"/>
                  <a:ea typeface="Calibri (MS)"/>
                  <a:cs typeface="Calibri (MS)"/>
                  <a:sym typeface="Calibri (MS)"/>
                </a:rPr>
                <a:t>ordenador</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avanzado</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capaz</a:t>
              </a:r>
              <a:r>
                <a:rPr lang="en-US" sz="1650" dirty="0">
                  <a:solidFill>
                    <a:srgbClr val="000000"/>
                  </a:solidFill>
                  <a:latin typeface="Calibri (MS)"/>
                  <a:ea typeface="Calibri (MS)"/>
                  <a:cs typeface="Calibri (MS)"/>
                  <a:sym typeface="Calibri (MS)"/>
                </a:rPr>
                <a:t> de responder </a:t>
              </a:r>
              <a:r>
                <a:rPr lang="en-US" sz="1650" dirty="0" err="1">
                  <a:solidFill>
                    <a:srgbClr val="000000"/>
                  </a:solidFill>
                  <a:latin typeface="Calibri (MS)"/>
                  <a:ea typeface="Calibri (MS)"/>
                  <a:cs typeface="Calibri (MS)"/>
                  <a:sym typeface="Calibri (MS)"/>
                </a:rPr>
                <a:t>preguntas</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en</a:t>
              </a:r>
              <a:r>
                <a:rPr lang="en-US" sz="1650" dirty="0">
                  <a:solidFill>
                    <a:srgbClr val="000000"/>
                  </a:solidFill>
                  <a:latin typeface="Calibri (MS)"/>
                  <a:ea typeface="Calibri (MS)"/>
                  <a:cs typeface="Calibri (MS)"/>
                  <a:sym typeface="Calibri (MS)"/>
                </a:rPr>
                <a:t> </a:t>
              </a:r>
              <a:r>
                <a:rPr lang="en-US" sz="1650" dirty="0" err="1">
                  <a:solidFill>
                    <a:srgbClr val="000000"/>
                  </a:solidFill>
                  <a:latin typeface="Calibri (MS)"/>
                  <a:ea typeface="Calibri (MS)"/>
                  <a:cs typeface="Calibri (MS)"/>
                  <a:sym typeface="Calibri (MS)"/>
                </a:rPr>
                <a:t>lenguaje</a:t>
              </a:r>
              <a:r>
                <a:rPr lang="en-US" sz="1650" dirty="0">
                  <a:solidFill>
                    <a:srgbClr val="000000"/>
                  </a:solidFill>
                  <a:latin typeface="Calibri (MS)"/>
                  <a:ea typeface="Calibri (MS)"/>
                  <a:cs typeface="Calibri (MS)"/>
                  <a:sym typeface="Calibri (MS)"/>
                </a:rPr>
                <a:t> natural</a:t>
              </a:r>
            </a:p>
            <a:p>
              <a:pPr algn="ctr">
                <a:lnSpc>
                  <a:spcPts val="1782"/>
                </a:lnSpc>
              </a:pPr>
              <a:endParaRPr lang="en-US" sz="1650" dirty="0">
                <a:solidFill>
                  <a:srgbClr val="000000"/>
                </a:solidFill>
                <a:latin typeface="Calibri (MS)"/>
                <a:ea typeface="Calibri (MS)"/>
                <a:cs typeface="Calibri (MS)"/>
                <a:sym typeface="Calibri (MS)"/>
              </a:endParaRP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s-ES"/>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s-ES"/>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s-ES"/>
          </a:p>
        </p:txBody>
      </p:sp>
      <p:grpSp>
        <p:nvGrpSpPr>
          <p:cNvPr id="108" name="Group 107">
            <a:extLst>
              <a:ext uri="{FF2B5EF4-FFF2-40B4-BE49-F238E27FC236}">
                <a16:creationId xmlns:a16="http://schemas.microsoft.com/office/drawing/2014/main" id="{ACC669F0-87B2-36D4-A366-D25DE33A2C2B}"/>
              </a:ext>
            </a:extLst>
          </p:cNvPr>
          <p:cNvGrpSpPr/>
          <p:nvPr/>
        </p:nvGrpSpPr>
        <p:grpSpPr>
          <a:xfrm>
            <a:off x="6629400" y="4838700"/>
            <a:ext cx="3772014" cy="1160869"/>
            <a:chOff x="7029307" y="4452909"/>
            <a:chExt cx="3772014" cy="1160869"/>
          </a:xfrm>
        </p:grpSpPr>
        <p:grpSp>
          <p:nvGrpSpPr>
            <p:cNvPr id="53" name="Group 53"/>
            <p:cNvGrpSpPr/>
            <p:nvPr/>
          </p:nvGrpSpPr>
          <p:grpSpPr>
            <a:xfrm>
              <a:off x="7029307" y="4452909"/>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s-ES"/>
              </a:p>
            </p:txBody>
          </p:sp>
        </p:grpSp>
        <p:sp>
          <p:nvSpPr>
            <p:cNvPr id="107" name="TextBox 107"/>
            <p:cNvSpPr txBox="1"/>
            <p:nvPr/>
          </p:nvSpPr>
          <p:spPr>
            <a:xfrm>
              <a:off x="7685599" y="4776826"/>
              <a:ext cx="2731856" cy="491138"/>
            </a:xfrm>
            <a:prstGeom prst="rect">
              <a:avLst/>
            </a:prstGeom>
          </p:spPr>
          <p:txBody>
            <a:bodyPr lIns="0" tIns="0" rIns="0" bIns="0" rtlCol="0" anchor="t">
              <a:spAutoFit/>
            </a:bodyPr>
            <a:lstStyle/>
            <a:p>
              <a:pPr algn="ctr">
                <a:lnSpc>
                  <a:spcPts val="1620"/>
                </a:lnSpc>
              </a:pPr>
              <a:r>
                <a:rPr lang="en-US" sz="1350" b="1">
                  <a:solidFill>
                    <a:srgbClr val="000000"/>
                  </a:solidFill>
                  <a:latin typeface="Calibri (MS) Bold"/>
                  <a:ea typeface="Calibri (MS) Bold"/>
                  <a:cs typeface="Calibri (MS) Bold"/>
                  <a:sym typeface="Calibri (MS) Bold"/>
                </a:rPr>
                <a:t>El invierno de la IA</a:t>
              </a:r>
            </a:p>
            <a:p>
              <a:pPr algn="ctr">
                <a:lnSpc>
                  <a:spcPts val="1620"/>
                </a:lnSpc>
              </a:pPr>
              <a:r>
                <a:rPr lang="en-US" sz="1350" b="1">
                  <a:solidFill>
                    <a:srgbClr val="000000"/>
                  </a:solidFill>
                  <a:latin typeface="Calibri (MS) Bold"/>
                  <a:ea typeface="Calibri (MS) Bold"/>
                  <a:cs typeface="Calibri (MS) Bold"/>
                  <a:sym typeface="Calibri (MS) Bold"/>
                </a:rPr>
                <a:t>Parada del desarrollo de la IA</a:t>
              </a:r>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376503"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IA GENERATIVA VS. IA PREDICTIVA: ¿EN QUÉ SE DIFERENCIAN?</a:t>
            </a:r>
          </a:p>
        </p:txBody>
      </p:sp>
      <p:sp>
        <p:nvSpPr>
          <p:cNvPr id="3" name="TextBox 3"/>
          <p:cNvSpPr txBox="1"/>
          <p:nvPr/>
        </p:nvSpPr>
        <p:spPr>
          <a:xfrm>
            <a:off x="11982193" y="7408907"/>
            <a:ext cx="3958914" cy="786117"/>
          </a:xfrm>
          <a:prstGeom prst="rect">
            <a:avLst/>
          </a:prstGeom>
        </p:spPr>
        <p:txBody>
          <a:bodyPr lIns="0" tIns="0" rIns="0" bIns="0" rtlCol="0" anchor="t">
            <a:spAutoFit/>
          </a:bodyPr>
          <a:lstStyle/>
          <a:p>
            <a:pPr algn="ctr">
              <a:lnSpc>
                <a:spcPts val="5291"/>
              </a:lnSpc>
            </a:pPr>
            <a:r>
              <a:rPr lang="en-US" sz="3150" b="1">
                <a:solidFill>
                  <a:srgbClr val="FFFFFF"/>
                </a:solidFill>
                <a:latin typeface="Lato Bold"/>
                <a:ea typeface="Lato Bold"/>
                <a:cs typeface="Lato Bold"/>
                <a:sym typeface="Lato Bold"/>
              </a:rPr>
              <a:t>Insert Subtitle Here</a:t>
            </a:r>
          </a:p>
        </p:txBody>
      </p:sp>
      <p:grpSp>
        <p:nvGrpSpPr>
          <p:cNvPr id="4" name="Group 4"/>
          <p:cNvGrpSpPr/>
          <p:nvPr/>
        </p:nvGrpSpPr>
        <p:grpSpPr>
          <a:xfrm rot="1959599">
            <a:off x="15080199" y="6144606"/>
            <a:ext cx="1901790" cy="2927756"/>
            <a:chOff x="0" y="0"/>
            <a:chExt cx="2535720" cy="3903675"/>
          </a:xfrm>
        </p:grpSpPr>
        <p:sp>
          <p:nvSpPr>
            <p:cNvPr id="5" name="Freeform 5"/>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s-ES"/>
            </a:p>
          </p:txBody>
        </p:sp>
      </p:grpSp>
      <p:grpSp>
        <p:nvGrpSpPr>
          <p:cNvPr id="6" name="Group 6"/>
          <p:cNvGrpSpPr/>
          <p:nvPr/>
        </p:nvGrpSpPr>
        <p:grpSpPr>
          <a:xfrm>
            <a:off x="14594567" y="3047448"/>
            <a:ext cx="2876102" cy="3400682"/>
            <a:chOff x="0" y="0"/>
            <a:chExt cx="3834803" cy="4534243"/>
          </a:xfrm>
        </p:grpSpPr>
        <p:sp>
          <p:nvSpPr>
            <p:cNvPr id="7" name="Freeform 7"/>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s-ES"/>
            </a:p>
          </p:txBody>
        </p:sp>
      </p:grpSp>
      <p:sp>
        <p:nvSpPr>
          <p:cNvPr id="8" name="TextBox 8"/>
          <p:cNvSpPr txBox="1"/>
          <p:nvPr/>
        </p:nvSpPr>
        <p:spPr>
          <a:xfrm>
            <a:off x="14989216" y="4203475"/>
            <a:ext cx="1903781" cy="1343025"/>
          </a:xfrm>
          <a:prstGeom prst="rect">
            <a:avLst/>
          </a:prstGeom>
        </p:spPr>
        <p:txBody>
          <a:bodyPr lIns="0" tIns="0" rIns="0" bIns="0" rtlCol="0" anchor="t">
            <a:spAutoFit/>
          </a:bodyPr>
          <a:lstStyle/>
          <a:p>
            <a:pPr algn="ctr">
              <a:lnSpc>
                <a:spcPts val="2160"/>
              </a:lnSpc>
            </a:pPr>
            <a:r>
              <a:rPr lang="en-US" sz="1800">
                <a:solidFill>
                  <a:srgbClr val="000000"/>
                </a:solidFill>
                <a:latin typeface="Lato"/>
                <a:ea typeface="Lato"/>
                <a:cs typeface="Lato"/>
                <a:sym typeface="Lato"/>
              </a:rPr>
              <a:t>Elegir entre estas dos tecnologías no tiene por qué ser una opción excluyente.</a:t>
            </a:r>
          </a:p>
        </p:txBody>
      </p:sp>
      <p:sp>
        <p:nvSpPr>
          <p:cNvPr id="9" name="TextBox 9"/>
          <p:cNvSpPr txBox="1"/>
          <p:nvPr/>
        </p:nvSpPr>
        <p:spPr>
          <a:xfrm>
            <a:off x="1028700" y="1892389"/>
            <a:ext cx="16230600" cy="10858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evolución</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predictiva</a:t>
            </a:r>
            <a:r>
              <a:rPr lang="en-US" sz="2400" dirty="0">
                <a:solidFill>
                  <a:srgbClr val="000000"/>
                </a:solidFill>
                <a:latin typeface="Lato Light"/>
                <a:ea typeface="Lato Light"/>
                <a:cs typeface="Lato Light"/>
                <a:sym typeface="Lato Light"/>
              </a:rPr>
              <a:t> a la </a:t>
            </a:r>
            <a:r>
              <a:rPr lang="en-US" sz="2400" dirty="0" err="1">
                <a:solidFill>
                  <a:srgbClr val="000000"/>
                </a:solidFill>
                <a:latin typeface="Lato Light"/>
                <a:ea typeface="Lato Light"/>
                <a:cs typeface="Lato Light"/>
                <a:sym typeface="Lato Light"/>
              </a:rPr>
              <a:t>generativa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supone</a:t>
            </a:r>
            <a:r>
              <a:rPr lang="en-US" sz="2400" dirty="0">
                <a:solidFill>
                  <a:srgbClr val="000000"/>
                </a:solidFill>
                <a:latin typeface="Lato Light"/>
                <a:ea typeface="Lato Light"/>
                <a:cs typeface="Lato Light"/>
                <a:sym typeface="Lato Light"/>
              </a:rPr>
              <a:t> pasar de la </a:t>
            </a:r>
            <a:r>
              <a:rPr lang="en-US" sz="2400" dirty="0" err="1">
                <a:solidFill>
                  <a:srgbClr val="000000"/>
                </a:solidFill>
                <a:latin typeface="Lato Light"/>
                <a:ea typeface="Lato Light"/>
                <a:cs typeface="Lato Light"/>
                <a:sym typeface="Lato Light"/>
              </a:rPr>
              <a:t>discriminación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distinguir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elementos</a:t>
            </a:r>
            <a:r>
              <a:rPr lang="en-US" sz="2400" dirty="0">
                <a:solidFill>
                  <a:srgbClr val="000000"/>
                </a:solidFill>
                <a:latin typeface="Lato Light"/>
                <a:ea typeface="Lato Light"/>
                <a:cs typeface="Lato Light"/>
                <a:sym typeface="Lato Light"/>
              </a:rPr>
              <a:t>) a la </a:t>
            </a:r>
            <a:r>
              <a:rPr lang="en-US" sz="2400" dirty="0" err="1">
                <a:solidFill>
                  <a:srgbClr val="000000"/>
                </a:solidFill>
                <a:latin typeface="Lato Light"/>
                <a:ea typeface="Lato Light"/>
                <a:cs typeface="Lato Light"/>
                <a:sym typeface="Lato Light"/>
              </a:rPr>
              <a:t>generación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crear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elementos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Aunque</a:t>
            </a:r>
            <a:r>
              <a:rPr lang="en-US" sz="2400" dirty="0">
                <a:solidFill>
                  <a:srgbClr val="000000"/>
                </a:solidFill>
                <a:latin typeface="Lato Light"/>
                <a:ea typeface="Lato Light"/>
                <a:cs typeface="Lato Light"/>
                <a:sym typeface="Lato Light"/>
              </a:rPr>
              <a:t> ambas se </a:t>
            </a:r>
            <a:r>
              <a:rPr lang="en-US" sz="2400" dirty="0" err="1">
                <a:solidFill>
                  <a:srgbClr val="000000"/>
                </a:solidFill>
                <a:latin typeface="Lato Light"/>
                <a:ea typeface="Lato Light"/>
                <a:cs typeface="Lato Light"/>
                <a:sym typeface="Lato Light"/>
              </a:rPr>
              <a:t>basan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enormes</a:t>
            </a:r>
            <a:r>
              <a:rPr lang="en-US" sz="2400" dirty="0">
                <a:solidFill>
                  <a:srgbClr val="000000"/>
                </a:solidFill>
                <a:latin typeface="Lato Light"/>
                <a:ea typeface="Lato Light"/>
                <a:cs typeface="Lato Light"/>
                <a:sym typeface="Lato Light"/>
              </a:rPr>
              <a:t> conjuntos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complejas</a:t>
            </a:r>
            <a:r>
              <a:rPr lang="en-US" sz="2400" dirty="0">
                <a:solidFill>
                  <a:srgbClr val="000000"/>
                </a:solidFill>
                <a:latin typeface="Lato Light"/>
                <a:ea typeface="Lato Light"/>
                <a:cs typeface="Lato Light"/>
                <a:sym typeface="Lato Light"/>
              </a:rPr>
              <a:t> redes </a:t>
            </a:r>
            <a:r>
              <a:rPr lang="en-US" sz="2400" dirty="0" err="1">
                <a:solidFill>
                  <a:srgbClr val="000000"/>
                </a:solidFill>
                <a:latin typeface="Lato Light"/>
                <a:ea typeface="Lato Light"/>
                <a:cs typeface="Lato Light"/>
                <a:sym typeface="Lato Light"/>
              </a:rPr>
              <a:t>neuronales</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objetivos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lógica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matemática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subyacente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emplean</a:t>
            </a:r>
            <a:r>
              <a:rPr lang="en-US" sz="2400" dirty="0">
                <a:solidFill>
                  <a:srgbClr val="000000"/>
                </a:solidFill>
                <a:latin typeface="Lato Light"/>
                <a:ea typeface="Lato Light"/>
                <a:cs typeface="Lato Light"/>
                <a:sym typeface="Lato Light"/>
              </a:rPr>
              <a:t> son </a:t>
            </a:r>
            <a:r>
              <a:rPr lang="en-US" sz="2400" dirty="0" err="1">
                <a:solidFill>
                  <a:srgbClr val="000000"/>
                </a:solidFill>
                <a:latin typeface="Lato Light"/>
                <a:ea typeface="Lato Light"/>
                <a:cs typeface="Lato Light"/>
                <a:sym typeface="Lato Light"/>
              </a:rPr>
              <a:t>distintos</a:t>
            </a:r>
            <a:r>
              <a:rPr lang="en-US" sz="2400" dirty="0">
                <a:solidFill>
                  <a:srgbClr val="000000"/>
                </a:solidFill>
                <a:latin typeface="Lato Light"/>
                <a:ea typeface="Lato Light"/>
                <a:cs typeface="Lato Light"/>
                <a:sym typeface="Lato Light"/>
              </a:rPr>
              <a:t>.</a:t>
            </a:r>
          </a:p>
        </p:txBody>
      </p:sp>
      <p:grpSp>
        <p:nvGrpSpPr>
          <p:cNvPr id="10" name="Group 10"/>
          <p:cNvGrpSpPr/>
          <p:nvPr/>
        </p:nvGrpSpPr>
        <p:grpSpPr>
          <a:xfrm>
            <a:off x="1028700" y="3047448"/>
            <a:ext cx="13418845" cy="7239552"/>
            <a:chOff x="0" y="0"/>
            <a:chExt cx="18291480" cy="9868370"/>
          </a:xfrm>
        </p:grpSpPr>
        <p:sp>
          <p:nvSpPr>
            <p:cNvPr id="11" name="Freeform 11"/>
            <p:cNvSpPr/>
            <p:nvPr/>
          </p:nvSpPr>
          <p:spPr>
            <a:xfrm>
              <a:off x="0" y="0"/>
              <a:ext cx="18291429" cy="9868408"/>
            </a:xfrm>
            <a:custGeom>
              <a:avLst/>
              <a:gdLst/>
              <a:ahLst/>
              <a:cxnLst/>
              <a:rect l="l" t="t" r="r" b="b"/>
              <a:pathLst>
                <a:path w="18291429" h="9868408">
                  <a:moveTo>
                    <a:pt x="0" y="0"/>
                  </a:moveTo>
                  <a:lnTo>
                    <a:pt x="18291429" y="0"/>
                  </a:lnTo>
                  <a:lnTo>
                    <a:pt x="18291429" y="9868408"/>
                  </a:lnTo>
                  <a:lnTo>
                    <a:pt x="0" y="9868408"/>
                  </a:lnTo>
                  <a:lnTo>
                    <a:pt x="0" y="0"/>
                  </a:lnTo>
                  <a:close/>
                </a:path>
              </a:pathLst>
            </a:custGeom>
            <a:blipFill>
              <a:blip r:embed="rId6"/>
              <a:stretch>
                <a:fillRect/>
              </a:stretch>
            </a:blipFill>
          </p:spPr>
          <p:txBody>
            <a:bodyPr/>
            <a:lstStyle/>
            <a:p>
              <a:endParaRPr lang="es-ES"/>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57160" y="1117892"/>
            <a:ext cx="9801606" cy="1236691"/>
            <a:chOff x="0" y="0"/>
            <a:chExt cx="13068808" cy="1648922"/>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s-ES"/>
            </a:p>
          </p:txBody>
        </p:sp>
        <p:sp>
          <p:nvSpPr>
            <p:cNvPr id="4" name="TextBox 4"/>
            <p:cNvSpPr txBox="1"/>
            <p:nvPr/>
          </p:nvSpPr>
          <p:spPr>
            <a:xfrm>
              <a:off x="0" y="57150"/>
              <a:ext cx="13068808" cy="1591772"/>
            </a:xfrm>
            <a:prstGeom prst="rect">
              <a:avLst/>
            </a:prstGeom>
          </p:spPr>
          <p:txBody>
            <a:bodyPr lIns="0" tIns="0" rIns="0" bIns="0" rtlCol="0" anchor="ctr"/>
            <a:lstStyle/>
            <a:p>
              <a:pPr algn="l">
                <a:lnSpc>
                  <a:spcPts val="4536"/>
                </a:lnSpc>
              </a:pPr>
              <a:r>
                <a:rPr lang="en-US" sz="4200">
                  <a:solidFill>
                    <a:srgbClr val="000000"/>
                  </a:solidFill>
                  <a:latin typeface="Oswald"/>
                  <a:ea typeface="Oswald"/>
                  <a:cs typeface="Oswald"/>
                  <a:sym typeface="Oswald"/>
                </a:rPr>
                <a:t>LA FPE ANTES Y DESPUÉS DE LA IA</a:t>
              </a:r>
            </a:p>
          </p:txBody>
        </p:sp>
      </p:grpSp>
      <p:sp>
        <p:nvSpPr>
          <p:cNvPr id="5" name="TextBox 5"/>
          <p:cNvSpPr txBox="1"/>
          <p:nvPr/>
        </p:nvSpPr>
        <p:spPr>
          <a:xfrm>
            <a:off x="7848600" y="2400300"/>
            <a:ext cx="9618726" cy="61531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El </a:t>
            </a:r>
            <a:r>
              <a:rPr lang="en-US" sz="2400" dirty="0" err="1">
                <a:solidFill>
                  <a:srgbClr val="000000"/>
                </a:solidFill>
                <a:latin typeface="Lato Light"/>
                <a:ea typeface="Lato Light"/>
                <a:cs typeface="Lato Light"/>
                <a:sym typeface="Lato Light"/>
              </a:rPr>
              <a:t>cambio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FPE, </a:t>
            </a:r>
            <a:r>
              <a:rPr lang="en-US" sz="2400" dirty="0" err="1">
                <a:solidFill>
                  <a:srgbClr val="000000"/>
                </a:solidFill>
                <a:latin typeface="Lato Light"/>
                <a:ea typeface="Lato Light"/>
                <a:cs typeface="Lato Light"/>
                <a:sym typeface="Lato Light"/>
              </a:rPr>
              <a:t>fruto</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irrupción</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representa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de las </a:t>
            </a:r>
            <a:r>
              <a:rPr lang="en-US" sz="2400" dirty="0" err="1">
                <a:solidFill>
                  <a:srgbClr val="000000"/>
                </a:solidFill>
                <a:latin typeface="Lato Light"/>
                <a:ea typeface="Lato Light"/>
                <a:cs typeface="Lato Light"/>
                <a:sym typeface="Lato Light"/>
              </a:rPr>
              <a:t>transformaciones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estructurales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significativas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forma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preparamos</a:t>
            </a:r>
            <a:r>
              <a:rPr lang="en-US" sz="2400" dirty="0">
                <a:solidFill>
                  <a:srgbClr val="000000"/>
                </a:solidFill>
                <a:latin typeface="Lato Light"/>
                <a:ea typeface="Lato Light"/>
                <a:cs typeface="Lato Light"/>
                <a:sym typeface="Lato Light"/>
              </a:rPr>
              <a:t> a las personas para el mercado </a:t>
            </a:r>
            <a:r>
              <a:rPr lang="en-US" sz="2400" dirty="0" err="1">
                <a:solidFill>
                  <a:srgbClr val="000000"/>
                </a:solidFill>
                <a:latin typeface="Lato Light"/>
                <a:ea typeface="Lato Light"/>
                <a:cs typeface="Lato Light"/>
                <a:sym typeface="Lato Light"/>
              </a:rPr>
              <a:t>laboral</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A </a:t>
            </a:r>
            <a:r>
              <a:rPr lang="en-US" sz="2400" dirty="0" err="1">
                <a:solidFill>
                  <a:srgbClr val="000000"/>
                </a:solidFill>
                <a:latin typeface="Lato Light"/>
                <a:ea typeface="Lato Light"/>
                <a:cs typeface="Lato Light"/>
                <a:sym typeface="Lato Light"/>
              </a:rPr>
              <a:t>partir</a:t>
            </a:r>
            <a:r>
              <a:rPr lang="en-US" sz="2400" dirty="0">
                <a:solidFill>
                  <a:srgbClr val="000000"/>
                </a:solidFill>
                <a:latin typeface="Lato Light"/>
                <a:ea typeface="Lato Light"/>
                <a:cs typeface="Lato Light"/>
                <a:sym typeface="Lato Light"/>
              </a:rPr>
              <a:t> del Instituto Nacional de </a:t>
            </a:r>
            <a:r>
              <a:rPr lang="en-US" sz="2400" dirty="0" err="1">
                <a:solidFill>
                  <a:srgbClr val="000000"/>
                </a:solidFill>
                <a:latin typeface="Lato Light"/>
                <a:ea typeface="Lato Light"/>
                <a:cs typeface="Lato Light"/>
                <a:sym typeface="Lato Light"/>
              </a:rPr>
              <a:t>Cualificaciones</a:t>
            </a:r>
            <a:r>
              <a:rPr lang="en-US" sz="2400" dirty="0">
                <a:solidFill>
                  <a:srgbClr val="000000"/>
                </a:solidFill>
                <a:latin typeface="Lato Light"/>
                <a:ea typeface="Lato Light"/>
                <a:cs typeface="Lato Light"/>
                <a:sym typeface="Lato Light"/>
              </a:rPr>
              <a:t> (INCUAL) y a </a:t>
            </a:r>
            <a:r>
              <a:rPr lang="en-US" sz="2400" dirty="0" err="1">
                <a:solidFill>
                  <a:srgbClr val="000000"/>
                </a:solidFill>
                <a:latin typeface="Lato Light"/>
                <a:ea typeface="Lato Light"/>
                <a:cs typeface="Lato Light"/>
                <a:sym typeface="Lato Light"/>
              </a:rPr>
              <a:t>través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Catálogo</a:t>
            </a:r>
            <a:r>
              <a:rPr lang="en-US" sz="2400" dirty="0">
                <a:solidFill>
                  <a:srgbClr val="000000"/>
                </a:solidFill>
                <a:latin typeface="Lato Light"/>
                <a:ea typeface="Lato Light"/>
                <a:cs typeface="Lato Light"/>
                <a:sym typeface="Lato Light"/>
              </a:rPr>
              <a:t> Nacional de </a:t>
            </a:r>
            <a:r>
              <a:rPr lang="en-US" sz="2400" dirty="0" err="1">
                <a:solidFill>
                  <a:srgbClr val="000000"/>
                </a:solidFill>
                <a:latin typeface="Lato Light"/>
                <a:ea typeface="Lato Light"/>
                <a:cs typeface="Lato Light"/>
                <a:sym typeface="Lato Light"/>
              </a:rPr>
              <a:t>Estándares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Profesionales</a:t>
            </a:r>
            <a:r>
              <a:rPr lang="en-US" sz="2400" dirty="0">
                <a:solidFill>
                  <a:srgbClr val="000000"/>
                </a:solidFill>
                <a:latin typeface="Lato Light"/>
                <a:ea typeface="Lato Light"/>
                <a:cs typeface="Lato Light"/>
                <a:sym typeface="Lato Light"/>
              </a:rPr>
              <a:t> (CNECP), la </a:t>
            </a:r>
            <a:r>
              <a:rPr lang="en-US" sz="2400" dirty="0" err="1">
                <a:solidFill>
                  <a:srgbClr val="000000"/>
                </a:solidFill>
                <a:latin typeface="Lato Light"/>
                <a:ea typeface="Lato Light"/>
                <a:cs typeface="Lato Light"/>
                <a:sym typeface="Lato Light"/>
              </a:rPr>
              <a:t>respuesta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estructural</a:t>
            </a:r>
            <a:r>
              <a:rPr lang="en-US" sz="2400" dirty="0">
                <a:solidFill>
                  <a:srgbClr val="000000"/>
                </a:solidFill>
                <a:latin typeface="Lato Light"/>
                <a:ea typeface="Lato Light"/>
                <a:cs typeface="Lato Light"/>
                <a:sym typeface="Lato Light"/>
              </a:rPr>
              <a:t> al auge de la IA </a:t>
            </a:r>
            <a:r>
              <a:rPr lang="en-US" sz="2400" dirty="0" err="1">
                <a:solidFill>
                  <a:srgbClr val="000000"/>
                </a:solidFill>
                <a:latin typeface="Lato Light"/>
                <a:ea typeface="Lato Light"/>
                <a:cs typeface="Lato Light"/>
                <a:sym typeface="Lato Light"/>
              </a:rPr>
              <a:t>queda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documentada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integración</a:t>
            </a:r>
            <a:r>
              <a:rPr lang="en-US" sz="2400" dirty="0">
                <a:solidFill>
                  <a:srgbClr val="000000"/>
                </a:solidFill>
                <a:latin typeface="Lato Light"/>
                <a:ea typeface="Lato Light"/>
                <a:cs typeface="Lato Light"/>
                <a:sym typeface="Lato Light"/>
              </a:rPr>
              <a:t> formal de «</a:t>
            </a:r>
            <a:r>
              <a:rPr lang="en-US" sz="2400" dirty="0" err="1">
                <a:solidFill>
                  <a:srgbClr val="000000"/>
                </a:solidFill>
                <a:latin typeface="Lato Light"/>
                <a:ea typeface="Lato Light"/>
                <a:cs typeface="Lato Light"/>
                <a:sym typeface="Lato Light"/>
              </a:rPr>
              <a:t>Estándares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Competencia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(ECP) </a:t>
            </a:r>
            <a:r>
              <a:rPr lang="en-US" sz="2400" dirty="0" err="1">
                <a:solidFill>
                  <a:srgbClr val="000000"/>
                </a:solidFill>
                <a:latin typeface="Lato Light"/>
                <a:ea typeface="Lato Light"/>
                <a:cs typeface="Lato Light"/>
                <a:sym typeface="Lato Light"/>
              </a:rPr>
              <a:t>específicos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reflejan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nueva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realidad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laboral</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La base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del INCUAL </a:t>
            </a:r>
            <a:r>
              <a:rPr lang="en-US" sz="2400" dirty="0" err="1">
                <a:solidFill>
                  <a:srgbClr val="000000"/>
                </a:solidFill>
                <a:latin typeface="Lato Light"/>
                <a:ea typeface="Lato Light"/>
                <a:cs typeface="Lato Light"/>
                <a:sym typeface="Lato Light"/>
              </a:rPr>
              <a:t>sirve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hoja de </a:t>
            </a:r>
            <a:r>
              <a:rPr lang="en-US" sz="2400" dirty="0" err="1">
                <a:solidFill>
                  <a:srgbClr val="000000"/>
                </a:solidFill>
                <a:latin typeface="Lato Light"/>
                <a:ea typeface="Lato Light"/>
                <a:cs typeface="Lato Light"/>
                <a:sym typeface="Lato Light"/>
              </a:rPr>
              <a:t>ruta</a:t>
            </a:r>
            <a:r>
              <a:rPr lang="en-US" sz="2400" dirty="0">
                <a:solidFill>
                  <a:srgbClr val="000000"/>
                </a:solidFill>
                <a:latin typeface="Lato Light"/>
                <a:ea typeface="Lato Light"/>
                <a:cs typeface="Lato Light"/>
                <a:sym typeface="Lato Light"/>
              </a:rPr>
              <a:t> formal para la FPE.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Esta base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demuestra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el panorama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«post-IA» no es </a:t>
            </a:r>
            <a:r>
              <a:rPr lang="en-US" sz="2400" dirty="0" err="1">
                <a:solidFill>
                  <a:srgbClr val="000000"/>
                </a:solidFill>
                <a:latin typeface="Lato Light"/>
                <a:ea typeface="Lato Light"/>
                <a:cs typeface="Lato Light"/>
                <a:sym typeface="Lato Light"/>
              </a:rPr>
              <a:t>meramente</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cambio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teórico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realidad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legislada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están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reescribiendo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normas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profesionales</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énfasis</a:t>
            </a:r>
            <a:r>
              <a:rPr lang="en-US" sz="2400" dirty="0">
                <a:solidFill>
                  <a:srgbClr val="000000"/>
                </a:solidFill>
                <a:latin typeface="Lato Light"/>
                <a:ea typeface="Lato Light"/>
                <a:cs typeface="Lato Light"/>
                <a:sym typeface="Lato Light"/>
              </a:rPr>
              <a:t> ha </a:t>
            </a:r>
            <a:r>
              <a:rPr lang="en-US" sz="2400" dirty="0" err="1">
                <a:solidFill>
                  <a:srgbClr val="000000"/>
                </a:solidFill>
                <a:latin typeface="Lato Light"/>
                <a:ea typeface="Lato Light"/>
                <a:cs typeface="Lato Light"/>
                <a:sym typeface="Lato Light"/>
              </a:rPr>
              <a:t>pasado</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ejecución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procedimientos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técnicos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estáticos</a:t>
            </a:r>
            <a:r>
              <a:rPr lang="en-US" sz="2400" dirty="0">
                <a:solidFill>
                  <a:srgbClr val="000000"/>
                </a:solidFill>
                <a:latin typeface="Lato Light"/>
                <a:ea typeface="Lato Light"/>
                <a:cs typeface="Lato Light"/>
                <a:sym typeface="Lato Light"/>
              </a:rPr>
              <a:t> al </a:t>
            </a:r>
            <a:r>
              <a:rPr lang="en-US" sz="2400" dirty="0" err="1">
                <a:solidFill>
                  <a:srgbClr val="000000"/>
                </a:solidFill>
                <a:latin typeface="Lato Light"/>
                <a:ea typeface="Lato Light"/>
                <a:cs typeface="Lato Light"/>
                <a:sym typeface="Lato Light"/>
              </a:rPr>
              <a:t>dominio</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ciclo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vida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auditoría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algoritmos</a:t>
            </a:r>
            <a:r>
              <a:rPr lang="en-US" sz="2400" dirty="0">
                <a:solidFill>
                  <a:srgbClr val="000000"/>
                </a:solidFill>
                <a:latin typeface="Lato Light"/>
                <a:ea typeface="Lato Light"/>
                <a:cs typeface="Lato Light"/>
                <a:sym typeface="Lato Light"/>
              </a:rPr>
              <a:t>.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FORMACIÓN PROFESIONAL PARA EL EMPLEO ANTES Y DESPUÉS DE LA IA</a:t>
            </a:r>
          </a:p>
        </p:txBody>
      </p:sp>
      <p:graphicFrame>
        <p:nvGraphicFramePr>
          <p:cNvPr id="3" name="Table 3"/>
          <p:cNvGraphicFramePr>
            <a:graphicFrameLocks noGrp="1"/>
          </p:cNvGraphicFramePr>
          <p:nvPr/>
        </p:nvGraphicFramePr>
        <p:xfrm>
          <a:off x="571500" y="2099265"/>
          <a:ext cx="17145000" cy="7674953"/>
        </p:xfrm>
        <a:graphic>
          <a:graphicData uri="http://schemas.openxmlformats.org/drawingml/2006/table">
            <a:tbl>
              <a:tblPr/>
              <a:tblGrid>
                <a:gridCol w="5734160">
                  <a:extLst>
                    <a:ext uri="{9D8B030D-6E8A-4147-A177-3AD203B41FA5}">
                      <a16:colId xmlns:a16="http://schemas.microsoft.com/office/drawing/2014/main" val="20000"/>
                    </a:ext>
                  </a:extLst>
                </a:gridCol>
                <a:gridCol w="5695840">
                  <a:extLst>
                    <a:ext uri="{9D8B030D-6E8A-4147-A177-3AD203B41FA5}">
                      <a16:colId xmlns:a16="http://schemas.microsoft.com/office/drawing/2014/main" val="20001"/>
                    </a:ext>
                  </a:extLst>
                </a:gridCol>
                <a:gridCol w="5715000">
                  <a:extLst>
                    <a:ext uri="{9D8B030D-6E8A-4147-A177-3AD203B41FA5}">
                      <a16:colId xmlns:a16="http://schemas.microsoft.com/office/drawing/2014/main" val="20002"/>
                    </a:ext>
                  </a:extLst>
                </a:gridCol>
              </a:tblGrid>
              <a:tr h="1049052">
                <a:tc>
                  <a:txBody>
                    <a:bodyPr/>
                    <a:lstStyle/>
                    <a:p>
                      <a:pPr algn="ctr">
                        <a:lnSpc>
                          <a:spcPts val="2879"/>
                        </a:lnSpc>
                        <a:defRPr/>
                      </a:pPr>
                      <a:r>
                        <a:rPr lang="en-US" sz="2400" b="1">
                          <a:solidFill>
                            <a:srgbClr val="FFFFFF"/>
                          </a:solidFill>
                          <a:latin typeface="Lato Bold"/>
                          <a:ea typeface="Lato Bold"/>
                          <a:cs typeface="Lato Bold"/>
                          <a:sym typeface="Lato Bold"/>
                        </a:rPr>
                        <a:t>Área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algn="ctr">
                        <a:lnSpc>
                          <a:spcPts val="2879"/>
                        </a:lnSpc>
                        <a:defRPr/>
                      </a:pPr>
                      <a:r>
                        <a:rPr lang="en-US" sz="2400" b="1">
                          <a:solidFill>
                            <a:srgbClr val="FFFFFF"/>
                          </a:solidFill>
                          <a:latin typeface="Lato Bold"/>
                          <a:ea typeface="Lato Bold"/>
                          <a:cs typeface="Lato Bold"/>
                          <a:sym typeface="Lato Bold"/>
                        </a:rPr>
                        <a:t>Antes </a:t>
                      </a:r>
                      <a:endParaRPr lang="en-US" sz="1100"/>
                    </a:p>
                    <a:p>
                      <a:pPr algn="ctr">
                        <a:lnSpc>
                          <a:spcPts val="2879"/>
                        </a:lnSpc>
                      </a:pPr>
                      <a:r>
                        <a:rPr lang="en-US" sz="2400" b="1">
                          <a:solidFill>
                            <a:srgbClr val="FFFFFF"/>
                          </a:solidFill>
                          <a:latin typeface="Lato Bold"/>
                          <a:ea typeface="Lato Bold"/>
                          <a:cs typeface="Lato Bold"/>
                          <a:sym typeface="Lato Bold"/>
                        </a:rPr>
                        <a:t>(modelo tradicional CNECP)</a:t>
                      </a:r>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algn="ctr">
                        <a:lnSpc>
                          <a:spcPts val="2879"/>
                        </a:lnSpc>
                        <a:defRPr/>
                      </a:pPr>
                      <a:r>
                        <a:rPr lang="en-US" sz="2400" b="1">
                          <a:solidFill>
                            <a:srgbClr val="FFFFFF"/>
                          </a:solidFill>
                          <a:latin typeface="Lato Bold"/>
                          <a:ea typeface="Lato Bold"/>
                          <a:cs typeface="Lato Bold"/>
                          <a:sym typeface="Lato Bold"/>
                        </a:rPr>
                        <a:t>Después (con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1150338">
                <a:tc>
                  <a:txBody>
                    <a:bodyPr/>
                    <a:lstStyle/>
                    <a:p>
                      <a:pPr algn="ctr">
                        <a:lnSpc>
                          <a:spcPts val="2879"/>
                        </a:lnSpc>
                        <a:defRPr/>
                      </a:pPr>
                      <a:r>
                        <a:rPr lang="en-US" sz="2400">
                          <a:solidFill>
                            <a:srgbClr val="000000"/>
                          </a:solidFill>
                          <a:latin typeface="Lato Light"/>
                          <a:ea typeface="Lato Light"/>
                          <a:cs typeface="Lato Light"/>
                          <a:sym typeface="Lato Light"/>
                        </a:rPr>
                        <a:t>Función docente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Transmisor de contenido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Facilitador/Mentor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12195">
                <a:tc>
                  <a:txBody>
                    <a:bodyPr/>
                    <a:lstStyle/>
                    <a:p>
                      <a:pPr algn="ctr">
                        <a:lnSpc>
                          <a:spcPts val="2879"/>
                        </a:lnSpc>
                        <a:defRPr/>
                      </a:pPr>
                      <a:r>
                        <a:rPr lang="en-US" sz="2400">
                          <a:solidFill>
                            <a:srgbClr val="000000"/>
                          </a:solidFill>
                          <a:latin typeface="Lato Light"/>
                          <a:ea typeface="Lato Light"/>
                          <a:cs typeface="Lato Light"/>
                          <a:sym typeface="Lato Light"/>
                        </a:rPr>
                        <a:t>Diseño instruccional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Manual y estructurado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Adaptable y asistido por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82322">
                <a:tc>
                  <a:txBody>
                    <a:bodyPr/>
                    <a:lstStyle/>
                    <a:p>
                      <a:pPr algn="ctr">
                        <a:lnSpc>
                          <a:spcPts val="2879"/>
                        </a:lnSpc>
                        <a:defRPr/>
                      </a:pPr>
                      <a:r>
                        <a:rPr lang="en-US" sz="2400">
                          <a:solidFill>
                            <a:srgbClr val="000000"/>
                          </a:solidFill>
                          <a:latin typeface="Lato Light"/>
                          <a:ea typeface="Lato Light"/>
                          <a:cs typeface="Lato Light"/>
                          <a:sym typeface="Lato Light"/>
                        </a:rPr>
                        <a:t>Metodología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Clases teóricas + actividades básicas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Aprendizaje activo + integración de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6652">
                <a:tc>
                  <a:txBody>
                    <a:bodyPr/>
                    <a:lstStyle/>
                    <a:p>
                      <a:pPr algn="ctr">
                        <a:lnSpc>
                          <a:spcPts val="2879"/>
                        </a:lnSpc>
                        <a:defRPr/>
                      </a:pPr>
                      <a:r>
                        <a:rPr lang="en-US" sz="2400">
                          <a:solidFill>
                            <a:srgbClr val="000000"/>
                          </a:solidFill>
                          <a:latin typeface="Lato Light"/>
                          <a:ea typeface="Lato Light"/>
                          <a:cs typeface="Lato Light"/>
                          <a:sym typeface="Lato Light"/>
                        </a:rPr>
                        <a:t>Evaluación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Prueba y observación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Basado en datos + evaluación continua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9052">
                <a:tc>
                  <a:txBody>
                    <a:bodyPr/>
                    <a:lstStyle/>
                    <a:p>
                      <a:pPr algn="ctr">
                        <a:lnSpc>
                          <a:spcPts val="2879"/>
                        </a:lnSpc>
                        <a:defRPr/>
                      </a:pPr>
                      <a:r>
                        <a:rPr lang="en-US" sz="2400">
                          <a:solidFill>
                            <a:srgbClr val="000000"/>
                          </a:solidFill>
                          <a:latin typeface="Lato Light"/>
                          <a:ea typeface="Lato Light"/>
                          <a:cs typeface="Lato Light"/>
                          <a:sym typeface="Lato Light"/>
                        </a:rPr>
                        <a:t>Habilidades digitales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Uso básico de las TIC</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Habilidades digitales avanzadas + herramientas de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96290">
                <a:tc>
                  <a:txBody>
                    <a:bodyPr/>
                    <a:lstStyle/>
                    <a:p>
                      <a:pPr algn="ctr">
                        <a:lnSpc>
                          <a:spcPts val="2879"/>
                        </a:lnSpc>
                        <a:defRPr/>
                      </a:pPr>
                      <a:r>
                        <a:rPr lang="en-US" sz="2400">
                          <a:solidFill>
                            <a:srgbClr val="000000"/>
                          </a:solidFill>
                          <a:latin typeface="Lato Light"/>
                          <a:ea typeface="Lato Light"/>
                          <a:cs typeface="Lato Light"/>
                          <a:sym typeface="Lato Light"/>
                        </a:rPr>
                        <a:t>Contenido</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Estable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Dinámico y en constante actualización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49052">
                <a:tc>
                  <a:txBody>
                    <a:bodyPr/>
                    <a:lstStyle/>
                    <a:p>
                      <a:pPr algn="ctr">
                        <a:lnSpc>
                          <a:spcPts val="2879"/>
                        </a:lnSpc>
                        <a:defRPr/>
                      </a:pPr>
                      <a:r>
                        <a:rPr lang="en-US" sz="2400">
                          <a:solidFill>
                            <a:srgbClr val="000000"/>
                          </a:solidFill>
                          <a:latin typeface="Lato Light"/>
                          <a:ea typeface="Lato Light"/>
                          <a:cs typeface="Lato Light"/>
                          <a:sym typeface="Lato Light"/>
                        </a:rPr>
                        <a:t>Relación con los alumnos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algn="ctr">
                        <a:lnSpc>
                          <a:spcPts val="2879"/>
                        </a:lnSpc>
                        <a:defRPr/>
                      </a:pPr>
                      <a:r>
                        <a:rPr lang="en-US" sz="2400">
                          <a:solidFill>
                            <a:srgbClr val="000000"/>
                          </a:solidFill>
                          <a:latin typeface="Lato Light"/>
                          <a:ea typeface="Lato Light"/>
                          <a:cs typeface="Lato Light"/>
                          <a:sym typeface="Lato Light"/>
                        </a:rPr>
                        <a:t>Tutor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2879"/>
                        </a:lnSpc>
                        <a:defRPr/>
                      </a:pPr>
                      <a:r>
                        <a:rPr lang="en-US" sz="2400">
                          <a:solidFill>
                            <a:srgbClr val="000000"/>
                          </a:solidFill>
                          <a:latin typeface="Lato Light"/>
                          <a:ea typeface="Lato Light"/>
                          <a:cs typeface="Lato Light"/>
                          <a:sym typeface="Lato Light"/>
                        </a:rPr>
                        <a:t>Entrenador personalizado con apoyo de 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51493"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s-ES"/>
            </a:p>
          </p:txBody>
        </p:sp>
      </p:grpSp>
      <p:sp>
        <p:nvSpPr>
          <p:cNvPr id="4" name="TextBox 4"/>
          <p:cNvSpPr txBox="1"/>
          <p:nvPr/>
        </p:nvSpPr>
        <p:spPr>
          <a:xfrm>
            <a:off x="762000" y="551736"/>
            <a:ext cx="8577396" cy="11498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INTELIGENCIA ARTIFICIAL EN EL AULA: </a:t>
            </a:r>
          </a:p>
          <a:p>
            <a:pPr algn="l">
              <a:lnSpc>
                <a:spcPts val="4536"/>
              </a:lnSpc>
            </a:pPr>
            <a:r>
              <a:rPr lang="en-US" sz="4200" dirty="0">
                <a:solidFill>
                  <a:srgbClr val="000000"/>
                </a:solidFill>
                <a:latin typeface="Oswald"/>
                <a:ea typeface="Oswald"/>
                <a:cs typeface="Oswald"/>
                <a:sym typeface="Oswald"/>
              </a:rPr>
              <a:t>DE LA CONCIENCIA A LA ACCIÓN</a:t>
            </a:r>
          </a:p>
        </p:txBody>
      </p:sp>
      <p:grpSp>
        <p:nvGrpSpPr>
          <p:cNvPr id="5" name="Group 5"/>
          <p:cNvGrpSpPr/>
          <p:nvPr/>
        </p:nvGrpSpPr>
        <p:grpSpPr>
          <a:xfrm>
            <a:off x="611857" y="1949320"/>
            <a:ext cx="5983100" cy="1407138"/>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7" name="TextBox 7"/>
          <p:cNvSpPr txBox="1"/>
          <p:nvPr/>
        </p:nvSpPr>
        <p:spPr>
          <a:xfrm>
            <a:off x="1700041" y="2411711"/>
            <a:ext cx="8961120" cy="361950"/>
          </a:xfrm>
          <a:prstGeom prst="rect">
            <a:avLst/>
          </a:prstGeom>
        </p:spPr>
        <p:txBody>
          <a:bodyPr lIns="0" tIns="0" rIns="0" bIns="0" rtlCol="0" anchor="t">
            <a:spAutoFit/>
          </a:bodyPr>
          <a:lstStyle/>
          <a:p>
            <a:pPr algn="l">
              <a:lnSpc>
                <a:spcPts val="2879"/>
              </a:lnSpc>
            </a:pPr>
            <a:r>
              <a:rPr lang="en-US" sz="2399" b="1">
                <a:solidFill>
                  <a:srgbClr val="000000"/>
                </a:solidFill>
                <a:latin typeface="Lato Bold"/>
                <a:ea typeface="Lato Bold"/>
                <a:cs typeface="Lato Bold"/>
                <a:sym typeface="Lato Bold"/>
              </a:rPr>
              <a:t>La IA ya está presente en el aula</a:t>
            </a:r>
          </a:p>
        </p:txBody>
      </p:sp>
      <p:grpSp>
        <p:nvGrpSpPr>
          <p:cNvPr id="8" name="Group 8"/>
          <p:cNvGrpSpPr/>
          <p:nvPr/>
        </p:nvGrpSpPr>
        <p:grpSpPr>
          <a:xfrm>
            <a:off x="611857" y="4481236"/>
            <a:ext cx="6396457" cy="1407138"/>
            <a:chOff x="0" y="0"/>
            <a:chExt cx="8528609" cy="1876184"/>
          </a:xfrm>
        </p:grpSpPr>
        <p:sp>
          <p:nvSpPr>
            <p:cNvPr id="9" name="Freeform 9"/>
            <p:cNvSpPr/>
            <p:nvPr/>
          </p:nvSpPr>
          <p:spPr>
            <a:xfrm>
              <a:off x="0" y="0"/>
              <a:ext cx="8528558" cy="1876171"/>
            </a:xfrm>
            <a:custGeom>
              <a:avLst/>
              <a:gdLst/>
              <a:ahLst/>
              <a:cxnLst/>
              <a:rect l="l" t="t" r="r" b="b"/>
              <a:pathLst>
                <a:path w="8528558" h="1876171">
                  <a:moveTo>
                    <a:pt x="0" y="0"/>
                  </a:moveTo>
                  <a:lnTo>
                    <a:pt x="8528558" y="0"/>
                  </a:lnTo>
                  <a:lnTo>
                    <a:pt x="8528558" y="1876171"/>
                  </a:lnTo>
                  <a:lnTo>
                    <a:pt x="0" y="1876171"/>
                  </a:lnTo>
                  <a:lnTo>
                    <a:pt x="0" y="0"/>
                  </a:lnTo>
                  <a:close/>
                </a:path>
              </a:pathLst>
            </a:custGeom>
            <a:blipFill>
              <a:blip r:embed="rId4"/>
              <a:stretch>
                <a:fillRect t="-14165" b="-14167"/>
              </a:stretch>
            </a:blipFill>
          </p:spPr>
          <p:txBody>
            <a:bodyPr/>
            <a:lstStyle/>
            <a:p>
              <a:endParaRPr lang="es-ES"/>
            </a:p>
          </p:txBody>
        </p:sp>
      </p:grpSp>
      <p:sp>
        <p:nvSpPr>
          <p:cNvPr id="10" name="TextBox 10"/>
          <p:cNvSpPr txBox="1"/>
          <p:nvPr/>
        </p:nvSpPr>
        <p:spPr>
          <a:xfrm>
            <a:off x="1710690" y="4957829"/>
            <a:ext cx="8961120" cy="361950"/>
          </a:xfrm>
          <a:prstGeom prst="rect">
            <a:avLst/>
          </a:prstGeom>
        </p:spPr>
        <p:txBody>
          <a:bodyPr lIns="0" tIns="0" rIns="0" bIns="0" rtlCol="0" anchor="t">
            <a:spAutoFit/>
          </a:bodyPr>
          <a:lstStyle/>
          <a:p>
            <a:pPr algn="l">
              <a:lnSpc>
                <a:spcPts val="2879"/>
              </a:lnSpc>
            </a:pPr>
            <a:r>
              <a:rPr lang="en-US" sz="2399" b="1">
                <a:solidFill>
                  <a:srgbClr val="000000"/>
                </a:solidFill>
                <a:latin typeface="Lato Bold"/>
                <a:ea typeface="Lato Bold"/>
                <a:cs typeface="Lato Bold"/>
                <a:sym typeface="Lato Bold"/>
              </a:rPr>
              <a:t>Estos son los riesgos a considerar</a:t>
            </a:r>
          </a:p>
        </p:txBody>
      </p:sp>
      <p:sp>
        <p:nvSpPr>
          <p:cNvPr id="11" name="TextBox 11"/>
          <p:cNvSpPr txBox="1"/>
          <p:nvPr/>
        </p:nvSpPr>
        <p:spPr>
          <a:xfrm>
            <a:off x="978770" y="3470758"/>
            <a:ext cx="9459906" cy="923925"/>
          </a:xfrm>
          <a:prstGeom prst="rect">
            <a:avLst/>
          </a:prstGeom>
        </p:spPr>
        <p:txBody>
          <a:bodyPr lIns="0" tIns="0" rIns="0" bIns="0" rtlCol="0" anchor="t">
            <a:spAutoFit/>
          </a:bodyPr>
          <a:lstStyle/>
          <a:p>
            <a:pPr algn="just">
              <a:lnSpc>
                <a:spcPts val="2400"/>
              </a:lnSpc>
            </a:pPr>
            <a:r>
              <a:rPr lang="en-US" sz="2000">
                <a:solidFill>
                  <a:srgbClr val="000000"/>
                </a:solidFill>
                <a:latin typeface="Lato Light"/>
                <a:ea typeface="Lato Light"/>
                <a:cs typeface="Lato Light"/>
                <a:sym typeface="Lato Light"/>
              </a:rPr>
              <a:t>Como docente, es probable que tanto tú como tus alumnos ya estéis utilizando la IA para crear contenido, apoyar el aprendizaje o guiar las decisiones profesionales, a menudo sin ser plenamente conscientes de ello.</a:t>
            </a:r>
          </a:p>
        </p:txBody>
      </p:sp>
      <p:sp>
        <p:nvSpPr>
          <p:cNvPr id="12" name="TextBox 12"/>
          <p:cNvSpPr txBox="1"/>
          <p:nvPr/>
        </p:nvSpPr>
        <p:spPr>
          <a:xfrm>
            <a:off x="1018384" y="5960221"/>
            <a:ext cx="9380677" cy="1228725"/>
          </a:xfrm>
          <a:prstGeom prst="rect">
            <a:avLst/>
          </a:prstGeom>
        </p:spPr>
        <p:txBody>
          <a:bodyPr lIns="0" tIns="0" rIns="0" bIns="0" rtlCol="0" anchor="t">
            <a:spAutoFit/>
          </a:bodyPr>
          <a:lstStyle/>
          <a:p>
            <a:pPr algn="just">
              <a:lnSpc>
                <a:spcPts val="2400"/>
              </a:lnSpc>
            </a:pPr>
            <a:r>
              <a:rPr lang="en-US" sz="2000">
                <a:solidFill>
                  <a:srgbClr val="000000"/>
                </a:solidFill>
                <a:latin typeface="Lato Light"/>
                <a:ea typeface="Lato Light"/>
                <a:cs typeface="Lato Light"/>
                <a:sym typeface="Lato Light"/>
              </a:rPr>
              <a:t>La IA puede plantear desafíos como el sesgo en las recomendaciones, la falta de transparencia en la toma de decisiones y las preocupaciones en torno a la privacidad de los datos. Estos riesgos pueden afectar directamente la equidad, la confianza y los resultados del aprendizaje.</a:t>
            </a:r>
          </a:p>
        </p:txBody>
      </p:sp>
      <p:grpSp>
        <p:nvGrpSpPr>
          <p:cNvPr id="13" name="Group 13"/>
          <p:cNvGrpSpPr/>
          <p:nvPr/>
        </p:nvGrpSpPr>
        <p:grpSpPr>
          <a:xfrm>
            <a:off x="478507" y="7188946"/>
            <a:ext cx="5712743" cy="1407138"/>
            <a:chOff x="0" y="0"/>
            <a:chExt cx="7616990" cy="1876184"/>
          </a:xfrm>
        </p:grpSpPr>
        <p:sp>
          <p:nvSpPr>
            <p:cNvPr id="14" name="Freeform 14"/>
            <p:cNvSpPr/>
            <p:nvPr/>
          </p:nvSpPr>
          <p:spPr>
            <a:xfrm>
              <a:off x="0" y="0"/>
              <a:ext cx="7616952" cy="1876171"/>
            </a:xfrm>
            <a:custGeom>
              <a:avLst/>
              <a:gdLst/>
              <a:ahLst/>
              <a:cxnLst/>
              <a:rect l="l" t="t" r="r" b="b"/>
              <a:pathLst>
                <a:path w="7616952" h="1876171">
                  <a:moveTo>
                    <a:pt x="0" y="0"/>
                  </a:moveTo>
                  <a:lnTo>
                    <a:pt x="7616952" y="0"/>
                  </a:lnTo>
                  <a:lnTo>
                    <a:pt x="7616952" y="1876171"/>
                  </a:lnTo>
                  <a:lnTo>
                    <a:pt x="0" y="1876171"/>
                  </a:lnTo>
                  <a:lnTo>
                    <a:pt x="0" y="0"/>
                  </a:lnTo>
                  <a:close/>
                </a:path>
              </a:pathLst>
            </a:custGeom>
            <a:blipFill>
              <a:blip r:embed="rId4"/>
              <a:stretch>
                <a:fillRect t="-7307" b="-7307"/>
              </a:stretch>
            </a:blipFill>
          </p:spPr>
          <p:txBody>
            <a:bodyPr/>
            <a:lstStyle/>
            <a:p>
              <a:endParaRPr lang="es-ES"/>
            </a:p>
          </p:txBody>
        </p:sp>
      </p:grpSp>
      <p:sp>
        <p:nvSpPr>
          <p:cNvPr id="15" name="TextBox 15"/>
          <p:cNvSpPr txBox="1"/>
          <p:nvPr/>
        </p:nvSpPr>
        <p:spPr>
          <a:xfrm>
            <a:off x="1501140" y="7651337"/>
            <a:ext cx="8961120" cy="361950"/>
          </a:xfrm>
          <a:prstGeom prst="rect">
            <a:avLst/>
          </a:prstGeom>
        </p:spPr>
        <p:txBody>
          <a:bodyPr lIns="0" tIns="0" rIns="0" bIns="0" rtlCol="0" anchor="t">
            <a:spAutoFit/>
          </a:bodyPr>
          <a:lstStyle/>
          <a:p>
            <a:pPr algn="l">
              <a:lnSpc>
                <a:spcPts val="2879"/>
              </a:lnSpc>
            </a:pPr>
            <a:r>
              <a:rPr lang="en-US" sz="2399" b="1">
                <a:solidFill>
                  <a:srgbClr val="000000"/>
                </a:solidFill>
                <a:latin typeface="Lato Bold"/>
                <a:ea typeface="Lato Bold"/>
                <a:cs typeface="Lato Bold"/>
                <a:sym typeface="Lato Bold"/>
              </a:rPr>
              <a:t>Así es como puedes actuar</a:t>
            </a:r>
          </a:p>
        </p:txBody>
      </p:sp>
      <p:sp>
        <p:nvSpPr>
          <p:cNvPr id="16" name="TextBox 16"/>
          <p:cNvSpPr txBox="1"/>
          <p:nvPr/>
        </p:nvSpPr>
        <p:spPr>
          <a:xfrm>
            <a:off x="1028700" y="8710384"/>
            <a:ext cx="9599666" cy="1228725"/>
          </a:xfrm>
          <a:prstGeom prst="rect">
            <a:avLst/>
          </a:prstGeom>
        </p:spPr>
        <p:txBody>
          <a:bodyPr lIns="0" tIns="0" rIns="0" bIns="0" rtlCol="0" anchor="t">
            <a:spAutoFit/>
          </a:bodyPr>
          <a:lstStyle/>
          <a:p>
            <a:pPr algn="just">
              <a:lnSpc>
                <a:spcPts val="2400"/>
              </a:lnSpc>
            </a:pPr>
            <a:r>
              <a:rPr lang="en-US" sz="2000">
                <a:solidFill>
                  <a:srgbClr val="000000"/>
                </a:solidFill>
                <a:latin typeface="Lato Light"/>
                <a:ea typeface="Lato Light"/>
                <a:cs typeface="Lato Light"/>
                <a:sym typeface="Lato Light"/>
              </a:rPr>
              <a:t>Como formador, tu función es garantizar que la IA se utilice de forma responsable. Esto implica comprender las herramientas que utilizas, ser transparente con los alumnos, analizar críticamente los resultados de la IA y tomar decisiones informadas que prioricen la inclusión, la equidad y la supervisión humana.</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3"/>
            <a:stretch>
              <a:fillRect/>
            </a:stretch>
          </a:blipFill>
        </p:spPr>
        <p:txBody>
          <a:bodyPr/>
          <a:lstStyle/>
          <a:p>
            <a:endParaRPr lang="es-ES"/>
          </a:p>
        </p:txBody>
      </p:sp>
      <p:sp>
        <p:nvSpPr>
          <p:cNvPr id="3" name="Freeform 3"/>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4"/>
            <a:stretch>
              <a:fillRect/>
            </a:stretch>
          </a:blipFill>
        </p:spPr>
        <p:txBody>
          <a:bodyPr/>
          <a:lstStyle/>
          <a:p>
            <a:endParaRPr lang="es-ES"/>
          </a:p>
        </p:txBody>
      </p:sp>
      <p:sp>
        <p:nvSpPr>
          <p:cNvPr id="4" name="Freeform 4"/>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5"/>
            <a:stretch>
              <a:fillRect/>
            </a:stretch>
          </a:blipFill>
        </p:spPr>
        <p:txBody>
          <a:bodyPr/>
          <a:lstStyle/>
          <a:p>
            <a:endParaRPr lang="es-ES"/>
          </a:p>
        </p:txBody>
      </p:sp>
      <p:sp>
        <p:nvSpPr>
          <p:cNvPr id="5" name="Freeform 5"/>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6"/>
            <a:stretch>
              <a:fillRect/>
            </a:stretch>
          </a:blipFill>
        </p:spPr>
        <p:txBody>
          <a:bodyPr/>
          <a:lstStyle/>
          <a:p>
            <a:endParaRPr lang="es-ES"/>
          </a:p>
        </p:txBody>
      </p:sp>
      <p:sp>
        <p:nvSpPr>
          <p:cNvPr id="6" name="Freeform 6"/>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7"/>
            <a:stretch>
              <a:fillRect/>
            </a:stretch>
          </a:blipFill>
        </p:spPr>
        <p:txBody>
          <a:bodyPr/>
          <a:lstStyle/>
          <a:p>
            <a:endParaRPr lang="es-ES"/>
          </a:p>
        </p:txBody>
      </p:sp>
      <p:sp>
        <p:nvSpPr>
          <p:cNvPr id="7" name="Freeform 7"/>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8"/>
            <a:stretch>
              <a:fillRect/>
            </a:stretch>
          </a:blipFill>
        </p:spPr>
        <p:txBody>
          <a:bodyPr/>
          <a:lstStyle/>
          <a:p>
            <a:endParaRPr lang="es-ES"/>
          </a:p>
        </p:txBody>
      </p:sp>
      <p:sp>
        <p:nvSpPr>
          <p:cNvPr id="8" name="Freeform 8"/>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9"/>
            <a:stretch>
              <a:fillRect/>
            </a:stretch>
          </a:blipFill>
        </p:spPr>
        <p:txBody>
          <a:bodyPr/>
          <a:lstStyle/>
          <a:p>
            <a:endParaRPr lang="es-ES"/>
          </a:p>
        </p:txBody>
      </p:sp>
      <p:sp>
        <p:nvSpPr>
          <p:cNvPr id="9" name="Freeform 9"/>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s-ES"/>
          </a:p>
        </p:txBody>
      </p:sp>
      <p:sp>
        <p:nvSpPr>
          <p:cNvPr id="10" name="Freeform 10"/>
          <p:cNvSpPr/>
          <p:nvPr/>
        </p:nvSpPr>
        <p:spPr>
          <a:xfrm>
            <a:off x="9795510" y="899541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1"/>
            <a:stretch>
              <a:fillRect/>
            </a:stretch>
          </a:blipFill>
        </p:spPr>
        <p:txBody>
          <a:bodyPr/>
          <a:lstStyle/>
          <a:p>
            <a:endParaRPr lang="es-ES"/>
          </a:p>
        </p:txBody>
      </p:sp>
      <p:sp>
        <p:nvSpPr>
          <p:cNvPr id="11" name="Freeform 11"/>
          <p:cNvSpPr/>
          <p:nvPr/>
        </p:nvSpPr>
        <p:spPr>
          <a:xfrm>
            <a:off x="9795510" y="921258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2"/>
            <a:stretch>
              <a:fillRect/>
            </a:stretch>
          </a:blipFill>
        </p:spPr>
        <p:txBody>
          <a:bodyPr/>
          <a:lstStyle/>
          <a:p>
            <a:endParaRPr lang="es-ES"/>
          </a:p>
        </p:txBody>
      </p:sp>
      <p:sp>
        <p:nvSpPr>
          <p:cNvPr id="12" name="Freeform 12"/>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3"/>
            <a:stretch>
              <a:fillRect/>
            </a:stretch>
          </a:blipFill>
        </p:spPr>
        <p:txBody>
          <a:bodyPr/>
          <a:lstStyle/>
          <a:p>
            <a:endParaRPr lang="es-ES"/>
          </a:p>
        </p:txBody>
      </p:sp>
      <p:sp>
        <p:nvSpPr>
          <p:cNvPr id="13" name="Freeform 13"/>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s-ES"/>
          </a:p>
        </p:txBody>
      </p:sp>
      <p:sp>
        <p:nvSpPr>
          <p:cNvPr id="14" name="Freeform 14"/>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5"/>
            <a:stretch>
              <a:fillRect/>
            </a:stretch>
          </a:blipFill>
        </p:spPr>
        <p:txBody>
          <a:bodyPr/>
          <a:lstStyle/>
          <a:p>
            <a:endParaRPr lang="es-ES"/>
          </a:p>
        </p:txBody>
      </p:sp>
      <p:sp>
        <p:nvSpPr>
          <p:cNvPr id="15" name="Freeform 15"/>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s-ES"/>
          </a:p>
        </p:txBody>
      </p:sp>
      <p:sp>
        <p:nvSpPr>
          <p:cNvPr id="16" name="Freeform 16"/>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7"/>
            <a:stretch>
              <a:fillRect/>
            </a:stretch>
          </a:blipFill>
        </p:spPr>
        <p:txBody>
          <a:bodyPr/>
          <a:lstStyle/>
          <a:p>
            <a:endParaRPr lang="es-ES"/>
          </a:p>
        </p:txBody>
      </p:sp>
      <p:sp>
        <p:nvSpPr>
          <p:cNvPr id="17" name="Freeform 17"/>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8"/>
            <a:stretch>
              <a:fillRect/>
            </a:stretch>
          </a:blipFill>
        </p:spPr>
        <p:txBody>
          <a:bodyPr/>
          <a:lstStyle/>
          <a:p>
            <a:endParaRPr lang="es-ES"/>
          </a:p>
        </p:txBody>
      </p:sp>
      <p:sp>
        <p:nvSpPr>
          <p:cNvPr id="18" name="Freeform 18"/>
          <p:cNvSpPr/>
          <p:nvPr/>
        </p:nvSpPr>
        <p:spPr>
          <a:xfrm>
            <a:off x="13053060" y="899541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19"/>
            <a:stretch>
              <a:fillRect/>
            </a:stretch>
          </a:blipFill>
        </p:spPr>
        <p:txBody>
          <a:bodyPr/>
          <a:lstStyle/>
          <a:p>
            <a:endParaRPr lang="es-ES"/>
          </a:p>
        </p:txBody>
      </p:sp>
      <p:sp>
        <p:nvSpPr>
          <p:cNvPr id="19" name="Freeform 19"/>
          <p:cNvSpPr/>
          <p:nvPr/>
        </p:nvSpPr>
        <p:spPr>
          <a:xfrm>
            <a:off x="13270230" y="899541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0"/>
            <a:stretch>
              <a:fillRect/>
            </a:stretch>
          </a:blipFill>
        </p:spPr>
        <p:txBody>
          <a:bodyPr/>
          <a:lstStyle/>
          <a:p>
            <a:endParaRPr lang="es-ES"/>
          </a:p>
        </p:txBody>
      </p:sp>
      <p:sp>
        <p:nvSpPr>
          <p:cNvPr id="20" name="Freeform 20"/>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1"/>
            <a:stretch>
              <a:fillRect/>
            </a:stretch>
          </a:blipFill>
        </p:spPr>
        <p:txBody>
          <a:bodyPr/>
          <a:lstStyle/>
          <a:p>
            <a:endParaRPr lang="es-ES"/>
          </a:p>
        </p:txBody>
      </p:sp>
      <p:sp>
        <p:nvSpPr>
          <p:cNvPr id="21" name="Freeform 21"/>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2"/>
            <a:stretch>
              <a:fillRect/>
            </a:stretch>
          </a:blipFill>
        </p:spPr>
        <p:txBody>
          <a:bodyPr/>
          <a:lstStyle/>
          <a:p>
            <a:endParaRPr lang="es-ES"/>
          </a:p>
        </p:txBody>
      </p:sp>
      <p:grpSp>
        <p:nvGrpSpPr>
          <p:cNvPr id="22" name="Group 22"/>
          <p:cNvGrpSpPr/>
          <p:nvPr/>
        </p:nvGrpSpPr>
        <p:grpSpPr>
          <a:xfrm>
            <a:off x="1028700" y="7075170"/>
            <a:ext cx="6591300" cy="2061596"/>
            <a:chOff x="0" y="0"/>
            <a:chExt cx="1735980" cy="542972"/>
          </a:xfrm>
        </p:grpSpPr>
        <p:sp>
          <p:nvSpPr>
            <p:cNvPr id="23" name="Freeform 23"/>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s-ES"/>
            </a:p>
          </p:txBody>
        </p:sp>
        <p:sp>
          <p:nvSpPr>
            <p:cNvPr id="24" name="TextBox 24"/>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5" name="Freeform 25"/>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s-ES"/>
          </a:p>
        </p:txBody>
      </p:sp>
      <p:sp>
        <p:nvSpPr>
          <p:cNvPr id="26" name="TextBox 26"/>
          <p:cNvSpPr txBox="1"/>
          <p:nvPr/>
        </p:nvSpPr>
        <p:spPr>
          <a:xfrm>
            <a:off x="696845" y="939679"/>
            <a:ext cx="822453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HERRAMIENTAS DE IA EN LA EDUCACIÓN</a:t>
            </a:r>
          </a:p>
        </p:txBody>
      </p:sp>
      <p:sp>
        <p:nvSpPr>
          <p:cNvPr id="27" name="TextBox 27"/>
          <p:cNvSpPr txBox="1"/>
          <p:nvPr/>
        </p:nvSpPr>
        <p:spPr>
          <a:xfrm>
            <a:off x="1493811" y="2891790"/>
            <a:ext cx="5455920" cy="1243965"/>
          </a:xfrm>
          <a:prstGeom prst="rect">
            <a:avLst/>
          </a:prstGeom>
        </p:spPr>
        <p:txBody>
          <a:bodyPr lIns="0" tIns="0" rIns="0" bIns="0" rtlCol="0" anchor="t">
            <a:spAutoFit/>
          </a:bodyPr>
          <a:lstStyle/>
          <a:p>
            <a:pPr marL="0" lvl="0" indent="0" algn="ctr">
              <a:lnSpc>
                <a:spcPts val="3359"/>
              </a:lnSpc>
              <a:spcBef>
                <a:spcPct val="0"/>
              </a:spcBef>
            </a:pPr>
            <a:r>
              <a:rPr lang="en-US" sz="2400" u="none" strike="noStrike">
                <a:solidFill>
                  <a:srgbClr val="000000"/>
                </a:solidFill>
                <a:latin typeface="Lato Light"/>
                <a:ea typeface="Lato Light"/>
                <a:cs typeface="Lato Light"/>
                <a:sym typeface="Lato Light"/>
              </a:rPr>
              <a:t>Como formador de CVET, existen varias herramientas con inteligencia artificial que pueden ayudarte en el aula.</a:t>
            </a:r>
          </a:p>
        </p:txBody>
      </p:sp>
      <p:sp>
        <p:nvSpPr>
          <p:cNvPr id="28" name="TextBox 28"/>
          <p:cNvSpPr txBox="1"/>
          <p:nvPr/>
        </p:nvSpPr>
        <p:spPr>
          <a:xfrm>
            <a:off x="1263015" y="7282815"/>
            <a:ext cx="6122670" cy="1663065"/>
          </a:xfrm>
          <a:prstGeom prst="rect">
            <a:avLst/>
          </a:prstGeom>
        </p:spPr>
        <p:txBody>
          <a:bodyPr lIns="0" tIns="0" rIns="0" bIns="0" rtlCol="0" anchor="t">
            <a:spAutoFit/>
          </a:bodyPr>
          <a:lstStyle/>
          <a:p>
            <a:pPr marL="0" lvl="0" indent="0" algn="ctr">
              <a:lnSpc>
                <a:spcPts val="3359"/>
              </a:lnSpc>
              <a:spcBef>
                <a:spcPct val="0"/>
              </a:spcBef>
            </a:pPr>
            <a:r>
              <a:rPr lang="en-US" sz="2400" u="none" strike="noStrike">
                <a:solidFill>
                  <a:srgbClr val="000000"/>
                </a:solidFill>
                <a:latin typeface="Lato Light"/>
                <a:ea typeface="Lato Light"/>
                <a:cs typeface="Lato Light"/>
                <a:sym typeface="Lato Light"/>
              </a:rPr>
              <a:t>Sin embargo, es importante tener en cuenta la ética al utilizarlos. Para asegurarse de no introducir sesgos, incertidumbre o exclusión en su aula.</a:t>
            </a:r>
          </a:p>
        </p:txBody>
      </p:sp>
      <p:sp>
        <p:nvSpPr>
          <p:cNvPr id="29" name="TextBox 29"/>
          <p:cNvSpPr txBox="1"/>
          <p:nvPr/>
        </p:nvSpPr>
        <p:spPr>
          <a:xfrm>
            <a:off x="9309735" y="8513445"/>
            <a:ext cx="2068830" cy="4622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Cuestionarios y tarjetas didácticas personalizadas</a:t>
            </a:r>
          </a:p>
        </p:txBody>
      </p:sp>
      <p:sp>
        <p:nvSpPr>
          <p:cNvPr id="30" name="TextBox 30"/>
          <p:cNvSpPr txBox="1"/>
          <p:nvPr/>
        </p:nvSpPr>
        <p:spPr>
          <a:xfrm>
            <a:off x="9411808" y="8121015"/>
            <a:ext cx="1801022"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F7CBD"/>
                </a:solidFill>
                <a:latin typeface="Canva Sans Bold"/>
                <a:ea typeface="Canva Sans Bold"/>
                <a:cs typeface="Canva Sans Bold"/>
                <a:sym typeface="Canva Sans Bold"/>
              </a:rPr>
              <a:t>Quizlet</a:t>
            </a:r>
          </a:p>
        </p:txBody>
      </p:sp>
      <p:sp>
        <p:nvSpPr>
          <p:cNvPr id="31" name="TextBox 31"/>
          <p:cNvSpPr txBox="1"/>
          <p:nvPr/>
        </p:nvSpPr>
        <p:spPr>
          <a:xfrm>
            <a:off x="7216428" y="6263044"/>
            <a:ext cx="2323524" cy="6908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Lecciones de matemáticas adaptativas y retroalimentación.</a:t>
            </a:r>
          </a:p>
        </p:txBody>
      </p:sp>
      <p:sp>
        <p:nvSpPr>
          <p:cNvPr id="32" name="TextBox 32"/>
          <p:cNvSpPr txBox="1"/>
          <p:nvPr/>
        </p:nvSpPr>
        <p:spPr>
          <a:xfrm>
            <a:off x="7472233" y="5937289"/>
            <a:ext cx="1801022"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95C552"/>
                </a:solidFill>
                <a:latin typeface="Canva Sans Bold"/>
                <a:ea typeface="Canva Sans Bold"/>
                <a:cs typeface="Canva Sans Bold"/>
                <a:sym typeface="Canva Sans Bold"/>
              </a:rPr>
              <a:t>Dreambox</a:t>
            </a:r>
          </a:p>
        </p:txBody>
      </p:sp>
      <p:sp>
        <p:nvSpPr>
          <p:cNvPr id="33" name="TextBox 33"/>
          <p:cNvSpPr txBox="1"/>
          <p:nvPr/>
        </p:nvSpPr>
        <p:spPr>
          <a:xfrm>
            <a:off x="7477679" y="4639437"/>
            <a:ext cx="1801022" cy="4622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Gestión optimizada del aula</a:t>
            </a:r>
          </a:p>
        </p:txBody>
      </p:sp>
      <p:sp>
        <p:nvSpPr>
          <p:cNvPr id="34" name="TextBox 34"/>
          <p:cNvSpPr txBox="1"/>
          <p:nvPr/>
        </p:nvSpPr>
        <p:spPr>
          <a:xfrm>
            <a:off x="7477679" y="3912108"/>
            <a:ext cx="1801022" cy="611505"/>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957DEA"/>
                </a:solidFill>
                <a:latin typeface="Canva Sans Bold"/>
                <a:ea typeface="Canva Sans Bold"/>
                <a:cs typeface="Canva Sans Bold"/>
                <a:sym typeface="Canva Sans Bold"/>
              </a:rPr>
              <a:t>Google Classroom</a:t>
            </a:r>
          </a:p>
        </p:txBody>
      </p:sp>
      <p:sp>
        <p:nvSpPr>
          <p:cNvPr id="35" name="TextBox 35"/>
          <p:cNvSpPr txBox="1"/>
          <p:nvPr/>
        </p:nvSpPr>
        <p:spPr>
          <a:xfrm>
            <a:off x="9411808" y="2215515"/>
            <a:ext cx="1801022" cy="6908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Comunicación y colaboración mejoradas</a:t>
            </a:r>
          </a:p>
        </p:txBody>
      </p:sp>
      <p:sp>
        <p:nvSpPr>
          <p:cNvPr id="36" name="TextBox 36"/>
          <p:cNvSpPr txBox="1"/>
          <p:nvPr/>
        </p:nvSpPr>
        <p:spPr>
          <a:xfrm>
            <a:off x="9334112" y="1823085"/>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D69BF3"/>
                </a:solidFill>
                <a:latin typeface="Canva Sans Bold"/>
                <a:ea typeface="Canva Sans Bold"/>
                <a:cs typeface="Canva Sans Bold"/>
                <a:sym typeface="Canva Sans Bold"/>
              </a:rPr>
              <a:t>Microsoft Teams</a:t>
            </a:r>
          </a:p>
        </p:txBody>
      </p:sp>
      <p:sp>
        <p:nvSpPr>
          <p:cNvPr id="37" name="TextBox 37"/>
          <p:cNvSpPr txBox="1"/>
          <p:nvPr/>
        </p:nvSpPr>
        <p:spPr>
          <a:xfrm>
            <a:off x="12696415" y="2218372"/>
            <a:ext cx="1801022" cy="6908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Rutas de aprendizaje personalizadas y vídeos instructivos</a:t>
            </a:r>
          </a:p>
        </p:txBody>
      </p:sp>
      <p:sp>
        <p:nvSpPr>
          <p:cNvPr id="38" name="TextBox 38"/>
          <p:cNvSpPr txBox="1"/>
          <p:nvPr/>
        </p:nvSpPr>
        <p:spPr>
          <a:xfrm>
            <a:off x="12618720" y="1825943"/>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5DD49B"/>
                </a:solidFill>
                <a:latin typeface="Canva Sans Bold"/>
                <a:ea typeface="Canva Sans Bold"/>
                <a:cs typeface="Canva Sans Bold"/>
                <a:sym typeface="Canva Sans Bold"/>
              </a:rPr>
              <a:t>Academia Khan</a:t>
            </a:r>
          </a:p>
        </p:txBody>
      </p:sp>
      <p:sp>
        <p:nvSpPr>
          <p:cNvPr id="39" name="TextBox 39"/>
          <p:cNvSpPr txBox="1"/>
          <p:nvPr/>
        </p:nvSpPr>
        <p:spPr>
          <a:xfrm>
            <a:off x="14558564" y="4577715"/>
            <a:ext cx="1801022" cy="6908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Ejercicios de aprendizaje de idiomas adaptativos</a:t>
            </a:r>
          </a:p>
        </p:txBody>
      </p:sp>
      <p:sp>
        <p:nvSpPr>
          <p:cNvPr id="40" name="TextBox 40"/>
          <p:cNvSpPr txBox="1"/>
          <p:nvPr/>
        </p:nvSpPr>
        <p:spPr>
          <a:xfrm>
            <a:off x="14480868" y="4185285"/>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9DC54"/>
                </a:solidFill>
                <a:latin typeface="Canva Sans Bold"/>
                <a:ea typeface="Canva Sans Bold"/>
                <a:cs typeface="Canva Sans Bold"/>
                <a:sym typeface="Canva Sans Bold"/>
              </a:rPr>
              <a:t>Duolingo</a:t>
            </a:r>
          </a:p>
        </p:txBody>
      </p:sp>
      <p:sp>
        <p:nvSpPr>
          <p:cNvPr id="41" name="TextBox 41"/>
          <p:cNvSpPr txBox="1"/>
          <p:nvPr/>
        </p:nvSpPr>
        <p:spPr>
          <a:xfrm>
            <a:off x="14418945" y="6437091"/>
            <a:ext cx="2224980" cy="4622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Ayuda para la redacción y sugerencias de estilo.</a:t>
            </a:r>
          </a:p>
        </p:txBody>
      </p:sp>
      <p:sp>
        <p:nvSpPr>
          <p:cNvPr id="42" name="TextBox 42"/>
          <p:cNvSpPr txBox="1"/>
          <p:nvPr/>
        </p:nvSpPr>
        <p:spPr>
          <a:xfrm>
            <a:off x="14497438" y="6038850"/>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59847"/>
                </a:solidFill>
                <a:latin typeface="Canva Sans Bold"/>
                <a:ea typeface="Canva Sans Bold"/>
                <a:cs typeface="Canva Sans Bold"/>
                <a:sym typeface="Canva Sans Bold"/>
              </a:rPr>
              <a:t>Grammarly</a:t>
            </a:r>
          </a:p>
        </p:txBody>
      </p:sp>
      <p:sp>
        <p:nvSpPr>
          <p:cNvPr id="43" name="TextBox 43"/>
          <p:cNvSpPr txBox="1"/>
          <p:nvPr/>
        </p:nvSpPr>
        <p:spPr>
          <a:xfrm>
            <a:off x="12559942" y="8513445"/>
            <a:ext cx="2312116" cy="462280"/>
          </a:xfrm>
          <a:prstGeom prst="rect">
            <a:avLst/>
          </a:prstGeom>
        </p:spPr>
        <p:txBody>
          <a:bodyPr lIns="0" tIns="0" rIns="0" bIns="0" rtlCol="0" anchor="t">
            <a:spAutoFit/>
          </a:bodyPr>
          <a:lstStyle/>
          <a:p>
            <a:pPr marL="0" lvl="0" indent="0" algn="ctr">
              <a:lnSpc>
                <a:spcPts val="1819"/>
              </a:lnSpc>
              <a:spcBef>
                <a:spcPct val="0"/>
              </a:spcBef>
            </a:pPr>
            <a:r>
              <a:rPr lang="en-US" sz="1299" u="none" strike="noStrike">
                <a:solidFill>
                  <a:srgbClr val="000000"/>
                </a:solidFill>
                <a:latin typeface="Canva Sans"/>
                <a:ea typeface="Canva Sans"/>
                <a:cs typeface="Canva Sans"/>
                <a:sym typeface="Canva Sans"/>
              </a:rPr>
              <a:t>Ayuda con las tareas y soluciones paso a paso.</a:t>
            </a:r>
          </a:p>
        </p:txBody>
      </p:sp>
      <p:sp>
        <p:nvSpPr>
          <p:cNvPr id="44" name="TextBox 44"/>
          <p:cNvSpPr txBox="1"/>
          <p:nvPr/>
        </p:nvSpPr>
        <p:spPr>
          <a:xfrm>
            <a:off x="12629208" y="8077393"/>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6CBBF8"/>
                </a:solidFill>
                <a:latin typeface="Canva Sans Bold"/>
                <a:ea typeface="Canva Sans Bold"/>
                <a:cs typeface="Canva Sans Bold"/>
                <a:sym typeface="Canva Sans Bold"/>
              </a:rPr>
              <a:t>Socrático</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925"/>
            <a:ext cx="16230600" cy="6515100"/>
          </a:xfrm>
          <a:prstGeom prst="rect">
            <a:avLst/>
          </a:prstGeom>
        </p:spPr>
        <p:txBody>
          <a:bodyPr lIns="0" tIns="0" rIns="0" bIns="0" rtlCol="0" anchor="t">
            <a:spAutoFit/>
          </a:bodyPr>
          <a:lstStyle/>
          <a:p>
            <a:pPr algn="just">
              <a:lnSpc>
                <a:spcPts val="2879"/>
              </a:lnSpc>
            </a:pPr>
            <a:endParaRPr sz="2400" dirty="0">
              <a:latin typeface="Lato Light" panose="020F0302020204030203" pitchFamily="34" charset="0"/>
            </a:endParaRPr>
          </a:p>
          <a:p>
            <a:pPr marL="434340" lvl="1" indent="-217170" algn="just">
              <a:lnSpc>
                <a:spcPts val="2879"/>
              </a:lnSpc>
              <a:buFont typeface="Arial"/>
              <a:buChar char="•"/>
            </a:pPr>
            <a:r>
              <a:rPr lang="en-US" sz="2400" b="1" dirty="0">
                <a:solidFill>
                  <a:srgbClr val="000000"/>
                </a:solidFill>
                <a:latin typeface="Lato Light" panose="020F0302020204030203" pitchFamily="34" charset="0"/>
                <a:ea typeface="Lato Bold"/>
                <a:cs typeface="Lato Bold"/>
                <a:sym typeface="Lato Bold"/>
              </a:rPr>
              <a:t>La </a:t>
            </a:r>
            <a:r>
              <a:rPr lang="en-US" sz="2400" b="1" dirty="0" err="1">
                <a:solidFill>
                  <a:srgbClr val="000000"/>
                </a:solidFill>
                <a:latin typeface="Lato Light" panose="020F0302020204030203" pitchFamily="34" charset="0"/>
                <a:ea typeface="Lato Bold"/>
                <a:cs typeface="Lato Bold"/>
                <a:sym typeface="Lato Bold"/>
              </a:rPr>
              <a:t>capacidad</a:t>
            </a:r>
            <a:r>
              <a:rPr lang="en-US" sz="2400" b="1" dirty="0">
                <a:solidFill>
                  <a:srgbClr val="000000"/>
                </a:solidFill>
                <a:latin typeface="Lato Light" panose="020F0302020204030203" pitchFamily="34" charset="0"/>
                <a:ea typeface="Lato Bold"/>
                <a:cs typeface="Lato Bold"/>
                <a:sym typeface="Lato Bold"/>
              </a:rPr>
              <a:t> de </a:t>
            </a:r>
            <a:r>
              <a:rPr lang="en-US" sz="2400" b="1" dirty="0" err="1">
                <a:solidFill>
                  <a:srgbClr val="000000"/>
                </a:solidFill>
                <a:latin typeface="Lato Light" panose="020F0302020204030203" pitchFamily="34" charset="0"/>
                <a:ea typeface="Lato Bold"/>
                <a:cs typeface="Lato Bold"/>
                <a:sym typeface="Lato Bold"/>
              </a:rPr>
              <a:t>acción</a:t>
            </a:r>
            <a:r>
              <a:rPr lang="en-US" sz="2400" b="1" dirty="0">
                <a:solidFill>
                  <a:srgbClr val="000000"/>
                </a:solidFill>
                <a:latin typeface="Lato Light" panose="020F0302020204030203" pitchFamily="34" charset="0"/>
                <a:ea typeface="Lato Bold"/>
                <a:cs typeface="Lato Bold"/>
                <a:sym typeface="Lato Bold"/>
              </a:rPr>
              <a:t> humana </a:t>
            </a:r>
            <a:r>
              <a:rPr lang="en-US" sz="2400" dirty="0">
                <a:solidFill>
                  <a:srgbClr val="000000"/>
                </a:solidFill>
                <a:latin typeface="Lato Light" panose="020F0302020204030203" pitchFamily="34" charset="0"/>
                <a:ea typeface="Lato Light"/>
                <a:cs typeface="Lato Light"/>
                <a:sym typeface="Lato Light"/>
              </a:rPr>
              <a:t>se </a:t>
            </a:r>
            <a:r>
              <a:rPr lang="en-US" sz="2400" dirty="0" err="1">
                <a:solidFill>
                  <a:srgbClr val="000000"/>
                </a:solidFill>
                <a:latin typeface="Lato Light" panose="020F0302020204030203" pitchFamily="34" charset="0"/>
                <a:ea typeface="Lato Light"/>
                <a:cs typeface="Lato Light"/>
                <a:sym typeface="Lato Light"/>
              </a:rPr>
              <a:t>refiere</a:t>
            </a:r>
            <a:r>
              <a:rPr lang="en-US" sz="2400" dirty="0">
                <a:solidFill>
                  <a:srgbClr val="000000"/>
                </a:solidFill>
                <a:latin typeface="Lato Light" panose="020F0302020204030203" pitchFamily="34" charset="0"/>
                <a:ea typeface="Lato Light"/>
                <a:cs typeface="Lato Light"/>
                <a:sym typeface="Lato Light"/>
              </a:rPr>
              <a:t> a la </a:t>
            </a:r>
            <a:r>
              <a:rPr lang="en-US" sz="2400" dirty="0" err="1">
                <a:solidFill>
                  <a:srgbClr val="000000"/>
                </a:solidFill>
                <a:latin typeface="Lato Light" panose="020F0302020204030203" pitchFamily="34" charset="0"/>
                <a:ea typeface="Lato Light"/>
                <a:cs typeface="Lato Light"/>
                <a:sym typeface="Lato Light"/>
              </a:rPr>
              <a:t>habilidad</a:t>
            </a:r>
            <a:r>
              <a:rPr lang="en-US" sz="2400" dirty="0">
                <a:solidFill>
                  <a:srgbClr val="000000"/>
                </a:solidFill>
                <a:latin typeface="Lato Light" panose="020F0302020204030203" pitchFamily="34" charset="0"/>
                <a:ea typeface="Lato Light"/>
                <a:cs typeface="Lato Light"/>
                <a:sym typeface="Lato Light"/>
              </a:rPr>
              <a:t> de un </a:t>
            </a:r>
            <a:r>
              <a:rPr lang="en-US" sz="2400" dirty="0" err="1">
                <a:solidFill>
                  <a:srgbClr val="000000"/>
                </a:solidFill>
                <a:latin typeface="Lato Light" panose="020F0302020204030203" pitchFamily="34" charset="0"/>
                <a:ea typeface="Lato Light"/>
                <a:cs typeface="Lato Light"/>
                <a:sym typeface="Lato Light"/>
              </a:rPr>
              <a:t>individuo</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convertirse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miembro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competente</a:t>
            </a:r>
            <a:r>
              <a:rPr lang="en-US" sz="2400" dirty="0">
                <a:solidFill>
                  <a:srgbClr val="000000"/>
                </a:solidFill>
                <a:latin typeface="Lato Light" panose="020F0302020204030203" pitchFamily="34" charset="0"/>
                <a:ea typeface="Lato Light"/>
                <a:cs typeface="Lato Light"/>
                <a:sym typeface="Lato Light"/>
              </a:rPr>
              <a:t> de la </a:t>
            </a:r>
            <a:r>
              <a:rPr lang="en-US" sz="2400" dirty="0" err="1">
                <a:solidFill>
                  <a:srgbClr val="000000"/>
                </a:solidFill>
                <a:latin typeface="Lato Light" panose="020F0302020204030203" pitchFamily="34" charset="0"/>
                <a:ea typeface="Lato Light"/>
                <a:cs typeface="Lato Light"/>
                <a:sym typeface="Lato Light"/>
              </a:rPr>
              <a:t>sociedad</a:t>
            </a:r>
            <a:r>
              <a:rPr lang="en-US" sz="2400" dirty="0">
                <a:solidFill>
                  <a:srgbClr val="000000"/>
                </a:solidFill>
                <a:latin typeface="Lato Light" panose="020F0302020204030203" pitchFamily="34" charset="0"/>
                <a:ea typeface="Lato Light"/>
                <a:cs typeface="Lato Light"/>
                <a:sym typeface="Lato Light"/>
              </a:rPr>
              <a:t>. Una persona con </a:t>
            </a:r>
            <a:r>
              <a:rPr lang="en-US" sz="2400" dirty="0" err="1">
                <a:solidFill>
                  <a:srgbClr val="000000"/>
                </a:solidFill>
                <a:latin typeface="Lato Light" panose="020F0302020204030203" pitchFamily="34" charset="0"/>
                <a:ea typeface="Lato Light"/>
                <a:cs typeface="Lato Light"/>
                <a:sym typeface="Lato Light"/>
              </a:rPr>
              <a:t>capacidad</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acción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puede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determinar</a:t>
            </a:r>
            <a:r>
              <a:rPr lang="en-US" sz="2400" dirty="0">
                <a:solidFill>
                  <a:srgbClr val="000000"/>
                </a:solidFill>
                <a:latin typeface="Lato Light" panose="020F0302020204030203" pitchFamily="34" charset="0"/>
                <a:ea typeface="Lato Light"/>
                <a:cs typeface="Lato Light"/>
                <a:sym typeface="Lato Light"/>
              </a:rPr>
              <a:t> sus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vitales</a:t>
            </a:r>
            <a:r>
              <a:rPr lang="en-US" sz="2400" dirty="0">
                <a:solidFill>
                  <a:srgbClr val="000000"/>
                </a:solidFill>
                <a:latin typeface="Lato Light" panose="020F0302020204030203" pitchFamily="34" charset="0"/>
                <a:ea typeface="Lato Light"/>
                <a:cs typeface="Lato Light"/>
                <a:sym typeface="Lato Light"/>
              </a:rPr>
              <a:t> y ser </a:t>
            </a:r>
            <a:r>
              <a:rPr lang="en-US" sz="2400" dirty="0" err="1">
                <a:solidFill>
                  <a:srgbClr val="000000"/>
                </a:solidFill>
                <a:latin typeface="Lato Light" panose="020F0302020204030203" pitchFamily="34" charset="0"/>
                <a:ea typeface="Lato Light"/>
                <a:cs typeface="Lato Light"/>
                <a:sym typeface="Lato Light"/>
              </a:rPr>
              <a:t>responsable</a:t>
            </a:r>
            <a:r>
              <a:rPr lang="en-US" sz="2400" dirty="0">
                <a:solidFill>
                  <a:srgbClr val="000000"/>
                </a:solidFill>
                <a:latin typeface="Lato Light" panose="020F0302020204030203" pitchFamily="34" charset="0"/>
                <a:ea typeface="Lato Light"/>
                <a:cs typeface="Lato Light"/>
                <a:sym typeface="Lato Light"/>
              </a:rPr>
              <a:t> de sus </a:t>
            </a:r>
            <a:r>
              <a:rPr lang="en-US" sz="2400" dirty="0" err="1">
                <a:solidFill>
                  <a:srgbClr val="000000"/>
                </a:solidFill>
                <a:latin typeface="Lato Light" panose="020F0302020204030203" pitchFamily="34" charset="0"/>
                <a:ea typeface="Lato Light"/>
                <a:cs typeface="Lato Light"/>
                <a:sym typeface="Lato Light"/>
              </a:rPr>
              <a:t>actos</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capacidad</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acción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sustenta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conceptos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ampliamente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utilizados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como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autonomía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autodeterminación</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responsabilidad</a:t>
            </a:r>
            <a:r>
              <a:rPr lang="en-US" sz="2400" dirty="0">
                <a:solidFill>
                  <a:srgbClr val="000000"/>
                </a:solidFill>
                <a:latin typeface="Lato Light" panose="020F0302020204030203" pitchFamily="34" charset="0"/>
                <a:ea typeface="Lato Light"/>
                <a:cs typeface="Lato Light"/>
                <a:sym typeface="Lato Light"/>
              </a:rPr>
              <a:t>.</a:t>
            </a:r>
          </a:p>
          <a:p>
            <a:pPr marL="434340" lvl="1" indent="-217170"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buFont typeface="Arial"/>
              <a:buChar char="•"/>
            </a:pPr>
            <a:r>
              <a:rPr lang="en-US" sz="2400" b="1" dirty="0">
                <a:solidFill>
                  <a:srgbClr val="000000"/>
                </a:solidFill>
                <a:latin typeface="Lato Light" panose="020F0302020204030203" pitchFamily="34" charset="0"/>
                <a:ea typeface="Lato Bold"/>
                <a:cs typeface="Lato Bold"/>
                <a:sym typeface="Lato Bold"/>
              </a:rPr>
              <a:t>La </a:t>
            </a:r>
            <a:r>
              <a:rPr lang="en-US" sz="2400" b="1" dirty="0" err="1">
                <a:solidFill>
                  <a:srgbClr val="000000"/>
                </a:solidFill>
                <a:latin typeface="Lato Light" panose="020F0302020204030203" pitchFamily="34" charset="0"/>
                <a:ea typeface="Lato Bold"/>
                <a:cs typeface="Lato Bold"/>
                <a:sym typeface="Lato Bold"/>
              </a:rPr>
              <a:t>equidad</a:t>
            </a:r>
            <a:r>
              <a:rPr lang="en-US" sz="2400" b="1" dirty="0">
                <a:solidFill>
                  <a:srgbClr val="000000"/>
                </a:solidFill>
                <a:latin typeface="Lato Light" panose="020F0302020204030203" pitchFamily="34" charset="0"/>
                <a:ea typeface="Lato Bold"/>
                <a:cs typeface="Lato Bold"/>
                <a:sym typeface="Lato Bold"/>
              </a:rPr>
              <a:t> </a:t>
            </a:r>
            <a:r>
              <a:rPr lang="en-US" sz="2400" dirty="0">
                <a:solidFill>
                  <a:srgbClr val="000000"/>
                </a:solidFill>
                <a:latin typeface="Lato Light" panose="020F0302020204030203" pitchFamily="34" charset="0"/>
                <a:ea typeface="Lato Light"/>
                <a:cs typeface="Lato Light"/>
                <a:sym typeface="Lato Light"/>
              </a:rPr>
              <a:t>se </a:t>
            </a:r>
            <a:r>
              <a:rPr lang="en-US" sz="2400" dirty="0" err="1">
                <a:solidFill>
                  <a:srgbClr val="000000"/>
                </a:solidFill>
                <a:latin typeface="Lato Light" panose="020F0302020204030203" pitchFamily="34" charset="0"/>
                <a:ea typeface="Lato Light"/>
                <a:cs typeface="Lato Light"/>
                <a:sym typeface="Lato Light"/>
              </a:rPr>
              <a:t>refiere</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todas</a:t>
            </a:r>
            <a:r>
              <a:rPr lang="en-US" sz="2400" dirty="0">
                <a:solidFill>
                  <a:srgbClr val="000000"/>
                </a:solidFill>
                <a:latin typeface="Lato Light" panose="020F0302020204030203" pitchFamily="34" charset="0"/>
                <a:ea typeface="Lato Light"/>
                <a:cs typeface="Lato Light"/>
                <a:sym typeface="Lato Light"/>
              </a:rPr>
              <a:t> las personas </a:t>
            </a:r>
            <a:r>
              <a:rPr lang="en-US" sz="2400" dirty="0" err="1">
                <a:solidFill>
                  <a:srgbClr val="000000"/>
                </a:solidFill>
                <a:latin typeface="Lato Light" panose="020F0302020204030203" pitchFamily="34" charset="0"/>
                <a:ea typeface="Lato Light"/>
                <a:cs typeface="Lato Light"/>
                <a:sym typeface="Lato Light"/>
              </a:rPr>
              <a:t>reciban</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trato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justo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organización</a:t>
            </a:r>
            <a:r>
              <a:rPr lang="en-US" sz="2400" dirty="0">
                <a:solidFill>
                  <a:srgbClr val="000000"/>
                </a:solidFill>
                <a:latin typeface="Lato Light" panose="020F0302020204030203" pitchFamily="34" charset="0"/>
                <a:ea typeface="Lato Light"/>
                <a:cs typeface="Lato Light"/>
                <a:sym typeface="Lato Light"/>
              </a:rPr>
              <a:t> social. Se </a:t>
            </a:r>
            <a:r>
              <a:rPr lang="en-US" sz="2400" dirty="0" err="1">
                <a:solidFill>
                  <a:srgbClr val="000000"/>
                </a:solidFill>
                <a:latin typeface="Lato Light" panose="020F0302020204030203" pitchFamily="34" charset="0"/>
                <a:ea typeface="Lato Light"/>
                <a:cs typeface="Lato Light"/>
                <a:sym typeface="Lato Light"/>
              </a:rPr>
              <a:t>requieren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procesos</a:t>
            </a:r>
            <a:r>
              <a:rPr lang="en-US" sz="2400" dirty="0">
                <a:solidFill>
                  <a:srgbClr val="000000"/>
                </a:solidFill>
                <a:latin typeface="Lato Light" panose="020F0302020204030203" pitchFamily="34" charset="0"/>
                <a:ea typeface="Lato Light"/>
                <a:cs typeface="Lato Light"/>
                <a:sym typeface="Lato Light"/>
              </a:rPr>
              <a:t> claros para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todos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usuarios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tengan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igualdad</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acceso</a:t>
            </a:r>
            <a:r>
              <a:rPr lang="en-US" sz="2400" dirty="0">
                <a:solidFill>
                  <a:srgbClr val="000000"/>
                </a:solidFill>
                <a:latin typeface="Lato Light" panose="020F0302020204030203" pitchFamily="34" charset="0"/>
                <a:ea typeface="Lato Light"/>
                <a:cs typeface="Lato Light"/>
                <a:sym typeface="Lato Light"/>
              </a:rPr>
              <a:t> a las </a:t>
            </a:r>
            <a:r>
              <a:rPr lang="en-US" sz="2400" dirty="0" err="1">
                <a:solidFill>
                  <a:srgbClr val="000000"/>
                </a:solidFill>
                <a:latin typeface="Lato Light" panose="020F0302020204030203" pitchFamily="34" charset="0"/>
                <a:ea typeface="Lato Light"/>
                <a:cs typeface="Lato Light"/>
                <a:sym typeface="Lato Light"/>
              </a:rPr>
              <a:t>oportunidades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incluyen</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equidad</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inclusión</a:t>
            </a:r>
            <a:r>
              <a:rPr lang="en-US" sz="2400" dirty="0">
                <a:solidFill>
                  <a:srgbClr val="000000"/>
                </a:solidFill>
                <a:latin typeface="Lato Light" panose="020F0302020204030203" pitchFamily="34" charset="0"/>
                <a:ea typeface="Lato Light"/>
                <a:cs typeface="Lato Light"/>
                <a:sym typeface="Lato Light"/>
              </a:rPr>
              <a:t>, la no </a:t>
            </a:r>
            <a:r>
              <a:rPr lang="en-US" sz="2400" dirty="0" err="1">
                <a:solidFill>
                  <a:srgbClr val="000000"/>
                </a:solidFill>
                <a:latin typeface="Lato Light" panose="020F0302020204030203" pitchFamily="34" charset="0"/>
                <a:ea typeface="Lato Light"/>
                <a:cs typeface="Lato Light"/>
                <a:sym typeface="Lato Light"/>
              </a:rPr>
              <a:t>discriminación</a:t>
            </a:r>
            <a:r>
              <a:rPr lang="en-US" sz="2400" dirty="0">
                <a:solidFill>
                  <a:srgbClr val="000000"/>
                </a:solidFill>
                <a:latin typeface="Lato Light" panose="020F0302020204030203" pitchFamily="34" charset="0"/>
                <a:ea typeface="Lato Light"/>
                <a:cs typeface="Lato Light"/>
                <a:sym typeface="Lato Light"/>
              </a:rPr>
              <a:t> y la </a:t>
            </a:r>
            <a:r>
              <a:rPr lang="en-US" sz="2400" dirty="0" err="1">
                <a:solidFill>
                  <a:srgbClr val="000000"/>
                </a:solidFill>
                <a:latin typeface="Lato Light" panose="020F0302020204030203" pitchFamily="34" charset="0"/>
                <a:ea typeface="Lato Light"/>
                <a:cs typeface="Lato Light"/>
                <a:sym typeface="Lato Light"/>
              </a:rPr>
              <a:t>distribución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justa</a:t>
            </a:r>
            <a:r>
              <a:rPr lang="en-US" sz="2400" dirty="0">
                <a:solidFill>
                  <a:srgbClr val="000000"/>
                </a:solidFill>
                <a:latin typeface="Lato Light" panose="020F0302020204030203" pitchFamily="34" charset="0"/>
                <a:ea typeface="Lato Light"/>
                <a:cs typeface="Lato Light"/>
                <a:sym typeface="Lato Light"/>
              </a:rPr>
              <a:t> de derechos y </a:t>
            </a:r>
            <a:r>
              <a:rPr lang="en-US" sz="2400" dirty="0" err="1">
                <a:solidFill>
                  <a:srgbClr val="000000"/>
                </a:solidFill>
                <a:latin typeface="Lato Light" panose="020F0302020204030203" pitchFamily="34" charset="0"/>
                <a:ea typeface="Lato Light"/>
                <a:cs typeface="Lato Light"/>
                <a:sym typeface="Lato Light"/>
              </a:rPr>
              <a:t>responsabilidades</a:t>
            </a:r>
            <a:r>
              <a:rPr lang="en-US" sz="2400" dirty="0">
                <a:solidFill>
                  <a:srgbClr val="000000"/>
                </a:solidFill>
                <a:latin typeface="Lato Light" panose="020F0302020204030203" pitchFamily="34" charset="0"/>
                <a:ea typeface="Lato Light"/>
                <a:cs typeface="Lato Light"/>
                <a:sym typeface="Lato Light"/>
              </a:rPr>
              <a:t>.</a:t>
            </a:r>
          </a:p>
          <a:p>
            <a:pPr marL="434340" lvl="1" indent="-217170"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buFont typeface="Arial"/>
              <a:buChar char="•"/>
            </a:pPr>
            <a:r>
              <a:rPr lang="en-US" sz="2400" b="1" dirty="0">
                <a:solidFill>
                  <a:srgbClr val="000000"/>
                </a:solidFill>
                <a:latin typeface="Lato Light" panose="020F0302020204030203" pitchFamily="34" charset="0"/>
                <a:ea typeface="Lato Bold"/>
                <a:cs typeface="Lato Bold"/>
                <a:sym typeface="Lato Bold"/>
              </a:rPr>
              <a:t>La </a:t>
            </a:r>
            <a:r>
              <a:rPr lang="en-US" sz="2400" b="1" dirty="0" err="1">
                <a:solidFill>
                  <a:srgbClr val="000000"/>
                </a:solidFill>
                <a:latin typeface="Lato Light" panose="020F0302020204030203" pitchFamily="34" charset="0"/>
                <a:ea typeface="Lato Bold"/>
                <a:cs typeface="Lato Bold"/>
                <a:sym typeface="Lato Bold"/>
              </a:rPr>
              <a:t>humanidad</a:t>
            </a:r>
            <a:r>
              <a:rPr lang="en-US" sz="2400" b="1" dirty="0">
                <a:solidFill>
                  <a:srgbClr val="000000"/>
                </a:solidFill>
                <a:latin typeface="Lato Light" panose="020F0302020204030203" pitchFamily="34" charset="0"/>
                <a:ea typeface="Lato Bold"/>
                <a:cs typeface="Lato Bold"/>
                <a:sym typeface="Lato Bold"/>
              </a:rPr>
              <a:t> </a:t>
            </a:r>
            <a:r>
              <a:rPr lang="en-US" sz="2400" dirty="0" err="1">
                <a:solidFill>
                  <a:srgbClr val="000000"/>
                </a:solidFill>
                <a:latin typeface="Lato Light" panose="020F0302020204030203" pitchFamily="34" charset="0"/>
                <a:ea typeface="Lato Light"/>
                <a:cs typeface="Lato Light"/>
                <a:sym typeface="Lato Light"/>
              </a:rPr>
              <a:t>aborda</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consideración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hacia</a:t>
            </a:r>
            <a:r>
              <a:rPr lang="en-US" sz="2400" dirty="0">
                <a:solidFill>
                  <a:srgbClr val="000000"/>
                </a:solidFill>
                <a:latin typeface="Lato Light" panose="020F0302020204030203" pitchFamily="34" charset="0"/>
                <a:ea typeface="Lato Light"/>
                <a:cs typeface="Lato Light"/>
                <a:sym typeface="Lato Light"/>
              </a:rPr>
              <a:t> las personas, </a:t>
            </a:r>
            <a:r>
              <a:rPr lang="en-US" sz="2400" dirty="0" err="1">
                <a:solidFill>
                  <a:srgbClr val="000000"/>
                </a:solidFill>
                <a:latin typeface="Lato Light" panose="020F0302020204030203" pitchFamily="34" charset="0"/>
                <a:ea typeface="Lato Light"/>
                <a:cs typeface="Lato Light"/>
                <a:sym typeface="Lato Light"/>
              </a:rPr>
              <a:t>su</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identidad</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integridad</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dignidad</a:t>
            </a:r>
            <a:r>
              <a:rPr lang="en-US" sz="2400" dirty="0">
                <a:solidFill>
                  <a:srgbClr val="000000"/>
                </a:solidFill>
                <a:latin typeface="Lato Light" panose="020F0302020204030203" pitchFamily="34" charset="0"/>
                <a:ea typeface="Lato Light"/>
                <a:cs typeface="Lato Light"/>
                <a:sym typeface="Lato Light"/>
              </a:rPr>
              <a:t>. Debemos </a:t>
            </a:r>
            <a:r>
              <a:rPr lang="en-US" sz="2400" dirty="0" err="1">
                <a:solidFill>
                  <a:srgbClr val="000000"/>
                </a:solidFill>
                <a:latin typeface="Lato Light" panose="020F0302020204030203" pitchFamily="34" charset="0"/>
                <a:ea typeface="Lato Light"/>
                <a:cs typeface="Lato Light"/>
                <a:sym typeface="Lato Light"/>
              </a:rPr>
              <a:t>considerar</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bienestar</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seguridad</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cohesión</a:t>
            </a:r>
            <a:r>
              <a:rPr lang="en-US" sz="2400" dirty="0">
                <a:solidFill>
                  <a:srgbClr val="000000"/>
                </a:solidFill>
                <a:latin typeface="Lato Light" panose="020F0302020204030203" pitchFamily="34" charset="0"/>
                <a:ea typeface="Lato Light"/>
                <a:cs typeface="Lato Light"/>
                <a:sym typeface="Lato Light"/>
              </a:rPr>
              <a:t> social, el </a:t>
            </a:r>
            <a:r>
              <a:rPr lang="en-US" sz="2400" dirty="0" err="1">
                <a:solidFill>
                  <a:srgbClr val="000000"/>
                </a:solidFill>
                <a:latin typeface="Lato Light" panose="020F0302020204030203" pitchFamily="34" charset="0"/>
                <a:ea typeface="Lato Light"/>
                <a:cs typeface="Lato Light"/>
                <a:sym typeface="Lato Light"/>
              </a:rPr>
              <a:t>contacto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significativo</a:t>
            </a:r>
            <a:r>
              <a:rPr lang="en-US" sz="2400" dirty="0">
                <a:solidFill>
                  <a:srgbClr val="000000"/>
                </a:solidFill>
                <a:latin typeface="Lato Light" panose="020F0302020204030203" pitchFamily="34" charset="0"/>
                <a:ea typeface="Lato Light"/>
                <a:cs typeface="Lato Light"/>
                <a:sym typeface="Lato Light"/>
              </a:rPr>
              <a:t> y el </a:t>
            </a:r>
            <a:r>
              <a:rPr lang="en-US" sz="2400" dirty="0" err="1">
                <a:solidFill>
                  <a:srgbClr val="000000"/>
                </a:solidFill>
                <a:latin typeface="Lato Light" panose="020F0302020204030203" pitchFamily="34" charset="0"/>
                <a:ea typeface="Lato Light"/>
                <a:cs typeface="Lato Light"/>
                <a:sym typeface="Lato Light"/>
              </a:rPr>
              <a:t>respeto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necesarios</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una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conexión</a:t>
            </a:r>
            <a:r>
              <a:rPr lang="en-US" sz="2400" dirty="0">
                <a:solidFill>
                  <a:srgbClr val="000000"/>
                </a:solidFill>
                <a:latin typeface="Lato Light" panose="020F0302020204030203" pitchFamily="34" charset="0"/>
                <a:ea typeface="Lato Light"/>
                <a:cs typeface="Lato Light"/>
                <a:sym typeface="Lato Light"/>
              </a:rPr>
              <a:t> humana </a:t>
            </a:r>
            <a:r>
              <a:rPr lang="en-US" sz="2400" dirty="0" err="1">
                <a:solidFill>
                  <a:srgbClr val="000000"/>
                </a:solidFill>
                <a:latin typeface="Lato Light" panose="020F0302020204030203" pitchFamily="34" charset="0"/>
                <a:ea typeface="Lato Light"/>
                <a:cs typeface="Lato Light"/>
                <a:sym typeface="Lato Light"/>
              </a:rPr>
              <a:t>significativa</a:t>
            </a:r>
            <a:r>
              <a:rPr lang="en-US" sz="2400" dirty="0">
                <a:solidFill>
                  <a:srgbClr val="000000"/>
                </a:solidFill>
                <a:latin typeface="Lato Light" panose="020F0302020204030203" pitchFamily="34" charset="0"/>
                <a:ea typeface="Lato Light"/>
                <a:cs typeface="Lato Light"/>
                <a:sym typeface="Lato Light"/>
              </a:rPr>
              <a:t>. Esta </a:t>
            </a:r>
            <a:r>
              <a:rPr lang="en-US" sz="2400" dirty="0" err="1">
                <a:solidFill>
                  <a:srgbClr val="000000"/>
                </a:solidFill>
                <a:latin typeface="Lato Light" panose="020F0302020204030203" pitchFamily="34" charset="0"/>
                <a:ea typeface="Lato Light"/>
                <a:cs typeface="Lato Light"/>
                <a:sym typeface="Lato Light"/>
              </a:rPr>
              <a:t>conexión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implica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acercamos</a:t>
            </a:r>
            <a:r>
              <a:rPr lang="en-US" sz="2400" dirty="0">
                <a:solidFill>
                  <a:srgbClr val="000000"/>
                </a:solidFill>
                <a:latin typeface="Lato Light" panose="020F0302020204030203" pitchFamily="34" charset="0"/>
                <a:ea typeface="Lato Light"/>
                <a:cs typeface="Lato Light"/>
                <a:sym typeface="Lato Light"/>
              </a:rPr>
              <a:t> a las personas </a:t>
            </a:r>
            <a:r>
              <a:rPr lang="en-US" sz="2400" dirty="0" err="1">
                <a:solidFill>
                  <a:srgbClr val="000000"/>
                </a:solidFill>
                <a:latin typeface="Lato Light" panose="020F0302020204030203" pitchFamily="34" charset="0"/>
                <a:ea typeface="Lato Light"/>
                <a:cs typeface="Lato Light"/>
                <a:sym typeface="Lato Light"/>
              </a:rPr>
              <a:t>respetando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a:t>
            </a:r>
            <a:r>
              <a:rPr lang="en-US" sz="2400" dirty="0">
                <a:solidFill>
                  <a:srgbClr val="000000"/>
                </a:solidFill>
                <a:latin typeface="Lato Light" panose="020F0302020204030203" pitchFamily="34" charset="0"/>
                <a:ea typeface="Lato Light"/>
                <a:cs typeface="Lato Light"/>
                <a:sym typeface="Lato Light"/>
              </a:rPr>
              <a:t> valor </a:t>
            </a:r>
            <a:r>
              <a:rPr lang="en-US" sz="2400" dirty="0" err="1">
                <a:solidFill>
                  <a:srgbClr val="000000"/>
                </a:solidFill>
                <a:latin typeface="Lato Light" panose="020F0302020204030203" pitchFamily="34" charset="0"/>
                <a:ea typeface="Lato Light"/>
                <a:cs typeface="Lato Light"/>
                <a:sym typeface="Lato Light"/>
              </a:rPr>
              <a:t>intrínseco</a:t>
            </a:r>
            <a:r>
              <a:rPr lang="en-US" sz="2400" dirty="0">
                <a:solidFill>
                  <a:srgbClr val="000000"/>
                </a:solidFill>
                <a:latin typeface="Lato Light" panose="020F0302020204030203" pitchFamily="34" charset="0"/>
                <a:ea typeface="Lato Light"/>
                <a:cs typeface="Lato Light"/>
                <a:sym typeface="Lato Light"/>
              </a:rPr>
              <a:t>, no </a:t>
            </a:r>
            <a:r>
              <a:rPr lang="en-US" sz="2400" dirty="0" err="1">
                <a:solidFill>
                  <a:srgbClr val="000000"/>
                </a:solidFill>
                <a:latin typeface="Lato Light" panose="020F0302020204030203" pitchFamily="34" charset="0"/>
                <a:ea typeface="Lato Light"/>
                <a:cs typeface="Lato Light"/>
                <a:sym typeface="Lato Light"/>
              </a:rPr>
              <a:t>como</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objeto</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datos</a:t>
            </a:r>
            <a:r>
              <a:rPr lang="en-US" sz="2400" dirty="0">
                <a:solidFill>
                  <a:srgbClr val="000000"/>
                </a:solidFill>
                <a:latin typeface="Lato Light" panose="020F0302020204030203" pitchFamily="34" charset="0"/>
                <a:ea typeface="Lato Light"/>
                <a:cs typeface="Lato Light"/>
                <a:sym typeface="Lato Light"/>
              </a:rPr>
              <a:t> o un medio para un fin.</a:t>
            </a:r>
          </a:p>
          <a:p>
            <a:pPr marL="434340" lvl="1" indent="-217170"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buFont typeface="Arial"/>
              <a:buChar char="•"/>
            </a:pPr>
            <a:r>
              <a:rPr lang="en-US" sz="2400" b="1" dirty="0">
                <a:solidFill>
                  <a:srgbClr val="000000"/>
                </a:solidFill>
                <a:latin typeface="Lato Light" panose="020F0302020204030203" pitchFamily="34" charset="0"/>
                <a:ea typeface="Lato Bold"/>
                <a:cs typeface="Lato Bold"/>
                <a:sym typeface="Lato Bold"/>
              </a:rPr>
              <a:t>La </a:t>
            </a:r>
            <a:r>
              <a:rPr lang="en-US" sz="2400" b="1" dirty="0" err="1">
                <a:solidFill>
                  <a:srgbClr val="000000"/>
                </a:solidFill>
                <a:latin typeface="Lato Light" panose="020F0302020204030203" pitchFamily="34" charset="0"/>
                <a:ea typeface="Lato Bold"/>
                <a:cs typeface="Lato Bold"/>
                <a:sym typeface="Lato Bold"/>
              </a:rPr>
              <a:t>elección</a:t>
            </a:r>
            <a:r>
              <a:rPr lang="en-US" sz="2400" b="1" dirty="0">
                <a:solidFill>
                  <a:srgbClr val="000000"/>
                </a:solidFill>
                <a:latin typeface="Lato Light" panose="020F0302020204030203" pitchFamily="34" charset="0"/>
                <a:ea typeface="Lato Bold"/>
                <a:cs typeface="Lato Bold"/>
                <a:sym typeface="Lato Bold"/>
              </a:rPr>
              <a:t> </a:t>
            </a:r>
            <a:r>
              <a:rPr lang="en-US" sz="2400" b="1" dirty="0" err="1">
                <a:solidFill>
                  <a:srgbClr val="000000"/>
                </a:solidFill>
                <a:latin typeface="Lato Light" panose="020F0302020204030203" pitchFamily="34" charset="0"/>
                <a:ea typeface="Lato Bold"/>
                <a:cs typeface="Lato Bold"/>
                <a:sym typeface="Lato Bold"/>
              </a:rPr>
              <a:t>justificada</a:t>
            </a:r>
            <a:r>
              <a:rPr lang="en-US" sz="2400" b="1" dirty="0">
                <a:solidFill>
                  <a:srgbClr val="000000"/>
                </a:solidFill>
                <a:latin typeface="Lato Light" panose="020F0302020204030203" pitchFamily="34" charset="0"/>
                <a:ea typeface="Lato Bold"/>
                <a:cs typeface="Lato Bold"/>
                <a:sym typeface="Lato Bold"/>
              </a:rPr>
              <a:t> </a:t>
            </a:r>
            <a:r>
              <a:rPr lang="en-US" sz="2400" dirty="0">
                <a:solidFill>
                  <a:srgbClr val="000000"/>
                </a:solidFill>
                <a:latin typeface="Lato Light" panose="020F0302020204030203" pitchFamily="34" charset="0"/>
                <a:ea typeface="Lato Light"/>
                <a:cs typeface="Lato Light"/>
                <a:sym typeface="Lato Light"/>
              </a:rPr>
              <a:t>se </a:t>
            </a:r>
            <a:r>
              <a:rPr lang="en-US" sz="2400" dirty="0" err="1">
                <a:solidFill>
                  <a:srgbClr val="000000"/>
                </a:solidFill>
                <a:latin typeface="Lato Light" panose="020F0302020204030203" pitchFamily="34" charset="0"/>
                <a:ea typeface="Lato Light"/>
                <a:cs typeface="Lato Light"/>
                <a:sym typeface="Lato Light"/>
              </a:rPr>
              <a:t>refiere</a:t>
            </a:r>
            <a:r>
              <a:rPr lang="en-US" sz="2400" dirty="0">
                <a:solidFill>
                  <a:srgbClr val="000000"/>
                </a:solidFill>
                <a:latin typeface="Lato Light" panose="020F0302020204030203" pitchFamily="34" charset="0"/>
                <a:ea typeface="Lato Light"/>
                <a:cs typeface="Lato Light"/>
                <a:sym typeface="Lato Light"/>
              </a:rPr>
              <a:t> al </a:t>
            </a:r>
            <a:r>
              <a:rPr lang="en-US" sz="2400" dirty="0" err="1">
                <a:solidFill>
                  <a:srgbClr val="000000"/>
                </a:solidFill>
                <a:latin typeface="Lato Light" panose="020F0302020204030203" pitchFamily="34" charset="0"/>
                <a:ea typeface="Lato Light"/>
                <a:cs typeface="Lato Light"/>
                <a:sym typeface="Lato Light"/>
              </a:rPr>
              <a:t>uso</a:t>
            </a:r>
            <a:r>
              <a:rPr lang="en-US" sz="2400" dirty="0">
                <a:solidFill>
                  <a:srgbClr val="000000"/>
                </a:solidFill>
                <a:latin typeface="Lato Light" panose="020F0302020204030203" pitchFamily="34" charset="0"/>
                <a:ea typeface="Lato Light"/>
                <a:cs typeface="Lato Light"/>
                <a:sym typeface="Lato Light"/>
              </a:rPr>
              <a:t> del </a:t>
            </a:r>
            <a:r>
              <a:rPr lang="en-US" sz="2400" dirty="0" err="1">
                <a:solidFill>
                  <a:srgbClr val="000000"/>
                </a:solidFill>
                <a:latin typeface="Lato Light" panose="020F0302020204030203" pitchFamily="34" charset="0"/>
                <a:ea typeface="Lato Light"/>
                <a:cs typeface="Lato Light"/>
                <a:sym typeface="Lato Light"/>
              </a:rPr>
              <a:t>conocimiento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hechos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datos</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justificar</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colectivas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necesarias</a:t>
            </a:r>
            <a:r>
              <a:rPr lang="en-US" sz="2400" dirty="0">
                <a:solidFill>
                  <a:srgbClr val="000000"/>
                </a:solidFill>
                <a:latin typeface="Lato Light" panose="020F0302020204030203" pitchFamily="34" charset="0"/>
                <a:ea typeface="Lato Light"/>
                <a:cs typeface="Lato Light"/>
                <a:sym typeface="Lato Light"/>
              </a:rPr>
              <a:t> o </a:t>
            </a:r>
            <a:r>
              <a:rPr lang="en-US" sz="2400" dirty="0" err="1">
                <a:solidFill>
                  <a:srgbClr val="000000"/>
                </a:solidFill>
                <a:latin typeface="Lato Light" panose="020F0302020204030203" pitchFamily="34" charset="0"/>
                <a:ea typeface="Lato Light"/>
                <a:cs typeface="Lato Light"/>
                <a:sym typeface="Lato Light"/>
              </a:rPr>
              <a:t>apropiadas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diversos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actores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involucrados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entorno</a:t>
            </a:r>
            <a:r>
              <a:rPr lang="en-US" sz="2400" dirty="0">
                <a:solidFill>
                  <a:srgbClr val="000000"/>
                </a:solidFill>
                <a:latin typeface="Lato Light" panose="020F0302020204030203" pitchFamily="34" charset="0"/>
                <a:ea typeface="Lato Light"/>
                <a:cs typeface="Lato Light"/>
                <a:sym typeface="Lato Light"/>
              </a:rPr>
              <a:t> escolar. </a:t>
            </a:r>
            <a:r>
              <a:rPr lang="en-US" sz="2400" dirty="0" err="1">
                <a:solidFill>
                  <a:srgbClr val="000000"/>
                </a:solidFill>
                <a:latin typeface="Lato Light" panose="020F0302020204030203" pitchFamily="34" charset="0"/>
                <a:ea typeface="Lato Light"/>
                <a:cs typeface="Lato Light"/>
                <a:sym typeface="Lato Light"/>
              </a:rPr>
              <a:t>Requiere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transparencia</a:t>
            </a:r>
            <a:r>
              <a:rPr lang="en-US" sz="2400" dirty="0">
                <a:solidFill>
                  <a:srgbClr val="000000"/>
                </a:solidFill>
                <a:latin typeface="Lato Light" panose="020F0302020204030203" pitchFamily="34" charset="0"/>
                <a:ea typeface="Lato Light"/>
                <a:cs typeface="Lato Light"/>
                <a:sym typeface="Lato Light"/>
              </a:rPr>
              <a:t> y se </a:t>
            </a:r>
            <a:r>
              <a:rPr lang="en-US" sz="2400" dirty="0" err="1">
                <a:solidFill>
                  <a:srgbClr val="000000"/>
                </a:solidFill>
                <a:latin typeface="Lato Light" panose="020F0302020204030203" pitchFamily="34" charset="0"/>
                <a:ea typeface="Lato Light"/>
                <a:cs typeface="Lato Light"/>
                <a:sym typeface="Lato Light"/>
              </a:rPr>
              <a:t>basa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modelos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participativos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colaborativos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toma</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a:t>
            </a:r>
          </a:p>
        </p:txBody>
      </p:sp>
      <p:sp>
        <p:nvSpPr>
          <p:cNvPr id="3" name="TextBox 3"/>
          <p:cNvSpPr txBox="1"/>
          <p:nvPr/>
        </p:nvSpPr>
        <p:spPr>
          <a:xfrm>
            <a:off x="1028700" y="1085850"/>
            <a:ext cx="8577396"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CONSIDERACIONES ÉTICAS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18720" y="1993254"/>
            <a:ext cx="6286595" cy="6358509"/>
          </a:xfrm>
          <a:prstGeom prst="rect">
            <a:avLst/>
          </a:prstGeom>
        </p:spPr>
        <p:txBody>
          <a:bodyPr lIns="0" tIns="0" rIns="0" bIns="0" rtlCol="0" anchor="t">
            <a:spAutoFit/>
          </a:bodyPr>
          <a:lstStyle/>
          <a:p>
            <a:pPr algn="l">
              <a:lnSpc>
                <a:spcPts val="7127"/>
              </a:lnSpc>
            </a:pPr>
            <a:r>
              <a:rPr lang="en-US" sz="6599">
                <a:solidFill>
                  <a:srgbClr val="000000"/>
                </a:solidFill>
                <a:latin typeface="Oswald"/>
                <a:ea typeface="Oswald"/>
                <a:cs typeface="Oswald"/>
                <a:sym typeface="Oswald"/>
              </a:rPr>
              <a:t>UNIDAD 1: PRINCIPIOS ÉTICOS FUNDAMENTALES QUE PROMUEVEN EL USO RESPONSABLE DE LA IA EN ENTORNOS DE FPE</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8707" y="2126165"/>
            <a:ext cx="8097145" cy="557270"/>
            <a:chOff x="0" y="0"/>
            <a:chExt cx="10796194" cy="743026"/>
          </a:xfrm>
        </p:grpSpPr>
        <p:sp>
          <p:nvSpPr>
            <p:cNvPr id="3" name="Freeform 3"/>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s-ES"/>
            </a:p>
          </p:txBody>
        </p:sp>
        <p:sp>
          <p:nvSpPr>
            <p:cNvPr id="4" name="TextBox 4"/>
            <p:cNvSpPr txBox="1"/>
            <p:nvPr/>
          </p:nvSpPr>
          <p:spPr>
            <a:xfrm>
              <a:off x="0" y="0"/>
              <a:ext cx="10796194" cy="743026"/>
            </a:xfrm>
            <a:prstGeom prst="rect">
              <a:avLst/>
            </a:prstGeom>
          </p:spPr>
          <p:txBody>
            <a:bodyPr lIns="0" tIns="0" rIns="0" bIns="0" rtlCol="0" anchor="ctr"/>
            <a:lstStyle/>
            <a:p>
              <a:pPr algn="l">
                <a:lnSpc>
                  <a:spcPts val="2879"/>
                </a:lnSpc>
              </a:pPr>
              <a:r>
                <a:rPr lang="en-US" sz="3600" dirty="0" err="1">
                  <a:solidFill>
                    <a:srgbClr val="000000"/>
                  </a:solidFill>
                  <a:latin typeface="Lato Light"/>
                  <a:ea typeface="Lato Light"/>
                  <a:cs typeface="Lato Light"/>
                  <a:sym typeface="Lato Light"/>
                </a:rPr>
                <a:t>Diversidad</a:t>
              </a:r>
              <a:r>
                <a:rPr lang="en-US" sz="3600" dirty="0">
                  <a:solidFill>
                    <a:srgbClr val="000000"/>
                  </a:solidFill>
                  <a:latin typeface="Lato Light"/>
                  <a:ea typeface="Lato Light"/>
                  <a:cs typeface="Lato Light"/>
                  <a:sym typeface="Lato Light"/>
                </a:rPr>
                <a:t>, no </a:t>
              </a:r>
              <a:r>
                <a:rPr lang="en-US" sz="3600" dirty="0" err="1">
                  <a:solidFill>
                    <a:srgbClr val="000000"/>
                  </a:solidFill>
                  <a:latin typeface="Lato Light"/>
                  <a:ea typeface="Lato Light"/>
                  <a:cs typeface="Lato Light"/>
                  <a:sym typeface="Lato Light"/>
                </a:rPr>
                <a:t>discriminación</a:t>
              </a:r>
              <a:r>
                <a:rPr lang="en-US" sz="3600" dirty="0">
                  <a:solidFill>
                    <a:srgbClr val="000000"/>
                  </a:solidFill>
                  <a:latin typeface="Lato Light"/>
                  <a:ea typeface="Lato Light"/>
                  <a:cs typeface="Lato Light"/>
                  <a:sym typeface="Lato Light"/>
                </a:rPr>
                <a:t> y </a:t>
              </a:r>
              <a:r>
                <a:rPr lang="en-US" sz="3600" dirty="0" err="1">
                  <a:solidFill>
                    <a:srgbClr val="000000"/>
                  </a:solidFill>
                  <a:latin typeface="Lato Light"/>
                  <a:ea typeface="Lato Light"/>
                  <a:cs typeface="Lato Light"/>
                  <a:sym typeface="Lato Light"/>
                </a:rPr>
                <a:t>equidad</a:t>
              </a:r>
              <a:endParaRPr lang="en-US" sz="3600" dirty="0">
                <a:solidFill>
                  <a:srgbClr val="000000"/>
                </a:solidFill>
                <a:latin typeface="Lato Light"/>
                <a:ea typeface="Lato Light"/>
                <a:cs typeface="Lato Light"/>
                <a:sym typeface="Lato Light"/>
              </a:endParaRPr>
            </a:p>
          </p:txBody>
        </p:sp>
      </p:grpSp>
      <p:grpSp>
        <p:nvGrpSpPr>
          <p:cNvPr id="5" name="Group 5"/>
          <p:cNvGrpSpPr/>
          <p:nvPr/>
        </p:nvGrpSpPr>
        <p:grpSpPr>
          <a:xfrm>
            <a:off x="1538707" y="4104488"/>
            <a:ext cx="5737403" cy="557270"/>
            <a:chOff x="0" y="0"/>
            <a:chExt cx="7649870" cy="743026"/>
          </a:xfrm>
        </p:grpSpPr>
        <p:sp>
          <p:nvSpPr>
            <p:cNvPr id="6" name="Freeform 6"/>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7" name="TextBox 7"/>
            <p:cNvSpPr txBox="1"/>
            <p:nvPr/>
          </p:nvSpPr>
          <p:spPr>
            <a:xfrm>
              <a:off x="0" y="0"/>
              <a:ext cx="7649870" cy="743026"/>
            </a:xfrm>
            <a:prstGeom prst="rect">
              <a:avLst/>
            </a:prstGeom>
          </p:spPr>
          <p:txBody>
            <a:bodyPr lIns="0" tIns="0" rIns="0" bIns="0" rtlCol="0" anchor="ctr"/>
            <a:lstStyle/>
            <a:p>
              <a:pPr algn="l">
                <a:lnSpc>
                  <a:spcPts val="2879"/>
                </a:lnSpc>
              </a:pPr>
              <a:r>
                <a:rPr lang="en-US" sz="3600" dirty="0" err="1">
                  <a:solidFill>
                    <a:srgbClr val="000000"/>
                  </a:solidFill>
                  <a:latin typeface="Lato Light"/>
                  <a:ea typeface="Lato Light"/>
                  <a:cs typeface="Lato Light"/>
                  <a:sym typeface="Lato Light"/>
                </a:rPr>
                <a:t>Transparencia</a:t>
              </a:r>
              <a:endParaRPr lang="en-US" sz="3600" dirty="0">
                <a:solidFill>
                  <a:srgbClr val="000000"/>
                </a:solidFill>
                <a:latin typeface="Lato Light"/>
                <a:ea typeface="Lato Light"/>
                <a:cs typeface="Lato Light"/>
                <a:sym typeface="Lato Light"/>
              </a:endParaRPr>
            </a:p>
          </p:txBody>
        </p:sp>
      </p:grpSp>
      <p:grpSp>
        <p:nvGrpSpPr>
          <p:cNvPr id="8" name="Group 8"/>
          <p:cNvGrpSpPr/>
          <p:nvPr/>
        </p:nvGrpSpPr>
        <p:grpSpPr>
          <a:xfrm>
            <a:off x="1538707" y="6163155"/>
            <a:ext cx="5737403" cy="557269"/>
            <a:chOff x="0" y="0"/>
            <a:chExt cx="7649870" cy="743026"/>
          </a:xfrm>
        </p:grpSpPr>
        <p:sp>
          <p:nvSpPr>
            <p:cNvPr id="9" name="Freeform 9"/>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0" name="TextBox 10"/>
            <p:cNvSpPr txBox="1"/>
            <p:nvPr/>
          </p:nvSpPr>
          <p:spPr>
            <a:xfrm>
              <a:off x="0" y="0"/>
              <a:ext cx="7649870" cy="743026"/>
            </a:xfrm>
            <a:prstGeom prst="rect">
              <a:avLst/>
            </a:prstGeom>
          </p:spPr>
          <p:txBody>
            <a:bodyPr lIns="0" tIns="0" rIns="0" bIns="0" rtlCol="0" anchor="ctr"/>
            <a:lstStyle/>
            <a:p>
              <a:pPr algn="l">
                <a:lnSpc>
                  <a:spcPts val="2879"/>
                </a:lnSpc>
              </a:pPr>
              <a:r>
                <a:rPr lang="en-US" sz="3600" dirty="0" err="1">
                  <a:solidFill>
                    <a:srgbClr val="000000"/>
                  </a:solidFill>
                  <a:latin typeface="Lato Light"/>
                  <a:ea typeface="Lato Light"/>
                  <a:cs typeface="Lato Light"/>
                  <a:sym typeface="Lato Light"/>
                </a:rPr>
                <a:t>Responsabilidad</a:t>
              </a:r>
              <a:endParaRPr lang="en-US" sz="3600" dirty="0">
                <a:solidFill>
                  <a:srgbClr val="000000"/>
                </a:solidFill>
                <a:latin typeface="Lato Light"/>
                <a:ea typeface="Lato Light"/>
                <a:cs typeface="Lato Light"/>
                <a:sym typeface="Lato Light"/>
              </a:endParaRPr>
            </a:p>
          </p:txBody>
        </p:sp>
      </p:grpSp>
      <p:grpSp>
        <p:nvGrpSpPr>
          <p:cNvPr id="11" name="Group 11"/>
          <p:cNvGrpSpPr/>
          <p:nvPr/>
        </p:nvGrpSpPr>
        <p:grpSpPr>
          <a:xfrm>
            <a:off x="1538707" y="7899270"/>
            <a:ext cx="5737403" cy="557269"/>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3" name="TextBox 13"/>
            <p:cNvSpPr txBox="1"/>
            <p:nvPr/>
          </p:nvSpPr>
          <p:spPr>
            <a:xfrm>
              <a:off x="0" y="0"/>
              <a:ext cx="7649870" cy="743026"/>
            </a:xfrm>
            <a:prstGeom prst="rect">
              <a:avLst/>
            </a:prstGeom>
          </p:spPr>
          <p:txBody>
            <a:bodyPr lIns="0" tIns="0" rIns="0" bIns="0" rtlCol="0" anchor="ctr"/>
            <a:lstStyle/>
            <a:p>
              <a:pPr algn="l">
                <a:lnSpc>
                  <a:spcPts val="2879"/>
                </a:lnSpc>
              </a:pPr>
              <a:r>
                <a:rPr lang="en-US" sz="3600" dirty="0" err="1">
                  <a:solidFill>
                    <a:srgbClr val="000000"/>
                  </a:solidFill>
                  <a:latin typeface="Lato Light"/>
                  <a:ea typeface="Lato Light"/>
                  <a:cs typeface="Lato Light"/>
                  <a:sym typeface="Lato Light"/>
                </a:rPr>
                <a:t>Privacidad</a:t>
              </a:r>
              <a:endParaRPr lang="en-US" sz="3600" dirty="0">
                <a:solidFill>
                  <a:srgbClr val="000000"/>
                </a:solidFill>
                <a:latin typeface="Lato Light"/>
                <a:ea typeface="Lato Light"/>
                <a:cs typeface="Lato Light"/>
                <a:sym typeface="Lato Light"/>
              </a:endParaRPr>
            </a:p>
          </p:txBody>
        </p:sp>
      </p:grpSp>
      <p:grpSp>
        <p:nvGrpSpPr>
          <p:cNvPr id="14" name="Group 14"/>
          <p:cNvGrpSpPr/>
          <p:nvPr/>
        </p:nvGrpSpPr>
        <p:grpSpPr>
          <a:xfrm>
            <a:off x="10771632" y="0"/>
            <a:ext cx="7516368" cy="10287000"/>
            <a:chOff x="0" y="0"/>
            <a:chExt cx="10021824" cy="13716000"/>
          </a:xfrm>
        </p:grpSpPr>
        <p:sp>
          <p:nvSpPr>
            <p:cNvPr id="15" name="Freeform 15"/>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5"/>
              <a:stretch>
                <a:fillRect l="-46457" r="-58916"/>
              </a:stretch>
            </a:blipFill>
          </p:spPr>
          <p:txBody>
            <a:bodyPr/>
            <a:lstStyle/>
            <a:p>
              <a:endParaRPr lang="es-ES"/>
            </a:p>
          </p:txBody>
        </p:sp>
      </p:grpSp>
      <p:sp>
        <p:nvSpPr>
          <p:cNvPr id="16" name="TextBox 16"/>
          <p:cNvSpPr txBox="1"/>
          <p:nvPr/>
        </p:nvSpPr>
        <p:spPr>
          <a:xfrm>
            <a:off x="1028700" y="1000916"/>
            <a:ext cx="7248376"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PRINCIPIOS ÉTICOS FUNDAMENTALES</a:t>
            </a:r>
          </a:p>
        </p:txBody>
      </p:sp>
      <p:sp>
        <p:nvSpPr>
          <p:cNvPr id="17" name="AutoShape 17"/>
          <p:cNvSpPr/>
          <p:nvPr/>
        </p:nvSpPr>
        <p:spPr>
          <a:xfrm flipH="1">
            <a:off x="1173223" y="2445159"/>
            <a:ext cx="3796" cy="1521810"/>
          </a:xfrm>
          <a:prstGeom prst="line">
            <a:avLst/>
          </a:prstGeom>
          <a:ln w="19050" cap="rnd">
            <a:solidFill>
              <a:srgbClr val="9399A1"/>
            </a:solidFill>
            <a:prstDash val="solid"/>
            <a:headEnd type="none" w="sm" len="sm"/>
            <a:tailEnd type="triangle" w="lg" len="med"/>
          </a:ln>
        </p:spPr>
        <p:txBody>
          <a:bodyPr/>
          <a:lstStyle/>
          <a:p>
            <a:endParaRPr lang="es-ES"/>
          </a:p>
        </p:txBody>
      </p:sp>
      <p:sp>
        <p:nvSpPr>
          <p:cNvPr id="18" name="Freeform 18"/>
          <p:cNvSpPr/>
          <p:nvPr/>
        </p:nvSpPr>
        <p:spPr>
          <a:xfrm>
            <a:off x="1028700" y="8033382"/>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19" name="AutoShape 19"/>
          <p:cNvSpPr/>
          <p:nvPr/>
        </p:nvSpPr>
        <p:spPr>
          <a:xfrm flipH="1">
            <a:off x="1177019" y="4503836"/>
            <a:ext cx="0" cy="1577792"/>
          </a:xfrm>
          <a:prstGeom prst="line">
            <a:avLst/>
          </a:prstGeom>
          <a:ln w="19050" cap="rnd">
            <a:solidFill>
              <a:srgbClr val="9399A1"/>
            </a:solidFill>
            <a:prstDash val="solid"/>
            <a:headEnd type="none" w="sm" len="sm"/>
            <a:tailEnd type="triangle" w="lg" len="med"/>
          </a:ln>
        </p:spPr>
        <p:txBody>
          <a:bodyPr/>
          <a:lstStyle/>
          <a:p>
            <a:endParaRPr lang="es-ES"/>
          </a:p>
        </p:txBody>
      </p:sp>
      <p:sp>
        <p:nvSpPr>
          <p:cNvPr id="20" name="AutoShape 20"/>
          <p:cNvSpPr/>
          <p:nvPr/>
        </p:nvSpPr>
        <p:spPr>
          <a:xfrm flipH="1">
            <a:off x="1177019" y="6584953"/>
            <a:ext cx="0" cy="1254350"/>
          </a:xfrm>
          <a:prstGeom prst="line">
            <a:avLst/>
          </a:prstGeom>
          <a:ln w="19050" cap="rnd">
            <a:solidFill>
              <a:srgbClr val="9399A1"/>
            </a:solidFill>
            <a:prstDash val="solid"/>
            <a:headEnd type="none" w="sm" len="sm"/>
            <a:tailEnd type="triangle" w="lg" len="med"/>
          </a:ln>
        </p:spPr>
        <p:txBody>
          <a:bodyPr/>
          <a:lstStyle/>
          <a:p>
            <a:endParaRPr lang="es-ES"/>
          </a:p>
        </p:txBody>
      </p:sp>
      <p:sp>
        <p:nvSpPr>
          <p:cNvPr id="21" name="Freeform 21"/>
          <p:cNvSpPr/>
          <p:nvPr/>
        </p:nvSpPr>
        <p:spPr>
          <a:xfrm>
            <a:off x="1046788" y="6297267"/>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22" name="Freeform 22"/>
          <p:cNvSpPr/>
          <p:nvPr/>
        </p:nvSpPr>
        <p:spPr>
          <a:xfrm>
            <a:off x="1046788" y="4238600"/>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23" name="Freeform 23"/>
          <p:cNvSpPr/>
          <p:nvPr/>
        </p:nvSpPr>
        <p:spPr>
          <a:xfrm>
            <a:off x="1046788" y="227022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s-ES"/>
            </a:p>
          </p:txBody>
        </p:sp>
      </p:grpSp>
      <p:sp>
        <p:nvSpPr>
          <p:cNvPr id="4" name="TextBox 4"/>
          <p:cNvSpPr txBox="1"/>
          <p:nvPr/>
        </p:nvSpPr>
        <p:spPr>
          <a:xfrm>
            <a:off x="9107424" y="1037634"/>
            <a:ext cx="8394192" cy="1330195"/>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DIVERSIDAD, NO DISCRIMINACIÓN Y EQUIDAD</a:t>
            </a:r>
          </a:p>
        </p:txBody>
      </p:sp>
      <p:sp>
        <p:nvSpPr>
          <p:cNvPr id="5" name="TextBox 5"/>
          <p:cNvSpPr txBox="1"/>
          <p:nvPr/>
        </p:nvSpPr>
        <p:spPr>
          <a:xfrm>
            <a:off x="9144000" y="6730279"/>
            <a:ext cx="8115300" cy="18097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Esto </a:t>
            </a:r>
            <a:r>
              <a:rPr lang="en-US" sz="2400" dirty="0" err="1">
                <a:solidFill>
                  <a:srgbClr val="000000"/>
                </a:solidFill>
                <a:latin typeface="Lato Light"/>
                <a:ea typeface="Lato Light"/>
                <a:cs typeface="Lato Light"/>
                <a:sym typeface="Lato Light"/>
              </a:rPr>
              <a:t>incluye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accesibilidad</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diseño</a:t>
            </a:r>
            <a:r>
              <a:rPr lang="en-US" sz="2400" dirty="0">
                <a:solidFill>
                  <a:srgbClr val="000000"/>
                </a:solidFill>
                <a:latin typeface="Lato Light"/>
                <a:ea typeface="Lato Light"/>
                <a:cs typeface="Lato Light"/>
                <a:sym typeface="Lato Light"/>
              </a:rPr>
              <a:t> universal, la </a:t>
            </a:r>
            <a:r>
              <a:rPr lang="en-US" sz="2400" dirty="0" err="1">
                <a:solidFill>
                  <a:srgbClr val="000000"/>
                </a:solidFill>
                <a:latin typeface="Lato Light"/>
                <a:ea typeface="Lato Light"/>
                <a:cs typeface="Lato Light"/>
                <a:sym typeface="Lato Light"/>
              </a:rPr>
              <a:t>prevención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sesgos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injustos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participación</a:t>
            </a:r>
            <a:r>
              <a:rPr lang="en-US" sz="2400" dirty="0">
                <a:solidFill>
                  <a:srgbClr val="000000"/>
                </a:solidFill>
                <a:latin typeface="Lato Light"/>
                <a:ea typeface="Lato Light"/>
                <a:cs typeface="Lato Light"/>
                <a:sym typeface="Lato Light"/>
              </a:rPr>
              <a:t> de las partes </a:t>
            </a:r>
            <a:r>
              <a:rPr lang="en-US" sz="2400" dirty="0" err="1">
                <a:solidFill>
                  <a:srgbClr val="000000"/>
                </a:solidFill>
                <a:latin typeface="Lato Light"/>
                <a:ea typeface="Lato Light"/>
                <a:cs typeface="Lato Light"/>
                <a:sym typeface="Lato Light"/>
              </a:rPr>
              <a:t>interesadas</a:t>
            </a:r>
            <a:r>
              <a:rPr lang="en-US" sz="2400" dirty="0">
                <a:solidFill>
                  <a:srgbClr val="000000"/>
                </a:solidFill>
                <a:latin typeface="Lato Light"/>
                <a:ea typeface="Lato Light"/>
                <a:cs typeface="Lato Light"/>
                <a:sym typeface="Lato Light"/>
              </a:rPr>
              <a:t>, lo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permite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independientemente</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edad</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género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capacidades</a:t>
            </a:r>
            <a:r>
              <a:rPr lang="en-US" sz="2400" dirty="0">
                <a:solidFill>
                  <a:srgbClr val="000000"/>
                </a:solidFill>
                <a:latin typeface="Lato Light"/>
                <a:ea typeface="Lato Light"/>
                <a:cs typeface="Lato Light"/>
                <a:sym typeface="Lato Light"/>
              </a:rPr>
              <a:t> o las </a:t>
            </a:r>
            <a:r>
              <a:rPr lang="en-US" sz="2400" dirty="0" err="1">
                <a:solidFill>
                  <a:srgbClr val="000000"/>
                </a:solidFill>
                <a:latin typeface="Lato Light"/>
                <a:ea typeface="Lato Light"/>
                <a:cs typeface="Lato Light"/>
                <a:sym typeface="Lato Light"/>
              </a:rPr>
              <a:t>características</a:t>
            </a:r>
            <a:r>
              <a:rPr lang="en-US" sz="2400" dirty="0">
                <a:solidFill>
                  <a:srgbClr val="000000"/>
                </a:solidFill>
                <a:latin typeface="Lato Light"/>
                <a:ea typeface="Lato Light"/>
                <a:cs typeface="Lato Light"/>
                <a:sym typeface="Lato Light"/>
              </a:rPr>
              <a:t>, con especial </a:t>
            </a:r>
            <a:r>
              <a:rPr lang="en-US" sz="2400" dirty="0" err="1">
                <a:solidFill>
                  <a:srgbClr val="000000"/>
                </a:solidFill>
                <a:latin typeface="Lato Light"/>
                <a:ea typeface="Lato Light"/>
                <a:cs typeface="Lato Light"/>
                <a:sym typeface="Lato Light"/>
              </a:rPr>
              <a:t>atención</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necesidades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especiales</a:t>
            </a:r>
            <a:r>
              <a:rPr lang="en-US" sz="2400" dirty="0">
                <a:solidFill>
                  <a:srgbClr val="000000"/>
                </a:solidFill>
                <a:latin typeface="Lato Light"/>
                <a:ea typeface="Lato Light"/>
                <a:cs typeface="Lato Light"/>
                <a:sym typeface="Lato Light"/>
              </a:rPr>
              <a:t>.</a:t>
            </a:r>
          </a:p>
        </p:txBody>
      </p:sp>
      <p:sp>
        <p:nvSpPr>
          <p:cNvPr id="6" name="TextBox 6"/>
          <p:cNvSpPr txBox="1"/>
          <p:nvPr/>
        </p:nvSpPr>
        <p:spPr>
          <a:xfrm>
            <a:off x="9144000" y="2920279"/>
            <a:ext cx="8115300" cy="3319627"/>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Este principio se </a:t>
            </a:r>
            <a:r>
              <a:rPr lang="en-US" sz="2400" dirty="0" err="1">
                <a:solidFill>
                  <a:srgbClr val="000000"/>
                </a:solidFill>
                <a:latin typeface="Lato Light"/>
                <a:ea typeface="Lato Light"/>
                <a:cs typeface="Lato Light"/>
                <a:sym typeface="Lato Light"/>
              </a:rPr>
              <a:t>refiere</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garantizar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respeten</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incluyan</a:t>
            </a:r>
            <a:r>
              <a:rPr lang="en-US" sz="2400" dirty="0">
                <a:solidFill>
                  <a:srgbClr val="000000"/>
                </a:solidFill>
                <a:latin typeface="Lato Light"/>
                <a:ea typeface="Lato Light"/>
                <a:cs typeface="Lato Light"/>
                <a:sym typeface="Lato Light"/>
              </a:rPr>
              <a:t> a personas de </a:t>
            </a:r>
            <a:r>
              <a:rPr lang="en-US" sz="2400" dirty="0" err="1">
                <a:solidFill>
                  <a:srgbClr val="000000"/>
                </a:solidFill>
                <a:latin typeface="Lato Light"/>
                <a:ea typeface="Lato Light"/>
                <a:cs typeface="Lato Light"/>
                <a:sym typeface="Lato Light"/>
              </a:rPr>
              <a:t>diferentes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orígenes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capacidades</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identidades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evitando</a:t>
            </a:r>
            <a:r>
              <a:rPr lang="en-US" sz="2400" dirty="0">
                <a:solidFill>
                  <a:srgbClr val="000000"/>
                </a:solidFill>
                <a:latin typeface="Lato Light"/>
                <a:ea typeface="Lato Light"/>
                <a:cs typeface="Lato Light"/>
                <a:sym typeface="Lato Light"/>
              </a:rPr>
              <a:t> al </a:t>
            </a:r>
            <a:r>
              <a:rPr lang="en-US" sz="2400" dirty="0" err="1">
                <a:solidFill>
                  <a:srgbClr val="000000"/>
                </a:solidFill>
                <a:latin typeface="Lato Light"/>
                <a:ea typeface="Lato Light"/>
                <a:cs typeface="Lato Light"/>
                <a:sym typeface="Lato Light"/>
              </a:rPr>
              <a:t>mismo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tiempo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trato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discriminatorio</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desigual</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panose="020F0302020204030203" pitchFamily="34" charset="0"/>
                <a:ea typeface="Lato Light"/>
                <a:cs typeface="Lato Light"/>
                <a:sym typeface="Lato Light"/>
              </a:rPr>
              <a:t>Las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de IA </a:t>
            </a:r>
            <a:r>
              <a:rPr lang="en-US" sz="2400" dirty="0" err="1">
                <a:solidFill>
                  <a:srgbClr val="000000"/>
                </a:solidFill>
                <a:latin typeface="Lato Light" panose="020F0302020204030203" pitchFamily="34" charset="0"/>
                <a:ea typeface="Lato Light"/>
                <a:cs typeface="Lato Light"/>
                <a:sym typeface="Lato Light"/>
              </a:rPr>
              <a:t>deben</a:t>
            </a:r>
            <a:r>
              <a:rPr lang="en-US" sz="2400" dirty="0">
                <a:solidFill>
                  <a:srgbClr val="000000"/>
                </a:solidFill>
                <a:latin typeface="Lato Light" panose="020F0302020204030203" pitchFamily="34" charset="0"/>
                <a:ea typeface="Lato Light"/>
                <a:cs typeface="Lato Light"/>
                <a:sym typeface="Lato Light"/>
              </a:rPr>
              <a:t> </a:t>
            </a:r>
            <a:r>
              <a:rPr lang="en-US" sz="2400" i="1" dirty="0" err="1">
                <a:solidFill>
                  <a:srgbClr val="000000"/>
                </a:solidFill>
                <a:latin typeface="Lato Light" panose="020F0302020204030203" pitchFamily="34" charset="0"/>
                <a:ea typeface="Lato Light Italics"/>
                <a:cs typeface="Lato Light Italics"/>
                <a:sym typeface="Lato Light Italics"/>
              </a:rPr>
              <a:t>brindar</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oportunidades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equitativas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evitar</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reforzar</a:t>
            </a:r>
            <a:r>
              <a:rPr lang="en-US" sz="2400" i="1" dirty="0">
                <a:solidFill>
                  <a:srgbClr val="000000"/>
                </a:solidFill>
                <a:latin typeface="Lato Light" panose="020F0302020204030203" pitchFamily="34" charset="0"/>
                <a:ea typeface="Lato Light Italics"/>
                <a:cs typeface="Lato Light Italics"/>
                <a:sym typeface="Lato Light Italics"/>
              </a:rPr>
              <a:t> las </a:t>
            </a:r>
            <a:r>
              <a:rPr lang="en-US" sz="2400" i="1" dirty="0" err="1">
                <a:solidFill>
                  <a:srgbClr val="000000"/>
                </a:solidFill>
                <a:latin typeface="Lato Light" panose="020F0302020204030203" pitchFamily="34" charset="0"/>
                <a:ea typeface="Lato Light Italics"/>
                <a:cs typeface="Lato Light Italics"/>
                <a:sym typeface="Lato Light Italics"/>
              </a:rPr>
              <a:t>desigualdades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existentes</a:t>
            </a:r>
            <a:r>
              <a:rPr lang="en-US" sz="2400" i="1" dirty="0">
                <a:solidFill>
                  <a:srgbClr val="000000"/>
                </a:solidFill>
                <a:latin typeface="Lato Light" panose="020F0302020204030203" pitchFamily="34" charset="0"/>
                <a:ea typeface="Lato Light Italics"/>
                <a:cs typeface="Lato Light Italics"/>
                <a:sym typeface="Lato Light Italics"/>
              </a:rPr>
              <a:t> y </a:t>
            </a:r>
            <a:r>
              <a:rPr lang="en-US" sz="2400" i="1" dirty="0" err="1">
                <a:solidFill>
                  <a:srgbClr val="000000"/>
                </a:solidFill>
                <a:latin typeface="Lato Light" panose="020F0302020204030203" pitchFamily="34" charset="0"/>
                <a:ea typeface="Lato Light Italics"/>
                <a:cs typeface="Lato Light Italics"/>
                <a:sym typeface="Lato Light Italics"/>
              </a:rPr>
              <a:t>diseñarse</a:t>
            </a:r>
            <a:r>
              <a:rPr lang="en-US" sz="2400" i="1" dirty="0">
                <a:solidFill>
                  <a:srgbClr val="000000"/>
                </a:solidFill>
                <a:latin typeface="Lato Light" panose="020F0302020204030203" pitchFamily="34" charset="0"/>
                <a:ea typeface="Lato Light Italics"/>
                <a:cs typeface="Lato Light Italics"/>
                <a:sym typeface="Lato Light Italics"/>
              </a:rPr>
              <a:t> y </a:t>
            </a:r>
            <a:r>
              <a:rPr lang="en-US" sz="2400" i="1" dirty="0" err="1">
                <a:solidFill>
                  <a:srgbClr val="000000"/>
                </a:solidFill>
                <a:latin typeface="Lato Light" panose="020F0302020204030203" pitchFamily="34" charset="0"/>
                <a:ea typeface="Lato Light Italics"/>
                <a:cs typeface="Lato Light Italics"/>
                <a:sym typeface="Lato Light Italics"/>
              </a:rPr>
              <a:t>supervisarse</a:t>
            </a:r>
            <a:r>
              <a:rPr lang="en-US" sz="2400" i="1" dirty="0">
                <a:solidFill>
                  <a:srgbClr val="000000"/>
                </a:solidFill>
                <a:latin typeface="Lato Light" panose="020F0302020204030203" pitchFamily="34" charset="0"/>
                <a:ea typeface="Lato Light Italics"/>
                <a:cs typeface="Lato Light Italics"/>
                <a:sym typeface="Lato Light Italics"/>
              </a:rPr>
              <a:t> para </a:t>
            </a:r>
            <a:r>
              <a:rPr lang="en-US" sz="2400" i="1" dirty="0" err="1">
                <a:solidFill>
                  <a:srgbClr val="000000"/>
                </a:solidFill>
                <a:latin typeface="Lato Light" panose="020F0302020204030203" pitchFamily="34" charset="0"/>
                <a:ea typeface="Lato Light Italics"/>
                <a:cs typeface="Lato Light Italics"/>
                <a:sym typeface="Lato Light Italics"/>
              </a:rPr>
              <a:t>fomentar</a:t>
            </a:r>
            <a:r>
              <a:rPr lang="en-US" sz="2400" i="1" dirty="0">
                <a:solidFill>
                  <a:srgbClr val="000000"/>
                </a:solidFill>
                <a:latin typeface="Lato Light" panose="020F0302020204030203" pitchFamily="34" charset="0"/>
                <a:ea typeface="Lato Light Italics"/>
                <a:cs typeface="Lato Light Italics"/>
                <a:sym typeface="Lato Light Italics"/>
              </a:rPr>
              <a:t> la </a:t>
            </a:r>
            <a:r>
              <a:rPr lang="en-US" sz="2400" i="1" dirty="0" err="1">
                <a:solidFill>
                  <a:srgbClr val="000000"/>
                </a:solidFill>
                <a:latin typeface="Lato Light" panose="020F0302020204030203" pitchFamily="34" charset="0"/>
                <a:ea typeface="Lato Light Italics"/>
                <a:cs typeface="Lato Light Italics"/>
                <a:sym typeface="Lato Light Italics"/>
              </a:rPr>
              <a:t>participación</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inclusiva</a:t>
            </a:r>
            <a:r>
              <a:rPr lang="en-US" sz="2400" i="1" dirty="0">
                <a:solidFill>
                  <a:srgbClr val="000000"/>
                </a:solidFill>
                <a:latin typeface="Lato Light" panose="020F0302020204030203" pitchFamily="34" charset="0"/>
                <a:ea typeface="Lato Light Italics"/>
                <a:cs typeface="Lato Light Italics"/>
                <a:sym typeface="Lato Light Italics"/>
              </a:rPr>
              <a:t> de </a:t>
            </a:r>
            <a:r>
              <a:rPr lang="en-US" sz="2400" i="1" dirty="0" err="1">
                <a:solidFill>
                  <a:srgbClr val="000000"/>
                </a:solidFill>
                <a:latin typeface="Lato Light" panose="020F0302020204030203" pitchFamily="34" charset="0"/>
                <a:ea typeface="Lato Light Italics"/>
                <a:cs typeface="Lato Light Italics"/>
                <a:sym typeface="Lato Light Italics"/>
              </a:rPr>
              <a:t>todos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los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estudiantes</a:t>
            </a:r>
            <a:r>
              <a:rPr lang="en-US" sz="2400" i="1" dirty="0">
                <a:solidFill>
                  <a:srgbClr val="000000"/>
                </a:solidFill>
                <a:latin typeface="Lato Light" panose="020F0302020204030203" pitchFamily="34" charset="0"/>
                <a:ea typeface="Lato Light Italics"/>
                <a:cs typeface="Lato Light Italics"/>
                <a:sym typeface="Lato Light Italics"/>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s-ES"/>
            </a:p>
          </p:txBody>
        </p:sp>
      </p:grpSp>
      <p:grpSp>
        <p:nvGrpSpPr>
          <p:cNvPr id="4" name="Group 4"/>
          <p:cNvGrpSpPr/>
          <p:nvPr/>
        </p:nvGrpSpPr>
        <p:grpSpPr>
          <a:xfrm>
            <a:off x="1028700" y="1471985"/>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s-ES"/>
            </a:p>
          </p:txBody>
        </p:sp>
        <p:sp>
          <p:nvSpPr>
            <p:cNvPr id="6" name="TextBox 6"/>
            <p:cNvSpPr txBox="1"/>
            <p:nvPr/>
          </p:nvSpPr>
          <p:spPr>
            <a:xfrm>
              <a:off x="0" y="-180975"/>
              <a:ext cx="7316254" cy="1532661"/>
            </a:xfrm>
            <a:prstGeom prst="rect">
              <a:avLst/>
            </a:prstGeom>
          </p:spPr>
          <p:txBody>
            <a:bodyPr lIns="0" tIns="0" rIns="0" bIns="0" rtlCol="0" anchor="ctr"/>
            <a:lstStyle/>
            <a:p>
              <a:pPr algn="l">
                <a:lnSpc>
                  <a:spcPts val="7056"/>
                </a:lnSpc>
              </a:pPr>
              <a:r>
                <a:rPr lang="en-US" sz="4200" dirty="0">
                  <a:solidFill>
                    <a:srgbClr val="000000"/>
                  </a:solidFill>
                  <a:latin typeface="Oswald"/>
                  <a:ea typeface="Oswald"/>
                  <a:cs typeface="Oswald"/>
                  <a:sym typeface="Oswald"/>
                </a:rPr>
                <a:t>TRANSPARENCIA</a:t>
              </a:r>
            </a:p>
          </p:txBody>
        </p:sp>
      </p:grpSp>
      <p:sp>
        <p:nvSpPr>
          <p:cNvPr id="7" name="TextBox 7"/>
          <p:cNvSpPr txBox="1"/>
          <p:nvPr/>
        </p:nvSpPr>
        <p:spPr>
          <a:xfrm>
            <a:off x="1028700" y="2705100"/>
            <a:ext cx="8376695" cy="4807213"/>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Se </a:t>
            </a:r>
            <a:r>
              <a:rPr lang="en-US" sz="2400" dirty="0" err="1">
                <a:solidFill>
                  <a:srgbClr val="000000"/>
                </a:solidFill>
                <a:latin typeface="Lato Light"/>
                <a:ea typeface="Lato Light"/>
                <a:cs typeface="Lato Light"/>
                <a:sym typeface="Lato Light"/>
              </a:rPr>
              <a:t>refiere</a:t>
            </a:r>
            <a:r>
              <a:rPr lang="en-US" sz="2400" dirty="0">
                <a:solidFill>
                  <a:srgbClr val="000000"/>
                </a:solidFill>
                <a:latin typeface="Lato Light"/>
                <a:ea typeface="Lato Light"/>
                <a:cs typeface="Lato Light"/>
                <a:sym typeface="Lato Light"/>
              </a:rPr>
              <a:t> a la </a:t>
            </a:r>
            <a:r>
              <a:rPr lang="en-US" sz="2400" dirty="0" err="1">
                <a:solidFill>
                  <a:srgbClr val="000000"/>
                </a:solidFill>
                <a:latin typeface="Lato Light"/>
                <a:ea typeface="Lato Light"/>
                <a:cs typeface="Lato Light"/>
                <a:sym typeface="Lato Light"/>
              </a:rPr>
              <a:t>importancia</a:t>
            </a:r>
            <a:r>
              <a:rPr lang="en-US" sz="2400" dirty="0">
                <a:solidFill>
                  <a:srgbClr val="000000"/>
                </a:solidFill>
                <a:latin typeface="Lato Light"/>
                <a:ea typeface="Lato Light"/>
                <a:cs typeface="Lato Light"/>
                <a:sym typeface="Lato Light"/>
              </a:rPr>
              <a:t> de ser </a:t>
            </a:r>
            <a:r>
              <a:rPr lang="en-US" sz="2400" dirty="0" err="1">
                <a:solidFill>
                  <a:srgbClr val="000000"/>
                </a:solidFill>
                <a:latin typeface="Lato Light"/>
                <a:ea typeface="Lato Light"/>
                <a:cs typeface="Lato Light"/>
                <a:sym typeface="Lato Light"/>
              </a:rPr>
              <a:t>transparentes</a:t>
            </a:r>
            <a:r>
              <a:rPr lang="en-US" sz="2400" dirty="0">
                <a:solidFill>
                  <a:srgbClr val="000000"/>
                </a:solidFill>
                <a:latin typeface="Lato Light"/>
                <a:ea typeface="Lato Light"/>
                <a:cs typeface="Lato Light"/>
                <a:sym typeface="Lato Light"/>
              </a:rPr>
              <a:t> y claros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cuándo</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utilizan</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basan</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plataformas</a:t>
            </a:r>
            <a:r>
              <a:rPr lang="en-US" sz="2400" dirty="0">
                <a:solidFill>
                  <a:srgbClr val="000000"/>
                </a:solidFill>
                <a:latin typeface="Lato Light"/>
                <a:ea typeface="Lato Light"/>
                <a:cs typeface="Lato Light"/>
                <a:sym typeface="Lato Light"/>
              </a:rPr>
              <a:t> de IA y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influyen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afectan</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Como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asegurarte</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alumnos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comprenden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papel</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procesos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incluyendo</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posibilidades</a:t>
            </a:r>
            <a:r>
              <a:rPr lang="en-US" sz="2400" dirty="0">
                <a:solidFill>
                  <a:srgbClr val="000000"/>
                </a:solidFill>
                <a:latin typeface="Lato Light"/>
                <a:ea typeface="Lato Light"/>
                <a:cs typeface="Lato Light"/>
                <a:sym typeface="Lato Light"/>
              </a:rPr>
              <a:t> y sus </a:t>
            </a:r>
            <a:r>
              <a:rPr lang="en-US" sz="2400" dirty="0" err="1">
                <a:solidFill>
                  <a:srgbClr val="000000"/>
                </a:solidFill>
                <a:latin typeface="Lato Light"/>
                <a:ea typeface="Lato Light"/>
                <a:cs typeface="Lato Light"/>
                <a:sym typeface="Lato Light"/>
              </a:rPr>
              <a:t>limitaciones</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err="1">
                <a:solidFill>
                  <a:srgbClr val="000000"/>
                </a:solidFill>
                <a:latin typeface="Lato Light"/>
                <a:ea typeface="Lato Light"/>
                <a:cs typeface="Lato Light"/>
                <a:sym typeface="Lato Light"/>
              </a:rPr>
              <a:t>Incluye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dimensiones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no </a:t>
            </a:r>
            <a:r>
              <a:rPr lang="en-US" sz="2400" dirty="0" err="1">
                <a:solidFill>
                  <a:srgbClr val="000000"/>
                </a:solidFill>
                <a:latin typeface="Lato Light"/>
                <a:ea typeface="Lato Light"/>
                <a:cs typeface="Lato Light"/>
                <a:sym typeface="Lato Light"/>
              </a:rPr>
              <a:t>podemos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perder</a:t>
            </a:r>
            <a:r>
              <a:rPr lang="en-US" sz="2400" dirty="0">
                <a:solidFill>
                  <a:srgbClr val="000000"/>
                </a:solidFill>
                <a:latin typeface="Lato Light"/>
                <a:ea typeface="Lato Light"/>
                <a:cs typeface="Lato Light"/>
                <a:sym typeface="Lato Light"/>
              </a:rPr>
              <a:t> de vista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trazabilidad</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comunicación</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endParaRPr lang="en-US" sz="2400"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00934" y="2469619"/>
            <a:ext cx="3666679" cy="628650"/>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RESPONSABILIDAD</a:t>
            </a:r>
          </a:p>
        </p:txBody>
      </p:sp>
      <p:sp>
        <p:nvSpPr>
          <p:cNvPr id="4" name="TextBox 4"/>
          <p:cNvSpPr txBox="1"/>
          <p:nvPr/>
        </p:nvSpPr>
        <p:spPr>
          <a:xfrm>
            <a:off x="9000934" y="3543300"/>
            <a:ext cx="8258366" cy="4435317"/>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Este principio se </a:t>
            </a:r>
            <a:r>
              <a:rPr lang="en-US" sz="2400" dirty="0" err="1">
                <a:solidFill>
                  <a:srgbClr val="000000"/>
                </a:solidFill>
                <a:latin typeface="Lato Light"/>
                <a:ea typeface="Lato Light"/>
                <a:cs typeface="Lato Light"/>
                <a:sym typeface="Lato Light"/>
              </a:rPr>
              <a:t>refiere</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garantizar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responsabilidad</a:t>
            </a:r>
            <a:r>
              <a:rPr lang="en-US" sz="2400" dirty="0">
                <a:solidFill>
                  <a:srgbClr val="000000"/>
                </a:solidFill>
                <a:latin typeface="Lato Light"/>
                <a:ea typeface="Lato Light"/>
                <a:cs typeface="Lato Light"/>
                <a:sym typeface="Lato Light"/>
              </a:rPr>
              <a:t> humana </a:t>
            </a:r>
            <a:r>
              <a:rPr lang="en-US" sz="2400" dirty="0" err="1">
                <a:solidFill>
                  <a:srgbClr val="000000"/>
                </a:solidFill>
                <a:latin typeface="Lato Light"/>
                <a:ea typeface="Lato Light"/>
                <a:cs typeface="Lato Light"/>
                <a:sym typeface="Lato Light"/>
              </a:rPr>
              <a:t>siga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siendo</a:t>
            </a:r>
            <a:r>
              <a:rPr lang="en-US" sz="2400" dirty="0">
                <a:solidFill>
                  <a:srgbClr val="000000"/>
                </a:solidFill>
                <a:latin typeface="Lato Light"/>
                <a:ea typeface="Lato Light"/>
                <a:cs typeface="Lato Light"/>
                <a:sym typeface="Lato Light"/>
              </a:rPr>
              <a:t> fundamental </a:t>
            </a:r>
            <a:r>
              <a:rPr lang="en-US" sz="2400" dirty="0" err="1">
                <a:solidFill>
                  <a:srgbClr val="000000"/>
                </a:solidFill>
                <a:latin typeface="Lato Light"/>
                <a:ea typeface="Lato Light"/>
                <a:cs typeface="Lato Light"/>
                <a:sym typeface="Lato Light"/>
              </a:rPr>
              <a:t>cuando</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adoptan</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aplican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entornos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formativos</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Como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justificar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basadas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abordar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posibles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errores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surjan</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proporcionar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mecanismos</a:t>
            </a:r>
            <a:r>
              <a:rPr lang="en-US" sz="2400" dirty="0">
                <a:solidFill>
                  <a:srgbClr val="000000"/>
                </a:solidFill>
                <a:latin typeface="Lato Light"/>
                <a:ea typeface="Lato Light"/>
                <a:cs typeface="Lato Light"/>
                <a:sym typeface="Lato Light"/>
              </a:rPr>
              <a:t> claros de </a:t>
            </a:r>
            <a:r>
              <a:rPr lang="en-US" sz="2400" dirty="0" err="1">
                <a:solidFill>
                  <a:srgbClr val="000000"/>
                </a:solidFill>
                <a:latin typeface="Lato Light"/>
                <a:ea typeface="Lato Light"/>
                <a:cs typeface="Lato Light"/>
                <a:sym typeface="Lato Light"/>
              </a:rPr>
              <a:t>supervisión</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subsanación</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Esto </a:t>
            </a:r>
            <a:r>
              <a:rPr lang="en-US" sz="2400" dirty="0" err="1">
                <a:solidFill>
                  <a:srgbClr val="000000"/>
                </a:solidFill>
                <a:latin typeface="Lato Light"/>
                <a:ea typeface="Lato Light"/>
                <a:cs typeface="Lato Light"/>
                <a:sym typeface="Lato Light"/>
              </a:rPr>
              <a:t>incluye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trazabilidad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minimización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daños</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presentación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informes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impacto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negativo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compensaciones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reparación</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p:txBody>
      </p:sp>
      <p:grpSp>
        <p:nvGrpSpPr>
          <p:cNvPr id="5" name="Group 5"/>
          <p:cNvGrpSpPr/>
          <p:nvPr/>
        </p:nvGrpSpPr>
        <p:grpSpPr>
          <a:xfrm>
            <a:off x="0" y="-19050"/>
            <a:ext cx="8083296" cy="10287000"/>
            <a:chOff x="0" y="0"/>
            <a:chExt cx="10777728" cy="13716000"/>
          </a:xfrm>
        </p:grpSpPr>
        <p:sp>
          <p:nvSpPr>
            <p:cNvPr id="6" name="Freeform 6"/>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s-ES"/>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s-ES"/>
            </a:p>
          </p:txBody>
        </p:sp>
        <p:sp>
          <p:nvSpPr>
            <p:cNvPr id="4" name="TextBox 4"/>
            <p:cNvSpPr txBox="1"/>
            <p:nvPr/>
          </p:nvSpPr>
          <p:spPr>
            <a:xfrm>
              <a:off x="0" y="-180975"/>
              <a:ext cx="16232886" cy="1532661"/>
            </a:xfrm>
            <a:prstGeom prst="rect">
              <a:avLst/>
            </a:prstGeom>
          </p:spPr>
          <p:txBody>
            <a:bodyPr lIns="0" tIns="0" rIns="0" bIns="0" rtlCol="0" anchor="ctr"/>
            <a:lstStyle/>
            <a:p>
              <a:pPr algn="l">
                <a:lnSpc>
                  <a:spcPts val="7056"/>
                </a:lnSpc>
              </a:pPr>
              <a:r>
                <a:rPr lang="en-US" sz="4200">
                  <a:solidFill>
                    <a:srgbClr val="000000"/>
                  </a:solidFill>
                  <a:latin typeface="Oswald"/>
                  <a:ea typeface="Oswald"/>
                  <a:cs typeface="Oswald"/>
                  <a:sym typeface="Oswald"/>
                </a:rPr>
                <a:t>PRIVACIDAD Y GOBERNANZA DE DATOS</a:t>
              </a:r>
            </a:p>
          </p:txBody>
        </p:sp>
      </p:grpSp>
      <p:sp>
        <p:nvSpPr>
          <p:cNvPr id="5" name="TextBox 5"/>
          <p:cNvSpPr txBox="1"/>
          <p:nvPr/>
        </p:nvSpPr>
        <p:spPr>
          <a:xfrm>
            <a:off x="1028700" y="2240324"/>
            <a:ext cx="16230600" cy="76009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Este principio se centra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garantizar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personales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educativos</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recopilen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almacenen</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utilicen</a:t>
            </a:r>
            <a:r>
              <a:rPr lang="en-US" sz="2400" dirty="0">
                <a:solidFill>
                  <a:srgbClr val="000000"/>
                </a:solidFill>
                <a:latin typeface="Lato Light"/>
                <a:ea typeface="Lato Light"/>
                <a:cs typeface="Lato Light"/>
                <a:sym typeface="Lato Light"/>
              </a:rPr>
              <a:t> de forma </a:t>
            </a:r>
            <a:r>
              <a:rPr lang="en-US" sz="2400" dirty="0" err="1">
                <a:solidFill>
                  <a:srgbClr val="000000"/>
                </a:solidFill>
                <a:latin typeface="Lato Light"/>
                <a:ea typeface="Lato Light"/>
                <a:cs typeface="Lato Light"/>
                <a:sym typeface="Lato Light"/>
              </a:rPr>
              <a:t>segura</a:t>
            </a:r>
            <a:r>
              <a:rPr lang="en-US" sz="2400" dirty="0">
                <a:solidFill>
                  <a:srgbClr val="000000"/>
                </a:solidFill>
                <a:latin typeface="Lato Light"/>
                <a:ea typeface="Lato Light"/>
                <a:cs typeface="Lato Light"/>
                <a:sym typeface="Lato Light"/>
              </a:rPr>
              <a:t>, legal y </a:t>
            </a:r>
            <a:r>
              <a:rPr lang="en-US" sz="2400" dirty="0" err="1">
                <a:solidFill>
                  <a:srgbClr val="000000"/>
                </a:solidFill>
                <a:latin typeface="Lato Light"/>
                <a:ea typeface="Lato Light"/>
                <a:cs typeface="Lato Light"/>
                <a:sym typeface="Lato Light"/>
              </a:rPr>
              <a:t>responsable</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Los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deben</a:t>
            </a:r>
            <a:r>
              <a:rPr lang="en-US" sz="2400" dirty="0">
                <a:solidFill>
                  <a:srgbClr val="000000"/>
                </a:solidFill>
                <a:latin typeface="Lato Light"/>
                <a:ea typeface="Lato Light"/>
                <a:cs typeface="Lato Light"/>
                <a:sym typeface="Lato Light"/>
              </a:rPr>
              <a:t> saber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información</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procesa</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fines y </a:t>
            </a:r>
            <a:r>
              <a:rPr lang="en-US" sz="2400" dirty="0" err="1">
                <a:solidFill>
                  <a:srgbClr val="000000"/>
                </a:solidFill>
                <a:latin typeface="Lato Light"/>
                <a:ea typeface="Lato Light"/>
                <a:cs typeface="Lato Light"/>
                <a:sym typeface="Lato Light"/>
              </a:rPr>
              <a:t>quién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tiene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acceso</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ella</a:t>
            </a:r>
            <a:r>
              <a:rPr lang="en-US" sz="2400" dirty="0">
                <a:solidFill>
                  <a:srgbClr val="000000"/>
                </a:solidFill>
                <a:latin typeface="Lato Light"/>
                <a:ea typeface="Lato Light"/>
                <a:cs typeface="Lato Light"/>
                <a:sym typeface="Lato Light"/>
              </a:rPr>
              <a:t>. </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Las </a:t>
            </a:r>
            <a:r>
              <a:rPr lang="en-US" sz="2400" dirty="0" err="1">
                <a:solidFill>
                  <a:srgbClr val="000000"/>
                </a:solidFill>
                <a:latin typeface="Lato Light"/>
                <a:ea typeface="Lato Light"/>
                <a:cs typeface="Lato Light"/>
                <a:sym typeface="Lato Light"/>
              </a:rPr>
              <a:t>políticas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claras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gestión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cuidadosa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ayudan</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proteger</a:t>
            </a:r>
            <a:r>
              <a:rPr lang="en-US" sz="2400" dirty="0">
                <a:solidFill>
                  <a:srgbClr val="000000"/>
                </a:solidFill>
                <a:latin typeface="Lato Light"/>
                <a:ea typeface="Lato Light"/>
                <a:cs typeface="Lato Light"/>
                <a:sym typeface="Lato Light"/>
              </a:rPr>
              <a:t> a las personas al </a:t>
            </a:r>
            <a:r>
              <a:rPr lang="en-US" sz="2400" dirty="0" err="1">
                <a:solidFill>
                  <a:srgbClr val="000000"/>
                </a:solidFill>
                <a:latin typeface="Lato Light"/>
                <a:ea typeface="Lato Light"/>
                <a:cs typeface="Lato Light"/>
                <a:sym typeface="Lato Light"/>
              </a:rPr>
              <a:t>tiempo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permiten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aprovechar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beneficios</a:t>
            </a:r>
            <a:r>
              <a:rPr lang="en-US" sz="2400" dirty="0">
                <a:solidFill>
                  <a:srgbClr val="000000"/>
                </a:solidFill>
                <a:latin typeface="Lato Light"/>
                <a:ea typeface="Lato Light"/>
                <a:cs typeface="Lato Light"/>
                <a:sym typeface="Lato Light"/>
              </a:rPr>
              <a:t> de la IA para la </a:t>
            </a:r>
            <a:r>
              <a:rPr lang="en-US" sz="2400" dirty="0" err="1">
                <a:solidFill>
                  <a:srgbClr val="000000"/>
                </a:solidFill>
                <a:latin typeface="Lato Light"/>
                <a:ea typeface="Lato Light"/>
                <a:cs typeface="Lato Light"/>
                <a:sym typeface="Lato Light"/>
              </a:rPr>
              <a:t>educación</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err="1">
                <a:solidFill>
                  <a:srgbClr val="000000"/>
                </a:solidFill>
                <a:latin typeface="Lato Light"/>
                <a:ea typeface="Lato Light"/>
                <a:cs typeface="Lato Light"/>
                <a:sym typeface="Lato Light"/>
              </a:rPr>
              <a:t>Incluye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aspectos</a:t>
            </a:r>
            <a:r>
              <a:rPr lang="en-US" sz="2400" dirty="0">
                <a:solidFill>
                  <a:srgbClr val="000000"/>
                </a:solidFill>
                <a:latin typeface="Lato Light"/>
                <a:ea typeface="Lato Light"/>
                <a:cs typeface="Lato Light"/>
                <a:sym typeface="Lato Light"/>
              </a:rPr>
              <a:t> tan </a:t>
            </a:r>
            <a:r>
              <a:rPr lang="en-US" sz="2400" dirty="0" err="1">
                <a:solidFill>
                  <a:srgbClr val="000000"/>
                </a:solidFill>
                <a:latin typeface="Lato Light"/>
                <a:ea typeface="Lato Light"/>
                <a:cs typeface="Lato Light"/>
                <a:sym typeface="Lato Light"/>
              </a:rPr>
              <a:t>importantes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respeto</a:t>
            </a:r>
            <a:r>
              <a:rPr lang="en-US" sz="2400" dirty="0">
                <a:solidFill>
                  <a:srgbClr val="000000"/>
                </a:solidFill>
                <a:latin typeface="Lato Light"/>
                <a:ea typeface="Lato Light"/>
                <a:cs typeface="Lato Light"/>
                <a:sym typeface="Lato Light"/>
              </a:rPr>
              <a:t> a la </a:t>
            </a:r>
            <a:r>
              <a:rPr lang="en-US" sz="2400" dirty="0" err="1">
                <a:solidFill>
                  <a:srgbClr val="000000"/>
                </a:solidFill>
                <a:latin typeface="Lato Light"/>
                <a:ea typeface="Lato Light"/>
                <a:cs typeface="Lato Light"/>
                <a:sym typeface="Lato Light"/>
              </a:rPr>
              <a:t>privacidad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calidad</a:t>
            </a:r>
            <a:r>
              <a:rPr lang="en-US" sz="2400" dirty="0">
                <a:solidFill>
                  <a:srgbClr val="000000"/>
                </a:solidFill>
                <a:latin typeface="Lato Light"/>
                <a:ea typeface="Lato Light"/>
                <a:cs typeface="Lato Light"/>
                <a:sym typeface="Lato Light"/>
              </a:rPr>
              <a:t> e </a:t>
            </a:r>
            <a:r>
              <a:rPr lang="en-US" sz="2400" dirty="0" err="1">
                <a:solidFill>
                  <a:srgbClr val="000000"/>
                </a:solidFill>
                <a:latin typeface="Lato Light"/>
                <a:ea typeface="Lato Light"/>
                <a:cs typeface="Lato Light"/>
                <a:sym typeface="Lato Light"/>
              </a:rPr>
              <a:t>integridad</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acceso</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mismos</a:t>
            </a:r>
            <a:r>
              <a:rPr lang="en-US" sz="2400" dirty="0">
                <a:solidFill>
                  <a:srgbClr val="000000"/>
                </a:solidFill>
                <a:latin typeface="Lato Light"/>
                <a:ea typeface="Lato Light"/>
                <a:cs typeface="Lato Light"/>
                <a:sym typeface="Lato Light"/>
              </a:rPr>
              <a:t>. Por </a:t>
            </a:r>
            <a:r>
              <a:rPr lang="en-US" sz="2400" dirty="0" err="1">
                <a:solidFill>
                  <a:srgbClr val="000000"/>
                </a:solidFill>
                <a:latin typeface="Lato Light"/>
                <a:ea typeface="Lato Light"/>
                <a:cs typeface="Lato Light"/>
                <a:sym typeface="Lato Light"/>
              </a:rPr>
              <a:t>ello</a:t>
            </a:r>
            <a:r>
              <a:rPr lang="en-US" sz="2400" dirty="0">
                <a:solidFill>
                  <a:srgbClr val="000000"/>
                </a:solidFill>
                <a:latin typeface="Lato Light"/>
                <a:ea typeface="Lato Light"/>
                <a:cs typeface="Lato Light"/>
                <a:sym typeface="Lato Light"/>
              </a:rPr>
              <a:t> es </a:t>
            </a:r>
            <a:r>
              <a:rPr lang="en-US" sz="2400" dirty="0" err="1">
                <a:solidFill>
                  <a:srgbClr val="000000"/>
                </a:solidFill>
                <a:latin typeface="Lato Light"/>
                <a:ea typeface="Lato Light"/>
                <a:cs typeface="Lato Light"/>
                <a:sym typeface="Lato Light"/>
              </a:rPr>
              <a:t>necesario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garantizar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únicamente</a:t>
            </a:r>
            <a:r>
              <a:rPr lang="en-US" sz="2400" dirty="0">
                <a:solidFill>
                  <a:srgbClr val="000000"/>
                </a:solidFill>
                <a:latin typeface="Lato Light"/>
                <a:ea typeface="Lato Light"/>
                <a:cs typeface="Lato Light"/>
                <a:sym typeface="Lato Light"/>
              </a:rPr>
              <a:t> las personas </a:t>
            </a:r>
            <a:r>
              <a:rPr lang="en-US" sz="2400" dirty="0" err="1">
                <a:solidFill>
                  <a:srgbClr val="000000"/>
                </a:solidFill>
                <a:latin typeface="Lato Light"/>
                <a:ea typeface="Lato Light"/>
                <a:cs typeface="Lato Light"/>
                <a:sym typeface="Lato Light"/>
              </a:rPr>
              <a:t>autorizadas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puedan</a:t>
            </a:r>
            <a:r>
              <a:rPr lang="en-US" sz="2400" dirty="0">
                <a:solidFill>
                  <a:srgbClr val="000000"/>
                </a:solidFill>
                <a:latin typeface="Lato Light"/>
                <a:ea typeface="Lato Light"/>
                <a:cs typeface="Lato Light"/>
                <a:sym typeface="Lato Light"/>
              </a:rPr>
              <a:t> acceder a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personales</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académicos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aplicando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medidas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seguridad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adecuadas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respetando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normativa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vigente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materia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protección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Una </a:t>
            </a:r>
            <a:r>
              <a:rPr lang="en-US" sz="2400" dirty="0" err="1">
                <a:solidFill>
                  <a:srgbClr val="000000"/>
                </a:solidFill>
                <a:latin typeface="Lato Light"/>
                <a:ea typeface="Lato Light"/>
                <a:cs typeface="Lato Light"/>
                <a:sym typeface="Lato Light"/>
              </a:rPr>
              <a:t>gestión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responsable</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información</a:t>
            </a:r>
            <a:r>
              <a:rPr lang="en-US" sz="2400" dirty="0">
                <a:solidFill>
                  <a:srgbClr val="000000"/>
                </a:solidFill>
                <a:latin typeface="Lato Light"/>
                <a:ea typeface="Lato Light"/>
                <a:cs typeface="Lato Light"/>
                <a:sym typeface="Lato Light"/>
              </a:rPr>
              <a:t> no solo protege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derechos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también </a:t>
            </a:r>
            <a:r>
              <a:rPr lang="en-US" sz="2400" dirty="0" err="1">
                <a:solidFill>
                  <a:srgbClr val="000000"/>
                </a:solidFill>
                <a:latin typeface="Lato Light"/>
                <a:ea typeface="Lato Light"/>
                <a:cs typeface="Lato Light"/>
                <a:sym typeface="Lato Light"/>
              </a:rPr>
              <a:t>contribuye</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generar</a:t>
            </a:r>
            <a:r>
              <a:rPr lang="en-US" sz="2400" dirty="0">
                <a:solidFill>
                  <a:srgbClr val="000000"/>
                </a:solidFill>
                <a:latin typeface="Lato Light"/>
                <a:ea typeface="Lato Light"/>
                <a:cs typeface="Lato Light"/>
                <a:sym typeface="Lato Light"/>
              </a:rPr>
              <a:t> confianza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dentro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entornos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Por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plataforma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recopila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progreso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asistencia</a:t>
            </a:r>
            <a:r>
              <a:rPr lang="en-US" sz="2400" dirty="0">
                <a:solidFill>
                  <a:srgbClr val="000000"/>
                </a:solidFill>
                <a:latin typeface="Lato Light"/>
                <a:ea typeface="Lato Light"/>
                <a:cs typeface="Lato Light"/>
                <a:sym typeface="Lato Light"/>
              </a:rPr>
              <a:t> o las </a:t>
            </a:r>
            <a:r>
              <a:rPr lang="en-US" sz="2400" dirty="0" err="1">
                <a:solidFill>
                  <a:srgbClr val="000000"/>
                </a:solidFill>
                <a:latin typeface="Lato Light"/>
                <a:ea typeface="Lato Light"/>
                <a:cs typeface="Lato Light"/>
                <a:sym typeface="Lato Light"/>
              </a:rPr>
              <a:t>actividades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realizadas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alumnado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informar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claramente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registra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durante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cuánto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tiempo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conserva</a:t>
            </a:r>
            <a:r>
              <a:rPr lang="en-US" sz="2400" dirty="0">
                <a:solidFill>
                  <a:srgbClr val="000000"/>
                </a:solidFill>
                <a:latin typeface="Lato Light"/>
                <a:ea typeface="Lato Light"/>
                <a:cs typeface="Lato Light"/>
                <a:sym typeface="Lato Light"/>
              </a:rPr>
              <a:t> y con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finalidad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Asimismo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/a </a:t>
            </a:r>
            <a:r>
              <a:rPr lang="en-US" sz="2400" dirty="0" err="1">
                <a:solidFill>
                  <a:srgbClr val="000000"/>
                </a:solidFill>
                <a:latin typeface="Lato Light"/>
                <a:ea typeface="Lato Light"/>
                <a:cs typeface="Lato Light"/>
                <a:sym typeface="Lato Light"/>
              </a:rPr>
              <a:t>debes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asegurarte</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emplean</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apoyar</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y no para </a:t>
            </a:r>
            <a:r>
              <a:rPr lang="en-US" sz="2400" dirty="0" err="1">
                <a:solidFill>
                  <a:srgbClr val="000000"/>
                </a:solidFill>
                <a:latin typeface="Lato Light"/>
                <a:ea typeface="Lato Light"/>
                <a:cs typeface="Lato Light"/>
                <a:sym typeface="Lato Light"/>
              </a:rPr>
              <a:t>generar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perfiles</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automatizadas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perjudicar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injustamente</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determinados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endParaRPr lang="en-US" sz="2400"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3"/>
            <a:stretch>
              <a:fillRect t="-423" b="-423"/>
            </a:stretch>
          </a:blipFill>
        </p:spPr>
        <p:txBody>
          <a:bodyPr/>
          <a:lstStyle/>
          <a:p>
            <a:endParaRPr lang="es-ES"/>
          </a:p>
        </p:txBody>
      </p:sp>
      <p:sp>
        <p:nvSpPr>
          <p:cNvPr id="3" name="Freeform 3"/>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4"/>
            <a:stretch>
              <a:fillRect/>
            </a:stretch>
          </a:blipFill>
        </p:spPr>
        <p:txBody>
          <a:bodyPr/>
          <a:lstStyle/>
          <a:p>
            <a:endParaRPr lang="es-ES"/>
          </a:p>
        </p:txBody>
      </p:sp>
      <p:sp>
        <p:nvSpPr>
          <p:cNvPr id="4" name="TextBox 4"/>
          <p:cNvSpPr txBox="1"/>
          <p:nvPr/>
        </p:nvSpPr>
        <p:spPr>
          <a:xfrm>
            <a:off x="3601119" y="1605094"/>
            <a:ext cx="1684379" cy="382270"/>
          </a:xfrm>
          <a:prstGeom prst="rect">
            <a:avLst/>
          </a:prstGeom>
        </p:spPr>
        <p:txBody>
          <a:bodyPr lIns="0" tIns="0" rIns="0" bIns="0" rtlCol="0" anchor="t">
            <a:spAutoFit/>
          </a:bodyPr>
          <a:lstStyle/>
          <a:p>
            <a:pPr algn="ctr">
              <a:lnSpc>
                <a:spcPts val="3079"/>
              </a:lnSpc>
            </a:pPr>
            <a:r>
              <a:rPr lang="en-US" sz="2199" b="1">
                <a:solidFill>
                  <a:srgbClr val="000000"/>
                </a:solidFill>
                <a:latin typeface="Lato Bold"/>
                <a:ea typeface="Lato Bold"/>
                <a:cs typeface="Lato Bold"/>
                <a:sym typeface="Lato Bold"/>
              </a:rPr>
              <a:t>EQUIDAD</a:t>
            </a:r>
          </a:p>
        </p:txBody>
      </p:sp>
      <p:sp>
        <p:nvSpPr>
          <p:cNvPr id="5" name="TextBox 5"/>
          <p:cNvSpPr txBox="1"/>
          <p:nvPr/>
        </p:nvSpPr>
        <p:spPr>
          <a:xfrm>
            <a:off x="6222887" y="1044009"/>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¿Existen procedimientos para garantizar que el uso de la IA no genere discriminación ni comportamientos injustos hacia ningún usuario?</a:t>
            </a:r>
          </a:p>
        </p:txBody>
      </p:sp>
      <p:sp>
        <p:nvSpPr>
          <p:cNvPr id="6" name="TextBox 6"/>
          <p:cNvSpPr txBox="1"/>
          <p:nvPr/>
        </p:nvSpPr>
        <p:spPr>
          <a:xfrm>
            <a:off x="6222887" y="1906853"/>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¿Existen procedimientos para detectar y abordar los sesgos o las desigualdades percibidas que puedan surgir?</a:t>
            </a:r>
          </a:p>
        </p:txBody>
      </p:sp>
      <p:sp>
        <p:nvSpPr>
          <p:cNvPr id="7" name="Freeform 7"/>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5"/>
            <a:stretch>
              <a:fillRect t="-423" b="-423"/>
            </a:stretch>
          </a:blipFill>
        </p:spPr>
        <p:txBody>
          <a:bodyPr/>
          <a:lstStyle/>
          <a:p>
            <a:endParaRPr lang="es-ES"/>
          </a:p>
        </p:txBody>
      </p:sp>
      <p:sp>
        <p:nvSpPr>
          <p:cNvPr id="8" name="Freeform 8"/>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6"/>
            <a:stretch>
              <a:fillRect/>
            </a:stretch>
          </a:blipFill>
        </p:spPr>
        <p:txBody>
          <a:bodyPr/>
          <a:lstStyle/>
          <a:p>
            <a:endParaRPr lang="es-ES"/>
          </a:p>
        </p:txBody>
      </p:sp>
      <p:sp>
        <p:nvSpPr>
          <p:cNvPr id="9" name="TextBox 9"/>
          <p:cNvSpPr txBox="1"/>
          <p:nvPr/>
        </p:nvSpPr>
        <p:spPr>
          <a:xfrm>
            <a:off x="3165888" y="3945740"/>
            <a:ext cx="2629801" cy="382270"/>
          </a:xfrm>
          <a:prstGeom prst="rect">
            <a:avLst/>
          </a:prstGeom>
        </p:spPr>
        <p:txBody>
          <a:bodyPr lIns="0" tIns="0" rIns="0" bIns="0" rtlCol="0" anchor="t">
            <a:spAutoFit/>
          </a:bodyPr>
          <a:lstStyle/>
          <a:p>
            <a:pPr algn="ctr">
              <a:lnSpc>
                <a:spcPts val="3079"/>
              </a:lnSpc>
            </a:pPr>
            <a:r>
              <a:rPr lang="en-US" sz="2199" b="1">
                <a:solidFill>
                  <a:srgbClr val="000000"/>
                </a:solidFill>
                <a:latin typeface="Lato Bold"/>
                <a:ea typeface="Lato Bold"/>
                <a:cs typeface="Lato Bold"/>
                <a:sym typeface="Lato Bold"/>
              </a:rPr>
              <a:t>TRANSPARENCIA</a:t>
            </a:r>
          </a:p>
        </p:txBody>
      </p:sp>
      <p:sp>
        <p:nvSpPr>
          <p:cNvPr id="10" name="TextBox 10"/>
          <p:cNvSpPr txBox="1"/>
          <p:nvPr/>
        </p:nvSpPr>
        <p:spPr>
          <a:xfrm>
            <a:off x="6155454" y="3251711"/>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¿Los formadores conocen los métodos y funciones de IA que utiliza el sistema?</a:t>
            </a:r>
          </a:p>
        </p:txBody>
      </p:sp>
      <p:sp>
        <p:nvSpPr>
          <p:cNvPr id="11" name="TextBox 11"/>
          <p:cNvSpPr txBox="1"/>
          <p:nvPr/>
        </p:nvSpPr>
        <p:spPr>
          <a:xfrm>
            <a:off x="6222887" y="4269356"/>
            <a:ext cx="7528222" cy="2762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¿Está claro qué aspectos del sistema puede gestionar la IA y cuáles no?</a:t>
            </a:r>
          </a:p>
        </p:txBody>
      </p:sp>
      <p:sp>
        <p:nvSpPr>
          <p:cNvPr id="12" name="Freeform 12"/>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7"/>
            <a:stretch>
              <a:fillRect t="-303" b="-303"/>
            </a:stretch>
          </a:blipFill>
        </p:spPr>
        <p:txBody>
          <a:bodyPr/>
          <a:lstStyle/>
          <a:p>
            <a:endParaRPr lang="es-ES"/>
          </a:p>
        </p:txBody>
      </p:sp>
      <p:sp>
        <p:nvSpPr>
          <p:cNvPr id="13" name="Freeform 13"/>
          <p:cNvSpPr/>
          <p:nvPr/>
        </p:nvSpPr>
        <p:spPr>
          <a:xfrm>
            <a:off x="3001468" y="6068379"/>
            <a:ext cx="2958640" cy="657476"/>
          </a:xfrm>
          <a:custGeom>
            <a:avLst/>
            <a:gdLst/>
            <a:ahLst/>
            <a:cxnLst/>
            <a:rect l="l" t="t" r="r" b="b"/>
            <a:pathLst>
              <a:path w="2958640" h="657476">
                <a:moveTo>
                  <a:pt x="0" y="0"/>
                </a:moveTo>
                <a:lnTo>
                  <a:pt x="2958640" y="0"/>
                </a:lnTo>
                <a:lnTo>
                  <a:pt x="2958640" y="657475"/>
                </a:lnTo>
                <a:lnTo>
                  <a:pt x="0" y="657475"/>
                </a:lnTo>
                <a:lnTo>
                  <a:pt x="0" y="0"/>
                </a:lnTo>
                <a:close/>
              </a:path>
            </a:pathLst>
          </a:custGeom>
          <a:blipFill>
            <a:blip r:embed="rId8"/>
            <a:stretch>
              <a:fillRect/>
            </a:stretch>
          </a:blipFill>
        </p:spPr>
        <p:txBody>
          <a:bodyPr/>
          <a:lstStyle/>
          <a:p>
            <a:endParaRPr lang="es-ES"/>
          </a:p>
        </p:txBody>
      </p:sp>
      <p:sp>
        <p:nvSpPr>
          <p:cNvPr id="14" name="TextBox 14"/>
          <p:cNvSpPr txBox="1"/>
          <p:nvPr/>
        </p:nvSpPr>
        <p:spPr>
          <a:xfrm>
            <a:off x="3165888" y="6194006"/>
            <a:ext cx="2678286" cy="382270"/>
          </a:xfrm>
          <a:prstGeom prst="rect">
            <a:avLst/>
          </a:prstGeom>
        </p:spPr>
        <p:txBody>
          <a:bodyPr lIns="0" tIns="0" rIns="0" bIns="0" rtlCol="0" anchor="t">
            <a:spAutoFit/>
          </a:bodyPr>
          <a:lstStyle/>
          <a:p>
            <a:pPr algn="ctr">
              <a:lnSpc>
                <a:spcPts val="3079"/>
              </a:lnSpc>
            </a:pPr>
            <a:r>
              <a:rPr lang="en-US" sz="2199" b="1">
                <a:solidFill>
                  <a:srgbClr val="000000"/>
                </a:solidFill>
                <a:latin typeface="Lato Bold"/>
                <a:ea typeface="Lato Bold"/>
                <a:cs typeface="Lato Bold"/>
                <a:sym typeface="Lato Bold"/>
              </a:rPr>
              <a:t>RESPONSABILIDAD</a:t>
            </a:r>
          </a:p>
        </p:txBody>
      </p:sp>
      <p:sp>
        <p:nvSpPr>
          <p:cNvPr id="15" name="TextBox 15"/>
          <p:cNvSpPr txBox="1"/>
          <p:nvPr/>
        </p:nvSpPr>
        <p:spPr>
          <a:xfrm>
            <a:off x="6155454" y="5599329"/>
            <a:ext cx="7528222" cy="8096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¿Quién es responsable del seguimiento continuo de los resultados generados por el sistema de IA y de cómo se utilizan dichos resultados para mejorar la enseñanza, el aprendizaje y la evaluación?</a:t>
            </a:r>
          </a:p>
        </p:txBody>
      </p:sp>
      <p:sp>
        <p:nvSpPr>
          <p:cNvPr id="16" name="TextBox 16"/>
          <p:cNvSpPr txBox="1"/>
          <p:nvPr/>
        </p:nvSpPr>
        <p:spPr>
          <a:xfrm>
            <a:off x="6155454" y="6735286"/>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¿Quién es responsable de las decisiones finales relativas a la adquisición e implementación del sistema de IA?</a:t>
            </a:r>
          </a:p>
        </p:txBody>
      </p:sp>
      <p:sp>
        <p:nvSpPr>
          <p:cNvPr id="17" name="Freeform 17"/>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9"/>
            <a:stretch>
              <a:fillRect/>
            </a:stretch>
          </a:blipFill>
        </p:spPr>
        <p:txBody>
          <a:bodyPr/>
          <a:lstStyle/>
          <a:p>
            <a:endParaRPr lang="es-ES"/>
          </a:p>
        </p:txBody>
      </p:sp>
      <p:sp>
        <p:nvSpPr>
          <p:cNvPr id="18" name="Freeform 18"/>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0"/>
            <a:stretch>
              <a:fillRect/>
            </a:stretch>
          </a:blipFill>
        </p:spPr>
        <p:txBody>
          <a:bodyPr/>
          <a:lstStyle/>
          <a:p>
            <a:endParaRPr lang="es-ES"/>
          </a:p>
        </p:txBody>
      </p:sp>
      <p:sp>
        <p:nvSpPr>
          <p:cNvPr id="19" name="TextBox 19"/>
          <p:cNvSpPr txBox="1"/>
          <p:nvPr/>
        </p:nvSpPr>
        <p:spPr>
          <a:xfrm>
            <a:off x="3483531" y="8357071"/>
            <a:ext cx="1859647" cy="382270"/>
          </a:xfrm>
          <a:prstGeom prst="rect">
            <a:avLst/>
          </a:prstGeom>
        </p:spPr>
        <p:txBody>
          <a:bodyPr lIns="0" tIns="0" rIns="0" bIns="0" rtlCol="0" anchor="t">
            <a:spAutoFit/>
          </a:bodyPr>
          <a:lstStyle/>
          <a:p>
            <a:pPr algn="ctr">
              <a:lnSpc>
                <a:spcPts val="3079"/>
              </a:lnSpc>
            </a:pPr>
            <a:r>
              <a:rPr lang="en-US" sz="2199" b="1">
                <a:solidFill>
                  <a:srgbClr val="000000"/>
                </a:solidFill>
                <a:latin typeface="Lato Bold"/>
                <a:ea typeface="Lato Bold"/>
                <a:cs typeface="Lato Bold"/>
                <a:sym typeface="Lato Bold"/>
              </a:rPr>
              <a:t>PRIVACIDAD</a:t>
            </a:r>
          </a:p>
        </p:txBody>
      </p:sp>
      <p:sp>
        <p:nvSpPr>
          <p:cNvPr id="20" name="TextBox 20"/>
          <p:cNvSpPr txBox="1"/>
          <p:nvPr/>
        </p:nvSpPr>
        <p:spPr>
          <a:xfrm>
            <a:off x="6088020" y="7746323"/>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¿Existe algún mecanismo que permita a los formadores reportar problemas relacionados con la privacidad o la protección de datos?</a:t>
            </a:r>
          </a:p>
        </p:txBody>
      </p:sp>
      <p:sp>
        <p:nvSpPr>
          <p:cNvPr id="21" name="TextBox 21"/>
          <p:cNvSpPr txBox="1"/>
          <p:nvPr/>
        </p:nvSpPr>
        <p:spPr>
          <a:xfrm>
            <a:off x="6088020" y="8609218"/>
            <a:ext cx="7528222" cy="542925"/>
          </a:xfrm>
          <a:prstGeom prst="rect">
            <a:avLst/>
          </a:prstGeom>
        </p:spPr>
        <p:txBody>
          <a:bodyPr lIns="0" tIns="0" rIns="0" bIns="0" rtlCol="0" anchor="t">
            <a:spAutoFit/>
          </a:bodyPr>
          <a:lstStyle/>
          <a:p>
            <a:pPr marL="388620" lvl="1" indent="-194310" algn="l">
              <a:lnSpc>
                <a:spcPts val="2160"/>
              </a:lnSpc>
              <a:buFont typeface="Arial"/>
              <a:buChar char="•"/>
            </a:pPr>
            <a:r>
              <a:rPr lang="en-US" sz="1800">
                <a:solidFill>
                  <a:srgbClr val="000000"/>
                </a:solidFill>
                <a:latin typeface="Lato Light"/>
                <a:ea typeface="Lato Light"/>
                <a:cs typeface="Lato Light"/>
                <a:sym typeface="Lato Light"/>
              </a:rPr>
              <a:t>¿Se informa a los estudiantes y docentes sobre qué sucede con sus datos, cómo se utilizan y con qué fines?</a:t>
            </a:r>
          </a:p>
        </p:txBody>
      </p:sp>
      <p:sp>
        <p:nvSpPr>
          <p:cNvPr id="22" name="Freeform 22"/>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1"/>
            <a:stretch>
              <a:fillRect/>
            </a:stretch>
          </a:blipFill>
        </p:spPr>
        <p:txBody>
          <a:bodyPr/>
          <a:lstStyle/>
          <a:p>
            <a:endParaRPr lang="es-ES"/>
          </a:p>
        </p:txBody>
      </p:sp>
      <p:grpSp>
        <p:nvGrpSpPr>
          <p:cNvPr id="23" name="Group 23"/>
          <p:cNvGrpSpPr/>
          <p:nvPr/>
        </p:nvGrpSpPr>
        <p:grpSpPr>
          <a:xfrm>
            <a:off x="14272285" y="3370134"/>
            <a:ext cx="3831772" cy="3699815"/>
            <a:chOff x="0" y="0"/>
            <a:chExt cx="5109029" cy="4933086"/>
          </a:xfrm>
        </p:grpSpPr>
        <p:sp>
          <p:nvSpPr>
            <p:cNvPr id="24" name="Freeform 24"/>
            <p:cNvSpPr/>
            <p:nvPr/>
          </p:nvSpPr>
          <p:spPr>
            <a:xfrm>
              <a:off x="0" y="0"/>
              <a:ext cx="5109027" cy="4933074"/>
            </a:xfrm>
            <a:custGeom>
              <a:avLst/>
              <a:gdLst/>
              <a:ahLst/>
              <a:cxnLst/>
              <a:rect l="l" t="t" r="r" b="b"/>
              <a:pathLst>
                <a:path w="5109027" h="4933074">
                  <a:moveTo>
                    <a:pt x="0" y="0"/>
                  </a:moveTo>
                  <a:lnTo>
                    <a:pt x="5109027" y="0"/>
                  </a:lnTo>
                  <a:lnTo>
                    <a:pt x="5109027" y="4933074"/>
                  </a:lnTo>
                  <a:lnTo>
                    <a:pt x="0" y="4933074"/>
                  </a:lnTo>
                  <a:close/>
                </a:path>
              </a:pathLst>
            </a:custGeom>
            <a:blipFill>
              <a:blip r:embed="rId12">
                <a:alphaModFix amt="0"/>
              </a:blip>
              <a:stretch>
                <a:fillRect t="-54340" r="-217729" b="26104"/>
              </a:stretch>
            </a:blipFill>
          </p:spPr>
          <p:txBody>
            <a:bodyPr/>
            <a:lstStyle/>
            <a:p>
              <a:endParaRPr lang="es-ES"/>
            </a:p>
          </p:txBody>
        </p:sp>
        <p:sp>
          <p:nvSpPr>
            <p:cNvPr id="25" name="TextBox 25"/>
            <p:cNvSpPr txBox="1"/>
            <p:nvPr/>
          </p:nvSpPr>
          <p:spPr>
            <a:xfrm>
              <a:off x="0" y="-180975"/>
              <a:ext cx="5109029" cy="5114061"/>
            </a:xfrm>
            <a:prstGeom prst="rect">
              <a:avLst/>
            </a:prstGeom>
          </p:spPr>
          <p:txBody>
            <a:bodyPr lIns="0" tIns="0" rIns="0" bIns="0" rtlCol="0" anchor="ctr"/>
            <a:lstStyle/>
            <a:p>
              <a:pPr marL="0" lvl="0" indent="0" algn="ctr">
                <a:lnSpc>
                  <a:spcPts val="7056"/>
                </a:lnSpc>
                <a:spcBef>
                  <a:spcPct val="0"/>
                </a:spcBef>
              </a:pPr>
              <a:r>
                <a:rPr lang="en-US" sz="4200" u="none" strike="noStrike">
                  <a:solidFill>
                    <a:srgbClr val="000000"/>
                  </a:solidFill>
                  <a:latin typeface="Oswald"/>
                  <a:ea typeface="Oswald"/>
                  <a:cs typeface="Oswald"/>
                  <a:sym typeface="Oswald"/>
                </a:rPr>
                <a:t>PREGUNTAS ORIENTATIVAS PARA FORMADORES</a:t>
              </a:r>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7587" y="2002346"/>
            <a:ext cx="6258560" cy="6358509"/>
          </a:xfrm>
          <a:prstGeom prst="rect">
            <a:avLst/>
          </a:prstGeom>
        </p:spPr>
        <p:txBody>
          <a:bodyPr lIns="0" tIns="0" rIns="0" bIns="0" rtlCol="0" anchor="t">
            <a:spAutoFit/>
          </a:bodyPr>
          <a:lstStyle/>
          <a:p>
            <a:pPr algn="l">
              <a:lnSpc>
                <a:spcPts val="7127"/>
              </a:lnSpc>
            </a:pPr>
            <a:r>
              <a:rPr lang="en-US" sz="6599">
                <a:solidFill>
                  <a:srgbClr val="000000"/>
                </a:solidFill>
                <a:latin typeface="Oswald"/>
                <a:ea typeface="Oswald"/>
                <a:cs typeface="Oswald"/>
                <a:sym typeface="Oswald"/>
              </a:rPr>
              <a:t>UNIDAD 2: </a:t>
            </a:r>
          </a:p>
          <a:p>
            <a:pPr algn="l">
              <a:lnSpc>
                <a:spcPts val="7127"/>
              </a:lnSpc>
            </a:pPr>
            <a:r>
              <a:rPr lang="en-US" sz="6599">
                <a:solidFill>
                  <a:srgbClr val="000000"/>
                </a:solidFill>
                <a:latin typeface="Oswald"/>
                <a:ea typeface="Oswald"/>
                <a:cs typeface="Oswald"/>
                <a:sym typeface="Oswald"/>
              </a:rPr>
              <a:t>CONTEXTO GENERAL DE LOS MARCOS EUROPEOS PARA UNA IA FIABLE Y CENTRADA EN EL SER HUMANO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38225"/>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REGULACIONES Y MARCOS ÉTICOS</a:t>
            </a:r>
          </a:p>
        </p:txBody>
      </p:sp>
      <p:sp>
        <p:nvSpPr>
          <p:cNvPr id="5" name="TextBox 5"/>
          <p:cNvSpPr txBox="1"/>
          <p:nvPr/>
        </p:nvSpPr>
        <p:spPr>
          <a:xfrm>
            <a:off x="1028700" y="3382892"/>
            <a:ext cx="16230600" cy="5067300"/>
          </a:xfrm>
          <a:prstGeom prst="rect">
            <a:avLst/>
          </a:prstGeom>
        </p:spPr>
        <p:txBody>
          <a:bodyPr lIns="0" tIns="0" rIns="0" bIns="0" rtlCol="0" anchor="t">
            <a:spAutoFit/>
          </a:bodyPr>
          <a:lstStyle/>
          <a:p>
            <a:pPr marL="0" lvl="0" indent="0" algn="just">
              <a:lnSpc>
                <a:spcPts val="2879"/>
              </a:lnSpc>
              <a:spcBef>
                <a:spcPct val="0"/>
              </a:spcBef>
            </a:pPr>
            <a:r>
              <a:rPr lang="en-US" sz="2400">
                <a:solidFill>
                  <a:srgbClr val="000000"/>
                </a:solidFill>
                <a:latin typeface="Lato Light"/>
                <a:ea typeface="Lato Light"/>
                <a:cs typeface="Lato Light"/>
                <a:sym typeface="Lato Light"/>
              </a:rPr>
              <a:t>Conocer las regulac</a:t>
            </a:r>
            <a:r>
              <a:rPr lang="en-US" sz="2400" u="none" strike="noStrike">
                <a:solidFill>
                  <a:srgbClr val="000000"/>
                </a:solidFill>
                <a:latin typeface="Lato Light"/>
                <a:ea typeface="Lato Light"/>
                <a:cs typeface="Lato Light"/>
                <a:sym typeface="Lato Light"/>
              </a:rPr>
              <a:t>iones y principios éticos que regulan los sistemas y leyes de inteligencia artificial te ayudará a integrarla de forma segura, responsable y consciente en tu práctica docente. Tu papel es clave para guiar al alumnado hacia un uso crítico de esta tecnología.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La Unión Europea ha impulsado una regulación integral de la inteligencia artificial mediante la aprobación, en 2023, del AI Act, considerado el primer marco normativo vinculante sobre esta materia en la UE. Al tratarse de un reglamento, sus disposiciones son directamente aplicables en todos los Estados miembros, sin necesidad de transposición al ordenamiento interno.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Esta norma establece un sistema regulatorio basado en niveles de riesgo, imponiendo obligaciones específicas y mecanismos de control y supervisión en función de la clasificación de cada sistema de IA. Su aplicación se desarrolla de forma gradual, previéndose la entrada en vigor de sus principales disposiciones a partir de 2025, mientras que determinadas obligaciones estarán sujetas a calendarios específicos.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s-ES"/>
            </a:p>
          </p:txBody>
        </p:sp>
      </p:grpSp>
      <p:sp>
        <p:nvSpPr>
          <p:cNvPr id="4" name="TextBox 4"/>
          <p:cNvSpPr txBox="1"/>
          <p:nvPr/>
        </p:nvSpPr>
        <p:spPr>
          <a:xfrm>
            <a:off x="1006647" y="1085850"/>
            <a:ext cx="6701730"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REGULACIONES Y MARCOS ÉTICOS</a:t>
            </a:r>
          </a:p>
        </p:txBody>
      </p:sp>
      <p:grpSp>
        <p:nvGrpSpPr>
          <p:cNvPr id="5" name="Group 5"/>
          <p:cNvGrpSpPr/>
          <p:nvPr/>
        </p:nvGrpSpPr>
        <p:grpSpPr>
          <a:xfrm>
            <a:off x="834390" y="4171148"/>
            <a:ext cx="5737403" cy="672686"/>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UNESCO</a:t>
              </a:r>
            </a:p>
          </p:txBody>
        </p:sp>
      </p:grpSp>
      <p:sp>
        <p:nvSpPr>
          <p:cNvPr id="8" name="TextBox 8"/>
          <p:cNvSpPr txBox="1"/>
          <p:nvPr/>
        </p:nvSpPr>
        <p:spPr>
          <a:xfrm>
            <a:off x="948747" y="4752897"/>
            <a:ext cx="13702141" cy="723900"/>
          </a:xfrm>
          <a:prstGeom prst="rect">
            <a:avLst/>
          </a:prstGeom>
        </p:spPr>
        <p:txBody>
          <a:bodyPr lIns="0" tIns="0" rIns="0" bIns="0" rtlCol="0" anchor="t">
            <a:spAutoFit/>
          </a:bodyPr>
          <a:lstStyle/>
          <a:p>
            <a:pPr algn="just">
              <a:lnSpc>
                <a:spcPts val="2879"/>
              </a:lnSpc>
            </a:pPr>
            <a:r>
              <a:rPr lang="en-US" sz="2400" dirty="0" err="1">
                <a:solidFill>
                  <a:srgbClr val="53575E"/>
                </a:solidFill>
                <a:latin typeface="Lato Light"/>
                <a:ea typeface="Lato Light"/>
                <a:cs typeface="Lato Light"/>
                <a:sym typeface="Lato Light"/>
              </a:rPr>
              <a:t>Recomendación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sobre</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ética</a:t>
            </a:r>
            <a:r>
              <a:rPr lang="en-US" sz="2400" dirty="0">
                <a:solidFill>
                  <a:srgbClr val="53575E"/>
                </a:solidFill>
                <a:latin typeface="Lato Light"/>
                <a:ea typeface="Lato Light"/>
                <a:cs typeface="Lato Light"/>
                <a:sym typeface="Lato Light"/>
              </a:rPr>
              <a:t> de la </a:t>
            </a:r>
            <a:r>
              <a:rPr lang="en-US" sz="2400" dirty="0" err="1">
                <a:solidFill>
                  <a:srgbClr val="53575E"/>
                </a:solidFill>
                <a:latin typeface="Lato Light"/>
                <a:ea typeface="Lato Light"/>
                <a:cs typeface="Lato Light"/>
                <a:sym typeface="Lato Light"/>
              </a:rPr>
              <a:t>inteligencia</a:t>
            </a:r>
            <a:r>
              <a:rPr lang="en-US" sz="2400" dirty="0">
                <a:solidFill>
                  <a:srgbClr val="53575E"/>
                </a:solidFill>
                <a:latin typeface="Lato Light"/>
                <a:ea typeface="Lato Light"/>
                <a:cs typeface="Lato Light"/>
                <a:sym typeface="Lato Light"/>
              </a:rPr>
              <a:t> artificial (2021) </a:t>
            </a:r>
          </a:p>
          <a:p>
            <a:pPr algn="just">
              <a:lnSpc>
                <a:spcPts val="2879"/>
              </a:lnSpc>
            </a:pPr>
            <a:r>
              <a:rPr lang="en-US" sz="2400" u="sng" dirty="0">
                <a:solidFill>
                  <a:srgbClr val="0070C0"/>
                </a:solidFill>
                <a:latin typeface="Lato Light"/>
                <a:ea typeface="Lato Light"/>
                <a:cs typeface="Lato Light"/>
                <a:sym typeface="Lato Light"/>
                <a:hlinkClick r:id="rId6" tooltip="https://www.unesco.org/es/legal-affairs/recommendation-ethics-artificial-intelligence">
                  <a:extLst>
                    <a:ext uri="{A12FA001-AC4F-418D-AE19-62706E023703}">
                      <ahyp:hlinkClr xmlns:ahyp="http://schemas.microsoft.com/office/drawing/2018/hyperlinkcolor" val="tx"/>
                    </a:ext>
                  </a:extLst>
                </a:hlinkClick>
              </a:rPr>
              <a:t>https://www.unesco.org/es/legal-affairs/recommendation-ethics-artificial-intelligence</a:t>
            </a:r>
            <a:r>
              <a:rPr lang="en-US" sz="2400" dirty="0">
                <a:solidFill>
                  <a:srgbClr val="0070C0"/>
                </a:solidFill>
                <a:latin typeface="Lato Light"/>
                <a:ea typeface="Lato Light"/>
                <a:cs typeface="Lato Light"/>
                <a:sym typeface="Lato Light"/>
              </a:rPr>
              <a:t> </a:t>
            </a:r>
          </a:p>
        </p:txBody>
      </p:sp>
      <p:grpSp>
        <p:nvGrpSpPr>
          <p:cNvPr id="9" name="Group 9"/>
          <p:cNvGrpSpPr/>
          <p:nvPr/>
        </p:nvGrpSpPr>
        <p:grpSpPr>
          <a:xfrm>
            <a:off x="858745" y="6939647"/>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UNIÓN EUROPEA</a:t>
              </a:r>
            </a:p>
          </p:txBody>
        </p:sp>
      </p:grpSp>
      <p:sp>
        <p:nvSpPr>
          <p:cNvPr id="12" name="TextBox 12"/>
          <p:cNvSpPr txBox="1"/>
          <p:nvPr/>
        </p:nvSpPr>
        <p:spPr>
          <a:xfrm>
            <a:off x="948747" y="7598329"/>
            <a:ext cx="11244691" cy="7239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Ley de IA (2024)</a:t>
            </a:r>
          </a:p>
          <a:p>
            <a:pPr algn="just">
              <a:lnSpc>
                <a:spcPts val="2879"/>
              </a:lnSpc>
            </a:pPr>
            <a:r>
              <a:rPr lang="en-US" sz="2400" u="sng" dirty="0">
                <a:solidFill>
                  <a:srgbClr val="0070C0"/>
                </a:solidFill>
                <a:latin typeface="Lato Light" panose="020F0302020204030203" pitchFamily="34" charset="0"/>
                <a:ea typeface="Lato"/>
                <a:cs typeface="Lato"/>
                <a:sym typeface="Lato"/>
                <a:hlinkClick r:id="rId7"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a:t>
            </a:r>
            <a:r>
              <a:rPr lang="en-US" sz="2400" dirty="0">
                <a:solidFill>
                  <a:srgbClr val="0070C0"/>
                </a:solidFill>
                <a:latin typeface="Lato Light" panose="020F0302020204030203" pitchFamily="34" charset="0"/>
                <a:ea typeface="Lato"/>
                <a:cs typeface="Lato"/>
                <a:sym typeface="Lato"/>
              </a:rPr>
              <a:t> </a:t>
            </a:r>
          </a:p>
        </p:txBody>
      </p:sp>
      <p:sp>
        <p:nvSpPr>
          <p:cNvPr id="13" name="TextBox 13"/>
          <p:cNvSpPr txBox="1"/>
          <p:nvPr/>
        </p:nvSpPr>
        <p:spPr>
          <a:xfrm>
            <a:off x="910390" y="8813128"/>
            <a:ext cx="10006708" cy="7239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Código de </a:t>
            </a:r>
            <a:r>
              <a:rPr lang="en-US" sz="2400" dirty="0" err="1">
                <a:solidFill>
                  <a:srgbClr val="53575E"/>
                </a:solidFill>
                <a:latin typeface="Lato Light"/>
                <a:ea typeface="Lato Light"/>
                <a:cs typeface="Lato Light"/>
                <a:sym typeface="Lato Light"/>
              </a:rPr>
              <a:t>buenas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prácticas</a:t>
            </a:r>
            <a:r>
              <a:rPr lang="en-US" sz="2400" dirty="0">
                <a:solidFill>
                  <a:srgbClr val="53575E"/>
                </a:solidFill>
                <a:latin typeface="Lato Light"/>
                <a:ea typeface="Lato Light"/>
                <a:cs typeface="Lato Light"/>
                <a:sym typeface="Lato Light"/>
              </a:rPr>
              <a:t> de IA de </a:t>
            </a:r>
            <a:r>
              <a:rPr lang="en-US" sz="2400" dirty="0" err="1">
                <a:solidFill>
                  <a:srgbClr val="53575E"/>
                </a:solidFill>
                <a:latin typeface="Lato Light"/>
                <a:ea typeface="Lato Light"/>
                <a:cs typeface="Lato Light"/>
                <a:sym typeface="Lato Light"/>
              </a:rPr>
              <a:t>uso</a:t>
            </a:r>
            <a:r>
              <a:rPr lang="en-US" sz="2400" dirty="0">
                <a:solidFill>
                  <a:srgbClr val="53575E"/>
                </a:solidFill>
                <a:latin typeface="Lato Light"/>
                <a:ea typeface="Lato Light"/>
                <a:cs typeface="Lato Light"/>
                <a:sym typeface="Lato Light"/>
              </a:rPr>
              <a:t> general (2025)</a:t>
            </a:r>
          </a:p>
          <a:p>
            <a:pPr algn="just">
              <a:lnSpc>
                <a:spcPts val="2879"/>
              </a:lnSpc>
            </a:pPr>
            <a:r>
              <a:rPr lang="en-US" sz="2400" u="sng" dirty="0">
                <a:solidFill>
                  <a:srgbClr val="0070C0"/>
                </a:solidFill>
                <a:latin typeface="Lato Light" panose="020F0302020204030203" pitchFamily="34" charset="0"/>
                <a:ea typeface="Lato"/>
                <a:cs typeface="Lato"/>
                <a:sym typeface="Lato"/>
                <a:hlinkClick r:id="rId8"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a:t>
            </a:r>
            <a:r>
              <a:rPr lang="en-US" sz="2400" dirty="0">
                <a:solidFill>
                  <a:srgbClr val="0070C0"/>
                </a:solidFill>
                <a:latin typeface="Lato Light" panose="020F0302020204030203" pitchFamily="34" charset="0"/>
                <a:ea typeface="Lato"/>
                <a:cs typeface="Lato"/>
                <a:sym typeface="Lato"/>
              </a:rPr>
              <a:t> </a:t>
            </a:r>
          </a:p>
        </p:txBody>
      </p:sp>
      <p:sp>
        <p:nvSpPr>
          <p:cNvPr id="14" name="TextBox 14"/>
          <p:cNvSpPr txBox="1"/>
          <p:nvPr/>
        </p:nvSpPr>
        <p:spPr>
          <a:xfrm>
            <a:off x="929568" y="5846272"/>
            <a:ext cx="9968351" cy="723900"/>
          </a:xfrm>
          <a:prstGeom prst="rect">
            <a:avLst/>
          </a:prstGeom>
        </p:spPr>
        <p:txBody>
          <a:bodyPr lIns="0" tIns="0" rIns="0" bIns="0" rtlCol="0" anchor="t">
            <a:spAutoFit/>
          </a:bodyPr>
          <a:lstStyle/>
          <a:p>
            <a:pPr algn="just">
              <a:lnSpc>
                <a:spcPts val="2879"/>
              </a:lnSpc>
            </a:pPr>
            <a:r>
              <a:rPr lang="en-US" sz="2400" dirty="0" err="1">
                <a:solidFill>
                  <a:srgbClr val="53575E"/>
                </a:solidFill>
                <a:latin typeface="Lato Light"/>
                <a:ea typeface="Lato Light"/>
                <a:cs typeface="Lato Light"/>
                <a:sym typeface="Lato Light"/>
              </a:rPr>
              <a:t>Metodología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evaluación</a:t>
            </a:r>
            <a:r>
              <a:rPr lang="en-US" sz="2400" dirty="0">
                <a:solidFill>
                  <a:srgbClr val="53575E"/>
                </a:solidFill>
                <a:latin typeface="Lato Light"/>
                <a:ea typeface="Lato Light"/>
                <a:cs typeface="Lato Light"/>
                <a:sym typeface="Lato Light"/>
              </a:rPr>
              <a:t> de la </a:t>
            </a:r>
            <a:r>
              <a:rPr lang="en-US" sz="2400" dirty="0" err="1">
                <a:solidFill>
                  <a:srgbClr val="53575E"/>
                </a:solidFill>
                <a:latin typeface="Lato Light"/>
                <a:ea typeface="Lato Light"/>
                <a:cs typeface="Lato Light"/>
                <a:sym typeface="Lato Light"/>
              </a:rPr>
              <a:t>preparación</a:t>
            </a:r>
            <a:r>
              <a:rPr lang="en-US" sz="2400" dirty="0">
                <a:solidFill>
                  <a:srgbClr val="53575E"/>
                </a:solidFill>
                <a:latin typeface="Lato Light"/>
                <a:ea typeface="Lato Light"/>
                <a:cs typeface="Lato Light"/>
                <a:sym typeface="Lato Light"/>
              </a:rPr>
              <a:t> (2025)</a:t>
            </a:r>
          </a:p>
          <a:p>
            <a:pPr algn="just">
              <a:lnSpc>
                <a:spcPts val="2879"/>
              </a:lnSpc>
            </a:pPr>
            <a:r>
              <a:rPr lang="en-US" sz="2400" u="sng" dirty="0">
                <a:solidFill>
                  <a:srgbClr val="0070C0"/>
                </a:solidFill>
                <a:latin typeface="Lato Light"/>
                <a:sym typeface="Lato"/>
                <a:hlinkClick r:id="rId9" tooltip="https://unesdoc.unesco.org/ark:/48223/pf0000385198_spa">
                  <a:extLst>
                    <a:ext uri="{A12FA001-AC4F-418D-AE19-62706E023703}">
                      <ahyp:hlinkClr xmlns:ahyp="http://schemas.microsoft.com/office/drawing/2018/hyperlinkcolor" val="tx"/>
                    </a:ext>
                  </a:extLst>
                </a:hlinkClick>
              </a:rPr>
              <a:t>https://unesdoc.unesco.org/ark:/48223/pf0000385198_spa</a:t>
            </a:r>
            <a:r>
              <a:rPr lang="en-US" sz="2400" u="sng" dirty="0">
                <a:solidFill>
                  <a:srgbClr val="0070C0"/>
                </a:solidFill>
                <a:latin typeface="Lato Light"/>
                <a:sym typeface="Lato"/>
              </a:rPr>
              <a:t> </a:t>
            </a:r>
          </a:p>
        </p:txBody>
      </p:sp>
      <p:sp>
        <p:nvSpPr>
          <p:cNvPr id="15" name="TextBox 15"/>
          <p:cNvSpPr txBox="1"/>
          <p:nvPr/>
        </p:nvSpPr>
        <p:spPr>
          <a:xfrm>
            <a:off x="834390" y="2819657"/>
            <a:ext cx="16521713" cy="1085850"/>
          </a:xfrm>
          <a:prstGeom prst="rect">
            <a:avLst/>
          </a:prstGeom>
        </p:spPr>
        <p:txBody>
          <a:bodyPr lIns="0" tIns="0" rIns="0" bIns="0" rtlCol="0" anchor="t">
            <a:spAutoFit/>
          </a:bodyPr>
          <a:lstStyle/>
          <a:p>
            <a:pPr algn="just">
              <a:lnSpc>
                <a:spcPts val="2879"/>
              </a:lnSpc>
            </a:pPr>
            <a:r>
              <a:rPr lang="en-US" sz="2400">
                <a:solidFill>
                  <a:srgbClr val="000000"/>
                </a:solidFill>
                <a:latin typeface="Lato Light"/>
                <a:ea typeface="Lato Light"/>
                <a:cs typeface="Lato Light"/>
                <a:sym typeface="Lato Light"/>
              </a:rPr>
              <a:t>Conocer las regulaciones y principios éticos que regulan los sistemas y leyes de inteligencia artificial te ayudará a integrarla de forma segura, responsable y consciente en tu práctica docente. Tu papel es clave para guiar al alumnado hacia un uso crítico de esta tecnología.</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748798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RECOMENDACIONES ÉTICAS – UNESCO</a:t>
            </a:r>
          </a:p>
        </p:txBody>
      </p:sp>
      <p:grpSp>
        <p:nvGrpSpPr>
          <p:cNvPr id="3" name="Group 3"/>
          <p:cNvGrpSpPr/>
          <p:nvPr/>
        </p:nvGrpSpPr>
        <p:grpSpPr>
          <a:xfrm>
            <a:off x="14965994" y="349444"/>
            <a:ext cx="2799445" cy="1224267"/>
            <a:chOff x="0" y="0"/>
            <a:chExt cx="3732593" cy="1632356"/>
          </a:xfrm>
        </p:grpSpPr>
        <p:sp>
          <p:nvSpPr>
            <p:cNvPr id="4" name="Freeform 4"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5" name="TextBox 5"/>
          <p:cNvSpPr txBox="1"/>
          <p:nvPr/>
        </p:nvSpPr>
        <p:spPr>
          <a:xfrm>
            <a:off x="1028700" y="2416423"/>
            <a:ext cx="9628165" cy="361950"/>
          </a:xfrm>
          <a:prstGeom prst="rect">
            <a:avLst/>
          </a:prstGeom>
        </p:spPr>
        <p:txBody>
          <a:bodyPr lIns="0" tIns="0" rIns="0" bIns="0" rtlCol="0" anchor="t">
            <a:spAutoFit/>
          </a:bodyPr>
          <a:lstStyle/>
          <a:p>
            <a:pPr algn="just">
              <a:lnSpc>
                <a:spcPts val="2879"/>
              </a:lnSpc>
            </a:pPr>
            <a:r>
              <a:rPr lang="en-US" sz="2400" b="1">
                <a:solidFill>
                  <a:srgbClr val="000000"/>
                </a:solidFill>
                <a:latin typeface="Lato Bold"/>
                <a:ea typeface="Lato Bold"/>
                <a:cs typeface="Lato Bold"/>
                <a:sym typeface="Lato Bold"/>
              </a:rPr>
              <a:t>Recomendación sobre la ética  de la inteligencia artificial (2021)</a:t>
            </a:r>
          </a:p>
        </p:txBody>
      </p:sp>
      <p:sp>
        <p:nvSpPr>
          <p:cNvPr id="6" name="TextBox 6"/>
          <p:cNvSpPr txBox="1"/>
          <p:nvPr/>
        </p:nvSpPr>
        <p:spPr>
          <a:xfrm>
            <a:off x="1028700" y="5239663"/>
            <a:ext cx="8250955" cy="10858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Tiene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objetivo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desarrollar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ayudar</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países</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convertir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recomendaciones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leyes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políticas</a:t>
            </a:r>
            <a:r>
              <a:rPr lang="en-US" sz="2400" dirty="0">
                <a:solidFill>
                  <a:srgbClr val="000000"/>
                </a:solidFill>
                <a:latin typeface="Lato Light"/>
                <a:ea typeface="Lato Light"/>
                <a:cs typeface="Lato Light"/>
                <a:sym typeface="Lato Light"/>
              </a:rPr>
              <a:t> reales.</a:t>
            </a:r>
          </a:p>
        </p:txBody>
      </p:sp>
      <p:sp>
        <p:nvSpPr>
          <p:cNvPr id="7" name="TextBox 7"/>
          <p:cNvSpPr txBox="1"/>
          <p:nvPr/>
        </p:nvSpPr>
        <p:spPr>
          <a:xfrm>
            <a:off x="1028700" y="3186607"/>
            <a:ext cx="8250955" cy="72390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Un </a:t>
            </a:r>
            <a:r>
              <a:rPr lang="en-US" sz="2400" dirty="0" err="1">
                <a:solidFill>
                  <a:srgbClr val="000000"/>
                </a:solidFill>
                <a:latin typeface="Lato Light"/>
                <a:ea typeface="Lato Light"/>
                <a:cs typeface="Lato Light"/>
                <a:sym typeface="Lato Light"/>
              </a:rPr>
              <a:t>marco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a:t>
            </a:r>
            <a:r>
              <a:rPr lang="en-US" sz="2400" dirty="0">
                <a:solidFill>
                  <a:srgbClr val="000000"/>
                </a:solidFill>
                <a:latin typeface="Lato Light"/>
                <a:ea typeface="Lato Light"/>
                <a:cs typeface="Lato Light"/>
                <a:sym typeface="Lato Light"/>
              </a:rPr>
              <a:t> global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influye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estrategia</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legislación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adoptan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países</a:t>
            </a:r>
            <a:r>
              <a:rPr lang="en-US" sz="2400" dirty="0">
                <a:solidFill>
                  <a:srgbClr val="000000"/>
                </a:solidFill>
                <a:latin typeface="Lato Light"/>
                <a:ea typeface="Lato Light"/>
                <a:cs typeface="Lato Light"/>
                <a:sym typeface="Lato Light"/>
              </a:rPr>
              <a:t>.</a:t>
            </a:r>
          </a:p>
        </p:txBody>
      </p:sp>
      <p:sp>
        <p:nvSpPr>
          <p:cNvPr id="8" name="TextBox 8"/>
          <p:cNvSpPr txBox="1"/>
          <p:nvPr/>
        </p:nvSpPr>
        <p:spPr>
          <a:xfrm>
            <a:off x="1028700" y="4391938"/>
            <a:ext cx="6230884" cy="361950"/>
          </a:xfrm>
          <a:prstGeom prst="rect">
            <a:avLst/>
          </a:prstGeom>
        </p:spPr>
        <p:txBody>
          <a:bodyPr lIns="0" tIns="0" rIns="0" bIns="0" rtlCol="0" anchor="t">
            <a:spAutoFit/>
          </a:bodyPr>
          <a:lstStyle/>
          <a:p>
            <a:pPr algn="just">
              <a:lnSpc>
                <a:spcPts val="2879"/>
              </a:lnSpc>
            </a:pPr>
            <a:r>
              <a:rPr lang="en-US" sz="2400" dirty="0" err="1">
                <a:solidFill>
                  <a:srgbClr val="000000"/>
                </a:solidFill>
                <a:latin typeface="Lato Light"/>
                <a:ea typeface="Lato Light"/>
                <a:cs typeface="Lato Light"/>
                <a:sym typeface="Lato Light"/>
              </a:rPr>
              <a:t>Adoptado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193 </a:t>
            </a:r>
            <a:r>
              <a:rPr lang="en-US" sz="2400" dirty="0" err="1">
                <a:solidFill>
                  <a:srgbClr val="000000"/>
                </a:solidFill>
                <a:latin typeface="Lato Light"/>
                <a:ea typeface="Lato Light"/>
                <a:cs typeface="Lato Light"/>
                <a:sym typeface="Lato Light"/>
              </a:rPr>
              <a:t>estados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miembros</a:t>
            </a:r>
            <a:endParaRPr lang="en-US" sz="2400" dirty="0">
              <a:solidFill>
                <a:srgbClr val="000000"/>
              </a:solidFill>
              <a:latin typeface="Lato Light"/>
              <a:ea typeface="Lato Light"/>
              <a:cs typeface="Lato Light"/>
              <a:sym typeface="Lato Light"/>
            </a:endParaRPr>
          </a:p>
        </p:txBody>
      </p:sp>
      <p:grpSp>
        <p:nvGrpSpPr>
          <p:cNvPr id="9" name="Group 9"/>
          <p:cNvGrpSpPr/>
          <p:nvPr/>
        </p:nvGrpSpPr>
        <p:grpSpPr>
          <a:xfrm>
            <a:off x="10822581" y="0"/>
            <a:ext cx="7493718" cy="10287000"/>
            <a:chOff x="0" y="0"/>
            <a:chExt cx="9991623" cy="13716000"/>
          </a:xfrm>
        </p:grpSpPr>
        <p:sp>
          <p:nvSpPr>
            <p:cNvPr id="10" name="Freeform 10"/>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87638"/>
            <a:ext cx="10415149" cy="72390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Metodología de evaluación de la preparación (2025)</a:t>
            </a:r>
          </a:p>
          <a:p>
            <a:pPr algn="l">
              <a:lnSpc>
                <a:spcPts val="2879"/>
              </a:lnSpc>
            </a:pPr>
            <a:endParaRPr lang="en-US" sz="2400" b="1">
              <a:solidFill>
                <a:srgbClr val="000000"/>
              </a:solidFill>
              <a:latin typeface="Lato Bold"/>
              <a:ea typeface="Lato Bold"/>
              <a:cs typeface="Lato Bold"/>
              <a:sym typeface="Lato Bold"/>
            </a:endParaRPr>
          </a:p>
        </p:txBody>
      </p:sp>
      <p:sp>
        <p:nvSpPr>
          <p:cNvPr id="3" name="TextBox 3"/>
          <p:cNvSpPr txBox="1"/>
          <p:nvPr/>
        </p:nvSpPr>
        <p:spPr>
          <a:xfrm>
            <a:off x="1028700" y="1085850"/>
            <a:ext cx="748798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RECOMENDACIONES ÉTICAS – UNESCO</a:t>
            </a:r>
          </a:p>
        </p:txBody>
      </p:sp>
      <p:sp>
        <p:nvSpPr>
          <p:cNvPr id="4" name="TextBox 4"/>
          <p:cNvSpPr txBox="1"/>
          <p:nvPr/>
        </p:nvSpPr>
        <p:spPr>
          <a:xfrm>
            <a:off x="1028700" y="2802013"/>
            <a:ext cx="9911372" cy="1676400"/>
          </a:xfrm>
          <a:prstGeom prst="rect">
            <a:avLst/>
          </a:prstGeom>
        </p:spPr>
        <p:txBody>
          <a:bodyPr lIns="0" tIns="0" rIns="0" bIns="0" rtlCol="0" anchor="t">
            <a:spAutoFit/>
          </a:bodyPr>
          <a:lstStyle/>
          <a:p>
            <a:pPr algn="just">
              <a:lnSpc>
                <a:spcPts val="2639"/>
              </a:lnSpc>
            </a:pPr>
            <a:r>
              <a:rPr lang="en-US" sz="2199" dirty="0">
                <a:solidFill>
                  <a:srgbClr val="000000"/>
                </a:solidFill>
                <a:latin typeface="Lato Light"/>
                <a:ea typeface="Lato Light"/>
                <a:cs typeface="Lato Light"/>
                <a:sym typeface="Lato Light"/>
              </a:rPr>
              <a:t>Se </a:t>
            </a:r>
            <a:r>
              <a:rPr lang="en-US" sz="2199" dirty="0" err="1">
                <a:solidFill>
                  <a:srgbClr val="000000"/>
                </a:solidFill>
                <a:latin typeface="Lato Light"/>
                <a:ea typeface="Lato Light"/>
                <a:cs typeface="Lato Light"/>
                <a:sym typeface="Lato Light"/>
              </a:rPr>
              <a:t>trata</a:t>
            </a:r>
            <a:r>
              <a:rPr lang="en-US" sz="2199" dirty="0">
                <a:solidFill>
                  <a:srgbClr val="000000"/>
                </a:solidFill>
                <a:latin typeface="Lato Light"/>
                <a:ea typeface="Lato Light"/>
                <a:cs typeface="Lato Light"/>
                <a:sym typeface="Lato Light"/>
              </a:rPr>
              <a:t> de un </a:t>
            </a:r>
            <a:r>
              <a:rPr lang="en-US" sz="2199" dirty="0" err="1">
                <a:solidFill>
                  <a:srgbClr val="000000"/>
                </a:solidFill>
                <a:latin typeface="Lato Light"/>
                <a:ea typeface="Lato Light"/>
                <a:cs typeface="Lato Light"/>
                <a:sym typeface="Lato Light"/>
              </a:rPr>
              <a:t>marco</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desarrollado</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por</a:t>
            </a:r>
            <a:r>
              <a:rPr lang="en-US" sz="2199" dirty="0">
                <a:solidFill>
                  <a:srgbClr val="000000"/>
                </a:solidFill>
                <a:latin typeface="Lato Light"/>
                <a:ea typeface="Lato Light"/>
                <a:cs typeface="Lato Light"/>
                <a:sym typeface="Lato Light"/>
              </a:rPr>
              <a:t> la UNESCO para </a:t>
            </a:r>
            <a:r>
              <a:rPr lang="en-US" sz="2199" dirty="0" err="1">
                <a:solidFill>
                  <a:srgbClr val="000000"/>
                </a:solidFill>
                <a:latin typeface="Lato Light"/>
                <a:ea typeface="Lato Light"/>
                <a:cs typeface="Lato Light"/>
                <a:sym typeface="Lato Light"/>
              </a:rPr>
              <a:t>ayudar</a:t>
            </a:r>
            <a:r>
              <a:rPr lang="en-US" sz="2199" dirty="0">
                <a:solidFill>
                  <a:srgbClr val="000000"/>
                </a:solidFill>
                <a:latin typeface="Lato Light"/>
                <a:ea typeface="Lato Light"/>
                <a:cs typeface="Lato Light"/>
                <a:sym typeface="Lato Light"/>
              </a:rPr>
              <a:t> a </a:t>
            </a:r>
            <a:r>
              <a:rPr lang="en-US" sz="2199" dirty="0" err="1">
                <a:solidFill>
                  <a:srgbClr val="000000"/>
                </a:solidFill>
                <a:latin typeface="Lato Light"/>
                <a:ea typeface="Lato Light"/>
                <a:cs typeface="Lato Light"/>
                <a:sym typeface="Lato Light"/>
              </a:rPr>
              <a:t>los</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países</a:t>
            </a:r>
            <a:r>
              <a:rPr lang="en-US" sz="2199" dirty="0">
                <a:solidFill>
                  <a:srgbClr val="000000"/>
                </a:solidFill>
                <a:latin typeface="Lato Light"/>
                <a:ea typeface="Lato Light"/>
                <a:cs typeface="Lato Light"/>
                <a:sym typeface="Lato Light"/>
              </a:rPr>
              <a:t> a </a:t>
            </a:r>
            <a:r>
              <a:rPr lang="en-US" sz="2199" dirty="0" err="1">
                <a:solidFill>
                  <a:srgbClr val="000000"/>
                </a:solidFill>
                <a:latin typeface="Lato Light"/>
                <a:ea typeface="Lato Light"/>
                <a:cs typeface="Lato Light"/>
                <a:sym typeface="Lato Light"/>
              </a:rPr>
              <a:t>evaluar</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su</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nivel</a:t>
            </a:r>
            <a:r>
              <a:rPr lang="en-US" sz="2199" dirty="0">
                <a:solidFill>
                  <a:srgbClr val="000000"/>
                </a:solidFill>
                <a:latin typeface="Lato Light"/>
                <a:ea typeface="Lato Light"/>
                <a:cs typeface="Lato Light"/>
                <a:sym typeface="Lato Light"/>
              </a:rPr>
              <a:t> de </a:t>
            </a:r>
            <a:r>
              <a:rPr lang="en-US" sz="2199" dirty="0" err="1">
                <a:solidFill>
                  <a:srgbClr val="000000"/>
                </a:solidFill>
                <a:latin typeface="Lato Light"/>
                <a:ea typeface="Lato Light"/>
                <a:cs typeface="Lato Light"/>
                <a:sym typeface="Lato Light"/>
              </a:rPr>
              <a:t>preparación</a:t>
            </a:r>
            <a:r>
              <a:rPr lang="en-US" sz="2199" dirty="0">
                <a:solidFill>
                  <a:srgbClr val="000000"/>
                </a:solidFill>
                <a:latin typeface="Lato Light"/>
                <a:ea typeface="Lato Light"/>
                <a:cs typeface="Lato Light"/>
                <a:sym typeface="Lato Light"/>
              </a:rPr>
              <a:t> para </a:t>
            </a:r>
            <a:r>
              <a:rPr lang="en-US" sz="2199" dirty="0" err="1">
                <a:solidFill>
                  <a:srgbClr val="000000"/>
                </a:solidFill>
                <a:latin typeface="Lato Light"/>
                <a:ea typeface="Lato Light"/>
                <a:cs typeface="Lato Light"/>
                <a:sym typeface="Lato Light"/>
              </a:rPr>
              <a:t>implementar</a:t>
            </a:r>
            <a:r>
              <a:rPr lang="en-US" sz="2199" dirty="0">
                <a:solidFill>
                  <a:srgbClr val="000000"/>
                </a:solidFill>
                <a:latin typeface="Lato Light"/>
                <a:ea typeface="Lato Light"/>
                <a:cs typeface="Lato Light"/>
                <a:sym typeface="Lato Light"/>
              </a:rPr>
              <a:t> la </a:t>
            </a:r>
            <a:r>
              <a:rPr lang="en-US" sz="2199" dirty="0" err="1">
                <a:solidFill>
                  <a:srgbClr val="000000"/>
                </a:solidFill>
                <a:latin typeface="Lato Light"/>
                <a:ea typeface="Lato Light"/>
                <a:cs typeface="Lato Light"/>
                <a:sym typeface="Lato Light"/>
              </a:rPr>
              <a:t>inteligencia</a:t>
            </a:r>
            <a:r>
              <a:rPr lang="en-US" sz="2199" dirty="0">
                <a:solidFill>
                  <a:srgbClr val="000000"/>
                </a:solidFill>
                <a:latin typeface="Lato Light"/>
                <a:ea typeface="Lato Light"/>
                <a:cs typeface="Lato Light"/>
                <a:sym typeface="Lato Light"/>
              </a:rPr>
              <a:t> artificial de forma </a:t>
            </a:r>
            <a:r>
              <a:rPr lang="en-US" sz="2199" dirty="0" err="1">
                <a:solidFill>
                  <a:srgbClr val="000000"/>
                </a:solidFill>
                <a:latin typeface="Lato Light"/>
                <a:ea typeface="Lato Light"/>
                <a:cs typeface="Lato Light"/>
                <a:sym typeface="Lato Light"/>
              </a:rPr>
              <a:t>ética</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inclusiva</a:t>
            </a:r>
            <a:r>
              <a:rPr lang="en-US" sz="2199" dirty="0">
                <a:solidFill>
                  <a:srgbClr val="000000"/>
                </a:solidFill>
                <a:latin typeface="Lato Light"/>
                <a:ea typeface="Lato Light"/>
                <a:cs typeface="Lato Light"/>
                <a:sym typeface="Lato Light"/>
              </a:rPr>
              <a:t> y </a:t>
            </a:r>
            <a:r>
              <a:rPr lang="en-US" sz="2199" dirty="0" err="1">
                <a:solidFill>
                  <a:srgbClr val="000000"/>
                </a:solidFill>
                <a:latin typeface="Lato Light"/>
                <a:ea typeface="Lato Light"/>
                <a:cs typeface="Lato Light"/>
                <a:sym typeface="Lato Light"/>
              </a:rPr>
              <a:t>centrada</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en</a:t>
            </a:r>
            <a:r>
              <a:rPr lang="en-US" sz="2199" dirty="0">
                <a:solidFill>
                  <a:srgbClr val="000000"/>
                </a:solidFill>
                <a:latin typeface="Lato Light"/>
                <a:ea typeface="Lato Light"/>
                <a:cs typeface="Lato Light"/>
                <a:sym typeface="Lato Light"/>
              </a:rPr>
              <a:t> las personas. </a:t>
            </a:r>
            <a:r>
              <a:rPr lang="en-US" sz="2199" dirty="0" err="1">
                <a:solidFill>
                  <a:srgbClr val="000000"/>
                </a:solidFill>
                <a:latin typeface="Lato Light"/>
                <a:ea typeface="Lato Light"/>
                <a:cs typeface="Lato Light"/>
                <a:sym typeface="Lato Light"/>
              </a:rPr>
              <a:t>Está</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estrechamente</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alineado</a:t>
            </a:r>
            <a:r>
              <a:rPr lang="en-US" sz="2199" dirty="0">
                <a:solidFill>
                  <a:srgbClr val="000000"/>
                </a:solidFill>
                <a:latin typeface="Lato Light"/>
                <a:ea typeface="Lato Light"/>
                <a:cs typeface="Lato Light"/>
                <a:sym typeface="Lato Light"/>
              </a:rPr>
              <a:t> con la </a:t>
            </a:r>
            <a:r>
              <a:rPr lang="en-US" sz="2199" dirty="0" err="1">
                <a:solidFill>
                  <a:srgbClr val="000000"/>
                </a:solidFill>
                <a:latin typeface="Lato Light"/>
                <a:ea typeface="Lato Light"/>
                <a:cs typeface="Lato Light"/>
                <a:sym typeface="Lato Light"/>
              </a:rPr>
              <a:t>Recomendación</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sobre</a:t>
            </a:r>
            <a:r>
              <a:rPr lang="en-US" sz="2199" dirty="0">
                <a:solidFill>
                  <a:srgbClr val="000000"/>
                </a:solidFill>
                <a:latin typeface="Lato Light"/>
                <a:ea typeface="Lato Light"/>
                <a:cs typeface="Lato Light"/>
                <a:sym typeface="Lato Light"/>
              </a:rPr>
              <a:t> la </a:t>
            </a:r>
            <a:r>
              <a:rPr lang="en-US" sz="2199" dirty="0" err="1">
                <a:solidFill>
                  <a:srgbClr val="000000"/>
                </a:solidFill>
                <a:latin typeface="Lato Light"/>
                <a:ea typeface="Lato Light"/>
                <a:cs typeface="Lato Light"/>
                <a:sym typeface="Lato Light"/>
              </a:rPr>
              <a:t>ética</a:t>
            </a:r>
            <a:r>
              <a:rPr lang="en-US" sz="2199" dirty="0">
                <a:solidFill>
                  <a:srgbClr val="000000"/>
                </a:solidFill>
                <a:latin typeface="Lato Light"/>
                <a:ea typeface="Lato Light"/>
                <a:cs typeface="Lato Light"/>
                <a:sym typeface="Lato Light"/>
              </a:rPr>
              <a:t> de la </a:t>
            </a:r>
            <a:r>
              <a:rPr lang="en-US" sz="2199" dirty="0" err="1">
                <a:solidFill>
                  <a:srgbClr val="000000"/>
                </a:solidFill>
                <a:latin typeface="Lato Light"/>
                <a:ea typeface="Lato Light"/>
                <a:cs typeface="Lato Light"/>
                <a:sym typeface="Lato Light"/>
              </a:rPr>
              <a:t>inteligencia</a:t>
            </a:r>
            <a:r>
              <a:rPr lang="en-US" sz="2199" dirty="0">
                <a:solidFill>
                  <a:srgbClr val="000000"/>
                </a:solidFill>
                <a:latin typeface="Lato Light"/>
                <a:ea typeface="Lato Light"/>
                <a:cs typeface="Lato Light"/>
                <a:sym typeface="Lato Light"/>
              </a:rPr>
              <a:t> artificial, </a:t>
            </a:r>
            <a:r>
              <a:rPr lang="en-US" sz="2199" dirty="0" err="1">
                <a:solidFill>
                  <a:srgbClr val="000000"/>
                </a:solidFill>
                <a:latin typeface="Lato Light"/>
                <a:ea typeface="Lato Light"/>
                <a:cs typeface="Lato Light"/>
                <a:sym typeface="Lato Light"/>
              </a:rPr>
              <a:t>adoptada</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por</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los</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Estados</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Miembros</a:t>
            </a:r>
            <a:r>
              <a:rPr lang="en-US" sz="2199" dirty="0">
                <a:solidFill>
                  <a:srgbClr val="000000"/>
                </a:solidFill>
                <a:latin typeface="Lato Light"/>
                <a:ea typeface="Lato Light"/>
                <a:cs typeface="Lato Light"/>
                <a:sym typeface="Lato Light"/>
              </a:rPr>
              <a:t> de la UNESCO </a:t>
            </a:r>
            <a:r>
              <a:rPr lang="en-US" sz="2199" dirty="0" err="1">
                <a:solidFill>
                  <a:srgbClr val="000000"/>
                </a:solidFill>
                <a:latin typeface="Lato Light"/>
                <a:ea typeface="Lato Light"/>
                <a:cs typeface="Lato Light"/>
                <a:sym typeface="Lato Light"/>
              </a:rPr>
              <a:t>en</a:t>
            </a:r>
            <a:r>
              <a:rPr lang="en-US" sz="2199" dirty="0">
                <a:solidFill>
                  <a:srgbClr val="000000"/>
                </a:solidFill>
                <a:latin typeface="Lato Light"/>
                <a:ea typeface="Lato Light"/>
                <a:cs typeface="Lato Light"/>
                <a:sym typeface="Lato Light"/>
              </a:rPr>
              <a:t> 2021.</a:t>
            </a:r>
          </a:p>
        </p:txBody>
      </p:sp>
      <p:sp>
        <p:nvSpPr>
          <p:cNvPr id="5" name="TextBox 5"/>
          <p:cNvSpPr txBox="1"/>
          <p:nvPr/>
        </p:nvSpPr>
        <p:spPr>
          <a:xfrm>
            <a:off x="1028700" y="4796359"/>
            <a:ext cx="9911372" cy="2009775"/>
          </a:xfrm>
          <a:prstGeom prst="rect">
            <a:avLst/>
          </a:prstGeom>
        </p:spPr>
        <p:txBody>
          <a:bodyPr lIns="0" tIns="0" rIns="0" bIns="0" rtlCol="0" anchor="t">
            <a:spAutoFit/>
          </a:bodyPr>
          <a:lstStyle/>
          <a:p>
            <a:pPr algn="just">
              <a:lnSpc>
                <a:spcPts val="2639"/>
              </a:lnSpc>
            </a:pPr>
            <a:r>
              <a:rPr lang="en-US" sz="2199" dirty="0" err="1">
                <a:solidFill>
                  <a:srgbClr val="000000"/>
                </a:solidFill>
                <a:latin typeface="Lato Light"/>
                <a:ea typeface="Lato Light"/>
                <a:cs typeface="Lato Light"/>
                <a:sym typeface="Lato Light"/>
              </a:rPr>
              <a:t>Propósito</a:t>
            </a:r>
            <a:r>
              <a:rPr lang="en-US" sz="2199" dirty="0">
                <a:solidFill>
                  <a:srgbClr val="000000"/>
                </a:solidFill>
                <a:latin typeface="Lato Light"/>
                <a:ea typeface="Lato Light"/>
                <a:cs typeface="Lato Light"/>
                <a:sym typeface="Lato Light"/>
              </a:rPr>
              <a:t> del Marco: La </a:t>
            </a:r>
            <a:r>
              <a:rPr lang="en-US" sz="2199" dirty="0" err="1">
                <a:solidFill>
                  <a:srgbClr val="000000"/>
                </a:solidFill>
                <a:latin typeface="Lato Light"/>
                <a:ea typeface="Lato Light"/>
                <a:cs typeface="Lato Light"/>
                <a:sym typeface="Lato Light"/>
              </a:rPr>
              <a:t>metodología</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ayuda</a:t>
            </a:r>
            <a:r>
              <a:rPr lang="en-US" sz="2199" dirty="0">
                <a:solidFill>
                  <a:srgbClr val="000000"/>
                </a:solidFill>
                <a:latin typeface="Lato Light"/>
                <a:ea typeface="Lato Light"/>
                <a:cs typeface="Lato Light"/>
                <a:sym typeface="Lato Light"/>
              </a:rPr>
              <a:t> a </a:t>
            </a:r>
            <a:r>
              <a:rPr lang="en-US" sz="2199" dirty="0" err="1">
                <a:solidFill>
                  <a:srgbClr val="000000"/>
                </a:solidFill>
                <a:latin typeface="Lato Light"/>
                <a:ea typeface="Lato Light"/>
                <a:cs typeface="Lato Light"/>
                <a:sym typeface="Lato Light"/>
              </a:rPr>
              <a:t>los</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gobiernos</a:t>
            </a:r>
            <a:r>
              <a:rPr lang="en-US" sz="2199" dirty="0">
                <a:solidFill>
                  <a:srgbClr val="000000"/>
                </a:solidFill>
                <a:latin typeface="Lato Light"/>
                <a:ea typeface="Lato Light"/>
                <a:cs typeface="Lato Light"/>
                <a:sym typeface="Lato Light"/>
              </a:rPr>
              <a:t> a responder </a:t>
            </a:r>
            <a:r>
              <a:rPr lang="en-US" sz="2199" dirty="0" err="1">
                <a:solidFill>
                  <a:srgbClr val="000000"/>
                </a:solidFill>
                <a:latin typeface="Lato Light"/>
                <a:ea typeface="Lato Light"/>
                <a:cs typeface="Lato Light"/>
                <a:sym typeface="Lato Light"/>
              </a:rPr>
              <a:t>una</a:t>
            </a:r>
            <a:r>
              <a:rPr lang="en-US" sz="2199" dirty="0">
                <a:solidFill>
                  <a:srgbClr val="000000"/>
                </a:solidFill>
                <a:latin typeface="Lato Light"/>
                <a:ea typeface="Lato Light"/>
                <a:cs typeface="Lato Light"/>
                <a:sym typeface="Lato Light"/>
              </a:rPr>
              <a:t> </a:t>
            </a:r>
            <a:r>
              <a:rPr lang="en-US" sz="2199" dirty="0" err="1">
                <a:solidFill>
                  <a:srgbClr val="000000"/>
                </a:solidFill>
                <a:latin typeface="Lato Light"/>
                <a:ea typeface="Lato Light"/>
                <a:cs typeface="Lato Light"/>
                <a:sym typeface="Lato Light"/>
              </a:rPr>
              <a:t>pregunta</a:t>
            </a:r>
            <a:r>
              <a:rPr lang="en-US" sz="2199" dirty="0">
                <a:solidFill>
                  <a:srgbClr val="000000"/>
                </a:solidFill>
                <a:latin typeface="Lato Light"/>
                <a:ea typeface="Lato Light"/>
                <a:cs typeface="Lato Light"/>
                <a:sym typeface="Lato Light"/>
              </a:rPr>
              <a:t> clave:</a:t>
            </a:r>
          </a:p>
          <a:p>
            <a:pPr algn="ctr">
              <a:lnSpc>
                <a:spcPts val="2639"/>
              </a:lnSpc>
            </a:pPr>
            <a:endParaRPr lang="en-US" sz="2199" dirty="0">
              <a:solidFill>
                <a:srgbClr val="000000"/>
              </a:solidFill>
              <a:latin typeface="Lato Light"/>
              <a:ea typeface="Lato Light"/>
              <a:cs typeface="Lato Light"/>
              <a:sym typeface="Lato Light"/>
            </a:endParaRPr>
          </a:p>
          <a:p>
            <a:pPr algn="ctr">
              <a:lnSpc>
                <a:spcPts val="2639"/>
              </a:lnSpc>
            </a:pPr>
            <a:r>
              <a:rPr lang="en-US" sz="2199" i="1" dirty="0">
                <a:solidFill>
                  <a:srgbClr val="000000"/>
                </a:solidFill>
                <a:latin typeface="Lato Light Italics"/>
                <a:ea typeface="Lato Light Italics"/>
                <a:cs typeface="Lato Light Italics"/>
                <a:sym typeface="Lato Light Italics"/>
              </a:rPr>
              <a:t>“¿</a:t>
            </a:r>
            <a:r>
              <a:rPr lang="en-US" sz="2199" i="1" dirty="0" err="1">
                <a:solidFill>
                  <a:srgbClr val="000000"/>
                </a:solidFill>
                <a:latin typeface="Lato Light Italics"/>
                <a:ea typeface="Lato Light Italics"/>
                <a:cs typeface="Lato Light Italics"/>
                <a:sym typeface="Lato Light Italics"/>
              </a:rPr>
              <a:t>Está</a:t>
            </a:r>
            <a:r>
              <a:rPr lang="en-US" sz="2199" i="1" dirty="0">
                <a:solidFill>
                  <a:srgbClr val="000000"/>
                </a:solidFill>
                <a:latin typeface="Lato Light Italics"/>
                <a:ea typeface="Lato Light Italics"/>
                <a:cs typeface="Lato Light Italics"/>
                <a:sym typeface="Lato Light Italics"/>
              </a:rPr>
              <a:t> </a:t>
            </a:r>
            <a:r>
              <a:rPr lang="en-US" sz="2199" i="1" dirty="0" err="1">
                <a:solidFill>
                  <a:srgbClr val="000000"/>
                </a:solidFill>
                <a:latin typeface="Lato Light Italics"/>
                <a:ea typeface="Lato Light Italics"/>
                <a:cs typeface="Lato Light Italics"/>
                <a:sym typeface="Lato Light Italics"/>
              </a:rPr>
              <a:t>nuestro</a:t>
            </a:r>
            <a:r>
              <a:rPr lang="en-US" sz="2199" i="1" dirty="0">
                <a:solidFill>
                  <a:srgbClr val="000000"/>
                </a:solidFill>
                <a:latin typeface="Lato Light Italics"/>
                <a:ea typeface="Lato Light Italics"/>
                <a:cs typeface="Lato Light Italics"/>
                <a:sym typeface="Lato Light Italics"/>
              </a:rPr>
              <a:t> </a:t>
            </a:r>
            <a:r>
              <a:rPr lang="en-US" sz="2199" i="1" dirty="0" err="1">
                <a:solidFill>
                  <a:srgbClr val="000000"/>
                </a:solidFill>
                <a:latin typeface="Lato Light Italics"/>
                <a:ea typeface="Lato Light Italics"/>
                <a:cs typeface="Lato Light Italics"/>
                <a:sym typeface="Lato Light Italics"/>
              </a:rPr>
              <a:t>país</a:t>
            </a:r>
            <a:r>
              <a:rPr lang="en-US" sz="2199" i="1" dirty="0">
                <a:solidFill>
                  <a:srgbClr val="000000"/>
                </a:solidFill>
                <a:latin typeface="Lato Light Italics"/>
                <a:ea typeface="Lato Light Italics"/>
                <a:cs typeface="Lato Light Italics"/>
                <a:sym typeface="Lato Light Italics"/>
              </a:rPr>
              <a:t> </a:t>
            </a:r>
            <a:r>
              <a:rPr lang="en-US" sz="2199" i="1" dirty="0" err="1">
                <a:solidFill>
                  <a:srgbClr val="000000"/>
                </a:solidFill>
                <a:latin typeface="Lato Light Italics"/>
                <a:ea typeface="Lato Light Italics"/>
                <a:cs typeface="Lato Light Italics"/>
                <a:sym typeface="Lato Light Italics"/>
              </a:rPr>
              <a:t>preparado</a:t>
            </a:r>
            <a:r>
              <a:rPr lang="en-US" sz="2199" i="1" dirty="0">
                <a:solidFill>
                  <a:srgbClr val="000000"/>
                </a:solidFill>
                <a:latin typeface="Lato Light Italics"/>
                <a:ea typeface="Lato Light Italics"/>
                <a:cs typeface="Lato Light Italics"/>
                <a:sym typeface="Lato Light Italics"/>
              </a:rPr>
              <a:t> para </a:t>
            </a:r>
            <a:r>
              <a:rPr lang="en-US" sz="2199" i="1" dirty="0" err="1">
                <a:solidFill>
                  <a:srgbClr val="000000"/>
                </a:solidFill>
                <a:latin typeface="Lato Light Italics"/>
                <a:ea typeface="Lato Light Italics"/>
                <a:cs typeface="Lato Light Italics"/>
                <a:sym typeface="Lato Light Italics"/>
              </a:rPr>
              <a:t>desarrollar</a:t>
            </a:r>
            <a:r>
              <a:rPr lang="en-US" sz="2199" i="1" dirty="0">
                <a:solidFill>
                  <a:srgbClr val="000000"/>
                </a:solidFill>
                <a:latin typeface="Lato Light Italics"/>
                <a:ea typeface="Lato Light Italics"/>
                <a:cs typeface="Lato Light Italics"/>
                <a:sym typeface="Lato Light Italics"/>
              </a:rPr>
              <a:t> y </a:t>
            </a:r>
            <a:r>
              <a:rPr lang="en-US" sz="2199" i="1" dirty="0" err="1">
                <a:solidFill>
                  <a:srgbClr val="000000"/>
                </a:solidFill>
                <a:latin typeface="Lato Light Italics"/>
                <a:ea typeface="Lato Light Italics"/>
                <a:cs typeface="Lato Light Italics"/>
                <a:sym typeface="Lato Light Italics"/>
              </a:rPr>
              <a:t>utilizar</a:t>
            </a:r>
            <a:r>
              <a:rPr lang="en-US" sz="2199" i="1" dirty="0">
                <a:solidFill>
                  <a:srgbClr val="000000"/>
                </a:solidFill>
                <a:latin typeface="Lato Light Italics"/>
                <a:ea typeface="Lato Light Italics"/>
                <a:cs typeface="Lato Light Italics"/>
                <a:sym typeface="Lato Light Italics"/>
              </a:rPr>
              <a:t> la IA de </a:t>
            </a:r>
            <a:r>
              <a:rPr lang="en-US" sz="2199" i="1" dirty="0" err="1">
                <a:solidFill>
                  <a:srgbClr val="000000"/>
                </a:solidFill>
                <a:latin typeface="Lato Light Italics"/>
                <a:ea typeface="Lato Light Italics"/>
                <a:cs typeface="Lato Light Italics"/>
                <a:sym typeface="Lato Light Italics"/>
              </a:rPr>
              <a:t>manera</a:t>
            </a:r>
            <a:r>
              <a:rPr lang="en-US" sz="2199" i="1" dirty="0">
                <a:solidFill>
                  <a:srgbClr val="000000"/>
                </a:solidFill>
                <a:latin typeface="Lato Light Italics"/>
                <a:ea typeface="Lato Light Italics"/>
                <a:cs typeface="Lato Light Italics"/>
                <a:sym typeface="Lato Light Italics"/>
              </a:rPr>
              <a:t> </a:t>
            </a:r>
            <a:r>
              <a:rPr lang="en-US" sz="2199" i="1" dirty="0" err="1">
                <a:solidFill>
                  <a:srgbClr val="000000"/>
                </a:solidFill>
                <a:latin typeface="Lato Light Italics"/>
                <a:ea typeface="Lato Light Italics"/>
                <a:cs typeface="Lato Light Italics"/>
                <a:sym typeface="Lato Light Italics"/>
              </a:rPr>
              <a:t>que</a:t>
            </a:r>
            <a:r>
              <a:rPr lang="en-US" sz="2199" i="1" dirty="0">
                <a:solidFill>
                  <a:srgbClr val="000000"/>
                </a:solidFill>
                <a:latin typeface="Lato Light Italics"/>
                <a:ea typeface="Lato Light Italics"/>
                <a:cs typeface="Lato Light Italics"/>
                <a:sym typeface="Lato Light Italics"/>
              </a:rPr>
              <a:t> se </a:t>
            </a:r>
            <a:r>
              <a:rPr lang="en-US" sz="2199" i="1" dirty="0" err="1">
                <a:solidFill>
                  <a:srgbClr val="000000"/>
                </a:solidFill>
                <a:latin typeface="Lato Light Italics"/>
                <a:ea typeface="Lato Light Italics"/>
                <a:cs typeface="Lato Light Italics"/>
                <a:sym typeface="Lato Light Italics"/>
              </a:rPr>
              <a:t>respeten</a:t>
            </a:r>
            <a:r>
              <a:rPr lang="en-US" sz="2199" i="1" dirty="0">
                <a:solidFill>
                  <a:srgbClr val="000000"/>
                </a:solidFill>
                <a:latin typeface="Lato Light Italics"/>
                <a:ea typeface="Lato Light Italics"/>
                <a:cs typeface="Lato Light Italics"/>
                <a:sym typeface="Lato Light Italics"/>
              </a:rPr>
              <a:t> </a:t>
            </a:r>
            <a:r>
              <a:rPr lang="en-US" sz="2199" i="1" dirty="0" err="1">
                <a:solidFill>
                  <a:srgbClr val="000000"/>
                </a:solidFill>
                <a:latin typeface="Lato Light Italics"/>
                <a:ea typeface="Lato Light Italics"/>
                <a:cs typeface="Lato Light Italics"/>
                <a:sym typeface="Lato Light Italics"/>
              </a:rPr>
              <a:t>los</a:t>
            </a:r>
            <a:r>
              <a:rPr lang="en-US" sz="2199" i="1" dirty="0">
                <a:solidFill>
                  <a:srgbClr val="000000"/>
                </a:solidFill>
                <a:latin typeface="Lato Light Italics"/>
                <a:ea typeface="Lato Light Italics"/>
                <a:cs typeface="Lato Light Italics"/>
                <a:sym typeface="Lato Light Italics"/>
              </a:rPr>
              <a:t> derechos </a:t>
            </a:r>
            <a:r>
              <a:rPr lang="en-US" sz="2199" i="1" dirty="0" err="1">
                <a:solidFill>
                  <a:srgbClr val="000000"/>
                </a:solidFill>
                <a:latin typeface="Lato Light Italics"/>
                <a:ea typeface="Lato Light Italics"/>
                <a:cs typeface="Lato Light Italics"/>
                <a:sym typeface="Lato Light Italics"/>
              </a:rPr>
              <a:t>humanos</a:t>
            </a:r>
            <a:r>
              <a:rPr lang="en-US" sz="2199" i="1" dirty="0">
                <a:solidFill>
                  <a:srgbClr val="000000"/>
                </a:solidFill>
                <a:latin typeface="Lato Light Italics"/>
                <a:ea typeface="Lato Light Italics"/>
                <a:cs typeface="Lato Light Italics"/>
                <a:sym typeface="Lato Light Italics"/>
              </a:rPr>
              <a:t>, se </a:t>
            </a:r>
            <a:r>
              <a:rPr lang="en-US" sz="2199" i="1" dirty="0" err="1">
                <a:solidFill>
                  <a:srgbClr val="000000"/>
                </a:solidFill>
                <a:latin typeface="Lato Light Italics"/>
                <a:ea typeface="Lato Light Italics"/>
                <a:cs typeface="Lato Light Italics"/>
                <a:sym typeface="Lato Light Italics"/>
              </a:rPr>
              <a:t>promueva</a:t>
            </a:r>
            <a:r>
              <a:rPr lang="en-US" sz="2199" i="1" dirty="0">
                <a:solidFill>
                  <a:srgbClr val="000000"/>
                </a:solidFill>
                <a:latin typeface="Lato Light Italics"/>
                <a:ea typeface="Lato Light Italics"/>
                <a:cs typeface="Lato Light Italics"/>
                <a:sym typeface="Lato Light Italics"/>
              </a:rPr>
              <a:t> la </a:t>
            </a:r>
            <a:r>
              <a:rPr lang="en-US" sz="2199" i="1" dirty="0" err="1">
                <a:solidFill>
                  <a:srgbClr val="000000"/>
                </a:solidFill>
                <a:latin typeface="Lato Light Italics"/>
                <a:ea typeface="Lato Light Italics"/>
                <a:cs typeface="Lato Light Italics"/>
                <a:sym typeface="Lato Light Italics"/>
              </a:rPr>
              <a:t>inclusión</a:t>
            </a:r>
            <a:r>
              <a:rPr lang="en-US" sz="2199" i="1" dirty="0">
                <a:solidFill>
                  <a:srgbClr val="000000"/>
                </a:solidFill>
                <a:latin typeface="Lato Light Italics"/>
                <a:ea typeface="Lato Light Italics"/>
                <a:cs typeface="Lato Light Italics"/>
                <a:sym typeface="Lato Light Italics"/>
              </a:rPr>
              <a:t> y se </a:t>
            </a:r>
            <a:r>
              <a:rPr lang="en-US" sz="2199" i="1" dirty="0" err="1">
                <a:solidFill>
                  <a:srgbClr val="000000"/>
                </a:solidFill>
                <a:latin typeface="Lato Light Italics"/>
                <a:ea typeface="Lato Light Italics"/>
                <a:cs typeface="Lato Light Italics"/>
                <a:sym typeface="Lato Light Italics"/>
              </a:rPr>
              <a:t>reduzcan</a:t>
            </a:r>
            <a:r>
              <a:rPr lang="en-US" sz="2199" i="1" dirty="0">
                <a:solidFill>
                  <a:srgbClr val="000000"/>
                </a:solidFill>
                <a:latin typeface="Lato Light Italics"/>
                <a:ea typeface="Lato Light Italics"/>
                <a:cs typeface="Lato Light Italics"/>
                <a:sym typeface="Lato Light Italics"/>
              </a:rPr>
              <a:t> las </a:t>
            </a:r>
            <a:r>
              <a:rPr lang="en-US" sz="2199" i="1" dirty="0" err="1">
                <a:solidFill>
                  <a:srgbClr val="000000"/>
                </a:solidFill>
                <a:latin typeface="Lato Light Italics"/>
                <a:ea typeface="Lato Light Italics"/>
                <a:cs typeface="Lato Light Italics"/>
                <a:sym typeface="Lato Light Italics"/>
              </a:rPr>
              <a:t>desigualdades</a:t>
            </a:r>
            <a:r>
              <a:rPr lang="en-US" sz="2199" i="1" dirty="0">
                <a:solidFill>
                  <a:srgbClr val="000000"/>
                </a:solidFill>
                <a:latin typeface="Lato Light Italics"/>
                <a:ea typeface="Lato Light Italics"/>
                <a:cs typeface="Lato Light Italics"/>
                <a:sym typeface="Lato Light Italics"/>
              </a:rPr>
              <a:t>?”</a:t>
            </a:r>
          </a:p>
        </p:txBody>
      </p:sp>
      <p:sp>
        <p:nvSpPr>
          <p:cNvPr id="6" name="TextBox 6"/>
          <p:cNvSpPr txBox="1"/>
          <p:nvPr/>
        </p:nvSpPr>
        <p:spPr>
          <a:xfrm>
            <a:off x="1014851" y="7248525"/>
            <a:ext cx="10415149" cy="2009775"/>
          </a:xfrm>
          <a:prstGeom prst="rect">
            <a:avLst/>
          </a:prstGeom>
        </p:spPr>
        <p:txBody>
          <a:bodyPr lIns="0" tIns="0" rIns="0" bIns="0" rtlCol="0" anchor="t">
            <a:spAutoFit/>
          </a:bodyPr>
          <a:lstStyle/>
          <a:p>
            <a:pPr algn="just">
              <a:lnSpc>
                <a:spcPts val="2639"/>
              </a:lnSpc>
            </a:pPr>
            <a:r>
              <a:rPr lang="en-US" sz="2199">
                <a:solidFill>
                  <a:srgbClr val="000000"/>
                </a:solidFill>
                <a:latin typeface="Lato Light"/>
                <a:ea typeface="Lato Light"/>
                <a:cs typeface="Lato Light"/>
                <a:sym typeface="Lato Light"/>
              </a:rPr>
              <a:t>Para la FPE, el Marco de Referencia (RAM) es particularmente relevante porque:</a:t>
            </a:r>
          </a:p>
          <a:p>
            <a:pPr algn="just">
              <a:lnSpc>
                <a:spcPts val="2639"/>
              </a:lnSpc>
            </a:pPr>
            <a:endParaRPr lang="en-US" sz="2199">
              <a:solidFill>
                <a:srgbClr val="000000"/>
              </a:solidFill>
              <a:latin typeface="Lato Light"/>
              <a:ea typeface="Lato Light"/>
              <a:cs typeface="Lato Light"/>
              <a:sym typeface="Lato Light"/>
            </a:endParaRPr>
          </a:p>
          <a:p>
            <a:pPr algn="just">
              <a:lnSpc>
                <a:spcPts val="2639"/>
              </a:lnSpc>
            </a:pPr>
            <a:r>
              <a:rPr lang="en-US" sz="2199">
                <a:solidFill>
                  <a:srgbClr val="000000"/>
                </a:solidFill>
                <a:latin typeface="Lato Light"/>
                <a:ea typeface="Lato Light"/>
                <a:cs typeface="Lato Light"/>
                <a:sym typeface="Lato Light"/>
              </a:rPr>
              <a:t>- Enfatiza el acceso equitativo a las tecnologías digitales</a:t>
            </a:r>
          </a:p>
          <a:p>
            <a:pPr algn="just">
              <a:lnSpc>
                <a:spcPts val="2639"/>
              </a:lnSpc>
            </a:pPr>
            <a:r>
              <a:rPr lang="en-US" sz="2199">
                <a:solidFill>
                  <a:srgbClr val="000000"/>
                </a:solidFill>
                <a:latin typeface="Lato Light"/>
                <a:ea typeface="Lato Light"/>
                <a:cs typeface="Lato Light"/>
                <a:sym typeface="Lato Light"/>
              </a:rPr>
              <a:t>- Resalta la importancia de la alfabetización en IA y la competencia digital crítica</a:t>
            </a:r>
          </a:p>
          <a:p>
            <a:pPr algn="just">
              <a:lnSpc>
                <a:spcPts val="2639"/>
              </a:lnSpc>
            </a:pPr>
            <a:r>
              <a:rPr lang="en-US" sz="2199">
                <a:solidFill>
                  <a:srgbClr val="000000"/>
                </a:solidFill>
                <a:latin typeface="Lato Light"/>
                <a:ea typeface="Lato Light"/>
                <a:cs typeface="Lato Light"/>
                <a:sym typeface="Lato Light"/>
              </a:rPr>
              <a:t>- Conecta la gobernanza de la IA con la transformación del mercado laboral</a:t>
            </a:r>
          </a:p>
          <a:p>
            <a:pPr algn="just">
              <a:lnSpc>
                <a:spcPts val="2639"/>
              </a:lnSpc>
            </a:pPr>
            <a:r>
              <a:rPr lang="en-US" sz="2199">
                <a:solidFill>
                  <a:srgbClr val="000000"/>
                </a:solidFill>
                <a:latin typeface="Lato Light"/>
                <a:ea typeface="Lato Light"/>
                <a:cs typeface="Lato Light"/>
                <a:sym typeface="Lato Light"/>
              </a:rPr>
              <a:t>- Fomenta las salvaguardias contra los sesgos y la desigualdad</a:t>
            </a:r>
          </a:p>
        </p:txBody>
      </p:sp>
      <p:grpSp>
        <p:nvGrpSpPr>
          <p:cNvPr id="7" name="Group 7"/>
          <p:cNvGrpSpPr/>
          <p:nvPr/>
        </p:nvGrpSpPr>
        <p:grpSpPr>
          <a:xfrm>
            <a:off x="11430000"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692645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RECOMMENDACIONES ÉTICAS – UE</a:t>
            </a:r>
          </a:p>
        </p:txBody>
      </p:sp>
      <p:sp>
        <p:nvSpPr>
          <p:cNvPr id="5" name="TextBox 5"/>
          <p:cNvSpPr txBox="1"/>
          <p:nvPr/>
        </p:nvSpPr>
        <p:spPr>
          <a:xfrm>
            <a:off x="1028700" y="2257277"/>
            <a:ext cx="5200136" cy="36195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Ley de IA (2024)</a:t>
            </a:r>
          </a:p>
        </p:txBody>
      </p:sp>
      <p:sp>
        <p:nvSpPr>
          <p:cNvPr id="6" name="TextBox 6"/>
          <p:cNvSpPr txBox="1"/>
          <p:nvPr/>
        </p:nvSpPr>
        <p:spPr>
          <a:xfrm>
            <a:off x="1028700" y="3209777"/>
            <a:ext cx="9638995" cy="2533650"/>
          </a:xfrm>
          <a:prstGeom prst="rect">
            <a:avLst/>
          </a:prstGeom>
        </p:spPr>
        <p:txBody>
          <a:bodyPr lIns="0" tIns="0" rIns="0" bIns="0" rtlCol="0" anchor="t">
            <a:spAutoFit/>
          </a:bodyPr>
          <a:lstStyle/>
          <a:p>
            <a:pPr marL="518160" lvl="1" indent="-259080" algn="l">
              <a:lnSpc>
                <a:spcPts val="2879"/>
              </a:lnSpc>
              <a:buFont typeface="Arial"/>
              <a:buChar char="•"/>
            </a:pPr>
            <a:r>
              <a:rPr lang="en-US" sz="2400">
                <a:solidFill>
                  <a:srgbClr val="000000"/>
                </a:solidFill>
                <a:latin typeface="Lato Light"/>
                <a:ea typeface="Lato Light"/>
                <a:cs typeface="Lato Light"/>
                <a:sym typeface="Lato Light"/>
              </a:rPr>
              <a:t>La primera ley integral que regula los sistemas de IA en el mundo.</a:t>
            </a:r>
          </a:p>
          <a:p>
            <a:pPr marL="518160" lvl="1" indent="-259080" algn="l">
              <a:lnSpc>
                <a:spcPts val="2879"/>
              </a:lnSpc>
              <a:buFont typeface="Arial"/>
              <a:buChar char="•"/>
            </a:pPr>
            <a:r>
              <a:rPr lang="en-US" sz="2400">
                <a:solidFill>
                  <a:srgbClr val="000000"/>
                </a:solidFill>
                <a:latin typeface="Lato Light"/>
                <a:ea typeface="Lato Light"/>
                <a:cs typeface="Lato Light"/>
                <a:sym typeface="Lato Light"/>
              </a:rPr>
              <a:t>Su objetivo es promover una IA fiable, segura y respetuosa de los derechos fundamentales, al tiempo que permite la innovación y la competitividad en todo el mercado único de la UE.</a:t>
            </a:r>
          </a:p>
          <a:p>
            <a:pPr marL="518160" lvl="1" indent="-259080" algn="l">
              <a:lnSpc>
                <a:spcPts val="2879"/>
              </a:lnSpc>
              <a:buFont typeface="Arial"/>
              <a:buChar char="•"/>
            </a:pPr>
            <a:r>
              <a:rPr lang="en-US" sz="2400">
                <a:solidFill>
                  <a:srgbClr val="000000"/>
                </a:solidFill>
                <a:latin typeface="Lato Light"/>
                <a:ea typeface="Lato Light"/>
                <a:cs typeface="Lato Light"/>
                <a:sym typeface="Lato Light"/>
              </a:rPr>
              <a:t>El reglamento entró en vigor el 1 de agosto de 2024, y las obligaciones clave se irán implementando gradualmente entre 2025 y 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2"/>
              <a:stretch>
                <a:fillRect l="-15190"/>
              </a:stretch>
            </a:blipFill>
          </p:spPr>
          <p:txBody>
            <a:bodyPr/>
            <a:lstStyle/>
            <a:p>
              <a:endParaRPr lang="es-ES"/>
            </a:p>
          </p:txBody>
        </p:sp>
      </p:grpSp>
      <p:sp>
        <p:nvSpPr>
          <p:cNvPr id="4" name="TextBox 4"/>
          <p:cNvSpPr txBox="1"/>
          <p:nvPr/>
        </p:nvSpPr>
        <p:spPr>
          <a:xfrm>
            <a:off x="1028700" y="2103558"/>
            <a:ext cx="9933603" cy="72390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Código de Buenas prácticas de IA de uso general (2025)</a:t>
            </a:r>
          </a:p>
          <a:p>
            <a:pPr algn="ctr">
              <a:lnSpc>
                <a:spcPts val="2879"/>
              </a:lnSpc>
            </a:pPr>
            <a:endParaRPr lang="en-US" sz="2400" b="1">
              <a:solidFill>
                <a:srgbClr val="000000"/>
              </a:solidFill>
              <a:latin typeface="Lato Bold"/>
              <a:ea typeface="Lato Bold"/>
              <a:cs typeface="Lato Bold"/>
              <a:sym typeface="Lato Bold"/>
            </a:endParaRPr>
          </a:p>
        </p:txBody>
      </p:sp>
      <p:sp>
        <p:nvSpPr>
          <p:cNvPr id="5" name="TextBox 5"/>
          <p:cNvSpPr txBox="1"/>
          <p:nvPr/>
        </p:nvSpPr>
        <p:spPr>
          <a:xfrm>
            <a:off x="1028700" y="2827458"/>
            <a:ext cx="9458115" cy="2895600"/>
          </a:xfrm>
          <a:prstGeom prst="rect">
            <a:avLst/>
          </a:prstGeom>
        </p:spPr>
        <p:txBody>
          <a:bodyPr lIns="0" tIns="0" rIns="0" bIns="0" rtlCol="0" anchor="t">
            <a:spAutoFit/>
          </a:bodyPr>
          <a:lstStyle/>
          <a:p>
            <a:pPr algn="just">
              <a:lnSpc>
                <a:spcPts val="2879"/>
              </a:lnSpc>
            </a:pPr>
            <a:r>
              <a:rPr lang="en-US" sz="2400">
                <a:solidFill>
                  <a:srgbClr val="000000"/>
                </a:solidFill>
                <a:latin typeface="Lato Light"/>
                <a:ea typeface="Lato Light"/>
                <a:cs typeface="Lato Light"/>
                <a:sym typeface="Lato Light"/>
              </a:rPr>
              <a:t>Guía de orientación publicada por la Comisión Europea el 10 de julio de 2025 para facilitar el cumplimiento de la Ley de Inteligencia Artificial de la UE (Ley de IA).</a:t>
            </a:r>
          </a:p>
          <a:p>
            <a:pPr algn="just">
              <a:lnSpc>
                <a:spcPts val="2879"/>
              </a:lnSpc>
            </a:pPr>
            <a:endParaRPr lang="en-US" sz="2400">
              <a:solidFill>
                <a:srgbClr val="000000"/>
              </a:solidFill>
              <a:latin typeface="Lato Light"/>
              <a:ea typeface="Lato Light"/>
              <a:cs typeface="Lato Light"/>
              <a:sym typeface="Lato Light"/>
            </a:endParaRPr>
          </a:p>
          <a:p>
            <a:pPr algn="just">
              <a:lnSpc>
                <a:spcPts val="2879"/>
              </a:lnSpc>
            </a:pPr>
            <a:r>
              <a:rPr lang="en-US" sz="2400">
                <a:solidFill>
                  <a:srgbClr val="000000"/>
                </a:solidFill>
                <a:latin typeface="Lato Light"/>
                <a:ea typeface="Lato Light"/>
                <a:cs typeface="Lato Light"/>
                <a:sym typeface="Lato Light"/>
              </a:rPr>
              <a:t>Complementa los requisitos legales de transparencia, seguridad y derechos de autor de la Ley de IA, establecidos en los artículos 53 y 55, y ayuda a las organizaciones a demostrar su cumplimiento si optan por adherirse al Código en lugar de probarlo por otros medios.</a:t>
            </a:r>
          </a:p>
        </p:txBody>
      </p:sp>
      <p:sp>
        <p:nvSpPr>
          <p:cNvPr id="6" name="TextBox 6"/>
          <p:cNvSpPr txBox="1"/>
          <p:nvPr/>
        </p:nvSpPr>
        <p:spPr>
          <a:xfrm>
            <a:off x="1028700" y="1085850"/>
            <a:ext cx="6391870"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RECOMENDACIONES ÉTICAS – UE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59865" y="1567488"/>
            <a:ext cx="1098820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a:solidFill>
                  <a:srgbClr val="000000"/>
                </a:solidFill>
                <a:latin typeface="Oswald"/>
                <a:ea typeface="Oswald"/>
                <a:cs typeface="Oswald"/>
                <a:sym typeface="Oswald"/>
              </a:rPr>
              <a:t>IMPLICACIONES ÉTICAS EN LA ENSEÑANZA</a:t>
            </a:r>
          </a:p>
        </p:txBody>
      </p:sp>
      <p:sp>
        <p:nvSpPr>
          <p:cNvPr id="3" name="Freeform 3"/>
          <p:cNvSpPr/>
          <p:nvPr/>
        </p:nvSpPr>
        <p:spPr>
          <a:xfrm>
            <a:off x="1129162" y="3851610"/>
            <a:ext cx="4846859" cy="3855731"/>
          </a:xfrm>
          <a:custGeom>
            <a:avLst/>
            <a:gdLst/>
            <a:ahLst/>
            <a:cxnLst/>
            <a:rect l="l" t="t" r="r" b="b"/>
            <a:pathLst>
              <a:path w="4846859" h="3855731">
                <a:moveTo>
                  <a:pt x="0" y="0"/>
                </a:moveTo>
                <a:lnTo>
                  <a:pt x="4846859" y="0"/>
                </a:lnTo>
                <a:lnTo>
                  <a:pt x="4846859" y="3855731"/>
                </a:lnTo>
                <a:lnTo>
                  <a:pt x="0" y="3855731"/>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090957" y="4746560"/>
            <a:ext cx="2923269" cy="2534285"/>
          </a:xfrm>
          <a:prstGeom prst="rect">
            <a:avLst/>
          </a:prstGeom>
        </p:spPr>
        <p:txBody>
          <a:bodyPr lIns="0" tIns="0" rIns="0" bIns="0" rtlCol="0" anchor="t">
            <a:spAutoFit/>
          </a:bodyPr>
          <a:lstStyle/>
          <a:p>
            <a:pPr marL="0" lvl="0" indent="0" algn="ctr">
              <a:lnSpc>
                <a:spcPts val="2859"/>
              </a:lnSpc>
              <a:spcBef>
                <a:spcPct val="0"/>
              </a:spcBef>
            </a:pPr>
            <a:r>
              <a:rPr lang="en-US" sz="2199" u="none" strike="noStrike">
                <a:solidFill>
                  <a:srgbClr val="000000"/>
                </a:solidFill>
                <a:latin typeface="Lato"/>
                <a:ea typeface="Lato"/>
                <a:cs typeface="Lato"/>
                <a:sym typeface="Lato"/>
              </a:rPr>
              <a:t>Para los educadores, el rol se expande desde la enseñanza → gobernanza ética, mediación crítica e integración responsable de la IA</a:t>
            </a:r>
          </a:p>
        </p:txBody>
      </p:sp>
      <p:sp>
        <p:nvSpPr>
          <p:cNvPr id="5" name="Freeform 5"/>
          <p:cNvSpPr/>
          <p:nvPr/>
        </p:nvSpPr>
        <p:spPr>
          <a:xfrm>
            <a:off x="7457926" y="31900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4"/>
            <a:stretch>
              <a:fillRect/>
            </a:stretch>
          </a:blipFill>
        </p:spPr>
        <p:txBody>
          <a:bodyPr/>
          <a:lstStyle/>
          <a:p>
            <a:endParaRPr lang="es-ES"/>
          </a:p>
        </p:txBody>
      </p:sp>
      <p:sp>
        <p:nvSpPr>
          <p:cNvPr id="6" name="TextBox 6"/>
          <p:cNvSpPr txBox="1"/>
          <p:nvPr/>
        </p:nvSpPr>
        <p:spPr>
          <a:xfrm>
            <a:off x="6695039" y="3314688"/>
            <a:ext cx="1911695" cy="273223"/>
          </a:xfrm>
          <a:prstGeom prst="rect">
            <a:avLst/>
          </a:prstGeom>
        </p:spPr>
        <p:txBody>
          <a:bodyPr lIns="0" tIns="0" rIns="0" bIns="0" rtlCol="0" anchor="t">
            <a:spAutoFit/>
          </a:bodyPr>
          <a:lstStyle/>
          <a:p>
            <a:pPr marL="0" lvl="0" indent="0" algn="r">
              <a:lnSpc>
                <a:spcPts val="2095"/>
              </a:lnSpc>
              <a:spcBef>
                <a:spcPct val="0"/>
              </a:spcBef>
            </a:pPr>
            <a:r>
              <a:rPr lang="en-US" sz="1746" b="1" u="none" strike="noStrike">
                <a:solidFill>
                  <a:srgbClr val="F47F74"/>
                </a:solidFill>
                <a:latin typeface="Public Sans Medium"/>
                <a:ea typeface="Public Sans Medium"/>
                <a:cs typeface="Public Sans Medium"/>
                <a:sym typeface="Public Sans Medium"/>
              </a:rPr>
              <a:t>Transparencia</a:t>
            </a:r>
          </a:p>
        </p:txBody>
      </p:sp>
      <p:sp>
        <p:nvSpPr>
          <p:cNvPr id="7" name="TextBox 7"/>
          <p:cNvSpPr txBox="1"/>
          <p:nvPr/>
        </p:nvSpPr>
        <p:spPr>
          <a:xfrm>
            <a:off x="7157539" y="3752657"/>
            <a:ext cx="1449195" cy="771525"/>
          </a:xfrm>
          <a:prstGeom prst="rect">
            <a:avLst/>
          </a:prstGeom>
        </p:spPr>
        <p:txBody>
          <a:bodyPr lIns="0" tIns="0" rIns="0" bIns="0" rtlCol="0" anchor="t">
            <a:spAutoFit/>
          </a:bodyPr>
          <a:lstStyle/>
          <a:p>
            <a:pPr marL="0" lvl="0" indent="0" algn="r">
              <a:lnSpc>
                <a:spcPts val="1560"/>
              </a:lnSpc>
              <a:spcBef>
                <a:spcPct val="0"/>
              </a:spcBef>
            </a:pPr>
            <a:r>
              <a:rPr lang="en-US" sz="1300" u="none" strike="noStrike">
                <a:solidFill>
                  <a:srgbClr val="000000"/>
                </a:solidFill>
                <a:latin typeface="Canva Sans"/>
                <a:ea typeface="Canva Sans"/>
                <a:cs typeface="Canva Sans"/>
                <a:sym typeface="Canva Sans"/>
              </a:rPr>
              <a:t>Refuerza la confianza entre estudiantes y educadores.</a:t>
            </a:r>
          </a:p>
        </p:txBody>
      </p:sp>
      <p:sp>
        <p:nvSpPr>
          <p:cNvPr id="8" name="TextBox 8"/>
          <p:cNvSpPr txBox="1"/>
          <p:nvPr/>
        </p:nvSpPr>
        <p:spPr>
          <a:xfrm>
            <a:off x="5672395" y="5978043"/>
            <a:ext cx="1796996" cy="559852"/>
          </a:xfrm>
          <a:prstGeom prst="rect">
            <a:avLst/>
          </a:prstGeom>
        </p:spPr>
        <p:txBody>
          <a:bodyPr lIns="0" tIns="0" rIns="0" bIns="0" rtlCol="0" anchor="t">
            <a:spAutoFit/>
          </a:bodyPr>
          <a:lstStyle/>
          <a:p>
            <a:pPr marL="0" lvl="0" indent="0" algn="r">
              <a:lnSpc>
                <a:spcPts val="2249"/>
              </a:lnSpc>
              <a:spcBef>
                <a:spcPct val="0"/>
              </a:spcBef>
            </a:pPr>
            <a:r>
              <a:rPr lang="en-US" sz="1874" b="1" u="none" strike="noStrike">
                <a:solidFill>
                  <a:srgbClr val="99C43D"/>
                </a:solidFill>
                <a:latin typeface="Public Sans Medium"/>
                <a:ea typeface="Public Sans Medium"/>
                <a:cs typeface="Public Sans Medium"/>
                <a:sym typeface="Public Sans Medium"/>
              </a:rPr>
              <a:t>Competencia profesional</a:t>
            </a:r>
          </a:p>
        </p:txBody>
      </p:sp>
      <p:sp>
        <p:nvSpPr>
          <p:cNvPr id="9" name="TextBox 9"/>
          <p:cNvSpPr txBox="1"/>
          <p:nvPr/>
        </p:nvSpPr>
        <p:spPr>
          <a:xfrm>
            <a:off x="5928475" y="6699820"/>
            <a:ext cx="1540916" cy="1152525"/>
          </a:xfrm>
          <a:prstGeom prst="rect">
            <a:avLst/>
          </a:prstGeom>
        </p:spPr>
        <p:txBody>
          <a:bodyPr lIns="0" tIns="0" rIns="0" bIns="0" rtlCol="0" anchor="t">
            <a:spAutoFit/>
          </a:bodyPr>
          <a:lstStyle/>
          <a:p>
            <a:pPr marL="0" lvl="0" indent="0" algn="r">
              <a:lnSpc>
                <a:spcPts val="1560"/>
              </a:lnSpc>
              <a:spcBef>
                <a:spcPct val="0"/>
              </a:spcBef>
            </a:pPr>
            <a:r>
              <a:rPr lang="en-US" sz="1300" u="none" strike="noStrike">
                <a:solidFill>
                  <a:srgbClr val="000000"/>
                </a:solidFill>
                <a:latin typeface="Canva Sans"/>
                <a:ea typeface="Canva Sans"/>
                <a:cs typeface="Canva Sans"/>
                <a:sym typeface="Canva Sans"/>
              </a:rPr>
              <a:t>Los profesores deben comprender los sesgos, las alucinaciones y las limitaciones de la IA.</a:t>
            </a:r>
          </a:p>
        </p:txBody>
      </p:sp>
      <p:sp>
        <p:nvSpPr>
          <p:cNvPr id="10" name="TextBox 10"/>
          <p:cNvSpPr txBox="1"/>
          <p:nvPr/>
        </p:nvSpPr>
        <p:spPr>
          <a:xfrm>
            <a:off x="14678678" y="3314688"/>
            <a:ext cx="2119041" cy="273223"/>
          </a:xfrm>
          <a:prstGeom prst="rect">
            <a:avLst/>
          </a:prstGeom>
        </p:spPr>
        <p:txBody>
          <a:bodyPr lIns="0" tIns="0" rIns="0" bIns="0" rtlCol="0" anchor="t">
            <a:spAutoFit/>
          </a:bodyPr>
          <a:lstStyle/>
          <a:p>
            <a:pPr marL="0" lvl="0" indent="0" algn="l">
              <a:lnSpc>
                <a:spcPts val="2095"/>
              </a:lnSpc>
              <a:spcBef>
                <a:spcPct val="0"/>
              </a:spcBef>
            </a:pPr>
            <a:r>
              <a:rPr lang="en-US" sz="1746" b="1" u="none" strike="noStrike">
                <a:solidFill>
                  <a:srgbClr val="F4984D"/>
                </a:solidFill>
                <a:latin typeface="Public Sans Medium"/>
                <a:ea typeface="Public Sans Medium"/>
                <a:cs typeface="Public Sans Medium"/>
                <a:sym typeface="Public Sans Medium"/>
              </a:rPr>
              <a:t>Responsabilidad</a:t>
            </a:r>
          </a:p>
        </p:txBody>
      </p:sp>
      <p:sp>
        <p:nvSpPr>
          <p:cNvPr id="11" name="TextBox 11"/>
          <p:cNvSpPr txBox="1"/>
          <p:nvPr/>
        </p:nvSpPr>
        <p:spPr>
          <a:xfrm>
            <a:off x="14678678" y="3735459"/>
            <a:ext cx="1174032" cy="771525"/>
          </a:xfrm>
          <a:prstGeom prst="rect">
            <a:avLst/>
          </a:prstGeom>
        </p:spPr>
        <p:txBody>
          <a:bodyPr lIns="0" tIns="0" rIns="0" bIns="0" rtlCol="0" anchor="t">
            <a:spAutoFit/>
          </a:bodyPr>
          <a:lstStyle/>
          <a:p>
            <a:pPr marL="0" lvl="0" indent="0" algn="l">
              <a:lnSpc>
                <a:spcPts val="1560"/>
              </a:lnSpc>
              <a:spcBef>
                <a:spcPct val="0"/>
              </a:spcBef>
            </a:pPr>
            <a:r>
              <a:rPr lang="en-US" sz="1300" u="none" strike="noStrike">
                <a:solidFill>
                  <a:srgbClr val="000000"/>
                </a:solidFill>
                <a:latin typeface="Canva Sans"/>
                <a:ea typeface="Canva Sans"/>
                <a:cs typeface="Canva Sans"/>
                <a:sym typeface="Canva Sans"/>
              </a:rPr>
              <a:t>Las escuelas deben realizar evaluaciones de riesgos.</a:t>
            </a:r>
          </a:p>
        </p:txBody>
      </p:sp>
      <p:sp>
        <p:nvSpPr>
          <p:cNvPr id="12" name="TextBox 12"/>
          <p:cNvSpPr txBox="1"/>
          <p:nvPr/>
        </p:nvSpPr>
        <p:spPr>
          <a:xfrm>
            <a:off x="15834366" y="5886322"/>
            <a:ext cx="1622820" cy="536922"/>
          </a:xfrm>
          <a:prstGeom prst="rect">
            <a:avLst/>
          </a:prstGeom>
        </p:spPr>
        <p:txBody>
          <a:bodyPr lIns="0" tIns="0" rIns="0" bIns="0" rtlCol="0" anchor="t">
            <a:spAutoFit/>
          </a:bodyPr>
          <a:lstStyle/>
          <a:p>
            <a:pPr marL="0" lvl="0" indent="0" algn="l">
              <a:lnSpc>
                <a:spcPts val="2146"/>
              </a:lnSpc>
              <a:spcBef>
                <a:spcPct val="0"/>
              </a:spcBef>
            </a:pPr>
            <a:r>
              <a:rPr lang="en-US" sz="1788" b="1" u="none" strike="noStrike">
                <a:solidFill>
                  <a:srgbClr val="5F96F1"/>
                </a:solidFill>
                <a:latin typeface="Public Sans Medium"/>
                <a:ea typeface="Public Sans Medium"/>
                <a:cs typeface="Public Sans Medium"/>
                <a:sym typeface="Public Sans Medium"/>
              </a:rPr>
              <a:t>Deber de supervisión</a:t>
            </a:r>
          </a:p>
        </p:txBody>
      </p:sp>
      <p:sp>
        <p:nvSpPr>
          <p:cNvPr id="13" name="TextBox 13"/>
          <p:cNvSpPr txBox="1"/>
          <p:nvPr/>
        </p:nvSpPr>
        <p:spPr>
          <a:xfrm>
            <a:off x="15834366" y="6634996"/>
            <a:ext cx="1687670" cy="1152525"/>
          </a:xfrm>
          <a:prstGeom prst="rect">
            <a:avLst/>
          </a:prstGeom>
        </p:spPr>
        <p:txBody>
          <a:bodyPr lIns="0" tIns="0" rIns="0" bIns="0" rtlCol="0" anchor="t">
            <a:spAutoFit/>
          </a:bodyPr>
          <a:lstStyle/>
          <a:p>
            <a:pPr marL="0" lvl="0" indent="0" algn="l">
              <a:lnSpc>
                <a:spcPts val="1560"/>
              </a:lnSpc>
              <a:spcBef>
                <a:spcPct val="0"/>
              </a:spcBef>
            </a:pPr>
            <a:r>
              <a:rPr lang="en-US" sz="1300" u="none" strike="noStrike">
                <a:solidFill>
                  <a:srgbClr val="000000"/>
                </a:solidFill>
                <a:latin typeface="Canva Sans"/>
                <a:ea typeface="Canva Sans"/>
                <a:cs typeface="Canva Sans"/>
                <a:sym typeface="Canva Sans"/>
              </a:rPr>
              <a:t>Los docentes deben evaluar críticamente los resultados de la IA. La IA no puede reemplazar el juicio profesional.</a:t>
            </a:r>
          </a:p>
        </p:txBody>
      </p:sp>
      <p:sp>
        <p:nvSpPr>
          <p:cNvPr id="14" name="Freeform 14"/>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5"/>
            <a:stretch>
              <a:fillRect/>
            </a:stretch>
          </a:blipFill>
        </p:spPr>
        <p:txBody>
          <a:bodyPr/>
          <a:lstStyle/>
          <a:p>
            <a:endParaRPr lang="es-ES"/>
          </a:p>
        </p:txBody>
      </p:sp>
      <p:sp>
        <p:nvSpPr>
          <p:cNvPr id="15" name="TextBox 15"/>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98448" y="1506121"/>
            <a:ext cx="1049731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a:solidFill>
                  <a:srgbClr val="000000"/>
                </a:solidFill>
                <a:latin typeface="Oswald"/>
                <a:ea typeface="Oswald"/>
                <a:cs typeface="Oswald"/>
                <a:sym typeface="Oswald"/>
              </a:rPr>
              <a:t>IMPLICACIONES ÉTICAS PARA LOS ESTUDIANTES</a:t>
            </a:r>
          </a:p>
        </p:txBody>
      </p:sp>
      <p:sp>
        <p:nvSpPr>
          <p:cNvPr id="3" name="Freeform 3"/>
          <p:cNvSpPr/>
          <p:nvPr/>
        </p:nvSpPr>
        <p:spPr>
          <a:xfrm>
            <a:off x="581041" y="3427356"/>
            <a:ext cx="5241401" cy="4169593"/>
          </a:xfrm>
          <a:custGeom>
            <a:avLst/>
            <a:gdLst/>
            <a:ahLst/>
            <a:cxnLst/>
            <a:rect l="l" t="t" r="r" b="b"/>
            <a:pathLst>
              <a:path w="5241401" h="4169593">
                <a:moveTo>
                  <a:pt x="0" y="0"/>
                </a:moveTo>
                <a:lnTo>
                  <a:pt x="5241401" y="0"/>
                </a:lnTo>
                <a:lnTo>
                  <a:pt x="5241401" y="4169593"/>
                </a:lnTo>
                <a:lnTo>
                  <a:pt x="0" y="416959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489797" y="4494213"/>
            <a:ext cx="3423889" cy="2172335"/>
          </a:xfrm>
          <a:prstGeom prst="rect">
            <a:avLst/>
          </a:prstGeom>
        </p:spPr>
        <p:txBody>
          <a:bodyPr lIns="0" tIns="0" rIns="0" bIns="0" rtlCol="0" anchor="t">
            <a:spAutoFit/>
          </a:bodyPr>
          <a:lstStyle/>
          <a:p>
            <a:pPr marL="0" lvl="0" indent="0" algn="ctr">
              <a:lnSpc>
                <a:spcPts val="2860"/>
              </a:lnSpc>
              <a:spcBef>
                <a:spcPct val="0"/>
              </a:spcBef>
            </a:pPr>
            <a:r>
              <a:rPr lang="en-US" sz="2200" u="none" strike="noStrike">
                <a:solidFill>
                  <a:srgbClr val="000000"/>
                </a:solidFill>
                <a:latin typeface="Lato"/>
                <a:ea typeface="Lato"/>
                <a:cs typeface="Lato"/>
                <a:sym typeface="Lato"/>
              </a:rPr>
              <a:t>Para los estudiantes, el enfoque ético se profundiza desde la protección → la autonomía, el pensamiento crítico y la equidad en el aprendizaje mediado por IA.</a:t>
            </a:r>
          </a:p>
        </p:txBody>
      </p:sp>
      <p:sp>
        <p:nvSpPr>
          <p:cNvPr id="5" name="Freeform 5"/>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s-ES"/>
          </a:p>
        </p:txBody>
      </p:sp>
      <p:sp>
        <p:nvSpPr>
          <p:cNvPr id="6" name="TextBox 6"/>
          <p:cNvSpPr txBox="1"/>
          <p:nvPr/>
        </p:nvSpPr>
        <p:spPr>
          <a:xfrm>
            <a:off x="6475147" y="3286611"/>
            <a:ext cx="2083637" cy="733215"/>
          </a:xfrm>
          <a:prstGeom prst="rect">
            <a:avLst/>
          </a:prstGeom>
        </p:spPr>
        <p:txBody>
          <a:bodyPr lIns="0" tIns="0" rIns="0" bIns="0" rtlCol="0" anchor="t">
            <a:spAutoFit/>
          </a:bodyPr>
          <a:lstStyle/>
          <a:p>
            <a:pPr marL="0" lvl="0" indent="0" algn="r">
              <a:lnSpc>
                <a:spcPts val="1961"/>
              </a:lnSpc>
              <a:spcBef>
                <a:spcPct val="0"/>
              </a:spcBef>
            </a:pPr>
            <a:r>
              <a:rPr lang="en-US" sz="1783" b="1" u="none" strike="noStrike">
                <a:solidFill>
                  <a:srgbClr val="97B23B"/>
                </a:solidFill>
                <a:latin typeface="Gosha Medium"/>
                <a:ea typeface="Gosha Medium"/>
                <a:cs typeface="Gosha Medium"/>
                <a:sym typeface="Gosha Medium"/>
              </a:rPr>
              <a:t>Preocupaciones sobre la privacidad de los datos</a:t>
            </a:r>
          </a:p>
        </p:txBody>
      </p:sp>
      <p:sp>
        <p:nvSpPr>
          <p:cNvPr id="7" name="TextBox 7"/>
          <p:cNvSpPr txBox="1"/>
          <p:nvPr/>
        </p:nvSpPr>
        <p:spPr>
          <a:xfrm>
            <a:off x="6986016" y="4288917"/>
            <a:ext cx="1572768" cy="980353"/>
          </a:xfrm>
          <a:prstGeom prst="rect">
            <a:avLst/>
          </a:prstGeom>
        </p:spPr>
        <p:txBody>
          <a:bodyPr lIns="0" tIns="0" rIns="0" bIns="0" rtlCol="0" anchor="t">
            <a:spAutoFit/>
          </a:bodyPr>
          <a:lstStyle/>
          <a:p>
            <a:pPr marL="0" lvl="0" indent="0" algn="r">
              <a:lnSpc>
                <a:spcPts val="1587"/>
              </a:lnSpc>
              <a:spcBef>
                <a:spcPct val="0"/>
              </a:spcBef>
            </a:pPr>
            <a:r>
              <a:rPr lang="en-US" sz="1443" b="1" u="none" strike="noStrike">
                <a:solidFill>
                  <a:srgbClr val="737373"/>
                </a:solidFill>
                <a:latin typeface="Gosha Medium"/>
                <a:ea typeface="Gosha Medium"/>
                <a:cs typeface="Gosha Medium"/>
                <a:sym typeface="Gosha Medium"/>
              </a:rPr>
              <a:t>Protege los datos de los estudiantes y la honestidad académica.</a:t>
            </a:r>
          </a:p>
        </p:txBody>
      </p:sp>
      <p:sp>
        <p:nvSpPr>
          <p:cNvPr id="8" name="TextBox 8"/>
          <p:cNvSpPr txBox="1"/>
          <p:nvPr/>
        </p:nvSpPr>
        <p:spPr>
          <a:xfrm>
            <a:off x="5571921" y="6256187"/>
            <a:ext cx="1834719" cy="541066"/>
          </a:xfrm>
          <a:prstGeom prst="rect">
            <a:avLst/>
          </a:prstGeom>
        </p:spPr>
        <p:txBody>
          <a:bodyPr lIns="0" tIns="0" rIns="0" bIns="0" rtlCol="0" anchor="t">
            <a:spAutoFit/>
          </a:bodyPr>
          <a:lstStyle/>
          <a:p>
            <a:pPr marL="0" lvl="0" indent="0" algn="r">
              <a:lnSpc>
                <a:spcPts val="2148"/>
              </a:lnSpc>
              <a:spcBef>
                <a:spcPct val="0"/>
              </a:spcBef>
            </a:pPr>
            <a:r>
              <a:rPr lang="en-US" sz="1953" b="1" u="none" strike="noStrike">
                <a:solidFill>
                  <a:srgbClr val="E48E4A"/>
                </a:solidFill>
                <a:latin typeface="Gosha Medium"/>
                <a:ea typeface="Gosha Medium"/>
                <a:cs typeface="Gosha Medium"/>
                <a:sym typeface="Gosha Medium"/>
              </a:rPr>
              <a:t>Alfabetización en IA desigual</a:t>
            </a:r>
          </a:p>
        </p:txBody>
      </p:sp>
      <p:sp>
        <p:nvSpPr>
          <p:cNvPr id="9" name="TextBox 9"/>
          <p:cNvSpPr txBox="1"/>
          <p:nvPr/>
        </p:nvSpPr>
        <p:spPr>
          <a:xfrm>
            <a:off x="5822442" y="7208330"/>
            <a:ext cx="1572768" cy="777240"/>
          </a:xfrm>
          <a:prstGeom prst="rect">
            <a:avLst/>
          </a:prstGeom>
        </p:spPr>
        <p:txBody>
          <a:bodyPr lIns="0" tIns="0" rIns="0" bIns="0" rtlCol="0" anchor="t">
            <a:spAutoFit/>
          </a:bodyPr>
          <a:lstStyle/>
          <a:p>
            <a:pPr marL="0" lvl="0" indent="0" algn="r">
              <a:lnSpc>
                <a:spcPts val="1578"/>
              </a:lnSpc>
              <a:spcBef>
                <a:spcPct val="0"/>
              </a:spcBef>
            </a:pPr>
            <a:r>
              <a:rPr lang="en-US" sz="1315" b="1" u="none" strike="noStrike">
                <a:solidFill>
                  <a:srgbClr val="737373"/>
                </a:solidFill>
                <a:latin typeface="Gosha Medium"/>
                <a:ea typeface="Gosha Medium"/>
                <a:cs typeface="Gosha Medium"/>
                <a:sym typeface="Gosha Medium"/>
              </a:rPr>
              <a:t>Los estudiantes necesitan comprender los riesgos de la IA.</a:t>
            </a:r>
          </a:p>
        </p:txBody>
      </p:sp>
      <p:sp>
        <p:nvSpPr>
          <p:cNvPr id="10" name="TextBox 10"/>
          <p:cNvSpPr txBox="1"/>
          <p:nvPr/>
        </p:nvSpPr>
        <p:spPr>
          <a:xfrm>
            <a:off x="14502384" y="3274911"/>
            <a:ext cx="2213619" cy="516585"/>
          </a:xfrm>
          <a:prstGeom prst="rect">
            <a:avLst/>
          </a:prstGeom>
        </p:spPr>
        <p:txBody>
          <a:bodyPr lIns="0" tIns="0" rIns="0" bIns="0" rtlCol="0" anchor="t">
            <a:spAutoFit/>
          </a:bodyPr>
          <a:lstStyle/>
          <a:p>
            <a:pPr marL="0" lvl="0" indent="0" algn="l">
              <a:lnSpc>
                <a:spcPts val="2008"/>
              </a:lnSpc>
              <a:spcBef>
                <a:spcPct val="0"/>
              </a:spcBef>
            </a:pPr>
            <a:r>
              <a:rPr lang="en-US" sz="1826" b="1" u="none" strike="noStrike">
                <a:solidFill>
                  <a:srgbClr val="5088E0"/>
                </a:solidFill>
                <a:latin typeface="Gosha Medium"/>
                <a:ea typeface="Gosha Medium"/>
                <a:cs typeface="Gosha Medium"/>
                <a:sym typeface="Gosha Medium"/>
              </a:rPr>
              <a:t>Falta de transparencia</a:t>
            </a:r>
          </a:p>
        </p:txBody>
      </p:sp>
      <p:sp>
        <p:nvSpPr>
          <p:cNvPr id="11" name="TextBox 11"/>
          <p:cNvSpPr txBox="1"/>
          <p:nvPr/>
        </p:nvSpPr>
        <p:spPr>
          <a:xfrm>
            <a:off x="14502384" y="3988288"/>
            <a:ext cx="1389888" cy="786043"/>
          </a:xfrm>
          <a:prstGeom prst="rect">
            <a:avLst/>
          </a:prstGeom>
        </p:spPr>
        <p:txBody>
          <a:bodyPr lIns="0" tIns="0" rIns="0" bIns="0" rtlCol="0" anchor="t">
            <a:spAutoFit/>
          </a:bodyPr>
          <a:lstStyle/>
          <a:p>
            <a:pPr marL="0" lvl="0" indent="0" algn="l">
              <a:lnSpc>
                <a:spcPts val="1587"/>
              </a:lnSpc>
              <a:spcBef>
                <a:spcPct val="0"/>
              </a:spcBef>
            </a:pPr>
            <a:r>
              <a:rPr lang="en-US" sz="1443" b="1" u="none" strike="noStrike">
                <a:solidFill>
                  <a:srgbClr val="737373"/>
                </a:solidFill>
                <a:latin typeface="Gosha Medium"/>
                <a:ea typeface="Gosha Medium"/>
                <a:cs typeface="Gosha Medium"/>
                <a:sym typeface="Gosha Medium"/>
              </a:rPr>
              <a:t>Los estudiantes necesitan saber cuándo se utiliza la IA.</a:t>
            </a:r>
          </a:p>
        </p:txBody>
      </p:sp>
      <p:sp>
        <p:nvSpPr>
          <p:cNvPr id="12" name="TextBox 12"/>
          <p:cNvSpPr txBox="1"/>
          <p:nvPr/>
        </p:nvSpPr>
        <p:spPr>
          <a:xfrm>
            <a:off x="15672816" y="6256187"/>
            <a:ext cx="2103120" cy="541066"/>
          </a:xfrm>
          <a:prstGeom prst="rect">
            <a:avLst/>
          </a:prstGeom>
        </p:spPr>
        <p:txBody>
          <a:bodyPr lIns="0" tIns="0" rIns="0" bIns="0" rtlCol="0" anchor="t">
            <a:spAutoFit/>
          </a:bodyPr>
          <a:lstStyle/>
          <a:p>
            <a:pPr marL="0" lvl="0" indent="0" algn="l">
              <a:lnSpc>
                <a:spcPts val="2148"/>
              </a:lnSpc>
              <a:spcBef>
                <a:spcPct val="0"/>
              </a:spcBef>
            </a:pPr>
            <a:r>
              <a:rPr lang="en-US" sz="1953" b="1" u="none" strike="noStrike">
                <a:solidFill>
                  <a:srgbClr val="F46B6B"/>
                </a:solidFill>
                <a:latin typeface="Gosha Medium"/>
                <a:ea typeface="Gosha Medium"/>
                <a:cs typeface="Gosha Medium"/>
                <a:sym typeface="Gosha Medium"/>
              </a:rPr>
              <a:t>Usos perjudiciales de la IA</a:t>
            </a:r>
          </a:p>
        </p:txBody>
      </p:sp>
      <p:sp>
        <p:nvSpPr>
          <p:cNvPr id="13" name="TextBox 13"/>
          <p:cNvSpPr txBox="1"/>
          <p:nvPr/>
        </p:nvSpPr>
        <p:spPr>
          <a:xfrm>
            <a:off x="15672816" y="6970205"/>
            <a:ext cx="1499616" cy="626745"/>
          </a:xfrm>
          <a:prstGeom prst="rect">
            <a:avLst/>
          </a:prstGeom>
        </p:spPr>
        <p:txBody>
          <a:bodyPr lIns="0" tIns="0" rIns="0" bIns="0" rtlCol="0" anchor="t">
            <a:spAutoFit/>
          </a:bodyPr>
          <a:lstStyle/>
          <a:p>
            <a:pPr marL="0" lvl="0" indent="0" algn="l">
              <a:lnSpc>
                <a:spcPts val="1629"/>
              </a:lnSpc>
              <a:spcBef>
                <a:spcPct val="0"/>
              </a:spcBef>
            </a:pPr>
            <a:r>
              <a:rPr lang="en-US" sz="1358" b="1" u="none" strike="noStrike">
                <a:solidFill>
                  <a:srgbClr val="737373"/>
                </a:solidFill>
                <a:latin typeface="Gosha Medium"/>
                <a:ea typeface="Gosha Medium"/>
                <a:cs typeface="Gosha Medium"/>
                <a:sym typeface="Gosha Medium"/>
              </a:rPr>
              <a:t>Protege a los estudiantes de la manipulación.</a:t>
            </a:r>
          </a:p>
        </p:txBody>
      </p:sp>
      <p:sp>
        <p:nvSpPr>
          <p:cNvPr id="14" name="Freeform 14"/>
          <p:cNvSpPr/>
          <p:nvPr/>
        </p:nvSpPr>
        <p:spPr>
          <a:xfrm>
            <a:off x="14801850" y="205740"/>
            <a:ext cx="1531620" cy="1508760"/>
          </a:xfrm>
          <a:custGeom>
            <a:avLst/>
            <a:gdLst/>
            <a:ahLst/>
            <a:cxnLst/>
            <a:rect l="l" t="t" r="r" b="b"/>
            <a:pathLst>
              <a:path w="1531620" h="1508760">
                <a:moveTo>
                  <a:pt x="0" y="0"/>
                </a:moveTo>
                <a:lnTo>
                  <a:pt x="1531620" y="0"/>
                </a:lnTo>
                <a:lnTo>
                  <a:pt x="1531620" y="1508760"/>
                </a:lnTo>
                <a:lnTo>
                  <a:pt x="0" y="1508760"/>
                </a:lnTo>
                <a:lnTo>
                  <a:pt x="0" y="0"/>
                </a:lnTo>
                <a:close/>
              </a:path>
            </a:pathLst>
          </a:custGeom>
          <a:blipFill>
            <a:blip r:embed="rId5"/>
            <a:stretch>
              <a:fillRect/>
            </a:stretch>
          </a:blipFill>
        </p:spPr>
        <p:txBody>
          <a:bodyPr/>
          <a:lstStyle/>
          <a:p>
            <a:endParaRPr lang="es-ES"/>
          </a:p>
        </p:txBody>
      </p:sp>
      <p:sp>
        <p:nvSpPr>
          <p:cNvPr id="15" name="TextBox 15"/>
          <p:cNvSpPr txBox="1"/>
          <p:nvPr/>
        </p:nvSpPr>
        <p:spPr>
          <a:xfrm>
            <a:off x="16166592" y="762208"/>
            <a:ext cx="1609344" cy="566511"/>
          </a:xfrm>
          <a:prstGeom prst="rect">
            <a:avLst/>
          </a:prstGeom>
        </p:spPr>
        <p:txBody>
          <a:bodyPr lIns="0" tIns="0" rIns="0" bIns="0" rtlCol="0" anchor="t">
            <a:spAutoFit/>
          </a:bodyPr>
          <a:lstStyle/>
          <a:p>
            <a:pPr algn="l">
              <a:lnSpc>
                <a:spcPts val="2141"/>
              </a:lnSpc>
            </a:pPr>
            <a:r>
              <a:rPr lang="en-US" sz="2676">
                <a:solidFill>
                  <a:srgbClr val="00334E"/>
                </a:solidFill>
                <a:latin typeface="Gosha"/>
                <a:ea typeface="Gosha"/>
                <a:cs typeface="Gosha"/>
                <a:sym typeface="Gosha"/>
              </a:rPr>
              <a:t>INclusive </a:t>
            </a:r>
            <a:r>
              <a:rPr lang="en-US" sz="2676" b="1">
                <a:solidFill>
                  <a:srgbClr val="00334E"/>
                </a:solidFill>
                <a:latin typeface="Gosha Bold"/>
                <a:ea typeface="Gosha Bold"/>
                <a:cs typeface="Gosha Bold"/>
                <a:sym typeface="Gosha Bold"/>
              </a:rPr>
              <a:t>Trainers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2996" y="2454783"/>
            <a:ext cx="6786102" cy="5453634"/>
          </a:xfrm>
          <a:prstGeom prst="rect">
            <a:avLst/>
          </a:prstGeom>
        </p:spPr>
        <p:txBody>
          <a:bodyPr lIns="0" tIns="0" rIns="0" bIns="0" rtlCol="0" anchor="t">
            <a:spAutoFit/>
          </a:bodyPr>
          <a:lstStyle/>
          <a:p>
            <a:pPr algn="l">
              <a:lnSpc>
                <a:spcPts val="7128"/>
              </a:lnSpc>
            </a:pPr>
            <a:r>
              <a:rPr lang="en-US" sz="6600" dirty="0">
                <a:solidFill>
                  <a:srgbClr val="000000"/>
                </a:solidFill>
                <a:latin typeface="Oswald"/>
                <a:ea typeface="Oswald"/>
                <a:cs typeface="Oswald"/>
                <a:sym typeface="Oswald"/>
              </a:rPr>
              <a:t>UNIDAD 3: ANÁLISIS DE DILEMAS ÉTICOS EN ENTORNOS DE APRENDIZAJE ASISTIDOS POR IA</a:t>
            </a:r>
          </a:p>
          <a:p>
            <a:pPr algn="l">
              <a:lnSpc>
                <a:spcPts val="7128"/>
              </a:lnSpc>
            </a:pPr>
            <a:endParaRPr lang="en-US" sz="6600" dirty="0">
              <a:solidFill>
                <a:srgbClr val="000000"/>
              </a:solidFill>
              <a:latin typeface="Oswald"/>
              <a:ea typeface="Oswald"/>
              <a:cs typeface="Oswald"/>
              <a:sym typeface="Oswald"/>
            </a:endParaRP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38225"/>
            <a:ext cx="14241504" cy="628650"/>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RIESGOS ÉTICOS EN LOS ENTORNOS DE FORMACIÓN</a:t>
            </a:r>
          </a:p>
        </p:txBody>
      </p:sp>
      <p:sp>
        <p:nvSpPr>
          <p:cNvPr id="5" name="TextBox 5"/>
          <p:cNvSpPr txBox="1"/>
          <p:nvPr/>
        </p:nvSpPr>
        <p:spPr>
          <a:xfrm>
            <a:off x="1028700" y="3011910"/>
            <a:ext cx="16230600" cy="6372225"/>
          </a:xfrm>
          <a:prstGeom prst="rect">
            <a:avLst/>
          </a:prstGeom>
        </p:spPr>
        <p:txBody>
          <a:bodyPr lIns="0" tIns="0" rIns="0" bIns="0" rtlCol="0" anchor="t">
            <a:spAutoFit/>
          </a:bodyPr>
          <a:lstStyle/>
          <a:p>
            <a:pPr algn="just">
              <a:lnSpc>
                <a:spcPts val="2640"/>
              </a:lnSpc>
            </a:pPr>
            <a:r>
              <a:rPr lang="en-US" sz="2200">
                <a:solidFill>
                  <a:srgbClr val="000000"/>
                </a:solidFill>
                <a:latin typeface="Lato Light"/>
                <a:ea typeface="Lato Light"/>
                <a:cs typeface="Lato Light"/>
                <a:sym typeface="Lato Light"/>
              </a:rPr>
              <a:t>La introducción de la inteligencia artificial en los entornos de aprendizaje puede generar valiosos beneficios, pero también conlleva riesgos éticos que como formador debes estar preparado para afrontar. La evidencia muestra que los sistemas de IA pueden reproducir o amplificar los sesgos presentes en los datos, lo que puede derivar en un trato injusto o en oportunidades desiguales para ciertos grupos de estudiantes.</a:t>
            </a:r>
          </a:p>
          <a:p>
            <a:pPr algn="just">
              <a:lnSpc>
                <a:spcPts val="2640"/>
              </a:lnSpc>
            </a:pPr>
            <a:endParaRPr lang="en-US" sz="2200">
              <a:solidFill>
                <a:srgbClr val="000000"/>
              </a:solidFill>
              <a:latin typeface="Lato Light"/>
              <a:ea typeface="Lato Light"/>
              <a:cs typeface="Lato Light"/>
              <a:sym typeface="Lato Light"/>
            </a:endParaRPr>
          </a:p>
          <a:p>
            <a:pPr algn="just">
              <a:lnSpc>
                <a:spcPts val="2640"/>
              </a:lnSpc>
            </a:pPr>
            <a:r>
              <a:rPr lang="en-US" sz="2200">
                <a:solidFill>
                  <a:srgbClr val="000000"/>
                </a:solidFill>
                <a:latin typeface="Lato Light"/>
                <a:ea typeface="Lato Light"/>
                <a:cs typeface="Lato Light"/>
                <a:sym typeface="Lato Light"/>
              </a:rPr>
              <a:t>La IA también puede generar desafíos relacionados con la transparencia y la comprensión. Cuando las decisiones o recomendaciones se generan mediante algoritmos complejos, a los profesores y estudiantes les puede resultar difícil comprender cómo se obtienen los resultados, lo que puede debilitar la confianza y limitar la capacidad de cuestionar o corregir errores.</a:t>
            </a:r>
          </a:p>
          <a:p>
            <a:pPr algn="just">
              <a:lnSpc>
                <a:spcPts val="2640"/>
              </a:lnSpc>
            </a:pPr>
            <a:endParaRPr lang="en-US" sz="2200">
              <a:solidFill>
                <a:srgbClr val="000000"/>
              </a:solidFill>
              <a:latin typeface="Lato Light"/>
              <a:ea typeface="Lato Light"/>
              <a:cs typeface="Lato Light"/>
              <a:sym typeface="Lato Light"/>
            </a:endParaRPr>
          </a:p>
          <a:p>
            <a:pPr algn="just">
              <a:lnSpc>
                <a:spcPts val="2640"/>
              </a:lnSpc>
            </a:pPr>
            <a:r>
              <a:rPr lang="en-US" sz="2200">
                <a:solidFill>
                  <a:srgbClr val="000000"/>
                </a:solidFill>
                <a:latin typeface="Lato Light"/>
                <a:ea typeface="Lato Light"/>
                <a:cs typeface="Lato Light"/>
                <a:sym typeface="Lato Light"/>
              </a:rPr>
              <a:t>Además, el creciente uso de datos de los estudiantes plantea preocupaciones sobre la privacidad, el consentimiento y la gobernanza responsable. Sin salvaguardas claras, existe el riesgo de una monitorización excesiva o un uso inapropiado de información sensible.</a:t>
            </a:r>
          </a:p>
          <a:p>
            <a:pPr algn="just">
              <a:lnSpc>
                <a:spcPts val="2640"/>
              </a:lnSpc>
            </a:pPr>
            <a:endParaRPr lang="en-US" sz="2200">
              <a:solidFill>
                <a:srgbClr val="000000"/>
              </a:solidFill>
              <a:latin typeface="Lato Light"/>
              <a:ea typeface="Lato Light"/>
              <a:cs typeface="Lato Light"/>
              <a:sym typeface="Lato Light"/>
            </a:endParaRPr>
          </a:p>
          <a:p>
            <a:pPr algn="just">
              <a:lnSpc>
                <a:spcPts val="2640"/>
              </a:lnSpc>
            </a:pPr>
            <a:r>
              <a:rPr lang="en-US" sz="2200">
                <a:solidFill>
                  <a:srgbClr val="000000"/>
                </a:solidFill>
                <a:latin typeface="Lato Light"/>
                <a:ea typeface="Lato Light"/>
                <a:cs typeface="Lato Light"/>
                <a:sym typeface="Lato Light"/>
              </a:rPr>
              <a:t>Reconocer estos riesgos permite a los educadores implementar medidas preventivas y garantizar que la IA siga siendo un apoyo para la toma de decisiones humanas, la inclusión y el empoderamiento del alumnado.</a:t>
            </a:r>
          </a:p>
          <a:p>
            <a:pPr algn="just">
              <a:lnSpc>
                <a:spcPts val="2640"/>
              </a:lnSpc>
            </a:pPr>
            <a:endParaRPr lang="en-US" sz="2200">
              <a:solidFill>
                <a:srgbClr val="000000"/>
              </a:solidFill>
              <a:latin typeface="Lato Light"/>
              <a:ea typeface="Lato Light"/>
              <a:cs typeface="Lato Light"/>
              <a:sym typeface="Lato Light"/>
            </a:endParaRPr>
          </a:p>
          <a:p>
            <a:pPr algn="just">
              <a:lnSpc>
                <a:spcPts val="2640"/>
              </a:lnSpc>
            </a:pPr>
            <a:r>
              <a:rPr lang="en-US" sz="2200">
                <a:solidFill>
                  <a:srgbClr val="000000"/>
                </a:solidFill>
                <a:latin typeface="Lato Light"/>
                <a:ea typeface="Lato Light"/>
                <a:cs typeface="Lato Light"/>
                <a:sym typeface="Lato Light"/>
              </a:rPr>
              <a:t>Para trabajar estos aspectos, a continuación, te presentamos un escenario de aprendizaje en el que se incluye un dilema ético que puedes encontrar en tu aula, ¿cómo resolverías de forma transparente y ética la siguiente situación?</a:t>
            </a:r>
          </a:p>
          <a:p>
            <a:pPr algn="just">
              <a:lnSpc>
                <a:spcPts val="2640"/>
              </a:lnSpc>
            </a:pPr>
            <a:endParaRPr lang="en-US" sz="2200">
              <a:solidFill>
                <a:srgbClr val="000000"/>
              </a:solidFill>
              <a:latin typeface="Lato Light"/>
              <a:ea typeface="Lato Light"/>
              <a:cs typeface="Lato Light"/>
              <a:sym typeface="Lato Light"/>
            </a:endParaRPr>
          </a:p>
          <a:p>
            <a:pPr algn="just">
              <a:lnSpc>
                <a:spcPts val="2879"/>
              </a:lnSpc>
            </a:pPr>
            <a:endParaRPr lang="en-US" sz="220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1340922" cy="683866"/>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ESCENARIO DE APRENDIZAJE: EVALUACIÓN BASADA EN IA</a:t>
            </a:r>
          </a:p>
        </p:txBody>
      </p:sp>
      <p:grpSp>
        <p:nvGrpSpPr>
          <p:cNvPr id="3" name="Group 3"/>
          <p:cNvGrpSpPr/>
          <p:nvPr/>
        </p:nvGrpSpPr>
        <p:grpSpPr>
          <a:xfrm>
            <a:off x="1123950" y="2427113"/>
            <a:ext cx="2876102" cy="3400682"/>
            <a:chOff x="0" y="0"/>
            <a:chExt cx="3834803" cy="4534243"/>
          </a:xfrm>
        </p:grpSpPr>
        <p:sp>
          <p:nvSpPr>
            <p:cNvPr id="4" name="Freeform 4"/>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rot="-179640">
            <a:off x="1659453" y="3509266"/>
            <a:ext cx="1760220" cy="1009650"/>
          </a:xfrm>
          <a:prstGeom prst="rect">
            <a:avLst/>
          </a:prstGeom>
        </p:spPr>
        <p:txBody>
          <a:bodyPr lIns="0" tIns="0" rIns="0" bIns="0" rtlCol="0" anchor="t">
            <a:spAutoFit/>
          </a:bodyPr>
          <a:lstStyle/>
          <a:p>
            <a:pPr algn="l">
              <a:lnSpc>
                <a:spcPts val="2639"/>
              </a:lnSpc>
            </a:pPr>
            <a:r>
              <a:rPr lang="en-US" sz="2199">
                <a:solidFill>
                  <a:srgbClr val="000000"/>
                </a:solidFill>
                <a:latin typeface="Lato Light"/>
                <a:ea typeface="Lato Light"/>
                <a:cs typeface="Lato Light"/>
                <a:sym typeface="Lato Light"/>
              </a:rPr>
              <a:t>Haz clic para obtener más información…</a:t>
            </a:r>
          </a:p>
        </p:txBody>
      </p:sp>
      <p:grpSp>
        <p:nvGrpSpPr>
          <p:cNvPr id="6" name="Group 6"/>
          <p:cNvGrpSpPr/>
          <p:nvPr/>
        </p:nvGrpSpPr>
        <p:grpSpPr>
          <a:xfrm>
            <a:off x="2325929" y="5626989"/>
            <a:ext cx="2371725" cy="1585960"/>
            <a:chOff x="0" y="0"/>
            <a:chExt cx="3162300" cy="2114614"/>
          </a:xfrm>
        </p:grpSpPr>
        <p:sp>
          <p:nvSpPr>
            <p:cNvPr id="7" name="Freeform 7"/>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s-ES"/>
            </a:p>
          </p:txBody>
        </p:sp>
      </p:grpSp>
      <p:grpSp>
        <p:nvGrpSpPr>
          <p:cNvPr id="8" name="Group 8"/>
          <p:cNvGrpSpPr>
            <a:grpSpLocks noGrp="1" noUngrp="1" noRot="1" noMove="1" noResize="1"/>
          </p:cNvGrpSpPr>
          <p:nvPr/>
        </p:nvGrpSpPr>
        <p:grpSpPr>
          <a:xfrm>
            <a:off x="5899642" y="1978543"/>
            <a:ext cx="4124325" cy="7296883"/>
            <a:chOff x="0" y="0"/>
            <a:chExt cx="5499100" cy="9729178"/>
          </a:xfrm>
        </p:grpSpPr>
        <p:sp>
          <p:nvSpPr>
            <p:cNvPr id="9" name="Freeform 9">
              <a:hlinkClick r:id="rId6" tooltip="https://canva.link/tjaqevj84lmvujy"/>
            </p:cNvPr>
            <p:cNvSpPr>
              <a:spLocks/>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a:stretch>
            </a:blipFill>
          </p:spPr>
          <p:txBody>
            <a:bodyPr/>
            <a:lstStyle/>
            <a:p>
              <a:endParaRPr lang="es-ES" dirty="0"/>
            </a:p>
          </p:txBody>
        </p:sp>
      </p:grpSp>
      <p:grpSp>
        <p:nvGrpSpPr>
          <p:cNvPr id="10" name="Group 10"/>
          <p:cNvGrpSpPr>
            <a:grpSpLocks noGrp="1" noUngrp="1" noRot="1" noMove="1" noResize="1"/>
          </p:cNvGrpSpPr>
          <p:nvPr/>
        </p:nvGrpSpPr>
        <p:grpSpPr>
          <a:xfrm>
            <a:off x="10941844" y="1978543"/>
            <a:ext cx="4024151" cy="7259250"/>
            <a:chOff x="0" y="0"/>
            <a:chExt cx="5365534" cy="9679000"/>
          </a:xfrm>
        </p:grpSpPr>
        <p:sp>
          <p:nvSpPr>
            <p:cNvPr id="11" name="Freeform 11">
              <a:hlinkClick r:id="rId6" tooltip="https://canva.link/tjaqevj84lmvujy"/>
            </p:cNvPr>
            <p:cNvSpPr>
              <a:spLocks/>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a:stretch>
            </a:blipFill>
          </p:spPr>
          <p:txBody>
            <a:bodyPr/>
            <a:lstStyle/>
            <a:p>
              <a:endParaRPr lang="es-ES" dirty="0"/>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8088498" y="1038225"/>
            <a:ext cx="8260259" cy="628650"/>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CUESTIONARIO SOBRE PRINCIPIOS ÉTICOS</a:t>
            </a:r>
          </a:p>
        </p:txBody>
      </p:sp>
      <p:sp>
        <p:nvSpPr>
          <p:cNvPr id="5" name="TextBox 5"/>
          <p:cNvSpPr txBox="1"/>
          <p:nvPr/>
        </p:nvSpPr>
        <p:spPr>
          <a:xfrm>
            <a:off x="8088498" y="2197780"/>
            <a:ext cx="8961120" cy="361950"/>
          </a:xfrm>
          <a:prstGeom prst="rect">
            <a:avLst/>
          </a:prstGeom>
        </p:spPr>
        <p:txBody>
          <a:bodyPr lIns="0" tIns="0" rIns="0" bIns="0" rtlCol="0" anchor="t">
            <a:spAutoFit/>
          </a:bodyPr>
          <a:lstStyle/>
          <a:p>
            <a:pPr algn="l">
              <a:lnSpc>
                <a:spcPts val="2880"/>
              </a:lnSpc>
            </a:pPr>
            <a:r>
              <a:rPr lang="en-US" sz="2400">
                <a:solidFill>
                  <a:srgbClr val="000000"/>
                </a:solidFill>
                <a:latin typeface="Lato Light"/>
                <a:ea typeface="Lato Light"/>
                <a:cs typeface="Lato Light"/>
                <a:sym typeface="Lato Light"/>
              </a:rPr>
              <a:t>Ponte a prueba y evalúa tus conocimientos sobre la IA ética.</a:t>
            </a:r>
          </a:p>
        </p:txBody>
      </p:sp>
      <p:grpSp>
        <p:nvGrpSpPr>
          <p:cNvPr id="6" name="Group 6"/>
          <p:cNvGrpSpPr>
            <a:grpSpLocks/>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a:spLocks/>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s-ES"/>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837" y="4078491"/>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s-ES"/>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s-ES"/>
            </a:p>
          </p:txBody>
        </p:sp>
      </p:grpSp>
      <p:sp>
        <p:nvSpPr>
          <p:cNvPr id="6" name="TextBox 6"/>
          <p:cNvSpPr txBox="1"/>
          <p:nvPr/>
        </p:nvSpPr>
        <p:spPr>
          <a:xfrm>
            <a:off x="791327" y="4223328"/>
            <a:ext cx="2560320" cy="1447800"/>
          </a:xfrm>
          <a:prstGeom prst="rect">
            <a:avLst/>
          </a:prstGeom>
        </p:spPr>
        <p:txBody>
          <a:bodyPr lIns="0" tIns="0" rIns="0" bIns="0" rtlCol="0" anchor="t">
            <a:spAutoFit/>
          </a:bodyPr>
          <a:lstStyle/>
          <a:p>
            <a:pPr algn="ctr">
              <a:lnSpc>
                <a:spcPts val="2879"/>
              </a:lnSpc>
            </a:pPr>
            <a:r>
              <a:rPr lang="en-US" sz="2399">
                <a:solidFill>
                  <a:srgbClr val="000000"/>
                </a:solidFill>
                <a:latin typeface="Lato Light"/>
                <a:ea typeface="Lato Light"/>
                <a:cs typeface="Lato Light"/>
                <a:sym typeface="Lato Light"/>
              </a:rPr>
              <a:t>Comprueba tu uso de la IA con la lista de verificación de directrices éticas.</a:t>
            </a:r>
          </a:p>
        </p:txBody>
      </p:sp>
      <p:grpSp>
        <p:nvGrpSpPr>
          <p:cNvPr id="7" name="Group 7"/>
          <p:cNvGrpSpPr/>
          <p:nvPr/>
        </p:nvGrpSpPr>
        <p:grpSpPr>
          <a:xfrm>
            <a:off x="1165298" y="5974051"/>
            <a:ext cx="1812369" cy="1603943"/>
            <a:chOff x="0" y="0"/>
            <a:chExt cx="2416492" cy="2138591"/>
          </a:xfrm>
        </p:grpSpPr>
        <p:sp>
          <p:nvSpPr>
            <p:cNvPr id="8" name="Freeform 8"/>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s-ES"/>
            </a:p>
          </p:txBody>
        </p:sp>
      </p:grpSp>
      <p:sp>
        <p:nvSpPr>
          <p:cNvPr id="9" name="TextBox 9"/>
          <p:cNvSpPr txBox="1"/>
          <p:nvPr/>
        </p:nvSpPr>
        <p:spPr>
          <a:xfrm>
            <a:off x="1028700" y="1038225"/>
            <a:ext cx="8580120" cy="1266825"/>
          </a:xfrm>
          <a:prstGeom prst="rect">
            <a:avLst/>
          </a:prstGeom>
        </p:spPr>
        <p:txBody>
          <a:bodyPr lIns="0" tIns="0" rIns="0" bIns="0" rtlCol="0" anchor="t">
            <a:spAutoFit/>
          </a:bodyPr>
          <a:lstStyle/>
          <a:p>
            <a:pPr algn="l">
              <a:lnSpc>
                <a:spcPts val="5040"/>
              </a:lnSpc>
            </a:pPr>
            <a:r>
              <a:rPr lang="en-US" sz="4200">
                <a:solidFill>
                  <a:srgbClr val="000000"/>
                </a:solidFill>
                <a:latin typeface="Oswald"/>
                <a:ea typeface="Oswald"/>
                <a:cs typeface="Oswald"/>
                <a:sym typeface="Oswald"/>
              </a:rPr>
              <a:t>LISTA DE VERIFICACIÓN DE PRINCIPIOS ÉTICOS</a:t>
            </a:r>
          </a:p>
        </p:txBody>
      </p:sp>
      <p:grpSp>
        <p:nvGrpSpPr>
          <p:cNvPr id="10" name="Group 10"/>
          <p:cNvGrpSpPr/>
          <p:nvPr/>
        </p:nvGrpSpPr>
        <p:grpSpPr>
          <a:xfrm>
            <a:off x="3982241" y="2096424"/>
            <a:ext cx="5586412" cy="7943850"/>
            <a:chOff x="0" y="0"/>
            <a:chExt cx="7448550" cy="10591800"/>
          </a:xfrm>
        </p:grpSpPr>
        <p:sp>
          <p:nvSpPr>
            <p:cNvPr id="11" name="Freeform 11">
              <a:hlinkClick r:id="rId5" tooltip="https://canva.link/7xyzieq4etursfs"/>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a:stretch>
            </a:blipFill>
          </p:spPr>
          <p:txBody>
            <a:bodyPr/>
            <a:lstStyle/>
            <a:p>
              <a:endParaRPr lang="es-ES"/>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6304" y="2002969"/>
            <a:ext cx="6730660" cy="5911215"/>
          </a:xfrm>
          <a:prstGeom prst="rect">
            <a:avLst/>
          </a:prstGeom>
        </p:spPr>
        <p:txBody>
          <a:bodyPr lIns="0" tIns="0" rIns="0" bIns="0" rtlCol="0" anchor="t">
            <a:spAutoFit/>
          </a:bodyPr>
          <a:lstStyle/>
          <a:p>
            <a:pPr algn="l">
              <a:lnSpc>
                <a:spcPts val="6600"/>
              </a:lnSpc>
            </a:pPr>
            <a:r>
              <a:rPr lang="en-US" sz="6600">
                <a:solidFill>
                  <a:srgbClr val="000000"/>
                </a:solidFill>
                <a:latin typeface="Oswald"/>
                <a:ea typeface="Oswald"/>
                <a:cs typeface="Oswald"/>
                <a:sym typeface="Oswald"/>
              </a:rPr>
              <a:t>UNIDAD 4: </a:t>
            </a:r>
          </a:p>
          <a:p>
            <a:pPr algn="l">
              <a:lnSpc>
                <a:spcPts val="6600"/>
              </a:lnSpc>
            </a:pPr>
            <a:r>
              <a:rPr lang="en-US" sz="6600">
                <a:solidFill>
                  <a:srgbClr val="000000"/>
                </a:solidFill>
                <a:latin typeface="Oswald"/>
                <a:ea typeface="Oswald"/>
                <a:cs typeface="Oswald"/>
                <a:sym typeface="Oswald"/>
              </a:rPr>
              <a:t>REFLEXIÓN SOBRE VALORES COMO LA EQUIDAD, LA RESPONSABILIDAD Y LA AUTONOMÍA EN LA EDUCACIÓN DIGITAL</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80305"/>
            <a:ext cx="12064541"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VALORES HUMANOS EN LA EDUCACIÓN DIGITAL</a:t>
            </a:r>
          </a:p>
        </p:txBody>
      </p:sp>
      <p:sp>
        <p:nvSpPr>
          <p:cNvPr id="3" name="TextBox 3"/>
          <p:cNvSpPr txBox="1"/>
          <p:nvPr/>
        </p:nvSpPr>
        <p:spPr>
          <a:xfrm>
            <a:off x="1028700" y="3520445"/>
            <a:ext cx="16230600" cy="4343400"/>
          </a:xfrm>
          <a:prstGeom prst="rect">
            <a:avLst/>
          </a:prstGeom>
        </p:spPr>
        <p:txBody>
          <a:bodyPr lIns="0" tIns="0" rIns="0" bIns="0" rtlCol="0" anchor="t">
            <a:spAutoFit/>
          </a:bodyPr>
          <a:lstStyle/>
          <a:p>
            <a:pPr algn="just">
              <a:lnSpc>
                <a:spcPts val="2640"/>
              </a:lnSpc>
            </a:pPr>
            <a:r>
              <a:rPr lang="en-US" sz="2400" dirty="0">
                <a:solidFill>
                  <a:srgbClr val="000000"/>
                </a:solidFill>
                <a:latin typeface="Lato Light" panose="020F0302020204030203" pitchFamily="34" charset="0"/>
                <a:ea typeface="Lato Light"/>
                <a:cs typeface="Lato Light"/>
                <a:sym typeface="Lato Light"/>
              </a:rPr>
              <a:t>La </a:t>
            </a:r>
            <a:r>
              <a:rPr lang="en-US" sz="2400" dirty="0" err="1">
                <a:solidFill>
                  <a:srgbClr val="000000"/>
                </a:solidFill>
                <a:latin typeface="Lato Light" panose="020F0302020204030203" pitchFamily="34" charset="0"/>
                <a:ea typeface="Lato Light"/>
                <a:cs typeface="Lato Light"/>
                <a:sym typeface="Lato Light"/>
              </a:rPr>
              <a:t>incorporación</a:t>
            </a:r>
            <a:r>
              <a:rPr lang="en-US" sz="2400" dirty="0">
                <a:solidFill>
                  <a:srgbClr val="000000"/>
                </a:solidFill>
                <a:latin typeface="Lato Light" panose="020F0302020204030203" pitchFamily="34" charset="0"/>
                <a:ea typeface="Lato Light"/>
                <a:cs typeface="Lato Light"/>
                <a:sym typeface="Lato Light"/>
              </a:rPr>
              <a:t> de la </a:t>
            </a:r>
            <a:r>
              <a:rPr lang="en-US" sz="2400" dirty="0" err="1">
                <a:solidFill>
                  <a:srgbClr val="000000"/>
                </a:solidFill>
                <a:latin typeface="Lato Light" panose="020F0302020204030203" pitchFamily="34" charset="0"/>
                <a:ea typeface="Lato Light"/>
                <a:cs typeface="Lato Light"/>
                <a:sym typeface="Lato Light"/>
              </a:rPr>
              <a:t>inteligencia</a:t>
            </a:r>
            <a:r>
              <a:rPr lang="en-US" sz="2400" dirty="0">
                <a:solidFill>
                  <a:srgbClr val="000000"/>
                </a:solidFill>
                <a:latin typeface="Lato Light" panose="020F0302020204030203" pitchFamily="34" charset="0"/>
                <a:ea typeface="Lato Light"/>
                <a:cs typeface="Lato Light"/>
                <a:sym typeface="Lato Light"/>
              </a:rPr>
              <a:t> artificial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la FPE </a:t>
            </a:r>
            <a:r>
              <a:rPr lang="en-US" sz="2400" dirty="0" err="1">
                <a:solidFill>
                  <a:srgbClr val="000000"/>
                </a:solidFill>
                <a:latin typeface="Lato Light" panose="020F0302020204030203" pitchFamily="34" charset="0"/>
                <a:ea typeface="Lato Light"/>
                <a:cs typeface="Lato Light"/>
                <a:sym typeface="Lato Light"/>
              </a:rPr>
              <a:t>nos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invita</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reflexionar</a:t>
            </a:r>
            <a:r>
              <a:rPr lang="en-US" sz="2400" dirty="0">
                <a:solidFill>
                  <a:srgbClr val="000000"/>
                </a:solidFill>
                <a:latin typeface="Lato Light" panose="020F0302020204030203" pitchFamily="34" charset="0"/>
                <a:ea typeface="Lato Light"/>
                <a:cs typeface="Lato Light"/>
                <a:sym typeface="Lato Light"/>
              </a:rPr>
              <a:t> no solo </a:t>
            </a:r>
            <a:r>
              <a:rPr lang="en-US" sz="2400" dirty="0" err="1">
                <a:solidFill>
                  <a:srgbClr val="000000"/>
                </a:solidFill>
                <a:latin typeface="Lato Light" panose="020F0302020204030203" pitchFamily="34" charset="0"/>
                <a:ea typeface="Lato Light"/>
                <a:cs typeface="Lato Light"/>
                <a:sym typeface="Lato Light"/>
              </a:rPr>
              <a:t>sobre</a:t>
            </a:r>
            <a:r>
              <a:rPr lang="en-US" sz="2400" dirty="0">
                <a:solidFill>
                  <a:srgbClr val="000000"/>
                </a:solidFill>
                <a:latin typeface="Lato Light" panose="020F0302020204030203" pitchFamily="34" charset="0"/>
                <a:ea typeface="Lato Light"/>
                <a:cs typeface="Lato Light"/>
                <a:sym typeface="Lato Light"/>
              </a:rPr>
              <a:t> lo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tecnología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puede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hacer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sino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sobre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valores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deben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guiar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uso</a:t>
            </a:r>
            <a:r>
              <a:rPr lang="en-US" sz="2400" dirty="0">
                <a:solidFill>
                  <a:srgbClr val="000000"/>
                </a:solidFill>
                <a:latin typeface="Lato Light" panose="020F0302020204030203" pitchFamily="34" charset="0"/>
                <a:ea typeface="Lato Light"/>
                <a:cs typeface="Lato Light"/>
                <a:sym typeface="Lato Light"/>
              </a:rPr>
              <a:t>.</a:t>
            </a:r>
          </a:p>
          <a:p>
            <a:pPr algn="just">
              <a:lnSpc>
                <a:spcPts val="2640"/>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640"/>
              </a:lnSpc>
            </a:pPr>
            <a:r>
              <a:rPr lang="en-US" sz="2400" dirty="0">
                <a:solidFill>
                  <a:srgbClr val="000000"/>
                </a:solidFill>
                <a:latin typeface="Lato Light" panose="020F0302020204030203" pitchFamily="34" charset="0"/>
                <a:ea typeface="Lato Light"/>
                <a:cs typeface="Lato Light"/>
                <a:sym typeface="Lato Light"/>
              </a:rPr>
              <a:t>La </a:t>
            </a:r>
            <a:r>
              <a:rPr lang="en-US" sz="2400" b="1" dirty="0" err="1">
                <a:solidFill>
                  <a:srgbClr val="000000"/>
                </a:solidFill>
                <a:latin typeface="Lato Light" panose="020F0302020204030203" pitchFamily="34" charset="0"/>
                <a:ea typeface="Lato Bold"/>
                <a:cs typeface="Lato Bold"/>
                <a:sym typeface="Lato Bold"/>
              </a:rPr>
              <a:t>equidad</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recuerda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innovación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debe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crear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oportunidades</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todas</a:t>
            </a:r>
            <a:r>
              <a:rPr lang="en-US" sz="2400" dirty="0">
                <a:solidFill>
                  <a:srgbClr val="000000"/>
                </a:solidFill>
                <a:latin typeface="Lato Light" panose="020F0302020204030203" pitchFamily="34" charset="0"/>
                <a:ea typeface="Lato Light"/>
                <a:cs typeface="Lato Light"/>
                <a:sym typeface="Lato Light"/>
              </a:rPr>
              <a:t> las personas, </a:t>
            </a:r>
            <a:r>
              <a:rPr lang="en-US" sz="2400" dirty="0" err="1">
                <a:solidFill>
                  <a:srgbClr val="000000"/>
                </a:solidFill>
                <a:latin typeface="Lato Light" panose="020F0302020204030203" pitchFamily="34" charset="0"/>
                <a:ea typeface="Lato Light"/>
                <a:cs typeface="Lato Light"/>
                <a:sym typeface="Lato Light"/>
              </a:rPr>
              <a:t>evitando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digitales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amplíen</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desigualdades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existentes</a:t>
            </a:r>
            <a:r>
              <a:rPr lang="en-US" sz="2400" dirty="0">
                <a:solidFill>
                  <a:srgbClr val="000000"/>
                </a:solidFill>
                <a:latin typeface="Lato Light" panose="020F0302020204030203" pitchFamily="34" charset="0"/>
                <a:ea typeface="Lato Light"/>
                <a:cs typeface="Lato Light"/>
                <a:sym typeface="Lato Light"/>
              </a:rPr>
              <a:t>. Esto </a:t>
            </a:r>
            <a:r>
              <a:rPr lang="en-US" sz="2400" dirty="0" err="1">
                <a:solidFill>
                  <a:srgbClr val="000000"/>
                </a:solidFill>
                <a:latin typeface="Lato Light" panose="020F0302020204030203" pitchFamily="34" charset="0"/>
                <a:ea typeface="Lato Light"/>
                <a:cs typeface="Lato Light"/>
                <a:sym typeface="Lato Light"/>
              </a:rPr>
              <a:t>implica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prestar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atención</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factores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como</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brecha</a:t>
            </a:r>
            <a:r>
              <a:rPr lang="en-US" sz="2400" dirty="0">
                <a:solidFill>
                  <a:srgbClr val="000000"/>
                </a:solidFill>
                <a:latin typeface="Lato Light" panose="020F0302020204030203" pitchFamily="34" charset="0"/>
                <a:ea typeface="Lato Light"/>
                <a:cs typeface="Lato Light"/>
                <a:sym typeface="Lato Light"/>
              </a:rPr>
              <a:t> digital, la </a:t>
            </a:r>
            <a:r>
              <a:rPr lang="en-US" sz="2400" dirty="0" err="1">
                <a:solidFill>
                  <a:srgbClr val="000000"/>
                </a:solidFill>
                <a:latin typeface="Lato Light" panose="020F0302020204030203" pitchFamily="34" charset="0"/>
                <a:ea typeface="Lato Light"/>
                <a:cs typeface="Lato Light"/>
                <a:sym typeface="Lato Light"/>
              </a:rPr>
              <a:t>accesibilidad</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diversidad</a:t>
            </a:r>
            <a:r>
              <a:rPr lang="en-US" sz="2400" dirty="0">
                <a:solidFill>
                  <a:srgbClr val="000000"/>
                </a:solidFill>
                <a:latin typeface="Lato Light" panose="020F0302020204030203" pitchFamily="34" charset="0"/>
                <a:ea typeface="Lato Light"/>
                <a:cs typeface="Lato Light"/>
                <a:sym typeface="Lato Light"/>
              </a:rPr>
              <a:t> cultural y </a:t>
            </a:r>
            <a:r>
              <a:rPr lang="en-US" sz="2400" dirty="0" err="1">
                <a:solidFill>
                  <a:srgbClr val="000000"/>
                </a:solidFill>
                <a:latin typeface="Lato Light" panose="020F0302020204030203" pitchFamily="34" charset="0"/>
                <a:ea typeface="Lato Light"/>
                <a:cs typeface="Lato Light"/>
                <a:sym typeface="Lato Light"/>
              </a:rPr>
              <a:t>lingüística</a:t>
            </a:r>
            <a:r>
              <a:rPr lang="en-US" sz="2400" dirty="0">
                <a:solidFill>
                  <a:srgbClr val="000000"/>
                </a:solidFill>
                <a:latin typeface="Lato Light" panose="020F0302020204030203" pitchFamily="34" charset="0"/>
                <a:ea typeface="Lato Light"/>
                <a:cs typeface="Lato Light"/>
                <a:sym typeface="Lato Light"/>
              </a:rPr>
              <a:t> o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posibles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sesgos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presentes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datos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algoritmos</a:t>
            </a:r>
            <a:r>
              <a:rPr lang="en-US" sz="2400" dirty="0">
                <a:solidFill>
                  <a:srgbClr val="000000"/>
                </a:solidFill>
                <a:latin typeface="Lato Light" panose="020F0302020204030203" pitchFamily="34" charset="0"/>
                <a:ea typeface="Lato Light"/>
                <a:cs typeface="Lato Light"/>
                <a:sym typeface="Lato Light"/>
              </a:rPr>
              <a:t>.  La IA </a:t>
            </a:r>
            <a:r>
              <a:rPr lang="en-US" sz="2400" dirty="0" err="1">
                <a:solidFill>
                  <a:srgbClr val="000000"/>
                </a:solidFill>
                <a:latin typeface="Lato Light" panose="020F0302020204030203" pitchFamily="34" charset="0"/>
                <a:ea typeface="Lato Light"/>
                <a:cs typeface="Lato Light"/>
                <a:sym typeface="Lato Light"/>
              </a:rPr>
              <a:t>debe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utilizarse</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eliminar</a:t>
            </a:r>
            <a:r>
              <a:rPr lang="en-US" sz="2400" dirty="0">
                <a:solidFill>
                  <a:srgbClr val="000000"/>
                </a:solidFill>
                <a:latin typeface="Lato Light" panose="020F0302020204030203" pitchFamily="34" charset="0"/>
                <a:ea typeface="Lato Light"/>
                <a:cs typeface="Lato Light"/>
                <a:sym typeface="Lato Light"/>
              </a:rPr>
              <a:t> barreras y </a:t>
            </a:r>
            <a:r>
              <a:rPr lang="en-US" sz="2400" dirty="0" err="1">
                <a:solidFill>
                  <a:srgbClr val="000000"/>
                </a:solidFill>
                <a:latin typeface="Lato Light" panose="020F0302020204030203" pitchFamily="34" charset="0"/>
                <a:ea typeface="Lato Light"/>
                <a:cs typeface="Lato Light"/>
                <a:sym typeface="Lato Light"/>
              </a:rPr>
              <a:t>personalizar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apoyos</a:t>
            </a:r>
            <a:r>
              <a:rPr lang="en-US" sz="2400" dirty="0">
                <a:solidFill>
                  <a:srgbClr val="000000"/>
                </a:solidFill>
                <a:latin typeface="Lato Light" panose="020F0302020204030203" pitchFamily="34" charset="0"/>
                <a:ea typeface="Lato Light"/>
                <a:cs typeface="Lato Light"/>
                <a:sym typeface="Lato Light"/>
              </a:rPr>
              <a:t>, no para </a:t>
            </a:r>
            <a:r>
              <a:rPr lang="en-US" sz="2400" dirty="0" err="1">
                <a:solidFill>
                  <a:srgbClr val="000000"/>
                </a:solidFill>
                <a:latin typeface="Lato Light" panose="020F0302020204030203" pitchFamily="34" charset="0"/>
                <a:ea typeface="Lato Light"/>
                <a:cs typeface="Lato Light"/>
                <a:sym typeface="Lato Light"/>
              </a:rPr>
              <a:t>reforzar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diferencias</a:t>
            </a:r>
            <a:r>
              <a:rPr lang="en-US" sz="2400" dirty="0">
                <a:solidFill>
                  <a:srgbClr val="000000"/>
                </a:solidFill>
                <a:latin typeface="Lato Light" panose="020F0302020204030203" pitchFamily="34" charset="0"/>
                <a:ea typeface="Lato Light"/>
                <a:cs typeface="Lato Light"/>
                <a:sym typeface="Lato Light"/>
              </a:rPr>
              <a:t> o </a:t>
            </a:r>
            <a:r>
              <a:rPr lang="en-US" sz="2400" dirty="0" err="1">
                <a:solidFill>
                  <a:srgbClr val="000000"/>
                </a:solidFill>
                <a:latin typeface="Lato Light" panose="020F0302020204030203" pitchFamily="34" charset="0"/>
                <a:ea typeface="Lato Light"/>
                <a:cs typeface="Lato Light"/>
                <a:sym typeface="Lato Light"/>
              </a:rPr>
              <a:t>limitar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oportunidades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aprendizaje</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desarrollo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profesional</a:t>
            </a:r>
            <a:r>
              <a:rPr lang="en-US" sz="2400" dirty="0">
                <a:solidFill>
                  <a:srgbClr val="000000"/>
                </a:solidFill>
                <a:latin typeface="Lato Light" panose="020F0302020204030203" pitchFamily="34" charset="0"/>
                <a:ea typeface="Lato Light"/>
                <a:cs typeface="Lato Light"/>
                <a:sym typeface="Lato Light"/>
              </a:rPr>
              <a:t>.</a:t>
            </a:r>
          </a:p>
          <a:p>
            <a:pPr algn="just">
              <a:lnSpc>
                <a:spcPts val="2640"/>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640"/>
              </a:lnSpc>
            </a:pPr>
            <a:r>
              <a:rPr lang="en-US" sz="2400" dirty="0">
                <a:solidFill>
                  <a:srgbClr val="000000"/>
                </a:solidFill>
                <a:latin typeface="Lato Light" panose="020F0302020204030203" pitchFamily="34" charset="0"/>
                <a:ea typeface="Lato Light"/>
                <a:cs typeface="Lato Light"/>
                <a:sym typeface="Lato Light"/>
              </a:rPr>
              <a:t>La </a:t>
            </a:r>
            <a:r>
              <a:rPr lang="en-US" sz="2400" b="1" dirty="0" err="1">
                <a:solidFill>
                  <a:srgbClr val="000000"/>
                </a:solidFill>
                <a:latin typeface="Lato Light" panose="020F0302020204030203" pitchFamily="34" charset="0"/>
                <a:ea typeface="Lato Bold"/>
                <a:cs typeface="Lato Bold"/>
                <a:sym typeface="Lato Bold"/>
              </a:rPr>
              <a:t>responsabilidad</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exige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mantener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una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supervisión</a:t>
            </a:r>
            <a:r>
              <a:rPr lang="en-US" sz="2400" dirty="0">
                <a:solidFill>
                  <a:srgbClr val="000000"/>
                </a:solidFill>
                <a:latin typeface="Lato Light" panose="020F0302020204030203" pitchFamily="34" charset="0"/>
                <a:ea typeface="Lato Light"/>
                <a:cs typeface="Lato Light"/>
                <a:sym typeface="Lato Light"/>
              </a:rPr>
              <a:t> humana </a:t>
            </a:r>
            <a:r>
              <a:rPr lang="en-US" sz="2400" dirty="0" err="1">
                <a:solidFill>
                  <a:srgbClr val="000000"/>
                </a:solidFill>
                <a:latin typeface="Lato Light" panose="020F0302020204030203" pitchFamily="34" charset="0"/>
                <a:ea typeface="Lato Light"/>
                <a:cs typeface="Lato Light"/>
                <a:sym typeface="Lato Light"/>
              </a:rPr>
              <a:t>constante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comprender</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consecuencias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nuestras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garantizar</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uso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transparente</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seguro</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sistemas</a:t>
            </a:r>
            <a:r>
              <a:rPr lang="en-US" sz="2400" dirty="0">
                <a:solidFill>
                  <a:srgbClr val="000000"/>
                </a:solidFill>
                <a:latin typeface="Lato Light" panose="020F0302020204030203" pitchFamily="34" charset="0"/>
                <a:ea typeface="Lato Light"/>
                <a:cs typeface="Lato Light"/>
                <a:sym typeface="Lato Light"/>
              </a:rPr>
              <a:t> de IA. </a:t>
            </a:r>
            <a:r>
              <a:rPr lang="en-US" sz="2400" dirty="0" err="1">
                <a:solidFill>
                  <a:srgbClr val="000000"/>
                </a:solidFill>
                <a:latin typeface="Lato Light" panose="020F0302020204030203" pitchFamily="34" charset="0"/>
                <a:ea typeface="Lato Light"/>
                <a:cs typeface="Lato Light"/>
                <a:sym typeface="Lato Light"/>
              </a:rPr>
              <a:t>Aunque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pueden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ofrecer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recomendaciones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valiosas</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responsabilidad</a:t>
            </a:r>
            <a:r>
              <a:rPr lang="en-US" sz="2400" dirty="0">
                <a:solidFill>
                  <a:srgbClr val="000000"/>
                </a:solidFill>
                <a:latin typeface="Lato Light" panose="020F0302020204030203" pitchFamily="34" charset="0"/>
                <a:ea typeface="Lato Light"/>
                <a:cs typeface="Lato Light"/>
                <a:sym typeface="Lato Light"/>
              </a:rPr>
              <a:t> final </a:t>
            </a:r>
            <a:r>
              <a:rPr lang="en-US" sz="2400" dirty="0" err="1">
                <a:solidFill>
                  <a:srgbClr val="000000"/>
                </a:solidFill>
                <a:latin typeface="Lato Light" panose="020F0302020204030203" pitchFamily="34" charset="0"/>
                <a:ea typeface="Lato Light"/>
                <a:cs typeface="Lato Light"/>
                <a:sym typeface="Lato Light"/>
              </a:rPr>
              <a:t>sobre</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educativas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sigue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recayendo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las personas. Los </a:t>
            </a:r>
            <a:r>
              <a:rPr lang="en-US" sz="2400" dirty="0" err="1">
                <a:solidFill>
                  <a:srgbClr val="000000"/>
                </a:solidFill>
                <a:latin typeface="Lato Light" panose="020F0302020204030203" pitchFamily="34" charset="0"/>
                <a:ea typeface="Lato Light"/>
                <a:cs typeface="Lato Light"/>
                <a:sym typeface="Lato Light"/>
              </a:rPr>
              <a:t>formadores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debeis</a:t>
            </a:r>
            <a:r>
              <a:rPr lang="en-US" sz="2400" dirty="0">
                <a:solidFill>
                  <a:srgbClr val="000000"/>
                </a:solidFill>
                <a:latin typeface="Lato Light" panose="020F0302020204030203" pitchFamily="34" charset="0"/>
                <a:ea typeface="Lato Light"/>
                <a:cs typeface="Lato Light"/>
                <a:sym typeface="Lato Light"/>
              </a:rPr>
              <a:t> ser </a:t>
            </a:r>
            <a:r>
              <a:rPr lang="en-US" sz="2400" dirty="0" err="1">
                <a:solidFill>
                  <a:srgbClr val="000000"/>
                </a:solidFill>
                <a:latin typeface="Lato Light" panose="020F0302020204030203" pitchFamily="34" charset="0"/>
                <a:ea typeface="Lato Light"/>
                <a:cs typeface="Lato Light"/>
                <a:sym typeface="Lato Light"/>
              </a:rPr>
              <a:t>capaces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cuestionar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resultados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generados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por</a:t>
            </a:r>
            <a:r>
              <a:rPr lang="en-US" sz="2400" dirty="0">
                <a:solidFill>
                  <a:srgbClr val="000000"/>
                </a:solidFill>
                <a:latin typeface="Lato Light" panose="020F0302020204030203" pitchFamily="34" charset="0"/>
                <a:ea typeface="Lato Light"/>
                <a:cs typeface="Lato Light"/>
                <a:sym typeface="Lato Light"/>
              </a:rPr>
              <a:t> la IA, </a:t>
            </a:r>
            <a:r>
              <a:rPr lang="en-US" sz="2400" dirty="0" err="1">
                <a:solidFill>
                  <a:srgbClr val="000000"/>
                </a:solidFill>
                <a:latin typeface="Lato Light" panose="020F0302020204030203" pitchFamily="34" charset="0"/>
                <a:ea typeface="Lato Light"/>
                <a:cs typeface="Lato Light"/>
                <a:sym typeface="Lato Light"/>
              </a:rPr>
              <a:t>identificar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posibles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errores</a:t>
            </a:r>
            <a:r>
              <a:rPr lang="en-US" sz="2400" dirty="0">
                <a:solidFill>
                  <a:srgbClr val="000000"/>
                </a:solidFill>
                <a:latin typeface="Lato Light" panose="020F0302020204030203" pitchFamily="34" charset="0"/>
                <a:ea typeface="Lato Light"/>
                <a:cs typeface="Lato Light"/>
                <a:sym typeface="Lato Light"/>
              </a:rPr>
              <a:t> o </a:t>
            </a:r>
            <a:r>
              <a:rPr lang="en-US" sz="2400" dirty="0" err="1">
                <a:solidFill>
                  <a:srgbClr val="000000"/>
                </a:solidFill>
                <a:latin typeface="Lato Light" panose="020F0302020204030203" pitchFamily="34" charset="0"/>
                <a:ea typeface="Lato Light"/>
                <a:cs typeface="Lato Light"/>
                <a:sym typeface="Lato Light"/>
              </a:rPr>
              <a:t>sesgos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actuar</a:t>
            </a:r>
            <a:r>
              <a:rPr lang="en-US" sz="2400" dirty="0">
                <a:solidFill>
                  <a:srgbClr val="000000"/>
                </a:solidFill>
                <a:latin typeface="Lato Light" panose="020F0302020204030203" pitchFamily="34" charset="0"/>
                <a:ea typeface="Lato Light"/>
                <a:cs typeface="Lato Light"/>
                <a:sym typeface="Lato Light"/>
              </a:rPr>
              <a:t> con </a:t>
            </a:r>
            <a:r>
              <a:rPr lang="en-US" sz="2400" dirty="0" err="1">
                <a:solidFill>
                  <a:srgbClr val="000000"/>
                </a:solidFill>
                <a:latin typeface="Lato Light" panose="020F0302020204030203" pitchFamily="34" charset="0"/>
                <a:ea typeface="Lato Light"/>
                <a:cs typeface="Lato Light"/>
                <a:sym typeface="Lato Light"/>
              </a:rPr>
              <a:t>criterio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profesional</a:t>
            </a:r>
            <a:r>
              <a:rPr lang="en-US" sz="2400" dirty="0">
                <a:solidFill>
                  <a:srgbClr val="000000"/>
                </a:solidFill>
                <a:latin typeface="Lato Light" panose="020F0302020204030203" pitchFamily="34" charset="0"/>
                <a:ea typeface="Lato Light"/>
                <a:cs typeface="Lato Light"/>
                <a:sym typeface="Lato Light"/>
              </a:rPr>
              <a:t> para </a:t>
            </a:r>
            <a:r>
              <a:rPr lang="en-US" sz="2400" dirty="0" err="1">
                <a:solidFill>
                  <a:srgbClr val="000000"/>
                </a:solidFill>
                <a:latin typeface="Lato Light" panose="020F0302020204030203" pitchFamily="34" charset="0"/>
                <a:ea typeface="Lato Light"/>
                <a:cs typeface="Lato Light"/>
                <a:sym typeface="Lato Light"/>
              </a:rPr>
              <a:t>proteger</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bienestar</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intereses</a:t>
            </a:r>
            <a:r>
              <a:rPr lang="en-US" sz="2400" dirty="0">
                <a:solidFill>
                  <a:srgbClr val="000000"/>
                </a:solidFill>
                <a:latin typeface="Lato Light" panose="020F0302020204030203" pitchFamily="34" charset="0"/>
                <a:ea typeface="Lato Light"/>
                <a:cs typeface="Lato Light"/>
                <a:sym typeface="Lato Light"/>
              </a:rPr>
              <a:t> del </a:t>
            </a:r>
            <a:r>
              <a:rPr lang="en-US" sz="2400" dirty="0" err="1">
                <a:solidFill>
                  <a:srgbClr val="000000"/>
                </a:solidFill>
                <a:latin typeface="Lato Light" panose="020F0302020204030203" pitchFamily="34" charset="0"/>
                <a:ea typeface="Lato Light"/>
                <a:cs typeface="Lato Light"/>
                <a:sym typeface="Lato Light"/>
              </a:rPr>
              <a:t>alumnado</a:t>
            </a:r>
            <a:r>
              <a:rPr lang="en-US" sz="2400" dirty="0">
                <a:solidFill>
                  <a:srgbClr val="000000"/>
                </a:solidFill>
                <a:latin typeface="Lato Light" panose="020F0302020204030203" pitchFamily="34" charset="0"/>
                <a:ea typeface="Lato Light"/>
                <a:cs typeface="Lato Light"/>
                <a:sym typeface="Lato Light"/>
              </a:rPr>
              <a:t>.</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212461"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VALORES HUMANOS EN LA EDUCACIÓN DIGITAL</a:t>
            </a:r>
          </a:p>
        </p:txBody>
      </p:sp>
      <p:sp>
        <p:nvSpPr>
          <p:cNvPr id="3" name="TextBox 3"/>
          <p:cNvSpPr txBox="1"/>
          <p:nvPr/>
        </p:nvSpPr>
        <p:spPr>
          <a:xfrm>
            <a:off x="1028700" y="1986048"/>
            <a:ext cx="15997809" cy="7941526"/>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panose="020F0302020204030203" pitchFamily="34" charset="0"/>
                <a:ea typeface="Lato Light"/>
                <a:cs typeface="Lato Light"/>
                <a:sym typeface="Lato Light"/>
              </a:rPr>
              <a:t>La </a:t>
            </a:r>
            <a:r>
              <a:rPr lang="en-US" sz="2400" b="1" dirty="0" err="1">
                <a:solidFill>
                  <a:srgbClr val="000000"/>
                </a:solidFill>
                <a:latin typeface="Lato Light" panose="020F0302020204030203" pitchFamily="34" charset="0"/>
                <a:ea typeface="Lato Bold"/>
                <a:cs typeface="Lato Bold"/>
                <a:sym typeface="Lato Bold"/>
              </a:rPr>
              <a:t>autonomía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nos</a:t>
            </a:r>
            <a:r>
              <a:rPr lang="en-US" sz="2400" dirty="0">
                <a:solidFill>
                  <a:srgbClr val="000000"/>
                </a:solidFill>
                <a:latin typeface="Lato Light" panose="020F0302020204030203" pitchFamily="34" charset="0"/>
                <a:ea typeface="Lato Light"/>
                <a:cs typeface="Lato Light"/>
                <a:sym typeface="Lato Light"/>
              </a:rPr>
              <a:t> anima a </a:t>
            </a:r>
            <a:r>
              <a:rPr lang="en-US" sz="2400" dirty="0" err="1">
                <a:solidFill>
                  <a:srgbClr val="000000"/>
                </a:solidFill>
                <a:latin typeface="Lato Light" panose="020F0302020204030203" pitchFamily="34" charset="0"/>
                <a:ea typeface="Lato Light"/>
                <a:cs typeface="Lato Light"/>
                <a:sym typeface="Lato Light"/>
              </a:rPr>
              <a:t>utilizar</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tecnología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como</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apoyo</a:t>
            </a:r>
            <a:r>
              <a:rPr lang="en-US" sz="2400" dirty="0">
                <a:solidFill>
                  <a:srgbClr val="000000"/>
                </a:solidFill>
                <a:latin typeface="Lato Light" panose="020F0302020204030203" pitchFamily="34" charset="0"/>
                <a:ea typeface="Lato Light"/>
                <a:cs typeface="Lato Light"/>
                <a:sym typeface="Lato Light"/>
              </a:rPr>
              <a:t> para el </a:t>
            </a:r>
            <a:r>
              <a:rPr lang="en-US" sz="2400" dirty="0" err="1">
                <a:solidFill>
                  <a:srgbClr val="000000"/>
                </a:solidFill>
                <a:latin typeface="Lato Light" panose="020F0302020204030203" pitchFamily="34" charset="0"/>
                <a:ea typeface="Lato Light"/>
                <a:cs typeface="Lato Light"/>
                <a:sym typeface="Lato Light"/>
              </a:rPr>
              <a:t>aprendizaje</a:t>
            </a:r>
            <a:r>
              <a:rPr lang="en-US" sz="2400" dirty="0">
                <a:solidFill>
                  <a:srgbClr val="000000"/>
                </a:solidFill>
                <a:latin typeface="Lato Light" panose="020F0302020204030203" pitchFamily="34" charset="0"/>
                <a:ea typeface="Lato Light"/>
                <a:cs typeface="Lato Light"/>
                <a:sym typeface="Lato Light"/>
              </a:rPr>
              <a:t> y la </a:t>
            </a:r>
            <a:r>
              <a:rPr lang="en-US" sz="2400" dirty="0" err="1">
                <a:solidFill>
                  <a:srgbClr val="000000"/>
                </a:solidFill>
                <a:latin typeface="Lato Light" panose="020F0302020204030203" pitchFamily="34" charset="0"/>
                <a:ea typeface="Lato Light"/>
                <a:cs typeface="Lato Light"/>
                <a:sym typeface="Lato Light"/>
              </a:rPr>
              <a:t>toma</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decisiones</a:t>
            </a:r>
            <a:r>
              <a:rPr lang="en-US" sz="2400" dirty="0">
                <a:solidFill>
                  <a:srgbClr val="000000"/>
                </a:solidFill>
                <a:latin typeface="Lato Light" panose="020F0302020204030203" pitchFamily="34" charset="0"/>
                <a:ea typeface="Lato Light"/>
                <a:cs typeface="Lato Light"/>
                <a:sym typeface="Lato Light"/>
              </a:rPr>
              <a:t>, sin </a:t>
            </a:r>
            <a:r>
              <a:rPr lang="en-US" sz="2400" dirty="0" err="1">
                <a:solidFill>
                  <a:srgbClr val="000000"/>
                </a:solidFill>
                <a:latin typeface="Lato Light" panose="020F0302020204030203" pitchFamily="34" charset="0"/>
                <a:ea typeface="Lato Light"/>
                <a:cs typeface="Lato Light"/>
                <a:sym typeface="Lato Light"/>
              </a:rPr>
              <a:t>sustituir</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pensamiento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crítico</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creatividad</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ni</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capacidad</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cada</a:t>
            </a:r>
            <a:r>
              <a:rPr lang="en-US" sz="2400" dirty="0">
                <a:solidFill>
                  <a:srgbClr val="000000"/>
                </a:solidFill>
                <a:latin typeface="Lato Light" panose="020F0302020204030203" pitchFamily="34" charset="0"/>
                <a:ea typeface="Lato Light"/>
                <a:cs typeface="Lato Light"/>
                <a:sym typeface="Lato Light"/>
              </a:rPr>
              <a:t> persona para </a:t>
            </a:r>
            <a:r>
              <a:rPr lang="en-US" sz="2400" dirty="0" err="1">
                <a:solidFill>
                  <a:srgbClr val="000000"/>
                </a:solidFill>
                <a:latin typeface="Lato Light" panose="020F0302020204030203" pitchFamily="34" charset="0"/>
                <a:ea typeface="Lato Light"/>
                <a:cs typeface="Lato Light"/>
                <a:sym typeface="Lato Light"/>
              </a:rPr>
              <a:t>construir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propio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conocimiento</a:t>
            </a:r>
            <a:r>
              <a:rPr lang="en-US" sz="2400" dirty="0">
                <a:solidFill>
                  <a:srgbClr val="000000"/>
                </a:solidFill>
                <a:latin typeface="Lato Light" panose="020F0302020204030203" pitchFamily="34" charset="0"/>
                <a:ea typeface="Lato Light"/>
                <a:cs typeface="Lato Light"/>
                <a:sym typeface="Lato Light"/>
              </a:rPr>
              <a:t>.</a:t>
            </a:r>
          </a:p>
          <a:p>
            <a:pPr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879"/>
              </a:lnSpc>
            </a:pPr>
            <a:r>
              <a:rPr lang="en-US" sz="2400" dirty="0">
                <a:solidFill>
                  <a:srgbClr val="000000"/>
                </a:solidFill>
                <a:latin typeface="Lato Light" panose="020F0302020204030203" pitchFamily="34" charset="0"/>
                <a:ea typeface="Lato Light"/>
                <a:cs typeface="Lato Light"/>
                <a:sym typeface="Lato Light"/>
              </a:rPr>
              <a:t>En un </a:t>
            </a:r>
            <a:r>
              <a:rPr lang="en-US" sz="2400" dirty="0" err="1">
                <a:solidFill>
                  <a:srgbClr val="000000"/>
                </a:solidFill>
                <a:latin typeface="Lato Light" panose="020F0302020204030203" pitchFamily="34" charset="0"/>
                <a:ea typeface="Lato Light"/>
                <a:cs typeface="Lato Light"/>
                <a:sym typeface="Lato Light"/>
              </a:rPr>
              <a:t>contexto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donde</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generativas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pueden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proporcionar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respuestas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inmediatas</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automatizar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numerosas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tareas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resulta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especialmente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importante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fomentar</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reflexión</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análisis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crítico</a:t>
            </a:r>
            <a:r>
              <a:rPr lang="en-US" sz="2400" dirty="0">
                <a:solidFill>
                  <a:srgbClr val="000000"/>
                </a:solidFill>
                <a:latin typeface="Lato Light" panose="020F0302020204030203" pitchFamily="34" charset="0"/>
                <a:ea typeface="Lato Light"/>
                <a:cs typeface="Lato Light"/>
                <a:sym typeface="Lato Light"/>
              </a:rPr>
              <a:t> y la </a:t>
            </a:r>
            <a:r>
              <a:rPr lang="en-US" sz="2400" dirty="0" err="1">
                <a:solidFill>
                  <a:srgbClr val="000000"/>
                </a:solidFill>
                <a:latin typeface="Lato Light" panose="020F0302020204030203" pitchFamily="34" charset="0"/>
                <a:ea typeface="Lato Light"/>
                <a:cs typeface="Lato Light"/>
                <a:sym typeface="Lato Light"/>
              </a:rPr>
              <a:t>participación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activa</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estudiantes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propio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proceso</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aprendizaje</a:t>
            </a:r>
            <a:r>
              <a:rPr lang="en-US" sz="2400" dirty="0">
                <a:solidFill>
                  <a:srgbClr val="000000"/>
                </a:solidFill>
                <a:latin typeface="Lato Light" panose="020F0302020204030203" pitchFamily="34" charset="0"/>
                <a:ea typeface="Lato Light"/>
                <a:cs typeface="Lato Light"/>
                <a:sym typeface="Lato Light"/>
              </a:rPr>
              <a:t>.</a:t>
            </a:r>
          </a:p>
          <a:p>
            <a:pPr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879"/>
              </a:lnSpc>
            </a:pPr>
            <a:r>
              <a:rPr lang="en-US" sz="2400" dirty="0" err="1">
                <a:solidFill>
                  <a:srgbClr val="000000"/>
                </a:solidFill>
                <a:latin typeface="Lato Light" panose="020F0302020204030203" pitchFamily="34" charset="0"/>
                <a:ea typeface="Lato Light"/>
                <a:cs typeface="Lato Light"/>
                <a:sym typeface="Lato Light"/>
              </a:rPr>
              <a:t>Estos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principios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ponen</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manifiesto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integración</a:t>
            </a:r>
            <a:r>
              <a:rPr lang="en-US" sz="2400" dirty="0">
                <a:solidFill>
                  <a:srgbClr val="000000"/>
                </a:solidFill>
                <a:latin typeface="Lato Light" panose="020F0302020204030203" pitchFamily="34" charset="0"/>
                <a:ea typeface="Lato Light"/>
                <a:cs typeface="Lato Light"/>
                <a:sym typeface="Lato Light"/>
              </a:rPr>
              <a:t> de la IA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la FPE no es </a:t>
            </a:r>
            <a:r>
              <a:rPr lang="en-US" sz="2400" dirty="0" err="1">
                <a:solidFill>
                  <a:srgbClr val="000000"/>
                </a:solidFill>
                <a:latin typeface="Lato Light" panose="020F0302020204030203" pitchFamily="34" charset="0"/>
                <a:ea typeface="Lato Light"/>
                <a:cs typeface="Lato Light"/>
                <a:sym typeface="Lato Light"/>
              </a:rPr>
              <a:t>únicamente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una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cuestión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tecnológica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sino</a:t>
            </a:r>
            <a:r>
              <a:rPr lang="en-US" sz="2400" dirty="0">
                <a:solidFill>
                  <a:srgbClr val="000000"/>
                </a:solidFill>
                <a:latin typeface="Lato Light" panose="020F0302020204030203" pitchFamily="34" charset="0"/>
                <a:ea typeface="Lato Light"/>
                <a:cs typeface="Lato Light"/>
                <a:sym typeface="Lato Light"/>
              </a:rPr>
              <a:t> también </a:t>
            </a:r>
            <a:r>
              <a:rPr lang="en-US" sz="2400" b="1" dirty="0" err="1">
                <a:solidFill>
                  <a:srgbClr val="000000"/>
                </a:solidFill>
                <a:latin typeface="Lato Light" panose="020F0302020204030203" pitchFamily="34" charset="0"/>
                <a:ea typeface="Lato Bold"/>
                <a:cs typeface="Lato Bold"/>
                <a:sym typeface="Lato Bold"/>
              </a:rPr>
              <a:t>pedagógica</a:t>
            </a:r>
            <a:r>
              <a:rPr lang="en-US" sz="2400" b="1" dirty="0">
                <a:solidFill>
                  <a:srgbClr val="000000"/>
                </a:solidFill>
                <a:latin typeface="Lato Light" panose="020F0302020204030203" pitchFamily="34" charset="0"/>
                <a:ea typeface="Lato Bold"/>
                <a:cs typeface="Lato Bold"/>
                <a:sym typeface="Lato Bold"/>
              </a:rPr>
              <a:t> y </a:t>
            </a:r>
            <a:r>
              <a:rPr lang="en-US" sz="2400" b="1" dirty="0" err="1">
                <a:solidFill>
                  <a:srgbClr val="000000"/>
                </a:solidFill>
                <a:latin typeface="Lato Light" panose="020F0302020204030203" pitchFamily="34" charset="0"/>
                <a:ea typeface="Lato Bold"/>
                <a:cs typeface="Lato Bold"/>
                <a:sym typeface="Lato Bold"/>
              </a:rPr>
              <a:t>ética</a:t>
            </a:r>
            <a:r>
              <a:rPr lang="en-US" sz="2400" dirty="0">
                <a:solidFill>
                  <a:srgbClr val="000000"/>
                </a:solidFill>
                <a:latin typeface="Lato Light" panose="020F0302020204030203" pitchFamily="34" charset="0"/>
                <a:ea typeface="Lato Light"/>
                <a:cs typeface="Lato Light"/>
                <a:sym typeface="Lato Light"/>
              </a:rPr>
              <a:t>. </a:t>
            </a:r>
          </a:p>
          <a:p>
            <a:pPr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879"/>
              </a:lnSpc>
            </a:pPr>
            <a:r>
              <a:rPr lang="en-US" sz="2400" dirty="0">
                <a:solidFill>
                  <a:srgbClr val="000000"/>
                </a:solidFill>
                <a:latin typeface="Lato Light" panose="020F0302020204030203" pitchFamily="34" charset="0"/>
                <a:ea typeface="Lato Light"/>
                <a:cs typeface="Lato Light"/>
                <a:sym typeface="Lato Light"/>
              </a:rPr>
              <a:t>Cada </a:t>
            </a:r>
            <a:r>
              <a:rPr lang="en-US" sz="2400" dirty="0" err="1">
                <a:solidFill>
                  <a:srgbClr val="000000"/>
                </a:solidFill>
                <a:latin typeface="Lato Light" panose="020F0302020204030203" pitchFamily="34" charset="0"/>
                <a:ea typeface="Lato Light"/>
                <a:cs typeface="Lato Light"/>
                <a:sym typeface="Lato Light"/>
              </a:rPr>
              <a:t>decisión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relacionada</a:t>
            </a:r>
            <a:r>
              <a:rPr lang="en-US" sz="2400" dirty="0">
                <a:solidFill>
                  <a:srgbClr val="000000"/>
                </a:solidFill>
                <a:latin typeface="Lato Light" panose="020F0302020204030203" pitchFamily="34" charset="0"/>
                <a:ea typeface="Lato Light"/>
                <a:cs typeface="Lato Light"/>
                <a:sym typeface="Lato Light"/>
              </a:rPr>
              <a:t> con la </a:t>
            </a:r>
            <a:r>
              <a:rPr lang="en-US" sz="2400" dirty="0" err="1">
                <a:solidFill>
                  <a:srgbClr val="000000"/>
                </a:solidFill>
                <a:latin typeface="Lato Light" panose="020F0302020204030203" pitchFamily="34" charset="0"/>
                <a:ea typeface="Lato Light"/>
                <a:cs typeface="Lato Light"/>
                <a:sym typeface="Lato Light"/>
              </a:rPr>
              <a:t>selección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implementación</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uso</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estas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tiene</a:t>
            </a:r>
            <a:r>
              <a:rPr lang="en-US" sz="2400" dirty="0">
                <a:solidFill>
                  <a:srgbClr val="000000"/>
                </a:solidFill>
                <a:latin typeface="Lato Light" panose="020F0302020204030203" pitchFamily="34" charset="0"/>
                <a:ea typeface="Lato Light"/>
                <a:cs typeface="Lato Light"/>
                <a:sym typeface="Lato Light"/>
              </a:rPr>
              <a:t> un </a:t>
            </a:r>
            <a:r>
              <a:rPr lang="en-US" sz="2400" dirty="0" err="1">
                <a:solidFill>
                  <a:srgbClr val="000000"/>
                </a:solidFill>
                <a:latin typeface="Lato Light" panose="020F0302020204030203" pitchFamily="34" charset="0"/>
                <a:ea typeface="Lato Light"/>
                <a:cs typeface="Lato Light"/>
                <a:sym typeface="Lato Light"/>
              </a:rPr>
              <a:t>impacto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potencial</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sobre</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experiencia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educativa</a:t>
            </a:r>
            <a:r>
              <a:rPr lang="en-US" sz="2400" dirty="0">
                <a:solidFill>
                  <a:srgbClr val="000000"/>
                </a:solidFill>
                <a:latin typeface="Lato Light" panose="020F0302020204030203" pitchFamily="34" charset="0"/>
                <a:ea typeface="Lato Light"/>
                <a:cs typeface="Lato Light"/>
                <a:sym typeface="Lato Light"/>
              </a:rPr>
              <a:t>, la confianza de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estudiantes</a:t>
            </a:r>
            <a:r>
              <a:rPr lang="en-US" sz="2400" dirty="0">
                <a:solidFill>
                  <a:srgbClr val="000000"/>
                </a:solidFill>
                <a:latin typeface="Lato Light" panose="020F0302020204030203" pitchFamily="34" charset="0"/>
                <a:ea typeface="Lato Light"/>
                <a:cs typeface="Lato Light"/>
                <a:sym typeface="Lato Light"/>
              </a:rPr>
              <a:t> y la </a:t>
            </a:r>
            <a:r>
              <a:rPr lang="en-US" sz="2400" dirty="0" err="1">
                <a:solidFill>
                  <a:srgbClr val="000000"/>
                </a:solidFill>
                <a:latin typeface="Lato Light" panose="020F0302020204030203" pitchFamily="34" charset="0"/>
                <a:ea typeface="Lato Light"/>
                <a:cs typeface="Lato Light"/>
                <a:sym typeface="Lato Light"/>
              </a:rPr>
              <a:t>calidad</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resultados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formativos</a:t>
            </a:r>
            <a:r>
              <a:rPr lang="en-US" sz="2400" dirty="0">
                <a:solidFill>
                  <a:srgbClr val="000000"/>
                </a:solidFill>
                <a:latin typeface="Lato Light" panose="020F0302020204030203" pitchFamily="34" charset="0"/>
                <a:ea typeface="Lato Light"/>
                <a:cs typeface="Lato Light"/>
                <a:sym typeface="Lato Light"/>
              </a:rPr>
              <a:t>. Como </a:t>
            </a:r>
            <a:r>
              <a:rPr lang="en-US" sz="2400" dirty="0" err="1">
                <a:solidFill>
                  <a:srgbClr val="000000"/>
                </a:solidFill>
                <a:latin typeface="Lato Light" panose="020F0302020204030203" pitchFamily="34" charset="0"/>
                <a:ea typeface="Lato Light"/>
                <a:cs typeface="Lato Light"/>
                <a:sym typeface="Lato Light"/>
              </a:rPr>
              <a:t>formador</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desafío</a:t>
            </a:r>
            <a:r>
              <a:rPr lang="en-US" sz="2400" dirty="0">
                <a:solidFill>
                  <a:srgbClr val="000000"/>
                </a:solidFill>
                <a:latin typeface="Lato Light" panose="020F0302020204030203" pitchFamily="34" charset="0"/>
                <a:ea typeface="Lato Light"/>
                <a:cs typeface="Lato Light"/>
                <a:sym typeface="Lato Light"/>
              </a:rPr>
              <a:t> no es </a:t>
            </a:r>
            <a:r>
              <a:rPr lang="en-US" sz="2400" dirty="0" err="1">
                <a:solidFill>
                  <a:srgbClr val="000000"/>
                </a:solidFill>
                <a:latin typeface="Lato Light" panose="020F0302020204030203" pitchFamily="34" charset="0"/>
                <a:ea typeface="Lato Light"/>
                <a:cs typeface="Lato Light"/>
                <a:sym typeface="Lato Light"/>
              </a:rPr>
              <a:t>únicamente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incorporar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nuevas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digitales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sino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asegurarte</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herramientas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contribuyan</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una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educación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más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inclusiva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justa</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centrada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las personas. </a:t>
            </a:r>
          </a:p>
          <a:p>
            <a:pPr algn="just">
              <a:lnSpc>
                <a:spcPts val="2879"/>
              </a:lnSpc>
            </a:pPr>
            <a:endParaRPr lang="en-US" sz="2400" dirty="0">
              <a:solidFill>
                <a:srgbClr val="000000"/>
              </a:solidFill>
              <a:latin typeface="Lato Light" panose="020F0302020204030203" pitchFamily="34" charset="0"/>
              <a:ea typeface="Lato Light"/>
              <a:cs typeface="Lato Light"/>
              <a:sym typeface="Lato Light"/>
            </a:endParaRPr>
          </a:p>
          <a:p>
            <a:pPr algn="just">
              <a:lnSpc>
                <a:spcPts val="2879"/>
              </a:lnSpc>
            </a:pPr>
            <a:r>
              <a:rPr lang="en-US" sz="2400" dirty="0">
                <a:solidFill>
                  <a:srgbClr val="000000"/>
                </a:solidFill>
                <a:latin typeface="Lato Light" panose="020F0302020204030203" pitchFamily="34" charset="0"/>
                <a:ea typeface="Lato Light"/>
                <a:cs typeface="Lato Light"/>
                <a:sym typeface="Lato Light"/>
              </a:rPr>
              <a:t>La </a:t>
            </a:r>
            <a:r>
              <a:rPr lang="en-US" sz="2400" dirty="0" err="1">
                <a:solidFill>
                  <a:srgbClr val="000000"/>
                </a:solidFill>
                <a:latin typeface="Lato Light" panose="020F0302020204030203" pitchFamily="34" charset="0"/>
                <a:ea typeface="Lato Light"/>
                <a:cs typeface="Lato Light"/>
                <a:sym typeface="Lato Light"/>
              </a:rPr>
              <a:t>verdadera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innovación</a:t>
            </a:r>
            <a:r>
              <a:rPr lang="en-US" sz="2400" dirty="0">
                <a:solidFill>
                  <a:srgbClr val="000000"/>
                </a:solidFill>
                <a:latin typeface="Lato Light" panose="020F0302020204030203" pitchFamily="34" charset="0"/>
                <a:ea typeface="Lato Light"/>
                <a:cs typeface="Lato Light"/>
                <a:sym typeface="Lato Light"/>
              </a:rPr>
              <a:t> no </a:t>
            </a:r>
            <a:r>
              <a:rPr lang="en-US" sz="2400" dirty="0" err="1">
                <a:solidFill>
                  <a:srgbClr val="000000"/>
                </a:solidFill>
                <a:latin typeface="Lato Light" panose="020F0302020204030203" pitchFamily="34" charset="0"/>
                <a:ea typeface="Lato Light"/>
                <a:cs typeface="Lato Light"/>
                <a:sym typeface="Lato Light"/>
              </a:rPr>
              <a:t>consiste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sustituir</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criterio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humano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por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sistemas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automatizados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sino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aprovechar</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capacidades</a:t>
            </a:r>
            <a:r>
              <a:rPr lang="en-US" sz="2400" dirty="0">
                <a:solidFill>
                  <a:srgbClr val="000000"/>
                </a:solidFill>
                <a:latin typeface="Lato Light" panose="020F0302020204030203" pitchFamily="34" charset="0"/>
                <a:ea typeface="Lato Light"/>
                <a:cs typeface="Lato Light"/>
                <a:sym typeface="Lato Light"/>
              </a:rPr>
              <a:t> de la IA para </a:t>
            </a:r>
            <a:r>
              <a:rPr lang="en-US" sz="2400" dirty="0" err="1">
                <a:solidFill>
                  <a:srgbClr val="000000"/>
                </a:solidFill>
                <a:latin typeface="Lato Light" panose="020F0302020204030203" pitchFamily="34" charset="0"/>
                <a:ea typeface="Lato Light"/>
                <a:cs typeface="Lato Light"/>
                <a:sym typeface="Lato Light"/>
              </a:rPr>
              <a:t>enriquecer</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enseñanza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ampliar</a:t>
            </a:r>
            <a:r>
              <a:rPr lang="en-US" sz="2400" dirty="0">
                <a:solidFill>
                  <a:srgbClr val="000000"/>
                </a:solidFill>
                <a:latin typeface="Lato Light" panose="020F0302020204030203" pitchFamily="34" charset="0"/>
                <a:ea typeface="Lato Light"/>
                <a:cs typeface="Lato Light"/>
                <a:sym typeface="Lato Light"/>
              </a:rPr>
              <a:t> las </a:t>
            </a:r>
            <a:r>
              <a:rPr lang="en-US" sz="2400" dirty="0" err="1">
                <a:solidFill>
                  <a:srgbClr val="000000"/>
                </a:solidFill>
                <a:latin typeface="Lato Light" panose="020F0302020204030203" pitchFamily="34" charset="0"/>
                <a:ea typeface="Lato Light"/>
                <a:cs typeface="Lato Light"/>
                <a:sym typeface="Lato Light"/>
              </a:rPr>
              <a:t>oportunidades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aprendizaje</a:t>
            </a:r>
            <a:r>
              <a:rPr lang="en-US" sz="2400" dirty="0">
                <a:solidFill>
                  <a:srgbClr val="000000"/>
                </a:solidFill>
                <a:latin typeface="Lato Light" panose="020F0302020204030203" pitchFamily="34" charset="0"/>
                <a:ea typeface="Lato Light"/>
                <a:cs typeface="Lato Light"/>
                <a:sym typeface="Lato Light"/>
              </a:rPr>
              <a:t> y </a:t>
            </a:r>
            <a:r>
              <a:rPr lang="en-US" sz="2400" dirty="0" err="1">
                <a:solidFill>
                  <a:srgbClr val="000000"/>
                </a:solidFill>
                <a:latin typeface="Lato Light" panose="020F0302020204030203" pitchFamily="34" charset="0"/>
                <a:ea typeface="Lato Light"/>
                <a:cs typeface="Lato Light"/>
                <a:sym typeface="Lato Light"/>
              </a:rPr>
              <a:t>reforzar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aquellos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valores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constituyen</a:t>
            </a:r>
            <a:r>
              <a:rPr lang="en-US" sz="2400" dirty="0">
                <a:solidFill>
                  <a:srgbClr val="000000"/>
                </a:solidFill>
                <a:latin typeface="Lato Light" panose="020F0302020204030203" pitchFamily="34" charset="0"/>
                <a:ea typeface="Lato Light"/>
                <a:cs typeface="Lato Light"/>
                <a:sym typeface="Lato Light"/>
              </a:rPr>
              <a:t> la base de </a:t>
            </a:r>
            <a:r>
              <a:rPr lang="en-US" sz="2400" dirty="0" err="1">
                <a:solidFill>
                  <a:srgbClr val="000000"/>
                </a:solidFill>
                <a:latin typeface="Lato Light" panose="020F0302020204030203" pitchFamily="34" charset="0"/>
                <a:ea typeface="Lato Light"/>
                <a:cs typeface="Lato Light"/>
                <a:sym typeface="Lato Light"/>
              </a:rPr>
              <a:t>una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formación</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calidad</a:t>
            </a:r>
            <a:r>
              <a:rPr lang="en-US" sz="2400" dirty="0">
                <a:solidFill>
                  <a:srgbClr val="000000"/>
                </a:solidFill>
                <a:latin typeface="Lato Light" panose="020F0302020204030203" pitchFamily="34" charset="0"/>
                <a:ea typeface="Lato Light"/>
                <a:cs typeface="Lato Light"/>
                <a:sym typeface="Lato Light"/>
              </a:rPr>
              <a:t>: el </a:t>
            </a:r>
            <a:r>
              <a:rPr lang="en-US" sz="2400" dirty="0" err="1">
                <a:solidFill>
                  <a:srgbClr val="000000"/>
                </a:solidFill>
                <a:latin typeface="Lato Light" panose="020F0302020204030203" pitchFamily="34" charset="0"/>
                <a:ea typeface="Lato Light"/>
                <a:cs typeface="Lato Light"/>
                <a:sym typeface="Lato Light"/>
              </a:rPr>
              <a:t>respeto</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equidad</a:t>
            </a:r>
            <a:r>
              <a:rPr lang="en-US" sz="2400" dirty="0">
                <a:solidFill>
                  <a:srgbClr val="000000"/>
                </a:solidFill>
                <a:latin typeface="Lato Light" panose="020F0302020204030203" pitchFamily="34" charset="0"/>
                <a:ea typeface="Lato Light"/>
                <a:cs typeface="Lato Light"/>
                <a:sym typeface="Lato Light"/>
              </a:rPr>
              <a:t>, la </a:t>
            </a:r>
            <a:r>
              <a:rPr lang="en-US" sz="2400" dirty="0" err="1">
                <a:solidFill>
                  <a:srgbClr val="000000"/>
                </a:solidFill>
                <a:latin typeface="Lato Light" panose="020F0302020204030203" pitchFamily="34" charset="0"/>
                <a:ea typeface="Lato Light"/>
                <a:cs typeface="Lato Light"/>
                <a:sym typeface="Lato Light"/>
              </a:rPr>
              <a:t>responsabilidad</a:t>
            </a:r>
            <a:r>
              <a:rPr lang="en-US" sz="2400" dirty="0">
                <a:solidFill>
                  <a:srgbClr val="000000"/>
                </a:solidFill>
                <a:latin typeface="Lato Light" panose="020F0302020204030203" pitchFamily="34" charset="0"/>
                <a:ea typeface="Lato Light"/>
                <a:cs typeface="Lato Light"/>
                <a:sym typeface="Lato Light"/>
              </a:rPr>
              <a:t> y el </a:t>
            </a:r>
            <a:r>
              <a:rPr lang="en-US" sz="2400" dirty="0" err="1">
                <a:solidFill>
                  <a:srgbClr val="000000"/>
                </a:solidFill>
                <a:latin typeface="Lato Light" panose="020F0302020204030203" pitchFamily="34" charset="0"/>
                <a:ea typeface="Lato Light"/>
                <a:cs typeface="Lato Light"/>
                <a:sym typeface="Lato Light"/>
              </a:rPr>
              <a:t>desarrollo</a:t>
            </a:r>
            <a:r>
              <a:rPr lang="en-US" sz="2400" dirty="0">
                <a:solidFill>
                  <a:srgbClr val="000000"/>
                </a:solidFill>
                <a:latin typeface="Lato Light" panose="020F0302020204030203" pitchFamily="34" charset="0"/>
                <a:ea typeface="Lato Light"/>
                <a:cs typeface="Lato Light"/>
                <a:sym typeface="Lato Light"/>
              </a:rPr>
              <a:t> integral de </a:t>
            </a:r>
            <a:r>
              <a:rPr lang="en-US" sz="2400" dirty="0" err="1">
                <a:solidFill>
                  <a:srgbClr val="000000"/>
                </a:solidFill>
                <a:latin typeface="Lato Light" panose="020F0302020204030203" pitchFamily="34" charset="0"/>
                <a:ea typeface="Lato Light"/>
                <a:cs typeface="Lato Light"/>
                <a:sym typeface="Lato Light"/>
              </a:rPr>
              <a:t>cada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estudiante</a:t>
            </a:r>
            <a:r>
              <a:rPr lang="en-US" sz="2400" dirty="0">
                <a:solidFill>
                  <a:srgbClr val="000000"/>
                </a:solidFill>
                <a:latin typeface="Lato Light" panose="020F0302020204030203" pitchFamily="34" charset="0"/>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s-ES"/>
            </a:p>
          </p:txBody>
        </p:sp>
      </p:grpSp>
      <p:sp>
        <p:nvSpPr>
          <p:cNvPr id="4" name="TextBox 4"/>
          <p:cNvSpPr txBox="1"/>
          <p:nvPr/>
        </p:nvSpPr>
        <p:spPr>
          <a:xfrm>
            <a:off x="775697" y="871595"/>
            <a:ext cx="8332584" cy="11498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FORMULARIO DE REFLEXIÓN SOBRE LA CONCIENCIA ÉTICA</a:t>
            </a:r>
          </a:p>
        </p:txBody>
      </p:sp>
      <p:grpSp>
        <p:nvGrpSpPr>
          <p:cNvPr id="5" name="Group 5"/>
          <p:cNvGrpSpPr/>
          <p:nvPr/>
        </p:nvGrpSpPr>
        <p:grpSpPr>
          <a:xfrm>
            <a:off x="4189047" y="4399378"/>
            <a:ext cx="4281488" cy="3706016"/>
            <a:chOff x="0" y="0"/>
            <a:chExt cx="5708650" cy="4941354"/>
          </a:xfrm>
        </p:grpSpPr>
        <p:sp>
          <p:nvSpPr>
            <p:cNvPr id="6" name="Freeform 6">
              <a:hlinkClick r:id="rId4" tooltip="https://forms.gle/jju8eghMSLGDCt6W6"/>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775716" y="2825220"/>
            <a:ext cx="6516938" cy="785727"/>
          </a:xfrm>
          <a:prstGeom prst="rect">
            <a:avLst/>
          </a:prstGeom>
        </p:spPr>
        <p:txBody>
          <a:bodyPr lIns="0" tIns="0" rIns="0" bIns="0" rtlCol="0" anchor="t">
            <a:spAutoFit/>
          </a:bodyPr>
          <a:lstStyle/>
          <a:p>
            <a:pPr algn="l">
              <a:lnSpc>
                <a:spcPts val="2879"/>
              </a:lnSpc>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Superarían</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basadas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prueba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estrés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ético</a:t>
            </a:r>
            <a:r>
              <a:rPr lang="en-US" sz="2400" dirty="0">
                <a:solidFill>
                  <a:srgbClr val="000000"/>
                </a:solidFill>
                <a:latin typeface="Lato Light"/>
                <a:ea typeface="Lato Light"/>
                <a:cs typeface="Lato Light"/>
                <a:sym typeface="Lato Light"/>
              </a:rPr>
              <a:t>?</a:t>
            </a:r>
          </a:p>
        </p:txBody>
      </p:sp>
      <p:grpSp>
        <p:nvGrpSpPr>
          <p:cNvPr id="8" name="Group 8"/>
          <p:cNvGrpSpPr/>
          <p:nvPr/>
        </p:nvGrpSpPr>
        <p:grpSpPr>
          <a:xfrm>
            <a:off x="1870138" y="5377101"/>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s-ES"/>
            </a:p>
          </p:txBody>
        </p:sp>
      </p:grpSp>
      <p:sp>
        <p:nvSpPr>
          <p:cNvPr id="10" name="TextBox 10"/>
          <p:cNvSpPr txBox="1"/>
          <p:nvPr/>
        </p:nvSpPr>
        <p:spPr>
          <a:xfrm>
            <a:off x="1012555" y="4796409"/>
            <a:ext cx="8961120" cy="518246"/>
          </a:xfrm>
          <a:prstGeom prst="rect">
            <a:avLst/>
          </a:prstGeom>
        </p:spPr>
        <p:txBody>
          <a:bodyPr lIns="0" tIns="0" rIns="0" bIns="0" rtlCol="0" anchor="t">
            <a:spAutoFit/>
          </a:bodyPr>
          <a:lstStyle/>
          <a:p>
            <a:pPr algn="l">
              <a:lnSpc>
                <a:spcPts val="3600"/>
              </a:lnSpc>
            </a:pPr>
            <a:r>
              <a:rPr lang="en-US" sz="3000">
                <a:solidFill>
                  <a:srgbClr val="000000"/>
                </a:solidFill>
                <a:latin typeface="Lato Light"/>
                <a:ea typeface="Lato Light"/>
                <a:cs typeface="Lato Light"/>
                <a:sym typeface="Lato Light"/>
              </a:rPr>
              <a:t>¡Comprobémoslo!</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87774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REFERENCIAS</a:t>
            </a:r>
          </a:p>
        </p:txBody>
      </p:sp>
      <p:grpSp>
        <p:nvGrpSpPr>
          <p:cNvPr id="3" name="Group 3"/>
          <p:cNvGrpSpPr/>
          <p:nvPr/>
        </p:nvGrpSpPr>
        <p:grpSpPr>
          <a:xfrm>
            <a:off x="1028700" y="1857751"/>
            <a:ext cx="16230600" cy="7727747"/>
            <a:chOff x="0" y="0"/>
            <a:chExt cx="21640800" cy="10303662"/>
          </a:xfrm>
        </p:grpSpPr>
        <p:sp>
          <p:nvSpPr>
            <p:cNvPr id="4" name="Freeform 4"/>
            <p:cNvSpPr/>
            <p:nvPr/>
          </p:nvSpPr>
          <p:spPr>
            <a:xfrm>
              <a:off x="0" y="0"/>
              <a:ext cx="21640800" cy="10303658"/>
            </a:xfrm>
            <a:custGeom>
              <a:avLst/>
              <a:gdLst/>
              <a:ahLst/>
              <a:cxnLst/>
              <a:rect l="l" t="t" r="r" b="b"/>
              <a:pathLst>
                <a:path w="21640800" h="10303658">
                  <a:moveTo>
                    <a:pt x="0" y="0"/>
                  </a:moveTo>
                  <a:lnTo>
                    <a:pt x="21640800" y="0"/>
                  </a:lnTo>
                  <a:lnTo>
                    <a:pt x="21640800" y="10303658"/>
                  </a:lnTo>
                  <a:lnTo>
                    <a:pt x="0" y="10303658"/>
                  </a:lnTo>
                  <a:close/>
                </a:path>
              </a:pathLst>
            </a:custGeom>
            <a:blipFill>
              <a:blip r:embed="rId3">
                <a:alphaModFix amt="0"/>
              </a:blip>
              <a:stretch>
                <a:fillRect l="-4743" r="-8390" b="7401"/>
              </a:stretch>
            </a:blipFill>
          </p:spPr>
          <p:txBody>
            <a:bodyPr/>
            <a:lstStyle/>
            <a:p>
              <a:endParaRPr lang="es-ES"/>
            </a:p>
          </p:txBody>
        </p:sp>
        <p:sp>
          <p:nvSpPr>
            <p:cNvPr id="5" name="TextBox 5"/>
            <p:cNvSpPr txBox="1"/>
            <p:nvPr/>
          </p:nvSpPr>
          <p:spPr>
            <a:xfrm>
              <a:off x="0" y="0"/>
              <a:ext cx="21640800" cy="10303662"/>
            </a:xfrm>
            <a:prstGeom prst="rect">
              <a:avLst/>
            </a:prstGeom>
          </p:spPr>
          <p:txBody>
            <a:bodyPr lIns="0" tIns="0" rIns="0" bIns="0" rtlCol="0" anchor="ctr"/>
            <a:lstStyle/>
            <a:p>
              <a:pPr marL="0" lvl="0" indent="0" algn="just">
                <a:lnSpc>
                  <a:spcPts val="2879"/>
                </a:lnSpc>
                <a:spcBef>
                  <a:spcPct val="0"/>
                </a:spcBef>
              </a:pPr>
              <a:endParaRPr dirty="0"/>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CEDEFOP. (2022).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La </a:t>
              </a:r>
              <a:r>
                <a:rPr lang="en-US" sz="2400" u="none" strike="noStrike" dirty="0" err="1">
                  <a:solidFill>
                    <a:srgbClr val="000000"/>
                  </a:solidFill>
                  <a:latin typeface="Lato Light" panose="020F0302020204030203" pitchFamily="34" charset="0"/>
                  <a:ea typeface="Lato"/>
                  <a:cs typeface="Lato"/>
                  <a:sym typeface="Lato"/>
                </a:rPr>
                <a:t>digitalización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competencias</a:t>
              </a:r>
              <a:r>
                <a:rPr lang="en-US" sz="2400" u="none" strike="noStrike" dirty="0">
                  <a:solidFill>
                    <a:srgbClr val="000000"/>
                  </a:solidFill>
                  <a:latin typeface="Lato Light" panose="020F0302020204030203" pitchFamily="34" charset="0"/>
                  <a:ea typeface="Lato"/>
                  <a:cs typeface="Lato"/>
                  <a:sym typeface="Lato"/>
                </a:rPr>
                <a:t> para el </a:t>
              </a:r>
              <a:r>
                <a:rPr lang="en-US" sz="2400" u="none" strike="noStrike" dirty="0" err="1">
                  <a:solidFill>
                    <a:srgbClr val="000000"/>
                  </a:solidFill>
                  <a:latin typeface="Lato Light" panose="020F0302020204030203" pitchFamily="34" charset="0"/>
                  <a:ea typeface="Lato"/>
                  <a:cs typeface="Lato"/>
                  <a:sym typeface="Lato"/>
                </a:rPr>
                <a:t>futuro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Oficina</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Publicaciones</a:t>
              </a:r>
              <a:r>
                <a:rPr lang="en-US" sz="2400" u="none" strike="noStrike" dirty="0">
                  <a:solidFill>
                    <a:srgbClr val="000000"/>
                  </a:solidFill>
                  <a:latin typeface="Lato Light" panose="020F0302020204030203" pitchFamily="34" charset="0"/>
                  <a:ea typeface="Lato"/>
                  <a:cs typeface="Lato"/>
                  <a:sym typeface="Lato"/>
                </a:rPr>
                <a:t> de la Unión Europea.</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Comisión Europea. (2019).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Directrices </a:t>
              </a:r>
              <a:r>
                <a:rPr lang="en-US" sz="2400" u="none" strike="noStrike" dirty="0" err="1">
                  <a:solidFill>
                    <a:srgbClr val="000000"/>
                  </a:solidFill>
                  <a:latin typeface="Lato Light" panose="020F0302020204030203" pitchFamily="34" charset="0"/>
                  <a:ea typeface="Lato"/>
                  <a:cs typeface="Lato"/>
                  <a:sym typeface="Lato"/>
                </a:rPr>
                <a:t>éticas</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una</a:t>
              </a:r>
              <a:r>
                <a:rPr lang="en-US" sz="2400" u="none" strike="noStrike" dirty="0">
                  <a:solidFill>
                    <a:srgbClr val="000000"/>
                  </a:solidFill>
                  <a:latin typeface="Lato Light" panose="020F0302020204030203" pitchFamily="34" charset="0"/>
                  <a:ea typeface="Lato"/>
                  <a:cs typeface="Lato"/>
                  <a:sym typeface="Lato"/>
                </a:rPr>
                <a:t> IA </a:t>
              </a:r>
              <a:r>
                <a:rPr lang="en-US" sz="2400" u="none" strike="noStrike" dirty="0" err="1">
                  <a:solidFill>
                    <a:srgbClr val="000000"/>
                  </a:solidFill>
                  <a:latin typeface="Lato Light" panose="020F0302020204030203" pitchFamily="34" charset="0"/>
                  <a:ea typeface="Lato"/>
                  <a:cs typeface="Lato"/>
                  <a:sym typeface="Lato"/>
                </a:rPr>
                <a:t>confiable</a:t>
              </a:r>
              <a:r>
                <a:rPr lang="en-US" sz="2400" u="none" strike="noStrike" dirty="0">
                  <a:solidFill>
                    <a:srgbClr val="000000"/>
                  </a:solidFill>
                  <a:latin typeface="Lato Light" panose="020F0302020204030203" pitchFamily="34" charset="0"/>
                  <a:ea typeface="Lato"/>
                  <a:cs typeface="Lato"/>
                  <a:sym typeface="Lato"/>
                </a:rPr>
                <a:t>. Grupo de </a:t>
              </a:r>
              <a:r>
                <a:rPr lang="en-US" sz="2400" u="none" strike="noStrike" dirty="0" err="1">
                  <a:solidFill>
                    <a:srgbClr val="000000"/>
                  </a:solidFill>
                  <a:latin typeface="Lato Light" panose="020F0302020204030203" pitchFamily="34" charset="0"/>
                  <a:ea typeface="Lato"/>
                  <a:cs typeface="Lato"/>
                  <a:sym typeface="Lato"/>
                </a:rPr>
                <a:t>Expertos</a:t>
              </a:r>
              <a:r>
                <a:rPr lang="en-US" sz="2400" u="none" strike="noStrike" dirty="0">
                  <a:solidFill>
                    <a:srgbClr val="000000"/>
                  </a:solidFill>
                  <a:latin typeface="Lato Light" panose="020F0302020204030203" pitchFamily="34" charset="0"/>
                  <a:ea typeface="Lato"/>
                  <a:cs typeface="Lato"/>
                  <a:sym typeface="Lato"/>
                </a:rPr>
                <a:t> de Alto Nivel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Comisión Europea. (2024).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Reglamento</a:t>
              </a:r>
              <a:r>
                <a:rPr lang="en-US" sz="2400" u="none" strike="noStrike" dirty="0">
                  <a:solidFill>
                    <a:srgbClr val="000000"/>
                  </a:solidFill>
                  <a:latin typeface="Lato Light" panose="020F0302020204030203" pitchFamily="34" charset="0"/>
                  <a:ea typeface="Lato"/>
                  <a:cs typeface="Lato"/>
                  <a:sym typeface="Lato"/>
                </a:rPr>
                <a:t> (UE) 2024/… </a:t>
              </a:r>
              <a:r>
                <a:rPr lang="en-US" sz="2400" u="none" strike="noStrike" dirty="0" err="1">
                  <a:solidFill>
                    <a:srgbClr val="000000"/>
                  </a:solidFill>
                  <a:latin typeface="Lato Light" panose="020F0302020204030203" pitchFamily="34" charset="0"/>
                  <a:ea typeface="Lato"/>
                  <a:cs typeface="Lato"/>
                  <a:sym typeface="Lato"/>
                </a:rPr>
                <a:t>por</a:t>
              </a:r>
              <a:r>
                <a:rPr lang="en-US" sz="2400" u="none" strike="noStrike" dirty="0">
                  <a:solidFill>
                    <a:srgbClr val="000000"/>
                  </a:solidFill>
                  <a:latin typeface="Lato Light" panose="020F0302020204030203" pitchFamily="34" charset="0"/>
                  <a:ea typeface="Lato"/>
                  <a:cs typeface="Lato"/>
                  <a:sym typeface="Lato"/>
                </a:rPr>
                <a:t> el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se </a:t>
              </a:r>
              <a:r>
                <a:rPr lang="en-US" sz="2400" u="none" strike="noStrike" dirty="0" err="1">
                  <a:solidFill>
                    <a:srgbClr val="000000"/>
                  </a:solidFill>
                  <a:latin typeface="Lato Light" panose="020F0302020204030203" pitchFamily="34" charset="0"/>
                  <a:ea typeface="Lato"/>
                  <a:cs typeface="Lato"/>
                  <a:sym typeface="Lato"/>
                </a:rPr>
                <a:t>establecen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normas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armonizadas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(Ley de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a:t>
              </a:r>
              <a:r>
                <a:rPr lang="en-US" sz="2400" u="none" strike="noStrike" dirty="0" err="1">
                  <a:solidFill>
                    <a:srgbClr val="000000"/>
                  </a:solidFill>
                  <a:latin typeface="Lato Light" panose="020F0302020204030203" pitchFamily="34" charset="0"/>
                  <a:ea typeface="Lato"/>
                  <a:cs typeface="Lato"/>
                  <a:sym typeface="Lato"/>
                </a:rPr>
                <a:t>Oficina</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Publicaciones</a:t>
              </a:r>
              <a:r>
                <a:rPr lang="en-US" sz="2400" u="none" strike="noStrike" dirty="0">
                  <a:solidFill>
                    <a:srgbClr val="000000"/>
                  </a:solidFill>
                  <a:latin typeface="Lato Light" panose="020F0302020204030203" pitchFamily="34" charset="0"/>
                  <a:ea typeface="Lato"/>
                  <a:cs typeface="Lato"/>
                  <a:sym typeface="Lato"/>
                </a:rPr>
                <a:t> de la Unión Europea.</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Comisión Europea. (2025).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Código de </a:t>
              </a:r>
              <a:r>
                <a:rPr lang="en-US" sz="2400" u="none" strike="noStrike" dirty="0" err="1">
                  <a:solidFill>
                    <a:srgbClr val="000000"/>
                  </a:solidFill>
                  <a:latin typeface="Lato Light" panose="020F0302020204030203" pitchFamily="34" charset="0"/>
                  <a:ea typeface="Lato"/>
                  <a:cs typeface="Lato"/>
                  <a:sym typeface="Lato"/>
                </a:rPr>
                <a:t>buenas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prácticas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de </a:t>
              </a:r>
              <a:r>
                <a:rPr lang="en-US" sz="2400" u="none" strike="noStrike" dirty="0" err="1">
                  <a:solidFill>
                    <a:srgbClr val="000000"/>
                  </a:solidFill>
                  <a:latin typeface="Lato Light" panose="020F0302020204030203" pitchFamily="34" charset="0"/>
                  <a:ea typeface="Lato"/>
                  <a:cs typeface="Lato"/>
                  <a:sym typeface="Lato"/>
                </a:rPr>
                <a:t>uso</a:t>
              </a:r>
              <a:r>
                <a:rPr lang="en-US" sz="2400" u="none" strike="noStrike" dirty="0">
                  <a:solidFill>
                    <a:srgbClr val="000000"/>
                  </a:solidFill>
                  <a:latin typeface="Lato Light" panose="020F0302020204030203" pitchFamily="34" charset="0"/>
                  <a:ea typeface="Lato"/>
                  <a:cs typeface="Lato"/>
                  <a:sym typeface="Lato"/>
                </a:rPr>
                <a:t> general. Comisión Europea.</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Parlamento</a:t>
              </a:r>
              <a:r>
                <a:rPr lang="en-US" sz="2400" b="1" u="none" strike="noStrike" dirty="0">
                  <a:solidFill>
                    <a:srgbClr val="000000"/>
                  </a:solidFill>
                  <a:latin typeface="Lato Light" panose="020F0302020204030203" pitchFamily="34" charset="0"/>
                  <a:ea typeface="Lato Bold"/>
                  <a:cs typeface="Lato Bold"/>
                  <a:sym typeface="Lato Bold"/>
                </a:rPr>
                <a:t> Europeo. (2020).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La </a:t>
              </a:r>
              <a:r>
                <a:rPr lang="en-US" sz="2400" u="none" strike="noStrike" dirty="0" err="1">
                  <a:solidFill>
                    <a:srgbClr val="000000"/>
                  </a:solidFill>
                  <a:latin typeface="Lato Light" panose="020F0302020204030203" pitchFamily="34" charset="0"/>
                  <a:ea typeface="Lato"/>
                  <a:cs typeface="Lato"/>
                  <a:sym typeface="Lato"/>
                </a:rPr>
                <a:t>ética</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a:t>
              </a:r>
              <a:r>
                <a:rPr lang="en-US" sz="2400" u="none" strike="noStrike" dirty="0" err="1">
                  <a:solidFill>
                    <a:srgbClr val="000000"/>
                  </a:solidFill>
                  <a:latin typeface="Lato Light" panose="020F0302020204030203" pitchFamily="34" charset="0"/>
                  <a:ea typeface="Lato"/>
                  <a:cs typeface="Lato"/>
                  <a:sym typeface="Lato"/>
                </a:rPr>
                <a:t>Problemas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iniciativas</a:t>
              </a:r>
              <a:r>
                <a:rPr lang="en-US" sz="2400" u="none" strike="noStrike" dirty="0">
                  <a:solidFill>
                    <a:srgbClr val="000000"/>
                  </a:solidFill>
                  <a:latin typeface="Lato Light" panose="020F0302020204030203" pitchFamily="34" charset="0"/>
                  <a:ea typeface="Lato"/>
                  <a:cs typeface="Lato"/>
                  <a:sym typeface="Lato"/>
                </a:rPr>
                <a:t>. Servicio de </a:t>
              </a:r>
              <a:r>
                <a:rPr lang="en-US" sz="2400" u="none" strike="noStrike" dirty="0" err="1">
                  <a:solidFill>
                    <a:srgbClr val="000000"/>
                  </a:solidFill>
                  <a:latin typeface="Lato Light" panose="020F0302020204030203" pitchFamily="34" charset="0"/>
                  <a:ea typeface="Lato"/>
                  <a:cs typeface="Lato"/>
                  <a:sym typeface="Lato"/>
                </a:rPr>
                <a:t>Investigación</a:t>
              </a:r>
              <a:r>
                <a:rPr lang="en-US" sz="2400" u="none" strike="noStrike" dirty="0">
                  <a:solidFill>
                    <a:srgbClr val="000000"/>
                  </a:solidFill>
                  <a:latin typeface="Lato Light" panose="020F0302020204030203" pitchFamily="34" charset="0"/>
                  <a:ea typeface="Lato"/>
                  <a:cs typeface="Lato"/>
                  <a:sym typeface="Lato"/>
                </a:rPr>
                <a:t> del </a:t>
              </a:r>
              <a:r>
                <a:rPr lang="en-US" sz="2400" u="none" strike="noStrike" dirty="0" err="1">
                  <a:solidFill>
                    <a:srgbClr val="000000"/>
                  </a:solidFill>
                  <a:latin typeface="Lato Light" panose="020F0302020204030203" pitchFamily="34" charset="0"/>
                  <a:ea typeface="Lato"/>
                  <a:cs typeface="Lato"/>
                  <a:sym typeface="Lato"/>
                </a:rPr>
                <a:t>Parlamento</a:t>
              </a:r>
              <a:r>
                <a:rPr lang="en-US" sz="2400" u="none" strike="noStrike" dirty="0">
                  <a:solidFill>
                    <a:srgbClr val="000000"/>
                  </a:solidFill>
                  <a:latin typeface="Lato Light" panose="020F0302020204030203" pitchFamily="34" charset="0"/>
                  <a:ea typeface="Lato"/>
                  <a:cs typeface="Lato"/>
                  <a:sym typeface="Lato"/>
                </a:rPr>
                <a:t> Europeo.</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OCDE. (2019).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Principios</a:t>
              </a:r>
              <a:r>
                <a:rPr lang="en-US" sz="2400" u="none" strike="noStrike" dirty="0">
                  <a:solidFill>
                    <a:srgbClr val="000000"/>
                  </a:solidFill>
                  <a:latin typeface="Lato Light" panose="020F0302020204030203" pitchFamily="34" charset="0"/>
                  <a:ea typeface="Lato"/>
                  <a:cs typeface="Lato"/>
                  <a:sym typeface="Lato"/>
                </a:rPr>
                <a:t> de la OCDE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a:t>
              </a:r>
              <a:r>
                <a:rPr lang="en-US" sz="2400" u="none" strike="noStrike" dirty="0" err="1">
                  <a:solidFill>
                    <a:srgbClr val="000000"/>
                  </a:solidFill>
                  <a:latin typeface="Lato Light" panose="020F0302020204030203" pitchFamily="34" charset="0"/>
                  <a:ea typeface="Lato"/>
                  <a:cs typeface="Lato"/>
                  <a:sym typeface="Lato"/>
                </a:rPr>
                <a:t>Publicaciones</a:t>
              </a:r>
              <a:r>
                <a:rPr lang="en-US" sz="2400" u="none" strike="noStrike" dirty="0">
                  <a:solidFill>
                    <a:srgbClr val="000000"/>
                  </a:solidFill>
                  <a:latin typeface="Lato Light" panose="020F0302020204030203" pitchFamily="34" charset="0"/>
                  <a:ea typeface="Lato"/>
                  <a:cs typeface="Lato"/>
                  <a:sym typeface="Lato"/>
                </a:rPr>
                <a:t> de la OCDE.</a:t>
              </a: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grpSp>
        <p:nvGrpSpPr>
          <p:cNvPr id="3" name="Group 3"/>
          <p:cNvGrpSpPr/>
          <p:nvPr/>
        </p:nvGrpSpPr>
        <p:grpSpPr>
          <a:xfrm>
            <a:off x="1028700" y="1867240"/>
            <a:ext cx="16230600" cy="3746297"/>
            <a:chOff x="0" y="0"/>
            <a:chExt cx="21640800" cy="4995062"/>
          </a:xfrm>
        </p:grpSpPr>
        <p:sp>
          <p:nvSpPr>
            <p:cNvPr id="4" name="Freeform 4"/>
            <p:cNvSpPr/>
            <p:nvPr/>
          </p:nvSpPr>
          <p:spPr>
            <a:xfrm>
              <a:off x="0" y="0"/>
              <a:ext cx="21640800" cy="4995061"/>
            </a:xfrm>
            <a:custGeom>
              <a:avLst/>
              <a:gdLst/>
              <a:ahLst/>
              <a:cxnLst/>
              <a:rect l="l" t="t" r="r" b="b"/>
              <a:pathLst>
                <a:path w="21640800" h="4995061">
                  <a:moveTo>
                    <a:pt x="0" y="0"/>
                  </a:moveTo>
                  <a:lnTo>
                    <a:pt x="21640800" y="0"/>
                  </a:lnTo>
                  <a:lnTo>
                    <a:pt x="21640800" y="4995061"/>
                  </a:lnTo>
                  <a:lnTo>
                    <a:pt x="0" y="4995061"/>
                  </a:lnTo>
                  <a:close/>
                </a:path>
              </a:pathLst>
            </a:custGeom>
            <a:blipFill>
              <a:blip r:embed="rId3">
                <a:alphaModFix amt="0"/>
              </a:blip>
              <a:stretch>
                <a:fillRect t="-42517" r="-3647" b="-32477"/>
              </a:stretch>
            </a:blipFill>
          </p:spPr>
          <p:txBody>
            <a:bodyPr/>
            <a:lstStyle/>
            <a:p>
              <a:endParaRPr lang="es-ES"/>
            </a:p>
          </p:txBody>
        </p:sp>
        <p:sp>
          <p:nvSpPr>
            <p:cNvPr id="5" name="TextBox 5"/>
            <p:cNvSpPr txBox="1"/>
            <p:nvPr/>
          </p:nvSpPr>
          <p:spPr>
            <a:xfrm>
              <a:off x="0" y="0"/>
              <a:ext cx="21640800" cy="4995062"/>
            </a:xfrm>
            <a:prstGeom prst="rect">
              <a:avLst/>
            </a:prstGeom>
          </p:spPr>
          <p:txBody>
            <a:bodyPr lIns="0" tIns="0" rIns="0" bIns="0" rtlCol="0" anchor="ctr"/>
            <a:lstStyle/>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(2021).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Recomendación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ética</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Organización de las </a:t>
              </a:r>
              <a:r>
                <a:rPr lang="en-US" sz="2400" u="none" strike="noStrike" dirty="0" err="1">
                  <a:solidFill>
                    <a:srgbClr val="000000"/>
                  </a:solidFill>
                  <a:latin typeface="Lato Light" panose="020F0302020204030203" pitchFamily="34" charset="0"/>
                  <a:ea typeface="Lato"/>
                  <a:cs typeface="Lato"/>
                  <a:sym typeface="Lato"/>
                </a:rPr>
                <a:t>Naciones</a:t>
              </a:r>
              <a:r>
                <a:rPr lang="en-US" sz="2400" u="none" strike="noStrike" dirty="0">
                  <a:solidFill>
                    <a:srgbClr val="000000"/>
                  </a:solidFill>
                  <a:latin typeface="Lato Light" panose="020F0302020204030203" pitchFamily="34" charset="0"/>
                  <a:ea typeface="Lato"/>
                  <a:cs typeface="Lato"/>
                  <a:sym typeface="Lato"/>
                </a:rPr>
                <a:t> Unidas para la </a:t>
              </a:r>
              <a:r>
                <a:rPr lang="en-US" sz="2400" u="none" strike="noStrike" dirty="0" err="1">
                  <a:solidFill>
                    <a:srgbClr val="000000"/>
                  </a:solidFill>
                  <a:latin typeface="Lato Light" panose="020F0302020204030203" pitchFamily="34" charset="0"/>
                  <a:ea typeface="Lato"/>
                  <a:cs typeface="Lato"/>
                  <a:sym typeface="Lato"/>
                </a:rPr>
                <a:t>Educación</a:t>
              </a:r>
              <a:r>
                <a:rPr lang="en-US" sz="2400" u="none" strike="noStrike" dirty="0">
                  <a:solidFill>
                    <a:srgbClr val="000000"/>
                  </a:solidFill>
                  <a:latin typeface="Lato Light" panose="020F0302020204030203" pitchFamily="34" charset="0"/>
                  <a:ea typeface="Lato"/>
                  <a:cs typeface="Lato"/>
                  <a:sym typeface="Lato"/>
                </a:rPr>
                <a:t>, la Ciencia y la Cultura.</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(2023).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Metodología</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Evaluación</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Preparación</a:t>
              </a:r>
              <a:r>
                <a:rPr lang="en-US" sz="2400" u="none" strike="noStrike" dirty="0">
                  <a:solidFill>
                    <a:srgbClr val="000000"/>
                  </a:solidFill>
                  <a:latin typeface="Lato Light" panose="020F0302020204030203" pitchFamily="34" charset="0"/>
                  <a:ea typeface="Lato"/>
                  <a:cs typeface="Lato"/>
                  <a:sym typeface="Lato"/>
                </a:rPr>
                <a:t> (RAM): Una </a:t>
              </a:r>
              <a:r>
                <a:rPr lang="en-US" sz="2400" u="none" strike="noStrike" dirty="0" err="1">
                  <a:solidFill>
                    <a:srgbClr val="000000"/>
                  </a:solidFill>
                  <a:latin typeface="Lato Light" panose="020F0302020204030203" pitchFamily="34" charset="0"/>
                  <a:ea typeface="Lato"/>
                  <a:cs typeface="Lato"/>
                  <a:sym typeface="Lato"/>
                </a:rPr>
                <a:t>herramienta</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Recomendación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Ética</a:t>
              </a:r>
              <a:r>
                <a:rPr lang="en-US" sz="2400" u="none" strike="noStrike" dirty="0">
                  <a:solidFill>
                    <a:srgbClr val="000000"/>
                  </a:solidFill>
                  <a:latin typeface="Lato Light" panose="020F0302020204030203" pitchFamily="34" charset="0"/>
                  <a:ea typeface="Lato"/>
                  <a:cs typeface="Lato"/>
                  <a:sym typeface="Lato"/>
                </a:rPr>
                <a:t> de la IA. UNESCO.</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Foro Económico Mundial. (2023).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Dando forma al </a:t>
              </a:r>
              <a:r>
                <a:rPr lang="en-US" sz="2400" u="none" strike="noStrike" dirty="0" err="1">
                  <a:solidFill>
                    <a:srgbClr val="000000"/>
                  </a:solidFill>
                  <a:latin typeface="Lato Light" panose="020F0302020204030203" pitchFamily="34" charset="0"/>
                  <a:ea typeface="Lato"/>
                  <a:cs typeface="Lato"/>
                  <a:sym typeface="Lato"/>
                </a:rPr>
                <a:t>futuro</a:t>
              </a:r>
              <a:r>
                <a:rPr lang="en-US" sz="2400" u="none" strike="noStrike" dirty="0">
                  <a:solidFill>
                    <a:srgbClr val="000000"/>
                  </a:solidFill>
                  <a:latin typeface="Lato Light" panose="020F0302020204030203" pitchFamily="34" charset="0"/>
                  <a:ea typeface="Lato"/>
                  <a:cs typeface="Lato"/>
                  <a:sym typeface="Lato"/>
                </a:rPr>
                <a:t> del </a:t>
              </a:r>
              <a:r>
                <a:rPr lang="en-US" sz="2400" u="none" strike="noStrike" dirty="0" err="1">
                  <a:solidFill>
                    <a:srgbClr val="000000"/>
                  </a:solidFill>
                  <a:latin typeface="Lato Light" panose="020F0302020204030203" pitchFamily="34" charset="0"/>
                  <a:ea typeface="Lato"/>
                  <a:cs typeface="Lato"/>
                  <a:sym typeface="Lato"/>
                </a:rPr>
                <a:t>aprendizaje</a:t>
              </a:r>
              <a:r>
                <a:rPr lang="en-US" sz="2400" u="none" strike="noStrike" dirty="0">
                  <a:solidFill>
                    <a:srgbClr val="000000"/>
                  </a:solidFill>
                  <a:latin typeface="Lato Light" panose="020F0302020204030203" pitchFamily="34" charset="0"/>
                  <a:ea typeface="Lato"/>
                  <a:cs typeface="Lato"/>
                  <a:sym typeface="Lato"/>
                </a:rPr>
                <a:t>: El </a:t>
              </a:r>
              <a:r>
                <a:rPr lang="en-US" sz="2400" u="none" strike="noStrike" dirty="0" err="1">
                  <a:solidFill>
                    <a:srgbClr val="000000"/>
                  </a:solidFill>
                  <a:latin typeface="Lato Light" panose="020F0302020204030203" pitchFamily="34" charset="0"/>
                  <a:ea typeface="Lato"/>
                  <a:cs typeface="Lato"/>
                  <a:sym typeface="Lato"/>
                </a:rPr>
                <a:t>papel</a:t>
              </a:r>
              <a:r>
                <a:rPr lang="en-US" sz="2400" u="none" strike="noStrike" dirty="0">
                  <a:solidFill>
                    <a:srgbClr val="000000"/>
                  </a:solidFill>
                  <a:latin typeface="Lato Light" panose="020F0302020204030203" pitchFamily="34" charset="0"/>
                  <a:ea typeface="Lato"/>
                  <a:cs typeface="Lato"/>
                  <a:sym typeface="Lato"/>
                </a:rPr>
                <a:t> de la IA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educación</a:t>
              </a:r>
              <a:r>
                <a:rPr lang="en-US" sz="2400" u="none" strike="noStrike" dirty="0">
                  <a:solidFill>
                    <a:srgbClr val="000000"/>
                  </a:solidFill>
                  <a:latin typeface="Lato Light" panose="020F0302020204030203" pitchFamily="34" charset="0"/>
                  <a:ea typeface="Lato"/>
                  <a:cs typeface="Lato"/>
                  <a:sym typeface="Lato"/>
                </a:rPr>
                <a:t>. Foro Económico Mundial.</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511102"/>
            <a:chOff x="0" y="0"/>
            <a:chExt cx="2900655" cy="681469"/>
          </a:xfrm>
        </p:grpSpPr>
        <p:sp>
          <p:nvSpPr>
            <p:cNvPr id="3" name="Freeform 3"/>
            <p:cNvSpPr/>
            <p:nvPr/>
          </p:nvSpPr>
          <p:spPr>
            <a:xfrm>
              <a:off x="0" y="0"/>
              <a:ext cx="2900656" cy="681470"/>
            </a:xfrm>
            <a:custGeom>
              <a:avLst/>
              <a:gdLst/>
              <a:ahLst/>
              <a:cxnLst/>
              <a:rect l="l" t="t" r="r" b="b"/>
              <a:pathLst>
                <a:path w="2900656" h="681470">
                  <a:moveTo>
                    <a:pt x="0" y="0"/>
                  </a:moveTo>
                  <a:lnTo>
                    <a:pt x="2900656" y="0"/>
                  </a:lnTo>
                  <a:lnTo>
                    <a:pt x="2900656" y="681470"/>
                  </a:lnTo>
                  <a:lnTo>
                    <a:pt x="0" y="681470"/>
                  </a:lnTo>
                  <a:close/>
                </a:path>
              </a:pathLst>
            </a:custGeom>
            <a:blipFill>
              <a:blip r:embed="rId4">
                <a:alphaModFix amt="0"/>
              </a:blip>
              <a:stretch>
                <a:fillRect t="-32937" b="-32937"/>
              </a:stretch>
            </a:blipFill>
          </p:spPr>
          <p:txBody>
            <a:bodyPr/>
            <a:lstStyle/>
            <a:p>
              <a:endParaRPr lang="es-ES"/>
            </a:p>
          </p:txBody>
        </p:sp>
        <p:sp>
          <p:nvSpPr>
            <p:cNvPr id="4" name="TextBox 4"/>
            <p:cNvSpPr txBox="1"/>
            <p:nvPr/>
          </p:nvSpPr>
          <p:spPr>
            <a:xfrm>
              <a:off x="0" y="0"/>
              <a:ext cx="2900655" cy="681469"/>
            </a:xfrm>
            <a:prstGeom prst="rect">
              <a:avLst/>
            </a:prstGeom>
          </p:spPr>
          <p:txBody>
            <a:bodyPr lIns="0" tIns="0" rIns="0" bIns="0" rtlCol="0" anchor="ctr"/>
            <a:lstStyle/>
            <a:p>
              <a:pPr algn="ctr">
                <a:lnSpc>
                  <a:spcPts val="3779"/>
                </a:lnSpc>
              </a:pPr>
              <a:r>
                <a:rPr lang="en-US" sz="3150" b="1">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511102"/>
            <a:chOff x="0" y="0"/>
            <a:chExt cx="3117914" cy="681469"/>
          </a:xfrm>
        </p:grpSpPr>
        <p:sp>
          <p:nvSpPr>
            <p:cNvPr id="6" name="Freeform 6"/>
            <p:cNvSpPr/>
            <p:nvPr/>
          </p:nvSpPr>
          <p:spPr>
            <a:xfrm>
              <a:off x="0" y="0"/>
              <a:ext cx="3117912" cy="681470"/>
            </a:xfrm>
            <a:custGeom>
              <a:avLst/>
              <a:gdLst/>
              <a:ahLst/>
              <a:cxnLst/>
              <a:rect l="l" t="t" r="r" b="b"/>
              <a:pathLst>
                <a:path w="3117912" h="681470">
                  <a:moveTo>
                    <a:pt x="0" y="0"/>
                  </a:moveTo>
                  <a:lnTo>
                    <a:pt x="3117912" y="0"/>
                  </a:lnTo>
                  <a:lnTo>
                    <a:pt x="3117912" y="681470"/>
                  </a:lnTo>
                  <a:lnTo>
                    <a:pt x="0" y="681470"/>
                  </a:lnTo>
                  <a:close/>
                </a:path>
              </a:pathLst>
            </a:custGeom>
            <a:blipFill>
              <a:blip r:embed="rId4">
                <a:alphaModFix amt="0"/>
              </a:blip>
              <a:stretch>
                <a:fillRect t="-39149" b="-39149"/>
              </a:stretch>
            </a:blipFill>
          </p:spPr>
          <p:txBody>
            <a:bodyPr/>
            <a:lstStyle/>
            <a:p>
              <a:endParaRPr lang="es-ES"/>
            </a:p>
          </p:txBody>
        </p:sp>
        <p:sp>
          <p:nvSpPr>
            <p:cNvPr id="7" name="TextBox 7"/>
            <p:cNvSpPr txBox="1"/>
            <p:nvPr/>
          </p:nvSpPr>
          <p:spPr>
            <a:xfrm>
              <a:off x="0" y="0"/>
              <a:ext cx="3117914" cy="681469"/>
            </a:xfrm>
            <a:prstGeom prst="rect">
              <a:avLst/>
            </a:prstGeom>
          </p:spPr>
          <p:txBody>
            <a:bodyPr lIns="0" tIns="0" rIns="0" bIns="0" rtlCol="0" anchor="ctr"/>
            <a:lstStyle/>
            <a:p>
              <a:pPr algn="ctr">
                <a:lnSpc>
                  <a:spcPts val="3779"/>
                </a:lnSpc>
              </a:pPr>
              <a:r>
                <a:rPr lang="en-US" sz="3150" b="1">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371600" y="856372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b="-4"/>
              </a:stretch>
            </a:blipFill>
          </p:spPr>
          <p:txBody>
            <a:bodyPr/>
            <a:lstStyle/>
            <a:p>
              <a:endParaRPr lang="es-ES"/>
            </a:p>
          </p:txBody>
        </p:sp>
      </p:grpSp>
      <p:sp>
        <p:nvSpPr>
          <p:cNvPr id="17" name="TextBox 8">
            <a:extLst>
              <a:ext uri="{FF2B5EF4-FFF2-40B4-BE49-F238E27FC236}">
                <a16:creationId xmlns:a16="http://schemas.microsoft.com/office/drawing/2014/main" id="{29AEC9B8-22FD-85D5-76DB-E1F89E030D12}"/>
              </a:ext>
            </a:extLst>
          </p:cNvPr>
          <p:cNvSpPr txBox="1"/>
          <p:nvPr/>
        </p:nvSpPr>
        <p:spPr>
          <a:xfrm>
            <a:off x="7620000" y="8230940"/>
            <a:ext cx="10058400" cy="1477328"/>
          </a:xfrm>
          <a:prstGeom prst="rect">
            <a:avLst/>
          </a:prstGeom>
        </p:spPr>
        <p:txBody>
          <a:bodyPr wrap="square" lIns="0" tIns="0" rIns="0" bIns="0" rtlCol="0" anchor="t">
            <a:spAutoFit/>
          </a:bodyPr>
          <a:lstStyle/>
          <a:p>
            <a:pPr marL="0" lvl="0" indent="0" algn="just">
              <a:spcBef>
                <a:spcPct val="0"/>
              </a:spcBef>
            </a:pPr>
            <a:r>
              <a:rPr lang="es-ES" sz="2400" u="none" strike="noStrike" dirty="0">
                <a:solidFill>
                  <a:srgbClr val="7F7F7F"/>
                </a:solidFill>
                <a:latin typeface="Lato Light"/>
                <a:ea typeface="Lato Light"/>
                <a:cs typeface="Lato Light"/>
                <a:sym typeface="Lato Light"/>
              </a:rPr>
              <a:t>Este proyecto ha sido cofinanciado con el apoyo del programa ERASMUS+ de la Comisión Europea. La presente publicación refleja únicamente las opiniones de sus autores, y ni la Comisión Europea ni la SEPIE se hacen responsables del uso que pueda hacerse de la información aquí contenida.</a:t>
            </a:r>
            <a:endParaRPr lang="en-US" sz="2400" u="none" strike="noStrike" dirty="0">
              <a:solidFill>
                <a:srgbClr val="7F7F7F"/>
              </a:solidFill>
              <a:latin typeface="Lato Light"/>
              <a:ea typeface="Lato Light"/>
              <a:cs typeface="Lato Light"/>
              <a:sym typeface="Lato Light"/>
            </a:endParaRPr>
          </a:p>
        </p:txBody>
      </p:sp>
      <p:grpSp>
        <p:nvGrpSpPr>
          <p:cNvPr id="18" name="Group 12">
            <a:extLst>
              <a:ext uri="{FF2B5EF4-FFF2-40B4-BE49-F238E27FC236}">
                <a16:creationId xmlns:a16="http://schemas.microsoft.com/office/drawing/2014/main" id="{7753DFE8-FF2B-9BDF-CEF5-8CBAFCA831CC}"/>
              </a:ext>
            </a:extLst>
          </p:cNvPr>
          <p:cNvGrpSpPr/>
          <p:nvPr/>
        </p:nvGrpSpPr>
        <p:grpSpPr>
          <a:xfrm>
            <a:off x="0" y="1777384"/>
            <a:ext cx="7419499" cy="6421526"/>
            <a:chOff x="0" y="0"/>
            <a:chExt cx="9892665" cy="8562035"/>
          </a:xfrm>
        </p:grpSpPr>
        <p:sp>
          <p:nvSpPr>
            <p:cNvPr id="19" name="Freeform 13">
              <a:extLst>
                <a:ext uri="{FF2B5EF4-FFF2-40B4-BE49-F238E27FC236}">
                  <a16:creationId xmlns:a16="http://schemas.microsoft.com/office/drawing/2014/main" id="{6CD87D27-8CCB-3015-1FA0-EF3ACAFDDFF0}"/>
                </a:ext>
              </a:extLst>
            </p:cNvPr>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7"/>
              <a:stretch>
                <a:fillRect l="-25980" r="-26030"/>
              </a:stretch>
            </a:blipFill>
          </p:spPr>
          <p:txBody>
            <a:bodyPr/>
            <a:lstStyle/>
            <a:p>
              <a:endParaRPr lang="en-GB"/>
            </a:p>
          </p:txBody>
        </p:sp>
      </p:gr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4633</Words>
  <Application>Microsoft Office PowerPoint</Application>
  <PresentationFormat>Custom</PresentationFormat>
  <Paragraphs>411</Paragraphs>
  <Slides>41</Slides>
  <Notes>23</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41</vt:i4>
      </vt:variant>
    </vt:vector>
  </HeadingPairs>
  <TitlesOfParts>
    <vt:vector size="58" baseType="lpstr">
      <vt:lpstr>Calibri (MS)</vt:lpstr>
      <vt:lpstr>Calibri</vt:lpstr>
      <vt:lpstr>Gosha Medium</vt:lpstr>
      <vt:lpstr>Canva Sans</vt:lpstr>
      <vt:lpstr>Lato Light</vt:lpstr>
      <vt:lpstr>Lato</vt:lpstr>
      <vt:lpstr>Arial</vt:lpstr>
      <vt:lpstr>Gosha</vt:lpstr>
      <vt:lpstr>Canva Sans Bold</vt:lpstr>
      <vt:lpstr>Quattrocento Bold</vt:lpstr>
      <vt:lpstr>Lato Bold</vt:lpstr>
      <vt:lpstr>Lato Light Italics</vt:lpstr>
      <vt:lpstr>Oswald</vt:lpstr>
      <vt:lpstr>Public Sans Medium</vt:lpstr>
      <vt:lpstr>Gosha Bold</vt:lpstr>
      <vt:lpstr>Calibri (MS)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ES_Modulo 1 - INclusive trAIners</dc:title>
  <cp:lastModifiedBy>Jaione Santos Miguel</cp:lastModifiedBy>
  <cp:revision>12</cp:revision>
  <dcterms:created xsi:type="dcterms:W3CDTF">2006-08-16T00:00:00Z</dcterms:created>
  <dcterms:modified xsi:type="dcterms:W3CDTF">2026-10-08T14:45:30Z</dcterms:modified>
  <dc:identifier>DAHMu_KAYPg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25EFBB07-C4FC-4082-9DFF-EC6461FC836D</vt:lpwstr>
  </property>
  <property fmtid="{D5CDD505-2E9C-101B-9397-08002B2CF9AE}" pid="3" name="ArticulatePath">
    <vt:lpwstr>ES_Modulo 1 - INclusive trAIners</vt:lpwstr>
  </property>
</Properties>
</file>