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7" r:id="rId42"/>
  </p:sldIdLst>
  <p:sldSz cx="18288000" cy="10287000"/>
  <p:notesSz cx="6858000" cy="9144000"/>
  <p:embeddedFontLst>
    <p:embeddedFont>
      <p:font typeface="Gosha" panose="020B0604020202020204" charset="0"/>
      <p:regular r:id="rId44"/>
    </p:embeddedFont>
    <p:embeddedFont>
      <p:font typeface="Gosha Bold" panose="020B0604020202020204" charset="0"/>
      <p:regular r:id="rId45"/>
    </p:embeddedFont>
    <p:embeddedFont>
      <p:font typeface="Lato" panose="020F0502020204030203" pitchFamily="34" charset="0"/>
      <p:regular r:id="rId46"/>
      <p:bold r:id="rId47"/>
      <p:italic r:id="rId48"/>
    </p:embeddedFont>
    <p:embeddedFont>
      <p:font typeface="Lato Bold" panose="020F0802020204030203" pitchFamily="34" charset="0"/>
      <p:regular r:id="rId49"/>
      <p:bold r:id="rId50"/>
    </p:embeddedFont>
    <p:embeddedFont>
      <p:font typeface="Lato Light" panose="020F0302020204030203" pitchFamily="34" charset="0"/>
      <p:regular r:id="rId51"/>
    </p:embeddedFont>
    <p:embeddedFont>
      <p:font typeface="Lato Light Italics" panose="020B0604020202020204" charset="0"/>
      <p:regular r:id="rId52"/>
    </p:embeddedFont>
    <p:embeddedFont>
      <p:font typeface="Oswald" pitchFamily="2" charset="0"/>
      <p:regular r:id="rId53"/>
      <p:bold r:id="rId54"/>
    </p:embeddedFont>
    <p:embeddedFont>
      <p:font typeface="Quattrocento Bold" panose="020B0604020202020204" charset="0"/>
      <p:regular r:id="rId55"/>
    </p:embeddedFont>
  </p:embeddedFontLst>
  <p:custDataLst>
    <p:tags r:id="rId5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notesSlide" Target="../notesSlides/notesSlide7.xml"/><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slideLayout" Target="../slideLayouts/slideLayout7.xml"/><Relationship Id="rId16" Type="http://schemas.openxmlformats.org/officeDocument/2006/relationships/image" Target="../media/image24.jpeg"/><Relationship Id="rId1" Type="http://schemas.openxmlformats.org/officeDocument/2006/relationships/tags" Target="../tags/tag8.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jpeg"/><Relationship Id="rId4" Type="http://schemas.openxmlformats.org/officeDocument/2006/relationships/image" Target="../media/image6.jpeg"/><Relationship Id="rId9" Type="http://schemas.openxmlformats.org/officeDocument/2006/relationships/image" Target="../media/image17.jpe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8.xml"/><Relationship Id="rId7"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slideLayout" Target="../slideLayouts/slideLayout7.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tags" Target="../tags/tag13.xml"/><Relationship Id="rId6" Type="http://schemas.openxmlformats.org/officeDocument/2006/relationships/image" Target="../media/image40.png"/><Relationship Id="rId11" Type="http://schemas.openxmlformats.org/officeDocument/2006/relationships/image" Target="../media/image45.png"/><Relationship Id="rId24" Type="http://schemas.openxmlformats.org/officeDocument/2006/relationships/image" Target="../media/image58.sv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6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6.jpe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6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jpe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8" Type="http://schemas.openxmlformats.org/officeDocument/2006/relationships/hyperlink" Target="https://unesdoc.unesco.org/ark:/48223/pf0000385198_spa" TargetMode="External"/><Relationship Id="rId3" Type="http://schemas.openxmlformats.org/officeDocument/2006/relationships/notesSlide" Target="../notesSlides/notesSlide16.xml"/><Relationship Id="rId7" Type="http://schemas.openxmlformats.org/officeDocument/2006/relationships/hyperlink" Target="https://digital-strategy.ec.europa.eu/es/policies/contents-code-gpai" TargetMode="Externa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hyperlink" Target="https://digital-strategy.ec.europa.eu/es/policies/regulatory-framework-ai" TargetMode="External"/><Relationship Id="rId5" Type="http://schemas.openxmlformats.org/officeDocument/2006/relationships/image" Target="../media/image6.jpeg"/><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7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78.jpe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82.png"/><Relationship Id="rId4" Type="http://schemas.openxmlformats.org/officeDocument/2006/relationships/image" Target="../media/image84.png"/></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notesSlide" Target="../notesSlides/notesSlide20.xml"/><Relationship Id="rId7" Type="http://schemas.openxmlformats.org/officeDocument/2006/relationships/image" Target="../media/image86.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drive.google.com/file/d/1YjP7gWR8-YcAp3334g3Ar2JN8hvmaG9a/view?usp=sharing" TargetMode="External"/><Relationship Id="rId5" Type="http://schemas.openxmlformats.org/officeDocument/2006/relationships/image" Target="../media/image85.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89.png"/><Relationship Id="rId5" Type="http://schemas.openxmlformats.org/officeDocument/2006/relationships/hyperlink" Target="https://notebook.google.com/notebook/d7f2d9bf-dfef-4303-8c7b-5b6ed0df38ae/artifact/755e88d5-13f0-45da-b8e3-b1bfe7151117?utm_source=nlm_web_share&amp;utm_medium=google_oo&amp;utm_campaign=art_share_1&amp;utm_content=&amp;utm_smc=nlm_web_share_google_oo_art_share_1_" TargetMode="External"/><Relationship Id="rId4" Type="http://schemas.openxmlformats.org/officeDocument/2006/relationships/image" Target="../media/image88.jpeg"/></Relationships>
</file>

<file path=ppt/slides/_rels/slide3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92.png"/><Relationship Id="rId5" Type="http://schemas.openxmlformats.org/officeDocument/2006/relationships/hyperlink" Target="https://drive.google.com/file/d/1xM2goDRplDtwBP1jrboH9G0QJfoi21CF/view?usp=sharing" TargetMode="External"/><Relationship Id="rId4" Type="http://schemas.openxmlformats.org/officeDocument/2006/relationships/image" Target="../media/image91.pn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85.png"/><Relationship Id="rId5" Type="http://schemas.openxmlformats.org/officeDocument/2006/relationships/image" Target="../media/image94.png"/><Relationship Id="rId4" Type="http://schemas.openxmlformats.org/officeDocument/2006/relationships/hyperlink" Target="https://docs.google.com/forms/d/1YLKMDVF_W15X-L5B2VLnA79JgKTHGFXvs-ynzK7tIvg/viewform?edit_requested=tru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95.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Logo z głową człowieka w okręgu.  Treść generowana przez sztuczną inteligencję może być nieprawidłowa."/>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l="-76115" t="-35902" r="-3139" b="-121619"/>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Projekt ten był współfinansowany ze środków programu Erasmus+ Komisji Europejskiej. Niniejsza publikacja odzwierciedla wyłącznie opinie jej autorów i ani Komisja Europejska, ani SEPIE nie ponoszą odpowiedzialności za jakiekolwiek wykorzystanie zawartych w niej informacji.</a:t>
            </a:r>
          </a:p>
        </p:txBody>
      </p:sp>
      <p:sp>
        <p:nvSpPr>
          <p:cNvPr id="13" name="TextBox 13"/>
          <p:cNvSpPr txBox="1"/>
          <p:nvPr/>
        </p:nvSpPr>
        <p:spPr>
          <a:xfrm>
            <a:off x="623720" y="1047750"/>
            <a:ext cx="8887159" cy="257175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Moduł</a:t>
            </a:r>
            <a:r>
              <a:rPr lang="en-US" sz="4200" b="1" u="none" strike="noStrike" dirty="0">
                <a:solidFill>
                  <a:srgbClr val="FFFFFF"/>
                </a:solidFill>
                <a:latin typeface="Quattrocento Bold"/>
                <a:ea typeface="Quattrocento Bold"/>
                <a:cs typeface="Quattrocento Bold"/>
                <a:sym typeface="Quattrocento Bold"/>
              </a:rPr>
              <a:t> 1: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Podstawy</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etyczne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sztucznej</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inteligencji</a:t>
            </a:r>
            <a:r>
              <a:rPr lang="en-US" sz="4200" b="1" u="none" strike="noStrike" dirty="0">
                <a:solidFill>
                  <a:srgbClr val="FFFFFF"/>
                </a:solidFill>
                <a:latin typeface="Quattrocento Bold"/>
                <a:ea typeface="Quattrocento Bold"/>
                <a:cs typeface="Quattrocento Bold"/>
                <a:sym typeface="Quattrocento Bold"/>
              </a:rPr>
              <a:t> w </a:t>
            </a:r>
            <a:r>
              <a:rPr lang="en-US" sz="4200" b="1" u="none" strike="noStrike" dirty="0" err="1">
                <a:solidFill>
                  <a:srgbClr val="FFFFFF"/>
                </a:solidFill>
                <a:latin typeface="Quattrocento Bold"/>
                <a:ea typeface="Quattrocento Bold"/>
                <a:cs typeface="Quattrocento Bold"/>
                <a:sym typeface="Quattrocento Bold"/>
              </a:rPr>
              <a:t>kształceniu</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ustawicznym</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zawodowym</a:t>
            </a: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ZADOWOLONY</a:t>
              </a:r>
            </a:p>
          </p:txBody>
        </p:sp>
      </p:grpSp>
      <p:sp>
        <p:nvSpPr>
          <p:cNvPr id="8" name="Freeform 8"/>
          <p:cNvSpPr/>
          <p:nvPr/>
        </p:nvSpPr>
        <p:spPr>
          <a:xfrm>
            <a:off x="7425776" y="1276631"/>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442153" y="6078941"/>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653627" y="6299454"/>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404996" y="26439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617841" y="2838260"/>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297542" y="171617"/>
            <a:ext cx="6212319" cy="3045114"/>
            <a:chOff x="0" y="0"/>
            <a:chExt cx="8283092" cy="4060152"/>
          </a:xfrm>
        </p:grpSpPr>
        <p:sp>
          <p:nvSpPr>
            <p:cNvPr id="26" name="Freeform 26"/>
            <p:cNvSpPr/>
            <p:nvPr/>
          </p:nvSpPr>
          <p:spPr>
            <a:xfrm>
              <a:off x="0" y="0"/>
              <a:ext cx="8283094" cy="4060141"/>
            </a:xfrm>
            <a:custGeom>
              <a:avLst/>
              <a:gdLst/>
              <a:ahLst/>
              <a:cxnLst/>
              <a:rect l="l" t="t" r="r" b="b"/>
              <a:pathLst>
                <a:path w="8283094" h="4060141">
                  <a:moveTo>
                    <a:pt x="0" y="0"/>
                  </a:moveTo>
                  <a:lnTo>
                    <a:pt x="8283094" y="0"/>
                  </a:lnTo>
                  <a:lnTo>
                    <a:pt x="8283094" y="4060141"/>
                  </a:lnTo>
                  <a:lnTo>
                    <a:pt x="0" y="4060141"/>
                  </a:lnTo>
                  <a:close/>
                </a:path>
              </a:pathLst>
            </a:custGeom>
            <a:blipFill>
              <a:blip r:embed="rId5">
                <a:alphaModFix amt="0"/>
              </a:blip>
              <a:stretch>
                <a:fillRect t="-25219" b="45716"/>
              </a:stretch>
            </a:blipFill>
          </p:spPr>
          <p:txBody>
            <a:bodyPr/>
            <a:lstStyle/>
            <a:p>
              <a:endParaRPr lang="es-ES"/>
            </a:p>
          </p:txBody>
        </p:sp>
        <p:sp>
          <p:nvSpPr>
            <p:cNvPr id="27" name="TextBox 27"/>
            <p:cNvSpPr txBox="1"/>
            <p:nvPr/>
          </p:nvSpPr>
          <p:spPr>
            <a:xfrm>
              <a:off x="0" y="-123825"/>
              <a:ext cx="8283092" cy="4183977"/>
            </a:xfrm>
            <a:prstGeom prst="rect">
              <a:avLst/>
            </a:prstGeom>
          </p:spPr>
          <p:txBody>
            <a:bodyPr lIns="0" tIns="0" rIns="0" bIns="0" rtlCol="0" anchor="ctr"/>
            <a:lstStyle/>
            <a:p>
              <a:pPr algn="ctr">
                <a:lnSpc>
                  <a:spcPts val="4000"/>
                </a:lnSpc>
                <a:spcBef>
                  <a:spcPct val="0"/>
                </a:spcBef>
              </a:pPr>
              <a:r>
                <a:rPr lang="en-US" sz="2799" dirty="0">
                  <a:solidFill>
                    <a:srgbClr val="000000"/>
                  </a:solidFill>
                  <a:latin typeface="Oswald"/>
                  <a:sym typeface="Oswald"/>
                </a:rPr>
                <a:t>JEDNOSTKA 1: PODSTAWOWE ZASADY ETYCZNE REGULUJĄCE ODPOWIEDZIALNE KORZYSTANIE ZE SZTUCZNEJ INTELIGENCJI W EDUKACJI ZAWODOWEJ I TECHNICZNEJ</a:t>
              </a:r>
            </a:p>
          </p:txBody>
        </p:sp>
      </p:grpSp>
      <p:grpSp>
        <p:nvGrpSpPr>
          <p:cNvPr id="28" name="Group 28"/>
          <p:cNvGrpSpPr/>
          <p:nvPr/>
        </p:nvGrpSpPr>
        <p:grpSpPr>
          <a:xfrm>
            <a:off x="1203122" y="7189289"/>
            <a:ext cx="5306739" cy="3030969"/>
            <a:chOff x="0" y="0"/>
            <a:chExt cx="7075653" cy="4041292"/>
          </a:xfrm>
        </p:grpSpPr>
        <p:sp>
          <p:nvSpPr>
            <p:cNvPr id="29" name="Freeform 29"/>
            <p:cNvSpPr/>
            <p:nvPr/>
          </p:nvSpPr>
          <p:spPr>
            <a:xfrm>
              <a:off x="0" y="0"/>
              <a:ext cx="7075654" cy="4041285"/>
            </a:xfrm>
            <a:custGeom>
              <a:avLst/>
              <a:gdLst/>
              <a:ahLst/>
              <a:cxnLst/>
              <a:rect l="l" t="t" r="r" b="b"/>
              <a:pathLst>
                <a:path w="7075654" h="4041285">
                  <a:moveTo>
                    <a:pt x="0" y="0"/>
                  </a:moveTo>
                  <a:lnTo>
                    <a:pt x="7075654" y="0"/>
                  </a:lnTo>
                  <a:lnTo>
                    <a:pt x="7075654" y="4041285"/>
                  </a:lnTo>
                  <a:lnTo>
                    <a:pt x="0" y="4041285"/>
                  </a:lnTo>
                  <a:close/>
                </a:path>
              </a:pathLst>
            </a:custGeom>
            <a:blipFill>
              <a:blip r:embed="rId5">
                <a:alphaModFix amt="0"/>
              </a:blip>
              <a:stretch>
                <a:fillRect t="-25322" b="57092"/>
              </a:stretch>
            </a:blipFill>
          </p:spPr>
          <p:txBody>
            <a:bodyPr/>
            <a:lstStyle/>
            <a:p>
              <a:endParaRPr lang="es-ES"/>
            </a:p>
          </p:txBody>
        </p:sp>
        <p:sp>
          <p:nvSpPr>
            <p:cNvPr id="30" name="TextBox 30"/>
            <p:cNvSpPr txBox="1"/>
            <p:nvPr/>
          </p:nvSpPr>
          <p:spPr>
            <a:xfrm>
              <a:off x="0" y="-123825"/>
              <a:ext cx="7075653" cy="4165117"/>
            </a:xfrm>
            <a:prstGeom prst="rect">
              <a:avLst/>
            </a:prstGeom>
          </p:spPr>
          <p:txBody>
            <a:bodyPr lIns="0" tIns="0" rIns="0" bIns="0" rtlCol="0" anchor="ctr"/>
            <a:lstStyle/>
            <a:p>
              <a:pPr marL="0" lvl="0" indent="0" algn="ctr">
                <a:lnSpc>
                  <a:spcPts val="4000"/>
                </a:lnSpc>
                <a:spcBef>
                  <a:spcPct val="0"/>
                </a:spcBef>
              </a:pPr>
              <a:r>
                <a:rPr lang="en-US" sz="2799" u="none" strike="noStrike" dirty="0">
                  <a:solidFill>
                    <a:srgbClr val="000000"/>
                  </a:solidFill>
                  <a:latin typeface="Oswald"/>
                  <a:ea typeface="Oswald"/>
                  <a:cs typeface="Oswald"/>
                  <a:sym typeface="Oswald"/>
                </a:rPr>
                <a:t>JEDNOSTKA 4: REFLEKSJA NAD WARTOŚCIAMI TAKIMI JAK RÓWNOŚĆ, ODPOWIEDZIALNOŚĆ I AUTONOMIA W EDUKACJI CYFROWEJ</a:t>
              </a:r>
            </a:p>
          </p:txBody>
        </p:sp>
      </p:grpSp>
      <p:grpSp>
        <p:nvGrpSpPr>
          <p:cNvPr id="31" name="Group 31"/>
          <p:cNvGrpSpPr/>
          <p:nvPr/>
        </p:nvGrpSpPr>
        <p:grpSpPr>
          <a:xfrm>
            <a:off x="12142870" y="2103714"/>
            <a:ext cx="5821018" cy="3031693"/>
            <a:chOff x="0" y="0"/>
            <a:chExt cx="7761357" cy="4042258"/>
          </a:xfrm>
        </p:grpSpPr>
        <p:sp>
          <p:nvSpPr>
            <p:cNvPr id="32" name="Freeform 32"/>
            <p:cNvSpPr/>
            <p:nvPr/>
          </p:nvSpPr>
          <p:spPr>
            <a:xfrm>
              <a:off x="0" y="0"/>
              <a:ext cx="7761363" cy="4042261"/>
            </a:xfrm>
            <a:custGeom>
              <a:avLst/>
              <a:gdLst/>
              <a:ahLst/>
              <a:cxnLst/>
              <a:rect l="l" t="t" r="r" b="b"/>
              <a:pathLst>
                <a:path w="7761363" h="4042261">
                  <a:moveTo>
                    <a:pt x="0" y="0"/>
                  </a:moveTo>
                  <a:lnTo>
                    <a:pt x="7761363" y="0"/>
                  </a:lnTo>
                  <a:lnTo>
                    <a:pt x="7761363" y="4042261"/>
                  </a:lnTo>
                  <a:lnTo>
                    <a:pt x="0" y="4042261"/>
                  </a:lnTo>
                  <a:close/>
                </a:path>
              </a:pathLst>
            </a:custGeom>
            <a:blipFill>
              <a:blip r:embed="rId5">
                <a:alphaModFix amt="0"/>
              </a:blip>
              <a:stretch>
                <a:fillRect t="-22118" r="5492" b="51403"/>
              </a:stretch>
            </a:blipFill>
          </p:spPr>
          <p:txBody>
            <a:bodyPr/>
            <a:lstStyle/>
            <a:p>
              <a:endParaRPr lang="es-ES"/>
            </a:p>
          </p:txBody>
        </p:sp>
        <p:sp>
          <p:nvSpPr>
            <p:cNvPr id="33" name="TextBox 33"/>
            <p:cNvSpPr txBox="1"/>
            <p:nvPr/>
          </p:nvSpPr>
          <p:spPr>
            <a:xfrm>
              <a:off x="0" y="-123825"/>
              <a:ext cx="7761357" cy="4166083"/>
            </a:xfrm>
            <a:prstGeom prst="rect">
              <a:avLst/>
            </a:prstGeom>
          </p:spPr>
          <p:txBody>
            <a:bodyPr lIns="0" tIns="0" rIns="0" bIns="0" rtlCol="0" anchor="ctr"/>
            <a:lstStyle/>
            <a:p>
              <a:pPr marL="0" lvl="0" indent="0" algn="ctr">
                <a:lnSpc>
                  <a:spcPts val="4000"/>
                </a:lnSpc>
                <a:spcBef>
                  <a:spcPct val="0"/>
                </a:spcBef>
              </a:pPr>
              <a:r>
                <a:rPr lang="en-US" sz="2799" u="none" strike="noStrike" dirty="0">
                  <a:solidFill>
                    <a:srgbClr val="000000"/>
                  </a:solidFill>
                  <a:latin typeface="Oswald"/>
                  <a:ea typeface="Oswald"/>
                  <a:cs typeface="Oswald"/>
                  <a:sym typeface="Oswald"/>
                </a:rPr>
                <a:t>JEDNOSTKA 2: OGÓLNY KONTEKST EUROPEJSKICH RAM REGULACYJNYCH DOTYCZĄCYCH GODNEJ ZAUFANIA I ZORIENTOWANEJ NA CZŁOWIEKA SZTUCZNEJ INTELIGENCJI</a:t>
              </a:r>
            </a:p>
          </p:txBody>
        </p:sp>
      </p:grpSp>
      <p:grpSp>
        <p:nvGrpSpPr>
          <p:cNvPr id="34" name="Group 34"/>
          <p:cNvGrpSpPr/>
          <p:nvPr/>
        </p:nvGrpSpPr>
        <p:grpSpPr>
          <a:xfrm>
            <a:off x="11895620" y="5584560"/>
            <a:ext cx="6431968" cy="3120214"/>
            <a:chOff x="0" y="0"/>
            <a:chExt cx="8575958" cy="4160285"/>
          </a:xfrm>
        </p:grpSpPr>
        <p:sp>
          <p:nvSpPr>
            <p:cNvPr id="35" name="Freeform 35"/>
            <p:cNvSpPr/>
            <p:nvPr/>
          </p:nvSpPr>
          <p:spPr>
            <a:xfrm>
              <a:off x="0" y="0"/>
              <a:ext cx="8575961" cy="4160273"/>
            </a:xfrm>
            <a:custGeom>
              <a:avLst/>
              <a:gdLst/>
              <a:ahLst/>
              <a:cxnLst/>
              <a:rect l="l" t="t" r="r" b="b"/>
              <a:pathLst>
                <a:path w="8575961" h="4160273">
                  <a:moveTo>
                    <a:pt x="0" y="0"/>
                  </a:moveTo>
                  <a:lnTo>
                    <a:pt x="8575961" y="0"/>
                  </a:lnTo>
                  <a:lnTo>
                    <a:pt x="8575961" y="4160273"/>
                  </a:lnTo>
                  <a:lnTo>
                    <a:pt x="0" y="4160273"/>
                  </a:lnTo>
                  <a:close/>
                </a:path>
              </a:pathLst>
            </a:custGeom>
            <a:blipFill>
              <a:blip r:embed="rId5">
                <a:alphaModFix amt="0"/>
              </a:blip>
              <a:stretch>
                <a:fillRect t="-18143" r="19519" b="53491"/>
              </a:stretch>
            </a:blipFill>
          </p:spPr>
          <p:txBody>
            <a:bodyPr/>
            <a:lstStyle/>
            <a:p>
              <a:endParaRPr lang="es-ES"/>
            </a:p>
          </p:txBody>
        </p:sp>
        <p:sp>
          <p:nvSpPr>
            <p:cNvPr id="36" name="TextBox 36"/>
            <p:cNvSpPr txBox="1"/>
            <p:nvPr/>
          </p:nvSpPr>
          <p:spPr>
            <a:xfrm>
              <a:off x="0" y="-123825"/>
              <a:ext cx="8575958" cy="4284110"/>
            </a:xfrm>
            <a:prstGeom prst="rect">
              <a:avLst/>
            </a:prstGeom>
          </p:spPr>
          <p:txBody>
            <a:bodyPr lIns="0" tIns="0" rIns="0" bIns="0" rtlCol="0" anchor="ctr"/>
            <a:lstStyle/>
            <a:p>
              <a:pPr marL="0" lvl="0" indent="0" algn="ctr">
                <a:lnSpc>
                  <a:spcPts val="4000"/>
                </a:lnSpc>
                <a:spcBef>
                  <a:spcPct val="0"/>
                </a:spcBef>
              </a:pPr>
              <a:r>
                <a:rPr lang="en-US" sz="2799" u="none" strike="noStrike" dirty="0">
                  <a:solidFill>
                    <a:srgbClr val="000000"/>
                  </a:solidFill>
                  <a:latin typeface="Oswald"/>
                  <a:ea typeface="Oswald"/>
                  <a:cs typeface="Oswald"/>
                  <a:sym typeface="Oswald"/>
                </a:rPr>
                <a:t>JEDNOSTKA 3: ANALIZA RZECZYWISTYCH DYLEMATÓW ETYCZNYCH W ŚRODOWISKACH UCZENIA SIĘ WSPOMAGANEGO SZTUCZNĄ INTELIGENCJĄ</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078956" y="308144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101835" y="655821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221217"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p:cNvGrpSpPr/>
          <p:nvPr/>
        </p:nvGrpSpPr>
        <p:grpSpPr>
          <a:xfrm>
            <a:off x="14965994" y="349444"/>
            <a:ext cx="2799445" cy="1224267"/>
            <a:chOff x="0" y="0"/>
            <a:chExt cx="3732593" cy="1632356"/>
          </a:xfrm>
        </p:grpSpPr>
        <p:sp>
          <p:nvSpPr>
            <p:cNvPr id="44" name="Freeform 44" descr="Logo z głową człowieka w okręgu.  Treść generowana przez sztuczną inteligencję może być nieprawidłowa."/>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s-ES"/>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6255" y="791299"/>
            <a:ext cx="63870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CELE NAUKI</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Wstaw tutaj napisy</a:t>
            </a:r>
          </a:p>
        </p:txBody>
      </p:sp>
      <p:grpSp>
        <p:nvGrpSpPr>
          <p:cNvPr id="4" name="Group 4"/>
          <p:cNvGrpSpPr/>
          <p:nvPr/>
        </p:nvGrpSpPr>
        <p:grpSpPr>
          <a:xfrm>
            <a:off x="1070639" y="2511142"/>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3902212"/>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28378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578679"/>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7874527"/>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62832" y="2521915"/>
            <a:ext cx="14507613"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Określenie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kluczowych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związanych</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wykorzystaniem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kształceniu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ustawicznym</a:t>
            </a:r>
            <a:r>
              <a:rPr lang="en-US" sz="2400" u="none" strike="noStrike" dirty="0">
                <a:solidFill>
                  <a:srgbClr val="000000"/>
                </a:solidFill>
                <a:latin typeface="Lato Light"/>
                <a:ea typeface="Lato Light"/>
                <a:cs typeface="Lato Light"/>
                <a:sym typeface="Lato Light"/>
              </a:rPr>
              <a:t> (CPE), w </a:t>
            </a:r>
            <a:r>
              <a:rPr lang="en-US" sz="2400" u="none" strike="noStrike" dirty="0" err="1">
                <a:solidFill>
                  <a:srgbClr val="000000"/>
                </a:solidFill>
                <a:latin typeface="Lato Light"/>
                <a:ea typeface="Lato Light"/>
                <a:cs typeface="Lato Light"/>
                <a:sym typeface="Lato Light"/>
              </a:rPr>
              <a:t>tym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bezstronności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przejrzystości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odpowiedzialności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prywatności</a:t>
            </a:r>
            <a:r>
              <a:rPr lang="en-US" sz="2400" u="none" strike="noStrike" dirty="0">
                <a:solidFill>
                  <a:srgbClr val="000000"/>
                </a:solidFill>
                <a:latin typeface="Lato Light"/>
                <a:ea typeface="Lato Light"/>
                <a:cs typeface="Lato Light"/>
                <a:sym typeface="Lato Light"/>
              </a:rPr>
              <a:t>.</a:t>
            </a:r>
          </a:p>
        </p:txBody>
      </p:sp>
      <p:sp>
        <p:nvSpPr>
          <p:cNvPr id="15" name="TextBox 15"/>
          <p:cNvSpPr txBox="1"/>
          <p:nvPr/>
        </p:nvSpPr>
        <p:spPr>
          <a:xfrm>
            <a:off x="2462832" y="4003672"/>
            <a:ext cx="11967839"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Wyjaśnia</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jaki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sposób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oparte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mogą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ryzyko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korzyści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nauczycieli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instytucji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kontekście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kształcenia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ustawicznego</a:t>
            </a:r>
            <a:r>
              <a:rPr lang="en-US" sz="2400" u="none" strike="noStrike" dirty="0">
                <a:solidFill>
                  <a:srgbClr val="000000"/>
                </a:solidFill>
                <a:latin typeface="Lato Light"/>
                <a:ea typeface="Lato Light"/>
                <a:cs typeface="Lato Light"/>
                <a:sym typeface="Lato Light"/>
              </a:rPr>
              <a:t>.</a:t>
            </a:r>
          </a:p>
        </p:txBody>
      </p:sp>
      <p:sp>
        <p:nvSpPr>
          <p:cNvPr id="16" name="TextBox 16"/>
          <p:cNvSpPr txBox="1"/>
          <p:nvPr/>
        </p:nvSpPr>
        <p:spPr>
          <a:xfrm>
            <a:off x="2430380" y="5426507"/>
            <a:ext cx="1196783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Ocena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konkretnych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zastosowań</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kształceniu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klinicznym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wykorzystaniu</a:t>
            </a:r>
            <a:r>
              <a:rPr lang="en-US" sz="2400" u="none" strike="noStrike" dirty="0">
                <a:solidFill>
                  <a:srgbClr val="000000"/>
                </a:solidFill>
                <a:latin typeface="Lato Light"/>
                <a:ea typeface="Lato Light"/>
                <a:cs typeface="Lato Light"/>
                <a:sym typeface="Lato Light"/>
              </a:rPr>
              <a:t> ram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wytycznych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etycznych</a:t>
            </a:r>
            <a:r>
              <a:rPr lang="en-US" sz="2400" u="none" strike="noStrike" dirty="0">
                <a:solidFill>
                  <a:srgbClr val="000000"/>
                </a:solidFill>
                <a:latin typeface="Lato Light"/>
                <a:ea typeface="Lato Light"/>
                <a:cs typeface="Lato Light"/>
                <a:sym typeface="Lato Light"/>
              </a:rPr>
              <a:t>.</a:t>
            </a:r>
          </a:p>
        </p:txBody>
      </p:sp>
      <p:sp>
        <p:nvSpPr>
          <p:cNvPr id="17" name="TextBox 17"/>
          <p:cNvSpPr txBox="1"/>
          <p:nvPr/>
        </p:nvSpPr>
        <p:spPr>
          <a:xfrm>
            <a:off x="2462832" y="6609226"/>
            <a:ext cx="11935396"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Stosowanie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etycznych</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celu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proponowania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odpowiedzialnych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praktyk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wdrażania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zarządzania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systemami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środowiskach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kształcenia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technicznego</a:t>
            </a:r>
            <a:r>
              <a:rPr lang="en-US" sz="2400" u="none" strike="noStrike" dirty="0">
                <a:solidFill>
                  <a:srgbClr val="000000"/>
                </a:solidFill>
                <a:latin typeface="Lato Light"/>
                <a:ea typeface="Lato Light"/>
                <a:cs typeface="Lato Light"/>
                <a:sym typeface="Lato Light"/>
              </a:rPr>
              <a:t>.</a:t>
            </a:r>
          </a:p>
        </p:txBody>
      </p:sp>
      <p:sp>
        <p:nvSpPr>
          <p:cNvPr id="18" name="TextBox 18"/>
          <p:cNvSpPr txBox="1"/>
          <p:nvPr/>
        </p:nvSpPr>
        <p:spPr>
          <a:xfrm>
            <a:off x="2462832" y="8107842"/>
            <a:ext cx="1174992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Wykazanie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wiedzą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temat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prawnych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społecznych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implikacji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wykorzystywania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technologii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kontekście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nauczania</a:t>
            </a:r>
            <a:r>
              <a:rPr lang="en-US" sz="2400" u="none" strike="noStrike" dirty="0">
                <a:solidFill>
                  <a:srgbClr val="000000"/>
                </a:solidFill>
                <a:latin typeface="Lato Light"/>
                <a:ea typeface="Lato Light"/>
                <a:cs typeface="Lato Light"/>
                <a:sym typeface="Lato Light"/>
              </a:rPr>
              <a:t>.</a:t>
            </a:r>
          </a:p>
        </p:txBody>
      </p:sp>
      <p:grpSp>
        <p:nvGrpSpPr>
          <p:cNvPr id="19" name="Group 19"/>
          <p:cNvGrpSpPr/>
          <p:nvPr/>
        </p:nvGrpSpPr>
        <p:grpSpPr>
          <a:xfrm>
            <a:off x="1369933" y="2600182"/>
            <a:ext cx="409975" cy="733120"/>
            <a:chOff x="0" y="0"/>
            <a:chExt cx="546633" cy="977494"/>
          </a:xfrm>
        </p:grpSpPr>
        <p:sp>
          <p:nvSpPr>
            <p:cNvPr id="20" name="Freeform 20"/>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21" name="TextBox 21"/>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1</a:t>
              </a:r>
            </a:p>
          </p:txBody>
        </p:sp>
      </p:grpSp>
      <p:grpSp>
        <p:nvGrpSpPr>
          <p:cNvPr id="22" name="Group 22"/>
          <p:cNvGrpSpPr/>
          <p:nvPr/>
        </p:nvGrpSpPr>
        <p:grpSpPr>
          <a:xfrm>
            <a:off x="1386107" y="3962705"/>
            <a:ext cx="409975" cy="733120"/>
            <a:chOff x="0" y="0"/>
            <a:chExt cx="546633" cy="977494"/>
          </a:xfrm>
        </p:grpSpPr>
        <p:sp>
          <p:nvSpPr>
            <p:cNvPr id="23" name="Freeform 23"/>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24" name="TextBox 24"/>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2</a:t>
              </a:r>
            </a:p>
          </p:txBody>
        </p:sp>
      </p:grpSp>
      <p:grpSp>
        <p:nvGrpSpPr>
          <p:cNvPr id="25" name="Group 25"/>
          <p:cNvGrpSpPr/>
          <p:nvPr/>
        </p:nvGrpSpPr>
        <p:grpSpPr>
          <a:xfrm>
            <a:off x="1386107" y="5356893"/>
            <a:ext cx="409975" cy="733120"/>
            <a:chOff x="0" y="0"/>
            <a:chExt cx="546633" cy="977494"/>
          </a:xfrm>
        </p:grpSpPr>
        <p:sp>
          <p:nvSpPr>
            <p:cNvPr id="26" name="Freeform 26"/>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27" name="TextBox 27"/>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3</a:t>
              </a:r>
            </a:p>
          </p:txBody>
        </p:sp>
      </p:grpSp>
      <p:grpSp>
        <p:nvGrpSpPr>
          <p:cNvPr id="28" name="Group 28"/>
          <p:cNvGrpSpPr/>
          <p:nvPr/>
        </p:nvGrpSpPr>
        <p:grpSpPr>
          <a:xfrm>
            <a:off x="1369933" y="6665357"/>
            <a:ext cx="409975" cy="733120"/>
            <a:chOff x="0" y="0"/>
            <a:chExt cx="546633" cy="977494"/>
          </a:xfrm>
        </p:grpSpPr>
        <p:sp>
          <p:nvSpPr>
            <p:cNvPr id="29" name="Freeform 29"/>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30" name="TextBox 30"/>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4</a:t>
              </a:r>
            </a:p>
          </p:txBody>
        </p:sp>
      </p:grpSp>
      <p:grpSp>
        <p:nvGrpSpPr>
          <p:cNvPr id="31" name="Group 31"/>
          <p:cNvGrpSpPr/>
          <p:nvPr/>
        </p:nvGrpSpPr>
        <p:grpSpPr>
          <a:xfrm>
            <a:off x="1369924" y="7956671"/>
            <a:ext cx="409975" cy="733120"/>
            <a:chOff x="0" y="0"/>
            <a:chExt cx="546633" cy="977494"/>
          </a:xfrm>
        </p:grpSpPr>
        <p:sp>
          <p:nvSpPr>
            <p:cNvPr id="32" name="Freeform 32"/>
            <p:cNvSpPr/>
            <p:nvPr/>
          </p:nvSpPr>
          <p:spPr>
            <a:xfrm>
              <a:off x="0" y="0"/>
              <a:ext cx="546634" cy="977493"/>
            </a:xfrm>
            <a:custGeom>
              <a:avLst/>
              <a:gdLst/>
              <a:ahLst/>
              <a:cxnLst/>
              <a:rect l="l" t="t" r="r" b="b"/>
              <a:pathLst>
                <a:path w="546634" h="977493">
                  <a:moveTo>
                    <a:pt x="0" y="0"/>
                  </a:moveTo>
                  <a:lnTo>
                    <a:pt x="546634" y="0"/>
                  </a:lnTo>
                  <a:lnTo>
                    <a:pt x="546634" y="977493"/>
                  </a:lnTo>
                  <a:lnTo>
                    <a:pt x="0" y="977493"/>
                  </a:lnTo>
                  <a:close/>
                </a:path>
              </a:pathLst>
            </a:custGeom>
            <a:blipFill>
              <a:blip r:embed="rId4">
                <a:alphaModFix amt="0"/>
              </a:blip>
              <a:stretch>
                <a:fillRect l="-124399" r="-124399" b="23986"/>
              </a:stretch>
            </a:blipFill>
          </p:spPr>
          <p:txBody>
            <a:bodyPr/>
            <a:lstStyle/>
            <a:p>
              <a:endParaRPr lang="es-ES"/>
            </a:p>
          </p:txBody>
        </p:sp>
        <p:sp>
          <p:nvSpPr>
            <p:cNvPr id="33" name="TextBox 33"/>
            <p:cNvSpPr txBox="1"/>
            <p:nvPr/>
          </p:nvSpPr>
          <p:spPr>
            <a:xfrm>
              <a:off x="0" y="-9525"/>
              <a:ext cx="546633" cy="987019"/>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Lato Light"/>
                  <a:ea typeface="Lato Light"/>
                  <a:cs typeface="Lato Light"/>
                  <a:sym typeface="Lato Light"/>
                </a:rPr>
                <a:t>5</a:t>
              </a:r>
            </a:p>
          </p:txBody>
        </p:sp>
      </p:grpSp>
      <p:grpSp>
        <p:nvGrpSpPr>
          <p:cNvPr id="34" name="Group 34"/>
          <p:cNvGrpSpPr/>
          <p:nvPr/>
        </p:nvGrpSpPr>
        <p:grpSpPr>
          <a:xfrm>
            <a:off x="15095544" y="4047592"/>
            <a:ext cx="1639262" cy="2121370"/>
            <a:chOff x="0" y="0"/>
            <a:chExt cx="2185683" cy="2828493"/>
          </a:xfrm>
        </p:grpSpPr>
        <p:sp>
          <p:nvSpPr>
            <p:cNvPr id="35" name="Freeform 35" descr="Obraz przedstawiający antenę  Automatycznie generowany opis"/>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4826939" y="6805098"/>
            <a:ext cx="1728340" cy="2414454"/>
            <a:chOff x="0" y="0"/>
            <a:chExt cx="2304453" cy="3219272"/>
          </a:xfrm>
        </p:grpSpPr>
        <p:sp>
          <p:nvSpPr>
            <p:cNvPr id="37" name="Freeform 37" descr="Obraz przedstawiający antenę  Automatycznie generowany opis"/>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9" name="TextBox 38">
            <a:extLst>
              <a:ext uri="{FF2B5EF4-FFF2-40B4-BE49-F238E27FC236}">
                <a16:creationId xmlns:a16="http://schemas.microsoft.com/office/drawing/2014/main" id="{3887A91F-4024-69B6-2827-DF6AFE57E8CF}"/>
              </a:ext>
            </a:extLst>
          </p:cNvPr>
          <p:cNvSpPr txBox="1"/>
          <p:nvPr/>
        </p:nvSpPr>
        <p:spPr>
          <a:xfrm>
            <a:off x="1070639" y="1765053"/>
            <a:ext cx="11015739" cy="344453"/>
          </a:xfrm>
          <a:prstGeom prst="rect">
            <a:avLst/>
          </a:prstGeom>
        </p:spPr>
        <p:txBody>
          <a:bodyPr lIns="0" tIns="0" rIns="0" bIns="0" rtlCol="0" anchor="t">
            <a:spAutoFit/>
          </a:bodyPr>
          <a:lstStyle/>
          <a:p>
            <a:pPr lvl="0">
              <a:lnSpc>
                <a:spcPts val="2880"/>
              </a:lnSpc>
              <a:spcBef>
                <a:spcPct val="0"/>
              </a:spcBef>
            </a:pPr>
            <a:r>
              <a:rPr lang="pl-PL" sz="2400" dirty="0">
                <a:solidFill>
                  <a:srgbClr val="000000"/>
                </a:solidFill>
                <a:latin typeface="Lato Light"/>
                <a:ea typeface="Lato Light"/>
                <a:cs typeface="Lato Light"/>
                <a:sym typeface="Lato Light"/>
              </a:rPr>
              <a:t>Po ukończeniu tego modułu uczestnicy będą potrafili:</a:t>
            </a: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WSTĘP</a:t>
            </a:r>
          </a:p>
        </p:txBody>
      </p:sp>
      <p:sp>
        <p:nvSpPr>
          <p:cNvPr id="5" name="TextBox 5"/>
          <p:cNvSpPr txBox="1"/>
          <p:nvPr/>
        </p:nvSpPr>
        <p:spPr>
          <a:xfrm>
            <a:off x="1028700" y="2066925"/>
            <a:ext cx="10368753" cy="65151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Sztuczna inteligencja staje się coraz bardziej powszechna w edukacji i szkoleniach. Jako instruktor edukacji i szkoleń zawodowych, możesz już wykorzystywać sztuczną inteligencję do wspierania tworzenia treści, prowadzenia zajęć edukacyjnych, oceny lub zadań administracyjnych.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Wiedza o tym, jak odpowiedzialnie korzystać z tych technologii, staje się coraz ważniejszą umiejętnością zawodową.</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W tym module poznasz zasady etyczne, którymi należy się kierować przy wykorzystywaniu sztucznej inteligencji w kontekście edukacyjnym. Zastanowisz się nad takimi kwestiami jak uczciwość, przejrzystość, prywatność, odpowiedzialność oraz wpływ sztucznej inteligencji na uczniów i praktyki dydaktyczne.</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Celem nie jest po prostu zdobycie wiedzy na temat sztucznej inteligencji, ale rozwinięcie wiedzy i rozeznania niezbędnych do podejmowania świadomych i etycznych decyzji podczas włączania sztucznej inteligencji do codziennego życia profesjonalistów w dziedzinie edukacji zawodowej.</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3437636"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DLACZEGO WAŻNE JEST ZROZUMIENIE EWOLUCJI SZTUCZNEJ INTELIGENCJI?</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Wstaw tutaj napisy</a:t>
            </a:r>
          </a:p>
        </p:txBody>
      </p:sp>
      <p:sp>
        <p:nvSpPr>
          <p:cNvPr id="4" name="TextBox 4"/>
          <p:cNvSpPr txBox="1"/>
          <p:nvPr/>
        </p:nvSpPr>
        <p:spPr>
          <a:xfrm>
            <a:off x="1028700" y="2712249"/>
            <a:ext cx="9204989"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Poznanie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pozwala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zmienić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postrzeganie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technologii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zrozumieć</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jaki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sposób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współczesne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technologie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rozwinęły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od </a:t>
            </a:r>
            <a:r>
              <a:rPr lang="en-US" sz="2400" u="none" strike="noStrike" dirty="0" err="1">
                <a:solidFill>
                  <a:srgbClr val="000000"/>
                </a:solidFill>
                <a:latin typeface="Lato Light"/>
                <a:ea typeface="Lato Light"/>
                <a:cs typeface="Lato Light"/>
                <a:sym typeface="Lato Light"/>
              </a:rPr>
              <a:t>początkowych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koncepcji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eksperymentów</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Wyjaśnia</a:t>
            </a:r>
            <a:r>
              <a:rPr lang="en-US" sz="2400" u="none" strike="noStrike" dirty="0">
                <a:solidFill>
                  <a:srgbClr val="000000"/>
                </a:solidFill>
                <a:latin typeface="Lato Light"/>
                <a:ea typeface="Lato Light"/>
                <a:cs typeface="Lato Light"/>
                <a:sym typeface="Lato Light"/>
              </a:rPr>
              <a:t> to </a:t>
            </a:r>
            <a:r>
              <a:rPr lang="en-US" sz="2400" u="none" strike="noStrike" dirty="0" err="1">
                <a:solidFill>
                  <a:srgbClr val="000000"/>
                </a:solidFill>
                <a:latin typeface="Lato Light"/>
                <a:ea typeface="Lato Light"/>
                <a:cs typeface="Lato Light"/>
                <a:sym typeface="Lato Light"/>
              </a:rPr>
              <a:t>również</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dlaczego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zachowuje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określony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sposób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dlaczego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trzeba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było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czekać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dekady</a:t>
            </a:r>
            <a:r>
              <a:rPr lang="en-US" sz="2400" u="none" strike="noStrike" dirty="0">
                <a:solidFill>
                  <a:srgbClr val="000000"/>
                </a:solidFill>
                <a:latin typeface="Lato Light"/>
                <a:ea typeface="Lato Light"/>
                <a:cs typeface="Lato Light"/>
                <a:sym typeface="Lato Light"/>
              </a:rPr>
              <a:t>, aby </a:t>
            </a:r>
            <a:r>
              <a:rPr lang="en-US" sz="2400" u="none" strike="noStrike" dirty="0" err="1">
                <a:solidFill>
                  <a:srgbClr val="000000"/>
                </a:solidFill>
                <a:latin typeface="Lato Light"/>
                <a:ea typeface="Lato Light"/>
                <a:cs typeface="Lato Light"/>
                <a:sym typeface="Lato Light"/>
              </a:rPr>
              <a:t>osiągnąć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pewne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postępy</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Prześledzenie </a:t>
            </a:r>
            <a:r>
              <a:rPr lang="en-US" sz="2400" u="none" strike="noStrike" dirty="0" err="1">
                <a:solidFill>
                  <a:srgbClr val="000000"/>
                </a:solidFill>
                <a:latin typeface="Lato Light"/>
                <a:ea typeface="Lato Light"/>
                <a:cs typeface="Lato Light"/>
                <a:sym typeface="Lato Light"/>
              </a:rPr>
              <a:t>historii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rozwoju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od </a:t>
            </a:r>
            <a:r>
              <a:rPr lang="en-US" sz="2400" u="none" strike="noStrike" dirty="0" err="1">
                <a:solidFill>
                  <a:srgbClr val="000000"/>
                </a:solidFill>
                <a:latin typeface="Lato Light"/>
                <a:ea typeface="Lato Light"/>
                <a:cs typeface="Lato Light"/>
                <a:sym typeface="Lato Light"/>
              </a:rPr>
              <a:t>jej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początków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wczesnych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eksperckich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aż</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obecnej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głębokiego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modeli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generatywnych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pozwala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podstawową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demistyfikację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nowoczesnych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narzędzi</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Bez </a:t>
            </a:r>
            <a:r>
              <a:rPr lang="en-US" sz="2400" u="none" strike="noStrike" dirty="0" err="1">
                <a:solidFill>
                  <a:srgbClr val="000000"/>
                </a:solidFill>
                <a:latin typeface="Lato Light"/>
                <a:ea typeface="Lato Light"/>
                <a:cs typeface="Lato Light"/>
                <a:sym typeface="Lato Light"/>
              </a:rPr>
              <a:t>tego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kontekstu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ryzykujemy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błędną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interpretację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prawdziwego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potencjału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przeceniając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niedoceniając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złożoności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statystycznej</a:t>
            </a:r>
            <a:r>
              <a:rPr lang="en-US" sz="2400" u="none" strike="noStrike" dirty="0">
                <a:solidFill>
                  <a:srgbClr val="000000"/>
                </a:solidFill>
                <a:latin typeface="Lato Light"/>
                <a:ea typeface="Lato Light"/>
                <a:cs typeface="Lato Light"/>
                <a:sym typeface="Lato Light"/>
              </a:rPr>
              <a:t>.</a:t>
            </a:r>
          </a:p>
        </p:txBody>
      </p:sp>
      <p:grpSp>
        <p:nvGrpSpPr>
          <p:cNvPr id="5" name="Group 5"/>
          <p:cNvGrpSpPr/>
          <p:nvPr/>
        </p:nvGrpSpPr>
        <p:grpSpPr>
          <a:xfrm>
            <a:off x="10233689" y="1761668"/>
            <a:ext cx="8054311" cy="8054311"/>
            <a:chOff x="0" y="0"/>
            <a:chExt cx="10739082" cy="10739082"/>
          </a:xfrm>
        </p:grpSpPr>
        <p:sp>
          <p:nvSpPr>
            <p:cNvPr id="6" name="Freeform 6"/>
            <p:cNvSpPr/>
            <p:nvPr/>
          </p:nvSpPr>
          <p:spPr>
            <a:xfrm>
              <a:off x="0" y="0"/>
              <a:ext cx="10739120" cy="10739120"/>
            </a:xfrm>
            <a:custGeom>
              <a:avLst/>
              <a:gdLst/>
              <a:ahLst/>
              <a:cxnLst/>
              <a:rect l="l" t="t" r="r" b="b"/>
              <a:pathLst>
                <a:path w="10739120" h="10739120">
                  <a:moveTo>
                    <a:pt x="0" y="0"/>
                  </a:moveTo>
                  <a:lnTo>
                    <a:pt x="10739120" y="0"/>
                  </a:lnTo>
                  <a:lnTo>
                    <a:pt x="10739120" y="10739120"/>
                  </a:lnTo>
                  <a:lnTo>
                    <a:pt x="0" y="1073912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Wstaw tutaj napisy</a:t>
            </a:r>
          </a:p>
        </p:txBody>
      </p:sp>
      <p:sp>
        <p:nvSpPr>
          <p:cNvPr id="3" name="Freeform 3"/>
          <p:cNvSpPr/>
          <p:nvPr/>
        </p:nvSpPr>
        <p:spPr>
          <a:xfrm>
            <a:off x="10005543" y="2853148"/>
            <a:ext cx="7912214" cy="5269372"/>
          </a:xfrm>
          <a:custGeom>
            <a:avLst/>
            <a:gdLst/>
            <a:ahLst/>
            <a:cxnLst/>
            <a:rect l="l" t="t" r="r" b="b"/>
            <a:pathLst>
              <a:path w="7912214" h="5269372">
                <a:moveTo>
                  <a:pt x="0" y="0"/>
                </a:moveTo>
                <a:lnTo>
                  <a:pt x="7912214" y="0"/>
                </a:lnTo>
                <a:lnTo>
                  <a:pt x="7912214" y="5269372"/>
                </a:lnTo>
                <a:lnTo>
                  <a:pt x="0" y="5269372"/>
                </a:lnTo>
                <a:lnTo>
                  <a:pt x="0" y="0"/>
                </a:lnTo>
                <a:close/>
              </a:path>
            </a:pathLst>
          </a:custGeom>
          <a:blipFill>
            <a:blip r:embed="rId4"/>
            <a:stretch>
              <a:fillRect/>
            </a:stretch>
          </a:blipFill>
        </p:spPr>
        <p:txBody>
          <a:bodyPr/>
          <a:lstStyle/>
          <a:p>
            <a:endParaRPr lang="es-ES"/>
          </a:p>
        </p:txBody>
      </p:sp>
      <p:sp>
        <p:nvSpPr>
          <p:cNvPr id="4" name="TextBox 4"/>
          <p:cNvSpPr txBox="1"/>
          <p:nvPr/>
        </p:nvSpPr>
        <p:spPr>
          <a:xfrm>
            <a:off x="1028700" y="1885950"/>
            <a:ext cx="8412537"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Komisja Europejska definiuje sztuczną inteligencję jako systemy wykazujące inteligentne zachowania, zdolne do analizowania otoczenia i działania – z pewnym stopniem autonomii – w celu osiągnięcia określonych celów. Systemy oparte na sztucznej inteligencji mogą składać się z prostego programu komputerowego lub być zintegrowane z urządzeniami sprzętowymi.</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Hiszpańska Strategia na rzecz Sztucznej Inteligencji definiuje AI jako zbiór systemów zdolnych do rozwiązywania złożonych problemów przy użyciu zaawansowanych technik programowania. W przeciwieństwie do tradycyjnych programów komputerowych, systemy te nie wymagają z góry zdefiniowania wszystkich niezbędnych instrukcji ani kroków. Zamiast tego przetwarzają duże ilości danych wejściowych – studiów przypadków, przykładów lub doświadczeń z przeszłości – i stopniowo dostosowują swoje modele wewnętrzne, aż do znalezienia najwłaściwszego rozwiązania danego problemu.</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7431" y="1180062"/>
            <a:ext cx="1534792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EWOLUCJA SZTUCZNEJ INTELIGENCJI (OD 1950 R. DO CHWILI OBECNEJ)</a:t>
            </a:r>
          </a:p>
        </p:txBody>
      </p:sp>
      <p:sp>
        <p:nvSpPr>
          <p:cNvPr id="3" name="TextBox 3"/>
          <p:cNvSpPr txBox="1"/>
          <p:nvPr/>
        </p:nvSpPr>
        <p:spPr>
          <a:xfrm>
            <a:off x="12051744" y="72946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Wstaw tutaj napisy</a:t>
            </a:r>
          </a:p>
        </p:txBody>
      </p:sp>
      <p:grpSp>
        <p:nvGrpSpPr>
          <p:cNvPr id="4" name="Group 4"/>
          <p:cNvGrpSpPr/>
          <p:nvPr/>
        </p:nvGrpSpPr>
        <p:grpSpPr>
          <a:xfrm>
            <a:off x="756742" y="2377545"/>
            <a:ext cx="2369077" cy="3051524"/>
            <a:chOff x="0" y="0"/>
            <a:chExt cx="3158769" cy="4068699"/>
          </a:xfrm>
        </p:grpSpPr>
        <p:sp>
          <p:nvSpPr>
            <p:cNvPr id="5" name="Freeform 5"/>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6" name="Group 6"/>
          <p:cNvGrpSpPr/>
          <p:nvPr/>
        </p:nvGrpSpPr>
        <p:grpSpPr>
          <a:xfrm>
            <a:off x="740950" y="3766215"/>
            <a:ext cx="2369077" cy="1243469"/>
            <a:chOff x="0" y="0"/>
            <a:chExt cx="3158769" cy="1657958"/>
          </a:xfrm>
        </p:grpSpPr>
        <p:sp>
          <p:nvSpPr>
            <p:cNvPr id="7" name="Freeform 7"/>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8" name="TextBox 8"/>
            <p:cNvSpPr txBox="1"/>
            <p:nvPr/>
          </p:nvSpPr>
          <p:spPr>
            <a:xfrm>
              <a:off x="0" y="19050"/>
              <a:ext cx="3158769" cy="1638908"/>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1950</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Turing </a:t>
              </a:r>
              <a:r>
                <a:rPr lang="en-US" sz="1650" u="none" strike="noStrike" dirty="0" err="1">
                  <a:solidFill>
                    <a:srgbClr val="000000"/>
                  </a:solidFill>
                  <a:latin typeface="Lato"/>
                  <a:ea typeface="Lato"/>
                  <a:cs typeface="Lato"/>
                  <a:sym typeface="Lato"/>
                </a:rPr>
                <a:t>proponuje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inteligentne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maszyny</a:t>
              </a:r>
              <a:r>
                <a:rPr lang="en-US" sz="1650" u="none" strike="noStrike" dirty="0">
                  <a:solidFill>
                    <a:srgbClr val="000000"/>
                  </a:solidFill>
                  <a:latin typeface="Lato"/>
                  <a:ea typeface="Lato"/>
                  <a:cs typeface="Lato"/>
                  <a:sym typeface="Lato"/>
                </a:rPr>
                <a:t>: „test </a:t>
              </a:r>
              <a:r>
                <a:rPr lang="en-US" sz="1650" u="none" strike="noStrike" dirty="0" err="1">
                  <a:solidFill>
                    <a:srgbClr val="000000"/>
                  </a:solidFill>
                  <a:latin typeface="Lato"/>
                  <a:ea typeface="Lato"/>
                  <a:cs typeface="Lato"/>
                  <a:sym typeface="Lato"/>
                </a:rPr>
                <a:t>imitacji</a:t>
              </a:r>
              <a:r>
                <a:rPr lang="en-US" sz="1650" u="none" strike="noStrike" dirty="0">
                  <a:solidFill>
                    <a:srgbClr val="000000"/>
                  </a:solidFill>
                  <a:latin typeface="Lato"/>
                  <a:ea typeface="Lato"/>
                  <a:cs typeface="Lato"/>
                  <a:sym typeface="Lato"/>
                </a:rPr>
                <a:t>”.</a:t>
              </a:r>
            </a:p>
          </p:txBody>
        </p:sp>
      </p:grpSp>
      <p:grpSp>
        <p:nvGrpSpPr>
          <p:cNvPr id="9" name="Group 9"/>
          <p:cNvGrpSpPr/>
          <p:nvPr/>
        </p:nvGrpSpPr>
        <p:grpSpPr>
          <a:xfrm>
            <a:off x="1420492" y="2558348"/>
            <a:ext cx="1041568" cy="1041568"/>
            <a:chOff x="0" y="0"/>
            <a:chExt cx="1388758" cy="1388758"/>
          </a:xfrm>
        </p:grpSpPr>
        <p:sp>
          <p:nvSpPr>
            <p:cNvPr id="10" name="Freeform 10"/>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5"/>
              <a:stretch>
                <a:fillRect t="-18028" r="8" b="-18021"/>
              </a:stretch>
            </a:blipFill>
            <a:ln w="38100" cap="sq">
              <a:solidFill>
                <a:srgbClr val="000000"/>
              </a:solidFill>
              <a:prstDash val="solid"/>
              <a:miter/>
            </a:ln>
          </p:spPr>
          <p:txBody>
            <a:bodyPr/>
            <a:lstStyle/>
            <a:p>
              <a:endParaRPr lang="es-ES"/>
            </a:p>
          </p:txBody>
        </p:sp>
      </p:grpSp>
      <p:grpSp>
        <p:nvGrpSpPr>
          <p:cNvPr id="11" name="Group 11"/>
          <p:cNvGrpSpPr/>
          <p:nvPr/>
        </p:nvGrpSpPr>
        <p:grpSpPr>
          <a:xfrm>
            <a:off x="3138602" y="2377545"/>
            <a:ext cx="2369077" cy="3051524"/>
            <a:chOff x="0" y="0"/>
            <a:chExt cx="3158769" cy="4068699"/>
          </a:xfrm>
        </p:grpSpPr>
        <p:sp>
          <p:nvSpPr>
            <p:cNvPr id="12" name="Freeform 12"/>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13" name="Group 13"/>
          <p:cNvGrpSpPr/>
          <p:nvPr/>
        </p:nvGrpSpPr>
        <p:grpSpPr>
          <a:xfrm>
            <a:off x="3230604" y="3149375"/>
            <a:ext cx="2277075" cy="2083994"/>
            <a:chOff x="0" y="0"/>
            <a:chExt cx="3036100" cy="2778658"/>
          </a:xfrm>
        </p:grpSpPr>
        <p:sp>
          <p:nvSpPr>
            <p:cNvPr id="14" name="Freeform 14"/>
            <p:cNvSpPr/>
            <p:nvPr/>
          </p:nvSpPr>
          <p:spPr>
            <a:xfrm>
              <a:off x="0" y="0"/>
              <a:ext cx="3036099" cy="2778656"/>
            </a:xfrm>
            <a:custGeom>
              <a:avLst/>
              <a:gdLst/>
              <a:ahLst/>
              <a:cxnLst/>
              <a:rect l="l" t="t" r="r" b="b"/>
              <a:pathLst>
                <a:path w="3036099" h="2778656">
                  <a:moveTo>
                    <a:pt x="0" y="0"/>
                  </a:moveTo>
                  <a:lnTo>
                    <a:pt x="3036099" y="0"/>
                  </a:lnTo>
                  <a:lnTo>
                    <a:pt x="3036099" y="2778656"/>
                  </a:lnTo>
                  <a:lnTo>
                    <a:pt x="0" y="2778656"/>
                  </a:lnTo>
                  <a:close/>
                </a:path>
              </a:pathLst>
            </a:custGeom>
            <a:blipFill>
              <a:blip r:embed="rId4">
                <a:alphaModFix amt="0"/>
              </a:blip>
              <a:stretch>
                <a:fillRect l="-18044" r="-22084" b="40332"/>
              </a:stretch>
            </a:blipFill>
          </p:spPr>
          <p:txBody>
            <a:bodyPr/>
            <a:lstStyle/>
            <a:p>
              <a:endParaRPr lang="es-ES"/>
            </a:p>
          </p:txBody>
        </p:sp>
        <p:sp>
          <p:nvSpPr>
            <p:cNvPr id="15" name="TextBox 15"/>
            <p:cNvSpPr txBox="1"/>
            <p:nvPr/>
          </p:nvSpPr>
          <p:spPr>
            <a:xfrm>
              <a:off x="0" y="19050"/>
              <a:ext cx="3036100" cy="27596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1956</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Termin „AI” </a:t>
              </a:r>
              <a:r>
                <a:rPr lang="en-US" sz="1650" u="none" strike="noStrike" dirty="0" err="1">
                  <a:solidFill>
                    <a:srgbClr val="000000"/>
                  </a:solidFill>
                  <a:latin typeface="Lato"/>
                  <a:ea typeface="Lato"/>
                  <a:cs typeface="Lato"/>
                  <a:sym typeface="Lato"/>
                </a:rPr>
                <a:t>został</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ukuty</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przez</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Johna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McCarthy’ego</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na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konferencji</a:t>
              </a:r>
              <a:r>
                <a:rPr lang="en-US" sz="1650" u="none" strike="noStrike" dirty="0">
                  <a:solidFill>
                    <a:srgbClr val="000000"/>
                  </a:solidFill>
                  <a:latin typeface="Lato"/>
                  <a:ea typeface="Lato"/>
                  <a:cs typeface="Lato"/>
                  <a:sym typeface="Lato"/>
                </a:rPr>
                <a:t> w Dartmouth.</a:t>
              </a:r>
            </a:p>
          </p:txBody>
        </p:sp>
      </p:grpSp>
      <p:grpSp>
        <p:nvGrpSpPr>
          <p:cNvPr id="16" name="Group 16"/>
          <p:cNvGrpSpPr/>
          <p:nvPr/>
        </p:nvGrpSpPr>
        <p:grpSpPr>
          <a:xfrm>
            <a:off x="3821401" y="2558348"/>
            <a:ext cx="1041568" cy="1041568"/>
            <a:chOff x="0" y="0"/>
            <a:chExt cx="1388758" cy="1388758"/>
          </a:xfrm>
        </p:grpSpPr>
        <p:sp>
          <p:nvSpPr>
            <p:cNvPr id="17" name="Freeform 17"/>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6"/>
              <a:stretch>
                <a:fillRect l="-25020" r="-25010" b="8"/>
              </a:stretch>
            </a:blipFill>
            <a:ln w="38100" cap="sq">
              <a:solidFill>
                <a:srgbClr val="000000"/>
              </a:solidFill>
              <a:prstDash val="solid"/>
              <a:miter/>
            </a:ln>
          </p:spPr>
          <p:txBody>
            <a:bodyPr/>
            <a:lstStyle/>
            <a:p>
              <a:endParaRPr lang="es-ES"/>
            </a:p>
          </p:txBody>
        </p:sp>
      </p:grpSp>
      <p:grpSp>
        <p:nvGrpSpPr>
          <p:cNvPr id="18" name="Group 18"/>
          <p:cNvGrpSpPr/>
          <p:nvPr/>
        </p:nvGrpSpPr>
        <p:grpSpPr>
          <a:xfrm>
            <a:off x="5558552" y="2377545"/>
            <a:ext cx="2369077" cy="3051524"/>
            <a:chOff x="0" y="0"/>
            <a:chExt cx="3158769" cy="4068699"/>
          </a:xfrm>
        </p:grpSpPr>
        <p:sp>
          <p:nvSpPr>
            <p:cNvPr id="19" name="Freeform 19"/>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20" name="Group 20"/>
          <p:cNvGrpSpPr/>
          <p:nvPr/>
        </p:nvGrpSpPr>
        <p:grpSpPr>
          <a:xfrm>
            <a:off x="5666465" y="3674565"/>
            <a:ext cx="2153260" cy="1243469"/>
            <a:chOff x="0" y="0"/>
            <a:chExt cx="2871013" cy="1657958"/>
          </a:xfrm>
        </p:grpSpPr>
        <p:sp>
          <p:nvSpPr>
            <p:cNvPr id="21" name="Freeform 21"/>
            <p:cNvSpPr/>
            <p:nvPr/>
          </p:nvSpPr>
          <p:spPr>
            <a:xfrm>
              <a:off x="0" y="0"/>
              <a:ext cx="2871012" cy="1657957"/>
            </a:xfrm>
            <a:custGeom>
              <a:avLst/>
              <a:gdLst/>
              <a:ahLst/>
              <a:cxnLst/>
              <a:rect l="l" t="t" r="r" b="b"/>
              <a:pathLst>
                <a:path w="2871012" h="1657957">
                  <a:moveTo>
                    <a:pt x="0" y="0"/>
                  </a:moveTo>
                  <a:lnTo>
                    <a:pt x="2871012" y="0"/>
                  </a:lnTo>
                  <a:lnTo>
                    <a:pt x="2871012" y="1657957"/>
                  </a:lnTo>
                  <a:lnTo>
                    <a:pt x="0" y="1657957"/>
                  </a:lnTo>
                  <a:close/>
                </a:path>
              </a:pathLst>
            </a:custGeom>
            <a:blipFill>
              <a:blip r:embed="rId4">
                <a:alphaModFix amt="0"/>
              </a:blip>
              <a:stretch>
                <a:fillRect l="-19081" r="-29104"/>
              </a:stretch>
            </a:blipFill>
          </p:spPr>
          <p:txBody>
            <a:bodyPr/>
            <a:lstStyle/>
            <a:p>
              <a:endParaRPr lang="es-ES"/>
            </a:p>
          </p:txBody>
        </p:sp>
        <p:sp>
          <p:nvSpPr>
            <p:cNvPr id="22" name="TextBox 22"/>
            <p:cNvSpPr txBox="1"/>
            <p:nvPr/>
          </p:nvSpPr>
          <p:spPr>
            <a:xfrm>
              <a:off x="0" y="19050"/>
              <a:ext cx="2871013" cy="1638908"/>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1965</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 Chatbot ELIZA </a:t>
              </a:r>
              <a:r>
                <a:rPr lang="en-US" sz="1650" u="none" strike="noStrike" dirty="0" err="1">
                  <a:solidFill>
                    <a:srgbClr val="000000"/>
                  </a:solidFill>
                  <a:latin typeface="Lato"/>
                  <a:ea typeface="Lato"/>
                  <a:cs typeface="Lato"/>
                  <a:sym typeface="Lato"/>
                </a:rPr>
                <a:t>symuluje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rozmowę</a:t>
              </a:r>
              <a:r>
                <a:rPr lang="en-US" sz="1650" u="none" strike="noStrike" dirty="0">
                  <a:solidFill>
                    <a:srgbClr val="000000"/>
                  </a:solidFill>
                  <a:latin typeface="Lato"/>
                  <a:ea typeface="Lato"/>
                  <a:cs typeface="Lato"/>
                  <a:sym typeface="Lato"/>
                </a:rPr>
                <a:t>.</a:t>
              </a:r>
            </a:p>
          </p:txBody>
        </p:sp>
      </p:grpSp>
      <p:grpSp>
        <p:nvGrpSpPr>
          <p:cNvPr id="23" name="Group 23"/>
          <p:cNvGrpSpPr/>
          <p:nvPr/>
        </p:nvGrpSpPr>
        <p:grpSpPr>
          <a:xfrm>
            <a:off x="6222311" y="2558348"/>
            <a:ext cx="1041568" cy="1041568"/>
            <a:chOff x="0" y="0"/>
            <a:chExt cx="1388758" cy="1388758"/>
          </a:xfrm>
        </p:grpSpPr>
        <p:sp>
          <p:nvSpPr>
            <p:cNvPr id="24" name="Freeform 24"/>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7"/>
              <a:stretch>
                <a:fillRect l="-24350" r="-24341" b="8"/>
              </a:stretch>
            </a:blipFill>
            <a:ln w="38100" cap="sq">
              <a:solidFill>
                <a:srgbClr val="000000"/>
              </a:solidFill>
              <a:prstDash val="solid"/>
              <a:miter/>
            </a:ln>
          </p:spPr>
          <p:txBody>
            <a:bodyPr/>
            <a:lstStyle/>
            <a:p>
              <a:endParaRPr lang="es-ES"/>
            </a:p>
          </p:txBody>
        </p:sp>
      </p:grpSp>
      <p:grpSp>
        <p:nvGrpSpPr>
          <p:cNvPr id="25" name="Group 25"/>
          <p:cNvGrpSpPr/>
          <p:nvPr/>
        </p:nvGrpSpPr>
        <p:grpSpPr>
          <a:xfrm>
            <a:off x="7959461" y="2377545"/>
            <a:ext cx="2369077" cy="3051524"/>
            <a:chOff x="0" y="0"/>
            <a:chExt cx="3158769" cy="4068699"/>
          </a:xfrm>
        </p:grpSpPr>
        <p:sp>
          <p:nvSpPr>
            <p:cNvPr id="26" name="Freeform 2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27" name="Group 27"/>
          <p:cNvGrpSpPr/>
          <p:nvPr/>
        </p:nvGrpSpPr>
        <p:grpSpPr>
          <a:xfrm>
            <a:off x="7959461" y="3582914"/>
            <a:ext cx="2369077" cy="1243469"/>
            <a:chOff x="0" y="0"/>
            <a:chExt cx="3158769" cy="1657958"/>
          </a:xfrm>
        </p:grpSpPr>
        <p:sp>
          <p:nvSpPr>
            <p:cNvPr id="28" name="Freeform 2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29" name="TextBox 29"/>
            <p:cNvSpPr txBox="1"/>
            <p:nvPr/>
          </p:nvSpPr>
          <p:spPr>
            <a:xfrm>
              <a:off x="0" y="19050"/>
              <a:ext cx="3158769" cy="1638908"/>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1966</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Shakey, </a:t>
              </a:r>
              <a:r>
                <a:rPr lang="en-US" sz="1650" u="none" strike="noStrike" dirty="0" err="1">
                  <a:solidFill>
                    <a:srgbClr val="000000"/>
                  </a:solidFill>
                  <a:latin typeface="Lato"/>
                  <a:ea typeface="Lato"/>
                  <a:cs typeface="Lato"/>
                  <a:sym typeface="Lato"/>
                </a:rPr>
                <a:t>pierwszy</a:t>
              </a:r>
              <a:r>
                <a:rPr lang="en-US" sz="1650" u="none" strike="noStrike" dirty="0">
                  <a:solidFill>
                    <a:srgbClr val="000000"/>
                  </a:solidFill>
                  <a:latin typeface="Lato"/>
                  <a:ea typeface="Lato"/>
                  <a:cs typeface="Lato"/>
                  <a:sym typeface="Lato"/>
                </a:rPr>
                <a:t> robot </a:t>
              </a:r>
              <a:r>
                <a:rPr lang="en-US" sz="1650" u="none" strike="noStrike" dirty="0" err="1">
                  <a:solidFill>
                    <a:srgbClr val="000000"/>
                  </a:solidFill>
                  <a:latin typeface="Lato"/>
                  <a:ea typeface="Lato"/>
                  <a:cs typeface="Lato"/>
                  <a:sym typeface="Lato"/>
                </a:rPr>
                <a:t>zdolny</a:t>
              </a:r>
              <a:r>
                <a:rPr lang="en-US" sz="1650" u="none" strike="noStrike" dirty="0">
                  <a:solidFill>
                    <a:srgbClr val="000000"/>
                  </a:solidFill>
                  <a:latin typeface="Lato"/>
                  <a:ea typeface="Lato"/>
                  <a:cs typeface="Lato"/>
                  <a:sym typeface="Lato"/>
                </a:rPr>
                <a:t> do </a:t>
              </a:r>
              <a:r>
                <a:rPr lang="en-US" sz="1650" u="none" strike="noStrike" dirty="0" err="1">
                  <a:solidFill>
                    <a:srgbClr val="000000"/>
                  </a:solidFill>
                  <a:latin typeface="Lato"/>
                  <a:ea typeface="Lato"/>
                  <a:cs typeface="Lato"/>
                  <a:sym typeface="Lato"/>
                </a:rPr>
                <a:t>rozumowania</a:t>
              </a:r>
              <a:r>
                <a:rPr lang="en-US" sz="1650" u="none" strike="noStrike" dirty="0">
                  <a:solidFill>
                    <a:srgbClr val="000000"/>
                  </a:solidFill>
                  <a:latin typeface="Lato"/>
                  <a:ea typeface="Lato"/>
                  <a:cs typeface="Lato"/>
                  <a:sym typeface="Lato"/>
                </a:rPr>
                <a:t>.</a:t>
              </a:r>
            </a:p>
          </p:txBody>
        </p:sp>
      </p:grpSp>
      <p:grpSp>
        <p:nvGrpSpPr>
          <p:cNvPr id="30" name="Group 30"/>
          <p:cNvGrpSpPr/>
          <p:nvPr/>
        </p:nvGrpSpPr>
        <p:grpSpPr>
          <a:xfrm>
            <a:off x="8623211" y="2558348"/>
            <a:ext cx="1041568" cy="1041568"/>
            <a:chOff x="0" y="0"/>
            <a:chExt cx="1388758" cy="1388758"/>
          </a:xfrm>
        </p:grpSpPr>
        <p:sp>
          <p:nvSpPr>
            <p:cNvPr id="31" name="Freeform 3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8"/>
              <a:stretch>
                <a:fillRect t="-29542" r="8" b="-29535"/>
              </a:stretch>
            </a:blipFill>
            <a:ln w="38100" cap="sq">
              <a:solidFill>
                <a:srgbClr val="000000"/>
              </a:solidFill>
              <a:prstDash val="solid"/>
              <a:miter/>
            </a:ln>
          </p:spPr>
          <p:txBody>
            <a:bodyPr/>
            <a:lstStyle/>
            <a:p>
              <a:endParaRPr lang="es-ES"/>
            </a:p>
          </p:txBody>
        </p:sp>
      </p:grpSp>
      <p:grpSp>
        <p:nvGrpSpPr>
          <p:cNvPr id="32" name="Group 32"/>
          <p:cNvGrpSpPr/>
          <p:nvPr/>
        </p:nvGrpSpPr>
        <p:grpSpPr>
          <a:xfrm>
            <a:off x="10360371" y="2377545"/>
            <a:ext cx="2369077" cy="3051524"/>
            <a:chOff x="0" y="0"/>
            <a:chExt cx="3158769" cy="4068699"/>
          </a:xfrm>
        </p:grpSpPr>
        <p:sp>
          <p:nvSpPr>
            <p:cNvPr id="33" name="Freeform 3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34" name="Group 34"/>
          <p:cNvGrpSpPr/>
          <p:nvPr/>
        </p:nvGrpSpPr>
        <p:grpSpPr>
          <a:xfrm>
            <a:off x="10360371" y="3582914"/>
            <a:ext cx="2369077" cy="1426769"/>
            <a:chOff x="0" y="0"/>
            <a:chExt cx="3158769" cy="1902358"/>
          </a:xfrm>
        </p:grpSpPr>
        <p:sp>
          <p:nvSpPr>
            <p:cNvPr id="35" name="Freeform 35"/>
            <p:cNvSpPr/>
            <p:nvPr/>
          </p:nvSpPr>
          <p:spPr>
            <a:xfrm>
              <a:off x="0" y="0"/>
              <a:ext cx="3158768" cy="1902357"/>
            </a:xfrm>
            <a:custGeom>
              <a:avLst/>
              <a:gdLst/>
              <a:ahLst/>
              <a:cxnLst/>
              <a:rect l="l" t="t" r="r" b="b"/>
              <a:pathLst>
                <a:path w="3158768" h="1902357">
                  <a:moveTo>
                    <a:pt x="0" y="0"/>
                  </a:moveTo>
                  <a:lnTo>
                    <a:pt x="3158768" y="0"/>
                  </a:lnTo>
                  <a:lnTo>
                    <a:pt x="3158768" y="1902357"/>
                  </a:lnTo>
                  <a:lnTo>
                    <a:pt x="0" y="1902357"/>
                  </a:lnTo>
                  <a:close/>
                </a:path>
              </a:pathLst>
            </a:custGeom>
            <a:blipFill>
              <a:blip r:embed="rId4">
                <a:alphaModFix amt="0"/>
              </a:blip>
              <a:stretch>
                <a:fillRect l="-17343" r="-17343" b="12847"/>
              </a:stretch>
            </a:blipFill>
          </p:spPr>
          <p:txBody>
            <a:bodyPr/>
            <a:lstStyle/>
            <a:p>
              <a:endParaRPr lang="es-ES"/>
            </a:p>
          </p:txBody>
        </p:sp>
        <p:sp>
          <p:nvSpPr>
            <p:cNvPr id="36" name="TextBox 36"/>
            <p:cNvSpPr txBox="1"/>
            <p:nvPr/>
          </p:nvSpPr>
          <p:spPr>
            <a:xfrm>
              <a:off x="0" y="19050"/>
              <a:ext cx="3158769" cy="18833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1997</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Deep Blue, </a:t>
              </a:r>
              <a:r>
                <a:rPr lang="en-US" sz="1650" u="none" strike="noStrike" dirty="0" err="1">
                  <a:solidFill>
                    <a:srgbClr val="000000"/>
                  </a:solidFill>
                  <a:latin typeface="Lato"/>
                  <a:ea typeface="Lato"/>
                  <a:cs typeface="Lato"/>
                  <a:sym typeface="Lato"/>
                </a:rPr>
                <a:t>komputer</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grający</a:t>
              </a:r>
              <a:r>
                <a:rPr lang="en-US" sz="1650" u="none" strike="noStrike" dirty="0">
                  <a:solidFill>
                    <a:srgbClr val="000000"/>
                  </a:solidFill>
                  <a:latin typeface="Lato"/>
                  <a:ea typeface="Lato"/>
                  <a:cs typeface="Lato"/>
                  <a:sym typeface="Lato"/>
                </a:rPr>
                <a:t> w </a:t>
              </a:r>
              <a:r>
                <a:rPr lang="en-US" sz="1650" u="none" strike="noStrike" dirty="0" err="1">
                  <a:solidFill>
                    <a:srgbClr val="000000"/>
                  </a:solidFill>
                  <a:latin typeface="Lato"/>
                  <a:ea typeface="Lato"/>
                  <a:cs typeface="Lato"/>
                  <a:sym typeface="Lato"/>
                </a:rPr>
                <a:t>szachy</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pokonuje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mistrza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świata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Garriego</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Kasparowa</a:t>
              </a:r>
              <a:r>
                <a:rPr lang="en-US" sz="1650" u="none" strike="noStrike" dirty="0">
                  <a:solidFill>
                    <a:srgbClr val="000000"/>
                  </a:solidFill>
                  <a:latin typeface="Lato"/>
                  <a:ea typeface="Lato"/>
                  <a:cs typeface="Lato"/>
                  <a:sym typeface="Lato"/>
                </a:rPr>
                <a:t>.</a:t>
              </a:r>
            </a:p>
          </p:txBody>
        </p:sp>
      </p:grpSp>
      <p:grpSp>
        <p:nvGrpSpPr>
          <p:cNvPr id="37" name="Group 37"/>
          <p:cNvGrpSpPr/>
          <p:nvPr/>
        </p:nvGrpSpPr>
        <p:grpSpPr>
          <a:xfrm>
            <a:off x="11024121" y="2558348"/>
            <a:ext cx="1041568" cy="1041568"/>
            <a:chOff x="0" y="0"/>
            <a:chExt cx="1388758" cy="1388758"/>
          </a:xfrm>
        </p:grpSpPr>
        <p:sp>
          <p:nvSpPr>
            <p:cNvPr id="38" name="Freeform 3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9"/>
              <a:stretch>
                <a:fillRect l="-16665" r="-16657" b="8"/>
              </a:stretch>
            </a:blipFill>
            <a:ln w="38100" cap="sq">
              <a:solidFill>
                <a:srgbClr val="000000"/>
              </a:solidFill>
              <a:prstDash val="solid"/>
              <a:miter/>
            </a:ln>
          </p:spPr>
          <p:txBody>
            <a:bodyPr/>
            <a:lstStyle/>
            <a:p>
              <a:endParaRPr lang="es-ES"/>
            </a:p>
          </p:txBody>
        </p:sp>
      </p:grpSp>
      <p:grpSp>
        <p:nvGrpSpPr>
          <p:cNvPr id="39" name="Group 39"/>
          <p:cNvGrpSpPr/>
          <p:nvPr/>
        </p:nvGrpSpPr>
        <p:grpSpPr>
          <a:xfrm>
            <a:off x="12761271" y="2377545"/>
            <a:ext cx="2369077" cy="3051524"/>
            <a:chOff x="0" y="0"/>
            <a:chExt cx="3158769" cy="4068699"/>
          </a:xfrm>
        </p:grpSpPr>
        <p:sp>
          <p:nvSpPr>
            <p:cNvPr id="40" name="Freeform 4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41" name="Group 41"/>
          <p:cNvGrpSpPr/>
          <p:nvPr/>
        </p:nvGrpSpPr>
        <p:grpSpPr>
          <a:xfrm>
            <a:off x="12761271" y="3582914"/>
            <a:ext cx="2369077" cy="1426769"/>
            <a:chOff x="0" y="0"/>
            <a:chExt cx="3158769" cy="1902358"/>
          </a:xfrm>
        </p:grpSpPr>
        <p:sp>
          <p:nvSpPr>
            <p:cNvPr id="42" name="Freeform 42"/>
            <p:cNvSpPr/>
            <p:nvPr/>
          </p:nvSpPr>
          <p:spPr>
            <a:xfrm>
              <a:off x="0" y="0"/>
              <a:ext cx="3158768" cy="1902357"/>
            </a:xfrm>
            <a:custGeom>
              <a:avLst/>
              <a:gdLst/>
              <a:ahLst/>
              <a:cxnLst/>
              <a:rect l="l" t="t" r="r" b="b"/>
              <a:pathLst>
                <a:path w="3158768" h="1902357">
                  <a:moveTo>
                    <a:pt x="0" y="0"/>
                  </a:moveTo>
                  <a:lnTo>
                    <a:pt x="3158768" y="0"/>
                  </a:lnTo>
                  <a:lnTo>
                    <a:pt x="3158768" y="1902357"/>
                  </a:lnTo>
                  <a:lnTo>
                    <a:pt x="0" y="1902357"/>
                  </a:lnTo>
                  <a:close/>
                </a:path>
              </a:pathLst>
            </a:custGeom>
            <a:blipFill>
              <a:blip r:embed="rId4">
                <a:alphaModFix amt="0"/>
              </a:blip>
              <a:stretch>
                <a:fillRect l="-17343" r="-17343" b="12847"/>
              </a:stretch>
            </a:blipFill>
          </p:spPr>
          <p:txBody>
            <a:bodyPr/>
            <a:lstStyle/>
            <a:p>
              <a:endParaRPr lang="es-ES"/>
            </a:p>
          </p:txBody>
        </p:sp>
        <p:sp>
          <p:nvSpPr>
            <p:cNvPr id="43" name="TextBox 43"/>
            <p:cNvSpPr txBox="1"/>
            <p:nvPr/>
          </p:nvSpPr>
          <p:spPr>
            <a:xfrm>
              <a:off x="0" y="19050"/>
              <a:ext cx="3158769" cy="18833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2000</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MIT </a:t>
              </a:r>
              <a:r>
                <a:rPr lang="en-US" sz="1650" u="none" strike="noStrike" dirty="0" err="1">
                  <a:solidFill>
                    <a:srgbClr val="000000"/>
                  </a:solidFill>
                  <a:latin typeface="Lato"/>
                  <a:ea typeface="Lato"/>
                  <a:cs typeface="Lato"/>
                  <a:sym typeface="Lato"/>
                </a:rPr>
                <a:t>pracuje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nad</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Kismetem</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robotem</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zaprojektowanym</a:t>
              </a:r>
              <a:r>
                <a:rPr lang="en-US" sz="1650" u="none" strike="noStrike" dirty="0">
                  <a:solidFill>
                    <a:srgbClr val="000000"/>
                  </a:solidFill>
                  <a:latin typeface="Lato"/>
                  <a:ea typeface="Lato"/>
                  <a:cs typeface="Lato"/>
                  <a:sym typeface="Lato"/>
                </a:rPr>
                <a:t> do </a:t>
              </a:r>
              <a:r>
                <a:rPr lang="en-US" sz="1650" u="none" strike="noStrike" dirty="0" err="1">
                  <a:solidFill>
                    <a:srgbClr val="000000"/>
                  </a:solidFill>
                  <a:latin typeface="Lato"/>
                  <a:ea typeface="Lato"/>
                  <a:cs typeface="Lato"/>
                  <a:sym typeface="Lato"/>
                </a:rPr>
                <a:t>interakcji</a:t>
              </a:r>
              <a:r>
                <a:rPr lang="en-US" sz="1650" u="none" strike="noStrike" dirty="0">
                  <a:solidFill>
                    <a:srgbClr val="000000"/>
                  </a:solidFill>
                  <a:latin typeface="Lato"/>
                  <a:ea typeface="Lato"/>
                  <a:cs typeface="Lato"/>
                  <a:sym typeface="Lato"/>
                </a:rPr>
                <a:t> z </a:t>
              </a:r>
              <a:r>
                <a:rPr lang="en-US" sz="1650" u="none" strike="noStrike" dirty="0" err="1">
                  <a:solidFill>
                    <a:srgbClr val="000000"/>
                  </a:solidFill>
                  <a:latin typeface="Lato"/>
                  <a:ea typeface="Lato"/>
                  <a:cs typeface="Lato"/>
                  <a:sym typeface="Lato"/>
                </a:rPr>
                <a:t>ludźmi</a:t>
              </a:r>
              <a:r>
                <a:rPr lang="en-US" sz="1650" u="none" strike="noStrike" dirty="0">
                  <a:solidFill>
                    <a:srgbClr val="000000"/>
                  </a:solidFill>
                  <a:latin typeface="Lato"/>
                  <a:ea typeface="Lato"/>
                  <a:cs typeface="Lato"/>
                  <a:sym typeface="Lato"/>
                </a:rPr>
                <a:t>.</a:t>
              </a:r>
            </a:p>
          </p:txBody>
        </p:sp>
      </p:grpSp>
      <p:grpSp>
        <p:nvGrpSpPr>
          <p:cNvPr id="44" name="Group 44"/>
          <p:cNvGrpSpPr/>
          <p:nvPr/>
        </p:nvGrpSpPr>
        <p:grpSpPr>
          <a:xfrm>
            <a:off x="13425021" y="2558348"/>
            <a:ext cx="1041568" cy="1041568"/>
            <a:chOff x="0" y="0"/>
            <a:chExt cx="1388758" cy="1388758"/>
          </a:xfrm>
        </p:grpSpPr>
        <p:sp>
          <p:nvSpPr>
            <p:cNvPr id="45" name="Freeform 4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0"/>
              <a:stretch>
                <a:fillRect t="-16665" r="8" b="-16657"/>
              </a:stretch>
            </a:blipFill>
            <a:ln w="38100" cap="sq">
              <a:solidFill>
                <a:srgbClr val="000000"/>
              </a:solidFill>
              <a:prstDash val="solid"/>
              <a:miter/>
            </a:ln>
          </p:spPr>
          <p:txBody>
            <a:bodyPr/>
            <a:lstStyle/>
            <a:p>
              <a:endParaRPr lang="es-ES"/>
            </a:p>
          </p:txBody>
        </p:sp>
      </p:grpSp>
      <p:grpSp>
        <p:nvGrpSpPr>
          <p:cNvPr id="46" name="Group 46"/>
          <p:cNvGrpSpPr/>
          <p:nvPr/>
        </p:nvGrpSpPr>
        <p:grpSpPr>
          <a:xfrm>
            <a:off x="15162181" y="2377545"/>
            <a:ext cx="2369077" cy="3051524"/>
            <a:chOff x="0" y="0"/>
            <a:chExt cx="3158769" cy="4068699"/>
          </a:xfrm>
        </p:grpSpPr>
        <p:sp>
          <p:nvSpPr>
            <p:cNvPr id="47" name="Freeform 4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48" name="Group 48"/>
          <p:cNvGrpSpPr/>
          <p:nvPr/>
        </p:nvGrpSpPr>
        <p:grpSpPr>
          <a:xfrm>
            <a:off x="15162181" y="3582914"/>
            <a:ext cx="2369077" cy="1426769"/>
            <a:chOff x="0" y="0"/>
            <a:chExt cx="3158769" cy="1902358"/>
          </a:xfrm>
        </p:grpSpPr>
        <p:sp>
          <p:nvSpPr>
            <p:cNvPr id="49" name="Freeform 49"/>
            <p:cNvSpPr/>
            <p:nvPr/>
          </p:nvSpPr>
          <p:spPr>
            <a:xfrm>
              <a:off x="0" y="0"/>
              <a:ext cx="3158768" cy="1902357"/>
            </a:xfrm>
            <a:custGeom>
              <a:avLst/>
              <a:gdLst/>
              <a:ahLst/>
              <a:cxnLst/>
              <a:rect l="l" t="t" r="r" b="b"/>
              <a:pathLst>
                <a:path w="3158768" h="1902357">
                  <a:moveTo>
                    <a:pt x="0" y="0"/>
                  </a:moveTo>
                  <a:lnTo>
                    <a:pt x="3158768" y="0"/>
                  </a:lnTo>
                  <a:lnTo>
                    <a:pt x="3158768" y="1902357"/>
                  </a:lnTo>
                  <a:lnTo>
                    <a:pt x="0" y="1902357"/>
                  </a:lnTo>
                  <a:close/>
                </a:path>
              </a:pathLst>
            </a:custGeom>
            <a:blipFill>
              <a:blip r:embed="rId4">
                <a:alphaModFix amt="0"/>
              </a:blip>
              <a:stretch>
                <a:fillRect l="-17343" r="-17343" b="12847"/>
              </a:stretch>
            </a:blipFill>
          </p:spPr>
          <p:txBody>
            <a:bodyPr/>
            <a:lstStyle/>
            <a:p>
              <a:endParaRPr lang="es-ES"/>
            </a:p>
          </p:txBody>
        </p:sp>
        <p:sp>
          <p:nvSpPr>
            <p:cNvPr id="50" name="TextBox 50"/>
            <p:cNvSpPr txBox="1"/>
            <p:nvPr/>
          </p:nvSpPr>
          <p:spPr>
            <a:xfrm>
              <a:off x="0" y="19050"/>
              <a:ext cx="3158769" cy="18833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2006</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Geoffrey Hinton </a:t>
              </a:r>
              <a:r>
                <a:rPr lang="en-US" sz="1650" u="none" strike="noStrike" dirty="0" err="1">
                  <a:solidFill>
                    <a:srgbClr val="000000"/>
                  </a:solidFill>
                  <a:latin typeface="Lato"/>
                  <a:ea typeface="Lato"/>
                  <a:cs typeface="Lato"/>
                  <a:sym typeface="Lato"/>
                </a:rPr>
                <a:t>publikuje</a:t>
              </a:r>
              <a:r>
                <a:rPr lang="en-US" sz="1650" u="none" strike="noStrike" dirty="0">
                  <a:solidFill>
                    <a:srgbClr val="000000"/>
                  </a:solidFill>
                  <a:latin typeface="Lato"/>
                  <a:ea typeface="Lato"/>
                  <a:cs typeface="Lato"/>
                  <a:sym typeface="Lato"/>
                </a:rPr>
                <a:t> „Uczenie </a:t>
              </a:r>
              <a:r>
                <a:rPr lang="en-US" sz="1650" u="none" strike="noStrike" dirty="0" err="1">
                  <a:solidFill>
                    <a:srgbClr val="000000"/>
                  </a:solidFill>
                  <a:latin typeface="Lato"/>
                  <a:ea typeface="Lato"/>
                  <a:cs typeface="Lato"/>
                  <a:sym typeface="Lato"/>
                </a:rPr>
                <a:t>się</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reprezentacji</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wielowarstwowej</a:t>
              </a:r>
              <a:r>
                <a:rPr lang="en-US" sz="1650" u="none" strike="noStrike" dirty="0">
                  <a:solidFill>
                    <a:srgbClr val="000000"/>
                  </a:solidFill>
                  <a:latin typeface="Lato"/>
                  <a:ea typeface="Lato"/>
                  <a:cs typeface="Lato"/>
                  <a:sym typeface="Lato"/>
                </a:rPr>
                <a:t>”</a:t>
              </a:r>
            </a:p>
          </p:txBody>
        </p:sp>
      </p:grpSp>
      <p:grpSp>
        <p:nvGrpSpPr>
          <p:cNvPr id="51" name="Group 51"/>
          <p:cNvGrpSpPr/>
          <p:nvPr/>
        </p:nvGrpSpPr>
        <p:grpSpPr>
          <a:xfrm>
            <a:off x="15825930" y="2558348"/>
            <a:ext cx="1041568" cy="1041568"/>
            <a:chOff x="0" y="0"/>
            <a:chExt cx="1388758" cy="1388758"/>
          </a:xfrm>
        </p:grpSpPr>
        <p:sp>
          <p:nvSpPr>
            <p:cNvPr id="52" name="Freeform 5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1"/>
              <a:stretch>
                <a:fillRect t="-16665" r="8" b="-16657"/>
              </a:stretch>
            </a:blipFill>
            <a:ln w="38100" cap="sq">
              <a:solidFill>
                <a:srgbClr val="000000"/>
              </a:solidFill>
              <a:prstDash val="solid"/>
              <a:miter/>
            </a:ln>
          </p:spPr>
          <p:txBody>
            <a:bodyPr/>
            <a:lstStyle/>
            <a:p>
              <a:endParaRPr lang="es-ES"/>
            </a:p>
          </p:txBody>
        </p:sp>
      </p:grpSp>
      <p:grpSp>
        <p:nvGrpSpPr>
          <p:cNvPr id="53" name="Group 53"/>
          <p:cNvGrpSpPr/>
          <p:nvPr/>
        </p:nvGrpSpPr>
        <p:grpSpPr>
          <a:xfrm>
            <a:off x="6789887" y="4819658"/>
            <a:ext cx="3772014" cy="1160869"/>
            <a:chOff x="0" y="0"/>
            <a:chExt cx="5029352" cy="1547825"/>
          </a:xfrm>
        </p:grpSpPr>
        <p:sp>
          <p:nvSpPr>
            <p:cNvPr id="54" name="Freeform 54"/>
            <p:cNvSpPr/>
            <p:nvPr/>
          </p:nvSpPr>
          <p:spPr>
            <a:xfrm>
              <a:off x="0" y="0"/>
              <a:ext cx="5029327" cy="1547876"/>
            </a:xfrm>
            <a:custGeom>
              <a:avLst/>
              <a:gdLst/>
              <a:ahLst/>
              <a:cxnLst/>
              <a:rect l="l" t="t" r="r" b="b"/>
              <a:pathLst>
                <a:path w="5029327" h="1547876">
                  <a:moveTo>
                    <a:pt x="0" y="773938"/>
                  </a:moveTo>
                  <a:lnTo>
                    <a:pt x="773938" y="0"/>
                  </a:lnTo>
                  <a:lnTo>
                    <a:pt x="773938" y="386969"/>
                  </a:lnTo>
                  <a:lnTo>
                    <a:pt x="4255389" y="386969"/>
                  </a:lnTo>
                  <a:lnTo>
                    <a:pt x="4255389" y="0"/>
                  </a:lnTo>
                  <a:lnTo>
                    <a:pt x="5029327" y="773938"/>
                  </a:lnTo>
                  <a:lnTo>
                    <a:pt x="4255389" y="1547876"/>
                  </a:lnTo>
                  <a:lnTo>
                    <a:pt x="4255389" y="1160907"/>
                  </a:lnTo>
                  <a:lnTo>
                    <a:pt x="773938" y="1160907"/>
                  </a:lnTo>
                  <a:lnTo>
                    <a:pt x="773938" y="1547876"/>
                  </a:lnTo>
                  <a:close/>
                </a:path>
              </a:pathLst>
            </a:custGeom>
            <a:solidFill>
              <a:srgbClr val="F85D2C"/>
            </a:solidFill>
            <a:ln w="38100" cap="sq">
              <a:solidFill>
                <a:srgbClr val="FFFFFF"/>
              </a:solidFill>
              <a:prstDash val="solid"/>
              <a:miter/>
            </a:ln>
          </p:spPr>
          <p:txBody>
            <a:bodyPr/>
            <a:lstStyle/>
            <a:p>
              <a:endParaRPr lang="es-ES"/>
            </a:p>
          </p:txBody>
        </p:sp>
      </p:grpSp>
      <p:grpSp>
        <p:nvGrpSpPr>
          <p:cNvPr id="55" name="Group 55"/>
          <p:cNvGrpSpPr/>
          <p:nvPr/>
        </p:nvGrpSpPr>
        <p:grpSpPr>
          <a:xfrm>
            <a:off x="749798" y="6233436"/>
            <a:ext cx="2369077" cy="3051524"/>
            <a:chOff x="0" y="0"/>
            <a:chExt cx="3158769" cy="4068699"/>
          </a:xfrm>
        </p:grpSpPr>
        <p:sp>
          <p:nvSpPr>
            <p:cNvPr id="56" name="Freeform 5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57" name="Group 57"/>
          <p:cNvGrpSpPr/>
          <p:nvPr/>
        </p:nvGrpSpPr>
        <p:grpSpPr>
          <a:xfrm>
            <a:off x="842129" y="7517855"/>
            <a:ext cx="2198303" cy="1243468"/>
            <a:chOff x="0" y="0"/>
            <a:chExt cx="2931071" cy="1657958"/>
          </a:xfrm>
        </p:grpSpPr>
        <p:sp>
          <p:nvSpPr>
            <p:cNvPr id="58" name="Freeform 58"/>
            <p:cNvSpPr/>
            <p:nvPr/>
          </p:nvSpPr>
          <p:spPr>
            <a:xfrm>
              <a:off x="0" y="0"/>
              <a:ext cx="2931070" cy="1657957"/>
            </a:xfrm>
            <a:custGeom>
              <a:avLst/>
              <a:gdLst/>
              <a:ahLst/>
              <a:cxnLst/>
              <a:rect l="l" t="t" r="r" b="b"/>
              <a:pathLst>
                <a:path w="2931070" h="1657957">
                  <a:moveTo>
                    <a:pt x="0" y="0"/>
                  </a:moveTo>
                  <a:lnTo>
                    <a:pt x="2931070" y="0"/>
                  </a:lnTo>
                  <a:lnTo>
                    <a:pt x="2931070" y="1657957"/>
                  </a:lnTo>
                  <a:lnTo>
                    <a:pt x="0" y="1657957"/>
                  </a:lnTo>
                  <a:close/>
                </a:path>
              </a:pathLst>
            </a:custGeom>
            <a:blipFill>
              <a:blip r:embed="rId4">
                <a:alphaModFix amt="0"/>
              </a:blip>
              <a:stretch>
                <a:fillRect l="-18690" r="-26459"/>
              </a:stretch>
            </a:blipFill>
          </p:spPr>
          <p:txBody>
            <a:bodyPr/>
            <a:lstStyle/>
            <a:p>
              <a:endParaRPr lang="es-ES"/>
            </a:p>
          </p:txBody>
        </p:sp>
        <p:sp>
          <p:nvSpPr>
            <p:cNvPr id="59" name="TextBox 59"/>
            <p:cNvSpPr txBox="1"/>
            <p:nvPr/>
          </p:nvSpPr>
          <p:spPr>
            <a:xfrm>
              <a:off x="0" y="19050"/>
              <a:ext cx="2931071" cy="1638908"/>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2024</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Google Launcher Gemini 1.5”</a:t>
              </a:r>
            </a:p>
          </p:txBody>
        </p:sp>
      </p:grpSp>
      <p:grpSp>
        <p:nvGrpSpPr>
          <p:cNvPr id="60" name="Group 60"/>
          <p:cNvGrpSpPr/>
          <p:nvPr/>
        </p:nvGrpSpPr>
        <p:grpSpPr>
          <a:xfrm>
            <a:off x="1420492" y="6414240"/>
            <a:ext cx="1041568" cy="1041568"/>
            <a:chOff x="0" y="0"/>
            <a:chExt cx="1388758" cy="1388758"/>
          </a:xfrm>
        </p:grpSpPr>
        <p:sp>
          <p:nvSpPr>
            <p:cNvPr id="61" name="Freeform 6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2"/>
              <a:stretch>
                <a:fillRect l="-39594" r="-39585" b="8"/>
              </a:stretch>
            </a:blipFill>
            <a:ln w="38100" cap="sq">
              <a:solidFill>
                <a:srgbClr val="000000"/>
              </a:solidFill>
              <a:prstDash val="solid"/>
              <a:miter/>
            </a:ln>
          </p:spPr>
          <p:txBody>
            <a:bodyPr/>
            <a:lstStyle/>
            <a:p>
              <a:endParaRPr lang="es-ES"/>
            </a:p>
          </p:txBody>
        </p:sp>
      </p:grpSp>
      <p:grpSp>
        <p:nvGrpSpPr>
          <p:cNvPr id="62" name="Group 62"/>
          <p:cNvGrpSpPr/>
          <p:nvPr/>
        </p:nvGrpSpPr>
        <p:grpSpPr>
          <a:xfrm>
            <a:off x="3157652" y="6233436"/>
            <a:ext cx="2369077" cy="3051524"/>
            <a:chOff x="0" y="0"/>
            <a:chExt cx="3158769" cy="4068699"/>
          </a:xfrm>
        </p:grpSpPr>
        <p:sp>
          <p:nvSpPr>
            <p:cNvPr id="63" name="Freeform 6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64" name="Group 64"/>
          <p:cNvGrpSpPr/>
          <p:nvPr/>
        </p:nvGrpSpPr>
        <p:grpSpPr>
          <a:xfrm>
            <a:off x="3157652" y="7438806"/>
            <a:ext cx="2369077" cy="1426769"/>
            <a:chOff x="0" y="0"/>
            <a:chExt cx="3158769" cy="1902358"/>
          </a:xfrm>
        </p:grpSpPr>
        <p:sp>
          <p:nvSpPr>
            <p:cNvPr id="65" name="Freeform 65"/>
            <p:cNvSpPr/>
            <p:nvPr/>
          </p:nvSpPr>
          <p:spPr>
            <a:xfrm>
              <a:off x="0" y="0"/>
              <a:ext cx="3158768" cy="1902357"/>
            </a:xfrm>
            <a:custGeom>
              <a:avLst/>
              <a:gdLst/>
              <a:ahLst/>
              <a:cxnLst/>
              <a:rect l="l" t="t" r="r" b="b"/>
              <a:pathLst>
                <a:path w="3158768" h="1902357">
                  <a:moveTo>
                    <a:pt x="0" y="0"/>
                  </a:moveTo>
                  <a:lnTo>
                    <a:pt x="3158768" y="0"/>
                  </a:lnTo>
                  <a:lnTo>
                    <a:pt x="3158768" y="1902357"/>
                  </a:lnTo>
                  <a:lnTo>
                    <a:pt x="0" y="1902357"/>
                  </a:lnTo>
                  <a:close/>
                </a:path>
              </a:pathLst>
            </a:custGeom>
            <a:blipFill>
              <a:blip r:embed="rId4">
                <a:alphaModFix amt="0"/>
              </a:blip>
              <a:stretch>
                <a:fillRect l="-17343" r="-17343" b="12847"/>
              </a:stretch>
            </a:blipFill>
          </p:spPr>
          <p:txBody>
            <a:bodyPr/>
            <a:lstStyle/>
            <a:p>
              <a:endParaRPr lang="es-ES"/>
            </a:p>
          </p:txBody>
        </p:sp>
        <p:sp>
          <p:nvSpPr>
            <p:cNvPr id="66" name="TextBox 66"/>
            <p:cNvSpPr txBox="1"/>
            <p:nvPr/>
          </p:nvSpPr>
          <p:spPr>
            <a:xfrm>
              <a:off x="0" y="19050"/>
              <a:ext cx="3158769" cy="18833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2021-2023</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OpenAI </a:t>
              </a:r>
              <a:r>
                <a:rPr lang="en-US" sz="1650" u="none" strike="noStrike" dirty="0" err="1">
                  <a:solidFill>
                    <a:srgbClr val="000000"/>
                  </a:solidFill>
                  <a:latin typeface="Lato"/>
                  <a:ea typeface="Lato"/>
                  <a:cs typeface="Lato"/>
                  <a:sym typeface="Lato"/>
                </a:rPr>
                <a:t>wprowadza</a:t>
              </a:r>
              <a:r>
                <a:rPr lang="en-US" sz="1650" u="none" strike="noStrike" dirty="0">
                  <a:solidFill>
                    <a:srgbClr val="000000"/>
                  </a:solidFill>
                  <a:latin typeface="Lato"/>
                  <a:ea typeface="Lato"/>
                  <a:cs typeface="Lato"/>
                  <a:sym typeface="Lato"/>
                </a:rPr>
                <a:t> DALL-E, DALL-E 2 </a:t>
              </a:r>
              <a:r>
                <a:rPr lang="en-US" sz="1650" u="none" strike="noStrike" dirty="0" err="1">
                  <a:solidFill>
                    <a:srgbClr val="000000"/>
                  </a:solidFill>
                  <a:latin typeface="Lato"/>
                  <a:ea typeface="Lato"/>
                  <a:cs typeface="Lato"/>
                  <a:sym typeface="Lato"/>
                </a:rPr>
                <a:t>i</a:t>
              </a:r>
              <a:r>
                <a:rPr lang="en-US" sz="1650" u="none" strike="noStrike" dirty="0">
                  <a:solidFill>
                    <a:srgbClr val="000000"/>
                  </a:solidFill>
                  <a:latin typeface="Lato"/>
                  <a:ea typeface="Lato"/>
                  <a:cs typeface="Lato"/>
                  <a:sym typeface="Lato"/>
                </a:rPr>
                <a:t> DALL-E 3, </a:t>
              </a:r>
              <a:r>
                <a:rPr lang="en-US" sz="1650" u="none" strike="noStrike" dirty="0" err="1">
                  <a:solidFill>
                    <a:srgbClr val="000000"/>
                  </a:solidFill>
                  <a:latin typeface="Lato"/>
                  <a:ea typeface="Lato"/>
                  <a:cs typeface="Lato"/>
                  <a:sym typeface="Lato"/>
                </a:rPr>
                <a:t>generatywne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modele</a:t>
              </a:r>
              <a:r>
                <a:rPr lang="en-US" sz="1650" u="none" strike="noStrike" dirty="0">
                  <a:solidFill>
                    <a:srgbClr val="000000"/>
                  </a:solidFill>
                  <a:latin typeface="Lato"/>
                  <a:ea typeface="Lato"/>
                  <a:cs typeface="Lato"/>
                  <a:sym typeface="Lato"/>
                </a:rPr>
                <a:t> AI.</a:t>
              </a:r>
            </a:p>
          </p:txBody>
        </p:sp>
      </p:grpSp>
      <p:grpSp>
        <p:nvGrpSpPr>
          <p:cNvPr id="67" name="Group 67"/>
          <p:cNvGrpSpPr/>
          <p:nvPr/>
        </p:nvGrpSpPr>
        <p:grpSpPr>
          <a:xfrm>
            <a:off x="3821401" y="6414240"/>
            <a:ext cx="1041568" cy="1041568"/>
            <a:chOff x="0" y="0"/>
            <a:chExt cx="1388758" cy="1388758"/>
          </a:xfrm>
        </p:grpSpPr>
        <p:sp>
          <p:nvSpPr>
            <p:cNvPr id="68" name="Freeform 6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3"/>
              <a:stretch>
                <a:fillRect l="-24939" r="-24931" b="8"/>
              </a:stretch>
            </a:blipFill>
            <a:ln w="38100" cap="sq">
              <a:solidFill>
                <a:srgbClr val="000000"/>
              </a:solidFill>
              <a:prstDash val="solid"/>
              <a:miter/>
            </a:ln>
          </p:spPr>
          <p:txBody>
            <a:bodyPr/>
            <a:lstStyle/>
            <a:p>
              <a:endParaRPr lang="es-ES"/>
            </a:p>
          </p:txBody>
        </p:sp>
      </p:grpSp>
      <p:grpSp>
        <p:nvGrpSpPr>
          <p:cNvPr id="69" name="Group 69"/>
          <p:cNvGrpSpPr/>
          <p:nvPr/>
        </p:nvGrpSpPr>
        <p:grpSpPr>
          <a:xfrm>
            <a:off x="5558552" y="6233436"/>
            <a:ext cx="2369077" cy="3051524"/>
            <a:chOff x="0" y="0"/>
            <a:chExt cx="3158769" cy="4068699"/>
          </a:xfrm>
        </p:grpSpPr>
        <p:sp>
          <p:nvSpPr>
            <p:cNvPr id="70" name="Freeform 7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71" name="Group 71"/>
          <p:cNvGrpSpPr/>
          <p:nvPr/>
        </p:nvGrpSpPr>
        <p:grpSpPr>
          <a:xfrm>
            <a:off x="5699803" y="7486832"/>
            <a:ext cx="2086585" cy="1243468"/>
            <a:chOff x="0" y="0"/>
            <a:chExt cx="2782113" cy="1657958"/>
          </a:xfrm>
        </p:grpSpPr>
        <p:sp>
          <p:nvSpPr>
            <p:cNvPr id="72" name="Freeform 72"/>
            <p:cNvSpPr/>
            <p:nvPr/>
          </p:nvSpPr>
          <p:spPr>
            <a:xfrm>
              <a:off x="0" y="0"/>
              <a:ext cx="2782112" cy="1657957"/>
            </a:xfrm>
            <a:custGeom>
              <a:avLst/>
              <a:gdLst/>
              <a:ahLst/>
              <a:cxnLst/>
              <a:rect l="l" t="t" r="r" b="b"/>
              <a:pathLst>
                <a:path w="2782112" h="1657957">
                  <a:moveTo>
                    <a:pt x="0" y="0"/>
                  </a:moveTo>
                  <a:lnTo>
                    <a:pt x="2782112" y="0"/>
                  </a:lnTo>
                  <a:lnTo>
                    <a:pt x="2782112" y="1657957"/>
                  </a:lnTo>
                  <a:lnTo>
                    <a:pt x="0" y="1657957"/>
                  </a:lnTo>
                  <a:close/>
                </a:path>
              </a:pathLst>
            </a:custGeom>
            <a:blipFill>
              <a:blip r:embed="rId4">
                <a:alphaModFix amt="0"/>
              </a:blip>
              <a:stretch>
                <a:fillRect l="-19691" r="-33229"/>
              </a:stretch>
            </a:blipFill>
          </p:spPr>
          <p:txBody>
            <a:bodyPr/>
            <a:lstStyle/>
            <a:p>
              <a:endParaRPr lang="es-ES"/>
            </a:p>
          </p:txBody>
        </p:sp>
        <p:sp>
          <p:nvSpPr>
            <p:cNvPr id="73" name="TextBox 73"/>
            <p:cNvSpPr txBox="1"/>
            <p:nvPr/>
          </p:nvSpPr>
          <p:spPr>
            <a:xfrm>
              <a:off x="0" y="19050"/>
              <a:ext cx="2782113" cy="1638908"/>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2020</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OpenAI </a:t>
              </a:r>
              <a:r>
                <a:rPr lang="en-US" sz="1650" u="none" strike="noStrike" dirty="0" err="1">
                  <a:solidFill>
                    <a:srgbClr val="000000"/>
                  </a:solidFill>
                  <a:latin typeface="Lato"/>
                  <a:ea typeface="Lato"/>
                  <a:cs typeface="Lato"/>
                  <a:sym typeface="Lato"/>
                </a:rPr>
                <a:t>prezentuje</a:t>
              </a:r>
              <a:r>
                <a:rPr lang="en-US" sz="1650" u="none" strike="noStrike" dirty="0">
                  <a:solidFill>
                    <a:srgbClr val="000000"/>
                  </a:solidFill>
                  <a:latin typeface="Lato"/>
                  <a:ea typeface="Lato"/>
                  <a:cs typeface="Lato"/>
                  <a:sym typeface="Lato"/>
                </a:rPr>
                <a:t> GPT-3</a:t>
              </a:r>
            </a:p>
          </p:txBody>
        </p:sp>
      </p:grpSp>
      <p:grpSp>
        <p:nvGrpSpPr>
          <p:cNvPr id="74" name="Group 74"/>
          <p:cNvGrpSpPr/>
          <p:nvPr/>
        </p:nvGrpSpPr>
        <p:grpSpPr>
          <a:xfrm>
            <a:off x="6222311" y="6414240"/>
            <a:ext cx="1041568" cy="1041568"/>
            <a:chOff x="0" y="0"/>
            <a:chExt cx="1388758" cy="1388758"/>
          </a:xfrm>
        </p:grpSpPr>
        <p:sp>
          <p:nvSpPr>
            <p:cNvPr id="75" name="Freeform 7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4"/>
              <a:stretch>
                <a:fillRect l="-32222" r="-32214" b="8"/>
              </a:stretch>
            </a:blipFill>
            <a:ln w="38100" cap="sq">
              <a:solidFill>
                <a:srgbClr val="000000"/>
              </a:solidFill>
              <a:prstDash val="solid"/>
              <a:miter/>
            </a:ln>
          </p:spPr>
          <p:txBody>
            <a:bodyPr/>
            <a:lstStyle/>
            <a:p>
              <a:endParaRPr lang="es-ES"/>
            </a:p>
          </p:txBody>
        </p:sp>
      </p:grpSp>
      <p:grpSp>
        <p:nvGrpSpPr>
          <p:cNvPr id="76" name="Group 76"/>
          <p:cNvGrpSpPr/>
          <p:nvPr/>
        </p:nvGrpSpPr>
        <p:grpSpPr>
          <a:xfrm>
            <a:off x="7959461" y="6233436"/>
            <a:ext cx="2369077" cy="3051524"/>
            <a:chOff x="0" y="0"/>
            <a:chExt cx="3158769" cy="4068699"/>
          </a:xfrm>
        </p:grpSpPr>
        <p:sp>
          <p:nvSpPr>
            <p:cNvPr id="77" name="Freeform 7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78" name="Group 78"/>
          <p:cNvGrpSpPr/>
          <p:nvPr/>
        </p:nvGrpSpPr>
        <p:grpSpPr>
          <a:xfrm>
            <a:off x="7959461" y="6893809"/>
            <a:ext cx="2369077" cy="2303069"/>
            <a:chOff x="0" y="0"/>
            <a:chExt cx="3158769" cy="3070758"/>
          </a:xfrm>
        </p:grpSpPr>
        <p:sp>
          <p:nvSpPr>
            <p:cNvPr id="79" name="Freeform 79"/>
            <p:cNvSpPr/>
            <p:nvPr/>
          </p:nvSpPr>
          <p:spPr>
            <a:xfrm>
              <a:off x="0" y="0"/>
              <a:ext cx="3158768" cy="3070756"/>
            </a:xfrm>
            <a:custGeom>
              <a:avLst/>
              <a:gdLst/>
              <a:ahLst/>
              <a:cxnLst/>
              <a:rect l="l" t="t" r="r" b="b"/>
              <a:pathLst>
                <a:path w="3158768" h="3070756">
                  <a:moveTo>
                    <a:pt x="0" y="0"/>
                  </a:moveTo>
                  <a:lnTo>
                    <a:pt x="3158768" y="0"/>
                  </a:lnTo>
                  <a:lnTo>
                    <a:pt x="3158768" y="3070756"/>
                  </a:lnTo>
                  <a:lnTo>
                    <a:pt x="0" y="3070756"/>
                  </a:lnTo>
                  <a:close/>
                </a:path>
              </a:pathLst>
            </a:custGeom>
            <a:blipFill>
              <a:blip r:embed="rId4">
                <a:alphaModFix amt="0"/>
              </a:blip>
              <a:stretch>
                <a:fillRect l="-17343" r="-17343" b="46008"/>
              </a:stretch>
            </a:blipFill>
          </p:spPr>
          <p:txBody>
            <a:bodyPr/>
            <a:lstStyle/>
            <a:p>
              <a:endParaRPr lang="es-ES"/>
            </a:p>
          </p:txBody>
        </p:sp>
        <p:sp>
          <p:nvSpPr>
            <p:cNvPr id="80" name="TextBox 80"/>
            <p:cNvSpPr txBox="1"/>
            <p:nvPr/>
          </p:nvSpPr>
          <p:spPr>
            <a:xfrm>
              <a:off x="0" y="19050"/>
              <a:ext cx="3158769" cy="30517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2017</a:t>
              </a:r>
            </a:p>
            <a:p>
              <a:pPr marL="0" lvl="0" indent="0" algn="ctr">
                <a:lnSpc>
                  <a:spcPts val="1782"/>
                </a:lnSpc>
                <a:spcBef>
                  <a:spcPct val="0"/>
                </a:spcBef>
              </a:pPr>
              <a:r>
                <a:rPr lang="en-US" sz="1650" u="none" strike="noStrike" dirty="0" err="1">
                  <a:solidFill>
                    <a:srgbClr val="000000"/>
                  </a:solidFill>
                  <a:latin typeface="Lato"/>
                  <a:ea typeface="Lato"/>
                  <a:cs typeface="Lato"/>
                  <a:sym typeface="Lato"/>
                </a:rPr>
                <a:t>Laboratorium</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badawcze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zajmujące</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się</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sztuczną</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inteligencją</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Facebooka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uczy</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dwa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chatboty</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prowadzenia</a:t>
              </a:r>
              <a:r>
                <a:rPr lang="en-US" sz="1650" u="none" strike="noStrike" dirty="0">
                  <a:solidFill>
                    <a:srgbClr val="000000"/>
                  </a:solidFill>
                  <a:latin typeface="Lato"/>
                  <a:ea typeface="Lato"/>
                  <a:cs typeface="Lato"/>
                  <a:sym typeface="Lato"/>
                </a:rPr>
                <a:t> ze </a:t>
              </a:r>
              <a:r>
                <a:rPr lang="en-US" sz="1650" u="none" strike="noStrike" dirty="0" err="1">
                  <a:solidFill>
                    <a:srgbClr val="000000"/>
                  </a:solidFill>
                  <a:latin typeface="Lato"/>
                  <a:ea typeface="Lato"/>
                  <a:cs typeface="Lato"/>
                  <a:sym typeface="Lato"/>
                </a:rPr>
                <a:t>sobą</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negocjacji</a:t>
              </a:r>
              <a:r>
                <a:rPr lang="en-US" sz="1650" u="none" strike="noStrike" dirty="0">
                  <a:solidFill>
                    <a:srgbClr val="000000"/>
                  </a:solidFill>
                  <a:latin typeface="Lato"/>
                  <a:ea typeface="Lato"/>
                  <a:cs typeface="Lato"/>
                  <a:sym typeface="Lato"/>
                </a:rPr>
                <a:t>.</a:t>
              </a:r>
            </a:p>
          </p:txBody>
        </p:sp>
      </p:grpSp>
      <p:grpSp>
        <p:nvGrpSpPr>
          <p:cNvPr id="81" name="Group 81"/>
          <p:cNvGrpSpPr/>
          <p:nvPr/>
        </p:nvGrpSpPr>
        <p:grpSpPr>
          <a:xfrm>
            <a:off x="8623211" y="6414240"/>
            <a:ext cx="1041568" cy="1041568"/>
            <a:chOff x="0" y="0"/>
            <a:chExt cx="1388758" cy="1388758"/>
          </a:xfrm>
        </p:grpSpPr>
        <p:sp>
          <p:nvSpPr>
            <p:cNvPr id="82" name="Freeform 8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5"/>
              <a:stretch>
                <a:fillRect r="8" b="8"/>
              </a:stretch>
            </a:blipFill>
            <a:ln w="38100" cap="sq">
              <a:solidFill>
                <a:srgbClr val="000000"/>
              </a:solidFill>
              <a:prstDash val="solid"/>
              <a:miter/>
            </a:ln>
          </p:spPr>
          <p:txBody>
            <a:bodyPr/>
            <a:lstStyle/>
            <a:p>
              <a:endParaRPr lang="es-ES"/>
            </a:p>
          </p:txBody>
        </p:sp>
      </p:grpSp>
      <p:grpSp>
        <p:nvGrpSpPr>
          <p:cNvPr id="83" name="Group 83"/>
          <p:cNvGrpSpPr/>
          <p:nvPr/>
        </p:nvGrpSpPr>
        <p:grpSpPr>
          <a:xfrm>
            <a:off x="10360371" y="6233436"/>
            <a:ext cx="2369077" cy="3051524"/>
            <a:chOff x="0" y="0"/>
            <a:chExt cx="3158769" cy="4068699"/>
          </a:xfrm>
        </p:grpSpPr>
        <p:sp>
          <p:nvSpPr>
            <p:cNvPr id="84" name="Freeform 84"/>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85" name="Group 85"/>
          <p:cNvGrpSpPr/>
          <p:nvPr/>
        </p:nvGrpSpPr>
        <p:grpSpPr>
          <a:xfrm>
            <a:off x="10468280" y="7257869"/>
            <a:ext cx="2153250" cy="1864919"/>
            <a:chOff x="0" y="0"/>
            <a:chExt cx="2871000" cy="2486558"/>
          </a:xfrm>
        </p:grpSpPr>
        <p:sp>
          <p:nvSpPr>
            <p:cNvPr id="86" name="Freeform 86"/>
            <p:cNvSpPr/>
            <p:nvPr/>
          </p:nvSpPr>
          <p:spPr>
            <a:xfrm>
              <a:off x="0" y="0"/>
              <a:ext cx="2870999" cy="2486556"/>
            </a:xfrm>
            <a:custGeom>
              <a:avLst/>
              <a:gdLst/>
              <a:ahLst/>
              <a:cxnLst/>
              <a:rect l="l" t="t" r="r" b="b"/>
              <a:pathLst>
                <a:path w="2870999" h="2486556">
                  <a:moveTo>
                    <a:pt x="0" y="0"/>
                  </a:moveTo>
                  <a:lnTo>
                    <a:pt x="2870999" y="0"/>
                  </a:lnTo>
                  <a:lnTo>
                    <a:pt x="2870999" y="2486556"/>
                  </a:lnTo>
                  <a:lnTo>
                    <a:pt x="0" y="2486556"/>
                  </a:lnTo>
                  <a:close/>
                </a:path>
              </a:pathLst>
            </a:custGeom>
            <a:blipFill>
              <a:blip r:embed="rId4">
                <a:alphaModFix amt="0"/>
              </a:blip>
              <a:stretch>
                <a:fillRect l="-19081" r="-29105" b="33323"/>
              </a:stretch>
            </a:blipFill>
          </p:spPr>
          <p:txBody>
            <a:bodyPr/>
            <a:lstStyle/>
            <a:p>
              <a:endParaRPr lang="es-ES"/>
            </a:p>
          </p:txBody>
        </p:sp>
        <p:sp>
          <p:nvSpPr>
            <p:cNvPr id="87" name="TextBox 87"/>
            <p:cNvSpPr txBox="1"/>
            <p:nvPr/>
          </p:nvSpPr>
          <p:spPr>
            <a:xfrm>
              <a:off x="0" y="19050"/>
              <a:ext cx="2871000" cy="24675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2016</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AlphaGo </a:t>
              </a:r>
              <a:r>
                <a:rPr lang="en-US" sz="1650" u="none" strike="noStrike" dirty="0" err="1">
                  <a:solidFill>
                    <a:srgbClr val="000000"/>
                  </a:solidFill>
                  <a:latin typeface="Lato"/>
                  <a:ea typeface="Lato"/>
                  <a:cs typeface="Lato"/>
                  <a:sym typeface="Lato"/>
                </a:rPr>
                <a:t>firmy</a:t>
              </a:r>
              <a:r>
                <a:rPr lang="en-US" sz="1650" u="none" strike="noStrike" dirty="0">
                  <a:solidFill>
                    <a:srgbClr val="000000"/>
                  </a:solidFill>
                  <a:latin typeface="Lato"/>
                  <a:ea typeface="Lato"/>
                  <a:cs typeface="Lato"/>
                  <a:sym typeface="Lato"/>
                </a:rPr>
                <a:t> Google DeepMind </a:t>
              </a:r>
              <a:r>
                <a:rPr lang="en-US" sz="1650" u="none" strike="noStrike" dirty="0" err="1">
                  <a:solidFill>
                    <a:srgbClr val="000000"/>
                  </a:solidFill>
                  <a:latin typeface="Lato"/>
                  <a:ea typeface="Lato"/>
                  <a:cs typeface="Lato"/>
                  <a:sym typeface="Lato"/>
                </a:rPr>
                <a:t>pokonał</a:t>
              </a:r>
              <a:r>
                <a:rPr lang="en-US" sz="1650" u="none" strike="noStrike" dirty="0">
                  <a:solidFill>
                    <a:srgbClr val="000000"/>
                  </a:solidFill>
                  <a:latin typeface="Lato"/>
                  <a:ea typeface="Lato"/>
                  <a:cs typeface="Lato"/>
                  <a:sym typeface="Lato"/>
                </a:rPr>
                <a:t> Lee </a:t>
              </a:r>
              <a:r>
                <a:rPr lang="en-US" sz="1650" u="none" strike="noStrike" dirty="0" err="1">
                  <a:solidFill>
                    <a:srgbClr val="000000"/>
                  </a:solidFill>
                  <a:latin typeface="Lato"/>
                  <a:ea typeface="Lato"/>
                  <a:cs typeface="Lato"/>
                  <a:sym typeface="Lato"/>
                </a:rPr>
                <a:t>Sedola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jednego</a:t>
              </a:r>
              <a:r>
                <a:rPr lang="en-US" sz="1650" u="none" strike="noStrike" dirty="0">
                  <a:solidFill>
                    <a:srgbClr val="000000"/>
                  </a:solidFill>
                  <a:latin typeface="Lato"/>
                  <a:ea typeface="Lato"/>
                  <a:cs typeface="Lato"/>
                  <a:sym typeface="Lato"/>
                </a:rPr>
                <a:t> z </a:t>
              </a:r>
              <a:r>
                <a:rPr lang="en-US" sz="1650" u="none" strike="noStrike" dirty="0" err="1">
                  <a:solidFill>
                    <a:srgbClr val="000000"/>
                  </a:solidFill>
                  <a:latin typeface="Lato"/>
                  <a:ea typeface="Lato"/>
                  <a:cs typeface="Lato"/>
                  <a:sym typeface="Lato"/>
                </a:rPr>
                <a:t>najlepszych</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graczy</a:t>
              </a:r>
              <a:r>
                <a:rPr lang="en-US" sz="1650" u="none" strike="noStrike" dirty="0">
                  <a:solidFill>
                    <a:srgbClr val="000000"/>
                  </a:solidFill>
                  <a:latin typeface="Lato"/>
                  <a:ea typeface="Lato"/>
                  <a:cs typeface="Lato"/>
                  <a:sym typeface="Lato"/>
                </a:rPr>
                <a:t> Go </a:t>
              </a:r>
              <a:r>
                <a:rPr lang="en-US" sz="1650" u="none" strike="noStrike" dirty="0" err="1">
                  <a:solidFill>
                    <a:srgbClr val="000000"/>
                  </a:solidFill>
                  <a:latin typeface="Lato"/>
                  <a:ea typeface="Lato"/>
                  <a:cs typeface="Lato"/>
                  <a:sym typeface="Lato"/>
                </a:rPr>
                <a:t>na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świecie</a:t>
              </a:r>
              <a:r>
                <a:rPr lang="en-US" sz="1650" u="none" strike="noStrike" dirty="0">
                  <a:solidFill>
                    <a:srgbClr val="000000"/>
                  </a:solidFill>
                  <a:latin typeface="Lato"/>
                  <a:ea typeface="Lato"/>
                  <a:cs typeface="Lato"/>
                  <a:sym typeface="Lato"/>
                </a:rPr>
                <a:t>.</a:t>
              </a:r>
            </a:p>
          </p:txBody>
        </p:sp>
      </p:grpSp>
      <p:grpSp>
        <p:nvGrpSpPr>
          <p:cNvPr id="88" name="Group 88"/>
          <p:cNvGrpSpPr/>
          <p:nvPr/>
        </p:nvGrpSpPr>
        <p:grpSpPr>
          <a:xfrm>
            <a:off x="11053505" y="6373025"/>
            <a:ext cx="1041568" cy="1041568"/>
            <a:chOff x="0" y="0"/>
            <a:chExt cx="1388758" cy="1388758"/>
          </a:xfrm>
        </p:grpSpPr>
        <p:sp>
          <p:nvSpPr>
            <p:cNvPr id="89" name="Freeform 89"/>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6"/>
              <a:stretch>
                <a:fillRect l="-39227" r="-39220" b="8"/>
              </a:stretch>
            </a:blipFill>
            <a:ln w="38100" cap="sq">
              <a:solidFill>
                <a:srgbClr val="000000"/>
              </a:solidFill>
              <a:prstDash val="solid"/>
              <a:miter/>
            </a:ln>
          </p:spPr>
          <p:txBody>
            <a:bodyPr/>
            <a:lstStyle/>
            <a:p>
              <a:endParaRPr lang="es-ES"/>
            </a:p>
          </p:txBody>
        </p:sp>
      </p:grpSp>
      <p:grpSp>
        <p:nvGrpSpPr>
          <p:cNvPr id="90" name="Group 90"/>
          <p:cNvGrpSpPr/>
          <p:nvPr/>
        </p:nvGrpSpPr>
        <p:grpSpPr>
          <a:xfrm>
            <a:off x="12761271" y="6233436"/>
            <a:ext cx="2369077" cy="3051524"/>
            <a:chOff x="0" y="0"/>
            <a:chExt cx="3158769" cy="4068699"/>
          </a:xfrm>
        </p:grpSpPr>
        <p:sp>
          <p:nvSpPr>
            <p:cNvPr id="91" name="Freeform 91"/>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92" name="Group 92"/>
          <p:cNvGrpSpPr/>
          <p:nvPr/>
        </p:nvGrpSpPr>
        <p:grpSpPr>
          <a:xfrm>
            <a:off x="12935864" y="7097592"/>
            <a:ext cx="2019900" cy="2083994"/>
            <a:chOff x="0" y="0"/>
            <a:chExt cx="2693200" cy="2778658"/>
          </a:xfrm>
        </p:grpSpPr>
        <p:sp>
          <p:nvSpPr>
            <p:cNvPr id="93" name="Freeform 93"/>
            <p:cNvSpPr/>
            <p:nvPr/>
          </p:nvSpPr>
          <p:spPr>
            <a:xfrm>
              <a:off x="0" y="0"/>
              <a:ext cx="2693199" cy="2778656"/>
            </a:xfrm>
            <a:custGeom>
              <a:avLst/>
              <a:gdLst/>
              <a:ahLst/>
              <a:cxnLst/>
              <a:rect l="l" t="t" r="r" b="b"/>
              <a:pathLst>
                <a:path w="2693199" h="2778656">
                  <a:moveTo>
                    <a:pt x="0" y="0"/>
                  </a:moveTo>
                  <a:lnTo>
                    <a:pt x="2693199" y="0"/>
                  </a:lnTo>
                  <a:lnTo>
                    <a:pt x="2693199" y="2778656"/>
                  </a:lnTo>
                  <a:lnTo>
                    <a:pt x="0" y="2778656"/>
                  </a:lnTo>
                  <a:close/>
                </a:path>
              </a:pathLst>
            </a:custGeom>
            <a:blipFill>
              <a:blip r:embed="rId4">
                <a:alphaModFix amt="0"/>
              </a:blip>
              <a:stretch>
                <a:fillRect l="-20341" r="-37628" b="40332"/>
              </a:stretch>
            </a:blipFill>
          </p:spPr>
          <p:txBody>
            <a:bodyPr/>
            <a:lstStyle/>
            <a:p>
              <a:endParaRPr lang="es-ES"/>
            </a:p>
          </p:txBody>
        </p:sp>
        <p:sp>
          <p:nvSpPr>
            <p:cNvPr id="94" name="TextBox 94"/>
            <p:cNvSpPr txBox="1"/>
            <p:nvPr/>
          </p:nvSpPr>
          <p:spPr>
            <a:xfrm>
              <a:off x="0" y="19050"/>
              <a:ext cx="2693200" cy="27596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2016</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Apple </a:t>
              </a:r>
              <a:r>
                <a:rPr lang="en-US" sz="1650" u="none" strike="noStrike" dirty="0" err="1">
                  <a:solidFill>
                    <a:srgbClr val="000000"/>
                  </a:solidFill>
                  <a:latin typeface="Lato"/>
                  <a:ea typeface="Lato"/>
                  <a:cs typeface="Lato"/>
                  <a:sym typeface="Lato"/>
                </a:rPr>
                <a:t>wprowadza</a:t>
              </a:r>
              <a:r>
                <a:rPr lang="en-US" sz="1650" u="none" strike="noStrike" dirty="0">
                  <a:solidFill>
                    <a:srgbClr val="000000"/>
                  </a:solidFill>
                  <a:latin typeface="Lato"/>
                  <a:ea typeface="Lato"/>
                  <a:cs typeface="Lato"/>
                  <a:sym typeface="Lato"/>
                </a:rPr>
                <a:t> Siri, </a:t>
              </a:r>
              <a:r>
                <a:rPr lang="en-US" sz="1650" u="none" strike="noStrike" dirty="0" err="1">
                  <a:solidFill>
                    <a:srgbClr val="000000"/>
                  </a:solidFill>
                  <a:latin typeface="Lato"/>
                  <a:ea typeface="Lato"/>
                  <a:cs typeface="Lato"/>
                  <a:sym typeface="Lato"/>
                </a:rPr>
                <a:t>wirtualnego</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asystenta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zintegrowanego</a:t>
              </a:r>
              <a:r>
                <a:rPr lang="en-US" sz="1650" u="none" strike="noStrike" dirty="0">
                  <a:solidFill>
                    <a:srgbClr val="000000"/>
                  </a:solidFill>
                  <a:latin typeface="Lato"/>
                  <a:ea typeface="Lato"/>
                  <a:cs typeface="Lato"/>
                  <a:sym typeface="Lato"/>
                </a:rPr>
                <a:t> z </a:t>
              </a:r>
              <a:r>
                <a:rPr lang="en-US" sz="1650" u="none" strike="noStrike" dirty="0" err="1">
                  <a:solidFill>
                    <a:srgbClr val="000000"/>
                  </a:solidFill>
                  <a:latin typeface="Lato"/>
                  <a:ea typeface="Lato"/>
                  <a:cs typeface="Lato"/>
                  <a:sym typeface="Lato"/>
                </a:rPr>
                <a:t>systemem</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operacyjnym</a:t>
              </a:r>
              <a:r>
                <a:rPr lang="en-US" sz="1650" u="none" strike="noStrike" dirty="0">
                  <a:solidFill>
                    <a:srgbClr val="000000"/>
                  </a:solidFill>
                  <a:latin typeface="Lato"/>
                  <a:ea typeface="Lato"/>
                  <a:cs typeface="Lato"/>
                  <a:sym typeface="Lato"/>
                </a:rPr>
                <a:t> iOS.</a:t>
              </a:r>
            </a:p>
          </p:txBody>
        </p:sp>
      </p:grpSp>
      <p:grpSp>
        <p:nvGrpSpPr>
          <p:cNvPr id="95" name="Group 95"/>
          <p:cNvGrpSpPr/>
          <p:nvPr/>
        </p:nvGrpSpPr>
        <p:grpSpPr>
          <a:xfrm>
            <a:off x="13425021" y="6414240"/>
            <a:ext cx="1041568" cy="1041568"/>
            <a:chOff x="0" y="0"/>
            <a:chExt cx="1388758" cy="1388758"/>
          </a:xfrm>
        </p:grpSpPr>
        <p:sp>
          <p:nvSpPr>
            <p:cNvPr id="96" name="Freeform 96"/>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7"/>
              <a:stretch>
                <a:fillRect l="-45703" r="-45695" b="8"/>
              </a:stretch>
            </a:blipFill>
            <a:ln w="38100" cap="sq">
              <a:solidFill>
                <a:srgbClr val="000000"/>
              </a:solidFill>
              <a:prstDash val="solid"/>
              <a:miter/>
            </a:ln>
          </p:spPr>
          <p:txBody>
            <a:bodyPr/>
            <a:lstStyle/>
            <a:p>
              <a:endParaRPr lang="es-ES"/>
            </a:p>
          </p:txBody>
        </p:sp>
      </p:grpSp>
      <p:grpSp>
        <p:nvGrpSpPr>
          <p:cNvPr id="97" name="Group 97"/>
          <p:cNvGrpSpPr/>
          <p:nvPr/>
        </p:nvGrpSpPr>
        <p:grpSpPr>
          <a:xfrm>
            <a:off x="15162181" y="6233436"/>
            <a:ext cx="2369077" cy="3051524"/>
            <a:chOff x="0" y="0"/>
            <a:chExt cx="3158769" cy="4068699"/>
          </a:xfrm>
        </p:grpSpPr>
        <p:sp>
          <p:nvSpPr>
            <p:cNvPr id="98" name="Freeform 98"/>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99" name="Group 99"/>
          <p:cNvGrpSpPr/>
          <p:nvPr/>
        </p:nvGrpSpPr>
        <p:grpSpPr>
          <a:xfrm>
            <a:off x="15331550" y="6819719"/>
            <a:ext cx="2097119" cy="2303069"/>
            <a:chOff x="0" y="0"/>
            <a:chExt cx="2796159" cy="3070758"/>
          </a:xfrm>
        </p:grpSpPr>
        <p:sp>
          <p:nvSpPr>
            <p:cNvPr id="100" name="Freeform 100"/>
            <p:cNvSpPr/>
            <p:nvPr/>
          </p:nvSpPr>
          <p:spPr>
            <a:xfrm>
              <a:off x="0" y="0"/>
              <a:ext cx="2796158" cy="3070756"/>
            </a:xfrm>
            <a:custGeom>
              <a:avLst/>
              <a:gdLst/>
              <a:ahLst/>
              <a:cxnLst/>
              <a:rect l="l" t="t" r="r" b="b"/>
              <a:pathLst>
                <a:path w="2796158" h="3070756">
                  <a:moveTo>
                    <a:pt x="0" y="0"/>
                  </a:moveTo>
                  <a:lnTo>
                    <a:pt x="2796158" y="0"/>
                  </a:lnTo>
                  <a:lnTo>
                    <a:pt x="2796158" y="3070756"/>
                  </a:lnTo>
                  <a:lnTo>
                    <a:pt x="0" y="3070756"/>
                  </a:lnTo>
                  <a:close/>
                </a:path>
              </a:pathLst>
            </a:custGeom>
            <a:blipFill>
              <a:blip r:embed="rId4">
                <a:alphaModFix amt="0"/>
              </a:blip>
              <a:stretch>
                <a:fillRect l="-19592" r="-32560" b="46008"/>
              </a:stretch>
            </a:blipFill>
          </p:spPr>
          <p:txBody>
            <a:bodyPr/>
            <a:lstStyle/>
            <a:p>
              <a:endParaRPr lang="es-ES"/>
            </a:p>
          </p:txBody>
        </p:sp>
        <p:sp>
          <p:nvSpPr>
            <p:cNvPr id="101" name="TextBox 101"/>
            <p:cNvSpPr txBox="1"/>
            <p:nvPr/>
          </p:nvSpPr>
          <p:spPr>
            <a:xfrm>
              <a:off x="0" y="19050"/>
              <a:ext cx="2796159" cy="3051708"/>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Lato Bold"/>
                  <a:ea typeface="Lato Bold"/>
                  <a:cs typeface="Lato Bold"/>
                  <a:sym typeface="Lato Bold"/>
                </a:rPr>
                <a:t>2011</a:t>
              </a:r>
            </a:p>
            <a:p>
              <a:pPr marL="0" lvl="0" indent="0" algn="ctr">
                <a:lnSpc>
                  <a:spcPts val="1782"/>
                </a:lnSpc>
                <a:spcBef>
                  <a:spcPct val="0"/>
                </a:spcBef>
              </a:pPr>
              <a:r>
                <a:rPr lang="en-US" sz="1650" u="none" strike="noStrike" dirty="0">
                  <a:solidFill>
                    <a:srgbClr val="000000"/>
                  </a:solidFill>
                  <a:latin typeface="Lato"/>
                  <a:ea typeface="Lato"/>
                  <a:cs typeface="Lato"/>
                  <a:sym typeface="Lato"/>
                </a:rPr>
                <a:t>Watson </a:t>
              </a:r>
              <a:r>
                <a:rPr lang="en-US" sz="1650" u="none" strike="noStrike" dirty="0" err="1">
                  <a:solidFill>
                    <a:srgbClr val="000000"/>
                  </a:solidFill>
                  <a:latin typeface="Lato"/>
                  <a:ea typeface="Lato"/>
                  <a:cs typeface="Lato"/>
                  <a:sym typeface="Lato"/>
                </a:rPr>
                <a:t>firmy</a:t>
              </a:r>
              <a:r>
                <a:rPr lang="en-US" sz="1650" u="none" strike="noStrike" dirty="0">
                  <a:solidFill>
                    <a:srgbClr val="000000"/>
                  </a:solidFill>
                  <a:latin typeface="Lato"/>
                  <a:ea typeface="Lato"/>
                  <a:cs typeface="Lato"/>
                  <a:sym typeface="Lato"/>
                </a:rPr>
                <a:t> IBM to </a:t>
              </a:r>
              <a:r>
                <a:rPr lang="en-US" sz="1650" u="none" strike="noStrike" dirty="0" err="1">
                  <a:solidFill>
                    <a:srgbClr val="000000"/>
                  </a:solidFill>
                  <a:latin typeface="Lato"/>
                  <a:ea typeface="Lato"/>
                  <a:cs typeface="Lato"/>
                  <a:sym typeface="Lato"/>
                </a:rPr>
                <a:t>zaawansowany</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komputer</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który</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potrafi</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odpowiadać</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na</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pytania</a:t>
              </a:r>
              <a:r>
                <a:rPr lang="en-US" sz="1650" u="none" strike="noStrike" dirty="0">
                  <a:solidFill>
                    <a:srgbClr val="000000"/>
                  </a:solidFill>
                  <a:latin typeface="Lato"/>
                  <a:ea typeface="Lato"/>
                  <a:cs typeface="Lato"/>
                  <a:sym typeface="Lato"/>
                </a:rPr>
                <a:t> w </a:t>
              </a:r>
              <a:r>
                <a:rPr lang="en-US" sz="1650" u="none" strike="noStrike" dirty="0" err="1">
                  <a:solidFill>
                    <a:srgbClr val="000000"/>
                  </a:solidFill>
                  <a:latin typeface="Lato"/>
                  <a:ea typeface="Lato"/>
                  <a:cs typeface="Lato"/>
                  <a:sym typeface="Lato"/>
                </a:rPr>
                <a:t>języku</a:t>
              </a:r>
              <a:r>
                <a:rPr lang="en-US" sz="1650" u="none" strike="noStrike" dirty="0">
                  <a:solidFill>
                    <a:srgbClr val="000000"/>
                  </a:solidFill>
                  <a:latin typeface="Lato"/>
                  <a:ea typeface="Lato"/>
                  <a:cs typeface="Lato"/>
                  <a:sym typeface="Lato"/>
                </a:rPr>
                <a:t> </a:t>
              </a:r>
              <a:r>
                <a:rPr lang="en-US" sz="1650" u="none" strike="noStrike" dirty="0" err="1">
                  <a:solidFill>
                    <a:srgbClr val="000000"/>
                  </a:solidFill>
                  <a:latin typeface="Lato"/>
                  <a:ea typeface="Lato"/>
                  <a:cs typeface="Lato"/>
                  <a:sym typeface="Lato"/>
                </a:rPr>
                <a:t>naturalnym</a:t>
              </a:r>
              <a:r>
                <a:rPr lang="en-US" sz="1650" u="none" strike="noStrike" dirty="0">
                  <a:solidFill>
                    <a:srgbClr val="000000"/>
                  </a:solidFill>
                  <a:latin typeface="Lato"/>
                  <a:ea typeface="Lato"/>
                  <a:cs typeface="Lato"/>
                  <a:sym typeface="Lato"/>
                </a:rPr>
                <a:t>.</a:t>
              </a:r>
            </a:p>
          </p:txBody>
        </p:sp>
      </p:grpSp>
      <p:grpSp>
        <p:nvGrpSpPr>
          <p:cNvPr id="102" name="Group 102"/>
          <p:cNvGrpSpPr/>
          <p:nvPr/>
        </p:nvGrpSpPr>
        <p:grpSpPr>
          <a:xfrm>
            <a:off x="15859325" y="6373025"/>
            <a:ext cx="1041568" cy="1041568"/>
            <a:chOff x="0" y="0"/>
            <a:chExt cx="1388758" cy="1388758"/>
          </a:xfrm>
        </p:grpSpPr>
        <p:sp>
          <p:nvSpPr>
            <p:cNvPr id="103" name="Freeform 103"/>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8"/>
              <a:stretch>
                <a:fillRect l="-38568" r="-38560" b="8"/>
              </a:stretch>
            </a:blipFill>
            <a:ln w="38100" cap="sq">
              <a:solidFill>
                <a:srgbClr val="000000"/>
              </a:solidFill>
              <a:prstDash val="solid"/>
              <a:miter/>
            </a:ln>
          </p:spPr>
          <p:txBody>
            <a:bodyPr/>
            <a:lstStyle/>
            <a:p>
              <a:endParaRPr lang="es-ES"/>
            </a:p>
          </p:txBody>
        </p:sp>
      </p:grpSp>
      <p:grpSp>
        <p:nvGrpSpPr>
          <p:cNvPr id="104" name="Group 104"/>
          <p:cNvGrpSpPr/>
          <p:nvPr/>
        </p:nvGrpSpPr>
        <p:grpSpPr>
          <a:xfrm>
            <a:off x="5907586" y="8761324"/>
            <a:ext cx="328432" cy="331346"/>
            <a:chOff x="0" y="0"/>
            <a:chExt cx="437909" cy="441795"/>
          </a:xfrm>
        </p:grpSpPr>
        <p:sp>
          <p:nvSpPr>
            <p:cNvPr id="105" name="Freeform 105"/>
            <p:cNvSpPr/>
            <p:nvPr/>
          </p:nvSpPr>
          <p:spPr>
            <a:xfrm>
              <a:off x="0" y="0"/>
              <a:ext cx="437896" cy="441833"/>
            </a:xfrm>
            <a:custGeom>
              <a:avLst/>
              <a:gdLst/>
              <a:ahLst/>
              <a:cxnLst/>
              <a:rect l="l" t="t" r="r" b="b"/>
              <a:pathLst>
                <a:path w="437896" h="441833">
                  <a:moveTo>
                    <a:pt x="0" y="273050"/>
                  </a:moveTo>
                  <a:lnTo>
                    <a:pt x="167259" y="273050"/>
                  </a:lnTo>
                  <a:lnTo>
                    <a:pt x="218948" y="441833"/>
                  </a:lnTo>
                  <a:lnTo>
                    <a:pt x="270637" y="273050"/>
                  </a:lnTo>
                  <a:lnTo>
                    <a:pt x="437896" y="273050"/>
                  </a:lnTo>
                  <a:lnTo>
                    <a:pt x="302514" y="168783"/>
                  </a:lnTo>
                  <a:lnTo>
                    <a:pt x="354330" y="0"/>
                  </a:lnTo>
                  <a:lnTo>
                    <a:pt x="218948" y="104267"/>
                  </a:lnTo>
                  <a:lnTo>
                    <a:pt x="83693" y="0"/>
                  </a:lnTo>
                  <a:lnTo>
                    <a:pt x="135382" y="168783"/>
                  </a:lnTo>
                  <a:close/>
                </a:path>
              </a:pathLst>
            </a:custGeom>
            <a:blipFill>
              <a:blip r:embed="rId4">
                <a:alphaModFix amt="0"/>
              </a:blip>
              <a:stretch>
                <a:fillRect l="-79444" r="-79447" b="8"/>
              </a:stretch>
            </a:blipFill>
            <a:ln w="38100" cap="sq">
              <a:solidFill>
                <a:srgbClr val="FFFFFF"/>
              </a:solidFill>
              <a:prstDash val="solid"/>
              <a:miter/>
            </a:ln>
          </p:spPr>
          <p:txBody>
            <a:bodyPr/>
            <a:lstStyle/>
            <a:p>
              <a:endParaRPr lang="es-ES"/>
            </a:p>
          </p:txBody>
        </p:sp>
      </p:grpSp>
      <p:sp>
        <p:nvSpPr>
          <p:cNvPr id="106" name="AutoShape 106"/>
          <p:cNvSpPr/>
          <p:nvPr/>
        </p:nvSpPr>
        <p:spPr>
          <a:xfrm>
            <a:off x="17783670" y="3903307"/>
            <a:ext cx="0" cy="3835702"/>
          </a:xfrm>
          <a:prstGeom prst="line">
            <a:avLst/>
          </a:prstGeom>
          <a:ln w="9525" cap="rnd">
            <a:solidFill>
              <a:srgbClr val="000000"/>
            </a:solidFill>
            <a:prstDash val="solid"/>
            <a:headEnd type="none" w="sm" len="sm"/>
            <a:tailEnd type="triangle" w="lg" len="med"/>
          </a:ln>
        </p:spPr>
        <p:txBody>
          <a:bodyPr/>
          <a:lstStyle/>
          <a:p>
            <a:endParaRPr lang="es-ES"/>
          </a:p>
        </p:txBody>
      </p:sp>
      <p:sp>
        <p:nvSpPr>
          <p:cNvPr id="107" name="TextBox 107"/>
          <p:cNvSpPr txBox="1"/>
          <p:nvPr/>
        </p:nvSpPr>
        <p:spPr>
          <a:xfrm>
            <a:off x="7276110" y="5190542"/>
            <a:ext cx="2953005" cy="409575"/>
          </a:xfrm>
          <a:prstGeom prst="rect">
            <a:avLst/>
          </a:prstGeom>
        </p:spPr>
        <p:txBody>
          <a:bodyPr lIns="0" tIns="0" rIns="0" bIns="0" rtlCol="0" anchor="t">
            <a:spAutoFit/>
          </a:bodyPr>
          <a:lstStyle/>
          <a:p>
            <a:pPr marL="0" lvl="0" indent="0" algn="ctr">
              <a:lnSpc>
                <a:spcPts val="1620"/>
              </a:lnSpc>
              <a:spcBef>
                <a:spcPct val="0"/>
              </a:spcBef>
            </a:pPr>
            <a:r>
              <a:rPr lang="en-US" sz="1350" b="1" u="none" strike="noStrike" dirty="0">
                <a:solidFill>
                  <a:srgbClr val="000000"/>
                </a:solidFill>
                <a:latin typeface="Lato Bold"/>
                <a:ea typeface="Lato Bold"/>
                <a:cs typeface="Lato Bold"/>
                <a:sym typeface="Lato Bold"/>
              </a:rPr>
              <a:t>Zima AI: </a:t>
            </a:r>
            <a:r>
              <a:rPr lang="en-US" sz="1350" b="1" u="none" strike="noStrike" dirty="0" err="1">
                <a:solidFill>
                  <a:srgbClr val="000000"/>
                </a:solidFill>
                <a:latin typeface="Lato Bold"/>
                <a:ea typeface="Lato Bold"/>
                <a:cs typeface="Lato Bold"/>
                <a:sym typeface="Lato Bold"/>
              </a:rPr>
              <a:t>Rozwój</a:t>
            </a:r>
            <a:r>
              <a:rPr lang="en-US" sz="1350" b="1" u="none" strike="noStrike" dirty="0">
                <a:solidFill>
                  <a:srgbClr val="000000"/>
                </a:solidFill>
                <a:latin typeface="Lato Bold"/>
                <a:ea typeface="Lato Bold"/>
                <a:cs typeface="Lato Bold"/>
                <a:sym typeface="Lato Bold"/>
              </a:rPr>
              <a:t> </a:t>
            </a:r>
            <a:r>
              <a:rPr lang="en-US" sz="1350" b="1" u="none" strike="noStrike" dirty="0" err="1">
                <a:solidFill>
                  <a:srgbClr val="000000"/>
                </a:solidFill>
                <a:latin typeface="Lato Bold"/>
                <a:ea typeface="Lato Bold"/>
                <a:cs typeface="Lato Bold"/>
                <a:sym typeface="Lato Bold"/>
              </a:rPr>
              <a:t>sztucznej</a:t>
            </a:r>
            <a:r>
              <a:rPr lang="en-US" sz="1350" b="1" u="none" strike="noStrike" dirty="0">
                <a:solidFill>
                  <a:srgbClr val="000000"/>
                </a:solidFill>
                <a:latin typeface="Lato Bold"/>
                <a:ea typeface="Lato Bold"/>
                <a:cs typeface="Lato Bold"/>
                <a:sym typeface="Lato Bold"/>
              </a:rPr>
              <a:t> </a:t>
            </a:r>
            <a:r>
              <a:rPr lang="en-US" sz="1350" b="1" u="none" strike="noStrike" dirty="0" err="1">
                <a:solidFill>
                  <a:srgbClr val="000000"/>
                </a:solidFill>
                <a:latin typeface="Lato Bold"/>
                <a:ea typeface="Lato Bold"/>
                <a:cs typeface="Lato Bold"/>
                <a:sym typeface="Lato Bold"/>
              </a:rPr>
              <a:t>inteligencji</a:t>
            </a:r>
            <a:r>
              <a:rPr lang="en-US" sz="1350" b="1" u="none" strike="noStrike" dirty="0">
                <a:solidFill>
                  <a:srgbClr val="000000"/>
                </a:solidFill>
                <a:latin typeface="Lato Bold"/>
                <a:ea typeface="Lato Bold"/>
                <a:cs typeface="Lato Bold"/>
                <a:sym typeface="Lato Bold"/>
              </a:rPr>
              <a:t> </a:t>
            </a:r>
            <a:r>
              <a:rPr lang="en-US" sz="1350" b="1" u="none" strike="noStrike" dirty="0" err="1">
                <a:solidFill>
                  <a:srgbClr val="000000"/>
                </a:solidFill>
                <a:latin typeface="Lato Bold"/>
                <a:ea typeface="Lato Bold"/>
                <a:cs typeface="Lato Bold"/>
                <a:sym typeface="Lato Bold"/>
              </a:rPr>
              <a:t>został</a:t>
            </a:r>
            <a:r>
              <a:rPr lang="en-US" sz="1350" b="1" u="none" strike="noStrike" dirty="0">
                <a:solidFill>
                  <a:srgbClr val="000000"/>
                </a:solidFill>
                <a:latin typeface="Lato Bold"/>
                <a:ea typeface="Lato Bold"/>
                <a:cs typeface="Lato Bold"/>
                <a:sym typeface="Lato Bold"/>
              </a:rPr>
              <a:t> </a:t>
            </a:r>
            <a:r>
              <a:rPr lang="en-US" sz="1350" b="1" u="none" strike="noStrike" dirty="0" err="1">
                <a:solidFill>
                  <a:srgbClr val="000000"/>
                </a:solidFill>
                <a:latin typeface="Lato Bold"/>
                <a:ea typeface="Lato Bold"/>
                <a:cs typeface="Lato Bold"/>
                <a:sym typeface="Lato Bold"/>
              </a:rPr>
              <a:t>wstrzymany</a:t>
            </a:r>
            <a:r>
              <a:rPr lang="en-US" sz="1350" b="1" u="none" strike="noStrike" dirty="0">
                <a:solidFill>
                  <a:srgbClr val="000000"/>
                </a:solidFill>
                <a:latin typeface="Lato Bold"/>
                <a:ea typeface="Lato Bold"/>
                <a:cs typeface="Lato Bold"/>
                <a:sym typeface="Lato Bold"/>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Wstaw tutaj napisy</a:t>
            </a:r>
          </a:p>
        </p:txBody>
      </p:sp>
      <p:grpSp>
        <p:nvGrpSpPr>
          <p:cNvPr id="3" name="Group 3"/>
          <p:cNvGrpSpPr/>
          <p:nvPr/>
        </p:nvGrpSpPr>
        <p:grpSpPr>
          <a:xfrm rot="1959599">
            <a:off x="14044751" y="5753956"/>
            <a:ext cx="1901790" cy="2927756"/>
            <a:chOff x="0" y="0"/>
            <a:chExt cx="2535720" cy="3903675"/>
          </a:xfrm>
        </p:grpSpPr>
        <p:sp>
          <p:nvSpPr>
            <p:cNvPr id="4" name="Freeform 4"/>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4"/>
              <a:stretch>
                <a:fillRect r="-1" b="1"/>
              </a:stretch>
            </a:blipFill>
          </p:spPr>
          <p:txBody>
            <a:bodyPr/>
            <a:lstStyle/>
            <a:p>
              <a:endParaRPr lang="es-ES"/>
            </a:p>
          </p:txBody>
        </p:sp>
      </p:grpSp>
      <p:grpSp>
        <p:nvGrpSpPr>
          <p:cNvPr id="5" name="Group 5"/>
          <p:cNvGrpSpPr/>
          <p:nvPr/>
        </p:nvGrpSpPr>
        <p:grpSpPr>
          <a:xfrm>
            <a:off x="14594567" y="3047448"/>
            <a:ext cx="2876102" cy="3400682"/>
            <a:chOff x="0" y="0"/>
            <a:chExt cx="3834803" cy="4534243"/>
          </a:xfrm>
        </p:grpSpPr>
        <p:sp>
          <p:nvSpPr>
            <p:cNvPr id="6" name="Freeform 6"/>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5"/>
              <a:stretch>
                <a:fillRect/>
              </a:stretch>
            </a:blipFill>
          </p:spPr>
          <p:txBody>
            <a:bodyPr/>
            <a:lstStyle/>
            <a:p>
              <a:endParaRPr lang="es-ES"/>
            </a:p>
          </p:txBody>
        </p:sp>
      </p:grpSp>
      <p:sp>
        <p:nvSpPr>
          <p:cNvPr id="7" name="Freeform 7"/>
          <p:cNvSpPr/>
          <p:nvPr/>
        </p:nvSpPr>
        <p:spPr>
          <a:xfrm>
            <a:off x="1028700" y="3538062"/>
            <a:ext cx="12499864" cy="6748938"/>
          </a:xfrm>
          <a:custGeom>
            <a:avLst/>
            <a:gdLst/>
            <a:ahLst/>
            <a:cxnLst/>
            <a:rect l="l" t="t" r="r" b="b"/>
            <a:pathLst>
              <a:path w="12499864" h="6748938">
                <a:moveTo>
                  <a:pt x="0" y="0"/>
                </a:moveTo>
                <a:lnTo>
                  <a:pt x="12499864" y="0"/>
                </a:lnTo>
                <a:lnTo>
                  <a:pt x="12499864" y="6748938"/>
                </a:lnTo>
                <a:lnTo>
                  <a:pt x="0" y="6748938"/>
                </a:lnTo>
                <a:lnTo>
                  <a:pt x="0" y="0"/>
                </a:lnTo>
                <a:close/>
              </a:path>
            </a:pathLst>
          </a:custGeom>
          <a:blipFill>
            <a:blip r:embed="rId6"/>
            <a:stretch>
              <a:fillRect/>
            </a:stretch>
          </a:blipFill>
        </p:spPr>
        <p:txBody>
          <a:bodyPr/>
          <a:lstStyle/>
          <a:p>
            <a:endParaRPr lang="es-ES"/>
          </a:p>
        </p:txBody>
      </p:sp>
      <p:sp>
        <p:nvSpPr>
          <p:cNvPr id="8" name="Freeform 8"/>
          <p:cNvSpPr/>
          <p:nvPr/>
        </p:nvSpPr>
        <p:spPr>
          <a:xfrm>
            <a:off x="1176920" y="3676400"/>
            <a:ext cx="5365554" cy="6333923"/>
          </a:xfrm>
          <a:custGeom>
            <a:avLst/>
            <a:gdLst/>
            <a:ahLst/>
            <a:cxnLst/>
            <a:rect l="l" t="t" r="r" b="b"/>
            <a:pathLst>
              <a:path w="5365554" h="6333923">
                <a:moveTo>
                  <a:pt x="0" y="0"/>
                </a:moveTo>
                <a:lnTo>
                  <a:pt x="5365554" y="0"/>
                </a:lnTo>
                <a:lnTo>
                  <a:pt x="5365554" y="6333923"/>
                </a:lnTo>
                <a:lnTo>
                  <a:pt x="0" y="6333923"/>
                </a:lnTo>
                <a:lnTo>
                  <a:pt x="0" y="0"/>
                </a:lnTo>
                <a:close/>
              </a:path>
            </a:pathLst>
          </a:custGeom>
          <a:blipFill>
            <a:blip r:embed="rId7"/>
            <a:stretch>
              <a:fillRect/>
            </a:stretch>
          </a:blipFill>
        </p:spPr>
        <p:txBody>
          <a:bodyPr/>
          <a:lstStyle/>
          <a:p>
            <a:endParaRPr lang="es-ES"/>
          </a:p>
        </p:txBody>
      </p:sp>
      <p:sp>
        <p:nvSpPr>
          <p:cNvPr id="9" name="Freeform 9"/>
          <p:cNvSpPr/>
          <p:nvPr/>
        </p:nvSpPr>
        <p:spPr>
          <a:xfrm>
            <a:off x="1325139" y="3814738"/>
            <a:ext cx="750980" cy="711455"/>
          </a:xfrm>
          <a:custGeom>
            <a:avLst/>
            <a:gdLst/>
            <a:ahLst/>
            <a:cxnLst/>
            <a:rect l="l" t="t" r="r" b="b"/>
            <a:pathLst>
              <a:path w="750980" h="711455">
                <a:moveTo>
                  <a:pt x="0" y="0"/>
                </a:moveTo>
                <a:lnTo>
                  <a:pt x="750980" y="0"/>
                </a:lnTo>
                <a:lnTo>
                  <a:pt x="750980" y="711455"/>
                </a:lnTo>
                <a:lnTo>
                  <a:pt x="0" y="711455"/>
                </a:lnTo>
                <a:lnTo>
                  <a:pt x="0" y="0"/>
                </a:lnTo>
                <a:close/>
              </a:path>
            </a:pathLst>
          </a:custGeom>
          <a:blipFill>
            <a:blip r:embed="rId8"/>
            <a:stretch>
              <a:fillRect/>
            </a:stretch>
          </a:blipFill>
        </p:spPr>
        <p:txBody>
          <a:bodyPr/>
          <a:lstStyle/>
          <a:p>
            <a:endParaRPr lang="es-ES"/>
          </a:p>
        </p:txBody>
      </p:sp>
      <p:sp>
        <p:nvSpPr>
          <p:cNvPr id="10" name="TextBox 10"/>
          <p:cNvSpPr txBox="1"/>
          <p:nvPr/>
        </p:nvSpPr>
        <p:spPr>
          <a:xfrm>
            <a:off x="2076119" y="4162513"/>
            <a:ext cx="3460982" cy="872560"/>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dirty="0" err="1">
                <a:solidFill>
                  <a:srgbClr val="000000"/>
                </a:solidFill>
                <a:latin typeface="Lato Bold"/>
                <a:ea typeface="Lato Bold"/>
                <a:cs typeface="Lato Bold"/>
                <a:sym typeface="Lato Bold"/>
              </a:rPr>
              <a:t>Sztuczna</a:t>
            </a:r>
            <a:r>
              <a:rPr lang="en-US" sz="2534" b="1" u="none" strike="noStrike" dirty="0">
                <a:solidFill>
                  <a:srgbClr val="000000"/>
                </a:solidFill>
                <a:latin typeface="Lato Bold"/>
                <a:ea typeface="Lato Bold"/>
                <a:cs typeface="Lato Bold"/>
                <a:sym typeface="Lato Bold"/>
              </a:rPr>
              <a:t> </a:t>
            </a:r>
            <a:r>
              <a:rPr lang="en-US" sz="2534" b="1" u="none" strike="noStrike" dirty="0" err="1">
                <a:solidFill>
                  <a:srgbClr val="000000"/>
                </a:solidFill>
                <a:latin typeface="Lato Bold"/>
                <a:ea typeface="Lato Bold"/>
                <a:cs typeface="Lato Bold"/>
                <a:sym typeface="Lato Bold"/>
              </a:rPr>
              <a:t>inteligencja</a:t>
            </a:r>
            <a:r>
              <a:rPr lang="en-US" sz="2534" b="1" u="none" strike="noStrike" dirty="0">
                <a:solidFill>
                  <a:srgbClr val="000000"/>
                </a:solidFill>
                <a:latin typeface="Lato Bold"/>
                <a:ea typeface="Lato Bold"/>
                <a:cs typeface="Lato Bold"/>
                <a:sym typeface="Lato Bold"/>
              </a:rPr>
              <a:t> </a:t>
            </a:r>
            <a:r>
              <a:rPr lang="en-US" sz="2534" b="1" u="none" strike="noStrike" dirty="0" err="1">
                <a:solidFill>
                  <a:srgbClr val="000000"/>
                </a:solidFill>
                <a:latin typeface="Lato Bold"/>
                <a:ea typeface="Lato Bold"/>
                <a:cs typeface="Lato Bold"/>
                <a:sym typeface="Lato Bold"/>
              </a:rPr>
              <a:t>generatywna</a:t>
            </a:r>
            <a:endParaRPr lang="en-US" sz="2534" b="1" u="none" strike="noStrike" dirty="0">
              <a:solidFill>
                <a:srgbClr val="000000"/>
              </a:solidFill>
              <a:latin typeface="Lato Bold"/>
              <a:ea typeface="Lato Bold"/>
              <a:cs typeface="Lato Bold"/>
              <a:sym typeface="Lato Bold"/>
            </a:endParaRPr>
          </a:p>
        </p:txBody>
      </p:sp>
      <p:sp>
        <p:nvSpPr>
          <p:cNvPr id="11" name="TextBox 11"/>
          <p:cNvSpPr txBox="1"/>
          <p:nvPr/>
        </p:nvSpPr>
        <p:spPr>
          <a:xfrm>
            <a:off x="1778692" y="5222914"/>
            <a:ext cx="4199954" cy="1180959"/>
          </a:xfrm>
          <a:prstGeom prst="rect">
            <a:avLst/>
          </a:prstGeom>
        </p:spPr>
        <p:txBody>
          <a:bodyPr lIns="0" tIns="0" rIns="0" bIns="0" rtlCol="0" anchor="t">
            <a:spAutoFit/>
          </a:bodyPr>
          <a:lstStyle/>
          <a:p>
            <a:pPr marL="0" lvl="0" indent="0" algn="ctr">
              <a:lnSpc>
                <a:spcPts val="2364"/>
              </a:lnSpc>
              <a:spcBef>
                <a:spcPct val="0"/>
              </a:spcBef>
            </a:pPr>
            <a:r>
              <a:rPr lang="en-US" sz="1688" u="none" strike="noStrike" dirty="0" err="1">
                <a:solidFill>
                  <a:srgbClr val="000000"/>
                </a:solidFill>
                <a:latin typeface="Lato Light"/>
                <a:ea typeface="Lato Light"/>
                <a:cs typeface="Lato Light"/>
                <a:sym typeface="Lato Light"/>
              </a:rPr>
              <a:t>Reaguje</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na</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polecenia</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lub</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prośby</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użytkownika</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generując</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oryginalną</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treść</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taką</a:t>
            </a:r>
            <a:r>
              <a:rPr lang="en-US" sz="1688" u="none" strike="noStrike" dirty="0">
                <a:solidFill>
                  <a:srgbClr val="000000"/>
                </a:solidFill>
                <a:latin typeface="Lato Light"/>
                <a:ea typeface="Lato Light"/>
                <a:cs typeface="Lato Light"/>
                <a:sym typeface="Lato Light"/>
              </a:rPr>
              <a:t> jak </a:t>
            </a:r>
            <a:r>
              <a:rPr lang="en-US" sz="1688" u="none" strike="noStrike" dirty="0" err="1">
                <a:solidFill>
                  <a:srgbClr val="000000"/>
                </a:solidFill>
                <a:latin typeface="Lato Light"/>
                <a:ea typeface="Lato Light"/>
                <a:cs typeface="Lato Light"/>
                <a:sym typeface="Lato Light"/>
              </a:rPr>
              <a:t>dźwięk</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obrazy</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kod</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oprogramowania</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tekst</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lub</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wideo</a:t>
            </a:r>
            <a:r>
              <a:rPr lang="en-US" sz="1688" u="none" strike="noStrike" dirty="0">
                <a:solidFill>
                  <a:srgbClr val="000000"/>
                </a:solidFill>
                <a:latin typeface="Lato Light"/>
                <a:ea typeface="Lato Light"/>
                <a:cs typeface="Lato Light"/>
                <a:sym typeface="Lato Light"/>
              </a:rPr>
              <a:t>.</a:t>
            </a:r>
          </a:p>
        </p:txBody>
      </p:sp>
      <p:sp>
        <p:nvSpPr>
          <p:cNvPr id="12" name="TextBox 12"/>
          <p:cNvSpPr txBox="1"/>
          <p:nvPr/>
        </p:nvSpPr>
        <p:spPr>
          <a:xfrm>
            <a:off x="1778692" y="6494785"/>
            <a:ext cx="1871001" cy="300588"/>
          </a:xfrm>
          <a:prstGeom prst="rect">
            <a:avLst/>
          </a:prstGeom>
        </p:spPr>
        <p:txBody>
          <a:bodyPr lIns="0" tIns="0" rIns="0" bIns="0" rtlCol="0" anchor="t">
            <a:spAutoFit/>
          </a:bodyPr>
          <a:lstStyle/>
          <a:p>
            <a:pPr marL="0" lvl="0" indent="0" algn="l">
              <a:lnSpc>
                <a:spcPts val="2415"/>
              </a:lnSpc>
              <a:spcBef>
                <a:spcPct val="0"/>
              </a:spcBef>
            </a:pPr>
            <a:r>
              <a:rPr lang="en-US" sz="1725" b="1" u="none" strike="noStrike" dirty="0" err="1">
                <a:solidFill>
                  <a:srgbClr val="000000"/>
                </a:solidFill>
                <a:latin typeface="Lato Bold"/>
                <a:ea typeface="Lato Bold"/>
                <a:cs typeface="Lato Bold"/>
                <a:sym typeface="Lato Bold"/>
              </a:rPr>
              <a:t>Prawie</a:t>
            </a:r>
            <a:r>
              <a:rPr lang="en-US" sz="1725" b="1" u="none" strike="noStrike" dirty="0">
                <a:solidFill>
                  <a:srgbClr val="000000"/>
                </a:solidFill>
                <a:latin typeface="Lato Bold"/>
                <a:ea typeface="Lato Bold"/>
                <a:cs typeface="Lato Bold"/>
                <a:sym typeface="Lato Bold"/>
              </a:rPr>
              <a:t> </a:t>
            </a:r>
            <a:r>
              <a:rPr lang="en-US" sz="1725" b="1" u="none" strike="noStrike" dirty="0" err="1">
                <a:solidFill>
                  <a:srgbClr val="000000"/>
                </a:solidFill>
                <a:latin typeface="Lato Bold"/>
                <a:ea typeface="Lato Bold"/>
                <a:cs typeface="Lato Bold"/>
                <a:sym typeface="Lato Bold"/>
              </a:rPr>
              <a:t>zużyte</a:t>
            </a:r>
            <a:r>
              <a:rPr lang="en-US" sz="1725" b="1" u="none" strike="noStrike" dirty="0">
                <a:solidFill>
                  <a:srgbClr val="000000"/>
                </a:solidFill>
                <a:latin typeface="Lato Bold"/>
                <a:ea typeface="Lato Bold"/>
                <a:cs typeface="Lato Bold"/>
                <a:sym typeface="Lato Bold"/>
              </a:rPr>
              <a:t>:</a:t>
            </a:r>
          </a:p>
        </p:txBody>
      </p:sp>
      <p:sp>
        <p:nvSpPr>
          <p:cNvPr id="13" name="TextBox 13"/>
          <p:cNvSpPr txBox="1"/>
          <p:nvPr/>
        </p:nvSpPr>
        <p:spPr>
          <a:xfrm>
            <a:off x="1778692" y="6971403"/>
            <a:ext cx="4199954" cy="1477399"/>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Obsługa</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klienta</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Pomoc</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medyczna</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Ratować</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a:solidFill>
                  <a:srgbClr val="000000"/>
                </a:solidFill>
                <a:latin typeface="Lato Light"/>
                <a:ea typeface="Lato Light"/>
                <a:cs typeface="Lato Light"/>
                <a:sym typeface="Lato Light"/>
              </a:rPr>
              <a:t>Marketing </a:t>
            </a:r>
            <a:r>
              <a:rPr lang="en-US" sz="1688" u="none" strike="noStrike" dirty="0" err="1">
                <a:solidFill>
                  <a:srgbClr val="000000"/>
                </a:solidFill>
                <a:latin typeface="Lato Light"/>
                <a:ea typeface="Lato Light"/>
                <a:cs typeface="Lato Light"/>
                <a:sym typeface="Lato Light"/>
              </a:rPr>
              <a:t>i</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reklama</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Rozwój</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oprogramowania</a:t>
            </a:r>
            <a:endParaRPr lang="en-US" sz="1688" u="none" strike="noStrike" dirty="0">
              <a:solidFill>
                <a:srgbClr val="000000"/>
              </a:solidFill>
              <a:latin typeface="Lato Light"/>
              <a:ea typeface="Lato Light"/>
              <a:cs typeface="Lato Light"/>
              <a:sym typeface="Lato Light"/>
            </a:endParaRPr>
          </a:p>
        </p:txBody>
      </p:sp>
      <p:sp>
        <p:nvSpPr>
          <p:cNvPr id="14" name="Freeform 14"/>
          <p:cNvSpPr/>
          <p:nvPr/>
        </p:nvSpPr>
        <p:spPr>
          <a:xfrm>
            <a:off x="7718350" y="3676400"/>
            <a:ext cx="5217334" cy="6333923"/>
          </a:xfrm>
          <a:custGeom>
            <a:avLst/>
            <a:gdLst/>
            <a:ahLst/>
            <a:cxnLst/>
            <a:rect l="l" t="t" r="r" b="b"/>
            <a:pathLst>
              <a:path w="5217334" h="6333923">
                <a:moveTo>
                  <a:pt x="0" y="0"/>
                </a:moveTo>
                <a:lnTo>
                  <a:pt x="5217335" y="0"/>
                </a:lnTo>
                <a:lnTo>
                  <a:pt x="5217335" y="6333923"/>
                </a:lnTo>
                <a:lnTo>
                  <a:pt x="0" y="6333923"/>
                </a:lnTo>
                <a:lnTo>
                  <a:pt x="0" y="0"/>
                </a:lnTo>
                <a:close/>
              </a:path>
            </a:pathLst>
          </a:custGeom>
          <a:blipFill>
            <a:blip r:embed="rId9"/>
            <a:stretch>
              <a:fillRect/>
            </a:stretch>
          </a:blipFill>
        </p:spPr>
        <p:txBody>
          <a:bodyPr/>
          <a:lstStyle/>
          <a:p>
            <a:endParaRPr lang="es-ES"/>
          </a:p>
        </p:txBody>
      </p:sp>
      <p:sp>
        <p:nvSpPr>
          <p:cNvPr id="15" name="Freeform 15"/>
          <p:cNvSpPr/>
          <p:nvPr/>
        </p:nvSpPr>
        <p:spPr>
          <a:xfrm>
            <a:off x="7866570" y="3814738"/>
            <a:ext cx="602760" cy="711455"/>
          </a:xfrm>
          <a:custGeom>
            <a:avLst/>
            <a:gdLst/>
            <a:ahLst/>
            <a:cxnLst/>
            <a:rect l="l" t="t" r="r" b="b"/>
            <a:pathLst>
              <a:path w="602760" h="711455">
                <a:moveTo>
                  <a:pt x="0" y="0"/>
                </a:moveTo>
                <a:lnTo>
                  <a:pt x="602760" y="0"/>
                </a:lnTo>
                <a:lnTo>
                  <a:pt x="602760" y="711455"/>
                </a:lnTo>
                <a:lnTo>
                  <a:pt x="0" y="711455"/>
                </a:lnTo>
                <a:lnTo>
                  <a:pt x="0" y="0"/>
                </a:lnTo>
                <a:close/>
              </a:path>
            </a:pathLst>
          </a:custGeom>
          <a:blipFill>
            <a:blip r:embed="rId10"/>
            <a:stretch>
              <a:fillRect/>
            </a:stretch>
          </a:blipFill>
        </p:spPr>
        <p:txBody>
          <a:bodyPr/>
          <a:lstStyle/>
          <a:p>
            <a:endParaRPr lang="es-ES"/>
          </a:p>
        </p:txBody>
      </p:sp>
      <p:sp>
        <p:nvSpPr>
          <p:cNvPr id="16" name="TextBox 16"/>
          <p:cNvSpPr txBox="1"/>
          <p:nvPr/>
        </p:nvSpPr>
        <p:spPr>
          <a:xfrm>
            <a:off x="8684248" y="4270940"/>
            <a:ext cx="3532076" cy="872560"/>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dirty="0" err="1">
                <a:solidFill>
                  <a:srgbClr val="000000"/>
                </a:solidFill>
                <a:latin typeface="Lato Bold"/>
                <a:ea typeface="Lato Bold"/>
                <a:cs typeface="Lato Bold"/>
                <a:sym typeface="Lato Bold"/>
              </a:rPr>
              <a:t>Predykcyjna</a:t>
            </a:r>
            <a:r>
              <a:rPr lang="en-US" sz="2534" b="1" u="none" strike="noStrike" dirty="0">
                <a:solidFill>
                  <a:srgbClr val="000000"/>
                </a:solidFill>
                <a:latin typeface="Lato Bold"/>
                <a:ea typeface="Lato Bold"/>
                <a:cs typeface="Lato Bold"/>
                <a:sym typeface="Lato Bold"/>
              </a:rPr>
              <a:t> </a:t>
            </a:r>
            <a:r>
              <a:rPr lang="en-US" sz="2534" b="1" u="none" strike="noStrike" dirty="0" err="1">
                <a:solidFill>
                  <a:srgbClr val="000000"/>
                </a:solidFill>
                <a:latin typeface="Lato Bold"/>
                <a:ea typeface="Lato Bold"/>
                <a:cs typeface="Lato Bold"/>
                <a:sym typeface="Lato Bold"/>
              </a:rPr>
              <a:t>sztuczna</a:t>
            </a:r>
            <a:r>
              <a:rPr lang="en-US" sz="2534" b="1" u="none" strike="noStrike" dirty="0">
                <a:solidFill>
                  <a:srgbClr val="000000"/>
                </a:solidFill>
                <a:latin typeface="Lato Bold"/>
                <a:ea typeface="Lato Bold"/>
                <a:cs typeface="Lato Bold"/>
                <a:sym typeface="Lato Bold"/>
              </a:rPr>
              <a:t> </a:t>
            </a:r>
            <a:r>
              <a:rPr lang="en-US" sz="2534" b="1" u="none" strike="noStrike" dirty="0" err="1">
                <a:solidFill>
                  <a:srgbClr val="000000"/>
                </a:solidFill>
                <a:latin typeface="Lato Bold"/>
                <a:ea typeface="Lato Bold"/>
                <a:cs typeface="Lato Bold"/>
                <a:sym typeface="Lato Bold"/>
              </a:rPr>
              <a:t>inteligencja</a:t>
            </a:r>
            <a:endParaRPr lang="en-US" sz="2534" b="1" u="none" strike="noStrike" dirty="0">
              <a:solidFill>
                <a:srgbClr val="000000"/>
              </a:solidFill>
              <a:latin typeface="Lato Bold"/>
              <a:ea typeface="Lato Bold"/>
              <a:cs typeface="Lato Bold"/>
              <a:sym typeface="Lato Bold"/>
            </a:endParaRPr>
          </a:p>
        </p:txBody>
      </p:sp>
      <p:sp>
        <p:nvSpPr>
          <p:cNvPr id="17" name="TextBox 17"/>
          <p:cNvSpPr txBox="1"/>
          <p:nvPr/>
        </p:nvSpPr>
        <p:spPr>
          <a:xfrm>
            <a:off x="8216122" y="5222914"/>
            <a:ext cx="4199954" cy="1176274"/>
          </a:xfrm>
          <a:prstGeom prst="rect">
            <a:avLst/>
          </a:prstGeom>
        </p:spPr>
        <p:txBody>
          <a:bodyPr lIns="0" tIns="0" rIns="0" bIns="0" rtlCol="0" anchor="t">
            <a:spAutoFit/>
          </a:bodyPr>
          <a:lstStyle/>
          <a:p>
            <a:pPr marL="0" lvl="0" indent="0" algn="ctr">
              <a:lnSpc>
                <a:spcPts val="2365"/>
              </a:lnSpc>
              <a:spcBef>
                <a:spcPct val="0"/>
              </a:spcBef>
            </a:pPr>
            <a:r>
              <a:rPr lang="en-US" sz="1689" u="none" strike="noStrike" dirty="0">
                <a:solidFill>
                  <a:srgbClr val="000000"/>
                </a:solidFill>
                <a:latin typeface="Lato Light"/>
                <a:ea typeface="Lato Light"/>
                <a:cs typeface="Lato Light"/>
                <a:sym typeface="Lato Light"/>
              </a:rPr>
              <a:t>Analiza </a:t>
            </a:r>
            <a:r>
              <a:rPr lang="en-US" sz="1689" u="none" strike="noStrike" dirty="0" err="1">
                <a:solidFill>
                  <a:srgbClr val="000000"/>
                </a:solidFill>
                <a:latin typeface="Lato Light"/>
                <a:ea typeface="Lato Light"/>
                <a:cs typeface="Lato Light"/>
                <a:sym typeface="Lato Light"/>
              </a:rPr>
              <a:t>statystyczna</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wykorzystująca</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algorytmy</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uczenia</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maszynowego</a:t>
            </a:r>
            <a:r>
              <a:rPr lang="en-US" sz="1689" u="none" strike="noStrike" dirty="0">
                <a:solidFill>
                  <a:srgbClr val="000000"/>
                </a:solidFill>
                <a:latin typeface="Lato Light"/>
                <a:ea typeface="Lato Light"/>
                <a:cs typeface="Lato Light"/>
                <a:sym typeface="Lato Light"/>
              </a:rPr>
              <a:t> w </a:t>
            </a:r>
            <a:r>
              <a:rPr lang="en-US" sz="1689" u="none" strike="noStrike" dirty="0" err="1">
                <a:solidFill>
                  <a:srgbClr val="000000"/>
                </a:solidFill>
                <a:latin typeface="Lato Light"/>
                <a:ea typeface="Lato Light"/>
                <a:cs typeface="Lato Light"/>
                <a:sym typeface="Lato Light"/>
              </a:rPr>
              <a:t>celu</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identyfikowania</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wzorców</a:t>
            </a:r>
            <a:r>
              <a:rPr lang="en-US" sz="1689" u="none" strike="noStrike" dirty="0">
                <a:solidFill>
                  <a:srgbClr val="000000"/>
                </a:solidFill>
                <a:latin typeface="Lato Light"/>
                <a:ea typeface="Lato Light"/>
                <a:cs typeface="Lato Light"/>
                <a:sym typeface="Lato Light"/>
              </a:rPr>
              <a:t> w </a:t>
            </a:r>
            <a:r>
              <a:rPr lang="en-US" sz="1689" u="none" strike="noStrike" dirty="0" err="1">
                <a:solidFill>
                  <a:srgbClr val="000000"/>
                </a:solidFill>
                <a:latin typeface="Lato Light"/>
                <a:ea typeface="Lato Light"/>
                <a:cs typeface="Lato Light"/>
                <a:sym typeface="Lato Light"/>
              </a:rPr>
              <a:t>danych</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i</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przewidywania</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przyszłych</a:t>
            </a:r>
            <a:r>
              <a:rPr lang="en-US" sz="1689" u="none" strike="noStrike" dirty="0">
                <a:solidFill>
                  <a:srgbClr val="000000"/>
                </a:solidFill>
                <a:latin typeface="Lato Light"/>
                <a:ea typeface="Lato Light"/>
                <a:cs typeface="Lato Light"/>
                <a:sym typeface="Lato Light"/>
              </a:rPr>
              <a:t> </a:t>
            </a:r>
            <a:r>
              <a:rPr lang="en-US" sz="1689" u="none" strike="noStrike" dirty="0" err="1">
                <a:solidFill>
                  <a:srgbClr val="000000"/>
                </a:solidFill>
                <a:latin typeface="Lato Light"/>
                <a:ea typeface="Lato Light"/>
                <a:cs typeface="Lato Light"/>
                <a:sym typeface="Lato Light"/>
              </a:rPr>
              <a:t>wyników</a:t>
            </a:r>
            <a:r>
              <a:rPr lang="en-US" sz="1689" u="none" strike="noStrike" dirty="0">
                <a:solidFill>
                  <a:srgbClr val="000000"/>
                </a:solidFill>
                <a:latin typeface="Lato Light"/>
                <a:ea typeface="Lato Light"/>
                <a:cs typeface="Lato Light"/>
                <a:sym typeface="Lato Light"/>
              </a:rPr>
              <a:t>.</a:t>
            </a:r>
          </a:p>
        </p:txBody>
      </p:sp>
      <p:sp>
        <p:nvSpPr>
          <p:cNvPr id="18" name="TextBox 18"/>
          <p:cNvSpPr txBox="1"/>
          <p:nvPr/>
        </p:nvSpPr>
        <p:spPr>
          <a:xfrm>
            <a:off x="8167950" y="6494785"/>
            <a:ext cx="1470558" cy="300588"/>
          </a:xfrm>
          <a:prstGeom prst="rect">
            <a:avLst/>
          </a:prstGeom>
        </p:spPr>
        <p:txBody>
          <a:bodyPr lIns="0" tIns="0" rIns="0" bIns="0" rtlCol="0" anchor="t">
            <a:spAutoFit/>
          </a:bodyPr>
          <a:lstStyle/>
          <a:p>
            <a:pPr marL="0" lvl="0" indent="0" algn="l">
              <a:lnSpc>
                <a:spcPts val="2415"/>
              </a:lnSpc>
              <a:spcBef>
                <a:spcPct val="0"/>
              </a:spcBef>
            </a:pPr>
            <a:r>
              <a:rPr lang="en-US" sz="1725" b="1" u="none" strike="noStrike" dirty="0" err="1">
                <a:solidFill>
                  <a:srgbClr val="000000"/>
                </a:solidFill>
                <a:latin typeface="Lato Bold"/>
                <a:ea typeface="Lato Bold"/>
                <a:cs typeface="Lato Bold"/>
                <a:sym typeface="Lato Bold"/>
              </a:rPr>
              <a:t>Prawie</a:t>
            </a:r>
            <a:r>
              <a:rPr lang="en-US" sz="1725" b="1" u="none" strike="noStrike" dirty="0">
                <a:solidFill>
                  <a:srgbClr val="000000"/>
                </a:solidFill>
                <a:latin typeface="Lato Bold"/>
                <a:ea typeface="Lato Bold"/>
                <a:cs typeface="Lato Bold"/>
                <a:sym typeface="Lato Bold"/>
              </a:rPr>
              <a:t> </a:t>
            </a:r>
            <a:r>
              <a:rPr lang="en-US" sz="1725" b="1" u="none" strike="noStrike" dirty="0" err="1">
                <a:solidFill>
                  <a:srgbClr val="000000"/>
                </a:solidFill>
                <a:latin typeface="Lato Bold"/>
                <a:ea typeface="Lato Bold"/>
                <a:cs typeface="Lato Bold"/>
                <a:sym typeface="Lato Bold"/>
              </a:rPr>
              <a:t>zużyte</a:t>
            </a:r>
            <a:r>
              <a:rPr lang="en-US" sz="1725" b="1" u="none" strike="noStrike" dirty="0">
                <a:solidFill>
                  <a:srgbClr val="000000"/>
                </a:solidFill>
                <a:latin typeface="Lato Bold"/>
                <a:ea typeface="Lato Bold"/>
                <a:cs typeface="Lato Bold"/>
                <a:sym typeface="Lato Bold"/>
              </a:rPr>
              <a:t>:</a:t>
            </a:r>
          </a:p>
        </p:txBody>
      </p:sp>
      <p:sp>
        <p:nvSpPr>
          <p:cNvPr id="19" name="TextBox 19"/>
          <p:cNvSpPr txBox="1"/>
          <p:nvPr/>
        </p:nvSpPr>
        <p:spPr>
          <a:xfrm>
            <a:off x="8216122" y="6971403"/>
            <a:ext cx="4199954" cy="1773838"/>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Prognozy</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finansowe</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Wykrywanie</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oszustw</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Zarządzanie</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zapasami</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Porady</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spersonalizowane</a:t>
            </a:r>
            <a:endParaRPr lang="en-US" sz="1688" u="none" strike="noStrike" dirty="0">
              <a:solidFill>
                <a:srgbClr val="000000"/>
              </a:solidFill>
              <a:latin typeface="Lato Light"/>
              <a:ea typeface="Lato Light"/>
              <a:cs typeface="Lato Light"/>
              <a:sym typeface="Lato Light"/>
            </a:endParaRPr>
          </a:p>
          <a:p>
            <a:pPr marL="364639" lvl="1" indent="-182320" algn="l">
              <a:lnSpc>
                <a:spcPts val="2364"/>
              </a:lnSpc>
              <a:spcBef>
                <a:spcPct val="0"/>
              </a:spcBef>
              <a:buFont typeface="Arial"/>
              <a:buChar char="•"/>
            </a:pPr>
            <a:r>
              <a:rPr lang="en-US" sz="1688" u="none" strike="noStrike" dirty="0" err="1">
                <a:solidFill>
                  <a:srgbClr val="000000"/>
                </a:solidFill>
                <a:latin typeface="Lato Light"/>
                <a:ea typeface="Lato Light"/>
                <a:cs typeface="Lato Light"/>
                <a:sym typeface="Lato Light"/>
              </a:rPr>
              <a:t>Zarządzanie</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zmianami</a:t>
            </a:r>
            <a:r>
              <a:rPr lang="en-US" sz="1688" u="none" strike="noStrike" dirty="0">
                <a:solidFill>
                  <a:srgbClr val="000000"/>
                </a:solidFill>
                <a:latin typeface="Lato Light"/>
                <a:ea typeface="Lato Light"/>
                <a:cs typeface="Lato Light"/>
                <a:sym typeface="Lato Light"/>
              </a:rPr>
              <a:t> w </a:t>
            </a:r>
            <a:r>
              <a:rPr lang="en-US" sz="1688" u="none" strike="noStrike" dirty="0" err="1">
                <a:solidFill>
                  <a:srgbClr val="000000"/>
                </a:solidFill>
                <a:latin typeface="Lato Light"/>
                <a:ea typeface="Lato Light"/>
                <a:cs typeface="Lato Light"/>
                <a:sym typeface="Lato Light"/>
              </a:rPr>
              <a:t>łańcuchu</a:t>
            </a:r>
            <a:r>
              <a:rPr lang="en-US" sz="1688" u="none" strike="noStrike" dirty="0">
                <a:solidFill>
                  <a:srgbClr val="000000"/>
                </a:solidFill>
                <a:latin typeface="Lato Light"/>
                <a:ea typeface="Lato Light"/>
                <a:cs typeface="Lato Light"/>
                <a:sym typeface="Lato Light"/>
              </a:rPr>
              <a:t> </a:t>
            </a:r>
            <a:r>
              <a:rPr lang="en-US" sz="1688" u="none" strike="noStrike" dirty="0" err="1">
                <a:solidFill>
                  <a:srgbClr val="000000"/>
                </a:solidFill>
                <a:latin typeface="Lato Light"/>
                <a:ea typeface="Lato Light"/>
                <a:cs typeface="Lato Light"/>
                <a:sym typeface="Lato Light"/>
              </a:rPr>
              <a:t>dostaw</a:t>
            </a:r>
            <a:endParaRPr lang="en-US" sz="1688" u="none" strike="noStrike" dirty="0">
              <a:solidFill>
                <a:srgbClr val="000000"/>
              </a:solidFill>
              <a:latin typeface="Lato Light"/>
              <a:ea typeface="Lato Light"/>
              <a:cs typeface="Lato Light"/>
              <a:sym typeface="Lato Light"/>
            </a:endParaRPr>
          </a:p>
        </p:txBody>
      </p:sp>
      <p:sp>
        <p:nvSpPr>
          <p:cNvPr id="20" name="TextBox 20"/>
          <p:cNvSpPr txBox="1"/>
          <p:nvPr/>
        </p:nvSpPr>
        <p:spPr>
          <a:xfrm>
            <a:off x="995996" y="901789"/>
            <a:ext cx="15376503"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SZTUCZNA INTELIGENCJA GENERATYWNA A SZTUCZNA INTELIGENCJA PREDYKCYJNA: JAKIE SĄ RÓŻNICE?</a:t>
            </a:r>
          </a:p>
        </p:txBody>
      </p:sp>
      <p:sp>
        <p:nvSpPr>
          <p:cNvPr id="21" name="TextBox 21"/>
          <p:cNvSpPr txBox="1"/>
          <p:nvPr/>
        </p:nvSpPr>
        <p:spPr>
          <a:xfrm>
            <a:off x="14898091" y="4084120"/>
            <a:ext cx="2086031" cy="1609725"/>
          </a:xfrm>
          <a:prstGeom prst="rect">
            <a:avLst/>
          </a:prstGeom>
        </p:spPr>
        <p:txBody>
          <a:bodyPr lIns="0" tIns="0" rIns="0" bIns="0" rtlCol="0" anchor="t">
            <a:spAutoFit/>
          </a:bodyPr>
          <a:lstStyle/>
          <a:p>
            <a:pPr marL="0" lvl="0" indent="0" algn="ctr">
              <a:lnSpc>
                <a:spcPts val="2160"/>
              </a:lnSpc>
              <a:spcBef>
                <a:spcPct val="0"/>
              </a:spcBef>
            </a:pPr>
            <a:r>
              <a:rPr lang="en-US" sz="1800" u="none" strike="noStrike">
                <a:solidFill>
                  <a:srgbClr val="000000"/>
                </a:solidFill>
                <a:latin typeface="Lato"/>
                <a:ea typeface="Lato"/>
                <a:cs typeface="Lato"/>
                <a:sym typeface="Lato"/>
              </a:rPr>
              <a:t>Wybór pomiędzy tymi dwiema technologiami nie musi się koniecznie wzajemnie wykluczać.</a:t>
            </a:r>
          </a:p>
        </p:txBody>
      </p:sp>
      <p:sp>
        <p:nvSpPr>
          <p:cNvPr id="22" name="TextBox 22"/>
          <p:cNvSpPr txBox="1"/>
          <p:nvPr/>
        </p:nvSpPr>
        <p:spPr>
          <a:xfrm>
            <a:off x="1028700" y="2318862"/>
            <a:ext cx="16745421"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Ewolucja od predykcyjnej sztucznej inteligencji do generatywnej sztucznej inteligencji obejmuje przejście od dyskryminacji (identyfikacji elementów) do generacji (tworzenia elementów). Chociaż obie metody opierają się na ogromnych zbiorach danych i złożonych sieciach neuronowych, ich cele i leżąca u ich podstaw logika matematyczna są różne.</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739901" y="864227"/>
            <a:ext cx="9801606" cy="1236691"/>
            <a:chOff x="0" y="0"/>
            <a:chExt cx="13068808" cy="1648922"/>
          </a:xfrm>
        </p:grpSpPr>
        <p:sp>
          <p:nvSpPr>
            <p:cNvPr id="3" name="Freeform 3"/>
            <p:cNvSpPr/>
            <p:nvPr/>
          </p:nvSpPr>
          <p:spPr>
            <a:xfrm>
              <a:off x="0" y="0"/>
              <a:ext cx="13068808" cy="1648927"/>
            </a:xfrm>
            <a:custGeom>
              <a:avLst/>
              <a:gdLst/>
              <a:ahLst/>
              <a:cxnLst/>
              <a:rect l="l" t="t" r="r" b="b"/>
              <a:pathLst>
                <a:path w="13068808" h="1648927">
                  <a:moveTo>
                    <a:pt x="0" y="0"/>
                  </a:moveTo>
                  <a:lnTo>
                    <a:pt x="13068808" y="0"/>
                  </a:lnTo>
                  <a:lnTo>
                    <a:pt x="13068808" y="1648927"/>
                  </a:lnTo>
                  <a:lnTo>
                    <a:pt x="0" y="1648927"/>
                  </a:lnTo>
                  <a:close/>
                </a:path>
              </a:pathLst>
            </a:custGeom>
            <a:blipFill>
              <a:blip r:embed="rId3">
                <a:alphaModFix amt="0"/>
              </a:blip>
              <a:stretch>
                <a:fillRect t="-104431" b="-104431"/>
              </a:stretch>
            </a:blipFill>
          </p:spPr>
          <p:txBody>
            <a:bodyPr/>
            <a:lstStyle/>
            <a:p>
              <a:endParaRPr lang="es-ES"/>
            </a:p>
          </p:txBody>
        </p:sp>
        <p:sp>
          <p:nvSpPr>
            <p:cNvPr id="4" name="TextBox 4"/>
            <p:cNvSpPr txBox="1"/>
            <p:nvPr/>
          </p:nvSpPr>
          <p:spPr>
            <a:xfrm>
              <a:off x="0" y="57150"/>
              <a:ext cx="13068808" cy="1591772"/>
            </a:xfrm>
            <a:prstGeom prst="rect">
              <a:avLst/>
            </a:prstGeom>
          </p:spPr>
          <p:txBody>
            <a:bodyPr lIns="0" tIns="0" rIns="0" bIns="0" rtlCol="0" anchor="ct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CVET PRZED I PO AI</a:t>
              </a:r>
            </a:p>
          </p:txBody>
        </p:sp>
      </p:grpSp>
      <p:sp>
        <p:nvSpPr>
          <p:cNvPr id="5" name="TextBox 5"/>
          <p:cNvSpPr txBox="1"/>
          <p:nvPr/>
        </p:nvSpPr>
        <p:spPr>
          <a:xfrm>
            <a:off x="7739901" y="2019300"/>
            <a:ext cx="9519399" cy="72390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Zmiana</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edukacji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szkoleniu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rozwoju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zawodowym</a:t>
            </a:r>
            <a:r>
              <a:rPr lang="en-US" sz="2400" u="none" strike="noStrike" dirty="0">
                <a:solidFill>
                  <a:srgbClr val="000000"/>
                </a:solidFill>
                <a:latin typeface="Lato Light"/>
                <a:ea typeface="Lato Light"/>
                <a:cs typeface="Lato Light"/>
                <a:sym typeface="Lato Light"/>
              </a:rPr>
              <a:t> (EVT) </a:t>
            </a:r>
            <a:r>
              <a:rPr lang="en-US" sz="2400" u="none" strike="noStrike" dirty="0" err="1">
                <a:solidFill>
                  <a:srgbClr val="000000"/>
                </a:solidFill>
                <a:latin typeface="Lato Light"/>
                <a:ea typeface="Lato Light"/>
                <a:cs typeface="Lato Light"/>
                <a:sym typeface="Lato Light"/>
              </a:rPr>
              <a:t>będąca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wynikiem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pojawienia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stanowi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jedną</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najważniejszych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transformacji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strukturalnych</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sposobie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przygotowywania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ludzi</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wejścia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rynek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pracy</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Za </a:t>
            </a:r>
            <a:r>
              <a:rPr lang="en-US" sz="2400" u="none" strike="noStrike" dirty="0" err="1">
                <a:solidFill>
                  <a:srgbClr val="000000"/>
                </a:solidFill>
                <a:latin typeface="Lato Light"/>
                <a:ea typeface="Lato Light"/>
                <a:cs typeface="Lato Light"/>
                <a:sym typeface="Lato Light"/>
              </a:rPr>
              <a:t>pośrednictwem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Narodowego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Instytutu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Kwalifikacji</a:t>
            </a:r>
            <a:r>
              <a:rPr lang="en-US" sz="2400" u="none" strike="noStrike" dirty="0">
                <a:solidFill>
                  <a:srgbClr val="000000"/>
                </a:solidFill>
                <a:latin typeface="Lato Light"/>
                <a:ea typeface="Lato Light"/>
                <a:cs typeface="Lato Light"/>
                <a:sym typeface="Lato Light"/>
              </a:rPr>
              <a:t> (INCUAL)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Narodowego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Katalogu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Standardów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Zawodowych</a:t>
            </a:r>
            <a:r>
              <a:rPr lang="en-US" sz="2400" u="none" strike="noStrike" dirty="0">
                <a:solidFill>
                  <a:srgbClr val="000000"/>
                </a:solidFill>
                <a:latin typeface="Lato Light"/>
                <a:ea typeface="Lato Light"/>
                <a:cs typeface="Lato Light"/>
                <a:sym typeface="Lato Light"/>
              </a:rPr>
              <a:t> (CNECP) </a:t>
            </a:r>
            <a:r>
              <a:rPr lang="en-US" sz="2400" u="none" strike="noStrike" dirty="0" err="1">
                <a:solidFill>
                  <a:srgbClr val="000000"/>
                </a:solidFill>
                <a:latin typeface="Lato Light"/>
                <a:ea typeface="Lato Light"/>
                <a:cs typeface="Lato Light"/>
                <a:sym typeface="Lato Light"/>
              </a:rPr>
              <a:t>strukturalna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odpowiedź</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pojawienie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przybiera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formalnej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określonych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Standardów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Kompetencji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Zawodowych</a:t>
            </a:r>
            <a:r>
              <a:rPr lang="en-US" sz="2400" u="none" strike="noStrike" dirty="0">
                <a:solidFill>
                  <a:srgbClr val="000000"/>
                </a:solidFill>
                <a:latin typeface="Lato Light"/>
                <a:ea typeface="Lato Light"/>
                <a:cs typeface="Lato Light"/>
                <a:sym typeface="Lato Light"/>
              </a:rPr>
              <a:t>” (NCP), </a:t>
            </a:r>
            <a:r>
              <a:rPr lang="en-US" sz="2400" u="none" strike="noStrike" dirty="0" err="1">
                <a:solidFill>
                  <a:srgbClr val="000000"/>
                </a:solidFill>
                <a:latin typeface="Lato Light"/>
                <a:ea typeface="Lato Light"/>
                <a:cs typeface="Lato Light"/>
                <a:sym typeface="Lato Light"/>
              </a:rPr>
              <a:t>które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odzwierciedlają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nową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rzeczywistość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rynku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pracy</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Baza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INCUAL </a:t>
            </a:r>
            <a:r>
              <a:rPr lang="en-US" sz="2400" u="none" strike="noStrike" dirty="0" err="1">
                <a:solidFill>
                  <a:srgbClr val="000000"/>
                </a:solidFill>
                <a:latin typeface="Lato Light"/>
                <a:ea typeface="Lato Light"/>
                <a:cs typeface="Lato Light"/>
                <a:sym typeface="Lato Light"/>
              </a:rPr>
              <a:t>stanowi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formalny</a:t>
            </a:r>
            <a:r>
              <a:rPr lang="en-US" sz="2400" u="none" strike="noStrike" dirty="0">
                <a:solidFill>
                  <a:srgbClr val="000000"/>
                </a:solidFill>
                <a:latin typeface="Lato Light"/>
                <a:ea typeface="Lato Light"/>
                <a:cs typeface="Lato Light"/>
                <a:sym typeface="Lato Light"/>
              </a:rPr>
              <a:t> plan </a:t>
            </a:r>
            <a:r>
              <a:rPr lang="en-US" sz="2400" u="none" strike="noStrike" dirty="0" err="1">
                <a:solidFill>
                  <a:srgbClr val="000000"/>
                </a:solidFill>
                <a:latin typeface="Lato Light"/>
                <a:ea typeface="Lato Light"/>
                <a:cs typeface="Lato Light"/>
                <a:sym typeface="Lato Light"/>
              </a:rPr>
              <a:t>ciągłego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rozwoju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zawodowego</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Ta </a:t>
            </a:r>
            <a:r>
              <a:rPr lang="en-US" sz="2400" u="none" strike="noStrike" dirty="0" err="1">
                <a:solidFill>
                  <a:srgbClr val="000000"/>
                </a:solidFill>
                <a:latin typeface="Lato Light"/>
                <a:ea typeface="Lato Light"/>
                <a:cs typeface="Lato Light"/>
                <a:sym typeface="Lato Light"/>
              </a:rPr>
              <a:t>baza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pokazuje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środowisko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a:t>
            </a:r>
            <a:r>
              <a:rPr lang="en-US" sz="2400" u="none" strike="noStrike" dirty="0">
                <a:solidFill>
                  <a:srgbClr val="000000"/>
                </a:solidFill>
                <a:latin typeface="Lato Light"/>
                <a:ea typeface="Lato Light"/>
                <a:cs typeface="Lato Light"/>
                <a:sym typeface="Lato Light"/>
              </a:rPr>
              <a:t> „po AI” to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tylko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zmiana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teoretyczna</a:t>
            </a:r>
            <a:r>
              <a:rPr lang="en-US" sz="2400" u="none" strike="noStrike" dirty="0">
                <a:solidFill>
                  <a:srgbClr val="000000"/>
                </a:solidFill>
                <a:latin typeface="Lato Light"/>
                <a:ea typeface="Lato Light"/>
                <a:cs typeface="Lato Light"/>
                <a:sym typeface="Lato Light"/>
              </a:rPr>
              <a:t>, ale </a:t>
            </a:r>
            <a:r>
              <a:rPr lang="en-US" sz="2400" u="none" strike="noStrike" dirty="0" err="1">
                <a:solidFill>
                  <a:srgbClr val="000000"/>
                </a:solidFill>
                <a:latin typeface="Lato Light"/>
                <a:ea typeface="Lato Light"/>
                <a:cs typeface="Lato Light"/>
                <a:sym typeface="Lato Light"/>
              </a:rPr>
              <a:t>uregulowana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rzeczywistość</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której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standardy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przebudowywane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Nacisk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przesunął</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wykonywania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statycznych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procedur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technicznych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opanowanie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cyklu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życia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etyczną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weryfikację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algorytmów</a:t>
            </a:r>
            <a:r>
              <a:rPr lang="en-US" sz="2400" u="none" strike="noStrike" dirty="0">
                <a:solidFill>
                  <a:srgbClr val="000000"/>
                </a:solidFill>
                <a:latin typeface="Lato Light"/>
                <a:ea typeface="Lato Light"/>
                <a:cs typeface="Lato Light"/>
                <a:sym typeface="Lato Light"/>
              </a:rPr>
              <a:t>. </a:t>
            </a:r>
          </a:p>
        </p:txBody>
      </p:sp>
      <p:grpSp>
        <p:nvGrpSpPr>
          <p:cNvPr id="6" name="Group 6"/>
          <p:cNvGrpSpPr/>
          <p:nvPr/>
        </p:nvGrpSpPr>
        <p:grpSpPr>
          <a:xfrm>
            <a:off x="0" y="0"/>
            <a:ext cx="7277100" cy="10287000"/>
            <a:chOff x="0" y="0"/>
            <a:chExt cx="9702800" cy="13716000"/>
          </a:xfrm>
        </p:grpSpPr>
        <p:sp>
          <p:nvSpPr>
            <p:cNvPr id="7" name="Freeform 7"/>
            <p:cNvSpPr/>
            <p:nvPr/>
          </p:nvSpPr>
          <p:spPr>
            <a:xfrm>
              <a:off x="0" y="0"/>
              <a:ext cx="9702800" cy="13716000"/>
            </a:xfrm>
            <a:custGeom>
              <a:avLst/>
              <a:gdLst/>
              <a:ahLst/>
              <a:cxnLst/>
              <a:rect l="l" t="t" r="r" b="b"/>
              <a:pathLst>
                <a:path w="9702800" h="13716000">
                  <a:moveTo>
                    <a:pt x="0" y="0"/>
                  </a:moveTo>
                  <a:lnTo>
                    <a:pt x="9702800" y="0"/>
                  </a:lnTo>
                  <a:lnTo>
                    <a:pt x="9702800" y="13716000"/>
                  </a:lnTo>
                  <a:lnTo>
                    <a:pt x="0" y="13716000"/>
                  </a:lnTo>
                  <a:lnTo>
                    <a:pt x="0" y="0"/>
                  </a:lnTo>
                  <a:close/>
                </a:path>
              </a:pathLst>
            </a:custGeom>
            <a:blipFill>
              <a:blip r:embed="rId4"/>
              <a:stretch>
                <a:fillRect t="-3055" b="-3055"/>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8325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CVET PRZED I PO AI</a:t>
            </a:r>
          </a:p>
        </p:txBody>
      </p:sp>
      <p:graphicFrame>
        <p:nvGraphicFramePr>
          <p:cNvPr id="3" name="Table 3"/>
          <p:cNvGraphicFramePr>
            <a:graphicFrameLocks noGrp="1"/>
          </p:cNvGraphicFramePr>
          <p:nvPr/>
        </p:nvGraphicFramePr>
        <p:xfrm>
          <a:off x="1028700" y="1863060"/>
          <a:ext cx="16230600" cy="7395238"/>
        </p:xfrm>
        <a:graphic>
          <a:graphicData uri="http://schemas.openxmlformats.org/drawingml/2006/table">
            <a:tbl>
              <a:tblPr/>
              <a:tblGrid>
                <a:gridCol w="4173882">
                  <a:extLst>
                    <a:ext uri="{9D8B030D-6E8A-4147-A177-3AD203B41FA5}">
                      <a16:colId xmlns:a16="http://schemas.microsoft.com/office/drawing/2014/main" val="20000"/>
                    </a:ext>
                  </a:extLst>
                </a:gridCol>
                <a:gridCol w="5201330">
                  <a:extLst>
                    <a:ext uri="{9D8B030D-6E8A-4147-A177-3AD203B41FA5}">
                      <a16:colId xmlns:a16="http://schemas.microsoft.com/office/drawing/2014/main" val="20001"/>
                    </a:ext>
                  </a:extLst>
                </a:gridCol>
                <a:gridCol w="6855388">
                  <a:extLst>
                    <a:ext uri="{9D8B030D-6E8A-4147-A177-3AD203B41FA5}">
                      <a16:colId xmlns:a16="http://schemas.microsoft.com/office/drawing/2014/main" val="20002"/>
                    </a:ext>
                  </a:extLst>
                </a:gridCol>
              </a:tblGrid>
              <a:tr h="1044447">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Obszar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Pierwszy (tradycyjny model CNECP)</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Po (z AI)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extLst>
                  <a:ext uri="{0D108BD9-81ED-4DB2-BD59-A6C34878D82A}">
                    <a16:rowId xmlns:a16="http://schemas.microsoft.com/office/drawing/2014/main" val="10000"/>
                  </a:ext>
                </a:extLst>
              </a:tr>
              <a:tr h="916848">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Rola nauczyciela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Nadawca treści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Facylitator/Mentor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4910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Projektowanie dydaktyczne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Manualne i strukturalne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Adaptowalny i wspomagany przez sztuczną inteligencję</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4910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Metodologia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Zajęcia teoretyczne + zajęcia podstawowe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Integracja aktywnego uczenia się i sztucznej inteligencji.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6684">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Ocena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Testy i obserwacja</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Ciągła ocena oparta na danych</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4910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Umiejętności cyfrowe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Podstawowe wykorzystanie ICT</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Zaawansowane umiejętności cyfrowe + narzędzia sztucznej inteligencji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05301">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Zadowolony</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Stabilny</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Dynamiczne i stale aktualizowane.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894655">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Relacje ze studentami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Korepetytor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Trener personalny z pomocą sztucznej inteligencji.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85250" y="0"/>
            <a:ext cx="7331993" cy="10287000"/>
            <a:chOff x="0" y="0"/>
            <a:chExt cx="9775990" cy="13716000"/>
          </a:xfrm>
        </p:grpSpPr>
        <p:sp>
          <p:nvSpPr>
            <p:cNvPr id="3" name="Freeform 3"/>
            <p:cNvSpPr/>
            <p:nvPr/>
          </p:nvSpPr>
          <p:spPr>
            <a:xfrm>
              <a:off x="0" y="0"/>
              <a:ext cx="9775952" cy="13716000"/>
            </a:xfrm>
            <a:custGeom>
              <a:avLst/>
              <a:gdLst/>
              <a:ahLst/>
              <a:cxnLst/>
              <a:rect l="l" t="t" r="r" b="b"/>
              <a:pathLst>
                <a:path w="9775952" h="13716000">
                  <a:moveTo>
                    <a:pt x="0" y="0"/>
                  </a:moveTo>
                  <a:lnTo>
                    <a:pt x="9775952" y="0"/>
                  </a:lnTo>
                  <a:lnTo>
                    <a:pt x="9775952" y="13716000"/>
                  </a:lnTo>
                  <a:lnTo>
                    <a:pt x="0" y="13716000"/>
                  </a:lnTo>
                  <a:lnTo>
                    <a:pt x="0" y="0"/>
                  </a:lnTo>
                  <a:close/>
                </a:path>
              </a:pathLst>
            </a:custGeom>
            <a:blipFill>
              <a:blip r:embed="rId3"/>
              <a:stretch>
                <a:fillRect t="-3398" b="-3398"/>
              </a:stretch>
            </a:blipFill>
          </p:spPr>
          <p:txBody>
            <a:bodyPr/>
            <a:lstStyle/>
            <a:p>
              <a:endParaRPr lang="es-ES"/>
            </a:p>
          </p:txBody>
        </p:sp>
      </p:grpSp>
      <p:sp>
        <p:nvSpPr>
          <p:cNvPr id="4" name="TextBox 4"/>
          <p:cNvSpPr txBox="1"/>
          <p:nvPr/>
        </p:nvSpPr>
        <p:spPr>
          <a:xfrm>
            <a:off x="637238" y="731119"/>
            <a:ext cx="1040043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SZTUCZNA INTELIGENCJA W KLASIE: </a:t>
            </a:r>
          </a:p>
          <a:p>
            <a:pPr marL="0" lvl="0" indent="0" algn="l">
              <a:lnSpc>
                <a:spcPts val="4536"/>
              </a:lnSpc>
              <a:spcBef>
                <a:spcPct val="0"/>
              </a:spcBef>
            </a:pPr>
            <a:r>
              <a:rPr lang="en-US" sz="4200" u="none" strike="noStrike" dirty="0">
                <a:solidFill>
                  <a:srgbClr val="000000"/>
                </a:solidFill>
                <a:latin typeface="Oswald"/>
                <a:ea typeface="Oswald"/>
                <a:cs typeface="Oswald"/>
                <a:sym typeface="Oswald"/>
              </a:rPr>
              <a:t>OD ŚWIADOMOŚCI DO DZIAŁANIA</a:t>
            </a:r>
          </a:p>
        </p:txBody>
      </p:sp>
      <p:grpSp>
        <p:nvGrpSpPr>
          <p:cNvPr id="5" name="Group 5"/>
          <p:cNvGrpSpPr/>
          <p:nvPr/>
        </p:nvGrpSpPr>
        <p:grpSpPr>
          <a:xfrm>
            <a:off x="204641" y="1957177"/>
            <a:ext cx="5455548" cy="1283065"/>
            <a:chOff x="0" y="0"/>
            <a:chExt cx="7977467" cy="1876184"/>
          </a:xfrm>
        </p:grpSpPr>
        <p:sp>
          <p:nvSpPr>
            <p:cNvPr id="6" name="Freeform 6"/>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s-ES"/>
            </a:p>
          </p:txBody>
        </p:sp>
      </p:grpSp>
      <p:sp>
        <p:nvSpPr>
          <p:cNvPr id="7" name="TextBox 7"/>
          <p:cNvSpPr txBox="1"/>
          <p:nvPr/>
        </p:nvSpPr>
        <p:spPr>
          <a:xfrm>
            <a:off x="1291070" y="2227235"/>
            <a:ext cx="3761327" cy="676275"/>
          </a:xfrm>
          <a:prstGeom prst="rect">
            <a:avLst/>
          </a:prstGeom>
        </p:spPr>
        <p:txBody>
          <a:bodyPr lIns="0" tIns="0" rIns="0" bIns="0" rtlCol="0" anchor="t">
            <a:spAutoFit/>
          </a:bodyPr>
          <a:lstStyle/>
          <a:p>
            <a:pPr marL="0" lvl="0" indent="0" algn="l">
              <a:lnSpc>
                <a:spcPts val="2639"/>
              </a:lnSpc>
              <a:spcBef>
                <a:spcPct val="0"/>
              </a:spcBef>
            </a:pPr>
            <a:r>
              <a:rPr lang="en-US" sz="2199" b="1" u="none" strike="noStrike" dirty="0" err="1">
                <a:solidFill>
                  <a:srgbClr val="000000"/>
                </a:solidFill>
                <a:latin typeface="Lato Bold"/>
                <a:ea typeface="Lato Bold"/>
                <a:cs typeface="Lato Bold"/>
                <a:sym typeface="Lato Bold"/>
              </a:rPr>
              <a:t>Sztuczna</a:t>
            </a:r>
            <a:r>
              <a:rPr lang="en-US" sz="2199" b="1" u="none" strike="noStrike" dirty="0">
                <a:solidFill>
                  <a:srgbClr val="000000"/>
                </a:solidFill>
                <a:latin typeface="Lato Bold"/>
                <a:ea typeface="Lato Bold"/>
                <a:cs typeface="Lato Bold"/>
                <a:sym typeface="Lato Bold"/>
              </a:rPr>
              <a:t> </a:t>
            </a:r>
            <a:r>
              <a:rPr lang="en-US" sz="2199" b="1" u="none" strike="noStrike" dirty="0" err="1">
                <a:solidFill>
                  <a:srgbClr val="000000"/>
                </a:solidFill>
                <a:latin typeface="Lato Bold"/>
                <a:ea typeface="Lato Bold"/>
                <a:cs typeface="Lato Bold"/>
                <a:sym typeface="Lato Bold"/>
              </a:rPr>
              <a:t>inteligencja</a:t>
            </a:r>
            <a:r>
              <a:rPr lang="en-US" sz="2199" b="1" u="none" strike="noStrike" dirty="0">
                <a:solidFill>
                  <a:srgbClr val="000000"/>
                </a:solidFill>
                <a:latin typeface="Lato Bold"/>
                <a:ea typeface="Lato Bold"/>
                <a:cs typeface="Lato Bold"/>
                <a:sym typeface="Lato Bold"/>
              </a:rPr>
              <a:t> jest </a:t>
            </a:r>
            <a:r>
              <a:rPr lang="en-US" sz="2199" b="1" u="none" strike="noStrike" dirty="0" err="1">
                <a:solidFill>
                  <a:srgbClr val="000000"/>
                </a:solidFill>
                <a:latin typeface="Lato Bold"/>
                <a:ea typeface="Lato Bold"/>
                <a:cs typeface="Lato Bold"/>
                <a:sym typeface="Lato Bold"/>
              </a:rPr>
              <a:t>już</a:t>
            </a:r>
            <a:r>
              <a:rPr lang="en-US" sz="2199" b="1" u="none" strike="noStrike" dirty="0">
                <a:solidFill>
                  <a:srgbClr val="000000"/>
                </a:solidFill>
                <a:latin typeface="Lato Bold"/>
                <a:ea typeface="Lato Bold"/>
                <a:cs typeface="Lato Bold"/>
                <a:sym typeface="Lato Bold"/>
              </a:rPr>
              <a:t> </a:t>
            </a:r>
            <a:r>
              <a:rPr lang="en-US" sz="2199" b="1" u="none" strike="noStrike" dirty="0" err="1">
                <a:solidFill>
                  <a:srgbClr val="000000"/>
                </a:solidFill>
                <a:latin typeface="Lato Bold"/>
                <a:ea typeface="Lato Bold"/>
                <a:cs typeface="Lato Bold"/>
                <a:sym typeface="Lato Bold"/>
              </a:rPr>
              <a:t>obecna</a:t>
            </a:r>
            <a:r>
              <a:rPr lang="en-US" sz="2199" b="1" u="none" strike="noStrike" dirty="0">
                <a:solidFill>
                  <a:srgbClr val="000000"/>
                </a:solidFill>
                <a:latin typeface="Lato Bold"/>
                <a:ea typeface="Lato Bold"/>
                <a:cs typeface="Lato Bold"/>
                <a:sym typeface="Lato Bold"/>
              </a:rPr>
              <a:t> w </a:t>
            </a:r>
            <a:r>
              <a:rPr lang="en-US" sz="2199" b="1" u="none" strike="noStrike" dirty="0" err="1">
                <a:solidFill>
                  <a:srgbClr val="000000"/>
                </a:solidFill>
                <a:latin typeface="Lato Bold"/>
                <a:ea typeface="Lato Bold"/>
                <a:cs typeface="Lato Bold"/>
                <a:sym typeface="Lato Bold"/>
              </a:rPr>
              <a:t>szkołach</a:t>
            </a:r>
            <a:r>
              <a:rPr lang="en-US" sz="2199" b="1" u="none" strike="noStrike" dirty="0">
                <a:solidFill>
                  <a:srgbClr val="000000"/>
                </a:solidFill>
                <a:latin typeface="Lato Bold"/>
                <a:ea typeface="Lato Bold"/>
                <a:cs typeface="Lato Bold"/>
                <a:sym typeface="Lato Bold"/>
              </a:rPr>
              <a:t>.</a:t>
            </a:r>
          </a:p>
        </p:txBody>
      </p:sp>
      <p:sp>
        <p:nvSpPr>
          <p:cNvPr id="8" name="TextBox 8"/>
          <p:cNvSpPr txBox="1"/>
          <p:nvPr/>
        </p:nvSpPr>
        <p:spPr>
          <a:xfrm>
            <a:off x="637238" y="3402168"/>
            <a:ext cx="10506988" cy="923925"/>
          </a:xfrm>
          <a:prstGeom prst="rect">
            <a:avLst/>
          </a:prstGeom>
        </p:spPr>
        <p:txBody>
          <a:bodyPr lIns="0" tIns="0" rIns="0" bIns="0" rtlCol="0" anchor="t">
            <a:spAutoFit/>
          </a:bodyPr>
          <a:lstStyle/>
          <a:p>
            <a:pPr marL="0" lvl="0" indent="0" algn="just">
              <a:lnSpc>
                <a:spcPts val="2400"/>
              </a:lnSpc>
              <a:spcBef>
                <a:spcPct val="0"/>
              </a:spcBef>
            </a:pPr>
            <a:r>
              <a:rPr lang="en-US" sz="2200" u="none" strike="noStrike" dirty="0">
                <a:solidFill>
                  <a:srgbClr val="000000"/>
                </a:solidFill>
                <a:latin typeface="Lato Light"/>
                <a:ea typeface="Lato Light"/>
                <a:cs typeface="Lato Light"/>
                <a:sym typeface="Lato Light"/>
              </a:rPr>
              <a:t>Jako </a:t>
            </a:r>
            <a:r>
              <a:rPr lang="en-US" sz="2200" u="none" strike="noStrike" dirty="0" err="1">
                <a:solidFill>
                  <a:srgbClr val="000000"/>
                </a:solidFill>
                <a:latin typeface="Lato Light"/>
                <a:ea typeface="Lato Light"/>
                <a:cs typeface="Lato Light"/>
                <a:sym typeface="Lato Light"/>
              </a:rPr>
              <a:t>nauczyciel</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prawdopodobnie</a:t>
            </a:r>
            <a:r>
              <a:rPr lang="en-US" sz="2200" u="none" strike="noStrike" dirty="0">
                <a:solidFill>
                  <a:srgbClr val="000000"/>
                </a:solidFill>
                <a:latin typeface="Lato Light"/>
                <a:ea typeface="Lato Light"/>
                <a:cs typeface="Lato Light"/>
                <a:sym typeface="Lato Light"/>
              </a:rPr>
              <a:t> Ty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Twoi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uczniowie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już</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korzystacie</a:t>
            </a:r>
            <a:r>
              <a:rPr lang="en-US" sz="2200" u="none" strike="noStrike" dirty="0">
                <a:solidFill>
                  <a:srgbClr val="000000"/>
                </a:solidFill>
                <a:latin typeface="Lato Light"/>
                <a:ea typeface="Lato Light"/>
                <a:cs typeface="Lato Light"/>
                <a:sym typeface="Lato Light"/>
              </a:rPr>
              <a:t> ze </a:t>
            </a:r>
            <a:r>
              <a:rPr lang="en-US" sz="2200" u="none" strike="noStrike" dirty="0" err="1">
                <a:solidFill>
                  <a:srgbClr val="000000"/>
                </a:solidFill>
                <a:latin typeface="Lato Light"/>
                <a:ea typeface="Lato Light"/>
                <a:cs typeface="Lato Light"/>
                <a:sym typeface="Lato Light"/>
              </a:rPr>
              <a:t>sztucznej</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inteligencji</a:t>
            </a:r>
            <a:r>
              <a:rPr lang="en-US" sz="2200" u="none" strike="noStrike" dirty="0">
                <a:solidFill>
                  <a:srgbClr val="000000"/>
                </a:solidFill>
                <a:latin typeface="Lato Light"/>
                <a:ea typeface="Lato Light"/>
                <a:cs typeface="Lato Light"/>
                <a:sym typeface="Lato Light"/>
              </a:rPr>
              <a:t> do </a:t>
            </a:r>
            <a:r>
              <a:rPr lang="en-US" sz="2200" u="none" strike="noStrike" dirty="0" err="1">
                <a:solidFill>
                  <a:srgbClr val="000000"/>
                </a:solidFill>
                <a:latin typeface="Lato Light"/>
                <a:ea typeface="Lato Light"/>
                <a:cs typeface="Lato Light"/>
                <a:sym typeface="Lato Light"/>
              </a:rPr>
              <a:t>tworzenia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treści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wspomagania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nauki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lub</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doradzania</a:t>
            </a:r>
            <a:r>
              <a:rPr lang="en-US" sz="2200" u="none" strike="noStrike" dirty="0">
                <a:solidFill>
                  <a:srgbClr val="000000"/>
                </a:solidFill>
                <a:latin typeface="Lato Light"/>
                <a:ea typeface="Lato Light"/>
                <a:cs typeface="Lato Light"/>
                <a:sym typeface="Lato Light"/>
              </a:rPr>
              <a:t> w </a:t>
            </a:r>
            <a:r>
              <a:rPr lang="en-US" sz="2200" u="none" strike="noStrike" dirty="0" err="1">
                <a:solidFill>
                  <a:srgbClr val="000000"/>
                </a:solidFill>
                <a:latin typeface="Lato Light"/>
                <a:ea typeface="Lato Light"/>
                <a:cs typeface="Lato Light"/>
                <a:sym typeface="Lato Light"/>
              </a:rPr>
              <a:t>wyborze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kariery</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często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nawet</a:t>
            </a:r>
            <a:r>
              <a:rPr lang="en-US" sz="2200" u="none" strike="noStrike" dirty="0">
                <a:solidFill>
                  <a:srgbClr val="000000"/>
                </a:solidFill>
                <a:latin typeface="Lato Light"/>
                <a:ea typeface="Lato Light"/>
                <a:cs typeface="Lato Light"/>
                <a:sym typeface="Lato Light"/>
              </a:rPr>
              <a:t> o </a:t>
            </a:r>
            <a:r>
              <a:rPr lang="en-US" sz="2200" u="none" strike="noStrike" dirty="0" err="1">
                <a:solidFill>
                  <a:srgbClr val="000000"/>
                </a:solidFill>
                <a:latin typeface="Lato Light"/>
                <a:ea typeface="Lato Light"/>
                <a:cs typeface="Lato Light"/>
                <a:sym typeface="Lato Light"/>
              </a:rPr>
              <a:t>tym</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nie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wiedząc</a:t>
            </a:r>
            <a:r>
              <a:rPr lang="en-US" sz="2200" u="none" strike="noStrike" dirty="0">
                <a:solidFill>
                  <a:srgbClr val="000000"/>
                </a:solidFill>
                <a:latin typeface="Lato Light"/>
                <a:ea typeface="Lato Light"/>
                <a:cs typeface="Lato Light"/>
                <a:sym typeface="Lato Light"/>
              </a:rPr>
              <a:t>.</a:t>
            </a:r>
          </a:p>
        </p:txBody>
      </p:sp>
      <p:grpSp>
        <p:nvGrpSpPr>
          <p:cNvPr id="9" name="Group 9"/>
          <p:cNvGrpSpPr/>
          <p:nvPr/>
        </p:nvGrpSpPr>
        <p:grpSpPr>
          <a:xfrm>
            <a:off x="204641" y="7075891"/>
            <a:ext cx="5455548" cy="1283065"/>
            <a:chOff x="0" y="0"/>
            <a:chExt cx="7977467" cy="1876184"/>
          </a:xfrm>
        </p:grpSpPr>
        <p:sp>
          <p:nvSpPr>
            <p:cNvPr id="10" name="Freeform 10"/>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s-ES"/>
            </a:p>
          </p:txBody>
        </p:sp>
      </p:grpSp>
      <p:sp>
        <p:nvSpPr>
          <p:cNvPr id="11" name="TextBox 11"/>
          <p:cNvSpPr txBox="1"/>
          <p:nvPr/>
        </p:nvSpPr>
        <p:spPr>
          <a:xfrm>
            <a:off x="637238" y="5847166"/>
            <a:ext cx="10506988" cy="923925"/>
          </a:xfrm>
          <a:prstGeom prst="rect">
            <a:avLst/>
          </a:prstGeom>
        </p:spPr>
        <p:txBody>
          <a:bodyPr lIns="0" tIns="0" rIns="0" bIns="0" rtlCol="0" anchor="t">
            <a:spAutoFit/>
          </a:bodyPr>
          <a:lstStyle/>
          <a:p>
            <a:pPr marL="0" lvl="0" indent="0" algn="just">
              <a:lnSpc>
                <a:spcPts val="2400"/>
              </a:lnSpc>
              <a:spcBef>
                <a:spcPct val="0"/>
              </a:spcBef>
            </a:pPr>
            <a:r>
              <a:rPr lang="en-US" sz="2200" u="none" strike="noStrike" dirty="0" err="1">
                <a:solidFill>
                  <a:srgbClr val="000000"/>
                </a:solidFill>
                <a:latin typeface="Lato Light"/>
                <a:ea typeface="Lato Light"/>
                <a:cs typeface="Lato Light"/>
                <a:sym typeface="Lato Light"/>
              </a:rPr>
              <a:t>Sztuczna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inteligencja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może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stwarzać</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wyzwania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takie</a:t>
            </a:r>
            <a:r>
              <a:rPr lang="en-US" sz="2200" u="none" strike="noStrike" dirty="0">
                <a:solidFill>
                  <a:srgbClr val="000000"/>
                </a:solidFill>
                <a:latin typeface="Lato Light"/>
                <a:ea typeface="Lato Light"/>
                <a:cs typeface="Lato Light"/>
                <a:sym typeface="Lato Light"/>
              </a:rPr>
              <a:t> jak </a:t>
            </a:r>
            <a:r>
              <a:rPr lang="en-US" sz="2200" u="none" strike="noStrike" dirty="0" err="1">
                <a:solidFill>
                  <a:srgbClr val="000000"/>
                </a:solidFill>
                <a:latin typeface="Lato Light"/>
                <a:ea typeface="Lato Light"/>
                <a:cs typeface="Lato Light"/>
                <a:sym typeface="Lato Light"/>
              </a:rPr>
              <a:t>stronnicze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rekomendacje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brak</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przejrzystości</a:t>
            </a:r>
            <a:r>
              <a:rPr lang="en-US" sz="2200" u="none" strike="noStrike" dirty="0">
                <a:solidFill>
                  <a:srgbClr val="000000"/>
                </a:solidFill>
                <a:latin typeface="Lato Light"/>
                <a:ea typeface="Lato Light"/>
                <a:cs typeface="Lato Light"/>
                <a:sym typeface="Lato Light"/>
              </a:rPr>
              <a:t> w </a:t>
            </a:r>
            <a:r>
              <a:rPr lang="en-US" sz="2200" u="none" strike="noStrike" dirty="0" err="1">
                <a:solidFill>
                  <a:srgbClr val="000000"/>
                </a:solidFill>
                <a:latin typeface="Lato Light"/>
                <a:ea typeface="Lato Light"/>
                <a:cs typeface="Lato Light"/>
                <a:sym typeface="Lato Light"/>
              </a:rPr>
              <a:t>procesie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decyzyjnym</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obawy</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dotyczące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prywatności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danych</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Zagrożenia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mogą</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bezpośrednio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wpływać</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uczciwość</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zaufanie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wyniki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nauczania</a:t>
            </a:r>
            <a:r>
              <a:rPr lang="en-US" sz="2200" u="none" strike="noStrike" dirty="0">
                <a:solidFill>
                  <a:srgbClr val="000000"/>
                </a:solidFill>
                <a:latin typeface="Lato Light"/>
                <a:ea typeface="Lato Light"/>
                <a:cs typeface="Lato Light"/>
                <a:sym typeface="Lato Light"/>
              </a:rPr>
              <a:t>.</a:t>
            </a:r>
          </a:p>
        </p:txBody>
      </p:sp>
      <p:sp>
        <p:nvSpPr>
          <p:cNvPr id="12" name="TextBox 12"/>
          <p:cNvSpPr txBox="1"/>
          <p:nvPr/>
        </p:nvSpPr>
        <p:spPr>
          <a:xfrm>
            <a:off x="1291070" y="7494991"/>
            <a:ext cx="3761327" cy="342900"/>
          </a:xfrm>
          <a:prstGeom prst="rect">
            <a:avLst/>
          </a:prstGeom>
        </p:spPr>
        <p:txBody>
          <a:bodyPr lIns="0" tIns="0" rIns="0" bIns="0" rtlCol="0" anchor="t">
            <a:spAutoFit/>
          </a:bodyPr>
          <a:lstStyle/>
          <a:p>
            <a:pPr marL="0" lvl="0" indent="0" algn="l">
              <a:lnSpc>
                <a:spcPts val="2639"/>
              </a:lnSpc>
              <a:spcBef>
                <a:spcPct val="0"/>
              </a:spcBef>
            </a:pPr>
            <a:r>
              <a:rPr lang="en-US" sz="2199" b="1" u="none" strike="noStrike" dirty="0">
                <a:solidFill>
                  <a:srgbClr val="000000"/>
                </a:solidFill>
                <a:latin typeface="Lato Bold"/>
                <a:ea typeface="Lato Bold"/>
                <a:cs typeface="Lato Bold"/>
                <a:sym typeface="Lato Bold"/>
              </a:rPr>
              <a:t>Oto jak </a:t>
            </a:r>
            <a:r>
              <a:rPr lang="en-US" sz="2199" b="1" u="none" strike="noStrike" dirty="0" err="1">
                <a:solidFill>
                  <a:srgbClr val="000000"/>
                </a:solidFill>
                <a:latin typeface="Lato Bold"/>
                <a:ea typeface="Lato Bold"/>
                <a:cs typeface="Lato Bold"/>
                <a:sym typeface="Lato Bold"/>
              </a:rPr>
              <a:t>możesz</a:t>
            </a:r>
            <a:r>
              <a:rPr lang="en-US" sz="2199" b="1" u="none" strike="noStrike" dirty="0">
                <a:solidFill>
                  <a:srgbClr val="000000"/>
                </a:solidFill>
                <a:latin typeface="Lato Bold"/>
                <a:ea typeface="Lato Bold"/>
                <a:cs typeface="Lato Bold"/>
                <a:sym typeface="Lato Bold"/>
              </a:rPr>
              <a:t> </a:t>
            </a:r>
            <a:r>
              <a:rPr lang="en-US" sz="2199" b="1" u="none" strike="noStrike" dirty="0" err="1">
                <a:solidFill>
                  <a:srgbClr val="000000"/>
                </a:solidFill>
                <a:latin typeface="Lato Bold"/>
                <a:ea typeface="Lato Bold"/>
                <a:cs typeface="Lato Bold"/>
                <a:sym typeface="Lato Bold"/>
              </a:rPr>
              <a:t>postępować</a:t>
            </a:r>
            <a:r>
              <a:rPr lang="en-US" sz="2199" b="1" u="none" strike="noStrike" dirty="0">
                <a:solidFill>
                  <a:srgbClr val="000000"/>
                </a:solidFill>
                <a:latin typeface="Lato Bold"/>
                <a:ea typeface="Lato Bold"/>
                <a:cs typeface="Lato Bold"/>
                <a:sym typeface="Lato Bold"/>
              </a:rPr>
              <a:t>.</a:t>
            </a:r>
          </a:p>
        </p:txBody>
      </p:sp>
      <p:sp>
        <p:nvSpPr>
          <p:cNvPr id="13" name="TextBox 13"/>
          <p:cNvSpPr txBox="1"/>
          <p:nvPr/>
        </p:nvSpPr>
        <p:spPr>
          <a:xfrm>
            <a:off x="637238" y="8520881"/>
            <a:ext cx="10506988" cy="1228725"/>
          </a:xfrm>
          <a:prstGeom prst="rect">
            <a:avLst/>
          </a:prstGeom>
        </p:spPr>
        <p:txBody>
          <a:bodyPr lIns="0" tIns="0" rIns="0" bIns="0" rtlCol="0" anchor="t">
            <a:spAutoFit/>
          </a:bodyPr>
          <a:lstStyle/>
          <a:p>
            <a:pPr marL="0" lvl="0" indent="0" algn="just">
              <a:lnSpc>
                <a:spcPts val="2400"/>
              </a:lnSpc>
              <a:spcBef>
                <a:spcPct val="0"/>
              </a:spcBef>
            </a:pPr>
            <a:r>
              <a:rPr lang="en-US" sz="2200" u="none" strike="noStrike" dirty="0">
                <a:solidFill>
                  <a:srgbClr val="000000"/>
                </a:solidFill>
                <a:latin typeface="Lato Light"/>
                <a:ea typeface="Lato Light"/>
                <a:cs typeface="Lato Light"/>
                <a:sym typeface="Lato Light"/>
              </a:rPr>
              <a:t>Jako coach, </a:t>
            </a:r>
            <a:r>
              <a:rPr lang="en-US" sz="2200" u="none" strike="noStrike" dirty="0" err="1">
                <a:solidFill>
                  <a:srgbClr val="000000"/>
                </a:solidFill>
                <a:latin typeface="Lato Light"/>
                <a:ea typeface="Lato Light"/>
                <a:cs typeface="Lato Light"/>
                <a:sym typeface="Lato Light"/>
              </a:rPr>
              <a:t>Twoją</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rolą</a:t>
            </a:r>
            <a:r>
              <a:rPr lang="en-US" sz="2200" u="none" strike="noStrike" dirty="0">
                <a:solidFill>
                  <a:srgbClr val="000000"/>
                </a:solidFill>
                <a:latin typeface="Lato Light"/>
                <a:ea typeface="Lato Light"/>
                <a:cs typeface="Lato Light"/>
                <a:sym typeface="Lato Light"/>
              </a:rPr>
              <a:t> jest </a:t>
            </a:r>
            <a:r>
              <a:rPr lang="en-US" sz="2200" u="none" strike="noStrike" dirty="0" err="1">
                <a:solidFill>
                  <a:srgbClr val="000000"/>
                </a:solidFill>
                <a:latin typeface="Lato Light"/>
                <a:ea typeface="Lato Light"/>
                <a:cs typeface="Lato Light"/>
                <a:sym typeface="Lato Light"/>
              </a:rPr>
              <a:t>zapewnienie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odpowiedzialnego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korzystania</a:t>
            </a:r>
            <a:r>
              <a:rPr lang="en-US" sz="2200" u="none" strike="noStrike" dirty="0">
                <a:solidFill>
                  <a:srgbClr val="000000"/>
                </a:solidFill>
                <a:latin typeface="Lato Light"/>
                <a:ea typeface="Lato Light"/>
                <a:cs typeface="Lato Light"/>
                <a:sym typeface="Lato Light"/>
              </a:rPr>
              <a:t> ze </a:t>
            </a:r>
            <a:r>
              <a:rPr lang="en-US" sz="2200" u="none" strike="noStrike" dirty="0" err="1">
                <a:solidFill>
                  <a:srgbClr val="000000"/>
                </a:solidFill>
                <a:latin typeface="Lato Light"/>
                <a:ea typeface="Lato Light"/>
                <a:cs typeface="Lato Light"/>
                <a:sym typeface="Lato Light"/>
              </a:rPr>
              <a:t>sztucznej</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inteligencji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Oznacza</a:t>
            </a:r>
            <a:r>
              <a:rPr lang="en-US" sz="2200" u="none" strike="noStrike" dirty="0">
                <a:solidFill>
                  <a:srgbClr val="000000"/>
                </a:solidFill>
                <a:latin typeface="Lato Light"/>
                <a:ea typeface="Lato Light"/>
                <a:cs typeface="Lato Light"/>
                <a:sym typeface="Lato Light"/>
              </a:rPr>
              <a:t> to </a:t>
            </a:r>
            <a:r>
              <a:rPr lang="en-US" sz="2200" u="none" strike="noStrike" dirty="0" err="1">
                <a:solidFill>
                  <a:srgbClr val="000000"/>
                </a:solidFill>
                <a:latin typeface="Lato Light"/>
                <a:ea typeface="Lato Light"/>
                <a:cs typeface="Lato Light"/>
                <a:sym typeface="Lato Light"/>
              </a:rPr>
              <a:t>zrozumienie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narzędzi</a:t>
            </a:r>
            <a:r>
              <a:rPr lang="en-US" sz="2200" u="none" strike="noStrike" dirty="0">
                <a:solidFill>
                  <a:srgbClr val="000000"/>
                </a:solidFill>
                <a:latin typeface="Lato Light"/>
                <a:ea typeface="Lato Light"/>
                <a:cs typeface="Lato Light"/>
                <a:sym typeface="Lato Light"/>
              </a:rPr>
              <a:t>, z </a:t>
            </a:r>
            <a:r>
              <a:rPr lang="en-US" sz="2200" u="none" strike="noStrike" dirty="0" err="1">
                <a:solidFill>
                  <a:srgbClr val="000000"/>
                </a:solidFill>
                <a:latin typeface="Lato Light"/>
                <a:ea typeface="Lato Light"/>
                <a:cs typeface="Lato Light"/>
                <a:sym typeface="Lato Light"/>
              </a:rPr>
              <a:t>których</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korzystasz</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transparentność</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wobec</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uczestników</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krytyczną</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analizę</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wyników</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sztucznej</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inteligencji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oraz</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podejmowanie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świadomych</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decyzji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które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priorytetowo</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traktują</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inkluzywność</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równość</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nadzór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ludzki</a:t>
            </a:r>
            <a:r>
              <a:rPr lang="en-US" sz="2200" u="none" strike="noStrike" dirty="0">
                <a:solidFill>
                  <a:srgbClr val="000000"/>
                </a:solidFill>
                <a:latin typeface="Lato Light"/>
                <a:ea typeface="Lato Light"/>
                <a:cs typeface="Lato Light"/>
                <a:sym typeface="Lato Light"/>
              </a:rPr>
              <a:t>.</a:t>
            </a:r>
          </a:p>
        </p:txBody>
      </p:sp>
      <p:grpSp>
        <p:nvGrpSpPr>
          <p:cNvPr id="14" name="Group 14"/>
          <p:cNvGrpSpPr/>
          <p:nvPr/>
        </p:nvGrpSpPr>
        <p:grpSpPr>
          <a:xfrm>
            <a:off x="204641" y="4402176"/>
            <a:ext cx="5455548" cy="1283065"/>
            <a:chOff x="0" y="0"/>
            <a:chExt cx="7977467" cy="1876184"/>
          </a:xfrm>
        </p:grpSpPr>
        <p:sp>
          <p:nvSpPr>
            <p:cNvPr id="15" name="Freeform 15"/>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s-ES"/>
            </a:p>
          </p:txBody>
        </p:sp>
      </p:grpSp>
      <p:sp>
        <p:nvSpPr>
          <p:cNvPr id="16" name="TextBox 16"/>
          <p:cNvSpPr txBox="1"/>
          <p:nvPr/>
        </p:nvSpPr>
        <p:spPr>
          <a:xfrm>
            <a:off x="1291070" y="4672233"/>
            <a:ext cx="3761327" cy="676275"/>
          </a:xfrm>
          <a:prstGeom prst="rect">
            <a:avLst/>
          </a:prstGeom>
        </p:spPr>
        <p:txBody>
          <a:bodyPr lIns="0" tIns="0" rIns="0" bIns="0" rtlCol="0" anchor="t">
            <a:spAutoFit/>
          </a:bodyPr>
          <a:lstStyle/>
          <a:p>
            <a:pPr marL="0" lvl="0" indent="0" algn="l">
              <a:lnSpc>
                <a:spcPts val="2639"/>
              </a:lnSpc>
              <a:spcBef>
                <a:spcPct val="0"/>
              </a:spcBef>
            </a:pPr>
            <a:r>
              <a:rPr lang="en-US" sz="2199" b="1" u="none" strike="noStrike" dirty="0">
                <a:solidFill>
                  <a:srgbClr val="000000"/>
                </a:solidFill>
                <a:latin typeface="Lato Bold"/>
                <a:ea typeface="Lato Bold"/>
                <a:cs typeface="Lato Bold"/>
                <a:sym typeface="Lato Bold"/>
              </a:rPr>
              <a:t>To </a:t>
            </a:r>
            <a:r>
              <a:rPr lang="en-US" sz="2199" b="1" u="none" strike="noStrike" dirty="0" err="1">
                <a:solidFill>
                  <a:srgbClr val="000000"/>
                </a:solidFill>
                <a:latin typeface="Lato Bold"/>
                <a:ea typeface="Lato Bold"/>
                <a:cs typeface="Lato Bold"/>
                <a:sym typeface="Lato Bold"/>
              </a:rPr>
              <a:t>są</a:t>
            </a:r>
            <a:r>
              <a:rPr lang="en-US" sz="2199" b="1" u="none" strike="noStrike" dirty="0">
                <a:solidFill>
                  <a:srgbClr val="000000"/>
                </a:solidFill>
                <a:latin typeface="Lato Bold"/>
                <a:ea typeface="Lato Bold"/>
                <a:cs typeface="Lato Bold"/>
                <a:sym typeface="Lato Bold"/>
              </a:rPr>
              <a:t> </a:t>
            </a:r>
            <a:r>
              <a:rPr lang="en-US" sz="2199" b="1" u="none" strike="noStrike" dirty="0" err="1">
                <a:solidFill>
                  <a:srgbClr val="000000"/>
                </a:solidFill>
                <a:latin typeface="Lato Bold"/>
                <a:ea typeface="Lato Bold"/>
                <a:cs typeface="Lato Bold"/>
                <a:sym typeface="Lato Bold"/>
              </a:rPr>
              <a:t>ryzyka</a:t>
            </a:r>
            <a:r>
              <a:rPr lang="en-US" sz="2199" b="1" u="none" strike="noStrike" dirty="0">
                <a:solidFill>
                  <a:srgbClr val="000000"/>
                </a:solidFill>
                <a:latin typeface="Lato Bold"/>
                <a:ea typeface="Lato Bold"/>
                <a:cs typeface="Lato Bold"/>
                <a:sym typeface="Lato Bold"/>
              </a:rPr>
              <a:t>, </a:t>
            </a:r>
            <a:r>
              <a:rPr lang="en-US" sz="2199" b="1" u="none" strike="noStrike" dirty="0" err="1">
                <a:solidFill>
                  <a:srgbClr val="000000"/>
                </a:solidFill>
                <a:latin typeface="Lato Bold"/>
                <a:ea typeface="Lato Bold"/>
                <a:cs typeface="Lato Bold"/>
                <a:sym typeface="Lato Bold"/>
              </a:rPr>
              <a:t>które</a:t>
            </a:r>
            <a:r>
              <a:rPr lang="en-US" sz="2199" b="1" u="none" strike="noStrike" dirty="0">
                <a:solidFill>
                  <a:srgbClr val="000000"/>
                </a:solidFill>
                <a:latin typeface="Lato Bold"/>
                <a:ea typeface="Lato Bold"/>
                <a:cs typeface="Lato Bold"/>
                <a:sym typeface="Lato Bold"/>
              </a:rPr>
              <a:t> </a:t>
            </a:r>
            <a:r>
              <a:rPr lang="en-US" sz="2199" b="1" u="none" strike="noStrike" dirty="0" err="1">
                <a:solidFill>
                  <a:srgbClr val="000000"/>
                </a:solidFill>
                <a:latin typeface="Lato Bold"/>
                <a:ea typeface="Lato Bold"/>
                <a:cs typeface="Lato Bold"/>
                <a:sym typeface="Lato Bold"/>
              </a:rPr>
              <a:t>należy</a:t>
            </a:r>
            <a:r>
              <a:rPr lang="en-US" sz="2199" b="1" u="none" strike="noStrike" dirty="0">
                <a:solidFill>
                  <a:srgbClr val="000000"/>
                </a:solidFill>
                <a:latin typeface="Lato Bold"/>
                <a:ea typeface="Lato Bold"/>
                <a:cs typeface="Lato Bold"/>
                <a:sym typeface="Lato Bold"/>
              </a:rPr>
              <a:t> </a:t>
            </a:r>
            <a:r>
              <a:rPr lang="en-US" sz="2199" b="1" u="none" strike="noStrike" dirty="0" err="1">
                <a:solidFill>
                  <a:srgbClr val="000000"/>
                </a:solidFill>
                <a:latin typeface="Lato Bold"/>
                <a:ea typeface="Lato Bold"/>
                <a:cs typeface="Lato Bold"/>
                <a:sym typeface="Lato Bold"/>
              </a:rPr>
              <a:t>wziąć</a:t>
            </a:r>
            <a:r>
              <a:rPr lang="en-US" sz="2199" b="1" u="none" strike="noStrike" dirty="0">
                <a:solidFill>
                  <a:srgbClr val="000000"/>
                </a:solidFill>
                <a:latin typeface="Lato Bold"/>
                <a:ea typeface="Lato Bold"/>
                <a:cs typeface="Lato Bold"/>
                <a:sym typeface="Lato Bold"/>
              </a:rPr>
              <a:t> pod </a:t>
            </a:r>
            <a:r>
              <a:rPr lang="en-US" sz="2199" b="1" u="none" strike="noStrike" dirty="0" err="1">
                <a:solidFill>
                  <a:srgbClr val="000000"/>
                </a:solidFill>
                <a:latin typeface="Lato Bold"/>
                <a:ea typeface="Lato Bold"/>
                <a:cs typeface="Lato Bold"/>
                <a:sym typeface="Lato Bold"/>
              </a:rPr>
              <a:t>uwagę</a:t>
            </a:r>
            <a:r>
              <a:rPr lang="en-US" sz="2199" b="1" u="none" strike="noStrike" dirty="0">
                <a:solidFill>
                  <a:srgbClr val="000000"/>
                </a:solidFill>
                <a:latin typeface="Lato Bold"/>
                <a:ea typeface="Lato Bold"/>
                <a:cs typeface="Lato Bold"/>
                <a:sym typeface="Lato Bold"/>
              </a:rPr>
              <a: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4221771" y="4291965"/>
            <a:ext cx="2194560" cy="1291590"/>
          </a:xfrm>
          <a:custGeom>
            <a:avLst/>
            <a:gdLst/>
            <a:ahLst/>
            <a:cxnLst/>
            <a:rect l="l" t="t" r="r" b="b"/>
            <a:pathLst>
              <a:path w="2194560" h="1291590">
                <a:moveTo>
                  <a:pt x="0" y="0"/>
                </a:moveTo>
                <a:lnTo>
                  <a:pt x="2194560" y="0"/>
                </a:lnTo>
                <a:lnTo>
                  <a:pt x="2194560" y="1291590"/>
                </a:lnTo>
                <a:lnTo>
                  <a:pt x="0" y="1291590"/>
                </a:lnTo>
                <a:lnTo>
                  <a:pt x="0" y="0"/>
                </a:lnTo>
                <a:close/>
              </a:path>
            </a:pathLst>
          </a:custGeom>
          <a:blipFill>
            <a:blip r:embed="rId4"/>
            <a:stretch>
              <a:fillRect/>
            </a:stretch>
          </a:blipFill>
        </p:spPr>
        <p:txBody>
          <a:bodyPr/>
          <a:lstStyle/>
          <a:p>
            <a:endParaRPr lang="es-ES"/>
          </a:p>
        </p:txBody>
      </p:sp>
      <p:sp>
        <p:nvSpPr>
          <p:cNvPr id="4" name="Freeform 4"/>
          <p:cNvSpPr/>
          <p:nvPr/>
        </p:nvSpPr>
        <p:spPr>
          <a:xfrm>
            <a:off x="9361170" y="2994660"/>
            <a:ext cx="5234940" cy="5154930"/>
          </a:xfrm>
          <a:custGeom>
            <a:avLst/>
            <a:gdLst/>
            <a:ahLst/>
            <a:cxnLst/>
            <a:rect l="l" t="t" r="r" b="b"/>
            <a:pathLst>
              <a:path w="5234940" h="5154930">
                <a:moveTo>
                  <a:pt x="0" y="0"/>
                </a:moveTo>
                <a:lnTo>
                  <a:pt x="5234940" y="0"/>
                </a:lnTo>
                <a:lnTo>
                  <a:pt x="5234940" y="5154930"/>
                </a:lnTo>
                <a:lnTo>
                  <a:pt x="0" y="5154930"/>
                </a:lnTo>
                <a:lnTo>
                  <a:pt x="0" y="0"/>
                </a:lnTo>
                <a:close/>
              </a:path>
            </a:pathLst>
          </a:custGeom>
          <a:blipFill>
            <a:blip r:embed="rId5"/>
            <a:stretch>
              <a:fillRect/>
            </a:stretch>
          </a:blipFill>
        </p:spPr>
        <p:txBody>
          <a:bodyPr/>
          <a:lstStyle/>
          <a:p>
            <a:endParaRPr lang="es-ES"/>
          </a:p>
        </p:txBody>
      </p:sp>
      <p:sp>
        <p:nvSpPr>
          <p:cNvPr id="5" name="Freeform 5"/>
          <p:cNvSpPr/>
          <p:nvPr/>
        </p:nvSpPr>
        <p:spPr>
          <a:xfrm>
            <a:off x="9795510" y="640080"/>
            <a:ext cx="1097280" cy="1074420"/>
          </a:xfrm>
          <a:custGeom>
            <a:avLst/>
            <a:gdLst/>
            <a:ahLst/>
            <a:cxnLst/>
            <a:rect l="l" t="t" r="r" b="b"/>
            <a:pathLst>
              <a:path w="1097280" h="1074420">
                <a:moveTo>
                  <a:pt x="0" y="0"/>
                </a:moveTo>
                <a:lnTo>
                  <a:pt x="1097280" y="0"/>
                </a:lnTo>
                <a:lnTo>
                  <a:pt x="1097280" y="1074420"/>
                </a:lnTo>
                <a:lnTo>
                  <a:pt x="0" y="1074420"/>
                </a:lnTo>
                <a:lnTo>
                  <a:pt x="0" y="0"/>
                </a:lnTo>
                <a:close/>
              </a:path>
            </a:pathLst>
          </a:custGeom>
          <a:blipFill>
            <a:blip r:embed="rId6"/>
            <a:stretch>
              <a:fillRect/>
            </a:stretch>
          </a:blipFill>
        </p:spPr>
        <p:txBody>
          <a:bodyPr/>
          <a:lstStyle/>
          <a:p>
            <a:endParaRPr lang="es-ES"/>
          </a:p>
        </p:txBody>
      </p:sp>
      <p:sp>
        <p:nvSpPr>
          <p:cNvPr id="6" name="Freeform 6"/>
          <p:cNvSpPr/>
          <p:nvPr/>
        </p:nvSpPr>
        <p:spPr>
          <a:xfrm>
            <a:off x="13053060" y="640080"/>
            <a:ext cx="891540" cy="1074420"/>
          </a:xfrm>
          <a:custGeom>
            <a:avLst/>
            <a:gdLst/>
            <a:ahLst/>
            <a:cxnLst/>
            <a:rect l="l" t="t" r="r" b="b"/>
            <a:pathLst>
              <a:path w="891540" h="1074420">
                <a:moveTo>
                  <a:pt x="0" y="0"/>
                </a:moveTo>
                <a:lnTo>
                  <a:pt x="891540" y="0"/>
                </a:lnTo>
                <a:lnTo>
                  <a:pt x="891540" y="1074420"/>
                </a:lnTo>
                <a:lnTo>
                  <a:pt x="0" y="1074420"/>
                </a:lnTo>
                <a:lnTo>
                  <a:pt x="0" y="0"/>
                </a:lnTo>
                <a:close/>
              </a:path>
            </a:pathLst>
          </a:custGeom>
          <a:blipFill>
            <a:blip r:embed="rId7"/>
            <a:stretch>
              <a:fillRect/>
            </a:stretch>
          </a:blipFill>
        </p:spPr>
        <p:txBody>
          <a:bodyPr/>
          <a:lstStyle/>
          <a:p>
            <a:endParaRPr lang="es-ES"/>
          </a:p>
        </p:txBody>
      </p:sp>
      <p:sp>
        <p:nvSpPr>
          <p:cNvPr id="7" name="Freeform 7"/>
          <p:cNvSpPr/>
          <p:nvPr/>
        </p:nvSpPr>
        <p:spPr>
          <a:xfrm>
            <a:off x="7824104" y="278892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8"/>
            <a:stretch>
              <a:fillRect/>
            </a:stretch>
          </a:blipFill>
        </p:spPr>
        <p:txBody>
          <a:bodyPr/>
          <a:lstStyle/>
          <a:p>
            <a:endParaRPr lang="es-ES"/>
          </a:p>
        </p:txBody>
      </p:sp>
      <p:sp>
        <p:nvSpPr>
          <p:cNvPr id="8" name="Freeform 8"/>
          <p:cNvSpPr/>
          <p:nvPr/>
        </p:nvSpPr>
        <p:spPr>
          <a:xfrm>
            <a:off x="782955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9"/>
            <a:stretch>
              <a:fillRect/>
            </a:stretch>
          </a:blipFill>
        </p:spPr>
        <p:txBody>
          <a:bodyPr/>
          <a:lstStyle/>
          <a:p>
            <a:endParaRPr lang="es-ES"/>
          </a:p>
        </p:txBody>
      </p:sp>
      <p:sp>
        <p:nvSpPr>
          <p:cNvPr id="9" name="Freeform 9"/>
          <p:cNvSpPr/>
          <p:nvPr/>
        </p:nvSpPr>
        <p:spPr>
          <a:xfrm>
            <a:off x="9795510" y="449199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0"/>
            <a:stretch>
              <a:fillRect/>
            </a:stretch>
          </a:blipFill>
        </p:spPr>
        <p:txBody>
          <a:bodyPr/>
          <a:lstStyle/>
          <a:p>
            <a:endParaRPr lang="es-ES"/>
          </a:p>
        </p:txBody>
      </p:sp>
      <p:sp>
        <p:nvSpPr>
          <p:cNvPr id="10" name="Freeform 10"/>
          <p:cNvSpPr/>
          <p:nvPr/>
        </p:nvSpPr>
        <p:spPr>
          <a:xfrm>
            <a:off x="9795510" y="600075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1"/>
            <a:stretch>
              <a:fillRect/>
            </a:stretch>
          </a:blipFill>
        </p:spPr>
        <p:txBody>
          <a:bodyPr/>
          <a:lstStyle/>
          <a:p>
            <a:endParaRPr lang="es-ES"/>
          </a:p>
        </p:txBody>
      </p:sp>
      <p:sp>
        <p:nvSpPr>
          <p:cNvPr id="11" name="Freeform 11"/>
          <p:cNvSpPr/>
          <p:nvPr/>
        </p:nvSpPr>
        <p:spPr>
          <a:xfrm>
            <a:off x="9763679" y="915924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12"/>
            <a:stretch>
              <a:fillRect/>
            </a:stretch>
          </a:blipFill>
        </p:spPr>
        <p:txBody>
          <a:bodyPr/>
          <a:lstStyle/>
          <a:p>
            <a:endParaRPr lang="es-ES"/>
          </a:p>
        </p:txBody>
      </p:sp>
      <p:sp>
        <p:nvSpPr>
          <p:cNvPr id="12" name="Freeform 12"/>
          <p:cNvSpPr/>
          <p:nvPr/>
        </p:nvSpPr>
        <p:spPr>
          <a:xfrm>
            <a:off x="9763679" y="937641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3"/>
            <a:stretch>
              <a:fillRect/>
            </a:stretch>
          </a:blipFill>
        </p:spPr>
        <p:txBody>
          <a:bodyPr/>
          <a:lstStyle/>
          <a:p>
            <a:endParaRPr lang="es-ES"/>
          </a:p>
        </p:txBody>
      </p:sp>
      <p:sp>
        <p:nvSpPr>
          <p:cNvPr id="13" name="Freeform 13"/>
          <p:cNvSpPr/>
          <p:nvPr/>
        </p:nvSpPr>
        <p:spPr>
          <a:xfrm>
            <a:off x="10881360" y="342900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4"/>
            <a:stretch>
              <a:fillRect/>
            </a:stretch>
          </a:blipFill>
        </p:spPr>
        <p:txBody>
          <a:bodyPr/>
          <a:lstStyle/>
          <a:p>
            <a:endParaRPr lang="es-ES"/>
          </a:p>
        </p:txBody>
      </p:sp>
      <p:sp>
        <p:nvSpPr>
          <p:cNvPr id="14" name="Freeform 14"/>
          <p:cNvSpPr/>
          <p:nvPr/>
        </p:nvSpPr>
        <p:spPr>
          <a:xfrm>
            <a:off x="10881360" y="706374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5"/>
            <a:stretch>
              <a:fillRect/>
            </a:stretch>
          </a:blipFill>
        </p:spPr>
        <p:txBody>
          <a:bodyPr/>
          <a:lstStyle/>
          <a:p>
            <a:endParaRPr lang="es-ES"/>
          </a:p>
        </p:txBody>
      </p:sp>
      <p:sp>
        <p:nvSpPr>
          <p:cNvPr id="15" name="Freeform 15"/>
          <p:cNvSpPr/>
          <p:nvPr/>
        </p:nvSpPr>
        <p:spPr>
          <a:xfrm>
            <a:off x="12184380" y="342900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6"/>
            <a:stretch>
              <a:fillRect/>
            </a:stretch>
          </a:blipFill>
        </p:spPr>
        <p:txBody>
          <a:bodyPr/>
          <a:lstStyle/>
          <a:p>
            <a:endParaRPr lang="es-ES"/>
          </a:p>
        </p:txBody>
      </p:sp>
      <p:sp>
        <p:nvSpPr>
          <p:cNvPr id="16" name="Freeform 16"/>
          <p:cNvSpPr/>
          <p:nvPr/>
        </p:nvSpPr>
        <p:spPr>
          <a:xfrm>
            <a:off x="12184380" y="706374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7"/>
            <a:stretch>
              <a:fillRect/>
            </a:stretch>
          </a:blipFill>
        </p:spPr>
        <p:txBody>
          <a:bodyPr/>
          <a:lstStyle/>
          <a:p>
            <a:endParaRPr lang="es-ES"/>
          </a:p>
        </p:txBody>
      </p:sp>
      <p:sp>
        <p:nvSpPr>
          <p:cNvPr id="17" name="Freeform 17"/>
          <p:cNvSpPr/>
          <p:nvPr/>
        </p:nvSpPr>
        <p:spPr>
          <a:xfrm>
            <a:off x="13270230" y="4491990"/>
            <a:ext cx="891540" cy="651510"/>
          </a:xfrm>
          <a:custGeom>
            <a:avLst/>
            <a:gdLst/>
            <a:ahLst/>
            <a:cxnLst/>
            <a:rect l="l" t="t" r="r" b="b"/>
            <a:pathLst>
              <a:path w="891540" h="651510">
                <a:moveTo>
                  <a:pt x="0" y="0"/>
                </a:moveTo>
                <a:lnTo>
                  <a:pt x="891540" y="0"/>
                </a:lnTo>
                <a:lnTo>
                  <a:pt x="891540" y="651510"/>
                </a:lnTo>
                <a:lnTo>
                  <a:pt x="0" y="651510"/>
                </a:lnTo>
                <a:lnTo>
                  <a:pt x="0" y="0"/>
                </a:lnTo>
                <a:close/>
              </a:path>
            </a:pathLst>
          </a:custGeom>
          <a:blipFill>
            <a:blip r:embed="rId18"/>
            <a:stretch>
              <a:fillRect/>
            </a:stretch>
          </a:blipFill>
        </p:spPr>
        <p:txBody>
          <a:bodyPr/>
          <a:lstStyle/>
          <a:p>
            <a:endParaRPr lang="es-ES"/>
          </a:p>
        </p:txBody>
      </p:sp>
      <p:sp>
        <p:nvSpPr>
          <p:cNvPr id="18" name="Freeform 18"/>
          <p:cNvSpPr/>
          <p:nvPr/>
        </p:nvSpPr>
        <p:spPr>
          <a:xfrm>
            <a:off x="13487400" y="6000750"/>
            <a:ext cx="674370" cy="651510"/>
          </a:xfrm>
          <a:custGeom>
            <a:avLst/>
            <a:gdLst/>
            <a:ahLst/>
            <a:cxnLst/>
            <a:rect l="l" t="t" r="r" b="b"/>
            <a:pathLst>
              <a:path w="674370" h="651510">
                <a:moveTo>
                  <a:pt x="0" y="0"/>
                </a:moveTo>
                <a:lnTo>
                  <a:pt x="674370" y="0"/>
                </a:lnTo>
                <a:lnTo>
                  <a:pt x="674370" y="651510"/>
                </a:lnTo>
                <a:lnTo>
                  <a:pt x="0" y="651510"/>
                </a:lnTo>
                <a:lnTo>
                  <a:pt x="0" y="0"/>
                </a:lnTo>
                <a:close/>
              </a:path>
            </a:pathLst>
          </a:custGeom>
          <a:blipFill>
            <a:blip r:embed="rId19"/>
            <a:stretch>
              <a:fillRect/>
            </a:stretch>
          </a:blipFill>
        </p:spPr>
        <p:txBody>
          <a:bodyPr/>
          <a:lstStyle/>
          <a:p>
            <a:endParaRPr lang="es-ES"/>
          </a:p>
        </p:txBody>
      </p:sp>
      <p:sp>
        <p:nvSpPr>
          <p:cNvPr id="19" name="Freeform 19"/>
          <p:cNvSpPr/>
          <p:nvPr/>
        </p:nvSpPr>
        <p:spPr>
          <a:xfrm>
            <a:off x="13053060" y="9159240"/>
            <a:ext cx="1108710" cy="868680"/>
          </a:xfrm>
          <a:custGeom>
            <a:avLst/>
            <a:gdLst/>
            <a:ahLst/>
            <a:cxnLst/>
            <a:rect l="l" t="t" r="r" b="b"/>
            <a:pathLst>
              <a:path w="1108710" h="868680">
                <a:moveTo>
                  <a:pt x="0" y="0"/>
                </a:moveTo>
                <a:lnTo>
                  <a:pt x="1108710" y="0"/>
                </a:lnTo>
                <a:lnTo>
                  <a:pt x="1108710" y="868680"/>
                </a:lnTo>
                <a:lnTo>
                  <a:pt x="0" y="868680"/>
                </a:lnTo>
                <a:lnTo>
                  <a:pt x="0" y="0"/>
                </a:lnTo>
                <a:close/>
              </a:path>
            </a:pathLst>
          </a:custGeom>
          <a:blipFill>
            <a:blip r:embed="rId20"/>
            <a:stretch>
              <a:fillRect/>
            </a:stretch>
          </a:blipFill>
        </p:spPr>
        <p:txBody>
          <a:bodyPr/>
          <a:lstStyle/>
          <a:p>
            <a:endParaRPr lang="es-ES"/>
          </a:p>
        </p:txBody>
      </p:sp>
      <p:sp>
        <p:nvSpPr>
          <p:cNvPr id="20" name="Freeform 20"/>
          <p:cNvSpPr/>
          <p:nvPr/>
        </p:nvSpPr>
        <p:spPr>
          <a:xfrm>
            <a:off x="13270230" y="9159240"/>
            <a:ext cx="674370" cy="868680"/>
          </a:xfrm>
          <a:custGeom>
            <a:avLst/>
            <a:gdLst/>
            <a:ahLst/>
            <a:cxnLst/>
            <a:rect l="l" t="t" r="r" b="b"/>
            <a:pathLst>
              <a:path w="674370" h="868680">
                <a:moveTo>
                  <a:pt x="0" y="0"/>
                </a:moveTo>
                <a:lnTo>
                  <a:pt x="674370" y="0"/>
                </a:lnTo>
                <a:lnTo>
                  <a:pt x="674370" y="868680"/>
                </a:lnTo>
                <a:lnTo>
                  <a:pt x="0" y="868680"/>
                </a:lnTo>
                <a:lnTo>
                  <a:pt x="0" y="0"/>
                </a:lnTo>
                <a:close/>
              </a:path>
            </a:pathLst>
          </a:custGeom>
          <a:blipFill>
            <a:blip r:embed="rId21"/>
            <a:stretch>
              <a:fillRect/>
            </a:stretch>
          </a:blipFill>
        </p:spPr>
        <p:txBody>
          <a:bodyPr/>
          <a:lstStyle/>
          <a:p>
            <a:endParaRPr lang="es-ES"/>
          </a:p>
        </p:txBody>
      </p:sp>
      <p:sp>
        <p:nvSpPr>
          <p:cNvPr id="21" name="Freeform 21"/>
          <p:cNvSpPr/>
          <p:nvPr/>
        </p:nvSpPr>
        <p:spPr>
          <a:xfrm>
            <a:off x="14801850" y="2994660"/>
            <a:ext cx="1314450" cy="1085850"/>
          </a:xfrm>
          <a:custGeom>
            <a:avLst/>
            <a:gdLst/>
            <a:ahLst/>
            <a:cxnLst/>
            <a:rect l="l" t="t" r="r" b="b"/>
            <a:pathLst>
              <a:path w="1314450" h="1085850">
                <a:moveTo>
                  <a:pt x="0" y="0"/>
                </a:moveTo>
                <a:lnTo>
                  <a:pt x="1314450" y="0"/>
                </a:lnTo>
                <a:lnTo>
                  <a:pt x="1314450" y="1085850"/>
                </a:lnTo>
                <a:lnTo>
                  <a:pt x="0" y="1085850"/>
                </a:lnTo>
                <a:lnTo>
                  <a:pt x="0" y="0"/>
                </a:lnTo>
                <a:close/>
              </a:path>
            </a:pathLst>
          </a:custGeom>
          <a:blipFill>
            <a:blip r:embed="rId22"/>
            <a:stretch>
              <a:fillRect/>
            </a:stretch>
          </a:blipFill>
        </p:spPr>
        <p:txBody>
          <a:bodyPr/>
          <a:lstStyle/>
          <a:p>
            <a:endParaRPr lang="es-ES"/>
          </a:p>
        </p:txBody>
      </p:sp>
      <p:sp>
        <p:nvSpPr>
          <p:cNvPr id="22" name="Freeform 22"/>
          <p:cNvSpPr/>
          <p:nvPr/>
        </p:nvSpPr>
        <p:spPr>
          <a:xfrm>
            <a:off x="1501902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23"/>
            <a:stretch>
              <a:fillRect/>
            </a:stretch>
          </a:blipFill>
        </p:spPr>
        <p:txBody>
          <a:bodyPr/>
          <a:lstStyle/>
          <a:p>
            <a:endParaRPr lang="es-ES"/>
          </a:p>
        </p:txBody>
      </p:sp>
      <p:grpSp>
        <p:nvGrpSpPr>
          <p:cNvPr id="23" name="Group 23"/>
          <p:cNvGrpSpPr/>
          <p:nvPr/>
        </p:nvGrpSpPr>
        <p:grpSpPr>
          <a:xfrm>
            <a:off x="1028700" y="7075170"/>
            <a:ext cx="6591300" cy="2061596"/>
            <a:chOff x="0" y="0"/>
            <a:chExt cx="1735980" cy="542972"/>
          </a:xfrm>
        </p:grpSpPr>
        <p:sp>
          <p:nvSpPr>
            <p:cNvPr id="24" name="Freeform 24"/>
            <p:cNvSpPr/>
            <p:nvPr/>
          </p:nvSpPr>
          <p:spPr>
            <a:xfrm>
              <a:off x="0" y="0"/>
              <a:ext cx="1735980" cy="542972"/>
            </a:xfrm>
            <a:custGeom>
              <a:avLst/>
              <a:gdLst/>
              <a:ahLst/>
              <a:cxnLst/>
              <a:rect l="l" t="t" r="r" b="b"/>
              <a:pathLst>
                <a:path w="1735980" h="542972">
                  <a:moveTo>
                    <a:pt x="0" y="0"/>
                  </a:moveTo>
                  <a:lnTo>
                    <a:pt x="1735980" y="0"/>
                  </a:lnTo>
                  <a:lnTo>
                    <a:pt x="1735980" y="542972"/>
                  </a:lnTo>
                  <a:lnTo>
                    <a:pt x="0" y="542972"/>
                  </a:lnTo>
                  <a:close/>
                </a:path>
              </a:pathLst>
            </a:custGeom>
            <a:ln w="47625" cap="sq">
              <a:solidFill>
                <a:srgbClr val="FF3131"/>
              </a:solidFill>
              <a:prstDash val="solid"/>
              <a:miter/>
            </a:ln>
          </p:spPr>
          <p:txBody>
            <a:bodyPr/>
            <a:lstStyle/>
            <a:p>
              <a:endParaRPr lang="es-ES"/>
            </a:p>
          </p:txBody>
        </p:sp>
        <p:sp>
          <p:nvSpPr>
            <p:cNvPr id="25" name="TextBox 25"/>
            <p:cNvSpPr txBox="1"/>
            <p:nvPr/>
          </p:nvSpPr>
          <p:spPr>
            <a:xfrm>
              <a:off x="0" y="-9525"/>
              <a:ext cx="1735980" cy="552497"/>
            </a:xfrm>
            <a:prstGeom prst="rect">
              <a:avLst/>
            </a:prstGeom>
          </p:spPr>
          <p:txBody>
            <a:bodyPr lIns="50800" tIns="50800" rIns="50800" bIns="50800" rtlCol="0" anchor="ctr"/>
            <a:lstStyle/>
            <a:p>
              <a:pPr algn="ctr">
                <a:lnSpc>
                  <a:spcPts val="2639"/>
                </a:lnSpc>
              </a:pPr>
              <a:endParaRPr/>
            </a:p>
          </p:txBody>
        </p:sp>
      </p:grpSp>
      <p:sp>
        <p:nvSpPr>
          <p:cNvPr id="26" name="Freeform 26"/>
          <p:cNvSpPr/>
          <p:nvPr/>
        </p:nvSpPr>
        <p:spPr>
          <a:xfrm rot="-669068">
            <a:off x="657787" y="5802983"/>
            <a:ext cx="1210456" cy="1047045"/>
          </a:xfrm>
          <a:custGeom>
            <a:avLst/>
            <a:gdLst/>
            <a:ahLst/>
            <a:cxnLst/>
            <a:rect l="l" t="t" r="r" b="b"/>
            <a:pathLst>
              <a:path w="1210456" h="1047045">
                <a:moveTo>
                  <a:pt x="0" y="0"/>
                </a:moveTo>
                <a:lnTo>
                  <a:pt x="1210456" y="0"/>
                </a:lnTo>
                <a:lnTo>
                  <a:pt x="1210456" y="1047044"/>
                </a:lnTo>
                <a:lnTo>
                  <a:pt x="0" y="1047044"/>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s-ES"/>
          </a:p>
        </p:txBody>
      </p:sp>
      <p:sp>
        <p:nvSpPr>
          <p:cNvPr id="27" name="TextBox 27"/>
          <p:cNvSpPr txBox="1"/>
          <p:nvPr/>
        </p:nvSpPr>
        <p:spPr>
          <a:xfrm>
            <a:off x="1028700" y="1085850"/>
            <a:ext cx="8224539"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NARZĘDZIA SZTUCZNEJ INTELIGENCJI W EDUKACJI</a:t>
            </a:r>
          </a:p>
        </p:txBody>
      </p:sp>
      <p:sp>
        <p:nvSpPr>
          <p:cNvPr id="28" name="TextBox 28"/>
          <p:cNvSpPr txBox="1"/>
          <p:nvPr/>
        </p:nvSpPr>
        <p:spPr>
          <a:xfrm>
            <a:off x="791113" y="2594610"/>
            <a:ext cx="6381766" cy="1663065"/>
          </a:xfrm>
          <a:prstGeom prst="rect">
            <a:avLst/>
          </a:prstGeom>
        </p:spPr>
        <p:txBody>
          <a:bodyPr lIns="0" tIns="0" rIns="0" bIns="0" rtlCol="0" anchor="t">
            <a:spAutoFit/>
          </a:bodyPr>
          <a:lstStyle/>
          <a:p>
            <a:pPr marL="0" lvl="0" indent="0" algn="ctr">
              <a:lnSpc>
                <a:spcPts val="3359"/>
              </a:lnSpc>
              <a:spcBef>
                <a:spcPct val="0"/>
              </a:spcBef>
            </a:pPr>
            <a:r>
              <a:rPr lang="en-US" sz="2399" u="none" strike="noStrike" dirty="0">
                <a:solidFill>
                  <a:srgbClr val="000000"/>
                </a:solidFill>
                <a:latin typeface="Lato Light"/>
                <a:ea typeface="Lato Light"/>
                <a:cs typeface="Lato Light"/>
                <a:sym typeface="Lato Light"/>
              </a:rPr>
              <a:t>Jako </a:t>
            </a:r>
            <a:r>
              <a:rPr lang="en-US" sz="2399" u="none" strike="noStrike" dirty="0" err="1">
                <a:solidFill>
                  <a:srgbClr val="000000"/>
                </a:solidFill>
                <a:latin typeface="Lato Light"/>
                <a:ea typeface="Lato Light"/>
                <a:cs typeface="Lato Light"/>
                <a:sym typeface="Lato Light"/>
              </a:rPr>
              <a:t>trener</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nauczycieli</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kształcenia</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ustawicznego</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możesz</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skorzystać</a:t>
            </a:r>
            <a:r>
              <a:rPr lang="en-US" sz="2399" u="none" strike="noStrike" dirty="0">
                <a:solidFill>
                  <a:srgbClr val="000000"/>
                </a:solidFill>
                <a:latin typeface="Lato Light"/>
                <a:ea typeface="Lato Light"/>
                <a:cs typeface="Lato Light"/>
                <a:sym typeface="Lato Light"/>
              </a:rPr>
              <a:t> z </a:t>
            </a:r>
            <a:r>
              <a:rPr lang="en-US" sz="2399" u="none" strike="noStrike" dirty="0" err="1">
                <a:solidFill>
                  <a:srgbClr val="000000"/>
                </a:solidFill>
                <a:latin typeface="Lato Light"/>
                <a:ea typeface="Lato Light"/>
                <a:cs typeface="Lato Light"/>
                <a:sym typeface="Lato Light"/>
              </a:rPr>
              <a:t>szeregu</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narzędzi</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bazujących</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na</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sztucznej</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inteligencji</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które</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mogą</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okazać</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się</a:t>
            </a:r>
            <a:r>
              <a:rPr lang="en-US" sz="2399" u="none" strike="noStrike" dirty="0">
                <a:solidFill>
                  <a:srgbClr val="000000"/>
                </a:solidFill>
                <a:latin typeface="Lato Light"/>
                <a:ea typeface="Lato Light"/>
                <a:cs typeface="Lato Light"/>
                <a:sym typeface="Lato Light"/>
              </a:rPr>
              <a:t> </a:t>
            </a:r>
            <a:r>
              <a:rPr lang="en-US" sz="2399" u="none" strike="noStrike" dirty="0" err="1">
                <a:solidFill>
                  <a:srgbClr val="000000"/>
                </a:solidFill>
                <a:latin typeface="Lato Light"/>
                <a:ea typeface="Lato Light"/>
                <a:cs typeface="Lato Light"/>
                <a:sym typeface="Lato Light"/>
              </a:rPr>
              <a:t>pomocne</a:t>
            </a:r>
            <a:r>
              <a:rPr lang="en-US" sz="2399" u="none" strike="noStrike" dirty="0">
                <a:solidFill>
                  <a:srgbClr val="000000"/>
                </a:solidFill>
                <a:latin typeface="Lato Light"/>
                <a:ea typeface="Lato Light"/>
                <a:cs typeface="Lato Light"/>
                <a:sym typeface="Lato Light"/>
              </a:rPr>
              <a:t> w </a:t>
            </a:r>
            <a:r>
              <a:rPr lang="en-US" sz="2399" u="none" strike="noStrike" dirty="0" err="1">
                <a:solidFill>
                  <a:srgbClr val="000000"/>
                </a:solidFill>
                <a:latin typeface="Lato Light"/>
                <a:ea typeface="Lato Light"/>
                <a:cs typeface="Lato Light"/>
                <a:sym typeface="Lato Light"/>
              </a:rPr>
              <a:t>klasie</a:t>
            </a:r>
            <a:r>
              <a:rPr lang="en-US" sz="2399" u="none" strike="noStrike" dirty="0">
                <a:solidFill>
                  <a:srgbClr val="000000"/>
                </a:solidFill>
                <a:latin typeface="Lato Light"/>
                <a:ea typeface="Lato Light"/>
                <a:cs typeface="Lato Light"/>
                <a:sym typeface="Lato Light"/>
              </a:rPr>
              <a:t>.</a:t>
            </a:r>
          </a:p>
        </p:txBody>
      </p:sp>
      <p:sp>
        <p:nvSpPr>
          <p:cNvPr id="29" name="TextBox 29"/>
          <p:cNvSpPr txBox="1"/>
          <p:nvPr/>
        </p:nvSpPr>
        <p:spPr>
          <a:xfrm>
            <a:off x="1263015" y="7282815"/>
            <a:ext cx="6122670" cy="1663065"/>
          </a:xfrm>
          <a:prstGeom prst="rect">
            <a:avLst/>
          </a:prstGeom>
        </p:spPr>
        <p:txBody>
          <a:bodyPr lIns="0" tIns="0" rIns="0" bIns="0" rtlCol="0" anchor="t">
            <a:spAutoFit/>
          </a:bodyPr>
          <a:lstStyle/>
          <a:p>
            <a:pPr marL="0" lvl="0" indent="0" algn="ctr">
              <a:lnSpc>
                <a:spcPts val="3359"/>
              </a:lnSpc>
              <a:spcBef>
                <a:spcPct val="0"/>
              </a:spcBef>
            </a:pPr>
            <a:r>
              <a:rPr lang="en-US" sz="2400" u="none" strike="noStrike" dirty="0" err="1">
                <a:solidFill>
                  <a:srgbClr val="000000"/>
                </a:solidFill>
                <a:latin typeface="Lato Light"/>
                <a:ea typeface="Lato Light"/>
                <a:cs typeface="Lato Light"/>
                <a:sym typeface="Lato Light"/>
              </a:rPr>
              <a:t>Ważne</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jednak</a:t>
            </a:r>
            <a:r>
              <a:rPr lang="en-US" sz="2400" u="none" strike="noStrike" dirty="0">
                <a:solidFill>
                  <a:srgbClr val="000000"/>
                </a:solidFill>
                <a:latin typeface="Lato Light"/>
                <a:ea typeface="Lato Light"/>
                <a:cs typeface="Lato Light"/>
                <a:sym typeface="Lato Light"/>
              </a:rPr>
              <a:t>, aby </a:t>
            </a:r>
            <a:r>
              <a:rPr lang="en-US" sz="2400" u="none" strike="noStrike" dirty="0" err="1">
                <a:solidFill>
                  <a:srgbClr val="000000"/>
                </a:solidFill>
                <a:latin typeface="Lato Light"/>
                <a:ea typeface="Lato Light"/>
                <a:cs typeface="Lato Light"/>
                <a:sym typeface="Lato Light"/>
              </a:rPr>
              <a:t>podczas</a:t>
            </a:r>
            <a:r>
              <a:rPr lang="en-US" sz="2400" u="none" strike="noStrike" dirty="0">
                <a:solidFill>
                  <a:srgbClr val="000000"/>
                </a:solidFill>
                <a:latin typeface="Lato Light"/>
                <a:ea typeface="Lato Light"/>
                <a:cs typeface="Lato Light"/>
                <a:sym typeface="Lato Light"/>
              </a:rPr>
              <a:t> ich </a:t>
            </a:r>
            <a:r>
              <a:rPr lang="en-US" sz="2400" u="none" strike="noStrike" dirty="0" err="1">
                <a:solidFill>
                  <a:srgbClr val="000000"/>
                </a:solidFill>
                <a:latin typeface="Lato Light"/>
                <a:ea typeface="Lato Light"/>
                <a:cs typeface="Lato Light"/>
                <a:sym typeface="Lato Light"/>
              </a:rPr>
              <a:t>stosowania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pamiętać</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etyce</a:t>
            </a:r>
            <a:r>
              <a:rPr lang="en-US" sz="2400" u="none" strike="noStrike" dirty="0">
                <a:solidFill>
                  <a:srgbClr val="000000"/>
                </a:solidFill>
                <a:latin typeface="Lato Light"/>
                <a:ea typeface="Lato Light"/>
                <a:cs typeface="Lato Light"/>
                <a:sym typeface="Lato Light"/>
              </a:rPr>
              <a:t>. Aby </a:t>
            </a:r>
            <a:r>
              <a:rPr lang="en-US" sz="2400" u="none" strike="noStrike" dirty="0" err="1">
                <a:solidFill>
                  <a:srgbClr val="000000"/>
                </a:solidFill>
                <a:latin typeface="Lato Light"/>
                <a:ea typeface="Lato Light"/>
                <a:cs typeface="Lato Light"/>
                <a:sym typeface="Lato Light"/>
              </a:rPr>
              <a:t>mieć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pewność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wprowadzisz</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swojej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klasy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uprzedzeń</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niepewności</a:t>
            </a:r>
            <a:r>
              <a:rPr lang="en-US" sz="2400" u="none" strike="noStrike" dirty="0">
                <a:solidFill>
                  <a:srgbClr val="000000"/>
                </a:solidFill>
                <a:latin typeface="Lato Light"/>
                <a:ea typeface="Lato Light"/>
                <a:cs typeface="Lato Light"/>
                <a:sym typeface="Lato Light"/>
              </a:rPr>
              <a:t> ani </a:t>
            </a:r>
            <a:r>
              <a:rPr lang="en-US" sz="2400" u="none" strike="noStrike" dirty="0" err="1">
                <a:solidFill>
                  <a:srgbClr val="000000"/>
                </a:solidFill>
                <a:latin typeface="Lato Light"/>
                <a:ea typeface="Lato Light"/>
                <a:cs typeface="Lato Light"/>
                <a:sym typeface="Lato Light"/>
              </a:rPr>
              <a:t>wykluczenia</a:t>
            </a:r>
            <a:r>
              <a:rPr lang="en-US" sz="2400" u="none" strike="noStrike" dirty="0">
                <a:solidFill>
                  <a:srgbClr val="000000"/>
                </a:solidFill>
                <a:latin typeface="Lato Light"/>
                <a:ea typeface="Lato Light"/>
                <a:cs typeface="Lato Light"/>
                <a:sym typeface="Lato Light"/>
              </a:rPr>
              <a:t>,</a:t>
            </a:r>
          </a:p>
        </p:txBody>
      </p:sp>
      <p:sp>
        <p:nvSpPr>
          <p:cNvPr id="30" name="TextBox 30"/>
          <p:cNvSpPr txBox="1"/>
          <p:nvPr/>
        </p:nvSpPr>
        <p:spPr>
          <a:xfrm>
            <a:off x="9361170" y="8532495"/>
            <a:ext cx="1878718" cy="62674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Spersonalizowane kwestionariusze i arkusze kalkulacyjne</a:t>
            </a:r>
          </a:p>
        </p:txBody>
      </p:sp>
      <p:sp>
        <p:nvSpPr>
          <p:cNvPr id="31" name="TextBox 31"/>
          <p:cNvSpPr txBox="1"/>
          <p:nvPr/>
        </p:nvSpPr>
        <p:spPr>
          <a:xfrm>
            <a:off x="9411808" y="8101965"/>
            <a:ext cx="1801022" cy="31623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F7CBD"/>
                </a:solidFill>
                <a:latin typeface="Lato Bold"/>
                <a:ea typeface="Lato Bold"/>
                <a:cs typeface="Lato Bold"/>
                <a:sym typeface="Lato Bold"/>
              </a:rPr>
              <a:t>Quizlet</a:t>
            </a:r>
          </a:p>
        </p:txBody>
      </p:sp>
      <p:sp>
        <p:nvSpPr>
          <p:cNvPr id="32" name="TextBox 32"/>
          <p:cNvSpPr txBox="1"/>
          <p:nvPr/>
        </p:nvSpPr>
        <p:spPr>
          <a:xfrm>
            <a:off x="7472233" y="6344959"/>
            <a:ext cx="1801022" cy="62674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Adaptacyjne lekcje matematyki i informacje zwrotne</a:t>
            </a:r>
          </a:p>
        </p:txBody>
      </p:sp>
      <p:sp>
        <p:nvSpPr>
          <p:cNvPr id="33" name="TextBox 33"/>
          <p:cNvSpPr txBox="1"/>
          <p:nvPr/>
        </p:nvSpPr>
        <p:spPr>
          <a:xfrm>
            <a:off x="7385685" y="5962054"/>
            <a:ext cx="1939575" cy="316230"/>
          </a:xfrm>
          <a:prstGeom prst="rect">
            <a:avLst/>
          </a:prstGeom>
        </p:spPr>
        <p:txBody>
          <a:bodyPr lIns="0" tIns="0" rIns="0" bIns="0" rtlCol="0" anchor="t">
            <a:spAutoFit/>
          </a:bodyPr>
          <a:lstStyle/>
          <a:p>
            <a:pPr marL="0" lvl="0" indent="0" algn="ctr">
              <a:lnSpc>
                <a:spcPts val="2520"/>
              </a:lnSpc>
              <a:spcBef>
                <a:spcPct val="0"/>
              </a:spcBef>
            </a:pPr>
            <a:r>
              <a:rPr lang="en-US" sz="1800" b="1" u="none" strike="noStrike">
                <a:solidFill>
                  <a:srgbClr val="95C552"/>
                </a:solidFill>
                <a:latin typeface="Lato Bold"/>
                <a:ea typeface="Lato Bold"/>
                <a:cs typeface="Lato Bold"/>
                <a:sym typeface="Lato Bold"/>
              </a:rPr>
              <a:t>Pudełko Marzeń</a:t>
            </a:r>
          </a:p>
        </p:txBody>
      </p:sp>
      <p:sp>
        <p:nvSpPr>
          <p:cNvPr id="34" name="TextBox 34"/>
          <p:cNvSpPr txBox="1"/>
          <p:nvPr/>
        </p:nvSpPr>
        <p:spPr>
          <a:xfrm>
            <a:off x="7533090" y="4269105"/>
            <a:ext cx="1801022" cy="41719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Uproszczone zarządzanie klasą</a:t>
            </a:r>
          </a:p>
        </p:txBody>
      </p:sp>
      <p:sp>
        <p:nvSpPr>
          <p:cNvPr id="35" name="TextBox 35"/>
          <p:cNvSpPr txBox="1"/>
          <p:nvPr/>
        </p:nvSpPr>
        <p:spPr>
          <a:xfrm>
            <a:off x="7477679" y="3893058"/>
            <a:ext cx="1801022" cy="31623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957DEA"/>
                </a:solidFill>
                <a:latin typeface="Lato Bold"/>
                <a:ea typeface="Lato Bold"/>
                <a:cs typeface="Lato Bold"/>
                <a:sym typeface="Lato Bold"/>
              </a:rPr>
              <a:t>Klasa Google</a:t>
            </a:r>
          </a:p>
        </p:txBody>
      </p:sp>
      <p:sp>
        <p:nvSpPr>
          <p:cNvPr id="36" name="TextBox 36"/>
          <p:cNvSpPr txBox="1"/>
          <p:nvPr/>
        </p:nvSpPr>
        <p:spPr>
          <a:xfrm>
            <a:off x="9411808" y="2225040"/>
            <a:ext cx="1801022" cy="41719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Lepsza komunikacja i współpraca</a:t>
            </a:r>
          </a:p>
        </p:txBody>
      </p:sp>
      <p:sp>
        <p:nvSpPr>
          <p:cNvPr id="37" name="TextBox 37"/>
          <p:cNvSpPr txBox="1"/>
          <p:nvPr/>
        </p:nvSpPr>
        <p:spPr>
          <a:xfrm>
            <a:off x="9334112" y="1804035"/>
            <a:ext cx="1956413" cy="31623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D69BF3"/>
                </a:solidFill>
                <a:latin typeface="Lato Bold"/>
                <a:ea typeface="Lato Bold"/>
                <a:cs typeface="Lato Bold"/>
                <a:sym typeface="Lato Bold"/>
              </a:rPr>
              <a:t>Zespoły Microsoft</a:t>
            </a:r>
          </a:p>
        </p:txBody>
      </p:sp>
      <p:sp>
        <p:nvSpPr>
          <p:cNvPr id="38" name="TextBox 38"/>
          <p:cNvSpPr txBox="1"/>
          <p:nvPr/>
        </p:nvSpPr>
        <p:spPr>
          <a:xfrm>
            <a:off x="12696415" y="2227897"/>
            <a:ext cx="1801022" cy="41719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Spersonalizowane ścieżki nauki i filmy edukacyjne</a:t>
            </a:r>
          </a:p>
        </p:txBody>
      </p:sp>
      <p:sp>
        <p:nvSpPr>
          <p:cNvPr id="39" name="TextBox 39"/>
          <p:cNvSpPr txBox="1"/>
          <p:nvPr/>
        </p:nvSpPr>
        <p:spPr>
          <a:xfrm>
            <a:off x="12618720" y="1806893"/>
            <a:ext cx="1956413" cy="31623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5DD49B"/>
                </a:solidFill>
                <a:latin typeface="Lato Bold"/>
                <a:ea typeface="Lato Bold"/>
                <a:cs typeface="Lato Bold"/>
                <a:sym typeface="Lato Bold"/>
              </a:rPr>
              <a:t>Akademia Khana</a:t>
            </a:r>
          </a:p>
        </p:txBody>
      </p:sp>
      <p:sp>
        <p:nvSpPr>
          <p:cNvPr id="40" name="TextBox 40"/>
          <p:cNvSpPr txBox="1"/>
          <p:nvPr/>
        </p:nvSpPr>
        <p:spPr>
          <a:xfrm>
            <a:off x="14558564" y="4587240"/>
            <a:ext cx="1801022" cy="41719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ćwiczenia adaptacyjnej nauki języka</a:t>
            </a:r>
          </a:p>
        </p:txBody>
      </p:sp>
      <p:sp>
        <p:nvSpPr>
          <p:cNvPr id="41" name="TextBox 41"/>
          <p:cNvSpPr txBox="1"/>
          <p:nvPr/>
        </p:nvSpPr>
        <p:spPr>
          <a:xfrm>
            <a:off x="14480868" y="4166235"/>
            <a:ext cx="1956413" cy="31623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9DC54"/>
                </a:solidFill>
                <a:latin typeface="Lato Bold"/>
                <a:ea typeface="Lato Bold"/>
                <a:cs typeface="Lato Bold"/>
                <a:sym typeface="Lato Bold"/>
              </a:rPr>
              <a:t>Duolingo</a:t>
            </a:r>
          </a:p>
        </p:txBody>
      </p:sp>
      <p:sp>
        <p:nvSpPr>
          <p:cNvPr id="42" name="TextBox 42"/>
          <p:cNvSpPr txBox="1"/>
          <p:nvPr/>
        </p:nvSpPr>
        <p:spPr>
          <a:xfrm>
            <a:off x="14575133" y="6440805"/>
            <a:ext cx="1801022" cy="41719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Pomoc w pisaniu i sugestie dotyczące stylu.</a:t>
            </a:r>
          </a:p>
        </p:txBody>
      </p:sp>
      <p:sp>
        <p:nvSpPr>
          <p:cNvPr id="43" name="TextBox 43"/>
          <p:cNvSpPr txBox="1"/>
          <p:nvPr/>
        </p:nvSpPr>
        <p:spPr>
          <a:xfrm>
            <a:off x="14497438" y="6019800"/>
            <a:ext cx="1956413" cy="31623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59847"/>
                </a:solidFill>
                <a:latin typeface="Lato Bold"/>
                <a:ea typeface="Lato Bold"/>
                <a:cs typeface="Lato Bold"/>
                <a:sym typeface="Lato Bold"/>
              </a:rPr>
              <a:t>Grammarly</a:t>
            </a:r>
          </a:p>
        </p:txBody>
      </p:sp>
      <p:sp>
        <p:nvSpPr>
          <p:cNvPr id="44" name="TextBox 44"/>
          <p:cNvSpPr txBox="1"/>
          <p:nvPr/>
        </p:nvSpPr>
        <p:spPr>
          <a:xfrm>
            <a:off x="12559942" y="8479348"/>
            <a:ext cx="2094946" cy="626745"/>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Lato"/>
                <a:ea typeface="Lato"/>
                <a:cs typeface="Lato"/>
                <a:sym typeface="Lato"/>
              </a:rPr>
              <a:t>Pomoc w odrabianiu prac domowych i rozwiązania krok po kroku</a:t>
            </a:r>
          </a:p>
        </p:txBody>
      </p:sp>
      <p:sp>
        <p:nvSpPr>
          <p:cNvPr id="45" name="TextBox 45"/>
          <p:cNvSpPr txBox="1"/>
          <p:nvPr/>
        </p:nvSpPr>
        <p:spPr>
          <a:xfrm>
            <a:off x="12629208" y="8058343"/>
            <a:ext cx="1956413" cy="31623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6CBBF8"/>
                </a:solidFill>
                <a:latin typeface="Lato Bold"/>
                <a:ea typeface="Lato Bold"/>
                <a:cs typeface="Lato Bold"/>
                <a:sym typeface="Lato Bold"/>
              </a:rPr>
              <a:t>Sokratyczny</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66925"/>
            <a:ext cx="16230600" cy="6515100"/>
          </a:xfrm>
          <a:prstGeom prst="rect">
            <a:avLst/>
          </a:prstGeom>
        </p:spPr>
        <p:txBody>
          <a:bodyPr lIns="0" tIns="0" rIns="0" bIns="0" rtlCol="0" anchor="t">
            <a:spAutoFit/>
          </a:bodyPr>
          <a:lstStyle/>
          <a:p>
            <a:pPr marL="0" lvl="0" indent="0" algn="just">
              <a:lnSpc>
                <a:spcPts val="2880"/>
              </a:lnSpc>
              <a:spcBef>
                <a:spcPct val="0"/>
              </a:spcBef>
            </a:pPr>
            <a:endParaRPr/>
          </a:p>
          <a:p>
            <a:pPr marL="434341" lvl="1" indent="-217171"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Ludzka zdolność do działania odnosi się do zdolności jednostki do stania się kompetentnym członkiem społeczeństwa.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Osoba posiadająca zdolność do działania może podejmować ważne decyzje w swoim życiu i ponosić odpowiedzialność za swoje działania. Zdolność do działania leży u podstaw powszechnie używanych pojęć, takich jak autonomia, samostanowienie i odpowiedzialność.</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Równość oznacza, że ​​wszyscy ludzie są traktowani równo w ramach organizacji społecznej. </a:t>
            </a:r>
            <a:r>
              <a:rPr lang="en-US" sz="2400" u="none" strike="noStrike">
                <a:solidFill>
                  <a:srgbClr val="000000"/>
                </a:solidFill>
                <a:latin typeface="Lato Light"/>
                <a:ea typeface="Lato Light"/>
                <a:cs typeface="Lato Light"/>
                <a:sym typeface="Lato Light"/>
              </a:rPr>
              <a:t>Potrzebne są jasne procedury, aby zapewnić wszystkim użytkownikom równy dostęp do możliwości. Obejmuje to sprawiedliwość, inkluzywność, niedyskryminację oraz sprawiedliwy podział praw i obowiązków.</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Ludzkość musi brać pod uwagę dobrostan ludzi, ich tożsamość, integralność i godność. </a:t>
            </a:r>
            <a:r>
              <a:rPr lang="en-US" sz="2400" u="none" strike="noStrike">
                <a:solidFill>
                  <a:srgbClr val="000000"/>
                </a:solidFill>
                <a:latin typeface="Lato Light"/>
                <a:ea typeface="Lato Light"/>
                <a:cs typeface="Lato Light"/>
                <a:sym typeface="Lato Light"/>
              </a:rPr>
              <a:t>Musimy brać pod uwagę dobrostan, bezpieczeństwo, spójność społeczną, znaczące więzi i szacunek niezbędne do autentycznej więzi międzyludzkiej. Ta więź wymaga podejścia do ludzi opartego na szacunku dla ich wewnętrznej wartości, a nie jako zwykłych danych czy środków do osiągnięcia celu.</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Uzasadniony wybór odnosi się do wykorzystania wiedzy, faktów i danych do uzasadnienia koniecznych lub właściwych decyzji zbiorowych podejmowanych przez różne podmioty w środowisku szkolnym. </a:t>
            </a:r>
            <a:r>
              <a:rPr lang="en-US" sz="2400" u="none" strike="noStrike">
                <a:solidFill>
                  <a:srgbClr val="000000"/>
                </a:solidFill>
                <a:latin typeface="Lato Light"/>
                <a:ea typeface="Lato Light"/>
                <a:cs typeface="Lato Light"/>
                <a:sym typeface="Lato Light"/>
              </a:rPr>
              <a:t>Wymaga on przejrzystości i opiera się na partycypacyjnych i wspólnych modelach podejmowania decyzji.</a:t>
            </a:r>
          </a:p>
        </p:txBody>
      </p:sp>
      <p:sp>
        <p:nvSpPr>
          <p:cNvPr id="3" name="TextBox 3"/>
          <p:cNvSpPr txBox="1"/>
          <p:nvPr/>
        </p:nvSpPr>
        <p:spPr>
          <a:xfrm>
            <a:off x="1028700" y="1085850"/>
            <a:ext cx="1040043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ROZWAŻANIA ETYCZNE</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5514" y="1131686"/>
            <a:ext cx="6712407" cy="8110221"/>
          </a:xfrm>
          <a:prstGeom prst="rect">
            <a:avLst/>
          </a:prstGeom>
        </p:spPr>
        <p:txBody>
          <a:bodyPr lIns="0" tIns="0" rIns="0" bIns="0" rtlCol="0" anchor="t">
            <a:spAutoFit/>
          </a:bodyPr>
          <a:lstStyle/>
          <a:p>
            <a:pPr marL="0" lvl="0" indent="0" algn="l">
              <a:lnSpc>
                <a:spcPts val="5800"/>
              </a:lnSpc>
              <a:spcBef>
                <a:spcPct val="0"/>
              </a:spcBef>
            </a:pPr>
            <a:r>
              <a:rPr lang="en-US" sz="5800" u="none" strike="noStrike" dirty="0">
                <a:solidFill>
                  <a:srgbClr val="000000"/>
                </a:solidFill>
                <a:latin typeface="Oswald"/>
                <a:ea typeface="Oswald"/>
                <a:cs typeface="Oswald"/>
                <a:sym typeface="Oswald"/>
              </a:rPr>
              <a:t>JEDNOSTKA 1: PODSTAWOWE ZASADY ETYCZNE PROMUJĄCE ODPOWIEDZIALNE KORZYSTANIE ZE SZTUCZNEJ INTELIGENCJI W ŚRODOWISKU KSZTAŁCENIA USTAWICZNEGO I SZKOLENIA ZAWODOWEGO</a:t>
            </a:r>
          </a:p>
        </p:txBody>
      </p:sp>
      <p:grpSp>
        <p:nvGrpSpPr>
          <p:cNvPr id="3" name="Group 3"/>
          <p:cNvGrpSpPr/>
          <p:nvPr/>
        </p:nvGrpSpPr>
        <p:grpSpPr>
          <a:xfrm>
            <a:off x="7517673"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173223" y="2772763"/>
            <a:ext cx="3796" cy="1521810"/>
          </a:xfrm>
          <a:prstGeom prst="line">
            <a:avLst/>
          </a:prstGeom>
          <a:ln w="19050" cap="rnd">
            <a:solidFill>
              <a:srgbClr val="9399A1"/>
            </a:solidFill>
            <a:prstDash val="solid"/>
            <a:headEnd type="none" w="sm" len="sm"/>
            <a:tailEnd type="triangle" w="lg" len="med"/>
          </a:ln>
        </p:spPr>
        <p:txBody>
          <a:bodyPr/>
          <a:lstStyle/>
          <a:p>
            <a:endParaRPr lang="es-ES"/>
          </a:p>
        </p:txBody>
      </p:sp>
      <p:grpSp>
        <p:nvGrpSpPr>
          <p:cNvPr id="3" name="Group 3"/>
          <p:cNvGrpSpPr/>
          <p:nvPr/>
        </p:nvGrpSpPr>
        <p:grpSpPr>
          <a:xfrm>
            <a:off x="1558519" y="2463712"/>
            <a:ext cx="8097145" cy="557270"/>
            <a:chOff x="0" y="0"/>
            <a:chExt cx="10796194" cy="743026"/>
          </a:xfrm>
        </p:grpSpPr>
        <p:sp>
          <p:nvSpPr>
            <p:cNvPr id="4" name="Freeform 4"/>
            <p:cNvSpPr/>
            <p:nvPr/>
          </p:nvSpPr>
          <p:spPr>
            <a:xfrm>
              <a:off x="0" y="0"/>
              <a:ext cx="10796194" cy="743026"/>
            </a:xfrm>
            <a:custGeom>
              <a:avLst/>
              <a:gdLst/>
              <a:ahLst/>
              <a:cxnLst/>
              <a:rect l="l" t="t" r="r" b="b"/>
              <a:pathLst>
                <a:path w="10796194" h="743026">
                  <a:moveTo>
                    <a:pt x="0" y="0"/>
                  </a:moveTo>
                  <a:lnTo>
                    <a:pt x="10796194" y="0"/>
                  </a:lnTo>
                  <a:lnTo>
                    <a:pt x="10796194" y="743026"/>
                  </a:lnTo>
                  <a:lnTo>
                    <a:pt x="0" y="743026"/>
                  </a:lnTo>
                  <a:close/>
                </a:path>
              </a:pathLst>
            </a:custGeom>
            <a:blipFill>
              <a:blip r:embed="rId4">
                <a:alphaModFix amt="0"/>
              </a:blip>
              <a:stretch>
                <a:fillRect t="-233118" b="-233118"/>
              </a:stretch>
            </a:blipFill>
          </p:spPr>
          <p:txBody>
            <a:bodyPr/>
            <a:lstStyle/>
            <a:p>
              <a:endParaRPr lang="es-ES"/>
            </a:p>
          </p:txBody>
        </p:sp>
        <p:sp>
          <p:nvSpPr>
            <p:cNvPr id="5" name="TextBox 5"/>
            <p:cNvSpPr txBox="1"/>
            <p:nvPr/>
          </p:nvSpPr>
          <p:spPr>
            <a:xfrm>
              <a:off x="0" y="0"/>
              <a:ext cx="10796194" cy="743026"/>
            </a:xfrm>
            <a:prstGeom prst="rect">
              <a:avLst/>
            </a:prstGeom>
          </p:spPr>
          <p:txBody>
            <a:bodyPr lIns="0" tIns="0" rIns="0" bIns="0" rtlCol="0" anchor="ctr"/>
            <a:lstStyle/>
            <a:p>
              <a:pPr marL="0" lvl="0" indent="0" algn="l">
                <a:lnSpc>
                  <a:spcPts val="2879"/>
                </a:lnSpc>
                <a:spcBef>
                  <a:spcPct val="0"/>
                </a:spcBef>
              </a:pPr>
              <a:r>
                <a:rPr lang="en-US" sz="2800" u="none" strike="noStrike" dirty="0" err="1">
                  <a:solidFill>
                    <a:srgbClr val="000000"/>
                  </a:solidFill>
                  <a:latin typeface="Lato Light"/>
                  <a:ea typeface="Lato Light"/>
                  <a:cs typeface="Lato Light"/>
                  <a:sym typeface="Lato Light"/>
                </a:rPr>
                <a:t>Różnorodność</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niedyskryminacja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równość</a:t>
              </a:r>
              <a:endParaRPr lang="en-US" sz="2800" u="none" strike="noStrike" dirty="0">
                <a:solidFill>
                  <a:srgbClr val="000000"/>
                </a:solidFill>
                <a:latin typeface="Lato Light"/>
                <a:ea typeface="Lato Light"/>
                <a:cs typeface="Lato Light"/>
                <a:sym typeface="Lato Light"/>
              </a:endParaRPr>
            </a:p>
          </p:txBody>
        </p:sp>
      </p:grpSp>
      <p:sp>
        <p:nvSpPr>
          <p:cNvPr id="6" name="Freeform 6"/>
          <p:cNvSpPr/>
          <p:nvPr/>
        </p:nvSpPr>
        <p:spPr>
          <a:xfrm>
            <a:off x="1028700" y="8360985"/>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AutoShape 7"/>
          <p:cNvSpPr/>
          <p:nvPr/>
        </p:nvSpPr>
        <p:spPr>
          <a:xfrm flipH="1">
            <a:off x="1177019" y="4831440"/>
            <a:ext cx="0" cy="1577792"/>
          </a:xfrm>
          <a:prstGeom prst="line">
            <a:avLst/>
          </a:prstGeom>
          <a:ln w="19050" cap="rnd">
            <a:solidFill>
              <a:srgbClr val="9399A1"/>
            </a:solidFill>
            <a:prstDash val="solid"/>
            <a:headEnd type="none" w="sm" len="sm"/>
            <a:tailEnd type="triangle" w="lg" len="med"/>
          </a:ln>
        </p:spPr>
        <p:txBody>
          <a:bodyPr/>
          <a:lstStyle/>
          <a:p>
            <a:endParaRPr lang="es-ES"/>
          </a:p>
        </p:txBody>
      </p:sp>
      <p:sp>
        <p:nvSpPr>
          <p:cNvPr id="8" name="AutoShape 8"/>
          <p:cNvSpPr/>
          <p:nvPr/>
        </p:nvSpPr>
        <p:spPr>
          <a:xfrm flipH="1">
            <a:off x="1177019" y="6912557"/>
            <a:ext cx="0" cy="1254350"/>
          </a:xfrm>
          <a:prstGeom prst="line">
            <a:avLst/>
          </a:prstGeom>
          <a:ln w="19050" cap="rnd">
            <a:solidFill>
              <a:srgbClr val="9399A1"/>
            </a:solidFill>
            <a:prstDash val="solid"/>
            <a:headEnd type="none" w="sm" len="sm"/>
            <a:tailEnd type="triangle" w="lg" len="med"/>
          </a:ln>
        </p:spPr>
        <p:txBody>
          <a:bodyPr/>
          <a:lstStyle/>
          <a:p>
            <a:endParaRPr lang="es-ES"/>
          </a:p>
        </p:txBody>
      </p:sp>
      <p:sp>
        <p:nvSpPr>
          <p:cNvPr id="9" name="Freeform 9"/>
          <p:cNvSpPr/>
          <p:nvPr/>
        </p:nvSpPr>
        <p:spPr>
          <a:xfrm>
            <a:off x="1046788" y="6624871"/>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0" name="Freeform 10"/>
          <p:cNvSpPr/>
          <p:nvPr/>
        </p:nvSpPr>
        <p:spPr>
          <a:xfrm>
            <a:off x="1046788" y="4566204"/>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11" name="Group 11"/>
          <p:cNvGrpSpPr/>
          <p:nvPr/>
        </p:nvGrpSpPr>
        <p:grpSpPr>
          <a:xfrm>
            <a:off x="1574883" y="4432092"/>
            <a:ext cx="5737403" cy="557270"/>
            <a:chOff x="0" y="0"/>
            <a:chExt cx="7649870" cy="743026"/>
          </a:xfrm>
        </p:grpSpPr>
        <p:sp>
          <p:nvSpPr>
            <p:cNvPr id="12" name="Freeform 12"/>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3" name="TextBox 13"/>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2800" u="none" strike="noStrike" dirty="0" err="1">
                  <a:solidFill>
                    <a:srgbClr val="000000"/>
                  </a:solidFill>
                  <a:latin typeface="Lato Light"/>
                  <a:ea typeface="Lato Light"/>
                  <a:cs typeface="Lato Light"/>
                  <a:sym typeface="Lato Light"/>
                </a:rPr>
                <a:t>Przezroczystość</a:t>
              </a:r>
              <a:endParaRPr lang="en-US" sz="2800" u="none" strike="noStrike" dirty="0">
                <a:solidFill>
                  <a:srgbClr val="000000"/>
                </a:solidFill>
                <a:latin typeface="Lato Light"/>
                <a:ea typeface="Lato Light"/>
                <a:cs typeface="Lato Light"/>
                <a:sym typeface="Lato Light"/>
              </a:endParaRPr>
            </a:p>
          </p:txBody>
        </p:sp>
      </p:grpSp>
      <p:grpSp>
        <p:nvGrpSpPr>
          <p:cNvPr id="14" name="Group 14"/>
          <p:cNvGrpSpPr/>
          <p:nvPr/>
        </p:nvGrpSpPr>
        <p:grpSpPr>
          <a:xfrm>
            <a:off x="1574883" y="6490759"/>
            <a:ext cx="5737403" cy="557269"/>
            <a:chOff x="0" y="0"/>
            <a:chExt cx="7649870" cy="743026"/>
          </a:xfrm>
        </p:grpSpPr>
        <p:sp>
          <p:nvSpPr>
            <p:cNvPr id="15" name="Freeform 15"/>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6" name="TextBox 16"/>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2800" u="none" strike="noStrike" dirty="0" err="1">
                  <a:solidFill>
                    <a:srgbClr val="000000"/>
                  </a:solidFill>
                  <a:latin typeface="Lato Light"/>
                  <a:ea typeface="Lato Light"/>
                  <a:cs typeface="Lato Light"/>
                  <a:sym typeface="Lato Light"/>
                </a:rPr>
                <a:t>Odpowiedzialność</a:t>
              </a:r>
              <a:endParaRPr lang="en-US" sz="2800" u="none" strike="noStrike" dirty="0">
                <a:solidFill>
                  <a:srgbClr val="000000"/>
                </a:solidFill>
                <a:latin typeface="Lato Light"/>
                <a:ea typeface="Lato Light"/>
                <a:cs typeface="Lato Light"/>
                <a:sym typeface="Lato Light"/>
              </a:endParaRPr>
            </a:p>
          </p:txBody>
        </p:sp>
      </p:grpSp>
      <p:grpSp>
        <p:nvGrpSpPr>
          <p:cNvPr id="17" name="Group 17"/>
          <p:cNvGrpSpPr/>
          <p:nvPr/>
        </p:nvGrpSpPr>
        <p:grpSpPr>
          <a:xfrm>
            <a:off x="1558519" y="8226874"/>
            <a:ext cx="5737403" cy="557269"/>
            <a:chOff x="0" y="0"/>
            <a:chExt cx="7649870" cy="743026"/>
          </a:xfrm>
        </p:grpSpPr>
        <p:sp>
          <p:nvSpPr>
            <p:cNvPr id="18" name="Freeform 18"/>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9" name="TextBox 19"/>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2800" u="none" strike="noStrike" dirty="0" err="1">
                  <a:solidFill>
                    <a:srgbClr val="000000"/>
                  </a:solidFill>
                  <a:latin typeface="Lato Light"/>
                  <a:ea typeface="Lato Light"/>
                  <a:cs typeface="Lato Light"/>
                  <a:sym typeface="Lato Light"/>
                </a:rPr>
                <a:t>Prywatność</a:t>
              </a:r>
              <a:endParaRPr lang="en-US" sz="2800" u="none" strike="noStrike" dirty="0">
                <a:solidFill>
                  <a:srgbClr val="000000"/>
                </a:solidFill>
                <a:latin typeface="Lato Light"/>
                <a:ea typeface="Lato Light"/>
                <a:cs typeface="Lato Light"/>
                <a:sym typeface="Lato Light"/>
              </a:endParaRPr>
            </a:p>
          </p:txBody>
        </p:sp>
      </p:grpSp>
      <p:sp>
        <p:nvSpPr>
          <p:cNvPr id="20" name="Freeform 20"/>
          <p:cNvSpPr/>
          <p:nvPr/>
        </p:nvSpPr>
        <p:spPr>
          <a:xfrm>
            <a:off x="1046788" y="2597824"/>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21" name="Group 21"/>
          <p:cNvGrpSpPr/>
          <p:nvPr/>
        </p:nvGrpSpPr>
        <p:grpSpPr>
          <a:xfrm>
            <a:off x="10771632" y="0"/>
            <a:ext cx="7516368" cy="10287000"/>
            <a:chOff x="0" y="0"/>
            <a:chExt cx="10021824" cy="13716000"/>
          </a:xfrm>
        </p:grpSpPr>
        <p:sp>
          <p:nvSpPr>
            <p:cNvPr id="22" name="Freeform 22"/>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7"/>
              <a:stretch>
                <a:fillRect l="-46457" r="-58916"/>
              </a:stretch>
            </a:blipFill>
          </p:spPr>
          <p:txBody>
            <a:bodyPr/>
            <a:lstStyle/>
            <a:p>
              <a:endParaRPr lang="es-ES"/>
            </a:p>
          </p:txBody>
        </p:sp>
      </p:grpSp>
      <p:sp>
        <p:nvSpPr>
          <p:cNvPr id="23" name="TextBox 23"/>
          <p:cNvSpPr txBox="1"/>
          <p:nvPr/>
        </p:nvSpPr>
        <p:spPr>
          <a:xfrm>
            <a:off x="1028700" y="1085850"/>
            <a:ext cx="707632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PODSTAWOWE ZASADY ETYCZNE</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s-ES"/>
            </a:p>
          </p:txBody>
        </p:sp>
      </p:grpSp>
      <p:sp>
        <p:nvSpPr>
          <p:cNvPr id="4" name="TextBox 4"/>
          <p:cNvSpPr txBox="1"/>
          <p:nvPr/>
        </p:nvSpPr>
        <p:spPr>
          <a:xfrm>
            <a:off x="9144000" y="1038225"/>
            <a:ext cx="811530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RÓŻNORODNOŚĆ, NIEDYSKRYMINACJA I RÓWNOŚĆ</a:t>
            </a:r>
          </a:p>
        </p:txBody>
      </p:sp>
      <p:sp>
        <p:nvSpPr>
          <p:cNvPr id="5" name="TextBox 5"/>
          <p:cNvSpPr txBox="1"/>
          <p:nvPr/>
        </p:nvSpPr>
        <p:spPr>
          <a:xfrm>
            <a:off x="9144000" y="2828093"/>
            <a:ext cx="8115300" cy="57912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Zasada ta </a:t>
            </a:r>
            <a:r>
              <a:rPr lang="en-US" sz="2400" u="none" strike="noStrike" dirty="0" err="1">
                <a:solidFill>
                  <a:srgbClr val="000000"/>
                </a:solidFill>
                <a:latin typeface="Lato Light"/>
                <a:ea typeface="Lato Light"/>
                <a:cs typeface="Lato Light"/>
                <a:sym typeface="Lato Light"/>
              </a:rPr>
              <a:t>odnosi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konieczności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zapewnienia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szanują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uwzględniają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osoby</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różnym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pochodzeniu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zdolnościach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tożsamościach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unikając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dyskryminacyjnego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nierównego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traktowania</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Narzędzia</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powinny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oferować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równe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szanse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unikać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wzmacniania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istniejących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nierówności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oraz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być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projektowane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monitorowane</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celu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promowania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włączającego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uczestnictwa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wszystkich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uczniów</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Obejmuje</a:t>
            </a:r>
            <a:r>
              <a:rPr lang="en-US" sz="2400" u="none" strike="noStrike" dirty="0">
                <a:solidFill>
                  <a:srgbClr val="000000"/>
                </a:solidFill>
                <a:latin typeface="Lato Light"/>
                <a:ea typeface="Lato Light"/>
                <a:cs typeface="Lato Light"/>
                <a:sym typeface="Lato Light"/>
              </a:rPr>
              <a:t> to </a:t>
            </a:r>
            <a:r>
              <a:rPr lang="en-US" sz="2400" u="none" strike="noStrike" dirty="0" err="1">
                <a:solidFill>
                  <a:srgbClr val="000000"/>
                </a:solidFill>
                <a:latin typeface="Lato Light"/>
                <a:ea typeface="Lato Light"/>
                <a:cs typeface="Lato Light"/>
                <a:sym typeface="Lato Light"/>
              </a:rPr>
              <a:t>dostępność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uniwersalne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projektowanie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zapobieganie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niesprawiedliwym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uprzedzeniom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angażowanie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interesariuszy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umożliwiając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korzystanie</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usług</a:t>
            </a:r>
            <a:r>
              <a:rPr lang="en-US" sz="2400" u="none" strike="noStrike" dirty="0">
                <a:solidFill>
                  <a:srgbClr val="000000"/>
                </a:solidFill>
                <a:latin typeface="Lato Light"/>
                <a:ea typeface="Lato Light"/>
                <a:cs typeface="Lato Light"/>
                <a:sym typeface="Lato Light"/>
              </a:rPr>
              <a:t> bez </a:t>
            </a:r>
            <a:r>
              <a:rPr lang="en-US" sz="2400" u="none" strike="noStrike" dirty="0" err="1">
                <a:solidFill>
                  <a:srgbClr val="000000"/>
                </a:solidFill>
                <a:latin typeface="Lato Light"/>
                <a:ea typeface="Lato Light"/>
                <a:cs typeface="Lato Light"/>
                <a:sym typeface="Lato Light"/>
              </a:rPr>
              <a:t>względu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wiek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płeć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sprawność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cechy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charakterystyczne</a:t>
            </a:r>
            <a:r>
              <a:rPr lang="en-US" sz="2400" u="none" strike="noStrike" dirty="0">
                <a:solidFill>
                  <a:srgbClr val="000000"/>
                </a:solidFill>
                <a:latin typeface="Lato Light"/>
                <a:ea typeface="Lato Light"/>
                <a:cs typeface="Lato Light"/>
                <a:sym typeface="Lato Light"/>
              </a:rPr>
              <a:t>, ze </a:t>
            </a:r>
            <a:r>
              <a:rPr lang="en-US" sz="2400" u="none" strike="noStrike" dirty="0" err="1">
                <a:solidFill>
                  <a:srgbClr val="000000"/>
                </a:solidFill>
                <a:latin typeface="Lato Light"/>
                <a:ea typeface="Lato Light"/>
                <a:cs typeface="Lato Light"/>
                <a:sym typeface="Lato Light"/>
              </a:rPr>
              <a:t>szczególnym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uwzględnieniem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uczniów</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specjalnych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potrzebach</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47881" y="0"/>
            <a:ext cx="8340119" cy="10287000"/>
            <a:chOff x="0" y="0"/>
            <a:chExt cx="11120158" cy="13716000"/>
          </a:xfrm>
        </p:grpSpPr>
        <p:sp>
          <p:nvSpPr>
            <p:cNvPr id="3" name="Freeform 3"/>
            <p:cNvSpPr/>
            <p:nvPr/>
          </p:nvSpPr>
          <p:spPr>
            <a:xfrm>
              <a:off x="0" y="0"/>
              <a:ext cx="11120120" cy="13716000"/>
            </a:xfrm>
            <a:custGeom>
              <a:avLst/>
              <a:gdLst/>
              <a:ahLst/>
              <a:cxnLst/>
              <a:rect l="l" t="t" r="r" b="b"/>
              <a:pathLst>
                <a:path w="11120120" h="13716000">
                  <a:moveTo>
                    <a:pt x="0" y="0"/>
                  </a:moveTo>
                  <a:lnTo>
                    <a:pt x="11120120" y="0"/>
                  </a:lnTo>
                  <a:lnTo>
                    <a:pt x="11120120" y="13716000"/>
                  </a:lnTo>
                  <a:lnTo>
                    <a:pt x="0" y="13716000"/>
                  </a:lnTo>
                  <a:lnTo>
                    <a:pt x="0" y="0"/>
                  </a:lnTo>
                  <a:close/>
                </a:path>
              </a:pathLst>
            </a:custGeom>
            <a:blipFill>
              <a:blip r:embed="rId4"/>
              <a:stretch>
                <a:fillRect l="-735" b="-6055"/>
              </a:stretch>
            </a:blipFill>
          </p:spPr>
          <p:txBody>
            <a:bodyPr/>
            <a:lstStyle/>
            <a:p>
              <a:endParaRPr lang="es-ES"/>
            </a:p>
          </p:txBody>
        </p:sp>
      </p:grpSp>
      <p:grpSp>
        <p:nvGrpSpPr>
          <p:cNvPr id="4" name="Group 4"/>
          <p:cNvGrpSpPr/>
          <p:nvPr/>
        </p:nvGrpSpPr>
        <p:grpSpPr>
          <a:xfrm>
            <a:off x="1028700" y="1028700"/>
            <a:ext cx="5487191" cy="1013765"/>
            <a:chOff x="0" y="0"/>
            <a:chExt cx="7316254" cy="1351686"/>
          </a:xfrm>
        </p:grpSpPr>
        <p:sp>
          <p:nvSpPr>
            <p:cNvPr id="5" name="Freeform 5"/>
            <p:cNvSpPr/>
            <p:nvPr/>
          </p:nvSpPr>
          <p:spPr>
            <a:xfrm>
              <a:off x="0" y="0"/>
              <a:ext cx="7316252" cy="1351683"/>
            </a:xfrm>
            <a:custGeom>
              <a:avLst/>
              <a:gdLst/>
              <a:ahLst/>
              <a:cxnLst/>
              <a:rect l="l" t="t" r="r" b="b"/>
              <a:pathLst>
                <a:path w="7316252" h="1351683">
                  <a:moveTo>
                    <a:pt x="0" y="0"/>
                  </a:moveTo>
                  <a:lnTo>
                    <a:pt x="7316252" y="0"/>
                  </a:lnTo>
                  <a:lnTo>
                    <a:pt x="7316252" y="1351683"/>
                  </a:lnTo>
                  <a:lnTo>
                    <a:pt x="0" y="1351683"/>
                  </a:lnTo>
                  <a:close/>
                </a:path>
              </a:pathLst>
            </a:custGeom>
            <a:blipFill>
              <a:blip r:embed="rId5">
                <a:alphaModFix amt="0"/>
              </a:blip>
              <a:stretch>
                <a:fillRect t="-69784" b="-41149"/>
              </a:stretch>
            </a:blipFill>
          </p:spPr>
          <p:txBody>
            <a:bodyPr/>
            <a:lstStyle/>
            <a:p>
              <a:endParaRPr lang="es-ES"/>
            </a:p>
          </p:txBody>
        </p:sp>
        <p:sp>
          <p:nvSpPr>
            <p:cNvPr id="6" name="TextBox 6"/>
            <p:cNvSpPr txBox="1"/>
            <p:nvPr/>
          </p:nvSpPr>
          <p:spPr>
            <a:xfrm>
              <a:off x="0" y="-180975"/>
              <a:ext cx="7316254" cy="1532661"/>
            </a:xfrm>
            <a:prstGeom prst="rect">
              <a:avLst/>
            </a:prstGeom>
          </p:spPr>
          <p:txBody>
            <a:bodyPr lIns="0" tIns="0" rIns="0" bIns="0" rtlCol="0" anchor="ctr"/>
            <a:lstStyle/>
            <a:p>
              <a:pPr marL="0" lvl="0" indent="0" algn="l">
                <a:lnSpc>
                  <a:spcPts val="7056"/>
                </a:lnSpc>
                <a:spcBef>
                  <a:spcPct val="0"/>
                </a:spcBef>
              </a:pPr>
              <a:r>
                <a:rPr lang="en-US" sz="4200" u="none" strike="noStrike" dirty="0">
                  <a:solidFill>
                    <a:srgbClr val="000000"/>
                  </a:solidFill>
                  <a:latin typeface="Oswald"/>
                  <a:ea typeface="Oswald"/>
                  <a:cs typeface="Oswald"/>
                  <a:sym typeface="Oswald"/>
                </a:rPr>
                <a:t>PRZEZROCZYSTOŚĆ</a:t>
              </a:r>
            </a:p>
          </p:txBody>
        </p:sp>
      </p:grpSp>
      <p:sp>
        <p:nvSpPr>
          <p:cNvPr id="7" name="TextBox 7"/>
          <p:cNvSpPr txBox="1"/>
          <p:nvPr/>
        </p:nvSpPr>
        <p:spPr>
          <a:xfrm>
            <a:off x="1028700" y="2386926"/>
            <a:ext cx="8115300" cy="43434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Odnosi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to do </a:t>
            </a:r>
            <a:r>
              <a:rPr lang="en-US" sz="2400" u="none" strike="noStrike" dirty="0" err="1">
                <a:solidFill>
                  <a:srgbClr val="000000"/>
                </a:solidFill>
                <a:latin typeface="Lato Light"/>
                <a:ea typeface="Lato Light"/>
                <a:cs typeface="Lato Light"/>
                <a:sym typeface="Lato Light"/>
              </a:rPr>
              <a:t>znaczenia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przejrzystości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jasności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odnośnie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kiedy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wykorzystywana</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sztuczna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jakich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opierają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platformy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oraz</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wpływa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decyzje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dotyczące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uczniów</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Jako </a:t>
            </a:r>
            <a:r>
              <a:rPr lang="en-US" sz="2400" u="none" strike="noStrike" dirty="0" err="1">
                <a:solidFill>
                  <a:srgbClr val="000000"/>
                </a:solidFill>
                <a:latin typeface="Lato Light"/>
                <a:ea typeface="Lato Light"/>
                <a:cs typeface="Lato Light"/>
                <a:sym typeface="Lato Light"/>
              </a:rPr>
              <a:t>instruktor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kształcenia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ustawicznego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zawodowego</a:t>
            </a:r>
            <a:r>
              <a:rPr lang="en-US" sz="2400" u="none" strike="noStrike" dirty="0">
                <a:solidFill>
                  <a:srgbClr val="000000"/>
                </a:solidFill>
                <a:latin typeface="Lato Light"/>
                <a:ea typeface="Lato Light"/>
                <a:cs typeface="Lato Light"/>
                <a:sym typeface="Lato Light"/>
              </a:rPr>
              <a:t> (CVET) </a:t>
            </a:r>
            <a:r>
              <a:rPr lang="en-US" sz="2400" u="none" strike="noStrike" dirty="0" err="1">
                <a:solidFill>
                  <a:srgbClr val="000000"/>
                </a:solidFill>
                <a:latin typeface="Lato Light"/>
                <a:ea typeface="Lato Light"/>
                <a:cs typeface="Lato Light"/>
                <a:sym typeface="Lato Light"/>
              </a:rPr>
              <a:t>musisz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zadbać</a:t>
            </a:r>
            <a:r>
              <a:rPr lang="en-US" sz="2400" u="none" strike="noStrike" dirty="0">
                <a:solidFill>
                  <a:srgbClr val="000000"/>
                </a:solidFill>
                <a:latin typeface="Lato Light"/>
                <a:ea typeface="Lato Light"/>
                <a:cs typeface="Lato Light"/>
                <a:sym typeface="Lato Light"/>
              </a:rPr>
              <a:t> o to, aby </a:t>
            </a:r>
            <a:r>
              <a:rPr lang="en-US" sz="2400" u="none" strike="noStrike" dirty="0" err="1">
                <a:solidFill>
                  <a:srgbClr val="000000"/>
                </a:solidFill>
                <a:latin typeface="Lato Light"/>
                <a:ea typeface="Lato Light"/>
                <a:cs typeface="Lato Light"/>
                <a:sym typeface="Lato Light"/>
              </a:rPr>
              <a:t>uczniowie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rozumieli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rolę</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procesie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tym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możliwości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ograniczenia</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Obejmuje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kwestie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których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możemy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stracić</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oczu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takie</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identyfikowalność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komunikacja</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000934" y="1038225"/>
            <a:ext cx="4418437"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ODPOWIEDZIALNOŚĆ</a:t>
            </a:r>
          </a:p>
        </p:txBody>
      </p:sp>
      <p:sp>
        <p:nvSpPr>
          <p:cNvPr id="3" name="TextBox 3"/>
          <p:cNvSpPr txBox="1"/>
          <p:nvPr/>
        </p:nvSpPr>
        <p:spPr>
          <a:xfrm>
            <a:off x="9000934" y="2292934"/>
            <a:ext cx="8258366" cy="47053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Zasada ta </a:t>
            </a:r>
            <a:r>
              <a:rPr lang="en-US" sz="2400" u="none" strike="noStrike" dirty="0" err="1">
                <a:solidFill>
                  <a:srgbClr val="000000"/>
                </a:solidFill>
                <a:latin typeface="Lato Light"/>
                <a:ea typeface="Lato Light"/>
                <a:cs typeface="Lato Light"/>
                <a:sym typeface="Lato Light"/>
              </a:rPr>
              <a:t>odnosi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się</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konieczności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zagwarantowania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odpowiedzialność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człowieka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pozostanie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priorytetem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wdrażaniu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systemów</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środowisku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edukacyjnym</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Jako </a:t>
            </a:r>
            <a:r>
              <a:rPr lang="en-US" sz="2400" u="none" strike="noStrike" dirty="0" err="1">
                <a:solidFill>
                  <a:srgbClr val="000000"/>
                </a:solidFill>
                <a:latin typeface="Lato Light"/>
                <a:ea typeface="Lato Light"/>
                <a:cs typeface="Lato Light"/>
                <a:sym typeface="Lato Light"/>
              </a:rPr>
              <a:t>instruktor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musisz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umieć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uzasadniać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decyzje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podejmowane</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wykorzystaniem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reagować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potencjalne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błędy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oraz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zapewniać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jasne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mechanizmy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monitorowania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korygowania</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Obejmuje</a:t>
            </a:r>
            <a:r>
              <a:rPr lang="en-US" sz="2400" u="none" strike="noStrike" dirty="0">
                <a:solidFill>
                  <a:srgbClr val="000000"/>
                </a:solidFill>
                <a:latin typeface="Lato Light"/>
                <a:ea typeface="Lato Light"/>
                <a:cs typeface="Lato Light"/>
                <a:sym typeface="Lato Light"/>
              </a:rPr>
              <a:t> to </a:t>
            </a:r>
            <a:r>
              <a:rPr lang="en-US" sz="2400" u="none" strike="noStrike" dirty="0" err="1">
                <a:solidFill>
                  <a:srgbClr val="000000"/>
                </a:solidFill>
                <a:latin typeface="Lato Light"/>
                <a:ea typeface="Lato Light"/>
                <a:cs typeface="Lato Light"/>
                <a:sym typeface="Lato Light"/>
              </a:rPr>
              <a:t>możliwość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śledzenia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minimalizację</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szkód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powiadamianie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negatywnych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skutkach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odszkodowania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remediację</a:t>
            </a:r>
            <a:r>
              <a:rPr lang="en-US" sz="2400" u="none" strike="noStrike" dirty="0">
                <a:solidFill>
                  <a:srgbClr val="000000"/>
                </a:solidFill>
                <a:latin typeface="Lato Light"/>
                <a:ea typeface="Lato Light"/>
                <a:cs typeface="Lato Light"/>
                <a:sym typeface="Lato Light"/>
              </a:rPr>
              <a:t>. </a:t>
            </a:r>
          </a:p>
        </p:txBody>
      </p:sp>
      <p:grpSp>
        <p:nvGrpSpPr>
          <p:cNvPr id="4" name="Group 4"/>
          <p:cNvGrpSpPr/>
          <p:nvPr/>
        </p:nvGrpSpPr>
        <p:grpSpPr>
          <a:xfrm>
            <a:off x="0" y="-19050"/>
            <a:ext cx="8083296" cy="10287000"/>
            <a:chOff x="0" y="0"/>
            <a:chExt cx="10777728" cy="13716000"/>
          </a:xfrm>
        </p:grpSpPr>
        <p:sp>
          <p:nvSpPr>
            <p:cNvPr id="5" name="Freeform 5"/>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s-ES"/>
            </a:p>
          </p:txBody>
        </p:sp>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2174664" cy="1013765"/>
            <a:chOff x="0" y="0"/>
            <a:chExt cx="16232886" cy="1351686"/>
          </a:xfrm>
        </p:grpSpPr>
        <p:sp>
          <p:nvSpPr>
            <p:cNvPr id="3" name="Freeform 3"/>
            <p:cNvSpPr/>
            <p:nvPr/>
          </p:nvSpPr>
          <p:spPr>
            <a:xfrm>
              <a:off x="0" y="0"/>
              <a:ext cx="16232880" cy="1351683"/>
            </a:xfrm>
            <a:custGeom>
              <a:avLst/>
              <a:gdLst/>
              <a:ahLst/>
              <a:cxnLst/>
              <a:rect l="l" t="t" r="r" b="b"/>
              <a:pathLst>
                <a:path w="16232880" h="1351683">
                  <a:moveTo>
                    <a:pt x="0" y="0"/>
                  </a:moveTo>
                  <a:lnTo>
                    <a:pt x="16232880" y="0"/>
                  </a:lnTo>
                  <a:lnTo>
                    <a:pt x="16232880" y="1351683"/>
                  </a:lnTo>
                  <a:lnTo>
                    <a:pt x="0" y="1351683"/>
                  </a:lnTo>
                  <a:close/>
                </a:path>
              </a:pathLst>
            </a:custGeom>
            <a:blipFill>
              <a:blip r:embed="rId4">
                <a:alphaModFix amt="0"/>
              </a:blip>
              <a:stretch>
                <a:fillRect t="-198320" b="-169685"/>
              </a:stretch>
            </a:blipFill>
          </p:spPr>
          <p:txBody>
            <a:bodyPr/>
            <a:lstStyle/>
            <a:p>
              <a:endParaRPr lang="es-ES"/>
            </a:p>
          </p:txBody>
        </p:sp>
        <p:sp>
          <p:nvSpPr>
            <p:cNvPr id="4" name="TextBox 4"/>
            <p:cNvSpPr txBox="1"/>
            <p:nvPr/>
          </p:nvSpPr>
          <p:spPr>
            <a:xfrm>
              <a:off x="0" y="-180975"/>
              <a:ext cx="16232886" cy="1532661"/>
            </a:xfrm>
            <a:prstGeom prst="rect">
              <a:avLst/>
            </a:prstGeom>
          </p:spPr>
          <p:txBody>
            <a:bodyPr lIns="0" tIns="0" rIns="0" bIns="0" rtlCol="0" anchor="ctr"/>
            <a:lstStyle/>
            <a:p>
              <a:pPr marL="0" lvl="0" indent="0" algn="l">
                <a:lnSpc>
                  <a:spcPts val="7056"/>
                </a:lnSpc>
                <a:spcBef>
                  <a:spcPct val="0"/>
                </a:spcBef>
              </a:pPr>
              <a:r>
                <a:rPr lang="en-US" sz="4200" u="none" strike="noStrike" dirty="0">
                  <a:solidFill>
                    <a:srgbClr val="000000"/>
                  </a:solidFill>
                  <a:latin typeface="Oswald"/>
                  <a:ea typeface="Oswald"/>
                  <a:cs typeface="Oswald"/>
                  <a:sym typeface="Oswald"/>
                </a:rPr>
                <a:t>PRYWATNOŚĆ DANYCH I ZARZĄDZANIE</a:t>
              </a:r>
            </a:p>
          </p:txBody>
        </p:sp>
      </p:grpSp>
      <p:sp>
        <p:nvSpPr>
          <p:cNvPr id="5" name="TextBox 5"/>
          <p:cNvSpPr txBox="1"/>
          <p:nvPr/>
        </p:nvSpPr>
        <p:spPr>
          <a:xfrm>
            <a:off x="1028700" y="2435098"/>
            <a:ext cx="162306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Zasada ta ma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celu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zapewnienie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osobowe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edukacyjne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będą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gromadzone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przechowywane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wykorzystywane</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sposób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bezpieczny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zgodny</a:t>
            </a:r>
            <a:r>
              <a:rPr lang="en-US" sz="2400" u="none" strike="noStrike" dirty="0">
                <a:solidFill>
                  <a:srgbClr val="000000"/>
                </a:solidFill>
                <a:latin typeface="Lato Light"/>
                <a:ea typeface="Lato Light"/>
                <a:cs typeface="Lato Light"/>
                <a:sym typeface="Lato Light"/>
              </a:rPr>
              <a:t> z </a:t>
            </a:r>
            <a:r>
              <a:rPr lang="en-US" sz="2400" u="none" strike="noStrike" dirty="0" err="1">
                <a:solidFill>
                  <a:srgbClr val="000000"/>
                </a:solidFill>
                <a:latin typeface="Lato Light"/>
                <a:ea typeface="Lato Light"/>
                <a:cs typeface="Lato Light"/>
                <a:sym typeface="Lato Light"/>
              </a:rPr>
              <a:t>prawem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odpowiedzialny</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Uczniowie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muszą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wiedzieć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jakie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informacje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przetwarzane</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jakim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celu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kto</a:t>
            </a:r>
            <a:r>
              <a:rPr lang="en-US" sz="2400" u="none" strike="noStrike" dirty="0">
                <a:solidFill>
                  <a:srgbClr val="000000"/>
                </a:solidFill>
                <a:latin typeface="Lato Light"/>
                <a:ea typeface="Lato Light"/>
                <a:cs typeface="Lato Light"/>
                <a:sym typeface="Lato Light"/>
              </a:rPr>
              <a:t> ma do </a:t>
            </a:r>
            <a:r>
              <a:rPr lang="en-US" sz="2400" u="none" strike="noStrike" dirty="0" err="1">
                <a:solidFill>
                  <a:srgbClr val="000000"/>
                </a:solidFill>
                <a:latin typeface="Lato Light"/>
                <a:ea typeface="Lato Light"/>
                <a:cs typeface="Lato Light"/>
                <a:sym typeface="Lato Light"/>
              </a:rPr>
              <a:t>nich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dostęp</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Przejrzyste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zasady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ostrożne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zarządzanie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pomagają</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chronić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ludzi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umożliwiając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jednocześnie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potencjału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edukacji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Obejmuje</a:t>
            </a:r>
            <a:r>
              <a:rPr lang="en-US" sz="2400" u="none" strike="noStrike" dirty="0">
                <a:solidFill>
                  <a:srgbClr val="000000"/>
                </a:solidFill>
                <a:latin typeface="Lato Light"/>
                <a:ea typeface="Lato Light"/>
                <a:cs typeface="Lato Light"/>
                <a:sym typeface="Lato Light"/>
              </a:rPr>
              <a:t> to </a:t>
            </a:r>
            <a:r>
              <a:rPr lang="en-US" sz="2400" u="none" strike="noStrike" dirty="0" err="1">
                <a:solidFill>
                  <a:srgbClr val="000000"/>
                </a:solidFill>
                <a:latin typeface="Lato Light"/>
                <a:ea typeface="Lato Light"/>
                <a:cs typeface="Lato Light"/>
                <a:sym typeface="Lato Light"/>
              </a:rPr>
              <a:t>kluczowe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aspekty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takie</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poszanowanie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prywatności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jakość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integralność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oraz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dostęp</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Dlatego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kluczowe</a:t>
            </a:r>
            <a:r>
              <a:rPr lang="en-US" sz="2400" u="none" strike="noStrike" dirty="0">
                <a:solidFill>
                  <a:srgbClr val="000000"/>
                </a:solidFill>
                <a:latin typeface="Lato Light"/>
                <a:ea typeface="Lato Light"/>
                <a:cs typeface="Lato Light"/>
                <a:sym typeface="Lato Light"/>
              </a:rPr>
              <a:t> jest </a:t>
            </a:r>
            <a:r>
              <a:rPr lang="en-US" sz="2400" u="none" strike="noStrike" dirty="0" err="1">
                <a:solidFill>
                  <a:srgbClr val="000000"/>
                </a:solidFill>
                <a:latin typeface="Lato Light"/>
                <a:ea typeface="Lato Light"/>
                <a:cs typeface="Lato Light"/>
                <a:sym typeface="Lato Light"/>
              </a:rPr>
              <a:t>zapewnienie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dostępu</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osobowych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edukacyjnych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wyłącznie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osobom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upoważnionym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stosując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odpowiednie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środki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bezpieczeństwa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przestrzegając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obowiązujących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przepisów</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ochronie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Odpowiedzialne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zarządzanie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danymi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tylko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chroni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prawa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uczniów</a:t>
            </a:r>
            <a:r>
              <a:rPr lang="en-US" sz="2400" u="none" strike="noStrike" dirty="0">
                <a:solidFill>
                  <a:srgbClr val="000000"/>
                </a:solidFill>
                <a:latin typeface="Lato Light"/>
                <a:ea typeface="Lato Light"/>
                <a:cs typeface="Lato Light"/>
                <a:sym typeface="Lato Light"/>
              </a:rPr>
              <a:t>, ale </a:t>
            </a:r>
            <a:r>
              <a:rPr lang="en-US" sz="2400" u="none" strike="noStrike" dirty="0" err="1">
                <a:solidFill>
                  <a:srgbClr val="000000"/>
                </a:solidFill>
                <a:latin typeface="Lato Light"/>
                <a:ea typeface="Lato Light"/>
                <a:cs typeface="Lato Light"/>
                <a:sym typeface="Lato Light"/>
              </a:rPr>
              <a:t>także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pomaga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budować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zaufanie</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wykorzystania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sztucznej</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inteligencji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edukacji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Na </a:t>
            </a:r>
            <a:r>
              <a:rPr lang="en-US" sz="2400" u="none" strike="noStrike" dirty="0" err="1">
                <a:solidFill>
                  <a:srgbClr val="000000"/>
                </a:solidFill>
                <a:latin typeface="Lato Light"/>
                <a:ea typeface="Lato Light"/>
                <a:cs typeface="Lato Light"/>
                <a:sym typeface="Lato Light"/>
              </a:rPr>
              <a:t>przykład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platforma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edukacyjna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gromadząca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informacje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postępach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uczniów</a:t>
            </a:r>
            <a:r>
              <a:rPr lang="en-US" sz="2400" u="none" strike="noStrike" dirty="0">
                <a:solidFill>
                  <a:srgbClr val="000000"/>
                </a:solidFill>
                <a:latin typeface="Lato Light"/>
                <a:ea typeface="Lato Light"/>
                <a:cs typeface="Lato Light"/>
                <a:sym typeface="Lato Light"/>
              </a:rPr>
              <a:t>, ich </a:t>
            </a:r>
            <a:r>
              <a:rPr lang="en-US" sz="2400" u="none" strike="noStrike" dirty="0" err="1">
                <a:solidFill>
                  <a:srgbClr val="000000"/>
                </a:solidFill>
                <a:latin typeface="Lato Light"/>
                <a:ea typeface="Lato Light"/>
                <a:cs typeface="Lato Light"/>
                <a:sym typeface="Lato Light"/>
              </a:rPr>
              <a:t>frekwencji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aktywności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powinna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jasno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wskazywać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jakie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gromadzi</a:t>
            </a:r>
            <a:r>
              <a:rPr lang="en-US" sz="2400" u="none" strike="noStrike" dirty="0">
                <a:solidFill>
                  <a:srgbClr val="000000"/>
                </a:solidFill>
                <a:latin typeface="Lato Light"/>
                <a:ea typeface="Lato Light"/>
                <a:cs typeface="Lato Light"/>
                <a:sym typeface="Lato Light"/>
              </a:rPr>
              <a:t>, jak </a:t>
            </a:r>
            <a:r>
              <a:rPr lang="en-US" sz="2400" u="none" strike="noStrike" dirty="0" err="1">
                <a:solidFill>
                  <a:srgbClr val="000000"/>
                </a:solidFill>
                <a:latin typeface="Lato Light"/>
                <a:ea typeface="Lato Light"/>
                <a:cs typeface="Lato Light"/>
                <a:sym typeface="Lato Light"/>
              </a:rPr>
              <a:t>długo</a:t>
            </a:r>
            <a:r>
              <a:rPr lang="en-US" sz="2400" u="none" strike="noStrike" dirty="0">
                <a:solidFill>
                  <a:srgbClr val="000000"/>
                </a:solidFill>
                <a:latin typeface="Lato Light"/>
                <a:ea typeface="Lato Light"/>
                <a:cs typeface="Lato Light"/>
                <a:sym typeface="Lato Light"/>
              </a:rPr>
              <a:t> je </a:t>
            </a:r>
            <a:r>
              <a:rPr lang="en-US" sz="2400" u="none" strike="noStrike" dirty="0" err="1">
                <a:solidFill>
                  <a:srgbClr val="000000"/>
                </a:solidFill>
                <a:latin typeface="Lato Light"/>
                <a:ea typeface="Lato Light"/>
                <a:cs typeface="Lato Light"/>
                <a:sym typeface="Lato Light"/>
              </a:rPr>
              <a:t>przechowuje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w </a:t>
            </a:r>
            <a:r>
              <a:rPr lang="en-US" sz="2400" u="none" strike="noStrike" dirty="0" err="1">
                <a:solidFill>
                  <a:srgbClr val="000000"/>
                </a:solidFill>
                <a:latin typeface="Lato Light"/>
                <a:ea typeface="Lato Light"/>
                <a:cs typeface="Lato Light"/>
                <a:sym typeface="Lato Light"/>
              </a:rPr>
              <a:t>jakim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celu</a:t>
            </a:r>
            <a:r>
              <a:rPr lang="en-US" sz="2400" u="none" strike="noStrike" dirty="0">
                <a:solidFill>
                  <a:srgbClr val="000000"/>
                </a:solidFill>
                <a:latin typeface="Lato Light"/>
                <a:ea typeface="Lato Light"/>
                <a:cs typeface="Lato Light"/>
                <a:sym typeface="Lato Light"/>
              </a:rPr>
              <a:t> je </a:t>
            </a:r>
            <a:r>
              <a:rPr lang="en-US" sz="2400" u="none" strike="noStrike" dirty="0" err="1">
                <a:solidFill>
                  <a:srgbClr val="000000"/>
                </a:solidFill>
                <a:latin typeface="Lato Light"/>
                <a:ea typeface="Lato Light"/>
                <a:cs typeface="Lato Light"/>
                <a:sym typeface="Lato Light"/>
              </a:rPr>
              <a:t>wykorzystuje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Podobnie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jako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nauczyciel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musisz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zadbać</a:t>
            </a:r>
            <a:r>
              <a:rPr lang="en-US" sz="2400" u="none" strike="noStrike" dirty="0">
                <a:solidFill>
                  <a:srgbClr val="000000"/>
                </a:solidFill>
                <a:latin typeface="Lato Light"/>
                <a:ea typeface="Lato Light"/>
                <a:cs typeface="Lato Light"/>
                <a:sym typeface="Lato Light"/>
              </a:rPr>
              <a:t> o to, aby </a:t>
            </a:r>
            <a:r>
              <a:rPr lang="en-US" sz="2400" u="none" strike="noStrike" dirty="0" err="1">
                <a:solidFill>
                  <a:srgbClr val="000000"/>
                </a:solidFill>
                <a:latin typeface="Lato Light"/>
                <a:ea typeface="Lato Light"/>
                <a:cs typeface="Lato Light"/>
                <a:sym typeface="Lato Light"/>
              </a:rPr>
              <a:t>dane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były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wykorzystywane</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wspierania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nauczania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nie</a:t>
            </a:r>
            <a:r>
              <a:rPr lang="en-US" sz="2400" u="none" strike="noStrike" dirty="0">
                <a:solidFill>
                  <a:srgbClr val="000000"/>
                </a:solidFill>
                <a:latin typeface="Lato Light"/>
                <a:ea typeface="Lato Light"/>
                <a:cs typeface="Lato Light"/>
                <a:sym typeface="Lato Light"/>
              </a:rPr>
              <a:t> do </a:t>
            </a:r>
            <a:r>
              <a:rPr lang="en-US" sz="2400" u="none" strike="noStrike" dirty="0" err="1">
                <a:solidFill>
                  <a:srgbClr val="000000"/>
                </a:solidFill>
                <a:latin typeface="Lato Light"/>
                <a:ea typeface="Lato Light"/>
                <a:cs typeface="Lato Light"/>
                <a:sym typeface="Lato Light"/>
              </a:rPr>
              <a:t>tworzenia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podejmowania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zautomatyzowanych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decyzji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które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mogłyby</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niesprawiedliwie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dyskryminować</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niektórych</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uczniów</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272285" y="3216484"/>
            <a:ext cx="3831770" cy="3853456"/>
            <a:chOff x="0" y="-204867"/>
            <a:chExt cx="5109027" cy="5137941"/>
          </a:xfrm>
        </p:grpSpPr>
        <p:sp>
          <p:nvSpPr>
            <p:cNvPr id="3" name="Freeform 3"/>
            <p:cNvSpPr/>
            <p:nvPr/>
          </p:nvSpPr>
          <p:spPr>
            <a:xfrm>
              <a:off x="0" y="0"/>
              <a:ext cx="5109027" cy="4933074"/>
            </a:xfrm>
            <a:custGeom>
              <a:avLst/>
              <a:gdLst/>
              <a:ahLst/>
              <a:cxnLst/>
              <a:rect l="l" t="t" r="r" b="b"/>
              <a:pathLst>
                <a:path w="5109027" h="4933074">
                  <a:moveTo>
                    <a:pt x="0" y="0"/>
                  </a:moveTo>
                  <a:lnTo>
                    <a:pt x="5109027" y="0"/>
                  </a:lnTo>
                  <a:lnTo>
                    <a:pt x="5109027" y="4933074"/>
                  </a:lnTo>
                  <a:lnTo>
                    <a:pt x="0" y="4933074"/>
                  </a:lnTo>
                  <a:close/>
                </a:path>
              </a:pathLst>
            </a:custGeom>
            <a:blipFill>
              <a:blip r:embed="rId3">
                <a:alphaModFix amt="0"/>
              </a:blip>
              <a:stretch>
                <a:fillRect t="-54340" r="-217729" b="26104"/>
              </a:stretch>
            </a:blipFill>
          </p:spPr>
          <p:txBody>
            <a:bodyPr/>
            <a:lstStyle/>
            <a:p>
              <a:endParaRPr lang="es-ES"/>
            </a:p>
          </p:txBody>
        </p:sp>
        <p:sp>
          <p:nvSpPr>
            <p:cNvPr id="4" name="TextBox 4"/>
            <p:cNvSpPr txBox="1"/>
            <p:nvPr/>
          </p:nvSpPr>
          <p:spPr>
            <a:xfrm>
              <a:off x="193193" y="-204867"/>
              <a:ext cx="4603436" cy="5114061"/>
            </a:xfrm>
            <a:prstGeom prst="rect">
              <a:avLst/>
            </a:prstGeom>
          </p:spPr>
          <p:txBody>
            <a:bodyPr lIns="0" tIns="0" rIns="0" bIns="0" rtlCol="0" anchor="ctr"/>
            <a:lstStyle/>
            <a:p>
              <a:pPr marL="0" lvl="0" indent="0" algn="ctr">
                <a:lnSpc>
                  <a:spcPts val="7056"/>
                </a:lnSpc>
                <a:spcBef>
                  <a:spcPct val="0"/>
                </a:spcBef>
              </a:pPr>
              <a:r>
                <a:rPr lang="en-US" sz="4200" u="none" strike="noStrike" dirty="0">
                  <a:solidFill>
                    <a:srgbClr val="000000"/>
                  </a:solidFill>
                  <a:latin typeface="Oswald"/>
                  <a:ea typeface="Oswald"/>
                  <a:cs typeface="Oswald"/>
                  <a:sym typeface="Oswald"/>
                </a:rPr>
                <a:t>PYTANIA WSKAZÓWKOWE DLA ABSOLWENTÓW</a:t>
              </a:r>
            </a:p>
          </p:txBody>
        </p:sp>
      </p:grpSp>
      <p:sp>
        <p:nvSpPr>
          <p:cNvPr id="5" name="Freeform 5"/>
          <p:cNvSpPr/>
          <p:nvPr/>
        </p:nvSpPr>
        <p:spPr>
          <a:xfrm>
            <a:off x="2695406" y="690532"/>
            <a:ext cx="11348279" cy="2098864"/>
          </a:xfrm>
          <a:custGeom>
            <a:avLst/>
            <a:gdLst/>
            <a:ahLst/>
            <a:cxnLst/>
            <a:rect l="l" t="t" r="r" b="b"/>
            <a:pathLst>
              <a:path w="11348279" h="2098864">
                <a:moveTo>
                  <a:pt x="0" y="0"/>
                </a:moveTo>
                <a:lnTo>
                  <a:pt x="11348279" y="0"/>
                </a:lnTo>
                <a:lnTo>
                  <a:pt x="11348279" y="2098864"/>
                </a:lnTo>
                <a:lnTo>
                  <a:pt x="0" y="2098864"/>
                </a:lnTo>
                <a:lnTo>
                  <a:pt x="0" y="0"/>
                </a:lnTo>
                <a:close/>
              </a:path>
            </a:pathLst>
          </a:custGeom>
          <a:blipFill>
            <a:blip r:embed="rId4"/>
            <a:stretch>
              <a:fillRect t="-423" b="-423"/>
            </a:stretch>
          </a:blipFill>
        </p:spPr>
        <p:txBody>
          <a:bodyPr/>
          <a:lstStyle/>
          <a:p>
            <a:endParaRPr lang="es-ES"/>
          </a:p>
        </p:txBody>
      </p:sp>
      <p:sp>
        <p:nvSpPr>
          <p:cNvPr id="6" name="Freeform 6"/>
          <p:cNvSpPr/>
          <p:nvPr/>
        </p:nvSpPr>
        <p:spPr>
          <a:xfrm>
            <a:off x="3068901" y="1491303"/>
            <a:ext cx="2823773" cy="657476"/>
          </a:xfrm>
          <a:custGeom>
            <a:avLst/>
            <a:gdLst/>
            <a:ahLst/>
            <a:cxnLst/>
            <a:rect l="l" t="t" r="r" b="b"/>
            <a:pathLst>
              <a:path w="2823773" h="657476">
                <a:moveTo>
                  <a:pt x="0" y="0"/>
                </a:moveTo>
                <a:lnTo>
                  <a:pt x="2823773" y="0"/>
                </a:lnTo>
                <a:lnTo>
                  <a:pt x="2823773" y="657476"/>
                </a:lnTo>
                <a:lnTo>
                  <a:pt x="0" y="657476"/>
                </a:lnTo>
                <a:lnTo>
                  <a:pt x="0" y="0"/>
                </a:lnTo>
                <a:close/>
              </a:path>
            </a:pathLst>
          </a:custGeom>
          <a:blipFill>
            <a:blip r:embed="rId5"/>
            <a:stretch>
              <a:fillRect/>
            </a:stretch>
          </a:blipFill>
        </p:spPr>
        <p:txBody>
          <a:bodyPr/>
          <a:lstStyle/>
          <a:p>
            <a:endParaRPr lang="es-ES"/>
          </a:p>
        </p:txBody>
      </p:sp>
      <p:sp>
        <p:nvSpPr>
          <p:cNvPr id="7" name="TextBox 7"/>
          <p:cNvSpPr txBox="1"/>
          <p:nvPr/>
        </p:nvSpPr>
        <p:spPr>
          <a:xfrm>
            <a:off x="3696601" y="1605094"/>
            <a:ext cx="1541654"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KAPITAŁ</a:t>
            </a:r>
          </a:p>
        </p:txBody>
      </p:sp>
      <p:sp>
        <p:nvSpPr>
          <p:cNvPr id="8" name="TextBox 8"/>
          <p:cNvSpPr txBox="1"/>
          <p:nvPr/>
        </p:nvSpPr>
        <p:spPr>
          <a:xfrm>
            <a:off x="6222887" y="1044009"/>
            <a:ext cx="7528222" cy="8096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Czy istnieją procedury gwarantujące, że wykorzystanie sztucznej inteligencji nie będzie prowadzić do dyskryminacji lub niesprawiedliwego traktowania żadnego użytkownika?</a:t>
            </a:r>
          </a:p>
        </p:txBody>
      </p:sp>
      <p:sp>
        <p:nvSpPr>
          <p:cNvPr id="9" name="TextBox 9"/>
          <p:cNvSpPr txBox="1"/>
          <p:nvPr/>
        </p:nvSpPr>
        <p:spPr>
          <a:xfrm>
            <a:off x="6222887" y="1906853"/>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Czy istnieją procedury mające na celu identyfikację i rozwiązanie wszelkich dostrzeżonych uprzedzeń lub nierówności?</a:t>
            </a:r>
          </a:p>
        </p:txBody>
      </p:sp>
      <p:sp>
        <p:nvSpPr>
          <p:cNvPr id="10" name="Freeform 10"/>
          <p:cNvSpPr/>
          <p:nvPr/>
        </p:nvSpPr>
        <p:spPr>
          <a:xfrm>
            <a:off x="2695406" y="3026964"/>
            <a:ext cx="11348279" cy="2107293"/>
          </a:xfrm>
          <a:custGeom>
            <a:avLst/>
            <a:gdLst/>
            <a:ahLst/>
            <a:cxnLst/>
            <a:rect l="l" t="t" r="r" b="b"/>
            <a:pathLst>
              <a:path w="11348279" h="2107293">
                <a:moveTo>
                  <a:pt x="0" y="0"/>
                </a:moveTo>
                <a:lnTo>
                  <a:pt x="11348279" y="0"/>
                </a:lnTo>
                <a:lnTo>
                  <a:pt x="11348279" y="2107293"/>
                </a:lnTo>
                <a:lnTo>
                  <a:pt x="0" y="2107293"/>
                </a:lnTo>
                <a:lnTo>
                  <a:pt x="0" y="0"/>
                </a:lnTo>
                <a:close/>
              </a:path>
            </a:pathLst>
          </a:custGeom>
          <a:blipFill>
            <a:blip r:embed="rId6"/>
            <a:stretch>
              <a:fillRect t="-423" b="-423"/>
            </a:stretch>
          </a:blipFill>
        </p:spPr>
        <p:txBody>
          <a:bodyPr/>
          <a:lstStyle/>
          <a:p>
            <a:endParaRPr lang="es-ES"/>
          </a:p>
        </p:txBody>
      </p:sp>
      <p:sp>
        <p:nvSpPr>
          <p:cNvPr id="11" name="Freeform 11"/>
          <p:cNvSpPr/>
          <p:nvPr/>
        </p:nvSpPr>
        <p:spPr>
          <a:xfrm>
            <a:off x="3068901" y="3836164"/>
            <a:ext cx="2823773" cy="649046"/>
          </a:xfrm>
          <a:custGeom>
            <a:avLst/>
            <a:gdLst/>
            <a:ahLst/>
            <a:cxnLst/>
            <a:rect l="l" t="t" r="r" b="b"/>
            <a:pathLst>
              <a:path w="2823773" h="649046">
                <a:moveTo>
                  <a:pt x="0" y="0"/>
                </a:moveTo>
                <a:lnTo>
                  <a:pt x="2823773" y="0"/>
                </a:lnTo>
                <a:lnTo>
                  <a:pt x="2823773" y="649047"/>
                </a:lnTo>
                <a:lnTo>
                  <a:pt x="0" y="649047"/>
                </a:lnTo>
                <a:lnTo>
                  <a:pt x="0" y="0"/>
                </a:lnTo>
                <a:close/>
              </a:path>
            </a:pathLst>
          </a:custGeom>
          <a:blipFill>
            <a:blip r:embed="rId7"/>
            <a:stretch>
              <a:fillRect/>
            </a:stretch>
          </a:blipFill>
        </p:spPr>
        <p:txBody>
          <a:bodyPr/>
          <a:lstStyle/>
          <a:p>
            <a:endParaRPr lang="es-ES"/>
          </a:p>
        </p:txBody>
      </p:sp>
      <p:sp>
        <p:nvSpPr>
          <p:cNvPr id="12" name="TextBox 12"/>
          <p:cNvSpPr txBox="1"/>
          <p:nvPr/>
        </p:nvSpPr>
        <p:spPr>
          <a:xfrm>
            <a:off x="3124597" y="3945740"/>
            <a:ext cx="2788876"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PRZEZROCZYSTOŚĆ</a:t>
            </a:r>
          </a:p>
        </p:txBody>
      </p:sp>
      <p:sp>
        <p:nvSpPr>
          <p:cNvPr id="13" name="TextBox 13"/>
          <p:cNvSpPr txBox="1"/>
          <p:nvPr/>
        </p:nvSpPr>
        <p:spPr>
          <a:xfrm>
            <a:off x="6222887" y="3559939"/>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Czy trenerzy znają metody i funkcje sztucznej inteligencji wykorzystywane przez system?</a:t>
            </a:r>
          </a:p>
        </p:txBody>
      </p:sp>
      <p:sp>
        <p:nvSpPr>
          <p:cNvPr id="14" name="TextBox 14"/>
          <p:cNvSpPr txBox="1"/>
          <p:nvPr/>
        </p:nvSpPr>
        <p:spPr>
          <a:xfrm>
            <a:off x="6222887" y="4269356"/>
            <a:ext cx="7528222" cy="542925"/>
          </a:xfrm>
          <a:prstGeom prst="rect">
            <a:avLst/>
          </a:prstGeom>
        </p:spPr>
        <p:txBody>
          <a:bodyPr lIns="0" tIns="0" rIns="0" bIns="0" rtlCol="0" anchor="t">
            <a:spAutoFit/>
          </a:bodyPr>
          <a:lstStyle/>
          <a:p>
            <a:pPr marL="388620" lvl="1" indent="-194310" algn="l">
              <a:lnSpc>
                <a:spcPts val="2160"/>
              </a:lnSpc>
              <a:spcBef>
                <a:spcPct val="0"/>
              </a:spcBef>
              <a:buFont typeface="Arial"/>
              <a:buChar char="•"/>
            </a:pPr>
            <a:r>
              <a:rPr lang="en-US" sz="1800" u="none" strike="noStrike">
                <a:solidFill>
                  <a:srgbClr val="000000"/>
                </a:solidFill>
                <a:latin typeface="Lato Light"/>
                <a:ea typeface="Lato Light"/>
                <a:cs typeface="Lato Light"/>
                <a:sym typeface="Lato Light"/>
              </a:rPr>
              <a:t>Czy jest jasne, z którymi aspektami systemu może sobie poradzić sztuczna inteligencja, a z którymi nie?</a:t>
            </a:r>
          </a:p>
        </p:txBody>
      </p:sp>
      <p:sp>
        <p:nvSpPr>
          <p:cNvPr id="15" name="Freeform 15"/>
          <p:cNvSpPr/>
          <p:nvPr/>
        </p:nvSpPr>
        <p:spPr>
          <a:xfrm>
            <a:off x="2790738" y="5267607"/>
            <a:ext cx="11185514" cy="2098864"/>
          </a:xfrm>
          <a:custGeom>
            <a:avLst/>
            <a:gdLst/>
            <a:ahLst/>
            <a:cxnLst/>
            <a:rect l="l" t="t" r="r" b="b"/>
            <a:pathLst>
              <a:path w="11185514" h="2098864">
                <a:moveTo>
                  <a:pt x="0" y="0"/>
                </a:moveTo>
                <a:lnTo>
                  <a:pt x="11185514" y="0"/>
                </a:lnTo>
                <a:lnTo>
                  <a:pt x="11185514" y="2098864"/>
                </a:lnTo>
                <a:lnTo>
                  <a:pt x="0" y="2098864"/>
                </a:lnTo>
                <a:lnTo>
                  <a:pt x="0" y="0"/>
                </a:lnTo>
                <a:close/>
              </a:path>
            </a:pathLst>
          </a:custGeom>
          <a:blipFill>
            <a:blip r:embed="rId8"/>
            <a:stretch>
              <a:fillRect t="-303" b="-303"/>
            </a:stretch>
          </a:blipFill>
        </p:spPr>
        <p:txBody>
          <a:bodyPr/>
          <a:lstStyle/>
          <a:p>
            <a:endParaRPr lang="es-ES"/>
          </a:p>
        </p:txBody>
      </p:sp>
      <p:sp>
        <p:nvSpPr>
          <p:cNvPr id="16" name="Freeform 16"/>
          <p:cNvSpPr/>
          <p:nvPr/>
        </p:nvSpPr>
        <p:spPr>
          <a:xfrm>
            <a:off x="2917051" y="6068379"/>
            <a:ext cx="3305837" cy="657476"/>
          </a:xfrm>
          <a:custGeom>
            <a:avLst/>
            <a:gdLst/>
            <a:ahLst/>
            <a:cxnLst/>
            <a:rect l="l" t="t" r="r" b="b"/>
            <a:pathLst>
              <a:path w="3305837" h="657476">
                <a:moveTo>
                  <a:pt x="0" y="0"/>
                </a:moveTo>
                <a:lnTo>
                  <a:pt x="3305836" y="0"/>
                </a:lnTo>
                <a:lnTo>
                  <a:pt x="3305836" y="657475"/>
                </a:lnTo>
                <a:lnTo>
                  <a:pt x="0" y="657475"/>
                </a:lnTo>
                <a:lnTo>
                  <a:pt x="0" y="0"/>
                </a:lnTo>
                <a:close/>
              </a:path>
            </a:pathLst>
          </a:custGeom>
          <a:blipFill>
            <a:blip r:embed="rId9"/>
            <a:stretch>
              <a:fillRect t="-5867" b="-5867"/>
            </a:stretch>
          </a:blipFill>
        </p:spPr>
        <p:txBody>
          <a:bodyPr/>
          <a:lstStyle/>
          <a:p>
            <a:endParaRPr lang="es-ES"/>
          </a:p>
        </p:txBody>
      </p:sp>
      <p:sp>
        <p:nvSpPr>
          <p:cNvPr id="17" name="TextBox 17"/>
          <p:cNvSpPr txBox="1"/>
          <p:nvPr/>
        </p:nvSpPr>
        <p:spPr>
          <a:xfrm>
            <a:off x="2917051" y="6182169"/>
            <a:ext cx="3238403"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ODPOWIEDZIALNOŚĆ</a:t>
            </a:r>
          </a:p>
        </p:txBody>
      </p:sp>
      <p:sp>
        <p:nvSpPr>
          <p:cNvPr id="18" name="TextBox 18"/>
          <p:cNvSpPr txBox="1"/>
          <p:nvPr/>
        </p:nvSpPr>
        <p:spPr>
          <a:xfrm>
            <a:off x="6155454" y="5599329"/>
            <a:ext cx="7528222" cy="8096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Kto odpowiada za ciągłe monitorowanie wyników generowanych przez system sztucznej inteligencji oraz za to, w jaki sposób wyniki te są wykorzystywane do doskonalenia nauczania, uczenia się i oceny?</a:t>
            </a:r>
          </a:p>
        </p:txBody>
      </p:sp>
      <p:sp>
        <p:nvSpPr>
          <p:cNvPr id="19" name="TextBox 19"/>
          <p:cNvSpPr txBox="1"/>
          <p:nvPr/>
        </p:nvSpPr>
        <p:spPr>
          <a:xfrm>
            <a:off x="6155454" y="6621304"/>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Kto jest odpowiedzialny za ostateczne decyzje dotyczące nabycia i wdrożenia systemu AI?</a:t>
            </a:r>
          </a:p>
        </p:txBody>
      </p:sp>
      <p:sp>
        <p:nvSpPr>
          <p:cNvPr id="20" name="Freeform 20"/>
          <p:cNvSpPr/>
          <p:nvPr/>
        </p:nvSpPr>
        <p:spPr>
          <a:xfrm>
            <a:off x="2790738" y="7497604"/>
            <a:ext cx="11118080" cy="2098864"/>
          </a:xfrm>
          <a:custGeom>
            <a:avLst/>
            <a:gdLst/>
            <a:ahLst/>
            <a:cxnLst/>
            <a:rect l="l" t="t" r="r" b="b"/>
            <a:pathLst>
              <a:path w="11118080" h="2098864">
                <a:moveTo>
                  <a:pt x="0" y="0"/>
                </a:moveTo>
                <a:lnTo>
                  <a:pt x="11118081" y="0"/>
                </a:lnTo>
                <a:lnTo>
                  <a:pt x="11118081" y="2098864"/>
                </a:lnTo>
                <a:lnTo>
                  <a:pt x="0" y="2098864"/>
                </a:lnTo>
                <a:lnTo>
                  <a:pt x="0" y="0"/>
                </a:lnTo>
                <a:close/>
              </a:path>
            </a:pathLst>
          </a:custGeom>
          <a:blipFill>
            <a:blip r:embed="rId10"/>
            <a:stretch>
              <a:fillRect/>
            </a:stretch>
          </a:blipFill>
        </p:spPr>
        <p:txBody>
          <a:bodyPr/>
          <a:lstStyle/>
          <a:p>
            <a:endParaRPr lang="es-ES"/>
          </a:p>
        </p:txBody>
      </p:sp>
      <p:sp>
        <p:nvSpPr>
          <p:cNvPr id="21" name="Freeform 21"/>
          <p:cNvSpPr/>
          <p:nvPr/>
        </p:nvSpPr>
        <p:spPr>
          <a:xfrm>
            <a:off x="2934034" y="8306804"/>
            <a:ext cx="2958640" cy="488892"/>
          </a:xfrm>
          <a:custGeom>
            <a:avLst/>
            <a:gdLst/>
            <a:ahLst/>
            <a:cxnLst/>
            <a:rect l="l" t="t" r="r" b="b"/>
            <a:pathLst>
              <a:path w="2958640" h="488892">
                <a:moveTo>
                  <a:pt x="0" y="0"/>
                </a:moveTo>
                <a:lnTo>
                  <a:pt x="2958640" y="0"/>
                </a:lnTo>
                <a:lnTo>
                  <a:pt x="2958640" y="488893"/>
                </a:lnTo>
                <a:lnTo>
                  <a:pt x="0" y="488893"/>
                </a:lnTo>
                <a:lnTo>
                  <a:pt x="0" y="0"/>
                </a:lnTo>
                <a:close/>
              </a:path>
            </a:pathLst>
          </a:custGeom>
          <a:blipFill>
            <a:blip r:embed="rId11"/>
            <a:stretch>
              <a:fillRect/>
            </a:stretch>
          </a:blipFill>
        </p:spPr>
        <p:txBody>
          <a:bodyPr/>
          <a:lstStyle/>
          <a:p>
            <a:endParaRPr lang="es-ES"/>
          </a:p>
        </p:txBody>
      </p:sp>
      <p:sp>
        <p:nvSpPr>
          <p:cNvPr id="22" name="TextBox 22"/>
          <p:cNvSpPr txBox="1"/>
          <p:nvPr/>
        </p:nvSpPr>
        <p:spPr>
          <a:xfrm>
            <a:off x="3488642" y="8357071"/>
            <a:ext cx="1984291"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PRYWATNOŚĆ</a:t>
            </a:r>
          </a:p>
        </p:txBody>
      </p:sp>
      <p:sp>
        <p:nvSpPr>
          <p:cNvPr id="23" name="TextBox 23"/>
          <p:cNvSpPr txBox="1"/>
          <p:nvPr/>
        </p:nvSpPr>
        <p:spPr>
          <a:xfrm>
            <a:off x="6088020" y="7746323"/>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Czy istnieje mechanizm umożliwiający instruktorom zgłaszanie obaw związanych z prywatnością lub ochroną danych?</a:t>
            </a:r>
          </a:p>
        </p:txBody>
      </p:sp>
      <p:sp>
        <p:nvSpPr>
          <p:cNvPr id="24" name="TextBox 24"/>
          <p:cNvSpPr txBox="1"/>
          <p:nvPr/>
        </p:nvSpPr>
        <p:spPr>
          <a:xfrm>
            <a:off x="6088020" y="8609218"/>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Czy uczniowie i nauczyciele są informowani o tym, co dzieje się z ich danymi, w jaki sposób są wykorzystywane i w jakich celach?</a:t>
            </a:r>
          </a:p>
        </p:txBody>
      </p:sp>
      <p:sp>
        <p:nvSpPr>
          <p:cNvPr id="25" name="Freeform 25"/>
          <p:cNvSpPr/>
          <p:nvPr/>
        </p:nvSpPr>
        <p:spPr>
          <a:xfrm>
            <a:off x="616973" y="843615"/>
            <a:ext cx="1941009" cy="8752854"/>
          </a:xfrm>
          <a:custGeom>
            <a:avLst/>
            <a:gdLst/>
            <a:ahLst/>
            <a:cxnLst/>
            <a:rect l="l" t="t" r="r" b="b"/>
            <a:pathLst>
              <a:path w="1941009" h="8752854">
                <a:moveTo>
                  <a:pt x="0" y="0"/>
                </a:moveTo>
                <a:lnTo>
                  <a:pt x="1941009" y="0"/>
                </a:lnTo>
                <a:lnTo>
                  <a:pt x="1941009" y="8752853"/>
                </a:lnTo>
                <a:lnTo>
                  <a:pt x="0" y="8752853"/>
                </a:lnTo>
                <a:lnTo>
                  <a:pt x="0" y="0"/>
                </a:lnTo>
                <a:close/>
              </a:path>
            </a:pathLst>
          </a:custGeom>
          <a:blipFill>
            <a:blip r:embed="rId12"/>
            <a:stretch>
              <a:fillRect/>
            </a:stretch>
          </a:blipFill>
        </p:spPr>
        <p:txBody>
          <a:bodyPr/>
          <a:lstStyle/>
          <a:p>
            <a:endParaRPr lang="es-ES"/>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33917" y="1752600"/>
            <a:ext cx="6352573" cy="6896100"/>
          </a:xfrm>
          <a:prstGeom prst="rect">
            <a:avLst/>
          </a:prstGeom>
        </p:spPr>
        <p:txBody>
          <a:bodyPr lIns="0" tIns="0" rIns="0" bIns="0" rtlCol="0" anchor="t">
            <a:spAutoFit/>
          </a:bodyPr>
          <a:lstStyle/>
          <a:p>
            <a:pPr marL="0" lvl="0" indent="0" algn="l">
              <a:lnSpc>
                <a:spcPts val="6000"/>
              </a:lnSpc>
              <a:spcBef>
                <a:spcPct val="0"/>
              </a:spcBef>
            </a:pPr>
            <a:r>
              <a:rPr lang="en-US" sz="6000" u="none" strike="noStrike">
                <a:solidFill>
                  <a:srgbClr val="000000"/>
                </a:solidFill>
                <a:latin typeface="Oswald"/>
                <a:ea typeface="Oswald"/>
                <a:cs typeface="Oswald"/>
                <a:sym typeface="Oswald"/>
              </a:rPr>
              <a:t>JEDNOSTKA 2: </a:t>
            </a:r>
          </a:p>
          <a:p>
            <a:pPr marL="0" lvl="0" indent="0" algn="l">
              <a:lnSpc>
                <a:spcPts val="6000"/>
              </a:lnSpc>
              <a:spcBef>
                <a:spcPct val="0"/>
              </a:spcBef>
            </a:pPr>
            <a:r>
              <a:rPr lang="en-US" sz="6000" u="none" strike="noStrike">
                <a:solidFill>
                  <a:srgbClr val="000000"/>
                </a:solidFill>
                <a:latin typeface="Oswald"/>
                <a:ea typeface="Oswald"/>
                <a:cs typeface="Oswald"/>
                <a:sym typeface="Oswald"/>
              </a:rPr>
              <a:t>PRZEGLĄD EUROPEJSKICH RAM REGULACYJNYCH DLA GODNEJ ZAUFANIA, ZORIENTOWANEJ NA CZŁOWIEKA SZTUCZNEJ INTELIGENCJI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s-ES"/>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REGULACJE I STRUKTURY ETYCZNE</a:t>
            </a:r>
          </a:p>
        </p:txBody>
      </p:sp>
      <p:sp>
        <p:nvSpPr>
          <p:cNvPr id="5" name="TextBox 5"/>
          <p:cNvSpPr txBox="1"/>
          <p:nvPr/>
        </p:nvSpPr>
        <p:spPr>
          <a:xfrm>
            <a:off x="1028700" y="3209455"/>
            <a:ext cx="16230600" cy="43434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Zrozumienie norm etycznych i zasad rządzących systemami sztucznej inteligencji oraz przepisami prawa pomoże Ci bezpiecznie, odpowiedzialnie i świadomie włączyć je do swojej praktyki dydaktycznej. Twoja rola jest kluczowa w ukierunkowywaniu uczniów na krytyczne wykorzystanie tej technologii.</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Unia Europejska promowała kompleksowe regulacje dotyczące sztucznej inteligencji, przyjmując w 2023 roku ustawę o sztucznej inteligencji (AI), uznawaną za pierwsze wiążące ramy regulacyjne w tym zakresie w UE. Jako rozporządzenie, jej przepisy są bezpośrednio stosowane we wszystkich państwach członkowskich, bez konieczności transpozycji do ustawodawstwa krajowego.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Rozporządzenie to ustanawia system regulacyjny oparty na ryzyku, nakładając określone obowiązki oraz mechanizmy kontroli i nadzoru w oparciu o klasyfikację każdego systemu AI. Jego wdrażanie przebiega stopniowo, a główne przepisy mają wejść w życie od 2025 r., przy czym niektóre obowiązki będą podlegać określonym terminom. </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25672"/>
            <a:chOff x="0" y="0"/>
            <a:chExt cx="24384000" cy="3100896"/>
          </a:xfrm>
        </p:grpSpPr>
        <p:sp>
          <p:nvSpPr>
            <p:cNvPr id="3" name="Freeform 3"/>
            <p:cNvSpPr/>
            <p:nvPr/>
          </p:nvSpPr>
          <p:spPr>
            <a:xfrm>
              <a:off x="0" y="0"/>
              <a:ext cx="24384000" cy="3100959"/>
            </a:xfrm>
            <a:custGeom>
              <a:avLst/>
              <a:gdLst/>
              <a:ahLst/>
              <a:cxnLst/>
              <a:rect l="l" t="t" r="r" b="b"/>
              <a:pathLst>
                <a:path w="24384000" h="3100959">
                  <a:moveTo>
                    <a:pt x="0" y="0"/>
                  </a:moveTo>
                  <a:lnTo>
                    <a:pt x="24384000" y="0"/>
                  </a:lnTo>
                  <a:lnTo>
                    <a:pt x="24384000" y="3100959"/>
                  </a:lnTo>
                  <a:lnTo>
                    <a:pt x="0" y="3100959"/>
                  </a:lnTo>
                  <a:lnTo>
                    <a:pt x="0" y="0"/>
                  </a:lnTo>
                  <a:close/>
                </a:path>
              </a:pathLst>
            </a:custGeom>
            <a:blipFill>
              <a:blip r:embed="rId4">
                <a:alphaModFix amt="50000"/>
              </a:blip>
              <a:stretch>
                <a:fillRect t="-210300" b="-287466"/>
              </a:stretch>
            </a:blipFill>
          </p:spPr>
          <p:txBody>
            <a:bodyPr/>
            <a:lstStyle/>
            <a:p>
              <a:endParaRPr lang="es-ES"/>
            </a:p>
          </p:txBody>
        </p:sp>
      </p:grpSp>
      <p:grpSp>
        <p:nvGrpSpPr>
          <p:cNvPr id="4" name="Group 4"/>
          <p:cNvGrpSpPr/>
          <p:nvPr/>
        </p:nvGrpSpPr>
        <p:grpSpPr>
          <a:xfrm>
            <a:off x="1028700" y="4237925"/>
            <a:ext cx="5737403" cy="672686"/>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UNESCO</a:t>
              </a:r>
            </a:p>
          </p:txBody>
        </p:sp>
      </p:grpSp>
      <p:sp>
        <p:nvSpPr>
          <p:cNvPr id="7" name="TextBox 7"/>
          <p:cNvSpPr txBox="1"/>
          <p:nvPr/>
        </p:nvSpPr>
        <p:spPr>
          <a:xfrm>
            <a:off x="1028700" y="4979027"/>
            <a:ext cx="1370214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Rekomendacja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dotycząca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etyki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(2021)</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rPr>
              <a:t>https://www.unesco.org/es/legal-affairs/recommendation-ethics-artificial-intelligence   </a:t>
            </a:r>
          </a:p>
        </p:txBody>
      </p:sp>
      <p:grpSp>
        <p:nvGrpSpPr>
          <p:cNvPr id="8" name="Group 8"/>
          <p:cNvGrpSpPr/>
          <p:nvPr/>
        </p:nvGrpSpPr>
        <p:grpSpPr>
          <a:xfrm>
            <a:off x="1028700" y="6992420"/>
            <a:ext cx="5737403" cy="672685"/>
            <a:chOff x="0" y="0"/>
            <a:chExt cx="7649870" cy="896914"/>
          </a:xfrm>
        </p:grpSpPr>
        <p:sp>
          <p:nvSpPr>
            <p:cNvPr id="9" name="Freeform 9"/>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0" name="TextBox 10"/>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UNIA EUROPEJSKA</a:t>
              </a:r>
            </a:p>
          </p:txBody>
        </p:sp>
      </p:grpSp>
      <p:sp>
        <p:nvSpPr>
          <p:cNvPr id="11" name="TextBox 11"/>
          <p:cNvSpPr txBox="1"/>
          <p:nvPr/>
        </p:nvSpPr>
        <p:spPr>
          <a:xfrm>
            <a:off x="1028700" y="7731781"/>
            <a:ext cx="1124469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Prawo</a:t>
            </a:r>
            <a:r>
              <a:rPr lang="en-US" sz="2400" u="none" strike="noStrike" dirty="0">
                <a:solidFill>
                  <a:srgbClr val="53575E"/>
                </a:solidFill>
                <a:latin typeface="Lato Light"/>
                <a:ea typeface="Lato Light"/>
                <a:cs typeface="Lato Light"/>
                <a:sym typeface="Lato Light"/>
              </a:rPr>
              <a:t> o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(2024)</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6" tooltip="https://digital-strategy.ec.europa.eu/es/policies/regulatory-framework-ai">
                  <a:extLst>
                    <a:ext uri="{A12FA001-AC4F-418D-AE19-62706E023703}">
                      <ahyp:hlinkClr xmlns:ahyp="http://schemas.microsoft.com/office/drawing/2018/hyperlinkcolor" val="tx"/>
                    </a:ext>
                  </a:extLst>
                </a:hlinkClick>
              </a:rPr>
              <a:t>https://digital-strategy.ec.europa.eu/es/policies/regulatory-framework-ai </a:t>
            </a:r>
          </a:p>
        </p:txBody>
      </p:sp>
      <p:sp>
        <p:nvSpPr>
          <p:cNvPr id="12" name="TextBox 12"/>
          <p:cNvSpPr txBox="1"/>
          <p:nvPr/>
        </p:nvSpPr>
        <p:spPr>
          <a:xfrm>
            <a:off x="1028700" y="8741431"/>
            <a:ext cx="10006708" cy="10858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Kodeks</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postępowania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dla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sztucznej</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inteligencji</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ogólnego</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przeznaczenia</a:t>
            </a:r>
            <a:r>
              <a:rPr lang="en-US" sz="2400" u="none" strike="noStrike" dirty="0">
                <a:solidFill>
                  <a:srgbClr val="53575E"/>
                </a:solidFill>
                <a:latin typeface="Lato Light"/>
                <a:ea typeface="Lato Light"/>
                <a:cs typeface="Lato Light"/>
                <a:sym typeface="Lato Light"/>
              </a:rPr>
              <a:t>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7" tooltip="https://digital-strategy.ec.europa.eu/es/policies/contents-code-gpai">
                  <a:extLst>
                    <a:ext uri="{A12FA001-AC4F-418D-AE19-62706E023703}">
                      <ahyp:hlinkClr xmlns:ahyp="http://schemas.microsoft.com/office/drawing/2018/hyperlinkcolor" val="tx"/>
                    </a:ext>
                  </a:extLst>
                </a:hlinkClick>
              </a:rPr>
              <a:t>https://digital-strategy.ec.europa.eu/es/policies/contents-code-gpai </a:t>
            </a:r>
          </a:p>
        </p:txBody>
      </p:sp>
      <p:sp>
        <p:nvSpPr>
          <p:cNvPr id="13" name="TextBox 13"/>
          <p:cNvSpPr txBox="1"/>
          <p:nvPr/>
        </p:nvSpPr>
        <p:spPr>
          <a:xfrm>
            <a:off x="1028700" y="5992726"/>
            <a:ext cx="996835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Metodologia</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oceny</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gotowości</a:t>
            </a:r>
            <a:r>
              <a:rPr lang="en-US" sz="2400" u="none" strike="noStrike" dirty="0">
                <a:solidFill>
                  <a:srgbClr val="53575E"/>
                </a:solidFill>
                <a:latin typeface="Lato Light"/>
                <a:ea typeface="Lato Light"/>
                <a:cs typeface="Lato Light"/>
                <a:sym typeface="Lato Light"/>
              </a:rPr>
              <a:t>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8" tooltip="https://unesdoc.unesco.org/ark:/48223/pf0000385198_spa">
                  <a:extLst>
                    <a:ext uri="{A12FA001-AC4F-418D-AE19-62706E023703}">
                      <ahyp:hlinkClr xmlns:ahyp="http://schemas.microsoft.com/office/drawing/2018/hyperlinkcolor" val="tx"/>
                    </a:ext>
                  </a:extLst>
                </a:hlinkClick>
              </a:rPr>
              <a:t>https://unesdoc.unesco.org/ark:/48223/pf0000385198_spa </a:t>
            </a:r>
          </a:p>
        </p:txBody>
      </p:sp>
      <p:sp>
        <p:nvSpPr>
          <p:cNvPr id="14" name="TextBox 14"/>
          <p:cNvSpPr txBox="1"/>
          <p:nvPr/>
        </p:nvSpPr>
        <p:spPr>
          <a:xfrm>
            <a:off x="1028700" y="2821248"/>
            <a:ext cx="1623060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Zrozumienie norm etycznych i zasad rządzących systemami sztucznej inteligencji oraz przepisami prawa pomoże Ci bezpiecznie, odpowiedzialnie i świadomie włączyć je do swojej praktyki dydaktycznej. Twoja rola jest kluczowa w ukierunkowywaniu uczniów na krytyczne wykorzystanie tej technologii.</a:t>
            </a:r>
          </a:p>
        </p:txBody>
      </p:sp>
      <p:sp>
        <p:nvSpPr>
          <p:cNvPr id="15" name="TextBox 15"/>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REGULACJE I STRUKTURY ETYCZNE</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89359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ZALECENIA ETYCZNE – UNESCO</a:t>
            </a:r>
          </a:p>
        </p:txBody>
      </p:sp>
      <p:grpSp>
        <p:nvGrpSpPr>
          <p:cNvPr id="3" name="Group 3"/>
          <p:cNvGrpSpPr/>
          <p:nvPr/>
        </p:nvGrpSpPr>
        <p:grpSpPr>
          <a:xfrm>
            <a:off x="14965994" y="349444"/>
            <a:ext cx="2799445" cy="1224267"/>
            <a:chOff x="0" y="0"/>
            <a:chExt cx="3732593" cy="1632356"/>
          </a:xfrm>
        </p:grpSpPr>
        <p:sp>
          <p:nvSpPr>
            <p:cNvPr id="4" name="Freeform 4" descr="Logo z głową człowieka w okręgu.  Treść generowana przez sztuczną inteligencję może być nieprawidłowa."/>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sp>
        <p:nvSpPr>
          <p:cNvPr id="5" name="TextBox 5"/>
          <p:cNvSpPr txBox="1"/>
          <p:nvPr/>
        </p:nvSpPr>
        <p:spPr>
          <a:xfrm>
            <a:off x="1028700" y="2786499"/>
            <a:ext cx="9628165"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Rekomendacja dotycząca etyki sztucznej inteligencji (2021)</a:t>
            </a:r>
          </a:p>
        </p:txBody>
      </p:sp>
      <p:sp>
        <p:nvSpPr>
          <p:cNvPr id="6" name="TextBox 6"/>
          <p:cNvSpPr txBox="1"/>
          <p:nvPr/>
        </p:nvSpPr>
        <p:spPr>
          <a:xfrm>
            <a:off x="1028700" y="3518096"/>
            <a:ext cx="8250955"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Globalne ramy etyczne, które wpływają na strategie i przepisy prawne przyjmowane przez kraje.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Przyjęte przez 193 Państwa Członkowskie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Celem jest opracowanie narzędzi, które pomogą krajom przekształcić zalecenia w konkretne prawa i polityki.</a:t>
            </a:r>
          </a:p>
        </p:txBody>
      </p:sp>
      <p:grpSp>
        <p:nvGrpSpPr>
          <p:cNvPr id="7" name="Group 7"/>
          <p:cNvGrpSpPr/>
          <p:nvPr/>
        </p:nvGrpSpPr>
        <p:grpSpPr>
          <a:xfrm>
            <a:off x="10822581" y="0"/>
            <a:ext cx="7493718" cy="10287000"/>
            <a:chOff x="0" y="0"/>
            <a:chExt cx="9991623" cy="13716000"/>
          </a:xfrm>
        </p:grpSpPr>
        <p:sp>
          <p:nvSpPr>
            <p:cNvPr id="8" name="Freeform 8"/>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94171"/>
            <a:ext cx="10415149" cy="3619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Metodologia oceny gotowości (2025)</a:t>
            </a:r>
          </a:p>
        </p:txBody>
      </p:sp>
      <p:sp>
        <p:nvSpPr>
          <p:cNvPr id="3" name="TextBox 3"/>
          <p:cNvSpPr txBox="1"/>
          <p:nvPr/>
        </p:nvSpPr>
        <p:spPr>
          <a:xfrm>
            <a:off x="1028700" y="1085850"/>
            <a:ext cx="746343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ZALECENIA ETYCZNE – UNESCO</a:t>
            </a:r>
          </a:p>
        </p:txBody>
      </p:sp>
      <p:sp>
        <p:nvSpPr>
          <p:cNvPr id="4" name="TextBox 4"/>
          <p:cNvSpPr txBox="1"/>
          <p:nvPr/>
        </p:nvSpPr>
        <p:spPr>
          <a:xfrm>
            <a:off x="1028700" y="2694246"/>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399" u="none" strike="noStrike">
                <a:solidFill>
                  <a:srgbClr val="000000"/>
                </a:solidFill>
                <a:latin typeface="Lato Light"/>
                <a:ea typeface="Lato Light"/>
                <a:cs typeface="Lato Light"/>
                <a:sym typeface="Lato Light"/>
              </a:rPr>
              <a:t>To ramy opracowane przez UNESCO, aby pomóc krajom ocenić ich gotowość do wdrażania sztucznej inteligencji w sposób etyczny, inkluzywny i zorientowany na człowieka. Są one ściśle powiązane z Rekomendacją w sprawie etyki sztucznej inteligencji, przyjętą przez państwa członkowskie UNESCO w 2021 roku.</a:t>
            </a:r>
          </a:p>
        </p:txBody>
      </p:sp>
      <p:sp>
        <p:nvSpPr>
          <p:cNvPr id="5" name="TextBox 5"/>
          <p:cNvSpPr txBox="1"/>
          <p:nvPr/>
        </p:nvSpPr>
        <p:spPr>
          <a:xfrm>
            <a:off x="1028700" y="4610256"/>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Cel Ram: Metodologia pomaga rządom odpowiedzieć na podstawowe pytanie: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ctr">
              <a:lnSpc>
                <a:spcPts val="2879"/>
              </a:lnSpc>
              <a:spcBef>
                <a:spcPct val="0"/>
              </a:spcBef>
            </a:pPr>
            <a:r>
              <a:rPr lang="en-US" sz="2400" i="1" u="none" strike="noStrike">
                <a:solidFill>
                  <a:srgbClr val="000000"/>
                </a:solidFill>
                <a:latin typeface="Lato Light Italics"/>
                <a:ea typeface="Lato Light Italics"/>
                <a:cs typeface="Lato Light Italics"/>
                <a:sym typeface="Lato Light Italics"/>
              </a:rPr>
              <a:t>Czy nasz kraj jest przygotowany do rozwijania i wykorzystywania sztucznej inteligencji w sposób, który respektuje prawa człowieka, promuje integrację i zmniejsza nierówności?</a:t>
            </a:r>
          </a:p>
        </p:txBody>
      </p:sp>
      <p:sp>
        <p:nvSpPr>
          <p:cNvPr id="6" name="TextBox 6"/>
          <p:cNvSpPr txBox="1"/>
          <p:nvPr/>
        </p:nvSpPr>
        <p:spPr>
          <a:xfrm>
            <a:off x="1028700" y="6888216"/>
            <a:ext cx="10415149" cy="28956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W przypadku FPE szczególnie istotne są ramy odniesienia (RAM), ponieważ:</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Kładzie nacisk na równy dostęp do technologii cyfrowych.</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Podkreśla znaczenie znajomości sztucznej inteligencji i podstawowych umiejętności cyfrowych.</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Powiązanie zarządzania sztuczną inteligencją z transformacją rynku pracy</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Propaguje działania mające na celu ochronę przed uprzedzeniami i nierównościami.</a:t>
            </a:r>
          </a:p>
        </p:txBody>
      </p:sp>
      <p:grpSp>
        <p:nvGrpSpPr>
          <p:cNvPr id="7" name="Group 7"/>
          <p:cNvGrpSpPr/>
          <p:nvPr/>
        </p:nvGrpSpPr>
        <p:grpSpPr>
          <a:xfrm>
            <a:off x="11980865"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20570" y="0"/>
            <a:ext cx="6867430" cy="10287000"/>
            <a:chOff x="0" y="0"/>
            <a:chExt cx="9156573" cy="13716000"/>
          </a:xfrm>
        </p:grpSpPr>
        <p:sp>
          <p:nvSpPr>
            <p:cNvPr id="3" name="Freeform 3"/>
            <p:cNvSpPr/>
            <p:nvPr/>
          </p:nvSpPr>
          <p:spPr>
            <a:xfrm>
              <a:off x="0" y="0"/>
              <a:ext cx="9156573" cy="13716000"/>
            </a:xfrm>
            <a:custGeom>
              <a:avLst/>
              <a:gdLst/>
              <a:ahLst/>
              <a:cxnLst/>
              <a:rect l="l" t="t" r="r" b="b"/>
              <a:pathLst>
                <a:path w="9156573" h="13716000">
                  <a:moveTo>
                    <a:pt x="0" y="0"/>
                  </a:moveTo>
                  <a:lnTo>
                    <a:pt x="9156573" y="0"/>
                  </a:lnTo>
                  <a:lnTo>
                    <a:pt x="9156573"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63673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ZALECENIA ETYCZNE – UE</a:t>
            </a:r>
          </a:p>
        </p:txBody>
      </p:sp>
      <p:sp>
        <p:nvSpPr>
          <p:cNvPr id="5" name="TextBox 5"/>
          <p:cNvSpPr txBox="1"/>
          <p:nvPr/>
        </p:nvSpPr>
        <p:spPr>
          <a:xfrm>
            <a:off x="1028700" y="2123927"/>
            <a:ext cx="8516117"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Prawo o sztucznej inteligencji (2024)</a:t>
            </a:r>
          </a:p>
        </p:txBody>
      </p:sp>
      <p:sp>
        <p:nvSpPr>
          <p:cNvPr id="6" name="TextBox 6"/>
          <p:cNvSpPr txBox="1"/>
          <p:nvPr/>
        </p:nvSpPr>
        <p:spPr>
          <a:xfrm>
            <a:off x="1028700" y="3041643"/>
            <a:ext cx="8794358" cy="2895600"/>
          </a:xfrm>
          <a:prstGeom prst="rect">
            <a:avLst/>
          </a:prstGeom>
        </p:spPr>
        <p:txBody>
          <a:bodyPr lIns="0" tIns="0" rIns="0" bIns="0" rtlCol="0" anchor="t">
            <a:spAutoFit/>
          </a:bodyPr>
          <a:lstStyle/>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Pierwsze na świecie kompleksowe prawo regulujące systemy sztucznej inteligencji.</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Celem jest promowanie godnej zaufania, bezpiecznej i respektującej prawa człowieka sztucznej inteligencji, a jednocześnie wspieranie innowacyjności i konkurencyjności na jednolitym rynku UE.</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Rozporządzenie weszło w życie 1 sierpnia 2024 r., a główne obowiązki będą wdrażane stopniowo w latach 2025–2027.</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72774" y="0"/>
            <a:ext cx="7215226" cy="10287000"/>
            <a:chOff x="0" y="0"/>
            <a:chExt cx="9620301" cy="13716000"/>
          </a:xfrm>
        </p:grpSpPr>
        <p:sp>
          <p:nvSpPr>
            <p:cNvPr id="3" name="Freeform 3"/>
            <p:cNvSpPr/>
            <p:nvPr/>
          </p:nvSpPr>
          <p:spPr>
            <a:xfrm>
              <a:off x="0" y="0"/>
              <a:ext cx="9620250" cy="13716000"/>
            </a:xfrm>
            <a:custGeom>
              <a:avLst/>
              <a:gdLst/>
              <a:ahLst/>
              <a:cxnLst/>
              <a:rect l="l" t="t" r="r" b="b"/>
              <a:pathLst>
                <a:path w="9620250" h="13716000">
                  <a:moveTo>
                    <a:pt x="0" y="0"/>
                  </a:moveTo>
                  <a:lnTo>
                    <a:pt x="9620250" y="0"/>
                  </a:lnTo>
                  <a:lnTo>
                    <a:pt x="9620250" y="13716000"/>
                  </a:lnTo>
                  <a:lnTo>
                    <a:pt x="0" y="13716000"/>
                  </a:lnTo>
                  <a:lnTo>
                    <a:pt x="0" y="0"/>
                  </a:lnTo>
                  <a:close/>
                </a:path>
              </a:pathLst>
            </a:custGeom>
            <a:blipFill>
              <a:blip r:embed="rId3"/>
              <a:stretch>
                <a:fillRect l="-15190"/>
              </a:stretch>
            </a:blipFill>
          </p:spPr>
          <p:txBody>
            <a:bodyPr/>
            <a:lstStyle/>
            <a:p>
              <a:endParaRPr lang="es-ES"/>
            </a:p>
          </p:txBody>
        </p:sp>
      </p:grpSp>
      <p:sp>
        <p:nvSpPr>
          <p:cNvPr id="4" name="TextBox 4"/>
          <p:cNvSpPr txBox="1"/>
          <p:nvPr/>
        </p:nvSpPr>
        <p:spPr>
          <a:xfrm>
            <a:off x="1028700" y="2003290"/>
            <a:ext cx="9933603" cy="7239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Kodeks postępowania dla sztucznej inteligencji ogólnego przeznaczenia (2025)</a:t>
            </a:r>
          </a:p>
        </p:txBody>
      </p:sp>
      <p:sp>
        <p:nvSpPr>
          <p:cNvPr id="5" name="TextBox 5"/>
          <p:cNvSpPr txBox="1"/>
          <p:nvPr/>
        </p:nvSpPr>
        <p:spPr>
          <a:xfrm>
            <a:off x="1028700" y="3066273"/>
            <a:ext cx="8707327" cy="32575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Wytyczne opublikowane przez Komisję Europejską 10 lipca 2025 r. w celu ułatwienia przestrzegania unijnej ustawy o sztucznej inteligencji.</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Uzupełnia ona wymogi prawne dotyczące przejrzystości, bezpieczeństwa i praw autorskich ustanowione w ustawie o sztucznej inteligencji, artykuły 53 i 55, i pomaga organizacjom wykazać zgodność z Kodeksem, jeśli zdecydują się go przestrzegać zamiast udowadniać to innymi sposobami.</a:t>
            </a:r>
          </a:p>
        </p:txBody>
      </p:sp>
      <p:sp>
        <p:nvSpPr>
          <p:cNvPr id="6" name="TextBox 6"/>
          <p:cNvSpPr txBox="1"/>
          <p:nvPr/>
        </p:nvSpPr>
        <p:spPr>
          <a:xfrm>
            <a:off x="1028700" y="1085850"/>
            <a:ext cx="63673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ZALECENIA ETYCZNE – UE</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82028" y="1567488"/>
            <a:ext cx="10988202" cy="554355"/>
          </a:xfrm>
          <a:prstGeom prst="rect">
            <a:avLst/>
          </a:prstGeom>
        </p:spPr>
        <p:txBody>
          <a:bodyPr lIns="0" tIns="0" rIns="0" bIns="0" rtlCol="0" anchor="t">
            <a:spAutoFit/>
          </a:bodyPr>
          <a:lstStyle/>
          <a:p>
            <a:pPr marL="0" lvl="0" indent="0" algn="l">
              <a:lnSpc>
                <a:spcPts val="4200"/>
              </a:lnSpc>
              <a:spcBef>
                <a:spcPct val="0"/>
              </a:spcBef>
            </a:pPr>
            <a:r>
              <a:rPr lang="en-US" sz="4200" u="none" strike="noStrike" dirty="0">
                <a:solidFill>
                  <a:srgbClr val="000000"/>
                </a:solidFill>
                <a:latin typeface="Oswald"/>
                <a:ea typeface="Oswald"/>
                <a:cs typeface="Oswald"/>
                <a:sym typeface="Oswald"/>
              </a:rPr>
              <a:t>IMPLIKACJE ETYCZNE W NAUCZANIU</a:t>
            </a:r>
          </a:p>
        </p:txBody>
      </p:sp>
      <p:sp>
        <p:nvSpPr>
          <p:cNvPr id="3" name="Freeform 3"/>
          <p:cNvSpPr/>
          <p:nvPr/>
        </p:nvSpPr>
        <p:spPr>
          <a:xfrm>
            <a:off x="1281562" y="4202357"/>
            <a:ext cx="4597526" cy="3657383"/>
          </a:xfrm>
          <a:custGeom>
            <a:avLst/>
            <a:gdLst/>
            <a:ahLst/>
            <a:cxnLst/>
            <a:rect l="l" t="t" r="r" b="b"/>
            <a:pathLst>
              <a:path w="4597526" h="3657383">
                <a:moveTo>
                  <a:pt x="0" y="0"/>
                </a:moveTo>
                <a:lnTo>
                  <a:pt x="4597526" y="0"/>
                </a:lnTo>
                <a:lnTo>
                  <a:pt x="4597526" y="3657384"/>
                </a:lnTo>
                <a:lnTo>
                  <a:pt x="0" y="3657384"/>
                </a:lnTo>
                <a:lnTo>
                  <a:pt x="0" y="0"/>
                </a:lnTo>
                <a:close/>
              </a:path>
            </a:pathLst>
          </a:custGeom>
          <a:blipFill>
            <a:blip r:embed="rId3"/>
            <a:stretch>
              <a:fillRect/>
            </a:stretch>
          </a:blipFill>
        </p:spPr>
        <p:txBody>
          <a:bodyPr/>
          <a:lstStyle/>
          <a:p>
            <a:endParaRPr lang="es-ES"/>
          </a:p>
        </p:txBody>
      </p:sp>
      <p:sp>
        <p:nvSpPr>
          <p:cNvPr id="4" name="TextBox 4"/>
          <p:cNvSpPr txBox="1"/>
          <p:nvPr/>
        </p:nvSpPr>
        <p:spPr>
          <a:xfrm>
            <a:off x="1962156" y="5033517"/>
            <a:ext cx="3236338" cy="2402205"/>
          </a:xfrm>
          <a:prstGeom prst="rect">
            <a:avLst/>
          </a:prstGeom>
        </p:spPr>
        <p:txBody>
          <a:bodyPr lIns="0" tIns="0" rIns="0" bIns="0" rtlCol="0" anchor="t">
            <a:spAutoFit/>
          </a:bodyPr>
          <a:lstStyle/>
          <a:p>
            <a:pPr marL="0" lvl="0" indent="0" algn="ctr">
              <a:lnSpc>
                <a:spcPts val="2730"/>
              </a:lnSpc>
              <a:spcBef>
                <a:spcPct val="0"/>
              </a:spcBef>
            </a:pPr>
            <a:r>
              <a:rPr lang="en-US" sz="2100" u="none" strike="noStrike" dirty="0">
                <a:solidFill>
                  <a:srgbClr val="000000"/>
                </a:solidFill>
                <a:latin typeface="Lato"/>
                <a:ea typeface="Lato"/>
                <a:cs typeface="Lato"/>
                <a:sym typeface="Lato"/>
              </a:rPr>
              <a:t>W </a:t>
            </a:r>
            <a:r>
              <a:rPr lang="en-US" sz="2100" u="none" strike="noStrike" dirty="0" err="1">
                <a:solidFill>
                  <a:srgbClr val="000000"/>
                </a:solidFill>
                <a:latin typeface="Lato"/>
                <a:ea typeface="Lato"/>
                <a:cs typeface="Lato"/>
                <a:sym typeface="Lato"/>
              </a:rPr>
              <a:t>przypadku</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nauczycieli</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rola</a:t>
            </a:r>
            <a:r>
              <a:rPr lang="en-US" sz="2100" u="none" strike="noStrike" dirty="0">
                <a:solidFill>
                  <a:srgbClr val="000000"/>
                </a:solidFill>
                <a:latin typeface="Lato"/>
                <a:ea typeface="Lato"/>
                <a:cs typeface="Lato"/>
                <a:sym typeface="Lato"/>
              </a:rPr>
              <a:t> ta </a:t>
            </a:r>
            <a:r>
              <a:rPr lang="en-US" sz="2100" u="none" strike="noStrike" dirty="0" err="1">
                <a:solidFill>
                  <a:srgbClr val="000000"/>
                </a:solidFill>
                <a:latin typeface="Lato"/>
                <a:ea typeface="Lato"/>
                <a:cs typeface="Lato"/>
                <a:sym typeface="Lato"/>
              </a:rPr>
              <a:t>rozciąga</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się</a:t>
            </a:r>
            <a:r>
              <a:rPr lang="en-US" sz="2100" u="none" strike="noStrike" dirty="0">
                <a:solidFill>
                  <a:srgbClr val="000000"/>
                </a:solidFill>
                <a:latin typeface="Lato"/>
                <a:ea typeface="Lato"/>
                <a:cs typeface="Lato"/>
                <a:sym typeface="Lato"/>
              </a:rPr>
              <a:t> od </a:t>
            </a:r>
            <a:r>
              <a:rPr lang="en-US" sz="2100" u="none" strike="noStrike" dirty="0" err="1">
                <a:solidFill>
                  <a:srgbClr val="000000"/>
                </a:solidFill>
                <a:latin typeface="Lato"/>
                <a:ea typeface="Lato"/>
                <a:cs typeface="Lato"/>
                <a:sym typeface="Lato"/>
              </a:rPr>
              <a:t>nauczania</a:t>
            </a:r>
            <a:r>
              <a:rPr lang="en-US" sz="2100" u="none" strike="noStrike" dirty="0">
                <a:solidFill>
                  <a:srgbClr val="000000"/>
                </a:solidFill>
                <a:latin typeface="Lato"/>
                <a:ea typeface="Lato"/>
                <a:cs typeface="Lato"/>
                <a:sym typeface="Lato"/>
              </a:rPr>
              <a:t> po </a:t>
            </a:r>
            <a:r>
              <a:rPr lang="en-US" sz="2100" u="none" strike="noStrike" dirty="0" err="1">
                <a:solidFill>
                  <a:srgbClr val="000000"/>
                </a:solidFill>
                <a:latin typeface="Lato"/>
                <a:ea typeface="Lato"/>
                <a:cs typeface="Lato"/>
                <a:sym typeface="Lato"/>
              </a:rPr>
              <a:t>etyczne</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zarządzanie</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krytyczną</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mediację</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i</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odpowiedzialną</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integrację</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sztucznej</a:t>
            </a:r>
            <a:r>
              <a:rPr lang="en-US" sz="2100" u="none" strike="noStrike" dirty="0">
                <a:solidFill>
                  <a:srgbClr val="000000"/>
                </a:solidFill>
                <a:latin typeface="Lato"/>
                <a:ea typeface="Lato"/>
                <a:cs typeface="Lato"/>
                <a:sym typeface="Lato"/>
              </a:rPr>
              <a:t> </a:t>
            </a:r>
            <a:r>
              <a:rPr lang="en-US" sz="2100" u="none" strike="noStrike" dirty="0" err="1">
                <a:solidFill>
                  <a:srgbClr val="000000"/>
                </a:solidFill>
                <a:latin typeface="Lato"/>
                <a:ea typeface="Lato"/>
                <a:cs typeface="Lato"/>
                <a:sym typeface="Lato"/>
              </a:rPr>
              <a:t>inteligencji</a:t>
            </a:r>
            <a:r>
              <a:rPr lang="en-US" sz="2100" u="none" strike="noStrike" dirty="0">
                <a:solidFill>
                  <a:srgbClr val="000000"/>
                </a:solidFill>
                <a:latin typeface="Lato"/>
                <a:ea typeface="Lato"/>
                <a:cs typeface="Lato"/>
                <a:sym typeface="Lato"/>
              </a:rPr>
              <a:t>.</a:t>
            </a:r>
          </a:p>
        </p:txBody>
      </p:sp>
      <p:sp>
        <p:nvSpPr>
          <p:cNvPr id="5" name="Freeform 5"/>
          <p:cNvSpPr/>
          <p:nvPr/>
        </p:nvSpPr>
        <p:spPr>
          <a:xfrm>
            <a:off x="7610326" y="3342471"/>
            <a:ext cx="8312235" cy="6030670"/>
          </a:xfrm>
          <a:custGeom>
            <a:avLst/>
            <a:gdLst/>
            <a:ahLst/>
            <a:cxnLst/>
            <a:rect l="l" t="t" r="r" b="b"/>
            <a:pathLst>
              <a:path w="8312235" h="6030670">
                <a:moveTo>
                  <a:pt x="0" y="0"/>
                </a:moveTo>
                <a:lnTo>
                  <a:pt x="8312235" y="0"/>
                </a:lnTo>
                <a:lnTo>
                  <a:pt x="8312235" y="6030670"/>
                </a:lnTo>
                <a:lnTo>
                  <a:pt x="0" y="6030670"/>
                </a:lnTo>
                <a:lnTo>
                  <a:pt x="0" y="0"/>
                </a:lnTo>
                <a:close/>
              </a:path>
            </a:pathLst>
          </a:custGeom>
          <a:blipFill>
            <a:blip r:embed="rId4"/>
            <a:stretch>
              <a:fillRect/>
            </a:stretch>
          </a:blipFill>
        </p:spPr>
        <p:txBody>
          <a:bodyPr/>
          <a:lstStyle/>
          <a:p>
            <a:endParaRPr lang="es-ES"/>
          </a:p>
        </p:txBody>
      </p:sp>
      <p:sp>
        <p:nvSpPr>
          <p:cNvPr id="6" name="TextBox 6"/>
          <p:cNvSpPr txBox="1"/>
          <p:nvPr/>
        </p:nvSpPr>
        <p:spPr>
          <a:xfrm>
            <a:off x="6925073" y="3467088"/>
            <a:ext cx="1834061" cy="276225"/>
          </a:xfrm>
          <a:prstGeom prst="rect">
            <a:avLst/>
          </a:prstGeom>
        </p:spPr>
        <p:txBody>
          <a:bodyPr lIns="0" tIns="0" rIns="0" bIns="0" rtlCol="0" anchor="t">
            <a:spAutoFit/>
          </a:bodyPr>
          <a:lstStyle/>
          <a:p>
            <a:pPr marL="0" lvl="0" indent="0" algn="r">
              <a:lnSpc>
                <a:spcPts val="2160"/>
              </a:lnSpc>
              <a:spcBef>
                <a:spcPct val="0"/>
              </a:spcBef>
            </a:pPr>
            <a:r>
              <a:rPr lang="en-US" sz="1800" u="none" strike="noStrike">
                <a:solidFill>
                  <a:srgbClr val="F47F74"/>
                </a:solidFill>
                <a:latin typeface="Lato"/>
                <a:ea typeface="Lato"/>
                <a:cs typeface="Lato"/>
                <a:sym typeface="Lato"/>
              </a:rPr>
              <a:t>Przezroczystość</a:t>
            </a:r>
          </a:p>
        </p:txBody>
      </p:sp>
      <p:sp>
        <p:nvSpPr>
          <p:cNvPr id="7" name="TextBox 7"/>
          <p:cNvSpPr txBox="1"/>
          <p:nvPr/>
        </p:nvSpPr>
        <p:spPr>
          <a:xfrm>
            <a:off x="7309939" y="3905057"/>
            <a:ext cx="1449195" cy="552450"/>
          </a:xfrm>
          <a:prstGeom prst="rect">
            <a:avLst/>
          </a:prstGeom>
        </p:spPr>
        <p:txBody>
          <a:bodyPr lIns="0" tIns="0" rIns="0" bIns="0" rtlCol="0" anchor="t">
            <a:spAutoFit/>
          </a:bodyPr>
          <a:lstStyle/>
          <a:p>
            <a:pPr marL="0" lvl="0" indent="0" algn="r">
              <a:lnSpc>
                <a:spcPts val="1440"/>
              </a:lnSpc>
              <a:spcBef>
                <a:spcPct val="0"/>
              </a:spcBef>
            </a:pPr>
            <a:r>
              <a:rPr lang="en-US" sz="1200" u="none" strike="noStrike">
                <a:solidFill>
                  <a:srgbClr val="000000"/>
                </a:solidFill>
                <a:latin typeface="Lato"/>
                <a:ea typeface="Lato"/>
                <a:cs typeface="Lato"/>
                <a:sym typeface="Lato"/>
              </a:rPr>
              <a:t>Wzmacnia zaufanie między uczniami i nauczycielami.</a:t>
            </a:r>
          </a:p>
        </p:txBody>
      </p:sp>
      <p:sp>
        <p:nvSpPr>
          <p:cNvPr id="8" name="TextBox 8"/>
          <p:cNvSpPr txBox="1"/>
          <p:nvPr/>
        </p:nvSpPr>
        <p:spPr>
          <a:xfrm>
            <a:off x="5879088" y="6130443"/>
            <a:ext cx="1742703" cy="542925"/>
          </a:xfrm>
          <a:prstGeom prst="rect">
            <a:avLst/>
          </a:prstGeom>
        </p:spPr>
        <p:txBody>
          <a:bodyPr lIns="0" tIns="0" rIns="0" bIns="0" rtlCol="0" anchor="t">
            <a:spAutoFit/>
          </a:bodyPr>
          <a:lstStyle/>
          <a:p>
            <a:pPr marL="0" lvl="0" indent="0" algn="r">
              <a:lnSpc>
                <a:spcPts val="2160"/>
              </a:lnSpc>
              <a:spcBef>
                <a:spcPct val="0"/>
              </a:spcBef>
            </a:pPr>
            <a:r>
              <a:rPr lang="en-US" sz="1800" u="none" strike="noStrike">
                <a:solidFill>
                  <a:srgbClr val="99C43D"/>
                </a:solidFill>
                <a:latin typeface="Lato"/>
                <a:ea typeface="Lato"/>
                <a:cs typeface="Lato"/>
                <a:sym typeface="Lato"/>
              </a:rPr>
              <a:t>Kompetencje zawodowe</a:t>
            </a:r>
          </a:p>
        </p:txBody>
      </p:sp>
      <p:sp>
        <p:nvSpPr>
          <p:cNvPr id="9" name="TextBox 9"/>
          <p:cNvSpPr txBox="1"/>
          <p:nvPr/>
        </p:nvSpPr>
        <p:spPr>
          <a:xfrm>
            <a:off x="5716774" y="6892876"/>
            <a:ext cx="1868329" cy="733425"/>
          </a:xfrm>
          <a:prstGeom prst="rect">
            <a:avLst/>
          </a:prstGeom>
        </p:spPr>
        <p:txBody>
          <a:bodyPr lIns="0" tIns="0" rIns="0" bIns="0" rtlCol="0" anchor="t">
            <a:spAutoFit/>
          </a:bodyPr>
          <a:lstStyle/>
          <a:p>
            <a:pPr marL="0" lvl="0" indent="0" algn="r">
              <a:lnSpc>
                <a:spcPts val="1440"/>
              </a:lnSpc>
              <a:spcBef>
                <a:spcPct val="0"/>
              </a:spcBef>
            </a:pPr>
            <a:r>
              <a:rPr lang="en-US" sz="1200" u="none" strike="noStrike">
                <a:solidFill>
                  <a:srgbClr val="000000"/>
                </a:solidFill>
                <a:latin typeface="Lato"/>
                <a:ea typeface="Lato"/>
                <a:cs typeface="Lato"/>
                <a:sym typeface="Lato"/>
              </a:rPr>
              <a:t>Nauczyciele muszą zrozumieć uprzedzenia, iluzje i ograniczenia sztucznej inteligencji.</a:t>
            </a:r>
          </a:p>
        </p:txBody>
      </p:sp>
      <p:sp>
        <p:nvSpPr>
          <p:cNvPr id="10" name="TextBox 10"/>
          <p:cNvSpPr txBox="1"/>
          <p:nvPr/>
        </p:nvSpPr>
        <p:spPr>
          <a:xfrm>
            <a:off x="14831078" y="3467088"/>
            <a:ext cx="2343287" cy="276225"/>
          </a:xfrm>
          <a:prstGeom prst="rect">
            <a:avLst/>
          </a:prstGeom>
        </p:spPr>
        <p:txBody>
          <a:bodyPr lIns="0" tIns="0" rIns="0" bIns="0" rtlCol="0" anchor="t">
            <a:spAutoFit/>
          </a:bodyPr>
          <a:lstStyle/>
          <a:p>
            <a:pPr marL="0" lvl="0" indent="0" algn="l">
              <a:lnSpc>
                <a:spcPts val="2160"/>
              </a:lnSpc>
              <a:spcBef>
                <a:spcPct val="0"/>
              </a:spcBef>
            </a:pPr>
            <a:r>
              <a:rPr lang="en-US" sz="1800" u="none" strike="noStrike">
                <a:solidFill>
                  <a:srgbClr val="F4984D"/>
                </a:solidFill>
                <a:latin typeface="Lato"/>
                <a:ea typeface="Lato"/>
                <a:cs typeface="Lato"/>
                <a:sym typeface="Lato"/>
              </a:rPr>
              <a:t>Odpowiedzialność</a:t>
            </a:r>
          </a:p>
        </p:txBody>
      </p:sp>
      <p:sp>
        <p:nvSpPr>
          <p:cNvPr id="11" name="TextBox 11"/>
          <p:cNvSpPr txBox="1"/>
          <p:nvPr/>
        </p:nvSpPr>
        <p:spPr>
          <a:xfrm>
            <a:off x="14831078" y="3887859"/>
            <a:ext cx="1174032" cy="552450"/>
          </a:xfrm>
          <a:prstGeom prst="rect">
            <a:avLst/>
          </a:prstGeom>
        </p:spPr>
        <p:txBody>
          <a:bodyPr lIns="0" tIns="0" rIns="0" bIns="0" rtlCol="0" anchor="t">
            <a:spAutoFit/>
          </a:bodyPr>
          <a:lstStyle/>
          <a:p>
            <a:pPr marL="0" lvl="0" indent="0" algn="l">
              <a:lnSpc>
                <a:spcPts val="1440"/>
              </a:lnSpc>
              <a:spcBef>
                <a:spcPct val="0"/>
              </a:spcBef>
            </a:pPr>
            <a:r>
              <a:rPr lang="en-US" sz="1200" u="none" strike="noStrike">
                <a:solidFill>
                  <a:srgbClr val="000000"/>
                </a:solidFill>
                <a:latin typeface="Lato"/>
                <a:ea typeface="Lato"/>
                <a:cs typeface="Lato"/>
                <a:sym typeface="Lato"/>
              </a:rPr>
              <a:t>Szkoły powinny przeprowadzać ocenę ryzyka.</a:t>
            </a:r>
          </a:p>
        </p:txBody>
      </p:sp>
      <p:sp>
        <p:nvSpPr>
          <p:cNvPr id="12" name="TextBox 12"/>
          <p:cNvSpPr txBox="1"/>
          <p:nvPr/>
        </p:nvSpPr>
        <p:spPr>
          <a:xfrm>
            <a:off x="15986766" y="6038722"/>
            <a:ext cx="1883811" cy="542925"/>
          </a:xfrm>
          <a:prstGeom prst="rect">
            <a:avLst/>
          </a:prstGeom>
        </p:spPr>
        <p:txBody>
          <a:bodyPr lIns="0" tIns="0" rIns="0" bIns="0" rtlCol="0" anchor="t">
            <a:spAutoFit/>
          </a:bodyPr>
          <a:lstStyle/>
          <a:p>
            <a:pPr marL="0" lvl="0" indent="0" algn="l">
              <a:lnSpc>
                <a:spcPts val="2160"/>
              </a:lnSpc>
              <a:spcBef>
                <a:spcPct val="0"/>
              </a:spcBef>
            </a:pPr>
            <a:r>
              <a:rPr lang="en-US" sz="1800" u="none" strike="noStrike">
                <a:solidFill>
                  <a:srgbClr val="5F96F1"/>
                </a:solidFill>
                <a:latin typeface="Lato"/>
                <a:ea typeface="Lato"/>
                <a:cs typeface="Lato"/>
                <a:sym typeface="Lato"/>
              </a:rPr>
              <a:t>Obowiązek nadzoru</a:t>
            </a:r>
          </a:p>
        </p:txBody>
      </p:sp>
      <p:sp>
        <p:nvSpPr>
          <p:cNvPr id="13" name="TextBox 13"/>
          <p:cNvSpPr txBox="1"/>
          <p:nvPr/>
        </p:nvSpPr>
        <p:spPr>
          <a:xfrm>
            <a:off x="15986766" y="6787396"/>
            <a:ext cx="1687670" cy="1276350"/>
          </a:xfrm>
          <a:prstGeom prst="rect">
            <a:avLst/>
          </a:prstGeom>
        </p:spPr>
        <p:txBody>
          <a:bodyPr lIns="0" tIns="0" rIns="0" bIns="0" rtlCol="0" anchor="t">
            <a:spAutoFit/>
          </a:bodyPr>
          <a:lstStyle/>
          <a:p>
            <a:pPr marL="0" lvl="0" indent="0" algn="l">
              <a:lnSpc>
                <a:spcPts val="1440"/>
              </a:lnSpc>
              <a:spcBef>
                <a:spcPct val="0"/>
              </a:spcBef>
            </a:pPr>
            <a:r>
              <a:rPr lang="en-US" sz="1200" u="none" strike="noStrike">
                <a:solidFill>
                  <a:srgbClr val="000000"/>
                </a:solidFill>
                <a:latin typeface="Lato"/>
                <a:ea typeface="Lato"/>
                <a:cs typeface="Lato"/>
                <a:sym typeface="Lato"/>
              </a:rPr>
              <a:t>Nauczyciele powinni krytycznie oceniać wyniki sztucznej inteligencji. Sztuczna inteligencja nie może zastąpić profesjonalnej oceny.</a:t>
            </a:r>
          </a:p>
        </p:txBody>
      </p:sp>
      <p:sp>
        <p:nvSpPr>
          <p:cNvPr id="14" name="Freeform 14"/>
          <p:cNvSpPr/>
          <p:nvPr/>
        </p:nvSpPr>
        <p:spPr>
          <a:xfrm>
            <a:off x="14887344" y="174736"/>
            <a:ext cx="1536330" cy="1307027"/>
          </a:xfrm>
          <a:custGeom>
            <a:avLst/>
            <a:gdLst/>
            <a:ahLst/>
            <a:cxnLst/>
            <a:rect l="l" t="t" r="r" b="b"/>
            <a:pathLst>
              <a:path w="1536330" h="1307027">
                <a:moveTo>
                  <a:pt x="0" y="0"/>
                </a:moveTo>
                <a:lnTo>
                  <a:pt x="1536331" y="0"/>
                </a:lnTo>
                <a:lnTo>
                  <a:pt x="1536331" y="1307027"/>
                </a:lnTo>
                <a:lnTo>
                  <a:pt x="0" y="1307027"/>
                </a:lnTo>
                <a:lnTo>
                  <a:pt x="0" y="0"/>
                </a:lnTo>
                <a:close/>
              </a:path>
            </a:pathLst>
          </a:custGeom>
          <a:blipFill>
            <a:blip r:embed="rId5"/>
            <a:stretch>
              <a:fillRect/>
            </a:stretch>
          </a:blipFill>
        </p:spPr>
        <p:txBody>
          <a:bodyPr/>
          <a:lstStyle/>
          <a:p>
            <a:endParaRPr lang="es-ES"/>
          </a:p>
        </p:txBody>
      </p:sp>
      <p:sp>
        <p:nvSpPr>
          <p:cNvPr id="15" name="TextBox 15"/>
          <p:cNvSpPr txBox="1"/>
          <p:nvPr/>
        </p:nvSpPr>
        <p:spPr>
          <a:xfrm>
            <a:off x="16256283" y="683588"/>
            <a:ext cx="1614293" cy="619785"/>
          </a:xfrm>
          <a:prstGeom prst="rect">
            <a:avLst/>
          </a:prstGeom>
        </p:spPr>
        <p:txBody>
          <a:bodyPr lIns="0" tIns="0" rIns="0" bIns="0" rtlCol="0" anchor="t">
            <a:spAutoFit/>
          </a:bodyPr>
          <a:lstStyle/>
          <a:p>
            <a:pPr algn="l">
              <a:lnSpc>
                <a:spcPts val="2429"/>
              </a:lnSpc>
            </a:pPr>
            <a:r>
              <a:rPr lang="en-US" sz="2429">
                <a:solidFill>
                  <a:srgbClr val="00334D"/>
                </a:solidFill>
                <a:latin typeface="Gosha"/>
                <a:ea typeface="Gosha"/>
                <a:cs typeface="Gosha"/>
                <a:sym typeface="Gosha"/>
              </a:rPr>
              <a:t>Inclusive </a:t>
            </a:r>
            <a:r>
              <a:rPr lang="en-US" sz="2429" b="1">
                <a:solidFill>
                  <a:srgbClr val="00334D"/>
                </a:solidFill>
                <a:latin typeface="Gosha Bold"/>
                <a:ea typeface="Gosha Bold"/>
                <a:cs typeface="Gosha Bold"/>
                <a:sym typeface="Gosha Bold"/>
              </a:rPr>
              <a:t>Trainers</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5850" y="4069080"/>
            <a:ext cx="4583430" cy="3646170"/>
          </a:xfrm>
          <a:custGeom>
            <a:avLst/>
            <a:gdLst/>
            <a:ahLst/>
            <a:cxnLst/>
            <a:rect l="l" t="t" r="r" b="b"/>
            <a:pathLst>
              <a:path w="4583430" h="3646170">
                <a:moveTo>
                  <a:pt x="0" y="0"/>
                </a:moveTo>
                <a:lnTo>
                  <a:pt x="4583430" y="0"/>
                </a:lnTo>
                <a:lnTo>
                  <a:pt x="4583430" y="3646170"/>
                </a:lnTo>
                <a:lnTo>
                  <a:pt x="0" y="364617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800506" y="4613128"/>
            <a:ext cx="3154117" cy="2593975"/>
          </a:xfrm>
          <a:prstGeom prst="rect">
            <a:avLst/>
          </a:prstGeom>
        </p:spPr>
        <p:txBody>
          <a:bodyPr lIns="0" tIns="0" rIns="0" bIns="0" rtlCol="0" anchor="t">
            <a:spAutoFit/>
          </a:bodyPr>
          <a:lstStyle/>
          <a:p>
            <a:pPr marL="0" lvl="0" indent="0" algn="ctr">
              <a:lnSpc>
                <a:spcPts val="2600"/>
              </a:lnSpc>
              <a:spcBef>
                <a:spcPct val="0"/>
              </a:spcBef>
            </a:pPr>
            <a:r>
              <a:rPr lang="en-US" sz="2000" u="none" strike="noStrike" dirty="0">
                <a:solidFill>
                  <a:srgbClr val="000000"/>
                </a:solidFill>
                <a:latin typeface="Lato"/>
                <a:ea typeface="Lato"/>
                <a:cs typeface="Lato"/>
                <a:sym typeface="Lato"/>
              </a:rPr>
              <a:t>U </a:t>
            </a:r>
            <a:r>
              <a:rPr lang="en-US" sz="2000" u="none" strike="noStrike" dirty="0" err="1">
                <a:solidFill>
                  <a:srgbClr val="000000"/>
                </a:solidFill>
                <a:latin typeface="Lato"/>
                <a:ea typeface="Lato"/>
                <a:cs typeface="Lato"/>
                <a:sym typeface="Lato"/>
              </a:rPr>
              <a:t>studentów</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wzrasta</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nacisk</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na</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względy</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etyczne</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przesuwając</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się</a:t>
            </a:r>
            <a:r>
              <a:rPr lang="en-US" sz="2000" u="none" strike="noStrike" dirty="0">
                <a:solidFill>
                  <a:srgbClr val="000000"/>
                </a:solidFill>
                <a:latin typeface="Lato"/>
                <a:ea typeface="Lato"/>
                <a:cs typeface="Lato"/>
                <a:sym typeface="Lato"/>
              </a:rPr>
              <a:t> od </a:t>
            </a:r>
            <a:r>
              <a:rPr lang="en-US" sz="2000" u="none" strike="noStrike" dirty="0" err="1">
                <a:solidFill>
                  <a:srgbClr val="000000"/>
                </a:solidFill>
                <a:latin typeface="Lato"/>
                <a:ea typeface="Lato"/>
                <a:cs typeface="Lato"/>
                <a:sym typeface="Lato"/>
              </a:rPr>
              <a:t>kwestii</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bezpieczeństwa</a:t>
            </a:r>
            <a:r>
              <a:rPr lang="en-US" sz="2000" u="none" strike="noStrike" dirty="0">
                <a:solidFill>
                  <a:srgbClr val="000000"/>
                </a:solidFill>
                <a:latin typeface="Lato"/>
                <a:ea typeface="Lato"/>
                <a:cs typeface="Lato"/>
                <a:sym typeface="Lato"/>
              </a:rPr>
              <a:t> w </a:t>
            </a:r>
            <a:r>
              <a:rPr lang="en-US" sz="2000" u="none" strike="noStrike" dirty="0" err="1">
                <a:solidFill>
                  <a:srgbClr val="000000"/>
                </a:solidFill>
                <a:latin typeface="Lato"/>
                <a:ea typeface="Lato"/>
                <a:cs typeface="Lato"/>
                <a:sym typeface="Lato"/>
              </a:rPr>
              <a:t>stronę</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autonomii</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myślenia</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krytycznego</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i</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równości</a:t>
            </a:r>
            <a:r>
              <a:rPr lang="en-US" sz="2000" u="none" strike="noStrike" dirty="0">
                <a:solidFill>
                  <a:srgbClr val="000000"/>
                </a:solidFill>
                <a:latin typeface="Lato"/>
                <a:ea typeface="Lato"/>
                <a:cs typeface="Lato"/>
                <a:sym typeface="Lato"/>
              </a:rPr>
              <a:t> w </a:t>
            </a:r>
            <a:r>
              <a:rPr lang="en-US" sz="2000" u="none" strike="noStrike" dirty="0" err="1">
                <a:solidFill>
                  <a:srgbClr val="000000"/>
                </a:solidFill>
                <a:latin typeface="Lato"/>
                <a:ea typeface="Lato"/>
                <a:cs typeface="Lato"/>
                <a:sym typeface="Lato"/>
              </a:rPr>
              <a:t>uczeniu</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się</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wspomaganym</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przez</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sztuczną</a:t>
            </a:r>
            <a:r>
              <a:rPr lang="en-US" sz="2000" u="none" strike="noStrike" dirty="0">
                <a:solidFill>
                  <a:srgbClr val="000000"/>
                </a:solidFill>
                <a:latin typeface="Lato"/>
                <a:ea typeface="Lato"/>
                <a:cs typeface="Lato"/>
                <a:sym typeface="Lato"/>
              </a:rPr>
              <a:t> </a:t>
            </a:r>
            <a:r>
              <a:rPr lang="en-US" sz="2000" u="none" strike="noStrike" dirty="0" err="1">
                <a:solidFill>
                  <a:srgbClr val="000000"/>
                </a:solidFill>
                <a:latin typeface="Lato"/>
                <a:ea typeface="Lato"/>
                <a:cs typeface="Lato"/>
                <a:sym typeface="Lato"/>
              </a:rPr>
              <a:t>inteligencję</a:t>
            </a:r>
            <a:r>
              <a:rPr lang="en-US" sz="2000" u="none" strike="noStrike" dirty="0">
                <a:solidFill>
                  <a:srgbClr val="000000"/>
                </a:solidFill>
                <a:latin typeface="Lato"/>
                <a:ea typeface="Lato"/>
                <a:cs typeface="Lato"/>
                <a:sym typeface="Lato"/>
              </a:rPr>
              <a:t>.</a:t>
            </a:r>
          </a:p>
        </p:txBody>
      </p:sp>
      <p:sp>
        <p:nvSpPr>
          <p:cNvPr id="4" name="Freeform 4"/>
          <p:cNvSpPr/>
          <p:nvPr/>
        </p:nvSpPr>
        <p:spPr>
          <a:xfrm>
            <a:off x="7395210" y="3211830"/>
            <a:ext cx="8286750" cy="6012180"/>
          </a:xfrm>
          <a:custGeom>
            <a:avLst/>
            <a:gdLst/>
            <a:ahLst/>
            <a:cxnLst/>
            <a:rect l="l" t="t" r="r" b="b"/>
            <a:pathLst>
              <a:path w="8286750" h="6012180">
                <a:moveTo>
                  <a:pt x="0" y="0"/>
                </a:moveTo>
                <a:lnTo>
                  <a:pt x="8286750" y="0"/>
                </a:lnTo>
                <a:lnTo>
                  <a:pt x="8286750" y="6012180"/>
                </a:lnTo>
                <a:lnTo>
                  <a:pt x="0" y="6012180"/>
                </a:lnTo>
                <a:lnTo>
                  <a:pt x="0" y="0"/>
                </a:lnTo>
                <a:close/>
              </a:path>
            </a:pathLst>
          </a:custGeom>
          <a:blipFill>
            <a:blip r:embed="rId4"/>
            <a:stretch>
              <a:fillRect/>
            </a:stretch>
          </a:blipFill>
        </p:spPr>
        <p:txBody>
          <a:bodyPr/>
          <a:lstStyle/>
          <a:p>
            <a:endParaRPr lang="es-ES"/>
          </a:p>
        </p:txBody>
      </p:sp>
      <p:sp>
        <p:nvSpPr>
          <p:cNvPr id="5" name="TextBox 5"/>
          <p:cNvSpPr txBox="1"/>
          <p:nvPr/>
        </p:nvSpPr>
        <p:spPr>
          <a:xfrm>
            <a:off x="6381602" y="3470128"/>
            <a:ext cx="2177182" cy="508635"/>
          </a:xfrm>
          <a:prstGeom prst="rect">
            <a:avLst/>
          </a:prstGeom>
        </p:spPr>
        <p:txBody>
          <a:bodyPr lIns="0" tIns="0" rIns="0" bIns="0" rtlCol="0" anchor="t">
            <a:spAutoFit/>
          </a:bodyPr>
          <a:lstStyle/>
          <a:p>
            <a:pPr marL="0" lvl="0" indent="0" algn="r">
              <a:lnSpc>
                <a:spcPts val="1980"/>
              </a:lnSpc>
              <a:spcBef>
                <a:spcPct val="0"/>
              </a:spcBef>
            </a:pPr>
            <a:r>
              <a:rPr lang="en-US" sz="1800">
                <a:solidFill>
                  <a:srgbClr val="97B23B"/>
                </a:solidFill>
                <a:latin typeface="Lato"/>
                <a:ea typeface="Lato"/>
                <a:cs typeface="Lato"/>
                <a:sym typeface="Lato"/>
              </a:rPr>
              <a:t>O</a:t>
            </a:r>
            <a:r>
              <a:rPr lang="en-US" sz="1800" u="none" strike="noStrike">
                <a:solidFill>
                  <a:srgbClr val="97B23B"/>
                </a:solidFill>
                <a:latin typeface="Lato"/>
                <a:ea typeface="Lato"/>
                <a:cs typeface="Lato"/>
                <a:sym typeface="Lato"/>
              </a:rPr>
              <a:t>bawy dotyczące prywatności danych</a:t>
            </a:r>
          </a:p>
        </p:txBody>
      </p:sp>
      <p:sp>
        <p:nvSpPr>
          <p:cNvPr id="6" name="TextBox 6"/>
          <p:cNvSpPr txBox="1"/>
          <p:nvPr/>
        </p:nvSpPr>
        <p:spPr>
          <a:xfrm>
            <a:off x="6986016" y="4140688"/>
            <a:ext cx="1572768" cy="501015"/>
          </a:xfrm>
          <a:prstGeom prst="rect">
            <a:avLst/>
          </a:prstGeom>
        </p:spPr>
        <p:txBody>
          <a:bodyPr lIns="0" tIns="0" rIns="0" bIns="0" rtlCol="0" anchor="t">
            <a:spAutoFit/>
          </a:bodyPr>
          <a:lstStyle/>
          <a:p>
            <a:pPr marL="0" lvl="0" indent="0" algn="r">
              <a:lnSpc>
                <a:spcPts val="1320"/>
              </a:lnSpc>
              <a:spcBef>
                <a:spcPct val="0"/>
              </a:spcBef>
            </a:pPr>
            <a:r>
              <a:rPr lang="en-US" sz="1200" u="none" strike="noStrike">
                <a:solidFill>
                  <a:srgbClr val="53575E"/>
                </a:solidFill>
                <a:latin typeface="Lato"/>
                <a:ea typeface="Lato"/>
                <a:cs typeface="Lato"/>
                <a:sym typeface="Lato"/>
              </a:rPr>
              <a:t>Chroni dane studentów i uczciwość akademicką.</a:t>
            </a:r>
          </a:p>
        </p:txBody>
      </p:sp>
      <p:sp>
        <p:nvSpPr>
          <p:cNvPr id="7" name="TextBox 7"/>
          <p:cNvSpPr txBox="1"/>
          <p:nvPr/>
        </p:nvSpPr>
        <p:spPr>
          <a:xfrm>
            <a:off x="5406392" y="6227445"/>
            <a:ext cx="2063801" cy="756285"/>
          </a:xfrm>
          <a:prstGeom prst="rect">
            <a:avLst/>
          </a:prstGeom>
        </p:spPr>
        <p:txBody>
          <a:bodyPr lIns="0" tIns="0" rIns="0" bIns="0" rtlCol="0" anchor="t">
            <a:spAutoFit/>
          </a:bodyPr>
          <a:lstStyle/>
          <a:p>
            <a:pPr marL="0" lvl="0" indent="0" algn="r">
              <a:lnSpc>
                <a:spcPts val="1980"/>
              </a:lnSpc>
              <a:spcBef>
                <a:spcPct val="0"/>
              </a:spcBef>
            </a:pPr>
            <a:r>
              <a:rPr lang="en-US" sz="1800" u="none" strike="noStrike">
                <a:solidFill>
                  <a:srgbClr val="E48E4A"/>
                </a:solidFill>
                <a:latin typeface="Lato"/>
                <a:ea typeface="Lato"/>
                <a:cs typeface="Lato"/>
                <a:sym typeface="Lato"/>
              </a:rPr>
              <a:t>Nierówności w zakresie znajomości sztucznej inteligencji</a:t>
            </a:r>
          </a:p>
        </p:txBody>
      </p:sp>
      <p:sp>
        <p:nvSpPr>
          <p:cNvPr id="8" name="TextBox 8"/>
          <p:cNvSpPr txBox="1"/>
          <p:nvPr/>
        </p:nvSpPr>
        <p:spPr>
          <a:xfrm>
            <a:off x="5822442" y="7370444"/>
            <a:ext cx="1572768" cy="733425"/>
          </a:xfrm>
          <a:prstGeom prst="rect">
            <a:avLst/>
          </a:prstGeom>
        </p:spPr>
        <p:txBody>
          <a:bodyPr lIns="0" tIns="0" rIns="0" bIns="0" rtlCol="0" anchor="t">
            <a:spAutoFit/>
          </a:bodyPr>
          <a:lstStyle/>
          <a:p>
            <a:pPr marL="0" lvl="0" indent="0" algn="r">
              <a:lnSpc>
                <a:spcPts val="1439"/>
              </a:lnSpc>
              <a:spcBef>
                <a:spcPct val="0"/>
              </a:spcBef>
            </a:pPr>
            <a:r>
              <a:rPr lang="en-US" sz="1200" u="none" strike="noStrike" dirty="0" err="1">
                <a:solidFill>
                  <a:srgbClr val="53575E"/>
                </a:solidFill>
                <a:latin typeface="Lato"/>
                <a:ea typeface="Lato"/>
                <a:cs typeface="Lato"/>
                <a:sym typeface="Lato"/>
              </a:rPr>
              <a:t>Uczniowie</a:t>
            </a:r>
            <a:r>
              <a:rPr lang="en-US" sz="1200" u="none" strike="noStrike" dirty="0">
                <a:solidFill>
                  <a:srgbClr val="53575E"/>
                </a:solidFill>
                <a:latin typeface="Lato"/>
                <a:ea typeface="Lato"/>
                <a:cs typeface="Lato"/>
                <a:sym typeface="Lato"/>
              </a:rPr>
              <a:t> </a:t>
            </a:r>
            <a:r>
              <a:rPr lang="en-US" sz="1200" u="none" strike="noStrike" dirty="0" err="1">
                <a:solidFill>
                  <a:srgbClr val="53575E"/>
                </a:solidFill>
                <a:latin typeface="Lato"/>
                <a:ea typeface="Lato"/>
                <a:cs typeface="Lato"/>
                <a:sym typeface="Lato"/>
              </a:rPr>
              <a:t>powinni</a:t>
            </a:r>
            <a:r>
              <a:rPr lang="en-US" sz="1200" u="none" strike="noStrike" dirty="0">
                <a:solidFill>
                  <a:srgbClr val="53575E"/>
                </a:solidFill>
                <a:latin typeface="Lato"/>
                <a:ea typeface="Lato"/>
                <a:cs typeface="Lato"/>
                <a:sym typeface="Lato"/>
              </a:rPr>
              <a:t> </a:t>
            </a:r>
            <a:r>
              <a:rPr lang="en-US" sz="1200" u="none" strike="noStrike" dirty="0" err="1">
                <a:solidFill>
                  <a:srgbClr val="53575E"/>
                </a:solidFill>
                <a:latin typeface="Lato"/>
                <a:ea typeface="Lato"/>
                <a:cs typeface="Lato"/>
                <a:sym typeface="Lato"/>
              </a:rPr>
              <a:t>zrozumieć</a:t>
            </a:r>
            <a:r>
              <a:rPr lang="en-US" sz="1200" u="none" strike="noStrike" dirty="0">
                <a:solidFill>
                  <a:srgbClr val="53575E"/>
                </a:solidFill>
                <a:latin typeface="Lato"/>
                <a:ea typeface="Lato"/>
                <a:cs typeface="Lato"/>
                <a:sym typeface="Lato"/>
              </a:rPr>
              <a:t> </a:t>
            </a:r>
            <a:r>
              <a:rPr lang="en-US" sz="1200" u="none" strike="noStrike" dirty="0" err="1">
                <a:solidFill>
                  <a:srgbClr val="53575E"/>
                </a:solidFill>
                <a:latin typeface="Lato"/>
                <a:ea typeface="Lato"/>
                <a:cs typeface="Lato"/>
                <a:sym typeface="Lato"/>
              </a:rPr>
              <a:t>zagrożenia</a:t>
            </a:r>
            <a:r>
              <a:rPr lang="en-US" sz="1200" u="none" strike="noStrike" dirty="0">
                <a:solidFill>
                  <a:srgbClr val="53575E"/>
                </a:solidFill>
                <a:latin typeface="Lato"/>
                <a:ea typeface="Lato"/>
                <a:cs typeface="Lato"/>
                <a:sym typeface="Lato"/>
              </a:rPr>
              <a:t>, </a:t>
            </a:r>
            <a:r>
              <a:rPr lang="en-US" sz="1200" u="none" strike="noStrike" dirty="0" err="1">
                <a:solidFill>
                  <a:srgbClr val="53575E"/>
                </a:solidFill>
                <a:latin typeface="Lato"/>
                <a:ea typeface="Lato"/>
                <a:cs typeface="Lato"/>
                <a:sym typeface="Lato"/>
              </a:rPr>
              <a:t>jakie</a:t>
            </a:r>
            <a:r>
              <a:rPr lang="en-US" sz="1200" u="none" strike="noStrike" dirty="0">
                <a:solidFill>
                  <a:srgbClr val="53575E"/>
                </a:solidFill>
                <a:latin typeface="Lato"/>
                <a:ea typeface="Lato"/>
                <a:cs typeface="Lato"/>
                <a:sym typeface="Lato"/>
              </a:rPr>
              <a:t> </a:t>
            </a:r>
            <a:r>
              <a:rPr lang="en-US" sz="1200" u="none" strike="noStrike" dirty="0" err="1">
                <a:solidFill>
                  <a:srgbClr val="53575E"/>
                </a:solidFill>
                <a:latin typeface="Lato"/>
                <a:ea typeface="Lato"/>
                <a:cs typeface="Lato"/>
                <a:sym typeface="Lato"/>
              </a:rPr>
              <a:t>niesie</a:t>
            </a:r>
            <a:r>
              <a:rPr lang="en-US" sz="1200" u="none" strike="noStrike" dirty="0">
                <a:solidFill>
                  <a:srgbClr val="53575E"/>
                </a:solidFill>
                <a:latin typeface="Lato"/>
                <a:ea typeface="Lato"/>
                <a:cs typeface="Lato"/>
                <a:sym typeface="Lato"/>
              </a:rPr>
              <a:t> ze </a:t>
            </a:r>
            <a:r>
              <a:rPr lang="en-US" sz="1200" u="none" strike="noStrike" dirty="0" err="1">
                <a:solidFill>
                  <a:srgbClr val="53575E"/>
                </a:solidFill>
                <a:latin typeface="Lato"/>
                <a:ea typeface="Lato"/>
                <a:cs typeface="Lato"/>
                <a:sym typeface="Lato"/>
              </a:rPr>
              <a:t>sobą</a:t>
            </a:r>
            <a:r>
              <a:rPr lang="en-US" sz="1200" u="none" strike="noStrike" dirty="0">
                <a:solidFill>
                  <a:srgbClr val="53575E"/>
                </a:solidFill>
                <a:latin typeface="Lato"/>
                <a:ea typeface="Lato"/>
                <a:cs typeface="Lato"/>
                <a:sym typeface="Lato"/>
              </a:rPr>
              <a:t> </a:t>
            </a:r>
            <a:r>
              <a:rPr lang="en-US" sz="1200" u="none" strike="noStrike" dirty="0" err="1">
                <a:solidFill>
                  <a:srgbClr val="53575E"/>
                </a:solidFill>
                <a:latin typeface="Lato"/>
                <a:ea typeface="Lato"/>
                <a:cs typeface="Lato"/>
                <a:sym typeface="Lato"/>
              </a:rPr>
              <a:t>sztuczna</a:t>
            </a:r>
            <a:r>
              <a:rPr lang="en-US" sz="1200" u="none" strike="noStrike" dirty="0">
                <a:solidFill>
                  <a:srgbClr val="53575E"/>
                </a:solidFill>
                <a:latin typeface="Lato"/>
                <a:ea typeface="Lato"/>
                <a:cs typeface="Lato"/>
                <a:sym typeface="Lato"/>
              </a:rPr>
              <a:t> </a:t>
            </a:r>
            <a:r>
              <a:rPr lang="en-US" sz="1200" u="none" strike="noStrike" dirty="0" err="1">
                <a:solidFill>
                  <a:srgbClr val="53575E"/>
                </a:solidFill>
                <a:latin typeface="Lato"/>
                <a:ea typeface="Lato"/>
                <a:cs typeface="Lato"/>
                <a:sym typeface="Lato"/>
              </a:rPr>
              <a:t>inteligencja</a:t>
            </a:r>
            <a:r>
              <a:rPr lang="en-US" sz="1200" u="none" strike="noStrike" dirty="0">
                <a:solidFill>
                  <a:srgbClr val="53575E"/>
                </a:solidFill>
                <a:latin typeface="Lato"/>
                <a:ea typeface="Lato"/>
                <a:cs typeface="Lato"/>
                <a:sym typeface="Lato"/>
              </a:rPr>
              <a:t>.</a:t>
            </a:r>
          </a:p>
        </p:txBody>
      </p:sp>
      <p:sp>
        <p:nvSpPr>
          <p:cNvPr id="9" name="TextBox 9"/>
          <p:cNvSpPr txBox="1"/>
          <p:nvPr/>
        </p:nvSpPr>
        <p:spPr>
          <a:xfrm>
            <a:off x="14502384" y="3336778"/>
            <a:ext cx="1831086" cy="508635"/>
          </a:xfrm>
          <a:prstGeom prst="rect">
            <a:avLst/>
          </a:prstGeom>
        </p:spPr>
        <p:txBody>
          <a:bodyPr lIns="0" tIns="0" rIns="0" bIns="0" rtlCol="0" anchor="t">
            <a:spAutoFit/>
          </a:bodyPr>
          <a:lstStyle/>
          <a:p>
            <a:pPr marL="0" lvl="0" indent="0" algn="l">
              <a:lnSpc>
                <a:spcPts val="1980"/>
              </a:lnSpc>
              <a:spcBef>
                <a:spcPct val="0"/>
              </a:spcBef>
            </a:pPr>
            <a:r>
              <a:rPr lang="en-US" sz="1800" u="none" strike="noStrike">
                <a:solidFill>
                  <a:srgbClr val="5088E0"/>
                </a:solidFill>
                <a:latin typeface="Lato"/>
                <a:ea typeface="Lato"/>
                <a:cs typeface="Lato"/>
                <a:sym typeface="Lato"/>
              </a:rPr>
              <a:t>Brak przejrzystości</a:t>
            </a:r>
          </a:p>
        </p:txBody>
      </p:sp>
      <p:sp>
        <p:nvSpPr>
          <p:cNvPr id="10" name="TextBox 10"/>
          <p:cNvSpPr txBox="1"/>
          <p:nvPr/>
        </p:nvSpPr>
        <p:spPr>
          <a:xfrm>
            <a:off x="14502384" y="3978763"/>
            <a:ext cx="2042487" cy="501015"/>
          </a:xfrm>
          <a:prstGeom prst="rect">
            <a:avLst/>
          </a:prstGeom>
        </p:spPr>
        <p:txBody>
          <a:bodyPr lIns="0" tIns="0" rIns="0" bIns="0" rtlCol="0" anchor="t">
            <a:spAutoFit/>
          </a:bodyPr>
          <a:lstStyle/>
          <a:p>
            <a:pPr marL="0" lvl="0" indent="0" algn="l">
              <a:lnSpc>
                <a:spcPts val="1320"/>
              </a:lnSpc>
              <a:spcBef>
                <a:spcPct val="0"/>
              </a:spcBef>
            </a:pPr>
            <a:r>
              <a:rPr lang="en-US" sz="1200" u="none" strike="noStrike">
                <a:solidFill>
                  <a:srgbClr val="53575E"/>
                </a:solidFill>
                <a:latin typeface="Lato"/>
                <a:ea typeface="Lato"/>
                <a:cs typeface="Lato"/>
                <a:sym typeface="Lato"/>
              </a:rPr>
              <a:t>Uczniowie muszą wiedzieć, kiedy wykorzystywana jest sztuczna inteligencja.</a:t>
            </a:r>
          </a:p>
        </p:txBody>
      </p:sp>
      <p:sp>
        <p:nvSpPr>
          <p:cNvPr id="11" name="TextBox 11"/>
          <p:cNvSpPr txBox="1"/>
          <p:nvPr/>
        </p:nvSpPr>
        <p:spPr>
          <a:xfrm>
            <a:off x="15672816" y="6041878"/>
            <a:ext cx="2093976" cy="756285"/>
          </a:xfrm>
          <a:prstGeom prst="rect">
            <a:avLst/>
          </a:prstGeom>
        </p:spPr>
        <p:txBody>
          <a:bodyPr lIns="0" tIns="0" rIns="0" bIns="0" rtlCol="0" anchor="t">
            <a:spAutoFit/>
          </a:bodyPr>
          <a:lstStyle/>
          <a:p>
            <a:pPr marL="0" lvl="0" indent="0" algn="l">
              <a:lnSpc>
                <a:spcPts val="1980"/>
              </a:lnSpc>
              <a:spcBef>
                <a:spcPct val="0"/>
              </a:spcBef>
            </a:pPr>
            <a:r>
              <a:rPr lang="en-US" sz="1800" u="none" strike="noStrike">
                <a:solidFill>
                  <a:srgbClr val="F46B6B"/>
                </a:solidFill>
                <a:latin typeface="Lato"/>
                <a:ea typeface="Lato"/>
                <a:cs typeface="Lato"/>
                <a:sym typeface="Lato"/>
              </a:rPr>
              <a:t>Złośliwe zastosowania sztucznej inteligencji</a:t>
            </a:r>
          </a:p>
        </p:txBody>
      </p:sp>
      <p:sp>
        <p:nvSpPr>
          <p:cNvPr id="12" name="TextBox 12"/>
          <p:cNvSpPr txBox="1"/>
          <p:nvPr/>
        </p:nvSpPr>
        <p:spPr>
          <a:xfrm>
            <a:off x="15672816" y="6917486"/>
            <a:ext cx="1499616" cy="371475"/>
          </a:xfrm>
          <a:prstGeom prst="rect">
            <a:avLst/>
          </a:prstGeom>
        </p:spPr>
        <p:txBody>
          <a:bodyPr lIns="0" tIns="0" rIns="0" bIns="0" rtlCol="0" anchor="t">
            <a:spAutoFit/>
          </a:bodyPr>
          <a:lstStyle/>
          <a:p>
            <a:pPr marL="0" lvl="0" indent="0" algn="l">
              <a:lnSpc>
                <a:spcPts val="1439"/>
              </a:lnSpc>
              <a:spcBef>
                <a:spcPct val="0"/>
              </a:spcBef>
            </a:pPr>
            <a:r>
              <a:rPr lang="en-US" sz="1200" u="none" strike="noStrike">
                <a:solidFill>
                  <a:srgbClr val="53575E"/>
                </a:solidFill>
                <a:latin typeface="Lato"/>
                <a:ea typeface="Lato"/>
                <a:cs typeface="Lato"/>
                <a:sym typeface="Lato"/>
              </a:rPr>
              <a:t>Chroni uczniów przed manipulacją.</a:t>
            </a:r>
          </a:p>
        </p:txBody>
      </p:sp>
      <p:sp>
        <p:nvSpPr>
          <p:cNvPr id="13" name="TextBox 13"/>
          <p:cNvSpPr txBox="1"/>
          <p:nvPr/>
        </p:nvSpPr>
        <p:spPr>
          <a:xfrm>
            <a:off x="1582028" y="1567488"/>
            <a:ext cx="10988202" cy="554355"/>
          </a:xfrm>
          <a:prstGeom prst="rect">
            <a:avLst/>
          </a:prstGeom>
        </p:spPr>
        <p:txBody>
          <a:bodyPr lIns="0" tIns="0" rIns="0" bIns="0" rtlCol="0" anchor="t">
            <a:spAutoFit/>
          </a:bodyPr>
          <a:lstStyle/>
          <a:p>
            <a:pPr marL="0" lvl="0" indent="0" algn="l">
              <a:lnSpc>
                <a:spcPts val="4200"/>
              </a:lnSpc>
              <a:spcBef>
                <a:spcPct val="0"/>
              </a:spcBef>
            </a:pPr>
            <a:r>
              <a:rPr lang="en-US" sz="4200" u="none" strike="noStrike">
                <a:solidFill>
                  <a:srgbClr val="000000"/>
                </a:solidFill>
                <a:latin typeface="Oswald"/>
                <a:ea typeface="Oswald"/>
                <a:cs typeface="Oswald"/>
                <a:sym typeface="Oswald"/>
              </a:rPr>
              <a:t>IMPLIKACJE ETYCZNE W NAUCZANIU</a:t>
            </a:r>
          </a:p>
        </p:txBody>
      </p:sp>
      <p:sp>
        <p:nvSpPr>
          <p:cNvPr id="14" name="Freeform 14"/>
          <p:cNvSpPr/>
          <p:nvPr/>
        </p:nvSpPr>
        <p:spPr>
          <a:xfrm>
            <a:off x="14887344" y="174736"/>
            <a:ext cx="1536330" cy="1307027"/>
          </a:xfrm>
          <a:custGeom>
            <a:avLst/>
            <a:gdLst/>
            <a:ahLst/>
            <a:cxnLst/>
            <a:rect l="l" t="t" r="r" b="b"/>
            <a:pathLst>
              <a:path w="1536330" h="1307027">
                <a:moveTo>
                  <a:pt x="0" y="0"/>
                </a:moveTo>
                <a:lnTo>
                  <a:pt x="1536331" y="0"/>
                </a:lnTo>
                <a:lnTo>
                  <a:pt x="1536331" y="1307027"/>
                </a:lnTo>
                <a:lnTo>
                  <a:pt x="0" y="1307027"/>
                </a:lnTo>
                <a:lnTo>
                  <a:pt x="0" y="0"/>
                </a:lnTo>
                <a:close/>
              </a:path>
            </a:pathLst>
          </a:custGeom>
          <a:blipFill>
            <a:blip r:embed="rId5"/>
            <a:stretch>
              <a:fillRect/>
            </a:stretch>
          </a:blipFill>
        </p:spPr>
        <p:txBody>
          <a:bodyPr/>
          <a:lstStyle/>
          <a:p>
            <a:endParaRPr lang="es-ES"/>
          </a:p>
        </p:txBody>
      </p:sp>
      <p:sp>
        <p:nvSpPr>
          <p:cNvPr id="15" name="TextBox 15"/>
          <p:cNvSpPr txBox="1"/>
          <p:nvPr/>
        </p:nvSpPr>
        <p:spPr>
          <a:xfrm>
            <a:off x="16256283" y="683588"/>
            <a:ext cx="1614293" cy="619785"/>
          </a:xfrm>
          <a:prstGeom prst="rect">
            <a:avLst/>
          </a:prstGeom>
        </p:spPr>
        <p:txBody>
          <a:bodyPr lIns="0" tIns="0" rIns="0" bIns="0" rtlCol="0" anchor="t">
            <a:spAutoFit/>
          </a:bodyPr>
          <a:lstStyle/>
          <a:p>
            <a:pPr algn="l">
              <a:lnSpc>
                <a:spcPts val="2429"/>
              </a:lnSpc>
            </a:pPr>
            <a:r>
              <a:rPr lang="en-US" sz="2429">
                <a:solidFill>
                  <a:srgbClr val="00334D"/>
                </a:solidFill>
                <a:latin typeface="Gosha"/>
                <a:ea typeface="Gosha"/>
                <a:cs typeface="Gosha"/>
                <a:sym typeface="Gosha"/>
              </a:rPr>
              <a:t>Inclusive </a:t>
            </a:r>
            <a:r>
              <a:rPr lang="en-US" sz="2429" b="1">
                <a:solidFill>
                  <a:srgbClr val="00334D"/>
                </a:solidFill>
                <a:latin typeface="Gosha Bold"/>
                <a:ea typeface="Gosha Bold"/>
                <a:cs typeface="Gosha Bold"/>
                <a:sym typeface="Gosha Bold"/>
              </a:rPr>
              <a:t>Trainers</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07200" y="1463993"/>
            <a:ext cx="6111136" cy="7492365"/>
          </a:xfrm>
          <a:prstGeom prst="rect">
            <a:avLst/>
          </a:prstGeom>
        </p:spPr>
        <p:txBody>
          <a:bodyPr lIns="0" tIns="0" rIns="0" bIns="0" rtlCol="0" anchor="t">
            <a:spAutoFit/>
          </a:bodyPr>
          <a:lstStyle/>
          <a:p>
            <a:pPr marL="0" lvl="0" indent="0" algn="l">
              <a:lnSpc>
                <a:spcPts val="6599"/>
              </a:lnSpc>
              <a:spcBef>
                <a:spcPct val="0"/>
              </a:spcBef>
            </a:pPr>
            <a:r>
              <a:rPr lang="en-US" sz="6599" u="none" strike="noStrike">
                <a:solidFill>
                  <a:srgbClr val="000000"/>
                </a:solidFill>
                <a:latin typeface="Oswald"/>
                <a:ea typeface="Oswald"/>
                <a:cs typeface="Oswald"/>
                <a:sym typeface="Oswald"/>
              </a:rPr>
              <a:t>JEDNOSTKA 3: ANALIZA DYLEMATÓW ETYCZNYCH W ŚRODOWISKACH UCZENIA SIĘ WSPOMAGANEGO SZTUCZNĄ INTELIGENCJĄ</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s-ES"/>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RYZYKO ETYCZNE W ŚRODOWISKACH SZKOLENIOWYCH</a:t>
            </a:r>
          </a:p>
        </p:txBody>
      </p:sp>
      <p:sp>
        <p:nvSpPr>
          <p:cNvPr id="5" name="TextBox 5"/>
          <p:cNvSpPr txBox="1"/>
          <p:nvPr/>
        </p:nvSpPr>
        <p:spPr>
          <a:xfrm>
            <a:off x="1028700" y="3209455"/>
            <a:ext cx="16230600"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Wprowadzenie sztucznej inteligencji do środowisk edukacyjnych może przynieść znaczące korzyści, ale niesie ze sobą również ryzyko etyczne, na które, jako nauczyciel, musisz być przygotowany. Dowody wskazują, że systemy sztucznej inteligencji mogą odtwarzać lub wzmacniać błędy występujące w danych, co może prowadzić do niesprawiedliwego traktowania lub nierówności szans niektórych grup uczniów.</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Sztuczna inteligencja może również generować problemy związane z przejrzystością i zrozumieniem. Gdy decyzje lub rekomendacje są generowane przez złożone algorytmy, nauczyciele i uczniowie mogą mieć trudności ze zrozumieniem, w jaki sposób uzyskano wyniki, co może podważyć zaufanie i ograniczyć możliwość kwestionowania lub korygowania błędów.</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Ponadto, coraz częstsze wykorzystywanie danych uczniów budzi obawy dotyczące prywatności, zgody i odpowiedzialnego zarządzania. Bez jasnych zabezpieczeń istnieje ryzyko nadmiernego monitorowania lub niewłaściwego wykorzystania poufnych informacji. Rozpoznanie tych zagrożeń pozwala nauczycielom wdrażać środki zapobiegawcze i zapewnić, że sztuczna inteligencja pozostanie cennym wsparciem w procesie podejmowania decyzji, integracji i wzmacnianiu pozycji uczniów.</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Aby odpowiedzieć na te pytania, przedstawiamy poniżej scenariusz edukacyjny, który uwzględnia dylemat etyczny, z jakim możesz się spotkać w klasie. Jak rozwiązałbyś/rozwiązałabyś poniższą sytuację w sposób przejrzysty i etyczny?</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3950" y="2427113"/>
            <a:ext cx="2876102" cy="3400682"/>
            <a:chOff x="0" y="0"/>
            <a:chExt cx="3834803" cy="4534243"/>
          </a:xfrm>
        </p:grpSpPr>
        <p:sp>
          <p:nvSpPr>
            <p:cNvPr id="3" name="Freeform 3"/>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2325929" y="5626989"/>
            <a:ext cx="2371725" cy="1585960"/>
            <a:chOff x="0" y="0"/>
            <a:chExt cx="3162300" cy="2114614"/>
          </a:xfrm>
        </p:grpSpPr>
        <p:sp>
          <p:nvSpPr>
            <p:cNvPr id="5" name="Freeform 5"/>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5"/>
              <a:stretch>
                <a:fillRect t="-16213" b="-3"/>
              </a:stretch>
            </a:blipFill>
          </p:spPr>
          <p:txBody>
            <a:bodyPr/>
            <a:lstStyle/>
            <a:p>
              <a:endParaRPr lang="es-ES"/>
            </a:p>
          </p:txBody>
        </p:sp>
      </p:grpSp>
      <p:sp>
        <p:nvSpPr>
          <p:cNvPr id="6" name="TextBox 6"/>
          <p:cNvSpPr txBox="1"/>
          <p:nvPr/>
        </p:nvSpPr>
        <p:spPr>
          <a:xfrm>
            <a:off x="1028700" y="1038225"/>
            <a:ext cx="16757303"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SCENARIUSZ NAUKI: OCENA OPARTA NA SZTUCZNEJ INTELIGENCJI</a:t>
            </a:r>
          </a:p>
        </p:txBody>
      </p:sp>
      <p:sp>
        <p:nvSpPr>
          <p:cNvPr id="7" name="TextBox 7"/>
          <p:cNvSpPr txBox="1"/>
          <p:nvPr/>
        </p:nvSpPr>
        <p:spPr>
          <a:xfrm rot="-179640">
            <a:off x="1681642" y="3761234"/>
            <a:ext cx="1760220" cy="1009650"/>
          </a:xfrm>
          <a:prstGeom prst="rect">
            <a:avLst/>
          </a:prstGeom>
        </p:spPr>
        <p:txBody>
          <a:bodyPr lIns="0" tIns="0" rIns="0" bIns="0" rtlCol="0" anchor="t">
            <a:spAutoFit/>
          </a:bodyPr>
          <a:lstStyle/>
          <a:p>
            <a:pPr marL="0" lvl="0" indent="0" algn="l">
              <a:lnSpc>
                <a:spcPts val="2639"/>
              </a:lnSpc>
              <a:spcBef>
                <a:spcPct val="0"/>
              </a:spcBef>
            </a:pPr>
            <a:r>
              <a:rPr lang="en-US" sz="2199" u="none" strike="noStrike">
                <a:solidFill>
                  <a:srgbClr val="000000"/>
                </a:solidFill>
                <a:latin typeface="Lato Light"/>
                <a:ea typeface="Lato Light"/>
                <a:cs typeface="Lato Light"/>
                <a:sym typeface="Lato Light"/>
              </a:rPr>
              <a:t>Kliknij, aby dowiedzieć się więcej…</a:t>
            </a:r>
          </a:p>
        </p:txBody>
      </p:sp>
      <p:grpSp>
        <p:nvGrpSpPr>
          <p:cNvPr id="8" name="Group 8"/>
          <p:cNvGrpSpPr/>
          <p:nvPr/>
        </p:nvGrpSpPr>
        <p:grpSpPr>
          <a:xfrm>
            <a:off x="6201419" y="1978547"/>
            <a:ext cx="4124325" cy="7296883"/>
            <a:chOff x="0" y="0"/>
            <a:chExt cx="5499100" cy="9729178"/>
          </a:xfrm>
        </p:grpSpPr>
        <p:sp>
          <p:nvSpPr>
            <p:cNvPr id="9" name="Freeform 9">
              <a:hlinkClick r:id="rId6"/>
            </p:cNvPr>
            <p:cNvSpPr/>
            <p:nvPr/>
          </p:nvSpPr>
          <p:spPr>
            <a:xfrm>
              <a:off x="0" y="0"/>
              <a:ext cx="5499100" cy="9729216"/>
            </a:xfrm>
            <a:custGeom>
              <a:avLst/>
              <a:gdLst/>
              <a:ahLst/>
              <a:cxnLst/>
              <a:rect l="l" t="t" r="r" b="b"/>
              <a:pathLst>
                <a:path w="5499100" h="9729216">
                  <a:moveTo>
                    <a:pt x="0" y="0"/>
                  </a:moveTo>
                  <a:lnTo>
                    <a:pt x="5499100" y="0"/>
                  </a:lnTo>
                  <a:lnTo>
                    <a:pt x="5499100" y="9729216"/>
                  </a:lnTo>
                  <a:lnTo>
                    <a:pt x="0" y="9729216"/>
                  </a:lnTo>
                  <a:lnTo>
                    <a:pt x="0" y="0"/>
                  </a:lnTo>
                  <a:close/>
                </a:path>
              </a:pathLst>
            </a:custGeom>
            <a:blipFill>
              <a:blip r:embed="rId7"/>
              <a:stretch>
                <a:fillRect t="-241" b="-241"/>
              </a:stretch>
            </a:blipFill>
          </p:spPr>
          <p:txBody>
            <a:bodyPr/>
            <a:lstStyle/>
            <a:p>
              <a:endParaRPr lang="es-ES"/>
            </a:p>
          </p:txBody>
        </p:sp>
      </p:grpSp>
      <p:grpSp>
        <p:nvGrpSpPr>
          <p:cNvPr id="10" name="Group 10"/>
          <p:cNvGrpSpPr/>
          <p:nvPr/>
        </p:nvGrpSpPr>
        <p:grpSpPr>
          <a:xfrm>
            <a:off x="11115583" y="2016181"/>
            <a:ext cx="4024151" cy="7259250"/>
            <a:chOff x="0" y="0"/>
            <a:chExt cx="5365534" cy="9679000"/>
          </a:xfrm>
        </p:grpSpPr>
        <p:sp>
          <p:nvSpPr>
            <p:cNvPr id="11" name="Freeform 11">
              <a:hlinkClick r:id="rId6"/>
            </p:cNvPr>
            <p:cNvSpPr/>
            <p:nvPr/>
          </p:nvSpPr>
          <p:spPr>
            <a:xfrm>
              <a:off x="0" y="0"/>
              <a:ext cx="5365496" cy="9679051"/>
            </a:xfrm>
            <a:custGeom>
              <a:avLst/>
              <a:gdLst/>
              <a:ahLst/>
              <a:cxnLst/>
              <a:rect l="l" t="t" r="r" b="b"/>
              <a:pathLst>
                <a:path w="5365496" h="9679051">
                  <a:moveTo>
                    <a:pt x="0" y="0"/>
                  </a:moveTo>
                  <a:lnTo>
                    <a:pt x="5365496" y="0"/>
                  </a:lnTo>
                  <a:lnTo>
                    <a:pt x="5365496" y="9679051"/>
                  </a:lnTo>
                  <a:lnTo>
                    <a:pt x="0" y="9679051"/>
                  </a:lnTo>
                  <a:lnTo>
                    <a:pt x="0" y="0"/>
                  </a:lnTo>
                  <a:close/>
                </a:path>
              </a:pathLst>
            </a:custGeom>
            <a:blipFill>
              <a:blip r:embed="rId8"/>
              <a:stretch>
                <a:fillRect l="-735" r="-735"/>
              </a:stretch>
            </a:blipFill>
          </p:spPr>
          <p:txBody>
            <a:bodyPr/>
            <a:lstStyle/>
            <a:p>
              <a:endParaRPr lang="es-ES"/>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63616" cy="10287000"/>
            <a:chOff x="0" y="0"/>
            <a:chExt cx="9818154" cy="13716000"/>
          </a:xfrm>
        </p:grpSpPr>
        <p:sp>
          <p:nvSpPr>
            <p:cNvPr id="3" name="Freeform 3"/>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8281206" y="1307026"/>
            <a:ext cx="855457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KWESTIONARIUSZ ZASAD ETYCZNYCH</a:t>
            </a:r>
          </a:p>
        </p:txBody>
      </p:sp>
      <p:sp>
        <p:nvSpPr>
          <p:cNvPr id="5" name="TextBox 5"/>
          <p:cNvSpPr txBox="1"/>
          <p:nvPr/>
        </p:nvSpPr>
        <p:spPr>
          <a:xfrm>
            <a:off x="8309781" y="2445964"/>
            <a:ext cx="8241344"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Sprawdź swoją wiedzę i oceń swoje zrozumienie etycznej sztucznej inteligencji.</a:t>
            </a:r>
          </a:p>
        </p:txBody>
      </p:sp>
      <p:grpSp>
        <p:nvGrpSpPr>
          <p:cNvPr id="6" name="Group 6"/>
          <p:cNvGrpSpPr/>
          <p:nvPr/>
        </p:nvGrpSpPr>
        <p:grpSpPr>
          <a:xfrm>
            <a:off x="10221173" y="3411350"/>
            <a:ext cx="5138337" cy="6657032"/>
            <a:chOff x="0" y="0"/>
            <a:chExt cx="6851117" cy="8876043"/>
          </a:xfrm>
        </p:grpSpPr>
        <p:sp>
          <p:nvSpPr>
            <p:cNvPr id="7" name="Freeform 7">
              <a:hlinkClick r:id="rId5" tooltip="https://notebooklm.google.com/notebook/d7f2d9bf-dfef-4303-8c7b-5b6ed0df38ae?artifactId=e128ba7b-535c-4128-816c-e0b11ea7b28d"/>
            </p:cNvPr>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6"/>
              <a:stretch>
                <a:fillRect l="-9890" t="-11479" r="-9889" b="-11384"/>
              </a:stretch>
            </a:blipFill>
          </p:spPr>
          <p:txBody>
            <a:bodyPr/>
            <a:lstStyle/>
            <a:p>
              <a:endParaRPr lang="es-ES"/>
            </a:p>
          </p:txBody>
        </p:sp>
      </p:grpSp>
      <p:grpSp>
        <p:nvGrpSpPr>
          <p:cNvPr id="8" name="Group 8"/>
          <p:cNvGrpSpPr/>
          <p:nvPr/>
        </p:nvGrpSpPr>
        <p:grpSpPr>
          <a:xfrm>
            <a:off x="14649336" y="3679622"/>
            <a:ext cx="1901790" cy="2927756"/>
            <a:chOff x="0" y="0"/>
            <a:chExt cx="2535720" cy="3903675"/>
          </a:xfrm>
        </p:grpSpPr>
        <p:sp>
          <p:nvSpPr>
            <p:cNvPr id="9" name="Freeform 9"/>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7"/>
              <a:stretch>
                <a:fillRect r="-1" b="1"/>
              </a:stretch>
            </a:blipFill>
          </p:spPr>
          <p:txBody>
            <a:bodyPr/>
            <a:lstStyle/>
            <a:p>
              <a:endParaRPr lang="es-ES"/>
            </a:p>
          </p:txBody>
        </p:sp>
      </p:gr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9774" y="3712144"/>
            <a:ext cx="2781300" cy="1783137"/>
            <a:chOff x="0" y="0"/>
            <a:chExt cx="3708400" cy="2377516"/>
          </a:xfrm>
        </p:grpSpPr>
        <p:sp>
          <p:nvSpPr>
            <p:cNvPr id="3" name="Freeform 3"/>
            <p:cNvSpPr/>
            <p:nvPr/>
          </p:nvSpPr>
          <p:spPr>
            <a:xfrm>
              <a:off x="0" y="0"/>
              <a:ext cx="3708400" cy="2377567"/>
            </a:xfrm>
            <a:custGeom>
              <a:avLst/>
              <a:gdLst/>
              <a:ahLst/>
              <a:cxnLst/>
              <a:rect l="l" t="t" r="r" b="b"/>
              <a:pathLst>
                <a:path w="3708400" h="2377567">
                  <a:moveTo>
                    <a:pt x="0" y="0"/>
                  </a:moveTo>
                  <a:lnTo>
                    <a:pt x="3708400" y="0"/>
                  </a:lnTo>
                  <a:lnTo>
                    <a:pt x="3708400" y="2377567"/>
                  </a:lnTo>
                  <a:lnTo>
                    <a:pt x="0" y="2377567"/>
                  </a:lnTo>
                  <a:close/>
                </a:path>
              </a:pathLst>
            </a:custGeom>
            <a:solidFill>
              <a:srgbClr val="FFFFFF"/>
            </a:solidFill>
            <a:ln w="38100" cap="sq">
              <a:solidFill>
                <a:srgbClr val="DC690A"/>
              </a:solidFill>
              <a:prstDash val="solid"/>
              <a:miter/>
            </a:ln>
          </p:spPr>
          <p:txBody>
            <a:bodyPr/>
            <a:lstStyle/>
            <a:p>
              <a:endParaRPr lang="es-ES"/>
            </a:p>
          </p:txBody>
        </p:sp>
      </p:grpSp>
      <p:grpSp>
        <p:nvGrpSpPr>
          <p:cNvPr id="4" name="Group 4"/>
          <p:cNvGrpSpPr/>
          <p:nvPr/>
        </p:nvGrpSpPr>
        <p:grpSpPr>
          <a:xfrm>
            <a:off x="10210800" y="19050"/>
            <a:ext cx="8077200" cy="10267950"/>
            <a:chOff x="0" y="0"/>
            <a:chExt cx="10769600" cy="13690600"/>
          </a:xfrm>
        </p:grpSpPr>
        <p:sp>
          <p:nvSpPr>
            <p:cNvPr id="5" name="Freeform 5"/>
            <p:cNvSpPr/>
            <p:nvPr/>
          </p:nvSpPr>
          <p:spPr>
            <a:xfrm>
              <a:off x="0" y="0"/>
              <a:ext cx="10769600" cy="13690600"/>
            </a:xfrm>
            <a:custGeom>
              <a:avLst/>
              <a:gdLst/>
              <a:ahLst/>
              <a:cxnLst/>
              <a:rect l="l" t="t" r="r" b="b"/>
              <a:pathLst>
                <a:path w="10769600" h="13690600">
                  <a:moveTo>
                    <a:pt x="0" y="0"/>
                  </a:moveTo>
                  <a:lnTo>
                    <a:pt x="10769600" y="0"/>
                  </a:lnTo>
                  <a:lnTo>
                    <a:pt x="10769600" y="13690600"/>
                  </a:lnTo>
                  <a:lnTo>
                    <a:pt x="0" y="13690600"/>
                  </a:lnTo>
                  <a:lnTo>
                    <a:pt x="0" y="0"/>
                  </a:lnTo>
                  <a:close/>
                </a:path>
              </a:pathLst>
            </a:custGeom>
            <a:blipFill>
              <a:blip r:embed="rId3"/>
              <a:stretch>
                <a:fillRect l="-35136" r="-54309" b="-1670"/>
              </a:stretch>
            </a:blipFill>
          </p:spPr>
          <p:txBody>
            <a:bodyPr/>
            <a:lstStyle/>
            <a:p>
              <a:endParaRPr lang="es-ES"/>
            </a:p>
          </p:txBody>
        </p:sp>
      </p:grpSp>
      <p:sp>
        <p:nvSpPr>
          <p:cNvPr id="6" name="TextBox 6"/>
          <p:cNvSpPr txBox="1"/>
          <p:nvPr/>
        </p:nvSpPr>
        <p:spPr>
          <a:xfrm>
            <a:off x="984424" y="3832187"/>
            <a:ext cx="2632000" cy="1533525"/>
          </a:xfrm>
          <a:prstGeom prst="rect">
            <a:avLst/>
          </a:prstGeom>
        </p:spPr>
        <p:txBody>
          <a:bodyPr lIns="0" tIns="0" rIns="0" bIns="0" rtlCol="0" anchor="t">
            <a:spAutoFit/>
          </a:bodyPr>
          <a:lstStyle/>
          <a:p>
            <a:pPr marL="0" lvl="0" indent="0" algn="ctr">
              <a:lnSpc>
                <a:spcPts val="2400"/>
              </a:lnSpc>
              <a:spcBef>
                <a:spcPct val="0"/>
              </a:spcBef>
            </a:pPr>
            <a:r>
              <a:rPr lang="en-US" sz="2000" u="none" strike="noStrike">
                <a:solidFill>
                  <a:srgbClr val="000000"/>
                </a:solidFill>
                <a:latin typeface="Lato Light"/>
                <a:ea typeface="Lato Light"/>
                <a:cs typeface="Lato Light"/>
                <a:sym typeface="Lato Light"/>
              </a:rPr>
              <a:t>Sprawdź, czy korzystanie ze sztucznej inteligencji jest zgodne z listą wytycznych etycznych.</a:t>
            </a:r>
          </a:p>
        </p:txBody>
      </p:sp>
      <p:grpSp>
        <p:nvGrpSpPr>
          <p:cNvPr id="7" name="Group 7"/>
          <p:cNvGrpSpPr/>
          <p:nvPr/>
        </p:nvGrpSpPr>
        <p:grpSpPr>
          <a:xfrm>
            <a:off x="1394234" y="5607704"/>
            <a:ext cx="1812369" cy="1603943"/>
            <a:chOff x="0" y="0"/>
            <a:chExt cx="2416492" cy="2138591"/>
          </a:xfrm>
        </p:grpSpPr>
        <p:sp>
          <p:nvSpPr>
            <p:cNvPr id="8" name="Freeform 8"/>
            <p:cNvSpPr/>
            <p:nvPr/>
          </p:nvSpPr>
          <p:spPr>
            <a:xfrm>
              <a:off x="0" y="0"/>
              <a:ext cx="2416556" cy="2138553"/>
            </a:xfrm>
            <a:custGeom>
              <a:avLst/>
              <a:gdLst/>
              <a:ahLst/>
              <a:cxnLst/>
              <a:rect l="l" t="t" r="r" b="b"/>
              <a:pathLst>
                <a:path w="2416556" h="2138553">
                  <a:moveTo>
                    <a:pt x="0" y="0"/>
                  </a:moveTo>
                  <a:lnTo>
                    <a:pt x="2416556" y="0"/>
                  </a:lnTo>
                  <a:lnTo>
                    <a:pt x="2416556" y="2138553"/>
                  </a:lnTo>
                  <a:lnTo>
                    <a:pt x="0" y="2138553"/>
                  </a:lnTo>
                  <a:lnTo>
                    <a:pt x="0" y="0"/>
                  </a:lnTo>
                  <a:close/>
                </a:path>
              </a:pathLst>
            </a:custGeom>
            <a:blipFill>
              <a:blip r:embed="rId4"/>
              <a:stretch>
                <a:fillRect r="2" b="-1"/>
              </a:stretch>
            </a:blipFill>
          </p:spPr>
          <p:txBody>
            <a:bodyPr/>
            <a:lstStyle/>
            <a:p>
              <a:endParaRPr lang="es-ES"/>
            </a:p>
          </p:txBody>
        </p:sp>
      </p:grpSp>
      <p:sp>
        <p:nvSpPr>
          <p:cNvPr id="9" name="TextBox 9"/>
          <p:cNvSpPr txBox="1"/>
          <p:nvPr/>
        </p:nvSpPr>
        <p:spPr>
          <a:xfrm>
            <a:off x="1028700" y="1038225"/>
            <a:ext cx="902650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LISTA KONTROLNA ZASAD ETYCZNYCH</a:t>
            </a:r>
          </a:p>
        </p:txBody>
      </p:sp>
      <p:grpSp>
        <p:nvGrpSpPr>
          <p:cNvPr id="10" name="Group 10"/>
          <p:cNvGrpSpPr/>
          <p:nvPr/>
        </p:nvGrpSpPr>
        <p:grpSpPr>
          <a:xfrm>
            <a:off x="3988524" y="2121861"/>
            <a:ext cx="5586412" cy="7943850"/>
            <a:chOff x="0" y="0"/>
            <a:chExt cx="7448550" cy="10591800"/>
          </a:xfrm>
        </p:grpSpPr>
        <p:sp>
          <p:nvSpPr>
            <p:cNvPr id="11" name="Freeform 11">
              <a:hlinkClick r:id="rId5"/>
            </p:cNvPr>
            <p:cNvSpPr/>
            <p:nvPr/>
          </p:nvSpPr>
          <p:spPr>
            <a:xfrm>
              <a:off x="0" y="0"/>
              <a:ext cx="7448550" cy="10591800"/>
            </a:xfrm>
            <a:custGeom>
              <a:avLst/>
              <a:gdLst/>
              <a:ahLst/>
              <a:cxnLst/>
              <a:rect l="l" t="t" r="r" b="b"/>
              <a:pathLst>
                <a:path w="7448550" h="10591800">
                  <a:moveTo>
                    <a:pt x="0" y="0"/>
                  </a:moveTo>
                  <a:lnTo>
                    <a:pt x="7448550" y="0"/>
                  </a:lnTo>
                  <a:lnTo>
                    <a:pt x="7448550" y="10591800"/>
                  </a:lnTo>
                  <a:lnTo>
                    <a:pt x="0" y="10591800"/>
                  </a:lnTo>
                  <a:lnTo>
                    <a:pt x="0" y="0"/>
                  </a:lnTo>
                  <a:close/>
                </a:path>
              </a:pathLst>
            </a:custGeom>
            <a:blipFill>
              <a:blip r:embed="rId6"/>
              <a:stretch>
                <a:fillRect l="-258" r="-258"/>
              </a:stretch>
            </a:blipFill>
          </p:spPr>
          <p:txBody>
            <a:bodyPr/>
            <a:lstStyle/>
            <a:p>
              <a:endParaRPr lang="es-ES"/>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9265" y="1631494"/>
            <a:ext cx="6243395" cy="6663690"/>
          </a:xfrm>
          <a:prstGeom prst="rect">
            <a:avLst/>
          </a:prstGeom>
        </p:spPr>
        <p:txBody>
          <a:bodyPr lIns="0" tIns="0" rIns="0" bIns="0" rtlCol="0" anchor="t">
            <a:spAutoFit/>
          </a:bodyPr>
          <a:lstStyle/>
          <a:p>
            <a:pPr marL="0" lvl="0" indent="0" algn="l">
              <a:lnSpc>
                <a:spcPts val="6599"/>
              </a:lnSpc>
              <a:spcBef>
                <a:spcPct val="0"/>
              </a:spcBef>
            </a:pPr>
            <a:r>
              <a:rPr lang="en-US" sz="6599" u="none" strike="noStrike">
                <a:solidFill>
                  <a:srgbClr val="000000"/>
                </a:solidFill>
                <a:latin typeface="Oswald"/>
                <a:ea typeface="Oswald"/>
                <a:cs typeface="Oswald"/>
                <a:sym typeface="Oswald"/>
              </a:rPr>
              <a:t>JEDNOSTKA 4: </a:t>
            </a:r>
          </a:p>
          <a:p>
            <a:pPr marL="0" lvl="0" indent="0" algn="l">
              <a:lnSpc>
                <a:spcPts val="6599"/>
              </a:lnSpc>
              <a:spcBef>
                <a:spcPct val="0"/>
              </a:spcBef>
            </a:pPr>
            <a:r>
              <a:rPr lang="en-US" sz="6599" u="none" strike="noStrike">
                <a:solidFill>
                  <a:srgbClr val="000000"/>
                </a:solidFill>
                <a:latin typeface="Oswald"/>
                <a:ea typeface="Oswald"/>
                <a:cs typeface="Oswald"/>
                <a:sym typeface="Oswald"/>
              </a:rPr>
              <a:t>REFLEKSJE NA TEMAT WARTOŚCI RÓWNOŚCI, ODPOWIEDZIALNOŚCI I AUTONOMII W EDUKACJI CYFROWEJ</a:t>
            </a:r>
          </a:p>
        </p:txBody>
      </p:sp>
      <p:grpSp>
        <p:nvGrpSpPr>
          <p:cNvPr id="3" name="Group 3"/>
          <p:cNvGrpSpPr/>
          <p:nvPr/>
        </p:nvGrpSpPr>
        <p:grpSpPr>
          <a:xfrm>
            <a:off x="7380856" y="91564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05162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WARTOŚCI LUDZKIE W EDUKACJI CYFROWEJ</a:t>
            </a:r>
          </a:p>
        </p:txBody>
      </p:sp>
      <p:sp>
        <p:nvSpPr>
          <p:cNvPr id="3" name="TextBox 3"/>
          <p:cNvSpPr txBox="1"/>
          <p:nvPr/>
        </p:nvSpPr>
        <p:spPr>
          <a:xfrm>
            <a:off x="1028700" y="2101235"/>
            <a:ext cx="16230600" cy="50673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Włączenie sztucznej inteligencji do kształcenia zawodowego skłania nas do zastanowienia się nie tylko nad tym, co technologia potrafi, ale także nad wartościami, które powinny przyświecać jej stosowaniu.</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Równość przypomina nam, że innowacje powinny stwarzać szanse dla wszystkich, zapobiegając pogłębianiu się nierówności przez narzędzia cyfrowe. Oznacza to zwracanie uwagi na takie czynniki, jak wykluczenie cyfrowe, dostępność, różnorodność kulturowa i językowa oraz potencjalne błędy występujące w danych i algorytmach. Sztuczna inteligencja powinna być wykorzystywana do eliminowania barier i personalizacji wsparcia, a nie do wzmacniania różnic lub ograniczania możliwości uczenia się i rozwoju zawodowego.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Odpowiedzialność wymaga stałego nadzoru ze strony człowieka, zrozumienia konsekwencji naszych decyzji oraz zapewnienia transparentnego i bezpiecznego korzystania z systemów sztucznej inteligencji. Chociaż narzędzia te mogą dostarczać cennych informacji, ostateczna odpowiedzialność za decyzje edukacyjne spoczywa na poszczególnych osobach. Nauczyciele muszą umieć kwestionować wyniki generowane przez sztuczną inteligencję, identyfikować potencjalne błędy lub uprzedzenia oraz działać z profesjonalnym rozeznaniem, aby chronić dobrostan i interesy uczniów.</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87269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WARTOŚCI LUDZKIE W EDUKACJI CYFROWEJ</a:t>
            </a:r>
          </a:p>
        </p:txBody>
      </p:sp>
      <p:sp>
        <p:nvSpPr>
          <p:cNvPr id="3" name="TextBox 3"/>
          <p:cNvSpPr txBox="1"/>
          <p:nvPr/>
        </p:nvSpPr>
        <p:spPr>
          <a:xfrm>
            <a:off x="1028700" y="1960490"/>
            <a:ext cx="162306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Autonomia zachęca nas do korzystania z technologii w celu wspierania uczenia się i podejmowania decyzji, ale nie zastępuje krytycznego myślenia, kreatywności ani zdolności każdej osoby do samodzielnego budowania swojej wiedzy.</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W kontekście, w którym narzędzia twórcze mogą dostarczać natychmiastowych odpowiedzi i automatyzować wiele zadań, szczególnie ważne jest zachęcanie uczniów do refleksji, analizy krytycznej i aktywnego uczestnictwa w procesie uczenia się.</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Zasady te podkreślają, że włączenie sztucznej inteligencji do edukacji fizycznej i psychologicznej nie jest wyłącznie kwestią technologiczną, ale także pedagogiczną i etyczną.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Każda decyzja dotycząca wyboru, wdrożenia i użytkowania tych narzędzi może wpłynąć na proces edukacyjny, pewność siebie uczniów i jakość efektów uczenia się. Jako pedagog, wyzwaniem jest nie tylko integracja nowych narzędzi cyfrowych, ale także zapewnienie, że przyczyniają się one do bardziej inkluzywnej, sprawiedliwej i zorientowanej na człowieka edukacji.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Prawdziwa innowacja nie polega na zastępowaniu ludzkiej oceny zautomatyzowanymi systemami, ale na wykorzystaniu możliwości sztucznej inteligencji w celu wzbogacenia nauczania, rozszerzenia możliwości uczenia się i wzmocnienia wartości stanowiących podstawę wysokiej jakości edukacji: szacunku, równości, odpowiedzialności i holistycznego rozwoju każdego ucznia.</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08281"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57992" r="-10261" b="1"/>
              </a:stretch>
            </a:blipFill>
          </p:spPr>
          <p:txBody>
            <a:bodyPr/>
            <a:lstStyle/>
            <a:p>
              <a:endParaRPr lang="es-ES"/>
            </a:p>
          </p:txBody>
        </p:sp>
      </p:grpSp>
      <p:sp>
        <p:nvSpPr>
          <p:cNvPr id="4" name="TextBox 4"/>
          <p:cNvSpPr txBox="1"/>
          <p:nvPr/>
        </p:nvSpPr>
        <p:spPr>
          <a:xfrm>
            <a:off x="983394" y="1085850"/>
            <a:ext cx="715562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MODUŁ DO REFLEKSJI NAD ŚWIADOMOŚCIĄ ETYCZNĄ</a:t>
            </a:r>
          </a:p>
        </p:txBody>
      </p:sp>
      <p:grpSp>
        <p:nvGrpSpPr>
          <p:cNvPr id="5" name="Group 5"/>
          <p:cNvGrpSpPr/>
          <p:nvPr/>
        </p:nvGrpSpPr>
        <p:grpSpPr>
          <a:xfrm>
            <a:off x="4189047" y="4399378"/>
            <a:ext cx="4281488" cy="3706016"/>
            <a:chOff x="0" y="0"/>
            <a:chExt cx="5708650" cy="4941354"/>
          </a:xfrm>
        </p:grpSpPr>
        <p:sp>
          <p:nvSpPr>
            <p:cNvPr id="6" name="Freeform 6">
              <a:hlinkClick r:id="rId4"/>
            </p:cNvPr>
            <p:cNvSpPr/>
            <p:nvPr/>
          </p:nvSpPr>
          <p:spPr>
            <a:xfrm>
              <a:off x="0" y="0"/>
              <a:ext cx="5708650" cy="4941316"/>
            </a:xfrm>
            <a:custGeom>
              <a:avLst/>
              <a:gdLst/>
              <a:ahLst/>
              <a:cxnLst/>
              <a:rect l="l" t="t" r="r" b="b"/>
              <a:pathLst>
                <a:path w="5708650" h="4941316">
                  <a:moveTo>
                    <a:pt x="0" y="0"/>
                  </a:moveTo>
                  <a:lnTo>
                    <a:pt x="5708650" y="0"/>
                  </a:lnTo>
                  <a:lnTo>
                    <a:pt x="5708650" y="4941316"/>
                  </a:lnTo>
                  <a:lnTo>
                    <a:pt x="0" y="4941316"/>
                  </a:lnTo>
                  <a:lnTo>
                    <a:pt x="0" y="0"/>
                  </a:lnTo>
                  <a:close/>
                </a:path>
              </a:pathLst>
            </a:custGeom>
            <a:blipFill>
              <a:blip r:embed="rId5"/>
              <a:stretch>
                <a:fillRect/>
              </a:stretch>
            </a:blipFill>
          </p:spPr>
          <p:txBody>
            <a:bodyPr/>
            <a:lstStyle/>
            <a:p>
              <a:endParaRPr lang="es-ES"/>
            </a:p>
          </p:txBody>
        </p:sp>
      </p:grpSp>
      <p:sp>
        <p:nvSpPr>
          <p:cNvPr id="7" name="TextBox 7"/>
          <p:cNvSpPr txBox="1"/>
          <p:nvPr/>
        </p:nvSpPr>
        <p:spPr>
          <a:xfrm>
            <a:off x="983394" y="3446770"/>
            <a:ext cx="651693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Czy decyzje podejmowane w oparciu o sztuczną inteligencję przeszłyby test etyczny?</a:t>
            </a:r>
          </a:p>
        </p:txBody>
      </p:sp>
      <p:grpSp>
        <p:nvGrpSpPr>
          <p:cNvPr id="8" name="Group 8"/>
          <p:cNvGrpSpPr/>
          <p:nvPr/>
        </p:nvGrpSpPr>
        <p:grpSpPr>
          <a:xfrm>
            <a:off x="1817322" y="5143500"/>
            <a:ext cx="2371725" cy="1585960"/>
            <a:chOff x="0" y="0"/>
            <a:chExt cx="3162300" cy="2114614"/>
          </a:xfrm>
        </p:grpSpPr>
        <p:sp>
          <p:nvSpPr>
            <p:cNvPr id="9" name="Freeform 9"/>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6"/>
              <a:stretch>
                <a:fillRect t="-16213" b="-3"/>
              </a:stretch>
            </a:blipFill>
          </p:spPr>
          <p:txBody>
            <a:bodyPr/>
            <a:lstStyle/>
            <a:p>
              <a:endParaRPr lang="es-ES"/>
            </a:p>
          </p:txBody>
        </p:sp>
      </p:grpSp>
      <p:sp>
        <p:nvSpPr>
          <p:cNvPr id="10" name="TextBox 10"/>
          <p:cNvSpPr txBox="1"/>
          <p:nvPr/>
        </p:nvSpPr>
        <p:spPr>
          <a:xfrm>
            <a:off x="983394" y="4592910"/>
            <a:ext cx="896112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Udowodnijmy to!</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77565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ODNIESIENIA UŻYTE W MODULE</a:t>
            </a:r>
          </a:p>
        </p:txBody>
      </p:sp>
      <p:grpSp>
        <p:nvGrpSpPr>
          <p:cNvPr id="3" name="Group 3"/>
          <p:cNvGrpSpPr/>
          <p:nvPr/>
        </p:nvGrpSpPr>
        <p:grpSpPr>
          <a:xfrm>
            <a:off x="1028700" y="2133753"/>
            <a:ext cx="16230600" cy="7365797"/>
            <a:chOff x="0" y="0"/>
            <a:chExt cx="21640800" cy="9821062"/>
          </a:xfrm>
        </p:grpSpPr>
        <p:sp>
          <p:nvSpPr>
            <p:cNvPr id="4" name="Freeform 4"/>
            <p:cNvSpPr/>
            <p:nvPr/>
          </p:nvSpPr>
          <p:spPr>
            <a:xfrm>
              <a:off x="0" y="0"/>
              <a:ext cx="21640800" cy="9821059"/>
            </a:xfrm>
            <a:custGeom>
              <a:avLst/>
              <a:gdLst/>
              <a:ahLst/>
              <a:cxnLst/>
              <a:rect l="l" t="t" r="r" b="b"/>
              <a:pathLst>
                <a:path w="21640800" h="9821059">
                  <a:moveTo>
                    <a:pt x="0" y="0"/>
                  </a:moveTo>
                  <a:lnTo>
                    <a:pt x="21640800" y="0"/>
                  </a:lnTo>
                  <a:lnTo>
                    <a:pt x="21640800" y="9821059"/>
                  </a:lnTo>
                  <a:lnTo>
                    <a:pt x="0" y="9821059"/>
                  </a:lnTo>
                  <a:close/>
                </a:path>
              </a:pathLst>
            </a:custGeom>
            <a:blipFill>
              <a:blip r:embed="rId3">
                <a:alphaModFix amt="0"/>
              </a:blip>
              <a:stretch>
                <a:fillRect l="-4743" r="-8390" b="2850"/>
              </a:stretch>
            </a:blipFill>
          </p:spPr>
          <p:txBody>
            <a:bodyPr/>
            <a:lstStyle/>
            <a:p>
              <a:endParaRPr lang="es-ES"/>
            </a:p>
          </p:txBody>
        </p:sp>
        <p:sp>
          <p:nvSpPr>
            <p:cNvPr id="5" name="TextBox 5"/>
            <p:cNvSpPr txBox="1"/>
            <p:nvPr/>
          </p:nvSpPr>
          <p:spPr>
            <a:xfrm>
              <a:off x="0" y="0"/>
              <a:ext cx="21640800" cy="9821062"/>
            </a:xfrm>
            <a:prstGeom prst="rect">
              <a:avLst/>
            </a:prstGeom>
          </p:spPr>
          <p:txBody>
            <a:bodyPr lIns="0" tIns="0" rIns="0" bIns="0" rtlCol="0" anchor="ctr"/>
            <a:lstStyle/>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Komisja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Europejska</a:t>
              </a:r>
              <a:r>
                <a:rPr lang="en-US" sz="2400" b="1" u="none" strike="noStrike" dirty="0">
                  <a:solidFill>
                    <a:srgbClr val="000000"/>
                  </a:solidFill>
                  <a:latin typeface="Lato Light" panose="020F0302020204030203" pitchFamily="34" charset="0"/>
                  <a:ea typeface="Lato Bold"/>
                  <a:cs typeface="Lato Bold"/>
                  <a:sym typeface="Lato Bold"/>
                </a:rPr>
                <a:t>. (2024).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Rozporządzenie</a:t>
              </a:r>
              <a:r>
                <a:rPr lang="en-US" sz="2400" u="none" strike="noStrike" dirty="0">
                  <a:solidFill>
                    <a:srgbClr val="000000"/>
                  </a:solidFill>
                  <a:latin typeface="Lato Light" panose="020F0302020204030203" pitchFamily="34" charset="0"/>
                  <a:ea typeface="Lato"/>
                  <a:cs typeface="Lato"/>
                  <a:sym typeface="Lato"/>
                </a:rPr>
                <a:t> (UE) 2024/... </a:t>
              </a:r>
              <a:r>
                <a:rPr lang="en-US" sz="2400" u="none" strike="noStrike" dirty="0" err="1">
                  <a:solidFill>
                    <a:srgbClr val="000000"/>
                  </a:solidFill>
                  <a:latin typeface="Lato Light" panose="020F0302020204030203" pitchFamily="34" charset="0"/>
                  <a:ea typeface="Lato"/>
                  <a:cs typeface="Lato"/>
                  <a:sym typeface="Lato"/>
                </a:rPr>
                <a:t>ustanawiające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zharmonizowane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przepisy</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dotyczące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ustawa</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Urząd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Publikacji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Unii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Europejskiej</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Komisja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Europejska</a:t>
              </a:r>
              <a:r>
                <a:rPr lang="en-US" sz="2400" b="1" u="none" strike="noStrike" dirty="0">
                  <a:solidFill>
                    <a:srgbClr val="000000"/>
                  </a:solidFill>
                  <a:latin typeface="Lato Light" panose="020F0302020204030203" pitchFamily="34" charset="0"/>
                  <a:ea typeface="Lato Bold"/>
                  <a:cs typeface="Lato Bold"/>
                  <a:sym typeface="Lato Bold"/>
                </a:rPr>
                <a:t>. (2025).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Kodeks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postępowania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ogólnego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przeznaczenia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Komisja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Europejska</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UNESCO. (2021).</a:t>
              </a:r>
              <a:r>
                <a:rPr lang="en-US" sz="2400" u="none" strike="noStrike" dirty="0">
                  <a:solidFill>
                    <a:srgbClr val="000000"/>
                  </a:solidFill>
                  <a:latin typeface="Lato Light" panose="020F0302020204030203" pitchFamily="34" charset="0"/>
                  <a:ea typeface="Lato"/>
                  <a:cs typeface="Lato"/>
                  <a:sym typeface="Lato"/>
                </a:rPr>
                <a:t>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Rekomendacja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dotycząca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etyki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Organizacja </a:t>
              </a:r>
              <a:r>
                <a:rPr lang="en-US" sz="2400" u="none" strike="noStrike" dirty="0" err="1">
                  <a:solidFill>
                    <a:srgbClr val="000000"/>
                  </a:solidFill>
                  <a:latin typeface="Lato Light" panose="020F0302020204030203" pitchFamily="34" charset="0"/>
                  <a:ea typeface="Lato"/>
                  <a:cs typeface="Lato"/>
                  <a:sym typeface="Lato"/>
                </a:rPr>
                <a:t>Narodów</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Zjednoczonych</a:t>
              </a:r>
              <a:r>
                <a:rPr lang="en-US" sz="2400" u="none" strike="noStrike" dirty="0">
                  <a:solidFill>
                    <a:srgbClr val="000000"/>
                  </a:solidFill>
                  <a:latin typeface="Lato Light" panose="020F0302020204030203" pitchFamily="34" charset="0"/>
                  <a:ea typeface="Lato"/>
                  <a:cs typeface="Lato"/>
                  <a:sym typeface="Lato"/>
                </a:rPr>
                <a:t> do </a:t>
              </a:r>
              <a:r>
                <a:rPr lang="en-US" sz="2400" u="none" strike="noStrike" dirty="0" err="1">
                  <a:solidFill>
                    <a:srgbClr val="000000"/>
                  </a:solidFill>
                  <a:latin typeface="Lato Light" panose="020F0302020204030203" pitchFamily="34" charset="0"/>
                  <a:ea typeface="Lato"/>
                  <a:cs typeface="Lato"/>
                  <a:sym typeface="Lato"/>
                </a:rPr>
                <a:t>spraw</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Oświaty</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Nauki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Kultury</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UNESCO. (2023).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Metodologia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oceny</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gotowości</a:t>
              </a:r>
              <a:r>
                <a:rPr lang="en-US" sz="2400" u="none" strike="noStrike" dirty="0">
                  <a:solidFill>
                    <a:srgbClr val="000000"/>
                  </a:solidFill>
                  <a:latin typeface="Lato Light" panose="020F0302020204030203" pitchFamily="34" charset="0"/>
                  <a:ea typeface="Lato"/>
                  <a:cs typeface="Lato"/>
                  <a:sym typeface="Lato"/>
                </a:rPr>
                <a:t> (RAM): </a:t>
              </a:r>
              <a:r>
                <a:rPr lang="en-US" sz="2400" u="none" strike="noStrike" dirty="0" err="1">
                  <a:solidFill>
                    <a:srgbClr val="000000"/>
                  </a:solidFill>
                  <a:latin typeface="Lato Light" panose="020F0302020204030203" pitchFamily="34" charset="0"/>
                  <a:ea typeface="Lato"/>
                  <a:cs typeface="Lato"/>
                  <a:sym typeface="Lato"/>
                </a:rPr>
                <a:t>narzędzie</a:t>
              </a:r>
              <a:r>
                <a:rPr lang="en-US" sz="2400" u="none" strike="noStrike" dirty="0">
                  <a:solidFill>
                    <a:srgbClr val="000000"/>
                  </a:solidFill>
                  <a:latin typeface="Lato Light" panose="020F0302020204030203" pitchFamily="34" charset="0"/>
                  <a:ea typeface="Lato"/>
                  <a:cs typeface="Lato"/>
                  <a:sym typeface="Lato"/>
                </a:rPr>
                <a:t> do </a:t>
              </a:r>
              <a:r>
                <a:rPr lang="en-US" sz="2400" u="none" strike="noStrike" dirty="0" err="1">
                  <a:solidFill>
                    <a:srgbClr val="000000"/>
                  </a:solidFill>
                  <a:latin typeface="Lato Light" panose="020F0302020204030203" pitchFamily="34" charset="0"/>
                  <a:ea typeface="Lato"/>
                  <a:cs typeface="Lato"/>
                  <a:sym typeface="Lato"/>
                </a:rPr>
                <a:t>formułowania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rekomendacji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dotyczących</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etyki</a:t>
              </a:r>
              <a:r>
                <a:rPr lang="en-US" sz="2400" u="none" strike="noStrike" dirty="0">
                  <a:solidFill>
                    <a:srgbClr val="000000"/>
                  </a:solidFill>
                  <a:latin typeface="Lato Light" panose="020F0302020204030203" pitchFamily="34" charset="0"/>
                  <a:ea typeface="Lato"/>
                  <a:cs typeface="Lato"/>
                  <a:sym typeface="Lato"/>
                </a:rPr>
                <a:t> w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UNESCO.</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OECD. (2019).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Zasady</a:t>
              </a:r>
              <a:r>
                <a:rPr lang="en-US" sz="2400" u="none" strike="noStrike" dirty="0">
                  <a:solidFill>
                    <a:srgbClr val="000000"/>
                  </a:solidFill>
                  <a:latin typeface="Lato Light" panose="020F0302020204030203" pitchFamily="34" charset="0"/>
                  <a:ea typeface="Lato"/>
                  <a:cs typeface="Lato"/>
                  <a:sym typeface="Lato"/>
                </a:rPr>
                <a:t> OECD </a:t>
              </a:r>
              <a:r>
                <a:rPr lang="en-US" sz="2400" u="none" strike="noStrike" dirty="0" err="1">
                  <a:solidFill>
                    <a:srgbClr val="000000"/>
                  </a:solidFill>
                  <a:latin typeface="Lato Light" panose="020F0302020204030203" pitchFamily="34" charset="0"/>
                  <a:ea typeface="Lato"/>
                  <a:cs typeface="Lato"/>
                  <a:sym typeface="Lato"/>
                </a:rPr>
                <a:t>dotyczące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Publikacja</a:t>
              </a:r>
              <a:r>
                <a:rPr lang="en-US" sz="2400" u="none" strike="noStrike" dirty="0">
                  <a:solidFill>
                    <a:srgbClr val="000000"/>
                  </a:solidFill>
                  <a:latin typeface="Lato Light" panose="020F0302020204030203" pitchFamily="34" charset="0"/>
                  <a:ea typeface="Lato"/>
                  <a:cs typeface="Lato"/>
                  <a:sym typeface="Lato"/>
                </a:rPr>
                <a:t> OECD.</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Komisja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Europejska</a:t>
              </a:r>
              <a:r>
                <a:rPr lang="en-US" sz="2400" b="1" u="none" strike="noStrike" dirty="0">
                  <a:solidFill>
                    <a:srgbClr val="000000"/>
                  </a:solidFill>
                  <a:latin typeface="Lato Light" panose="020F0302020204030203" pitchFamily="34" charset="0"/>
                  <a:ea typeface="Lato Bold"/>
                  <a:cs typeface="Lato Bold"/>
                  <a:sym typeface="Lato Bold"/>
                </a:rPr>
                <a:t>. (2019). </a:t>
              </a:r>
            </a:p>
            <a:p>
              <a:pPr marL="0" lvl="0" indent="0" algn="just">
                <a:lnSpc>
                  <a:spcPts val="2879"/>
                </a:lnSpc>
                <a:spcBef>
                  <a:spcPct val="0"/>
                </a:spcBef>
              </a:pPr>
              <a:r>
                <a:rPr lang="en-US" sz="2400" i="1" u="none" strike="noStrike" dirty="0" err="1">
                  <a:solidFill>
                    <a:srgbClr val="000000"/>
                  </a:solidFill>
                  <a:latin typeface="Lato Light" panose="020F0302020204030203" pitchFamily="34" charset="0"/>
                  <a:ea typeface="Lato Italics"/>
                  <a:cs typeface="Lato Italics"/>
                  <a:sym typeface="Lato Italics"/>
                </a:rPr>
                <a:t>Wytyczne</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etyczne</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dla</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godnej</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zaufania</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sztucznej</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inteligencji</a:t>
              </a:r>
              <a:r>
                <a:rPr lang="en-US" sz="2400" i="1" u="none" strike="noStrike" dirty="0">
                  <a:solidFill>
                    <a:srgbClr val="000000"/>
                  </a:solidFill>
                  <a:latin typeface="Lato Light" panose="020F0302020204030203" pitchFamily="34" charset="0"/>
                  <a:ea typeface="Lato Italics"/>
                  <a:cs typeface="Lato Italics"/>
                  <a:sym typeface="Lato Italics"/>
                </a:rPr>
                <a:t>. Grupa </a:t>
              </a:r>
              <a:r>
                <a:rPr lang="en-US" sz="2400" i="1" u="none" strike="noStrike" dirty="0" err="1">
                  <a:solidFill>
                    <a:srgbClr val="000000"/>
                  </a:solidFill>
                  <a:latin typeface="Lato Light" panose="020F0302020204030203" pitchFamily="34" charset="0"/>
                  <a:ea typeface="Lato Italics"/>
                  <a:cs typeface="Lato Italics"/>
                  <a:sym typeface="Lato Italics"/>
                </a:rPr>
                <a:t>wiodących</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ekspertów</a:t>
              </a:r>
              <a:r>
                <a:rPr lang="en-US" sz="2400" i="1" u="none" strike="noStrike" dirty="0">
                  <a:solidFill>
                    <a:srgbClr val="000000"/>
                  </a:solidFill>
                  <a:latin typeface="Lato Light" panose="020F0302020204030203" pitchFamily="34" charset="0"/>
                  <a:ea typeface="Lato Italics"/>
                  <a:cs typeface="Lato Italics"/>
                  <a:sym typeface="Lato Italics"/>
                </a:rPr>
                <a:t> w </a:t>
              </a:r>
              <a:r>
                <a:rPr lang="en-US" sz="2400" i="1" u="none" strike="noStrike" dirty="0" err="1">
                  <a:solidFill>
                    <a:srgbClr val="000000"/>
                  </a:solidFill>
                  <a:latin typeface="Lato Light" panose="020F0302020204030203" pitchFamily="34" charset="0"/>
                  <a:ea typeface="Lato Italics"/>
                  <a:cs typeface="Lato Italics"/>
                  <a:sym typeface="Lato Italics"/>
                </a:rPr>
                <a:t>dziedzinie</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sztucznej</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inteligencji</a:t>
              </a:r>
              <a:r>
                <a:rPr lang="en-US" sz="2400" i="1" u="none" strike="noStrike" dirty="0">
                  <a:solidFill>
                    <a:srgbClr val="000000"/>
                  </a:solidFill>
                  <a:latin typeface="Lato Light" panose="020F0302020204030203" pitchFamily="34" charset="0"/>
                  <a:ea typeface="Lato Italics"/>
                  <a:cs typeface="Lato Italics"/>
                  <a:sym typeface="Lato Italics"/>
                </a:rPr>
                <a:t>.</a:t>
              </a:r>
            </a:p>
          </p:txBody>
        </p:sp>
      </p:gr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4399" y="1085850"/>
            <a:ext cx="9207533" cy="578431"/>
          </a:xfrm>
          <a:prstGeom prst="rect">
            <a:avLst/>
          </a:prstGeom>
        </p:spPr>
        <p:txBody>
          <a:bodyPr lIns="0" tIns="0" rIns="0" bIns="0" rtlCol="0" anchor="t">
            <a:spAutoFit/>
          </a:bodyPr>
          <a:lstStyle/>
          <a:p>
            <a:pPr marL="0" lvl="0" indent="0" algn="l">
              <a:lnSpc>
                <a:spcPts val="4541"/>
              </a:lnSpc>
              <a:spcBef>
                <a:spcPct val="0"/>
              </a:spcBef>
            </a:pPr>
            <a:r>
              <a:rPr lang="en-US" sz="4204" u="none" strike="noStrike">
                <a:solidFill>
                  <a:srgbClr val="000000"/>
                </a:solidFill>
                <a:latin typeface="Oswald"/>
                <a:ea typeface="Oswald"/>
                <a:cs typeface="Oswald"/>
                <a:sym typeface="Oswald"/>
              </a:rPr>
              <a:t>ODNIESIENIA UŻYTE W MODULE</a:t>
            </a:r>
          </a:p>
        </p:txBody>
      </p:sp>
      <p:grpSp>
        <p:nvGrpSpPr>
          <p:cNvPr id="3" name="Group 3"/>
          <p:cNvGrpSpPr/>
          <p:nvPr/>
        </p:nvGrpSpPr>
        <p:grpSpPr>
          <a:xfrm>
            <a:off x="1044399" y="2225158"/>
            <a:ext cx="16214901" cy="3384347"/>
            <a:chOff x="0" y="0"/>
            <a:chExt cx="21619867" cy="4512462"/>
          </a:xfrm>
        </p:grpSpPr>
        <p:sp>
          <p:nvSpPr>
            <p:cNvPr id="4" name="Freeform 4"/>
            <p:cNvSpPr/>
            <p:nvPr/>
          </p:nvSpPr>
          <p:spPr>
            <a:xfrm>
              <a:off x="0" y="0"/>
              <a:ext cx="21619868" cy="4512461"/>
            </a:xfrm>
            <a:custGeom>
              <a:avLst/>
              <a:gdLst/>
              <a:ahLst/>
              <a:cxnLst/>
              <a:rect l="l" t="t" r="r" b="b"/>
              <a:pathLst>
                <a:path w="21619868" h="4512461">
                  <a:moveTo>
                    <a:pt x="0" y="0"/>
                  </a:moveTo>
                  <a:lnTo>
                    <a:pt x="21619868" y="0"/>
                  </a:lnTo>
                  <a:lnTo>
                    <a:pt x="21619868" y="4512461"/>
                  </a:lnTo>
                  <a:lnTo>
                    <a:pt x="0" y="4512461"/>
                  </a:lnTo>
                  <a:close/>
                </a:path>
              </a:pathLst>
            </a:custGeom>
            <a:blipFill>
              <a:blip r:embed="rId3">
                <a:alphaModFix amt="0"/>
              </a:blip>
              <a:stretch>
                <a:fillRect t="-47064" r="-3748" b="-46645"/>
              </a:stretch>
            </a:blipFill>
          </p:spPr>
          <p:txBody>
            <a:bodyPr/>
            <a:lstStyle/>
            <a:p>
              <a:endParaRPr lang="es-ES"/>
            </a:p>
          </p:txBody>
        </p:sp>
        <p:sp>
          <p:nvSpPr>
            <p:cNvPr id="5" name="TextBox 5"/>
            <p:cNvSpPr txBox="1"/>
            <p:nvPr/>
          </p:nvSpPr>
          <p:spPr>
            <a:xfrm>
              <a:off x="0" y="0"/>
              <a:ext cx="21619867" cy="4512462"/>
            </a:xfrm>
            <a:prstGeom prst="rect">
              <a:avLst/>
            </a:prstGeom>
          </p:spPr>
          <p:txBody>
            <a:bodyPr lIns="0" tIns="0" rIns="0" bIns="0" rtlCol="0" anchor="ctr"/>
            <a:lstStyle/>
            <a:p>
              <a:pPr marL="0" lvl="0" indent="0" algn="just">
                <a:lnSpc>
                  <a:spcPts val="2879"/>
                </a:lnSpc>
                <a:spcBef>
                  <a:spcPct val="0"/>
                </a:spcBef>
              </a:pPr>
              <a:endParaRPr sz="2400" dirty="0">
                <a:latin typeface="Lato Light" panose="020F0302020204030203" pitchFamily="34" charset="0"/>
              </a:endParaRPr>
            </a:p>
            <a:p>
              <a:pPr marL="0" lvl="0" indent="0" algn="just">
                <a:lnSpc>
                  <a:spcPts val="2879"/>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CEDEFOP. (2022).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Cyfryzacja</a:t>
              </a:r>
              <a:r>
                <a:rPr lang="en-US" sz="2400" u="none" strike="noStrike" dirty="0">
                  <a:solidFill>
                    <a:srgbClr val="000000"/>
                  </a:solidFill>
                  <a:latin typeface="Lato Light" panose="020F0302020204030203" pitchFamily="34" charset="0"/>
                  <a:ea typeface="Lato"/>
                  <a:cs typeface="Lato"/>
                  <a:sym typeface="Lato"/>
                </a:rPr>
                <a:t> w </a:t>
              </a:r>
              <a:r>
                <a:rPr lang="en-US" sz="2400" u="none" strike="noStrike" dirty="0" err="1">
                  <a:solidFill>
                    <a:srgbClr val="000000"/>
                  </a:solidFill>
                  <a:latin typeface="Lato Light" panose="020F0302020204030203" pitchFamily="34" charset="0"/>
                  <a:ea typeface="Lato"/>
                  <a:cs typeface="Lato"/>
                  <a:sym typeface="Lato"/>
                </a:rPr>
                <a:t>edukacji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kształceniu</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zawodowym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umiejętności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przyszłości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Urząd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Publikacji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Unii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Europejskiej</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Parlament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Europejski</a:t>
              </a:r>
              <a:r>
                <a:rPr lang="en-US" sz="2400" b="1" u="none" strike="noStrike" dirty="0">
                  <a:solidFill>
                    <a:srgbClr val="000000"/>
                  </a:solidFill>
                  <a:latin typeface="Lato Light" panose="020F0302020204030203" pitchFamily="34" charset="0"/>
                  <a:ea typeface="Lato Bold"/>
                  <a:cs typeface="Lato Bold"/>
                  <a:sym typeface="Lato Bold"/>
                </a:rPr>
                <a:t>. (2020).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Etyka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problemy</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inicjatywy</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Biuro</a:t>
              </a:r>
              <a:r>
                <a:rPr lang="en-US" sz="2400" u="none" strike="noStrike" dirty="0">
                  <a:solidFill>
                    <a:srgbClr val="000000"/>
                  </a:solidFill>
                  <a:latin typeface="Lato Light" panose="020F0302020204030203" pitchFamily="34" charset="0"/>
                  <a:ea typeface="Lato"/>
                  <a:cs typeface="Lato"/>
                  <a:sym typeface="Lato"/>
                </a:rPr>
                <a:t> Analiz </a:t>
              </a:r>
              <a:r>
                <a:rPr lang="en-US" sz="2400" u="none" strike="noStrike" dirty="0" err="1">
                  <a:solidFill>
                    <a:srgbClr val="000000"/>
                  </a:solidFill>
                  <a:latin typeface="Lato Light" panose="020F0302020204030203" pitchFamily="34" charset="0"/>
                  <a:ea typeface="Lato"/>
                  <a:cs typeface="Lato"/>
                  <a:sym typeface="Lato"/>
                </a:rPr>
                <a:t>Parlamentu</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Europejskiego</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Światowe</a:t>
              </a:r>
              <a:r>
                <a:rPr lang="en-US" sz="2400" b="1" u="none" strike="noStrike" dirty="0">
                  <a:solidFill>
                    <a:srgbClr val="000000"/>
                  </a:solidFill>
                  <a:latin typeface="Lato Light" panose="020F0302020204030203" pitchFamily="34" charset="0"/>
                  <a:ea typeface="Lato Bold"/>
                  <a:cs typeface="Lato Bold"/>
                  <a:sym typeface="Lato Bold"/>
                </a:rPr>
                <a:t> Forum </a:t>
              </a:r>
              <a:r>
                <a:rPr lang="en-US" sz="2400" b="1" u="none" strike="noStrike" dirty="0" err="1">
                  <a:solidFill>
                    <a:srgbClr val="000000"/>
                  </a:solidFill>
                  <a:latin typeface="Lato Light" panose="020F0302020204030203" pitchFamily="34" charset="0"/>
                  <a:ea typeface="Lato Bold"/>
                  <a:cs typeface="Lato Bold"/>
                  <a:sym typeface="Lato Bold"/>
                </a:rPr>
                <a:t>Ekonomiczne</a:t>
              </a:r>
              <a:r>
                <a:rPr lang="en-US" sz="2400" b="1" u="none" strike="noStrike" dirty="0">
                  <a:solidFill>
                    <a:srgbClr val="000000"/>
                  </a:solidFill>
                  <a:latin typeface="Lato Light" panose="020F0302020204030203" pitchFamily="34" charset="0"/>
                  <a:ea typeface="Lato Bold"/>
                  <a:cs typeface="Lato Bold"/>
                  <a:sym typeface="Lato Bold"/>
                </a:rPr>
                <a:t>. (2023).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Kształtowanie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przyszłości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uczenia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się</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rola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sztucznej</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inteligencji</a:t>
              </a:r>
              <a:r>
                <a:rPr lang="en-US" sz="2400" u="none" strike="noStrike" dirty="0">
                  <a:solidFill>
                    <a:srgbClr val="000000"/>
                  </a:solidFill>
                  <a:latin typeface="Lato Light" panose="020F0302020204030203" pitchFamily="34" charset="0"/>
                  <a:ea typeface="Lato"/>
                  <a:cs typeface="Lato"/>
                  <a:sym typeface="Lato"/>
                </a:rPr>
                <a:t> w </a:t>
              </a:r>
              <a:r>
                <a:rPr lang="en-US" sz="2400" u="none" strike="noStrike" dirty="0" err="1">
                  <a:solidFill>
                    <a:srgbClr val="000000"/>
                  </a:solidFill>
                  <a:latin typeface="Lato Light" panose="020F0302020204030203" pitchFamily="34" charset="0"/>
                  <a:ea typeface="Lato"/>
                  <a:cs typeface="Lato"/>
                  <a:sym typeface="Lato"/>
                </a:rPr>
                <a:t>edukacji</a:t>
              </a:r>
              <a:r>
                <a:rPr lang="en-US" sz="2400" u="none" strike="noStrike" dirty="0">
                  <a:solidFill>
                    <a:srgbClr val="000000"/>
                  </a:solidFill>
                  <a:latin typeface="Lato Light" panose="020F0302020204030203" pitchFamily="34" charset="0"/>
                  <a:ea typeface="Lato"/>
                  <a:cs typeface="Lato"/>
                  <a:sym typeface="Lato"/>
                </a:rPr>
                <a:t>. WEF.</a:t>
              </a:r>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1118921"/>
            <a:chOff x="0" y="0"/>
            <a:chExt cx="2900655" cy="1491894"/>
          </a:xfrm>
        </p:grpSpPr>
        <p:sp>
          <p:nvSpPr>
            <p:cNvPr id="3" name="Freeform 3"/>
            <p:cNvSpPr/>
            <p:nvPr/>
          </p:nvSpPr>
          <p:spPr>
            <a:xfrm>
              <a:off x="0" y="0"/>
              <a:ext cx="2900656" cy="1491895"/>
            </a:xfrm>
            <a:custGeom>
              <a:avLst/>
              <a:gdLst/>
              <a:ahLst/>
              <a:cxnLst/>
              <a:rect l="l" t="t" r="r" b="b"/>
              <a:pathLst>
                <a:path w="2900656" h="1491895">
                  <a:moveTo>
                    <a:pt x="0" y="0"/>
                  </a:moveTo>
                  <a:lnTo>
                    <a:pt x="2900656" y="0"/>
                  </a:lnTo>
                  <a:lnTo>
                    <a:pt x="2900656" y="1491895"/>
                  </a:lnTo>
                  <a:lnTo>
                    <a:pt x="0" y="1491895"/>
                  </a:lnTo>
                  <a:close/>
                </a:path>
              </a:pathLst>
            </a:custGeom>
            <a:blipFill>
              <a:blip r:embed="rId4">
                <a:alphaModFix amt="0"/>
              </a:blip>
              <a:stretch>
                <a:fillRect t="-15045" b="39276"/>
              </a:stretch>
            </a:blipFill>
          </p:spPr>
          <p:txBody>
            <a:bodyPr/>
            <a:lstStyle/>
            <a:p>
              <a:endParaRPr lang="es-ES"/>
            </a:p>
          </p:txBody>
        </p:sp>
        <p:sp>
          <p:nvSpPr>
            <p:cNvPr id="4" name="TextBox 4"/>
            <p:cNvSpPr txBox="1"/>
            <p:nvPr/>
          </p:nvSpPr>
          <p:spPr>
            <a:xfrm>
              <a:off x="0" y="0"/>
              <a:ext cx="2900655"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Zacznij od nowa</a:t>
              </a:r>
            </a:p>
          </p:txBody>
        </p:sp>
      </p:grpSp>
      <p:grpSp>
        <p:nvGrpSpPr>
          <p:cNvPr id="5" name="Group 5"/>
          <p:cNvGrpSpPr/>
          <p:nvPr/>
        </p:nvGrpSpPr>
        <p:grpSpPr>
          <a:xfrm>
            <a:off x="8601427" y="7476973"/>
            <a:ext cx="2338435" cy="642671"/>
            <a:chOff x="0" y="0"/>
            <a:chExt cx="3117914" cy="856894"/>
          </a:xfrm>
        </p:grpSpPr>
        <p:sp>
          <p:nvSpPr>
            <p:cNvPr id="6" name="Freeform 6"/>
            <p:cNvSpPr/>
            <p:nvPr/>
          </p:nvSpPr>
          <p:spPr>
            <a:xfrm>
              <a:off x="0" y="0"/>
              <a:ext cx="3117912" cy="856895"/>
            </a:xfrm>
            <a:custGeom>
              <a:avLst/>
              <a:gdLst/>
              <a:ahLst/>
              <a:cxnLst/>
              <a:rect l="l" t="t" r="r" b="b"/>
              <a:pathLst>
                <a:path w="3117912" h="856895">
                  <a:moveTo>
                    <a:pt x="0" y="0"/>
                  </a:moveTo>
                  <a:lnTo>
                    <a:pt x="3117912" y="0"/>
                  </a:lnTo>
                  <a:lnTo>
                    <a:pt x="3117912" y="856895"/>
                  </a:lnTo>
                  <a:lnTo>
                    <a:pt x="0" y="856895"/>
                  </a:lnTo>
                  <a:close/>
                </a:path>
              </a:pathLst>
            </a:custGeom>
            <a:blipFill>
              <a:blip r:embed="rId4">
                <a:alphaModFix amt="0"/>
              </a:blip>
              <a:stretch>
                <a:fillRect t="-31134" b="-10662"/>
              </a:stretch>
            </a:blipFill>
          </p:spPr>
          <p:txBody>
            <a:bodyPr/>
            <a:lstStyle/>
            <a:p>
              <a:endParaRPr lang="es-ES"/>
            </a:p>
          </p:txBody>
        </p:sp>
        <p:sp>
          <p:nvSpPr>
            <p:cNvPr id="7" name="TextBox 7"/>
            <p:cNvSpPr txBox="1"/>
            <p:nvPr/>
          </p:nvSpPr>
          <p:spPr>
            <a:xfrm>
              <a:off x="0" y="0"/>
              <a:ext cx="3117914"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Kurs wyjścia</a:t>
              </a:r>
            </a:p>
          </p:txBody>
        </p:sp>
      </p:grpSp>
      <p:grpSp>
        <p:nvGrpSpPr>
          <p:cNvPr id="8" name="Group 8"/>
          <p:cNvGrpSpPr/>
          <p:nvPr/>
        </p:nvGrpSpPr>
        <p:grpSpPr>
          <a:xfrm>
            <a:off x="8806491" y="2992907"/>
            <a:ext cx="7419499" cy="3244739"/>
            <a:chOff x="0" y="0"/>
            <a:chExt cx="9892665" cy="4326318"/>
          </a:xfrm>
        </p:grpSpPr>
        <p:sp>
          <p:nvSpPr>
            <p:cNvPr id="9" name="Freeform 9" descr="Logo z głową człowieka w okręgu.  Treść generowana przez sztuczną inteligencję może być nieprawidłowa."/>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l="-75129" t="-35009" r="-31" b="-116629"/>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Projekt ten był współfinansowany ze środków programu Erasmus+ Komisji Europejskiej. Niniejsza publikacja odzwierciedla wyłącznie opinie jej autorów i ani Komisja Europejska, ani SEPIE nie ponoszą odpowiedzialności za jakiekolwiek wykorzystanie zawartych w niej informacji.</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TotalTime>
  <Words>4048</Words>
  <Application>Microsoft Office PowerPoint</Application>
  <PresentationFormat>Custom</PresentationFormat>
  <Paragraphs>427</Paragraphs>
  <Slides>41</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Lato Light Italics</vt:lpstr>
      <vt:lpstr>Oswald</vt:lpstr>
      <vt:lpstr>Calibri</vt:lpstr>
      <vt:lpstr>Lato</vt:lpstr>
      <vt:lpstr>Gosha</vt:lpstr>
      <vt:lpstr>Arial</vt:lpstr>
      <vt:lpstr>Lato Light</vt:lpstr>
      <vt:lpstr>Gosha Bold</vt:lpstr>
      <vt:lpstr>Quattrocento Bold</vt:lpstr>
      <vt:lpstr>Lato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PL_Moduł 1 - INclusive trAIners</dc:title>
  <dc:creator>User00</dc:creator>
  <cp:lastModifiedBy>Jaione Santos Miguel</cp:lastModifiedBy>
  <cp:revision>7</cp:revision>
  <dcterms:created xsi:type="dcterms:W3CDTF">2006-08-16T00:00:00Z</dcterms:created>
  <dcterms:modified xsi:type="dcterms:W3CDTF">2026-10-08T13:53:13Z</dcterms:modified>
  <dc:identifier>DAHQv1q_z1g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73AD4BDE-16DD-4161-B650-1647E33D6CDD</vt:lpwstr>
  </property>
  <property fmtid="{D5CDD505-2E9C-101B-9397-08002B2CF9AE}" pid="3" name="ArticulatePath">
    <vt:lpwstr>PL_Moduł 1 - INclusive trAIners</vt:lpwstr>
  </property>
</Properties>
</file>