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notesSlides/notesSlide16.xml" ContentType="application/vnd.openxmlformats-officedocument.presentationml.notesSlide+xml"/>
  <Override PartName="/ppt/tags/tag22.xml" ContentType="application/vnd.openxmlformats-officedocument.presentationml.tags+xml"/>
  <Override PartName="/ppt/notesSlides/notesSlide17.xml" ContentType="application/vnd.openxmlformats-officedocument.presentationml.notesSlide+xml"/>
  <Override PartName="/ppt/tags/tag23.xml" ContentType="application/vnd.openxmlformats-officedocument.presentationml.tags+xml"/>
  <Override PartName="/ppt/notesSlides/notesSlide18.xml" ContentType="application/vnd.openxmlformats-officedocument.presentationml.notesSlide+xml"/>
  <Override PartName="/ppt/tags/tag24.xml" ContentType="application/vnd.openxmlformats-officedocument.presentationml.tags+xml"/>
  <Override PartName="/ppt/notesSlides/notesSlide1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27.xml" ContentType="application/vnd.openxmlformats-officedocument.presentationml.notesSlide+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notesSlides/notesSlide30.xml" ContentType="application/vnd.openxmlformats-officedocument.presentationml.notesSlide+xml"/>
  <Override PartName="/ppt/tags/tag38.xml" ContentType="application/vnd.openxmlformats-officedocument.presentationml.tags+xml"/>
  <Override PartName="/ppt/notesSlides/notesSlide31.xml" ContentType="application/vnd.openxmlformats-officedocument.presentationml.notesSlide+xml"/>
  <Override PartName="/ppt/tags/tag39.xml" ContentType="application/vnd.openxmlformats-officedocument.presentationml.tags+xml"/>
  <Override PartName="/ppt/notesSlides/notesSlide32.xml" ContentType="application/vnd.openxmlformats-officedocument.presentationml.notesSlide+xml"/>
  <Override PartName="/ppt/tags/tag40.xml" ContentType="application/vnd.openxmlformats-officedocument.presentationml.tags+xml"/>
  <Override PartName="/ppt/notesSlides/notesSlide33.xml" ContentType="application/vnd.openxmlformats-officedocument.presentationml.notesSlide+xml"/>
  <Override PartName="/ppt/tags/tag41.xml" ContentType="application/vnd.openxmlformats-officedocument.presentationml.tags+xml"/>
  <Override PartName="/ppt/notesSlides/notesSlide34.xml" ContentType="application/vnd.openxmlformats-officedocument.presentationml.notesSlide+xml"/>
  <Override PartName="/ppt/tags/tag42.xml" ContentType="application/vnd.openxmlformats-officedocument.presentationml.tags+xml"/>
  <Override PartName="/ppt/notesSlides/notesSlide35.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36.xml" ContentType="application/vnd.openxmlformats-officedocument.presentationml.notesSlide+xml"/>
  <Override PartName="/ppt/tags/tag45.xml" ContentType="application/vnd.openxmlformats-officedocument.presentationml.tags+xml"/>
  <Override PartName="/ppt/notesSlides/notesSlide37.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3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9" r:id="rId44"/>
    <p:sldId id="300" r:id="rId45"/>
    <p:sldId id="301" r:id="rId46"/>
    <p:sldId id="302" r:id="rId47"/>
    <p:sldId id="303" r:id="rId48"/>
    <p:sldId id="304" r:id="rId49"/>
    <p:sldId id="305" r:id="rId50"/>
    <p:sldId id="298" r:id="rId51"/>
    <p:sldId id="306" r:id="rId52"/>
  </p:sldIdLst>
  <p:sldSz cx="18288000" cy="10287000"/>
  <p:notesSz cx="6858000" cy="9144000"/>
  <p:embeddedFontLst>
    <p:embeddedFont>
      <p:font typeface="Lato" panose="020F0502020204030203" pitchFamily="34" charset="0"/>
      <p:regular r:id="rId54"/>
      <p:bold r:id="rId55"/>
      <p:italic r:id="rId56"/>
    </p:embeddedFont>
    <p:embeddedFont>
      <p:font typeface="Lato Bold" panose="020F0802020204030203" pitchFamily="34" charset="0"/>
      <p:regular r:id="rId57"/>
      <p:bold r:id="rId58"/>
    </p:embeddedFont>
    <p:embeddedFont>
      <p:font typeface="Lato Light" panose="020F0302020204030203" pitchFamily="34" charset="0"/>
      <p:regular r:id="rId59"/>
    </p:embeddedFont>
    <p:embeddedFont>
      <p:font typeface="Open Sans" pitchFamily="2" charset="0"/>
      <p:regular r:id="rId60"/>
      <p:bold r:id="rId61"/>
      <p:italic r:id="rId62"/>
      <p:boldItalic r:id="rId63"/>
    </p:embeddedFont>
    <p:embeddedFont>
      <p:font typeface="Open Sans Bold" pitchFamily="2" charset="0"/>
      <p:regular r:id="rId64"/>
      <p:bold r:id="rId65"/>
    </p:embeddedFont>
    <p:embeddedFont>
      <p:font typeface="Oswald" pitchFamily="2" charset="0"/>
      <p:regular r:id="rId66"/>
      <p:bold r:id="rId67"/>
    </p:embeddedFont>
    <p:embeddedFont>
      <p:font typeface="Quattrocento Bold" panose="020B0604020202020204" charset="0"/>
      <p:regular r:id="rId68"/>
    </p:embeddedFont>
  </p:embeddedFontLst>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font" Target="fonts/font13.fntdata"/><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6.jpe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7.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0.xml"/><Relationship Id="rId5" Type="http://schemas.openxmlformats.org/officeDocument/2006/relationships/image" Target="../media/image22.jpeg"/><Relationship Id="rId4"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2.xml"/><Relationship Id="rId5" Type="http://schemas.openxmlformats.org/officeDocument/2006/relationships/image" Target="../media/image18.png"/><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4.xml"/><Relationship Id="rId5" Type="http://schemas.openxmlformats.org/officeDocument/2006/relationships/image" Target="../media/image6.jpe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7.xml"/><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8.xml"/><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9.xml"/><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30.xml"/><Relationship Id="rId5" Type="http://schemas.openxmlformats.org/officeDocument/2006/relationships/image" Target="../media/image18.png"/><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6.jpeg"/><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27.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36.xml"/><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37.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6.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7.xml"/><Relationship Id="rId1" Type="http://schemas.openxmlformats.org/officeDocument/2006/relationships/tags" Target="../tags/tag40.xml"/><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1.xml"/><Relationship Id="rId5" Type="http://schemas.openxmlformats.org/officeDocument/2006/relationships/image" Target="../media/image18.png"/><Relationship Id="rId4" Type="http://schemas.openxmlformats.org/officeDocument/2006/relationships/image" Target="../media/image1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5.xml"/><Relationship Id="rId7"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18.png"/><Relationship Id="rId5" Type="http://schemas.openxmlformats.org/officeDocument/2006/relationships/image" Target="../media/image6.jpeg"/><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1.xml"/><Relationship Id="rId6" Type="http://schemas.openxmlformats.org/officeDocument/2006/relationships/image" Target="../media/image35.png"/><Relationship Id="rId5" Type="http://schemas.openxmlformats.org/officeDocument/2006/relationships/image" Target="../media/image18.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4.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 en cirkel.  AI-genererat innehåll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702226" y="1009650"/>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2: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Ansvarsfull</a:t>
            </a:r>
            <a:r>
              <a:rPr lang="en-US" sz="4200" b="1" u="none" strike="noStrike" dirty="0">
                <a:solidFill>
                  <a:srgbClr val="FFFFFF"/>
                </a:solidFill>
                <a:latin typeface="Quattrocento Bold"/>
                <a:ea typeface="Quattrocento Bold"/>
                <a:cs typeface="Quattrocento Bold"/>
                <a:sym typeface="Quattrocento Bold"/>
              </a:rPr>
              <a:t> integration av AI </a:t>
            </a:r>
            <a:r>
              <a:rPr lang="en-US" sz="4200" b="1" u="none" strike="noStrike" dirty="0" err="1">
                <a:solidFill>
                  <a:srgbClr val="FFFFFF"/>
                </a:solidFill>
                <a:latin typeface="Quattrocento Bold"/>
                <a:ea typeface="Quattrocento Bold"/>
                <a:cs typeface="Quattrocento Bold"/>
                <a:sym typeface="Quattrocento Bold"/>
              </a:rPr>
              <a:t>i</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utbildning</a:t>
            </a:r>
            <a:r>
              <a:rPr lang="en-US" sz="4200" b="1" u="none" strike="noStrike" dirty="0">
                <a:solidFill>
                  <a:srgbClr val="FFFFFF"/>
                </a:solidFill>
                <a:latin typeface="Quattrocento Bold"/>
                <a:ea typeface="Quattrocento Bold"/>
                <a:cs typeface="Quattrocento Bold"/>
                <a:sym typeface="Quattrocento Bold"/>
              </a:rPr>
              <a:t> och </a:t>
            </a:r>
            <a:r>
              <a:rPr lang="en-US" sz="4200" b="1" u="none" strike="noStrike" dirty="0" err="1">
                <a:solidFill>
                  <a:srgbClr val="FFFFFF"/>
                </a:solidFill>
                <a:latin typeface="Quattrocento Bold"/>
                <a:ea typeface="Quattrocento Bold"/>
                <a:cs typeface="Quattrocento Bold"/>
                <a:sym typeface="Quattrocento Bold"/>
              </a:rPr>
              <a:t>mentorskap</a:t>
            </a:r>
            <a:r>
              <a:rPr lang="en-US" sz="4200" b="1" u="none" strike="noStrike" dirty="0">
                <a:solidFill>
                  <a:srgbClr val="FFFFFF"/>
                </a:solidFill>
                <a:latin typeface="Quattrocento Bold"/>
                <a:ea typeface="Quattrocento Bold"/>
                <a:cs typeface="Quattrocento Bold"/>
                <a:sym typeface="Quattrocento Bold"/>
              </a:rPr>
              <a:t>.</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382085" y="1302582"/>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799469" y="8043967"/>
            <a:ext cx="1700708" cy="1703661"/>
            <a:chOff x="0" y="0"/>
            <a:chExt cx="2267610" cy="2271547"/>
          </a:xfrm>
        </p:grpSpPr>
        <p:sp>
          <p:nvSpPr>
            <p:cNvPr id="10" name="Freeform 10"/>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010924" y="8268110"/>
            <a:ext cx="1277779" cy="1279998"/>
            <a:chOff x="0" y="0"/>
            <a:chExt cx="1703705" cy="1706664"/>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428275" y="2359447"/>
            <a:ext cx="1700708" cy="1703661"/>
            <a:chOff x="0" y="0"/>
            <a:chExt cx="2267610" cy="2271547"/>
          </a:xfrm>
        </p:grpSpPr>
        <p:sp>
          <p:nvSpPr>
            <p:cNvPr id="14" name="Freeform 14"/>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639739" y="2571274"/>
            <a:ext cx="1277779" cy="1279998"/>
            <a:chOff x="0" y="0"/>
            <a:chExt cx="1703705" cy="1706664"/>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559901" y="6340316"/>
            <a:ext cx="1700708" cy="1703661"/>
            <a:chOff x="0" y="0"/>
            <a:chExt cx="2267610" cy="2271547"/>
          </a:xfrm>
        </p:grpSpPr>
        <p:sp>
          <p:nvSpPr>
            <p:cNvPr id="18" name="Freeform 18"/>
            <p:cNvSpPr/>
            <p:nvPr/>
          </p:nvSpPr>
          <p:spPr>
            <a:xfrm>
              <a:off x="95" y="-48"/>
              <a:ext cx="2267426" cy="2271363"/>
            </a:xfrm>
            <a:custGeom>
              <a:avLst/>
              <a:gdLst/>
              <a:ahLst/>
              <a:cxnLst/>
              <a:rect l="l" t="t" r="r" b="b"/>
              <a:pathLst>
                <a:path w="2267426" h="2271363">
                  <a:moveTo>
                    <a:pt x="332137" y="332661"/>
                  </a:moveTo>
                  <a:cubicBezTo>
                    <a:pt x="-110712" y="776145"/>
                    <a:pt x="-110712" y="1495219"/>
                    <a:pt x="332137" y="1938703"/>
                  </a:cubicBezTo>
                  <a:cubicBezTo>
                    <a:pt x="774986" y="2382187"/>
                    <a:pt x="1492790" y="2382314"/>
                    <a:pt x="1935385" y="1938703"/>
                  </a:cubicBezTo>
                  <a:cubicBezTo>
                    <a:pt x="2377980" y="1495092"/>
                    <a:pt x="2378234" y="776145"/>
                    <a:pt x="1935385" y="332661"/>
                  </a:cubicBezTo>
                  <a:cubicBezTo>
                    <a:pt x="1492536" y="-110823"/>
                    <a:pt x="774732"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771356" y="6552162"/>
            <a:ext cx="1277779" cy="1279998"/>
            <a:chOff x="0" y="0"/>
            <a:chExt cx="1703705" cy="1706664"/>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232743" y="465734"/>
            <a:ext cx="6383512" cy="2441143"/>
            <a:chOff x="0" y="0"/>
            <a:chExt cx="8511350" cy="3254858"/>
          </a:xfrm>
        </p:grpSpPr>
        <p:sp>
          <p:nvSpPr>
            <p:cNvPr id="26" name="Freeform 26"/>
            <p:cNvSpPr/>
            <p:nvPr/>
          </p:nvSpPr>
          <p:spPr>
            <a:xfrm>
              <a:off x="0" y="0"/>
              <a:ext cx="8511354" cy="3254860"/>
            </a:xfrm>
            <a:custGeom>
              <a:avLst/>
              <a:gdLst/>
              <a:ahLst/>
              <a:cxnLst/>
              <a:rect l="l" t="t" r="r" b="b"/>
              <a:pathLst>
                <a:path w="8511354" h="3254860">
                  <a:moveTo>
                    <a:pt x="0" y="0"/>
                  </a:moveTo>
                  <a:lnTo>
                    <a:pt x="8511354" y="0"/>
                  </a:lnTo>
                  <a:lnTo>
                    <a:pt x="8511354" y="3254860"/>
                  </a:lnTo>
                  <a:lnTo>
                    <a:pt x="0" y="3254860"/>
                  </a:lnTo>
                  <a:close/>
                </a:path>
              </a:pathLst>
            </a:custGeom>
            <a:blipFill>
              <a:blip r:embed="rId5">
                <a:alphaModFix amt="0"/>
              </a:blip>
              <a:stretch>
                <a:fillRect t="-11996" r="11760" b="22075"/>
              </a:stretch>
            </a:blipFill>
          </p:spPr>
          <p:txBody>
            <a:bodyPr/>
            <a:lstStyle/>
            <a:p>
              <a:endParaRPr lang="es-ES"/>
            </a:p>
          </p:txBody>
        </p:sp>
        <p:sp>
          <p:nvSpPr>
            <p:cNvPr id="27" name="TextBox 27"/>
            <p:cNvSpPr txBox="1"/>
            <p:nvPr/>
          </p:nvSpPr>
          <p:spPr>
            <a:xfrm>
              <a:off x="0" y="-123825"/>
              <a:ext cx="8511350" cy="3378683"/>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ENHET 1: PRAKTISK ANVÄNDNING AV VERKTYG FÖR ARTIFICIELL INTELLIGENS FÖR PERSONLIGT ANPASSAT LÄRANDE OCH FÄRDIGHETSBEDÖMNING</a:t>
              </a:r>
            </a:p>
          </p:txBody>
        </p:sp>
      </p:grpSp>
      <p:grpSp>
        <p:nvGrpSpPr>
          <p:cNvPr id="28" name="Group 28"/>
          <p:cNvGrpSpPr/>
          <p:nvPr/>
        </p:nvGrpSpPr>
        <p:grpSpPr>
          <a:xfrm>
            <a:off x="1267901" y="7970501"/>
            <a:ext cx="5245818" cy="1850593"/>
            <a:chOff x="0" y="0"/>
            <a:chExt cx="6994423" cy="2467458"/>
          </a:xfrm>
        </p:grpSpPr>
        <p:sp>
          <p:nvSpPr>
            <p:cNvPr id="29" name="Freeform 29"/>
            <p:cNvSpPr/>
            <p:nvPr/>
          </p:nvSpPr>
          <p:spPr>
            <a:xfrm>
              <a:off x="0" y="0"/>
              <a:ext cx="6994428" cy="2467445"/>
            </a:xfrm>
            <a:custGeom>
              <a:avLst/>
              <a:gdLst/>
              <a:ahLst/>
              <a:cxnLst/>
              <a:rect l="l" t="t" r="r" b="b"/>
              <a:pathLst>
                <a:path w="6994428" h="2467445">
                  <a:moveTo>
                    <a:pt x="0" y="0"/>
                  </a:moveTo>
                  <a:lnTo>
                    <a:pt x="6994428" y="0"/>
                  </a:lnTo>
                  <a:lnTo>
                    <a:pt x="6994428" y="2467445"/>
                  </a:lnTo>
                  <a:lnTo>
                    <a:pt x="0" y="2467445"/>
                  </a:lnTo>
                  <a:close/>
                </a:path>
              </a:pathLst>
            </a:custGeom>
            <a:blipFill>
              <a:blip r:embed="rId5">
                <a:alphaModFix amt="0"/>
              </a:blip>
              <a:stretch>
                <a:fillRect t="-32692" b="22224"/>
              </a:stretch>
            </a:blipFill>
          </p:spPr>
          <p:txBody>
            <a:bodyPr/>
            <a:lstStyle/>
            <a:p>
              <a:endParaRPr lang="es-ES"/>
            </a:p>
          </p:txBody>
        </p:sp>
        <p:sp>
          <p:nvSpPr>
            <p:cNvPr id="30" name="TextBox 30"/>
            <p:cNvSpPr txBox="1"/>
            <p:nvPr/>
          </p:nvSpPr>
          <p:spPr>
            <a:xfrm>
              <a:off x="0" y="-123825"/>
              <a:ext cx="6994423" cy="2591283"/>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ENHET 4: LÄRARES ANSVAR VID HANDLEDNING AV AI-TILLÄMPNINGAR INOM UTBILDNING</a:t>
              </a:r>
            </a:p>
          </p:txBody>
        </p:sp>
      </p:grpSp>
      <p:grpSp>
        <p:nvGrpSpPr>
          <p:cNvPr id="31" name="Group 31"/>
          <p:cNvGrpSpPr/>
          <p:nvPr/>
        </p:nvGrpSpPr>
        <p:grpSpPr>
          <a:xfrm>
            <a:off x="12203299" y="1942478"/>
            <a:ext cx="5851958" cy="3124562"/>
            <a:chOff x="-246560" y="-110785"/>
            <a:chExt cx="6824144" cy="4166083"/>
          </a:xfrm>
        </p:grpSpPr>
        <p:sp>
          <p:nvSpPr>
            <p:cNvPr id="32" name="Freeform 32"/>
            <p:cNvSpPr/>
            <p:nvPr/>
          </p:nvSpPr>
          <p:spPr>
            <a:xfrm>
              <a:off x="0" y="0"/>
              <a:ext cx="6577584" cy="4042263"/>
            </a:xfrm>
            <a:custGeom>
              <a:avLst/>
              <a:gdLst/>
              <a:ahLst/>
              <a:cxnLst/>
              <a:rect l="l" t="t" r="r" b="b"/>
              <a:pathLst>
                <a:path w="6577584" h="4042263">
                  <a:moveTo>
                    <a:pt x="0" y="0"/>
                  </a:moveTo>
                  <a:lnTo>
                    <a:pt x="6577584" y="0"/>
                  </a:lnTo>
                  <a:lnTo>
                    <a:pt x="6577584" y="4042263"/>
                  </a:lnTo>
                  <a:lnTo>
                    <a:pt x="0" y="4042263"/>
                  </a:lnTo>
                  <a:close/>
                </a:path>
              </a:pathLst>
            </a:custGeom>
            <a:blipFill>
              <a:blip r:embed="rId5">
                <a:alphaModFix amt="0"/>
              </a:blip>
              <a:stretch>
                <a:fillRect t="-14970" b="51558"/>
              </a:stretch>
            </a:blipFill>
          </p:spPr>
          <p:txBody>
            <a:bodyPr/>
            <a:lstStyle/>
            <a:p>
              <a:endParaRPr lang="es-ES"/>
            </a:p>
          </p:txBody>
        </p:sp>
        <p:sp>
          <p:nvSpPr>
            <p:cNvPr id="33" name="TextBox 33"/>
            <p:cNvSpPr txBox="1"/>
            <p:nvPr/>
          </p:nvSpPr>
          <p:spPr>
            <a:xfrm>
              <a:off x="-246560" y="-110785"/>
              <a:ext cx="6577584" cy="4166083"/>
            </a:xfrm>
            <a:prstGeom prst="rect">
              <a:avLst/>
            </a:prstGeom>
          </p:spPr>
          <p:txBody>
            <a:bodyPr lIns="0" tIns="0" rIns="0" bIns="0" rtlCol="0" anchor="ctr"/>
            <a:lstStyle/>
            <a:p>
              <a:pPr lvl="0" indent="0" algn="ctr">
                <a:lnSpc>
                  <a:spcPts val="3919"/>
                </a:lnSpc>
                <a:spcBef>
                  <a:spcPct val="0"/>
                </a:spcBef>
              </a:pPr>
              <a:r>
                <a:rPr lang="en-US" sz="2799" dirty="0">
                  <a:solidFill>
                    <a:srgbClr val="000000"/>
                  </a:solidFill>
                  <a:latin typeface="Oswald"/>
                  <a:sym typeface="Oswald"/>
                </a:rPr>
                <a:t>ENHET 2: UTVECKLA INKLUDERANDE LÄRANDE OCH MENTORSKAPSAKTIVITETER BASERADE PÅ ARTIFICIELL INTELLIGENS</a:t>
              </a:r>
            </a:p>
          </p:txBody>
        </p:sp>
      </p:grpSp>
      <p:grpSp>
        <p:nvGrpSpPr>
          <p:cNvPr id="34" name="Group 34"/>
          <p:cNvGrpSpPr/>
          <p:nvPr/>
        </p:nvGrpSpPr>
        <p:grpSpPr>
          <a:xfrm>
            <a:off x="12414733" y="6340316"/>
            <a:ext cx="4933188" cy="2441143"/>
            <a:chOff x="0" y="0"/>
            <a:chExt cx="6577584" cy="3254858"/>
          </a:xfrm>
        </p:grpSpPr>
        <p:sp>
          <p:nvSpPr>
            <p:cNvPr id="35" name="Freeform 35"/>
            <p:cNvSpPr/>
            <p:nvPr/>
          </p:nvSpPr>
          <p:spPr>
            <a:xfrm>
              <a:off x="0" y="0"/>
              <a:ext cx="6577584" cy="3254844"/>
            </a:xfrm>
            <a:custGeom>
              <a:avLst/>
              <a:gdLst/>
              <a:ahLst/>
              <a:cxnLst/>
              <a:rect l="l" t="t" r="r" b="b"/>
              <a:pathLst>
                <a:path w="6577584" h="3254844">
                  <a:moveTo>
                    <a:pt x="0" y="0"/>
                  </a:moveTo>
                  <a:lnTo>
                    <a:pt x="6577584" y="0"/>
                  </a:lnTo>
                  <a:lnTo>
                    <a:pt x="6577584" y="3254844"/>
                  </a:lnTo>
                  <a:lnTo>
                    <a:pt x="0" y="3254844"/>
                  </a:lnTo>
                  <a:close/>
                </a:path>
              </a:pathLst>
            </a:custGeom>
            <a:blipFill>
              <a:blip r:embed="rId5">
                <a:alphaModFix amt="0"/>
              </a:blip>
              <a:stretch>
                <a:fillRect t="-17724" b="38971"/>
              </a:stretch>
            </a:blipFill>
          </p:spPr>
          <p:txBody>
            <a:bodyPr/>
            <a:lstStyle/>
            <a:p>
              <a:endParaRPr lang="es-ES"/>
            </a:p>
          </p:txBody>
        </p:sp>
        <p:sp>
          <p:nvSpPr>
            <p:cNvPr id="36" name="TextBox 36"/>
            <p:cNvSpPr txBox="1"/>
            <p:nvPr/>
          </p:nvSpPr>
          <p:spPr>
            <a:xfrm>
              <a:off x="0" y="-123825"/>
              <a:ext cx="6577584" cy="3378683"/>
            </a:xfrm>
            <a:prstGeom prst="rect">
              <a:avLst/>
            </a:prstGeom>
          </p:spPr>
          <p:txBody>
            <a:bodyPr lIns="0" tIns="0" rIns="0" bIns="0" rtlCol="0" anchor="ctr"/>
            <a:lstStyle/>
            <a:p>
              <a:pPr algn="ctr">
                <a:lnSpc>
                  <a:spcPts val="3919"/>
                </a:lnSpc>
                <a:spcBef>
                  <a:spcPct val="0"/>
                </a:spcBef>
              </a:pPr>
              <a:r>
                <a:rPr lang="en-US" sz="2799" dirty="0">
                  <a:solidFill>
                    <a:srgbClr val="000000"/>
                  </a:solidFill>
                  <a:latin typeface="Oswald"/>
                  <a:sym typeface="Oswald"/>
                </a:rPr>
                <a:t>ENHET 3: DEN MÄNSKLIGA DIMENSIONEN OCH PEDAGOGISK KONTROLL I AI-ASSISTERAD UTBILDNING</a:t>
              </a:r>
            </a:p>
          </p:txBody>
        </p:sp>
      </p:grpSp>
      <p:grpSp>
        <p:nvGrpSpPr>
          <p:cNvPr id="37" name="Group 37"/>
          <p:cNvGrpSpPr/>
          <p:nvPr/>
        </p:nvGrpSpPr>
        <p:grpSpPr>
          <a:xfrm>
            <a:off x="6853176" y="3535680"/>
            <a:ext cx="3294002" cy="3147593"/>
            <a:chOff x="0" y="0"/>
            <a:chExt cx="4392003" cy="4196791"/>
          </a:xfrm>
        </p:grpSpPr>
        <p:sp>
          <p:nvSpPr>
            <p:cNvPr id="38" name="Freeform 38"/>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9" name="TextBox 39"/>
          <p:cNvSpPr txBox="1"/>
          <p:nvPr/>
        </p:nvSpPr>
        <p:spPr>
          <a:xfrm>
            <a:off x="7263915"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40" name="TextBox 40"/>
          <p:cNvSpPr txBox="1"/>
          <p:nvPr/>
        </p:nvSpPr>
        <p:spPr>
          <a:xfrm>
            <a:off x="11112834" y="283140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41" name="TextBox 41"/>
          <p:cNvSpPr txBox="1"/>
          <p:nvPr/>
        </p:nvSpPr>
        <p:spPr>
          <a:xfrm>
            <a:off x="11217631" y="681230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42" name="TextBox 42"/>
          <p:cNvSpPr txBox="1"/>
          <p:nvPr/>
        </p:nvSpPr>
        <p:spPr>
          <a:xfrm>
            <a:off x="7455475" y="852824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grpSp>
        <p:nvGrpSpPr>
          <p:cNvPr id="43" name="Group 43">
            <a:extLst>
              <a:ext uri="{FF2B5EF4-FFF2-40B4-BE49-F238E27FC236}">
                <a16:creationId xmlns:a16="http://schemas.microsoft.com/office/drawing/2014/main" id="{D0E61ED2-D256-5257-A1F5-15C016016A75}"/>
              </a:ext>
            </a:extLst>
          </p:cNvPr>
          <p:cNvGrpSpPr/>
          <p:nvPr/>
        </p:nvGrpSpPr>
        <p:grpSpPr>
          <a:xfrm>
            <a:off x="14965994" y="349444"/>
            <a:ext cx="2799445" cy="1224267"/>
            <a:chOff x="0" y="0"/>
            <a:chExt cx="3732593" cy="1632356"/>
          </a:xfrm>
        </p:grpSpPr>
        <p:sp>
          <p:nvSpPr>
            <p:cNvPr id="44" name="Freeform 44" descr="A logo with a person's head in a circle  AI-generated content may be incorrect.">
              <a:extLst>
                <a:ext uri="{FF2B5EF4-FFF2-40B4-BE49-F238E27FC236}">
                  <a16:creationId xmlns:a16="http://schemas.microsoft.com/office/drawing/2014/main" id="{8FC04F06-14A7-FE09-E34F-2D83721B6451}"/>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55399" y="978658"/>
            <a:ext cx="654024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LÄRANDEMÅL</a:t>
            </a:r>
          </a:p>
        </p:txBody>
      </p:sp>
      <p:sp>
        <p:nvSpPr>
          <p:cNvPr id="3" name="TextBox 3"/>
          <p:cNvSpPr txBox="1"/>
          <p:nvPr/>
        </p:nvSpPr>
        <p:spPr>
          <a:xfrm>
            <a:off x="11982193" y="7408907"/>
            <a:ext cx="3958914" cy="617601"/>
          </a:xfrm>
          <a:prstGeom prst="rect">
            <a:avLst/>
          </a:prstGeom>
        </p:spPr>
        <p:txBody>
          <a:bodyPr lIns="0" tIns="0" rIns="0" bIns="0" rtlCol="0" anchor="t">
            <a:spAutoFit/>
          </a:bodyPr>
          <a:lstStyle/>
          <a:p>
            <a:pPr marL="0" lvl="0" indent="0" algn="ctr">
              <a:lnSpc>
                <a:spcPts val="5291"/>
              </a:lnSpc>
              <a:spcBef>
                <a:spcPct val="0"/>
              </a:spcBef>
            </a:pPr>
            <a:r>
              <a:rPr lang="en-US" sz="3150" b="1" u="none" strike="noStrike">
                <a:solidFill>
                  <a:srgbClr val="FFFFFF"/>
                </a:solidFill>
                <a:latin typeface="Lato Bold"/>
                <a:ea typeface="Lato Bold"/>
                <a:cs typeface="Lato Bold"/>
                <a:sym typeface="Lato Bold"/>
              </a:rPr>
              <a:t>Infoga undertext här</a:t>
            </a:r>
          </a:p>
        </p:txBody>
      </p:sp>
      <p:grpSp>
        <p:nvGrpSpPr>
          <p:cNvPr id="4" name="Group 4"/>
          <p:cNvGrpSpPr/>
          <p:nvPr/>
        </p:nvGrpSpPr>
        <p:grpSpPr>
          <a:xfrm>
            <a:off x="1070639" y="2534764"/>
            <a:ext cx="1008555" cy="1010098"/>
            <a:chOff x="0" y="0"/>
            <a:chExt cx="1344740" cy="1346797"/>
          </a:xfrm>
        </p:grpSpPr>
        <p:sp>
          <p:nvSpPr>
            <p:cNvPr id="5" name="Freeform 5"/>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6" name="Group 6"/>
          <p:cNvGrpSpPr/>
          <p:nvPr/>
        </p:nvGrpSpPr>
        <p:grpSpPr>
          <a:xfrm>
            <a:off x="1070639" y="3829060"/>
            <a:ext cx="1008555" cy="1010098"/>
            <a:chOff x="0" y="0"/>
            <a:chExt cx="1344740" cy="1346797"/>
          </a:xfrm>
        </p:grpSpPr>
        <p:sp>
          <p:nvSpPr>
            <p:cNvPr id="7" name="Freeform 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8" name="Group 8"/>
          <p:cNvGrpSpPr/>
          <p:nvPr/>
        </p:nvGrpSpPr>
        <p:grpSpPr>
          <a:xfrm>
            <a:off x="1070639" y="5159921"/>
            <a:ext cx="1008555" cy="1010098"/>
            <a:chOff x="0" y="0"/>
            <a:chExt cx="1344740" cy="1346797"/>
          </a:xfrm>
        </p:grpSpPr>
        <p:sp>
          <p:nvSpPr>
            <p:cNvPr id="9" name="Freeform 9"/>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0" name="Group 10"/>
          <p:cNvGrpSpPr/>
          <p:nvPr/>
        </p:nvGrpSpPr>
        <p:grpSpPr>
          <a:xfrm>
            <a:off x="1070639" y="6417640"/>
            <a:ext cx="1008555" cy="1010098"/>
            <a:chOff x="0" y="0"/>
            <a:chExt cx="1344740" cy="1346797"/>
          </a:xfrm>
        </p:grpSpPr>
        <p:sp>
          <p:nvSpPr>
            <p:cNvPr id="11" name="Freeform 11"/>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2" name="Group 12"/>
          <p:cNvGrpSpPr/>
          <p:nvPr/>
        </p:nvGrpSpPr>
        <p:grpSpPr>
          <a:xfrm>
            <a:off x="1070639" y="7675359"/>
            <a:ext cx="1008555" cy="1010098"/>
            <a:chOff x="0" y="0"/>
            <a:chExt cx="1344740" cy="1346797"/>
          </a:xfrm>
        </p:grpSpPr>
        <p:sp>
          <p:nvSpPr>
            <p:cNvPr id="13" name="Freeform 13"/>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sp>
        <p:nvSpPr>
          <p:cNvPr id="14" name="TextBox 14"/>
          <p:cNvSpPr txBox="1"/>
          <p:nvPr/>
        </p:nvSpPr>
        <p:spPr>
          <a:xfrm>
            <a:off x="2453326" y="2496888"/>
            <a:ext cx="12636884"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Lär</a:t>
            </a:r>
            <a:r>
              <a:rPr lang="en-US" sz="2400" u="none" strike="noStrike" dirty="0">
                <a:solidFill>
                  <a:srgbClr val="000000"/>
                </a:solidFill>
                <a:latin typeface="Lato Light"/>
                <a:ea typeface="Lato Light"/>
                <a:cs typeface="Lato Light"/>
                <a:sym typeface="Lato Light"/>
              </a:rPr>
              <a:t> dig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formativa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generering</a:t>
            </a:r>
            <a:r>
              <a:rPr lang="en-US" sz="2400" u="none" strike="noStrike" dirty="0">
                <a:solidFill>
                  <a:srgbClr val="000000"/>
                </a:solidFill>
                <a:latin typeface="Lato Light"/>
                <a:ea typeface="Lato Light"/>
                <a:cs typeface="Lato Light"/>
                <a:sym typeface="Lato Light"/>
              </a:rPr>
              <a:t> av feedback och </a:t>
            </a:r>
            <a:r>
              <a:rPr lang="en-US" sz="2400" u="none" strike="noStrike" dirty="0" err="1">
                <a:solidFill>
                  <a:srgbClr val="000000"/>
                </a:solidFill>
                <a:latin typeface="Lato Light"/>
                <a:ea typeface="Lato Light"/>
                <a:cs typeface="Lato Light"/>
                <a:sym typeface="Lato Light"/>
              </a:rPr>
              <a:t>inlärningsövervakning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kontinuerlig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a:t>
            </a:r>
          </a:p>
        </p:txBody>
      </p:sp>
      <p:sp>
        <p:nvSpPr>
          <p:cNvPr id="15" name="TextBox 15"/>
          <p:cNvSpPr txBox="1"/>
          <p:nvPr/>
        </p:nvSpPr>
        <p:spPr>
          <a:xfrm>
            <a:off x="2453326" y="3990442"/>
            <a:ext cx="1211805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Analysera styrkorna och begränsningarna hos verktyg för artificiell intelligens som används för att stödja lärande och bedömning.</a:t>
            </a:r>
          </a:p>
        </p:txBody>
      </p:sp>
      <p:sp>
        <p:nvSpPr>
          <p:cNvPr id="16" name="TextBox 16"/>
          <p:cNvSpPr txBox="1"/>
          <p:nvPr/>
        </p:nvSpPr>
        <p:spPr>
          <a:xfrm>
            <a:off x="2453326" y="5303020"/>
            <a:ext cx="1174990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Anpassa AI-stödda aktiviteter till olika elevprofiler, nivåer av digital kompetens och organisatoriska sammanhang.</a:t>
            </a:r>
          </a:p>
        </p:txBody>
      </p:sp>
      <p:sp>
        <p:nvSpPr>
          <p:cNvPr id="17" name="TextBox 17"/>
          <p:cNvSpPr txBox="1"/>
          <p:nvPr/>
        </p:nvSpPr>
        <p:spPr>
          <a:xfrm>
            <a:off x="2453326" y="6560739"/>
            <a:ext cx="11284687"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Genom att kombinera användningen av artificiell intelligens med mänsklig facilitering säkerställer vi meningsfull interaktion, reflektion och studenters autonomi.</a:t>
            </a:r>
          </a:p>
        </p:txBody>
      </p:sp>
      <p:sp>
        <p:nvSpPr>
          <p:cNvPr id="18" name="TextBox 18"/>
          <p:cNvSpPr txBox="1"/>
          <p:nvPr/>
        </p:nvSpPr>
        <p:spPr>
          <a:xfrm>
            <a:off x="2453326" y="7825578"/>
            <a:ext cx="11469672" cy="7239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Tillämpa etiska principer, dataskyddskrav och ansvarsfulla AI-metoder i utbildnings- och mentorskapsaktiviteter.</a:t>
            </a:r>
          </a:p>
        </p:txBody>
      </p:sp>
      <p:grpSp>
        <p:nvGrpSpPr>
          <p:cNvPr id="19" name="Group 19"/>
          <p:cNvGrpSpPr/>
          <p:nvPr/>
        </p:nvGrpSpPr>
        <p:grpSpPr>
          <a:xfrm>
            <a:off x="1369928" y="2593705"/>
            <a:ext cx="409975" cy="863879"/>
            <a:chOff x="0" y="0"/>
            <a:chExt cx="546633" cy="1151839"/>
          </a:xfrm>
        </p:grpSpPr>
        <p:sp>
          <p:nvSpPr>
            <p:cNvPr id="20" name="Freeform 20"/>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1" name="TextBox 21"/>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22" name="Group 22"/>
          <p:cNvGrpSpPr/>
          <p:nvPr/>
        </p:nvGrpSpPr>
        <p:grpSpPr>
          <a:xfrm>
            <a:off x="1369933" y="3920452"/>
            <a:ext cx="409975" cy="863879"/>
            <a:chOff x="0" y="0"/>
            <a:chExt cx="546633" cy="1151839"/>
          </a:xfrm>
        </p:grpSpPr>
        <p:sp>
          <p:nvSpPr>
            <p:cNvPr id="23" name="Freeform 23"/>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4" name="TextBox 24"/>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5" name="Group 25"/>
          <p:cNvGrpSpPr/>
          <p:nvPr/>
        </p:nvGrpSpPr>
        <p:grpSpPr>
          <a:xfrm>
            <a:off x="1369928" y="5233030"/>
            <a:ext cx="409975" cy="863879"/>
            <a:chOff x="0" y="0"/>
            <a:chExt cx="546633" cy="1151839"/>
          </a:xfrm>
        </p:grpSpPr>
        <p:sp>
          <p:nvSpPr>
            <p:cNvPr id="26" name="Freeform 26"/>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7" name="TextBox 27"/>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28" name="Group 28"/>
          <p:cNvGrpSpPr/>
          <p:nvPr/>
        </p:nvGrpSpPr>
        <p:grpSpPr>
          <a:xfrm>
            <a:off x="1369933" y="6490749"/>
            <a:ext cx="409975" cy="863879"/>
            <a:chOff x="0" y="0"/>
            <a:chExt cx="546633" cy="1151839"/>
          </a:xfrm>
        </p:grpSpPr>
        <p:sp>
          <p:nvSpPr>
            <p:cNvPr id="29" name="Freeform 2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0" name="TextBox 3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1" name="Group 31"/>
          <p:cNvGrpSpPr/>
          <p:nvPr/>
        </p:nvGrpSpPr>
        <p:grpSpPr>
          <a:xfrm>
            <a:off x="1369933" y="7755588"/>
            <a:ext cx="409975" cy="863879"/>
            <a:chOff x="0" y="0"/>
            <a:chExt cx="546633" cy="1151839"/>
          </a:xfrm>
        </p:grpSpPr>
        <p:sp>
          <p:nvSpPr>
            <p:cNvPr id="32" name="Freeform 32"/>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3" name="TextBox 33"/>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grpSp>
        <p:nvGrpSpPr>
          <p:cNvPr id="34" name="Group 34"/>
          <p:cNvGrpSpPr/>
          <p:nvPr/>
        </p:nvGrpSpPr>
        <p:grpSpPr>
          <a:xfrm>
            <a:off x="15463096" y="2516355"/>
            <a:ext cx="1639262" cy="2121370"/>
            <a:chOff x="0" y="0"/>
            <a:chExt cx="2185683" cy="2828493"/>
          </a:xfrm>
        </p:grpSpPr>
        <p:sp>
          <p:nvSpPr>
            <p:cNvPr id="35" name="Freeform 35"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36" name="Group 36"/>
          <p:cNvGrpSpPr/>
          <p:nvPr/>
        </p:nvGrpSpPr>
        <p:grpSpPr>
          <a:xfrm>
            <a:off x="14302759" y="6297759"/>
            <a:ext cx="1728340" cy="2414454"/>
            <a:chOff x="0" y="0"/>
            <a:chExt cx="2304453" cy="3219272"/>
          </a:xfrm>
        </p:grpSpPr>
        <p:sp>
          <p:nvSpPr>
            <p:cNvPr id="37" name="Freeform 37"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39" name="TextBox 38">
            <a:extLst>
              <a:ext uri="{FF2B5EF4-FFF2-40B4-BE49-F238E27FC236}">
                <a16:creationId xmlns:a16="http://schemas.microsoft.com/office/drawing/2014/main" id="{3F86CF52-8946-0E6D-D7B4-28D9DCF5C7C0}"/>
              </a:ext>
            </a:extLst>
          </p:cNvPr>
          <p:cNvSpPr txBox="1"/>
          <p:nvPr/>
        </p:nvSpPr>
        <p:spPr>
          <a:xfrm>
            <a:off x="1070639" y="1729074"/>
            <a:ext cx="11015739" cy="344453"/>
          </a:xfrm>
          <a:prstGeom prst="rect">
            <a:avLst/>
          </a:prstGeom>
        </p:spPr>
        <p:txBody>
          <a:bodyPr lIns="0" tIns="0" rIns="0" bIns="0" rtlCol="0" anchor="t">
            <a:spAutoFit/>
          </a:bodyPr>
          <a:lstStyle/>
          <a:p>
            <a:pPr lvl="0">
              <a:lnSpc>
                <a:spcPts val="2880"/>
              </a:lnSpc>
              <a:spcBef>
                <a:spcPct val="0"/>
              </a:spcBef>
            </a:pPr>
            <a:r>
              <a:rPr lang="sv-SE" sz="2400" dirty="0">
                <a:solidFill>
                  <a:srgbClr val="000000"/>
                </a:solidFill>
                <a:latin typeface="Lato Light"/>
                <a:ea typeface="Lato Light"/>
                <a:cs typeface="Lato Light"/>
                <a:sym typeface="Lato Light"/>
              </a:rPr>
              <a:t>När denna modul är avslutad kommer deltagarna att kunna:</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3"/>
              <a:stretch>
                <a:fillRect/>
              </a:stretch>
            </a:blipFill>
          </p:spPr>
          <p:txBody>
            <a:bodyPr/>
            <a:lstStyle/>
            <a:p>
              <a:endParaRPr lang="es-ES"/>
            </a:p>
          </p:txBody>
        </p:sp>
      </p:grpSp>
      <p:sp>
        <p:nvSpPr>
          <p:cNvPr id="4" name="TextBox 4"/>
          <p:cNvSpPr txBox="1"/>
          <p:nvPr/>
        </p:nvSpPr>
        <p:spPr>
          <a:xfrm>
            <a:off x="1028700" y="1085850"/>
            <a:ext cx="386208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grpSp>
        <p:nvGrpSpPr>
          <p:cNvPr id="5" name="Group 5"/>
          <p:cNvGrpSpPr/>
          <p:nvPr/>
        </p:nvGrpSpPr>
        <p:grpSpPr>
          <a:xfrm>
            <a:off x="14904206" y="408956"/>
            <a:ext cx="2799445" cy="1224267"/>
            <a:chOff x="0" y="0"/>
            <a:chExt cx="3732593" cy="1632356"/>
          </a:xfrm>
        </p:grpSpPr>
        <p:sp>
          <p:nvSpPr>
            <p:cNvPr id="6" name="Freeform 6" descr="En logotyp med en persons huvud i en cirkel.  AI-genererat innehåll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4"/>
              <a:stretch>
                <a:fillRect r="1" b="-1"/>
              </a:stretch>
            </a:blipFill>
          </p:spPr>
          <p:txBody>
            <a:bodyPr/>
            <a:lstStyle/>
            <a:p>
              <a:endParaRPr lang="es-ES"/>
            </a:p>
          </p:txBody>
        </p:sp>
      </p:grpSp>
      <p:sp>
        <p:nvSpPr>
          <p:cNvPr id="7" name="TextBox 7"/>
          <p:cNvSpPr txBox="1"/>
          <p:nvPr/>
        </p:nvSpPr>
        <p:spPr>
          <a:xfrm>
            <a:off x="1028700" y="2205899"/>
            <a:ext cx="10588913" cy="57912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spelar en allt viktigare roll inom utbildning och fortbildning. Som lärare inom fortbildning (CPE) använder du förmodligen redan AI-verktyg för att stödja innehållsskapande, lärandeaktiviteter, bedömning eller studenthandledning. Att förstå hur man integrerar dessa tekniker på ett ansvarsfullt sätt håller på att bli en viktig yrkesfärdighet.</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den här modulen kommer du att utforska hur man ansvarsfullt integrerar artificiell intelligens i utbildnings- och mentorskapsprocesser. Aspekter som beslutsstöd, personligt anpassat lärande, begränsningarna med att använda AI i studentstöd och vikten av professionellt omdöme i teknikdrivna sammanhang kommer att beaktas.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Målet är inte bara att lära sig använda verktyg för artificiell intelligens, utan att utveckla den kunskap och urskiljning som krävs för att integrera dem på ett etiskt, balanserat och sammanhängande sätt med utbildnings- och mentorskapspraxis.</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35318"/>
            <a:ext cx="5972062" cy="9310241"/>
          </a:xfrm>
          <a:prstGeom prst="rect">
            <a:avLst/>
          </a:prstGeom>
        </p:spPr>
        <p:txBody>
          <a:bodyPr lIns="0" tIns="0" rIns="0" bIns="0" rtlCol="0" anchor="t">
            <a:spAutoFit/>
          </a:bodyPr>
          <a:lstStyle/>
          <a:p>
            <a:pPr marL="0" lvl="0" indent="0" algn="l">
              <a:lnSpc>
                <a:spcPts val="6599"/>
              </a:lnSpc>
              <a:spcBef>
                <a:spcPct val="0"/>
              </a:spcBef>
            </a:pPr>
            <a:r>
              <a:rPr lang="en-US" sz="6599" u="none" strike="noStrike" dirty="0">
                <a:solidFill>
                  <a:srgbClr val="000000"/>
                </a:solidFill>
                <a:latin typeface="Oswald"/>
                <a:ea typeface="Oswald"/>
                <a:cs typeface="Oswald"/>
                <a:sym typeface="Oswald"/>
              </a:rPr>
              <a:t>ENHET 1: </a:t>
            </a:r>
          </a:p>
          <a:p>
            <a:pPr marL="0" lvl="0" indent="0" algn="l">
              <a:lnSpc>
                <a:spcPts val="6599"/>
              </a:lnSpc>
              <a:spcBef>
                <a:spcPct val="0"/>
              </a:spcBef>
            </a:pPr>
            <a:r>
              <a:rPr lang="en-US" sz="6599" u="none" strike="noStrike" dirty="0">
                <a:solidFill>
                  <a:srgbClr val="000000"/>
                </a:solidFill>
                <a:latin typeface="Oswald"/>
                <a:ea typeface="Oswald"/>
                <a:cs typeface="Oswald"/>
                <a:sym typeface="Oswald"/>
              </a:rPr>
              <a:t>PRAKTISK ANVÄNDNING AV VERKTYG FÖR ARTIFICIELL INTELLIGENS FÖR PERSONLIGT ANPASSAD INLÄRNING OCH FÄRDIGHETSBEDÖMNING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771632" y="0"/>
            <a:ext cx="7516368" cy="10287000"/>
            <a:chOff x="0" y="0"/>
            <a:chExt cx="10021824" cy="13716000"/>
          </a:xfrm>
        </p:grpSpPr>
        <p:sp>
          <p:nvSpPr>
            <p:cNvPr id="3" name="Freeform 3"/>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1" r="-58922"/>
              </a:stretch>
            </a:blipFill>
          </p:spPr>
          <p:txBody>
            <a:bodyPr/>
            <a:lstStyle/>
            <a:p>
              <a:endParaRPr lang="es-ES"/>
            </a:p>
          </p:txBody>
        </p:sp>
      </p:grpSp>
      <p:sp>
        <p:nvSpPr>
          <p:cNvPr id="4" name="TextBox 4"/>
          <p:cNvSpPr txBox="1"/>
          <p:nvPr/>
        </p:nvSpPr>
        <p:spPr>
          <a:xfrm>
            <a:off x="1028700" y="2722280"/>
            <a:ext cx="9113552"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Den </a:t>
            </a: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möjligt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oss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standardiserad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undervisning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elevcentrerat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tillvägagångssätt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anpassar</a:t>
            </a:r>
            <a:r>
              <a:rPr lang="en-US" sz="2400" u="none" strike="noStrike" dirty="0">
                <a:solidFill>
                  <a:srgbClr val="000000"/>
                </a:solidFill>
                <a:latin typeface="Lato Light"/>
                <a:ea typeface="Lato Light"/>
                <a:cs typeface="Lato Light"/>
                <a:sym typeface="Lato Light"/>
              </a:rPr>
              <a:t> sig till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tempo och </a:t>
            </a:r>
            <a:r>
              <a:rPr lang="en-US" sz="2400" u="none" strike="noStrike" dirty="0" err="1">
                <a:solidFill>
                  <a:srgbClr val="000000"/>
                </a:solidFill>
                <a:latin typeface="Lato Light"/>
                <a:ea typeface="Lato Light"/>
                <a:cs typeface="Lato Light"/>
                <a:sym typeface="Lato Light"/>
              </a:rPr>
              <a:t>förmågor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mängder</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realtid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kunskapsluckor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tillhandahålla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styrkor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svagheter</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Dessutom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underlättar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personalisering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adaptiva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inlärningsplattformar</a:t>
            </a:r>
            <a:r>
              <a:rPr lang="en-US" sz="2400" u="none" strike="noStrike" dirty="0">
                <a:solidFill>
                  <a:srgbClr val="000000"/>
                </a:solidFill>
                <a:latin typeface="Lato Light"/>
                <a:ea typeface="Lato Light"/>
                <a:cs typeface="Lato Light"/>
                <a:sym typeface="Lato Light"/>
              </a:rPr>
              <a:t> (ALP) och </a:t>
            </a:r>
            <a:r>
              <a:rPr lang="en-US" sz="2400" u="none" strike="noStrike" dirty="0" err="1">
                <a:solidFill>
                  <a:srgbClr val="000000"/>
                </a:solidFill>
                <a:latin typeface="Lato Light"/>
                <a:ea typeface="Lato Light"/>
                <a:cs typeface="Lato Light"/>
                <a:sym typeface="Lato Light"/>
              </a:rPr>
              <a:t>intelligenta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assistenter</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3597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sp>
        <p:nvSpPr>
          <p:cNvPr id="3" name="TextBox 3"/>
          <p:cNvSpPr txBox="1"/>
          <p:nvPr/>
        </p:nvSpPr>
        <p:spPr>
          <a:xfrm>
            <a:off x="1028700" y="3152775"/>
            <a:ext cx="16230600" cy="3981450"/>
          </a:xfrm>
          <a:prstGeom prst="rect">
            <a:avLst/>
          </a:prstGeom>
        </p:spPr>
        <p:txBody>
          <a:bodyPr lIns="0" tIns="0" rIns="0" bIns="0" rtlCol="0" anchor="t">
            <a:spAutoFit/>
          </a:bodyPr>
          <a:lstStyle/>
          <a:p>
            <a:pPr marL="543196" lvl="1" indent="-271598"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En </a:t>
            </a:r>
            <a:r>
              <a:rPr lang="en-US" sz="2400" u="none" strike="noStrike" dirty="0" err="1">
                <a:solidFill>
                  <a:srgbClr val="000000"/>
                </a:solidFill>
                <a:latin typeface="Lato Light"/>
                <a:ea typeface="Lato Light"/>
                <a:cs typeface="Lato Light"/>
                <a:sym typeface="Lato Light"/>
              </a:rPr>
              <a:t>studie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2025 av </a:t>
            </a:r>
            <a:r>
              <a:rPr lang="en-US" sz="2400" u="none" strike="noStrike" dirty="0" err="1">
                <a:solidFill>
                  <a:srgbClr val="000000"/>
                </a:solidFill>
                <a:latin typeface="Lato Light"/>
                <a:ea typeface="Lato Light"/>
                <a:cs typeface="Lato Light"/>
                <a:sym typeface="Lato Light"/>
              </a:rPr>
              <a:t>yrkesskoleelever</a:t>
            </a:r>
            <a:r>
              <a:rPr lang="en-US" sz="2400" u="none" strike="noStrike" dirty="0">
                <a:solidFill>
                  <a:srgbClr val="000000"/>
                </a:solidFill>
                <a:latin typeface="Lato Light"/>
                <a:ea typeface="Lato Light"/>
                <a:cs typeface="Lato Light"/>
                <a:sym typeface="Lato Light"/>
              </a:rPr>
              <a:t> (Budiman et al.) </a:t>
            </a:r>
            <a:r>
              <a:rPr lang="en-US" sz="2400" u="none" strike="noStrike" dirty="0" err="1">
                <a:solidFill>
                  <a:srgbClr val="000000"/>
                </a:solidFill>
                <a:latin typeface="Lato Light"/>
                <a:ea typeface="Lato Light"/>
                <a:cs typeface="Lato Light"/>
                <a:sym typeface="Lato Light"/>
              </a:rPr>
              <a:t>visade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läranderesultat</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hjälp</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integrerade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uppnådde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genomsnittligt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testet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85,6 %, </a:t>
            </a:r>
            <a:r>
              <a:rPr lang="en-US" sz="2400" u="none" strike="noStrike" dirty="0" err="1">
                <a:solidFill>
                  <a:srgbClr val="000000"/>
                </a:solidFill>
                <a:latin typeface="Lato Light"/>
                <a:ea typeface="Lato Light"/>
                <a:cs typeface="Lato Light"/>
                <a:sym typeface="Lato Light"/>
              </a:rPr>
              <a:t>jämfört</a:t>
            </a:r>
            <a:r>
              <a:rPr lang="en-US" sz="2400" u="none" strike="noStrike" dirty="0">
                <a:solidFill>
                  <a:srgbClr val="000000"/>
                </a:solidFill>
                <a:latin typeface="Lato Light"/>
                <a:ea typeface="Lato Light"/>
                <a:cs typeface="Lato Light"/>
                <a:sym typeface="Lato Light"/>
              </a:rPr>
              <a:t> med 76,4 %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traditionella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kontrollgruppen</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43196" lvl="1" indent="-271598"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Inom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teknisk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omedelbar</a:t>
            </a:r>
            <a:r>
              <a:rPr lang="en-US" sz="2400" u="none" strike="noStrike" dirty="0">
                <a:solidFill>
                  <a:srgbClr val="000000"/>
                </a:solidFill>
                <a:latin typeface="Lato Light"/>
                <a:ea typeface="Lato Light"/>
                <a:cs typeface="Lato Light"/>
                <a:sym typeface="Lato Light"/>
              </a:rPr>
              <a:t> feedback och </a:t>
            </a:r>
            <a:r>
              <a:rPr lang="en-US" sz="2400" u="none" strike="noStrike" dirty="0" err="1">
                <a:solidFill>
                  <a:srgbClr val="000000"/>
                </a:solidFill>
                <a:latin typeface="Lato Light"/>
                <a:ea typeface="Lato Light"/>
                <a:cs typeface="Lato Light"/>
                <a:sym typeface="Lato Light"/>
              </a:rPr>
              <a:t>korrigeringar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snabbare</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fallstudie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genomfördes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Tyskland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kompetensutvecklingen</a:t>
            </a:r>
            <a:r>
              <a:rPr lang="en-US" sz="2400" u="none" strike="noStrike" dirty="0">
                <a:solidFill>
                  <a:srgbClr val="000000"/>
                </a:solidFill>
                <a:latin typeface="Lato Light"/>
                <a:ea typeface="Lato Light"/>
                <a:cs typeface="Lato Light"/>
                <a:sym typeface="Lato Light"/>
              </a:rPr>
              <a:t> med 30 % </a:t>
            </a:r>
            <a:r>
              <a:rPr lang="en-US" sz="2400" u="none" strike="noStrike" dirty="0" err="1">
                <a:solidFill>
                  <a:srgbClr val="000000"/>
                </a:solidFill>
                <a:latin typeface="Lato Light"/>
                <a:ea typeface="Lato Light"/>
                <a:cs typeface="Lato Light"/>
                <a:sym typeface="Lato Light"/>
              </a:rPr>
              <a:t>jämfört</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traditionella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metoder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43196" lvl="1" indent="-271598" algn="just">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amerikanska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yrkeshögskolor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inlärningsplattformar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bidragit</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20-procentig </a:t>
            </a:r>
            <a:r>
              <a:rPr lang="en-US" sz="2400" u="none" strike="noStrike" dirty="0" err="1">
                <a:solidFill>
                  <a:srgbClr val="000000"/>
                </a:solidFill>
                <a:latin typeface="Lato Light"/>
                <a:ea typeface="Lato Light"/>
                <a:cs typeface="Lato Light"/>
                <a:sym typeface="Lato Light"/>
              </a:rPr>
              <a:t>minskning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avhopp</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hjälp</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adaptiv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testning</a:t>
            </a:r>
            <a:r>
              <a:rPr lang="en-US" sz="2400" u="none" strike="noStrike" dirty="0">
                <a:solidFill>
                  <a:srgbClr val="000000"/>
                </a:solidFill>
                <a:latin typeface="Lato Light"/>
                <a:ea typeface="Lato Light"/>
                <a:cs typeface="Lato Light"/>
                <a:sym typeface="Lato Light"/>
              </a:rPr>
              <a:t> (Budiman et al., 2025).</a:t>
            </a:r>
          </a:p>
        </p:txBody>
      </p:sp>
      <p:sp>
        <p:nvSpPr>
          <p:cNvPr id="4" name="TextBox 4"/>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ANVÄNDNING AV VERKTYG FÖR ARTIFICIELL INTELLIGENS FÖR PERSONLIGT ANPASSAT LÄRANDE OCH FÄRDIGHETSBEDÖMNING</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829980" y="3423009"/>
            <a:ext cx="0" cy="1410958"/>
          </a:xfrm>
          <a:prstGeom prst="line">
            <a:avLst/>
          </a:prstGeom>
          <a:ln w="19050" cap="rnd">
            <a:solidFill>
              <a:srgbClr val="9399A1"/>
            </a:solidFill>
            <a:prstDash val="solid"/>
            <a:headEnd type="none" w="sm" len="sm"/>
            <a:tailEnd type="triangle" w="lg" len="med"/>
          </a:ln>
        </p:spPr>
        <p:txBody>
          <a:bodyPr/>
          <a:lstStyle/>
          <a:p>
            <a:endParaRPr lang="es-ES"/>
          </a:p>
        </p:txBody>
      </p:sp>
      <p:sp>
        <p:nvSpPr>
          <p:cNvPr id="3" name="TextBox 3"/>
          <p:cNvSpPr txBox="1"/>
          <p:nvPr/>
        </p:nvSpPr>
        <p:spPr>
          <a:xfrm>
            <a:off x="1028700" y="1127674"/>
            <a:ext cx="1591134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ÖVERGÅNGEN MOT PERSONALISERING DRIVS AV SPECIFIKA ALGORITMER FÖR ARTIFICIELL INTELLIGENS</a:t>
            </a:r>
          </a:p>
        </p:txBody>
      </p:sp>
      <p:grpSp>
        <p:nvGrpSpPr>
          <p:cNvPr id="4" name="Group 4"/>
          <p:cNvGrpSpPr/>
          <p:nvPr/>
        </p:nvGrpSpPr>
        <p:grpSpPr>
          <a:xfrm>
            <a:off x="1266806" y="2801407"/>
            <a:ext cx="9701946" cy="557270"/>
            <a:chOff x="0" y="0"/>
            <a:chExt cx="12935928" cy="743026"/>
          </a:xfrm>
        </p:grpSpPr>
        <p:sp>
          <p:nvSpPr>
            <p:cNvPr id="5" name="Freeform 5"/>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6" name="TextBox 6"/>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Maskininlärning (ML)</a:t>
              </a:r>
            </a:p>
          </p:txBody>
        </p:sp>
      </p:grpSp>
      <p:sp>
        <p:nvSpPr>
          <p:cNvPr id="7" name="TextBox 7"/>
          <p:cNvSpPr txBox="1"/>
          <p:nvPr/>
        </p:nvSpPr>
        <p:spPr>
          <a:xfrm>
            <a:off x="1307316" y="3507781"/>
            <a:ext cx="15951984"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Algoritmer som Random Forest eller Deep Knowledge Tracing klassificerar inlärningsstilar och spårar kunskapsnivåer för att föreslå personliga inlärningsvägar.</a:t>
            </a:r>
          </a:p>
        </p:txBody>
      </p:sp>
      <p:sp>
        <p:nvSpPr>
          <p:cNvPr id="8" name="AutoShape 8"/>
          <p:cNvSpPr/>
          <p:nvPr/>
        </p:nvSpPr>
        <p:spPr>
          <a:xfrm>
            <a:off x="839505" y="5584231"/>
            <a:ext cx="0" cy="1664135"/>
          </a:xfrm>
          <a:prstGeom prst="line">
            <a:avLst/>
          </a:prstGeom>
          <a:ln w="19050" cap="rnd">
            <a:solidFill>
              <a:srgbClr val="9399A1"/>
            </a:solidFill>
            <a:prstDash val="solid"/>
            <a:headEnd type="none" w="sm" len="sm"/>
            <a:tailEnd type="triangle" w="lg" len="med"/>
          </a:ln>
        </p:spPr>
        <p:txBody>
          <a:bodyPr/>
          <a:lstStyle/>
          <a:p>
            <a:endParaRPr lang="es-ES"/>
          </a:p>
        </p:txBody>
      </p:sp>
      <p:sp>
        <p:nvSpPr>
          <p:cNvPr id="9" name="Freeform 9"/>
          <p:cNvSpPr/>
          <p:nvPr/>
        </p:nvSpPr>
        <p:spPr>
          <a:xfrm>
            <a:off x="651910" y="7449541"/>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10" name="Freeform 10"/>
          <p:cNvSpPr/>
          <p:nvPr/>
        </p:nvSpPr>
        <p:spPr>
          <a:xfrm>
            <a:off x="651910" y="5032396"/>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11" name="Group 11"/>
          <p:cNvGrpSpPr/>
          <p:nvPr/>
        </p:nvGrpSpPr>
        <p:grpSpPr>
          <a:xfrm>
            <a:off x="1266901" y="4854159"/>
            <a:ext cx="9701946" cy="557270"/>
            <a:chOff x="0" y="0"/>
            <a:chExt cx="12935928" cy="743026"/>
          </a:xfrm>
        </p:grpSpPr>
        <p:sp>
          <p:nvSpPr>
            <p:cNvPr id="12" name="Freeform 12"/>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13" name="TextBox 13"/>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Generativ artificiell intelligens och chatbotar</a:t>
              </a:r>
            </a:p>
          </p:txBody>
        </p:sp>
      </p:grpSp>
      <p:sp>
        <p:nvSpPr>
          <p:cNvPr id="14" name="TextBox 14"/>
          <p:cNvSpPr txBox="1"/>
          <p:nvPr/>
        </p:nvSpPr>
        <p:spPr>
          <a:xfrm>
            <a:off x="1287870" y="5584231"/>
            <a:ext cx="1597143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Modeller som juristprogrammet kan ha formen av en individuell handledare, som ger koncisa svar till mer erfarna studenter och erbjuder detaljerade exempel och förenklade förklaringar för de med mindre kunskaper.</a:t>
            </a:r>
          </a:p>
        </p:txBody>
      </p:sp>
      <p:grpSp>
        <p:nvGrpSpPr>
          <p:cNvPr id="15" name="Group 15"/>
          <p:cNvGrpSpPr/>
          <p:nvPr/>
        </p:nvGrpSpPr>
        <p:grpSpPr>
          <a:xfrm>
            <a:off x="1266911" y="7326944"/>
            <a:ext cx="9701946" cy="557269"/>
            <a:chOff x="0" y="0"/>
            <a:chExt cx="12935928" cy="743026"/>
          </a:xfrm>
        </p:grpSpPr>
        <p:sp>
          <p:nvSpPr>
            <p:cNvPr id="16" name="Freeform 16"/>
            <p:cNvSpPr/>
            <p:nvPr/>
          </p:nvSpPr>
          <p:spPr>
            <a:xfrm>
              <a:off x="0" y="0"/>
              <a:ext cx="12935924" cy="743026"/>
            </a:xfrm>
            <a:custGeom>
              <a:avLst/>
              <a:gdLst/>
              <a:ahLst/>
              <a:cxnLst/>
              <a:rect l="l" t="t" r="r" b="b"/>
              <a:pathLst>
                <a:path w="12935924" h="743026">
                  <a:moveTo>
                    <a:pt x="0" y="0"/>
                  </a:moveTo>
                  <a:lnTo>
                    <a:pt x="12935924" y="0"/>
                  </a:lnTo>
                  <a:lnTo>
                    <a:pt x="12935924" y="743026"/>
                  </a:lnTo>
                  <a:lnTo>
                    <a:pt x="0" y="743026"/>
                  </a:lnTo>
                  <a:close/>
                </a:path>
              </a:pathLst>
            </a:custGeom>
            <a:blipFill>
              <a:blip r:embed="rId4">
                <a:alphaModFix amt="0"/>
              </a:blip>
              <a:stretch>
                <a:fillRect t="-289230" b="-289230"/>
              </a:stretch>
            </a:blipFill>
          </p:spPr>
          <p:txBody>
            <a:bodyPr/>
            <a:lstStyle/>
            <a:p>
              <a:endParaRPr lang="es-ES"/>
            </a:p>
          </p:txBody>
        </p:sp>
        <p:sp>
          <p:nvSpPr>
            <p:cNvPr id="17" name="TextBox 17"/>
            <p:cNvSpPr txBox="1"/>
            <p:nvPr/>
          </p:nvSpPr>
          <p:spPr>
            <a:xfrm>
              <a:off x="0" y="0"/>
              <a:ext cx="12935928" cy="743026"/>
            </a:xfrm>
            <a:prstGeom prst="rect">
              <a:avLst/>
            </a:prstGeom>
          </p:spPr>
          <p:txBody>
            <a:bodyPr lIns="0" tIns="0" rIns="0" bIns="0" rtlCol="0" anchor="ctr"/>
            <a:lstStyle/>
            <a:p>
              <a:pPr marL="0" lvl="0" indent="0" algn="l">
                <a:lnSpc>
                  <a:spcPts val="2879"/>
                </a:lnSpc>
                <a:spcBef>
                  <a:spcPct val="0"/>
                </a:spcBef>
              </a:pPr>
              <a:r>
                <a:rPr lang="en-US" sz="2400" b="1" dirty="0" err="1">
                  <a:solidFill>
                    <a:srgbClr val="000000"/>
                  </a:solidFill>
                  <a:latin typeface="Lato Bold"/>
                  <a:ea typeface="Lato Bold"/>
                  <a:cs typeface="Lato Bold"/>
                  <a:sym typeface="Lato Bold"/>
                </a:rPr>
                <a:t>D</a:t>
              </a:r>
              <a:r>
                <a:rPr lang="en-US" sz="2400" b="1" u="none" strike="noStrike" dirty="0" err="1">
                  <a:solidFill>
                    <a:srgbClr val="000000"/>
                  </a:solidFill>
                  <a:latin typeface="Lato Bold"/>
                  <a:ea typeface="Lato Bold"/>
                  <a:cs typeface="Lato Bold"/>
                  <a:sym typeface="Lato Bold"/>
                </a:rPr>
                <a:t>atorseende</a:t>
              </a:r>
              <a:endParaRPr lang="en-US" sz="2400" b="1" u="none" strike="noStrike" dirty="0">
                <a:solidFill>
                  <a:srgbClr val="000000"/>
                </a:solidFill>
                <a:latin typeface="Lato Bold"/>
                <a:ea typeface="Lato Bold"/>
                <a:cs typeface="Lato Bold"/>
                <a:sym typeface="Lato Bold"/>
              </a:endParaRPr>
            </a:p>
          </p:txBody>
        </p:sp>
      </p:grpSp>
      <p:sp>
        <p:nvSpPr>
          <p:cNvPr id="18" name="TextBox 18"/>
          <p:cNvSpPr txBox="1"/>
          <p:nvPr/>
        </p:nvSpPr>
        <p:spPr>
          <a:xfrm>
            <a:off x="1287870" y="7977492"/>
            <a:ext cx="15971430" cy="723900"/>
          </a:xfrm>
          <a:prstGeom prst="rect">
            <a:avLst/>
          </a:prstGeom>
        </p:spPr>
        <p:txBody>
          <a:bodyPr lIns="0" tIns="0" rIns="0" bIns="0" rtlCol="0" anchor="t">
            <a:spAutoFit/>
          </a:bodyPr>
          <a:lstStyle/>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 laboratorier för fortbildning kan AI använda datorseende för att upptäcka elevers manuella handlingar (t.ex. montering av komponenter) för att mäta deras deltagande och ge hjälp under praktiska projekt.</a:t>
            </a:r>
          </a:p>
        </p:txBody>
      </p:sp>
      <p:sp>
        <p:nvSpPr>
          <p:cNvPr id="19" name="Freeform 19"/>
          <p:cNvSpPr/>
          <p:nvPr/>
        </p:nvSpPr>
        <p:spPr>
          <a:xfrm>
            <a:off x="651910" y="2935505"/>
            <a:ext cx="375190" cy="289074"/>
          </a:xfrm>
          <a:custGeom>
            <a:avLst/>
            <a:gdLst/>
            <a:ahLst/>
            <a:cxnLst/>
            <a:rect l="l" t="t" r="r" b="b"/>
            <a:pathLst>
              <a:path w="375190" h="289074">
                <a:moveTo>
                  <a:pt x="0" y="0"/>
                </a:moveTo>
                <a:lnTo>
                  <a:pt x="375190" y="0"/>
                </a:lnTo>
                <a:lnTo>
                  <a:pt x="375190" y="289074"/>
                </a:lnTo>
                <a:lnTo>
                  <a:pt x="0" y="2890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83409" y="1524000"/>
            <a:ext cx="9973094"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yrkesutbildningsinstitutioner</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tekniska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skolor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citeras</a:t>
            </a:r>
            <a:r>
              <a:rPr lang="en-US" sz="2400" u="none" strike="noStrike" dirty="0">
                <a:solidFill>
                  <a:srgbClr val="000000"/>
                </a:solidFill>
                <a:latin typeface="Lato Light" panose="020F0302020204030203" pitchFamily="34" charset="0"/>
                <a:ea typeface="Lato Light"/>
                <a:cs typeface="Lato Light"/>
                <a:sym typeface="Lato Light"/>
              </a:rPr>
              <a:t> av Budiman et al. </a:t>
            </a:r>
            <a:r>
              <a:rPr lang="en-US" sz="2400" u="none" strike="noStrike" dirty="0" err="1">
                <a:solidFill>
                  <a:srgbClr val="000000"/>
                </a:solidFill>
                <a:latin typeface="Lato Light" panose="020F0302020204030203" pitchFamily="34" charset="0"/>
                <a:ea typeface="Lato Light"/>
                <a:cs typeface="Lato Light"/>
                <a:sym typeface="Lato Light"/>
              </a:rPr>
              <a:t>följer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detta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stödnätverk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strategisk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cykel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tre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steg</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Dataanalys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Systemet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övervakar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noggrant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elevernas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framsteg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beteendemönster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över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tid</a:t>
            </a:r>
            <a:r>
              <a:rPr lang="en-US" sz="2400" u="none" strike="noStrike" dirty="0">
                <a:solidFill>
                  <a:srgbClr val="000000"/>
                </a:solidFill>
                <a:latin typeface="Lato Light" panose="020F0302020204030203" pitchFamily="34" charset="0"/>
                <a:ea typeface="Lato"/>
                <a:cs typeface="Lato"/>
                <a:sym typeface="Lato"/>
              </a:rPr>
              <a:t>.</a:t>
            </a:r>
          </a:p>
          <a:p>
            <a:pPr marL="518160" lvl="1" indent="-25908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Förutsäga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resultat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AI </a:t>
            </a:r>
            <a:r>
              <a:rPr lang="en-US" sz="2400" u="none" strike="noStrike" dirty="0" err="1">
                <a:solidFill>
                  <a:srgbClr val="000000"/>
                </a:solidFill>
                <a:latin typeface="Lato Light" panose="020F0302020204030203" pitchFamily="34" charset="0"/>
                <a:ea typeface="Lato"/>
                <a:cs typeface="Lato"/>
                <a:sym typeface="Lato"/>
              </a:rPr>
              <a:t>identifierar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riskerar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hamna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efterkälken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särskilt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tekniska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ämnen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initiala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kompetensbrister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förvärras</a:t>
            </a:r>
            <a:r>
              <a:rPr lang="en-US" sz="2400" u="none" strike="noStrike" dirty="0">
                <a:solidFill>
                  <a:srgbClr val="000000"/>
                </a:solidFill>
                <a:latin typeface="Lato Light" panose="020F0302020204030203" pitchFamily="34" charset="0"/>
                <a:ea typeface="Lato"/>
                <a:cs typeface="Lato"/>
                <a:sym typeface="Lato"/>
              </a:rPr>
              <a:t>.</a:t>
            </a:r>
          </a:p>
          <a:p>
            <a:pPr marL="518160" lvl="1" indent="-259080" algn="l">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Personlig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handledning</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Lärare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får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praktisk</a:t>
            </a:r>
            <a:r>
              <a:rPr lang="en-US" sz="2400" u="none" strike="noStrike" dirty="0">
                <a:solidFill>
                  <a:srgbClr val="000000"/>
                </a:solidFill>
                <a:latin typeface="Lato Light" panose="020F0302020204030203" pitchFamily="34" charset="0"/>
                <a:ea typeface="Lato"/>
                <a:cs typeface="Lato"/>
                <a:sym typeface="Lato"/>
              </a:rPr>
              <a:t> information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gör</a:t>
            </a:r>
            <a:r>
              <a:rPr lang="en-US" sz="2400" u="none" strike="noStrike" dirty="0">
                <a:solidFill>
                  <a:srgbClr val="000000"/>
                </a:solidFill>
                <a:latin typeface="Lato Light" panose="020F0302020204030203" pitchFamily="34" charset="0"/>
                <a:ea typeface="Lato"/>
                <a:cs typeface="Lato"/>
                <a:sym typeface="Lato"/>
              </a:rPr>
              <a:t> det </a:t>
            </a:r>
            <a:r>
              <a:rPr lang="en-US" sz="2400" u="none" strike="noStrike" dirty="0" err="1">
                <a:solidFill>
                  <a:srgbClr val="000000"/>
                </a:solidFill>
                <a:latin typeface="Lato Light" panose="020F0302020204030203" pitchFamily="34" charset="0"/>
                <a:ea typeface="Lato"/>
                <a:cs typeface="Lato"/>
                <a:sym typeface="Lato"/>
              </a:rPr>
              <a:t>möjligt</a:t>
            </a:r>
            <a:r>
              <a:rPr lang="en-US" sz="2400" u="none" strike="noStrike" dirty="0">
                <a:solidFill>
                  <a:srgbClr val="000000"/>
                </a:solidFill>
                <a:latin typeface="Lato Light" panose="020F0302020204030203" pitchFamily="34" charset="0"/>
                <a:ea typeface="Lato"/>
                <a:cs typeface="Lato"/>
                <a:sym typeface="Lato"/>
              </a:rPr>
              <a:t> för dem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övergå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från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allmänna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lektioner</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personliga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handledningstillfällen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vilka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omedelbart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åtgärdar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specifika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kunskapsluckor</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Verktyg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Gradescope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automatiserar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bedömningen</a:t>
            </a:r>
            <a:r>
              <a:rPr lang="en-US" sz="2400" u="none" strike="noStrike" dirty="0">
                <a:solidFill>
                  <a:srgbClr val="000000"/>
                </a:solidFill>
                <a:latin typeface="Lato Light" panose="020F0302020204030203" pitchFamily="34" charset="0"/>
                <a:ea typeface="Lato Light"/>
                <a:cs typeface="Lato Light"/>
                <a:sym typeface="Lato Light"/>
              </a:rPr>
              <a:t> av prov och </a:t>
            </a:r>
            <a:r>
              <a:rPr lang="en-US" sz="2400" u="none" strike="noStrike" dirty="0" err="1">
                <a:solidFill>
                  <a:srgbClr val="000000"/>
                </a:solidFill>
                <a:latin typeface="Lato Light" panose="020F0302020204030203" pitchFamily="34" charset="0"/>
                <a:ea typeface="Lato Light"/>
                <a:cs typeface="Lato Light"/>
                <a:sym typeface="Lato Light"/>
              </a:rPr>
              <a:t>uppsatser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vilket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minskar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bedömningstiden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samtidigt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objektiviteten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bibehålls</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Programvara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baserad</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artificiell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intelligens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Grammarly och Turnitin, ger </a:t>
            </a:r>
            <a:r>
              <a:rPr lang="en-US" sz="2400" u="none" strike="noStrike" dirty="0" err="1">
                <a:solidFill>
                  <a:srgbClr val="000000"/>
                </a:solidFill>
                <a:latin typeface="Lato Light" panose="020F0302020204030203" pitchFamily="34" charset="0"/>
                <a:ea typeface="Lato Light"/>
                <a:cs typeface="Lato Light"/>
                <a:sym typeface="Lato Light"/>
              </a:rPr>
              <a:t>omedelbar</a:t>
            </a:r>
            <a:r>
              <a:rPr lang="en-US" sz="2400" u="none" strike="noStrike" dirty="0">
                <a:solidFill>
                  <a:srgbClr val="000000"/>
                </a:solidFill>
                <a:latin typeface="Lato Light" panose="020F0302020204030203" pitchFamily="34" charset="0"/>
                <a:ea typeface="Lato Light"/>
                <a:cs typeface="Lato Light"/>
                <a:sym typeface="Lato Light"/>
              </a:rPr>
              <a:t> feedback </a:t>
            </a:r>
            <a:r>
              <a:rPr lang="en-US" sz="2400" u="none" strike="noStrike" dirty="0" err="1">
                <a:solidFill>
                  <a:srgbClr val="000000"/>
                </a:solidFill>
                <a:latin typeface="Lato Light" panose="020F0302020204030203" pitchFamily="34" charset="0"/>
                <a:ea typeface="Lato Light"/>
                <a:cs typeface="Lato Light"/>
                <a:sym typeface="Lato Light"/>
              </a:rPr>
              <a:t>på</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skrivstil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grammatik</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originalitet</a:t>
            </a:r>
            <a:r>
              <a:rPr lang="en-US" sz="2400" u="none" strike="noStrike" dirty="0">
                <a:solidFill>
                  <a:srgbClr val="000000"/>
                </a:solidFill>
                <a:latin typeface="Lato Light" panose="020F0302020204030203" pitchFamily="34" charset="0"/>
                <a:ea typeface="Lato Light"/>
                <a:cs typeface="Lato Light"/>
                <a:sym typeface="Lato Light"/>
              </a:rPr>
              <a:t>.</a:t>
            </a:r>
          </a:p>
        </p:txBody>
      </p:sp>
      <p:grpSp>
        <p:nvGrpSpPr>
          <p:cNvPr id="3" name="Group 3"/>
          <p:cNvGrpSpPr/>
          <p:nvPr/>
        </p:nvGrpSpPr>
        <p:grpSpPr>
          <a:xfrm>
            <a:off x="0" y="0"/>
            <a:ext cx="7193185" cy="10287000"/>
            <a:chOff x="0" y="0"/>
            <a:chExt cx="9590913" cy="13716000"/>
          </a:xfrm>
        </p:grpSpPr>
        <p:sp>
          <p:nvSpPr>
            <p:cNvPr id="4" name="Freeform 4"/>
            <p:cNvSpPr/>
            <p:nvPr/>
          </p:nvSpPr>
          <p:spPr>
            <a:xfrm>
              <a:off x="0" y="0"/>
              <a:ext cx="9590913" cy="13716000"/>
            </a:xfrm>
            <a:custGeom>
              <a:avLst/>
              <a:gdLst/>
              <a:ahLst/>
              <a:cxnLst/>
              <a:rect l="l" t="t" r="r" b="b"/>
              <a:pathLst>
                <a:path w="9590913" h="13716000">
                  <a:moveTo>
                    <a:pt x="0" y="0"/>
                  </a:moveTo>
                  <a:lnTo>
                    <a:pt x="9590913" y="0"/>
                  </a:lnTo>
                  <a:lnTo>
                    <a:pt x="9590913"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639330"/>
            <a:ext cx="16230600" cy="3837272"/>
            <a:chOff x="0" y="0"/>
            <a:chExt cx="21910878" cy="5180216"/>
          </a:xfrm>
        </p:grpSpPr>
        <p:sp>
          <p:nvSpPr>
            <p:cNvPr id="3" name="Freeform 3"/>
            <p:cNvSpPr/>
            <p:nvPr/>
          </p:nvSpPr>
          <p:spPr>
            <a:xfrm>
              <a:off x="0" y="0"/>
              <a:ext cx="21910890" cy="5180203"/>
            </a:xfrm>
            <a:custGeom>
              <a:avLst/>
              <a:gdLst/>
              <a:ahLst/>
              <a:cxnLst/>
              <a:rect l="l" t="t" r="r" b="b"/>
              <a:pathLst>
                <a:path w="21910890" h="5180203">
                  <a:moveTo>
                    <a:pt x="0" y="863346"/>
                  </a:moveTo>
                  <a:cubicBezTo>
                    <a:pt x="0" y="386588"/>
                    <a:pt x="378647" y="0"/>
                    <a:pt x="845612" y="0"/>
                  </a:cubicBezTo>
                  <a:lnTo>
                    <a:pt x="21065279" y="0"/>
                  </a:lnTo>
                  <a:cubicBezTo>
                    <a:pt x="21532368" y="0"/>
                    <a:pt x="21910890" y="386588"/>
                    <a:pt x="21910890" y="863346"/>
                  </a:cubicBezTo>
                  <a:lnTo>
                    <a:pt x="21910890" y="4316857"/>
                  </a:lnTo>
                  <a:cubicBezTo>
                    <a:pt x="21910890" y="4793742"/>
                    <a:pt x="21532244" y="5180203"/>
                    <a:pt x="21065279" y="5180203"/>
                  </a:cubicBezTo>
                  <a:lnTo>
                    <a:pt x="845612" y="5180203"/>
                  </a:lnTo>
                  <a:cubicBezTo>
                    <a:pt x="378647" y="5180203"/>
                    <a:pt x="0" y="4793615"/>
                    <a:pt x="0" y="4316857"/>
                  </a:cubicBezTo>
                  <a:close/>
                </a:path>
              </a:pathLst>
            </a:custGeom>
            <a:solidFill>
              <a:srgbClr val="F0C8B9"/>
            </a:solidFill>
          </p:spPr>
          <p:txBody>
            <a:bodyPr/>
            <a:lstStyle/>
            <a:p>
              <a:endParaRPr lang="es-ES"/>
            </a:p>
          </p:txBody>
        </p:sp>
      </p:grpSp>
      <p:sp>
        <p:nvSpPr>
          <p:cNvPr id="4" name="TextBox 4"/>
          <p:cNvSpPr txBox="1"/>
          <p:nvPr/>
        </p:nvSpPr>
        <p:spPr>
          <a:xfrm>
            <a:off x="1832382" y="3724529"/>
            <a:ext cx="14623236" cy="1859483"/>
          </a:xfrm>
          <a:prstGeom prst="rect">
            <a:avLst/>
          </a:prstGeom>
        </p:spPr>
        <p:txBody>
          <a:bodyPr lIns="0" tIns="0" rIns="0" bIns="0" rtlCol="0" anchor="t">
            <a:spAutoFit/>
          </a:bodyPr>
          <a:lstStyle/>
          <a:p>
            <a:pPr marL="0" lvl="0" indent="0" algn="ctr">
              <a:lnSpc>
                <a:spcPts val="2879"/>
              </a:lnSpc>
              <a:spcBef>
                <a:spcPct val="0"/>
              </a:spcBef>
            </a:pPr>
            <a:r>
              <a:rPr lang="en-US" sz="2800" u="none" strike="noStrike" dirty="0" err="1">
                <a:solidFill>
                  <a:srgbClr val="000000"/>
                </a:solidFill>
                <a:latin typeface="Lato Light"/>
                <a:ea typeface="Lato Light"/>
                <a:cs typeface="Lato Light"/>
                <a:sym typeface="Lato Light"/>
              </a:rPr>
              <a:t>När</a:t>
            </a:r>
            <a:r>
              <a:rPr lang="en-US" sz="2800" u="none" strike="noStrike" dirty="0">
                <a:solidFill>
                  <a:srgbClr val="000000"/>
                </a:solidFill>
                <a:latin typeface="Lato Light"/>
                <a:ea typeface="Lato Light"/>
                <a:cs typeface="Lato Light"/>
                <a:sym typeface="Lato Light"/>
              </a:rPr>
              <a:t> man </a:t>
            </a:r>
            <a:r>
              <a:rPr lang="en-US" sz="2800" u="none" strike="noStrike" dirty="0" err="1">
                <a:solidFill>
                  <a:srgbClr val="000000"/>
                </a:solidFill>
                <a:latin typeface="Lato Light"/>
                <a:ea typeface="Lato Light"/>
                <a:cs typeface="Lato Light"/>
                <a:sym typeface="Lato Light"/>
              </a:rPr>
              <a:t>undervisar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stor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grupp</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blir</a:t>
            </a:r>
            <a:r>
              <a:rPr lang="en-US" sz="2800" u="none" strike="noStrike" dirty="0">
                <a:solidFill>
                  <a:srgbClr val="000000"/>
                </a:solidFill>
                <a:latin typeface="Lato Light"/>
                <a:ea typeface="Lato Light"/>
                <a:cs typeface="Lato Light"/>
                <a:sym typeface="Lato Light"/>
              </a:rPr>
              <a:t> det </a:t>
            </a:r>
            <a:r>
              <a:rPr lang="en-US" sz="2800" u="none" strike="noStrike" dirty="0" err="1">
                <a:solidFill>
                  <a:srgbClr val="000000"/>
                </a:solidFill>
                <a:latin typeface="Lato Light"/>
                <a:ea typeface="Lato Light"/>
                <a:cs typeface="Lato Light"/>
                <a:sym typeface="Lato Light"/>
              </a:rPr>
              <a:t>praktiskt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taget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omöjligt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manuellt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anpassa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innehåll</a:t>
            </a:r>
            <a:r>
              <a:rPr lang="en-US" sz="2800" u="none" strike="noStrike" dirty="0">
                <a:solidFill>
                  <a:srgbClr val="000000"/>
                </a:solidFill>
                <a:latin typeface="Lato Light"/>
                <a:ea typeface="Lato Light"/>
                <a:cs typeface="Lato Light"/>
                <a:sym typeface="Lato Light"/>
              </a:rPr>
              <a:t>. Den </a:t>
            </a:r>
            <a:r>
              <a:rPr lang="en-US" sz="2800" u="none" strike="noStrike" dirty="0" err="1">
                <a:solidFill>
                  <a:srgbClr val="000000"/>
                </a:solidFill>
                <a:latin typeface="Lato Light"/>
                <a:ea typeface="Lato Light"/>
                <a:cs typeface="Lato Light"/>
                <a:sym typeface="Lato Light"/>
              </a:rPr>
              <a:t>tid</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krävs</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utvärdera</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differentiera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innehåll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hindrar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leveransen</a:t>
            </a:r>
            <a:r>
              <a:rPr lang="en-US" sz="2800" u="none" strike="noStrike" dirty="0">
                <a:solidFill>
                  <a:srgbClr val="000000"/>
                </a:solidFill>
                <a:latin typeface="Lato Light"/>
                <a:ea typeface="Lato Light"/>
                <a:cs typeface="Lato Light"/>
                <a:sym typeface="Lato Light"/>
              </a:rPr>
              <a:t> av </a:t>
            </a:r>
            <a:r>
              <a:rPr lang="en-US" sz="2800" u="none" strike="noStrike" dirty="0" err="1">
                <a:solidFill>
                  <a:srgbClr val="000000"/>
                </a:solidFill>
                <a:latin typeface="Lato Light"/>
                <a:ea typeface="Lato Light"/>
                <a:cs typeface="Lato Light"/>
                <a:sym typeface="Lato Light"/>
              </a:rPr>
              <a:t>högkvalitativ</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handledning</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Genom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automatisera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administrativa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uppgifter</a:t>
            </a:r>
            <a:r>
              <a:rPr lang="en-US" sz="2800" u="none" strike="noStrike" dirty="0">
                <a:solidFill>
                  <a:srgbClr val="000000"/>
                </a:solidFill>
                <a:latin typeface="Lato Light"/>
                <a:ea typeface="Lato Light"/>
                <a:cs typeface="Lato Light"/>
                <a:sym typeface="Lato Light"/>
              </a:rPr>
              <a:t> med </a:t>
            </a:r>
            <a:r>
              <a:rPr lang="en-US" sz="2800" u="none" strike="noStrike" dirty="0" err="1">
                <a:solidFill>
                  <a:srgbClr val="000000"/>
                </a:solidFill>
                <a:latin typeface="Lato Light"/>
                <a:ea typeface="Lato Light"/>
                <a:cs typeface="Lato Light"/>
                <a:sym typeface="Lato Light"/>
              </a:rPr>
              <a:t>stor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volym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såsom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automatisk</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betygsättning</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adaptiv</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innehållsdistribution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gör</a:t>
            </a:r>
            <a:r>
              <a:rPr lang="en-US" sz="2800" u="none" strike="noStrike" dirty="0">
                <a:solidFill>
                  <a:srgbClr val="000000"/>
                </a:solidFill>
                <a:latin typeface="Lato Light"/>
                <a:ea typeface="Lato Light"/>
                <a:cs typeface="Lato Light"/>
                <a:sym typeface="Lato Light"/>
              </a:rPr>
              <a:t> AI det </a:t>
            </a:r>
            <a:r>
              <a:rPr lang="en-US" sz="2800" u="none" strike="noStrike" dirty="0" err="1">
                <a:solidFill>
                  <a:srgbClr val="000000"/>
                </a:solidFill>
                <a:latin typeface="Lato Light"/>
                <a:ea typeface="Lato Light"/>
                <a:cs typeface="Lato Light"/>
                <a:sym typeface="Lato Light"/>
              </a:rPr>
              <a:t>möjligt</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elever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fokusera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oersättliga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mänskliga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funktioner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emotionellt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stöd</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moralisk</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vägledning</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holistisk</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handledning</a:t>
            </a:r>
            <a:r>
              <a:rPr lang="en-US" sz="2800" u="none" strike="noStrike" dirty="0">
                <a:solidFill>
                  <a:srgbClr val="000000"/>
                </a:solidFill>
                <a:latin typeface="Lato Light"/>
                <a:ea typeface="Lato Light"/>
                <a:cs typeface="Lato Light"/>
                <a:sym typeface="Lato Light"/>
              </a:rPr>
              <a:t>.</a:t>
            </a:r>
          </a:p>
        </p:txBody>
      </p:sp>
      <p:sp>
        <p:nvSpPr>
          <p:cNvPr id="5" name="TextBox 5"/>
          <p:cNvSpPr txBox="1"/>
          <p:nvPr/>
        </p:nvSpPr>
        <p:spPr>
          <a:xfrm>
            <a:off x="1028700" y="1085850"/>
            <a:ext cx="16999677"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PRAKTISK ANVÄNDNING AV VERKTYG FÖR ARTIFICIELL INTELLIGENS FÖR PERSONLIGT ANPASSAT LÄRANDE OCH FÄRDIGHETSBEDÖMNING</a:t>
            </a:r>
          </a:p>
        </p:txBody>
      </p:sp>
      <p:sp>
        <p:nvSpPr>
          <p:cNvPr id="6" name="TextBox 6"/>
          <p:cNvSpPr txBox="1"/>
          <p:nvPr/>
        </p:nvSpPr>
        <p:spPr>
          <a:xfrm>
            <a:off x="6456150" y="7147541"/>
            <a:ext cx="10803150"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a:solidFill>
                  <a:srgbClr val="000000"/>
                </a:solidFill>
                <a:latin typeface="Lato"/>
                <a:ea typeface="Lato"/>
                <a:cs typeface="Lato"/>
                <a:sym typeface="Lato"/>
              </a:rPr>
              <a:t>Använd artificiell intelligens för att hantera repetitiva uppgifter (som att betygsätta prov, organisera material eller skapa differentierade övningar) så att du kan ägna mer tid åt det som verkligen betyder något: att vägleda elever, ge feedback och stödja deras motivation och välbefinnande.</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22643" y="1453785"/>
            <a:ext cx="9736657" cy="8154284"/>
          </a:xfrm>
          <a:prstGeom prst="rect">
            <a:avLst/>
          </a:prstGeom>
        </p:spPr>
        <p:txBody>
          <a:bodyPr lIns="0" tIns="0" rIns="0" bIns="0" rtlCol="0" anchor="t">
            <a:spAutoFit/>
          </a:bodyPr>
          <a:lstStyle/>
          <a:p>
            <a:pPr marL="0" lvl="0" indent="0" algn="just">
              <a:lnSpc>
                <a:spcPts val="2879"/>
              </a:lnSpc>
              <a:spcBef>
                <a:spcPct val="0"/>
              </a:spcBef>
            </a:pPr>
            <a:r>
              <a:rPr lang="en-US" sz="2400" b="1" u="none" strike="noStrike" dirty="0" err="1">
                <a:solidFill>
                  <a:srgbClr val="000000"/>
                </a:solidFill>
                <a:latin typeface="Lato Light"/>
                <a:ea typeface="Lato Light"/>
                <a:cs typeface="Lato Light"/>
                <a:sym typeface="Lato Light"/>
              </a:rPr>
              <a:t>Kontext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Tänk</a:t>
            </a:r>
            <a:r>
              <a:rPr lang="en-US" sz="2400" u="none" strike="noStrike" dirty="0">
                <a:solidFill>
                  <a:srgbClr val="000000"/>
                </a:solidFill>
                <a:latin typeface="Lato Light"/>
                <a:ea typeface="Lato Light"/>
                <a:cs typeface="Lato Light"/>
                <a:sym typeface="Lato Light"/>
              </a:rPr>
              <a:t> dig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undervisar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4-veckors </a:t>
            </a:r>
            <a:r>
              <a:rPr lang="en-US" sz="2400" u="none" strike="noStrike" dirty="0" err="1">
                <a:solidFill>
                  <a:srgbClr val="000000"/>
                </a:solidFill>
                <a:latin typeface="Lato Light"/>
                <a:ea typeface="Lato Light"/>
                <a:cs typeface="Lato Light"/>
                <a:sym typeface="Lato Light"/>
              </a:rPr>
              <a:t>intensivkurs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"Digital </a:t>
            </a:r>
            <a:r>
              <a:rPr lang="en-US" sz="2400" u="none" strike="noStrike" dirty="0" err="1">
                <a:solidFill>
                  <a:srgbClr val="000000"/>
                </a:solidFill>
                <a:latin typeface="Lato Light"/>
                <a:ea typeface="Lato Light"/>
                <a:cs typeface="Lato Light"/>
                <a:sym typeface="Lato Light"/>
              </a:rPr>
              <a:t>projektledning</a:t>
            </a:r>
            <a:r>
              <a:rPr lang="en-US" sz="2400" u="none" strike="noStrike" dirty="0">
                <a:solidFill>
                  <a:srgbClr val="000000"/>
                </a:solidFill>
                <a:latin typeface="Lato Light"/>
                <a:ea typeface="Lato Light"/>
                <a:cs typeface="Lato Light"/>
                <a:sym typeface="Lato Light"/>
              </a:rPr>
              <a:t>" för 20 </a:t>
            </a:r>
            <a:r>
              <a:rPr lang="en-US" sz="2400" u="none" strike="noStrike" dirty="0" err="1">
                <a:solidFill>
                  <a:srgbClr val="000000"/>
                </a:solidFill>
                <a:latin typeface="Lato Light"/>
                <a:ea typeface="Lato Light"/>
                <a:cs typeface="Lato Light"/>
                <a:sym typeface="Lato Light"/>
              </a:rPr>
              <a:t>vuxna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yrkesverksamma</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err="1">
                <a:solidFill>
                  <a:srgbClr val="000000"/>
                </a:solidFill>
                <a:latin typeface="Lato Light"/>
                <a:ea typeface="Lato Light"/>
                <a:cs typeface="Lato Light"/>
                <a:sym typeface="Lato Light"/>
              </a:rPr>
              <a:t>Utmaningen</a:t>
            </a:r>
            <a:r>
              <a:rPr lang="en-US" sz="2400" u="none" strike="noStrike" dirty="0">
                <a:solidFill>
                  <a:srgbClr val="000000"/>
                </a:solidFill>
                <a:latin typeface="Lato Light"/>
                <a:ea typeface="Lato Light"/>
                <a:cs typeface="Lato Light"/>
                <a:sym typeface="Lato Light"/>
              </a:rPr>
              <a:t>: Din </a:t>
            </a:r>
            <a:r>
              <a:rPr lang="en-US" sz="2400" u="none" strike="noStrike" dirty="0" err="1">
                <a:solidFill>
                  <a:srgbClr val="000000"/>
                </a:solidFill>
                <a:latin typeface="Lato Light"/>
                <a:ea typeface="Lato Light"/>
                <a:cs typeface="Lato Light"/>
                <a:sym typeface="Lato Light"/>
              </a:rPr>
              <a:t>skolrektor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just </a:t>
            </a:r>
            <a:r>
              <a:rPr lang="en-US" sz="2400" u="none" strike="noStrike" dirty="0" err="1">
                <a:solidFill>
                  <a:srgbClr val="000000"/>
                </a:solidFill>
                <a:latin typeface="Lato Light"/>
                <a:ea typeface="Lato Light"/>
                <a:cs typeface="Lato Light"/>
                <a:sym typeface="Lato Light"/>
              </a:rPr>
              <a:t>informerat</a:t>
            </a:r>
            <a:r>
              <a:rPr lang="en-US" sz="2400" u="none" strike="noStrike" dirty="0">
                <a:solidFill>
                  <a:srgbClr val="000000"/>
                </a:solidFill>
                <a:latin typeface="Lato Light"/>
                <a:ea typeface="Lato Light"/>
                <a:cs typeface="Lato Light"/>
                <a:sym typeface="Lato Light"/>
              </a:rPr>
              <a:t> dig om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slutliga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certifieringsprovet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flyttats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dagar</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behöver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studieplanen</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varje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bedöma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förberedelsenivå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realtid</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b="1" u="none" strike="noStrike" dirty="0">
                <a:solidFill>
                  <a:srgbClr val="000000"/>
                </a:solidFill>
                <a:latin typeface="Lato Bold"/>
                <a:ea typeface="Lato Bold"/>
                <a:cs typeface="Lato Bold"/>
                <a:sym typeface="Lato Bold"/>
              </a:rPr>
              <a:t>Hur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artificiell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intelligens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användas</a:t>
            </a:r>
            <a:r>
              <a:rPr lang="en-US" sz="2400" b="1" u="none" strike="noStrike" dirty="0">
                <a:solidFill>
                  <a:srgbClr val="000000"/>
                </a:solidFill>
                <a:latin typeface="Lato Bold"/>
                <a:ea typeface="Lato Bold"/>
                <a:cs typeface="Lato Bold"/>
                <a:sym typeface="Lato Bold"/>
              </a:rPr>
              <a:t> för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lösa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detta</a:t>
            </a:r>
            <a:r>
              <a:rPr lang="en-US" sz="2400" b="1" u="none" strike="noStrike" dirty="0">
                <a:solidFill>
                  <a:srgbClr val="000000"/>
                </a:solidFill>
                <a:latin typeface="Lato Bold"/>
                <a:ea typeface="Lato Bold"/>
                <a:cs typeface="Lato Bold"/>
                <a:sym typeface="Lato Bold"/>
              </a:rPr>
              <a:t> problem? </a:t>
            </a:r>
            <a:r>
              <a:rPr lang="en-US" sz="2400" b="1" u="none" strike="noStrike" dirty="0" err="1">
                <a:solidFill>
                  <a:srgbClr val="000000"/>
                </a:solidFill>
                <a:latin typeface="Lato Bold"/>
                <a:ea typeface="Lato Bold"/>
                <a:cs typeface="Lato Bold"/>
                <a:sym typeface="Lato Bold"/>
              </a:rPr>
              <a:t>Välj</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ditt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alternativ</a:t>
            </a:r>
            <a:r>
              <a:rPr lang="en-US" sz="2400" b="1" u="none" strike="noStrike" dirty="0">
                <a:solidFill>
                  <a:srgbClr val="000000"/>
                </a:solidFill>
                <a:latin typeface="Lato Bold"/>
                <a:ea typeface="Lato Bold"/>
                <a:cs typeface="Lato Bold"/>
                <a:sym typeface="Lato Bold"/>
              </a:rPr>
              <a:t>:</a:t>
            </a:r>
          </a:p>
          <a:p>
            <a:pPr marL="0" lvl="0" indent="0" algn="just">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virtuell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handledare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Khanmigo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a:t>
            </a:r>
            <a:r>
              <a:rPr lang="en-US" sz="2400" u="none" strike="noStrike" dirty="0">
                <a:solidFill>
                  <a:srgbClr val="000000"/>
                </a:solidFill>
                <a:latin typeface="Lato Light"/>
                <a:ea typeface="Lato Light"/>
                <a:cs typeface="Lato Light"/>
                <a:sym typeface="Lato Light"/>
              </a:rPr>
              <a:t> GPT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handledare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dygnet</a:t>
            </a:r>
            <a:r>
              <a:rPr lang="en-US" sz="2400" u="none" strike="noStrike" dirty="0">
                <a:solidFill>
                  <a:srgbClr val="000000"/>
                </a:solidFill>
                <a:latin typeface="Lato Light"/>
                <a:ea typeface="Lato Light"/>
                <a:cs typeface="Lato Light"/>
                <a:sym typeface="Lato Light"/>
              </a:rPr>
              <a:t> runt. Du </a:t>
            </a:r>
            <a:r>
              <a:rPr lang="en-US" sz="2400" u="none" strike="noStrike" dirty="0" err="1">
                <a:solidFill>
                  <a:srgbClr val="000000"/>
                </a:solidFill>
                <a:latin typeface="Lato Light"/>
                <a:ea typeface="Lato Light"/>
                <a:cs typeface="Lato Light"/>
                <a:sym typeface="Lato Light"/>
              </a:rPr>
              <a:t>förser</a:t>
            </a:r>
            <a:r>
              <a:rPr lang="en-US" sz="2400" u="none" strike="noStrike" dirty="0">
                <a:solidFill>
                  <a:srgbClr val="000000"/>
                </a:solidFill>
                <a:latin typeface="Lato Light"/>
                <a:ea typeface="Lato Light"/>
                <a:cs typeface="Lato Light"/>
                <a:sym typeface="Lato Light"/>
              </a:rPr>
              <a:t> den med </a:t>
            </a:r>
            <a:r>
              <a:rPr lang="en-US" sz="2400" u="none" strike="noStrike" dirty="0" err="1">
                <a:solidFill>
                  <a:srgbClr val="000000"/>
                </a:solidFill>
                <a:latin typeface="Lato Light"/>
                <a:ea typeface="Lato Light"/>
                <a:cs typeface="Lato Light"/>
                <a:sym typeface="Lato Light"/>
              </a:rPr>
              <a:t>kursutvärderingsmatrisen</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automatiserade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bedömningscykeln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snabbbedömning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Gradescope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Eduaide.Ai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första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utkasten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studenters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arbete</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generativa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klienten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färdighetstest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använder</a:t>
            </a:r>
            <a:r>
              <a:rPr lang="en-US" sz="2400" u="none" strike="noStrike" dirty="0">
                <a:solidFill>
                  <a:srgbClr val="000000"/>
                </a:solidFill>
                <a:latin typeface="Lato Light"/>
                <a:ea typeface="Lato Light"/>
                <a:cs typeface="Lato Light"/>
                <a:sym typeface="Lato Light"/>
              </a:rPr>
              <a:t> ChatGPT/Gemini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klient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projektledningssimulering</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7522643" y="565515"/>
            <a:ext cx="787701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SCENARIO BASERAT PÅ UTMANINGAR</a:t>
            </a:r>
          </a:p>
        </p:txBody>
      </p:sp>
      <p:grpSp>
        <p:nvGrpSpPr>
          <p:cNvPr id="4" name="Group 4"/>
          <p:cNvGrpSpPr/>
          <p:nvPr/>
        </p:nvGrpSpPr>
        <p:grpSpPr>
          <a:xfrm>
            <a:off x="0" y="0"/>
            <a:ext cx="6858000" cy="10287000"/>
            <a:chOff x="0" y="0"/>
            <a:chExt cx="9144000" cy="13716000"/>
          </a:xfrm>
        </p:grpSpPr>
        <p:sp>
          <p:nvSpPr>
            <p:cNvPr id="5" name="Freeform 5"/>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Utbildningsscenario</a:t>
            </a:r>
          </a:p>
        </p:txBody>
      </p:sp>
      <p:sp>
        <p:nvSpPr>
          <p:cNvPr id="5" name="TextBox 5"/>
          <p:cNvSpPr txBox="1"/>
          <p:nvPr/>
        </p:nvSpPr>
        <p:spPr>
          <a:xfrm>
            <a:off x="1158526" y="3066679"/>
            <a:ext cx="15970948" cy="6336478"/>
          </a:xfrm>
          <a:prstGeom prst="rect">
            <a:avLst/>
          </a:prstGeom>
        </p:spPr>
        <p:txBody>
          <a:bodyPr lIns="0" tIns="0" rIns="0" bIns="0" rtlCol="0" anchor="t">
            <a:spAutoFit/>
          </a:bodyPr>
          <a:lstStyle/>
          <a:p>
            <a:pPr marL="0" lvl="0" indent="0" algn="l">
              <a:lnSpc>
                <a:spcPts val="3933"/>
              </a:lnSpc>
              <a:spcBef>
                <a:spcPct val="0"/>
              </a:spcBef>
            </a:pPr>
            <a:r>
              <a:rPr lang="en-US" sz="2600" u="none" strike="noStrike" dirty="0">
                <a:solidFill>
                  <a:srgbClr val="000000"/>
                </a:solidFill>
                <a:latin typeface="Lato Light" panose="020F0302020204030203" pitchFamily="34" charset="0"/>
                <a:ea typeface="Open Sans"/>
                <a:cs typeface="Open Sans"/>
                <a:sym typeface="Open Sans"/>
              </a:rPr>
              <a:t>Du </a:t>
            </a:r>
            <a:r>
              <a:rPr lang="en-US" sz="2600" u="none" strike="noStrike" dirty="0" err="1">
                <a:solidFill>
                  <a:srgbClr val="000000"/>
                </a:solidFill>
                <a:latin typeface="Lato Light" panose="020F0302020204030203" pitchFamily="34" charset="0"/>
                <a:ea typeface="Open Sans"/>
                <a:cs typeface="Open Sans"/>
                <a:sym typeface="Open Sans"/>
              </a:rPr>
              <a:t>leder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kurs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professionell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utveckling</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b="1" u="none" strike="noStrike" dirty="0">
                <a:solidFill>
                  <a:srgbClr val="000000"/>
                </a:solidFill>
                <a:latin typeface="Lato Light" panose="020F0302020204030203" pitchFamily="34" charset="0"/>
                <a:ea typeface="Open Sans"/>
                <a:cs typeface="Open Sans"/>
                <a:sym typeface="Open Sans"/>
              </a:rPr>
              <a:t>40 </a:t>
            </a:r>
            <a:r>
              <a:rPr lang="en-US" sz="2600" b="1" u="none" strike="noStrike" dirty="0" err="1">
                <a:solidFill>
                  <a:srgbClr val="000000"/>
                </a:solidFill>
                <a:latin typeface="Lato Light" panose="020F0302020204030203" pitchFamily="34" charset="0"/>
                <a:ea typeface="Open Sans"/>
                <a:cs typeface="Open Sans"/>
                <a:sym typeface="Open Sans"/>
              </a:rPr>
              <a:t>studenter</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förbereder</a:t>
            </a:r>
            <a:r>
              <a:rPr lang="en-US" sz="2600" u="none" strike="noStrike" dirty="0">
                <a:solidFill>
                  <a:srgbClr val="000000"/>
                </a:solidFill>
                <a:latin typeface="Lato Light" panose="020F0302020204030203" pitchFamily="34" charset="0"/>
                <a:ea typeface="Open Sans"/>
                <a:cs typeface="Open Sans"/>
                <a:sym typeface="Open Sans"/>
              </a:rPr>
              <a:t> sig för </a:t>
            </a:r>
            <a:r>
              <a:rPr lang="en-US" sz="2600" u="none" strike="noStrike" dirty="0" err="1">
                <a:solidFill>
                  <a:srgbClr val="000000"/>
                </a:solidFill>
                <a:latin typeface="Lato Light" panose="020F0302020204030203" pitchFamily="34" charset="0"/>
                <a:ea typeface="Open Sans"/>
                <a:cs typeface="Open Sans"/>
                <a:sym typeface="Open Sans"/>
              </a:rPr>
              <a:t>ett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viktigt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tekniskt</a:t>
            </a:r>
            <a:r>
              <a:rPr lang="en-US" sz="2600" u="none" strike="noStrike" dirty="0">
                <a:solidFill>
                  <a:srgbClr val="000000"/>
                </a:solidFill>
                <a:latin typeface="Lato Light" panose="020F0302020204030203" pitchFamily="34" charset="0"/>
                <a:ea typeface="Open Sans"/>
                <a:cs typeface="Open Sans"/>
                <a:sym typeface="Open Sans"/>
              </a:rPr>
              <a:t> prov. Din </a:t>
            </a:r>
            <a:r>
              <a:rPr lang="en-US" sz="2600" u="none" strike="noStrike" dirty="0" err="1">
                <a:solidFill>
                  <a:srgbClr val="000000"/>
                </a:solidFill>
                <a:latin typeface="Lato Light" panose="020F0302020204030203" pitchFamily="34" charset="0"/>
                <a:ea typeface="Open Sans"/>
                <a:cs typeface="Open Sans"/>
                <a:sym typeface="Open Sans"/>
              </a:rPr>
              <a:t>instrumentpanel</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lärandeanalys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visar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a:solidFill>
                  <a:srgbClr val="000000"/>
                </a:solidFill>
                <a:latin typeface="Lato Light" panose="020F0302020204030203" pitchFamily="34" charset="0"/>
                <a:ea typeface="Open Sans"/>
                <a:cs typeface="Open Sans"/>
                <a:sym typeface="Open Sans"/>
              </a:rPr>
              <a:t>30 % av </a:t>
            </a:r>
            <a:r>
              <a:rPr lang="en-US" sz="2600" b="1" u="none" strike="noStrike" dirty="0" err="1">
                <a:solidFill>
                  <a:srgbClr val="000000"/>
                </a:solidFill>
                <a:latin typeface="Lato Light" panose="020F0302020204030203" pitchFamily="34" charset="0"/>
                <a:ea typeface="Open Sans"/>
                <a:cs typeface="Open Sans"/>
                <a:sym typeface="Open Sans"/>
              </a:rPr>
              <a:t>klassen</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är</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i</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riskzonen</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eftersom</a:t>
            </a:r>
            <a:r>
              <a:rPr lang="en-US" sz="2600" u="none" strike="noStrike" dirty="0">
                <a:solidFill>
                  <a:srgbClr val="000000"/>
                </a:solidFill>
                <a:latin typeface="Lato Light" panose="020F0302020204030203" pitchFamily="34" charset="0"/>
                <a:ea typeface="Open Sans"/>
                <a:cs typeface="Open Sans"/>
                <a:sym typeface="Open Sans"/>
              </a:rPr>
              <a:t> de, trots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de </a:t>
            </a:r>
            <a:r>
              <a:rPr lang="en-US" sz="2600" u="none" strike="noStrike" dirty="0" err="1">
                <a:solidFill>
                  <a:srgbClr val="000000"/>
                </a:solidFill>
                <a:latin typeface="Lato Light" panose="020F0302020204030203" pitchFamily="34" charset="0"/>
                <a:ea typeface="Open Sans"/>
                <a:cs typeface="Open Sans"/>
                <a:sym typeface="Open Sans"/>
              </a:rPr>
              <a:t>förstår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teorin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kämpar</a:t>
            </a:r>
            <a:r>
              <a:rPr lang="en-US" sz="2600" u="none" strike="noStrike" dirty="0">
                <a:solidFill>
                  <a:srgbClr val="000000"/>
                </a:solidFill>
                <a:latin typeface="Lato Light" panose="020F0302020204030203" pitchFamily="34" charset="0"/>
                <a:ea typeface="Open Sans"/>
                <a:cs typeface="Open Sans"/>
                <a:sym typeface="Open Sans"/>
              </a:rPr>
              <a:t> med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tillämpa</a:t>
            </a:r>
            <a:r>
              <a:rPr lang="en-US" sz="2600" u="none" strike="noStrike" dirty="0">
                <a:solidFill>
                  <a:srgbClr val="000000"/>
                </a:solidFill>
                <a:latin typeface="Lato Light" panose="020F0302020204030203" pitchFamily="34" charset="0"/>
                <a:ea typeface="Open Sans"/>
                <a:cs typeface="Open Sans"/>
                <a:sym typeface="Open Sans"/>
              </a:rPr>
              <a:t> den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praktiken</a:t>
            </a:r>
            <a:r>
              <a:rPr lang="en-US" sz="2600" u="none" strike="noStrike" dirty="0">
                <a:solidFill>
                  <a:srgbClr val="000000"/>
                </a:solidFill>
                <a:latin typeface="Lato Light" panose="020F0302020204030203" pitchFamily="34" charset="0"/>
                <a:ea typeface="Open Sans"/>
                <a:cs typeface="Open Sans"/>
                <a:sym typeface="Open Sans"/>
              </a:rPr>
              <a:t>. Du </a:t>
            </a:r>
            <a:r>
              <a:rPr lang="en-US" sz="2600" u="none" strike="noStrike" dirty="0" err="1">
                <a:solidFill>
                  <a:srgbClr val="000000"/>
                </a:solidFill>
                <a:latin typeface="Lato Light" panose="020F0302020204030203" pitchFamily="34" charset="0"/>
                <a:ea typeface="Open Sans"/>
                <a:cs typeface="Open Sans"/>
                <a:sym typeface="Open Sans"/>
              </a:rPr>
              <a:t>har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vecka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ledigt</a:t>
            </a:r>
            <a:r>
              <a:rPr lang="en-US" sz="2600" u="none" strike="noStrike" dirty="0">
                <a:solidFill>
                  <a:srgbClr val="000000"/>
                </a:solidFill>
                <a:latin typeface="Lato Light" panose="020F0302020204030203" pitchFamily="34" charset="0"/>
                <a:ea typeface="Open Sans"/>
                <a:cs typeface="Open Sans"/>
                <a:sym typeface="Open Sans"/>
              </a:rPr>
              <a:t> och lite </a:t>
            </a:r>
            <a:r>
              <a:rPr lang="en-US" sz="2600" u="none" strike="noStrike" dirty="0" err="1">
                <a:solidFill>
                  <a:srgbClr val="000000"/>
                </a:solidFill>
                <a:latin typeface="Lato Light" panose="020F0302020204030203" pitchFamily="34" charset="0"/>
                <a:ea typeface="Open Sans"/>
                <a:cs typeface="Open Sans"/>
                <a:sym typeface="Open Sans"/>
              </a:rPr>
              <a:t>tid</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personlig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uppmärksamhet</a:t>
            </a:r>
            <a:r>
              <a:rPr lang="en-US" sz="2600" u="none" strike="noStrike" dirty="0">
                <a:solidFill>
                  <a:srgbClr val="000000"/>
                </a:solidFill>
                <a:latin typeface="Lato Light" panose="020F0302020204030203" pitchFamily="34" charset="0"/>
                <a:ea typeface="Open Sans"/>
                <a:cs typeface="Open Sans"/>
                <a:sym typeface="Open Sans"/>
              </a:rPr>
              <a:t>.</a:t>
            </a:r>
          </a:p>
          <a:p>
            <a:pPr marL="0" lvl="0" indent="0" algn="l">
              <a:lnSpc>
                <a:spcPts val="3933"/>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3933"/>
              </a:lnSpc>
              <a:spcBef>
                <a:spcPct val="0"/>
              </a:spcBef>
            </a:pPr>
            <a:r>
              <a:rPr lang="en-US" sz="2600" b="1" u="none" strike="noStrike" dirty="0">
                <a:solidFill>
                  <a:srgbClr val="000000"/>
                </a:solidFill>
                <a:latin typeface="Lato Light" panose="020F0302020204030203" pitchFamily="34" charset="0"/>
                <a:ea typeface="Open Sans"/>
                <a:cs typeface="Open Sans"/>
                <a:sym typeface="Open Sans"/>
              </a:rPr>
              <a:t>Det </a:t>
            </a:r>
            <a:r>
              <a:rPr lang="en-US" sz="2600" b="1" u="none" strike="noStrike" dirty="0" err="1">
                <a:solidFill>
                  <a:srgbClr val="000000"/>
                </a:solidFill>
                <a:latin typeface="Lato Light" panose="020F0302020204030203" pitchFamily="34" charset="0"/>
                <a:ea typeface="Open Sans"/>
                <a:cs typeface="Open Sans"/>
                <a:sym typeface="Open Sans"/>
              </a:rPr>
              <a:t>finns</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en</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idé</a:t>
            </a:r>
            <a:r>
              <a:rPr lang="en-US" sz="2600" u="none" strike="noStrike" dirty="0">
                <a:solidFill>
                  <a:srgbClr val="000000"/>
                </a:solidFill>
                <a:latin typeface="Lato Light" panose="020F0302020204030203" pitchFamily="34" charset="0"/>
                <a:ea typeface="Open Sans"/>
                <a:cs typeface="Open Sans"/>
                <a:sym typeface="Open Sans"/>
              </a:rPr>
              <a:t>: be </a:t>
            </a:r>
            <a:r>
              <a:rPr lang="en-US" sz="2600" u="none" strike="noStrike" dirty="0" err="1">
                <a:solidFill>
                  <a:srgbClr val="000000"/>
                </a:solidFill>
                <a:latin typeface="Lato Light" panose="020F0302020204030203" pitchFamily="34" charset="0"/>
                <a:ea typeface="Open Sans"/>
                <a:cs typeface="Open Sans"/>
                <a:sym typeface="Open Sans"/>
              </a:rPr>
              <a:t>AI:n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bete</a:t>
            </a:r>
            <a:r>
              <a:rPr lang="en-US" sz="2600" u="none" strike="noStrike" dirty="0">
                <a:solidFill>
                  <a:srgbClr val="000000"/>
                </a:solidFill>
                <a:latin typeface="Lato Light" panose="020F0302020204030203" pitchFamily="34" charset="0"/>
                <a:ea typeface="Open Sans"/>
                <a:cs typeface="Open Sans"/>
                <a:sym typeface="Open Sans"/>
              </a:rPr>
              <a:t> sig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seniorprogrammerare</a:t>
            </a:r>
            <a:r>
              <a:rPr lang="en-US" sz="2600" u="none" strike="noStrike" dirty="0">
                <a:solidFill>
                  <a:srgbClr val="000000"/>
                </a:solidFill>
                <a:latin typeface="Lato Light" panose="020F0302020204030203" pitchFamily="34" charset="0"/>
                <a:ea typeface="Open Sans"/>
                <a:cs typeface="Open Sans"/>
                <a:sym typeface="Open Sans"/>
              </a:rPr>
              <a:t> –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förslag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snarare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än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direkta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svar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eleverna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lär</a:t>
            </a:r>
            <a:r>
              <a:rPr lang="en-US" sz="2600" u="none" strike="noStrike" dirty="0">
                <a:solidFill>
                  <a:srgbClr val="000000"/>
                </a:solidFill>
                <a:latin typeface="Lato Light" panose="020F0302020204030203" pitchFamily="34" charset="0"/>
                <a:ea typeface="Open Sans"/>
                <a:cs typeface="Open Sans"/>
                <a:sym typeface="Open Sans"/>
              </a:rPr>
              <a:t> sig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lösa</a:t>
            </a:r>
            <a:r>
              <a:rPr lang="en-US" sz="2600" u="none" strike="noStrike" dirty="0">
                <a:solidFill>
                  <a:srgbClr val="000000"/>
                </a:solidFill>
                <a:latin typeface="Lato Light" panose="020F0302020204030203" pitchFamily="34" charset="0"/>
                <a:ea typeface="Open Sans"/>
                <a:cs typeface="Open Sans"/>
                <a:sym typeface="Open Sans"/>
              </a:rPr>
              <a:t> problem </a:t>
            </a:r>
            <a:r>
              <a:rPr lang="en-US" sz="2600" u="none" strike="noStrike" dirty="0" err="1">
                <a:solidFill>
                  <a:srgbClr val="000000"/>
                </a:solidFill>
                <a:latin typeface="Lato Light" panose="020F0302020204030203" pitchFamily="34" charset="0"/>
                <a:ea typeface="Open Sans"/>
                <a:cs typeface="Open Sans"/>
                <a:sym typeface="Open Sans"/>
              </a:rPr>
              <a:t>på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egen</a:t>
            </a:r>
            <a:r>
              <a:rPr lang="en-US" sz="2600" u="none" strike="noStrike" dirty="0">
                <a:solidFill>
                  <a:srgbClr val="000000"/>
                </a:solidFill>
                <a:latin typeface="Lato Light" panose="020F0302020204030203" pitchFamily="34" charset="0"/>
                <a:ea typeface="Open Sans"/>
                <a:cs typeface="Open Sans"/>
                <a:sym typeface="Open Sans"/>
              </a:rPr>
              <a:t> hand.</a:t>
            </a:r>
          </a:p>
          <a:p>
            <a:pPr marL="0" lvl="0" indent="0" algn="l">
              <a:lnSpc>
                <a:spcPts val="3933"/>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3933"/>
              </a:lnSpc>
              <a:spcBef>
                <a:spcPct val="0"/>
              </a:spcBef>
            </a:pPr>
            <a:r>
              <a:rPr lang="en-US" sz="2600" u="none" strike="noStrike" dirty="0" err="1">
                <a:solidFill>
                  <a:srgbClr val="000000"/>
                </a:solidFill>
                <a:latin typeface="Lato Light" panose="020F0302020204030203" pitchFamily="34" charset="0"/>
                <a:ea typeface="Open Sans"/>
                <a:cs typeface="Open Sans"/>
                <a:sym typeface="Open Sans"/>
              </a:rPr>
              <a:t>Artificiell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intelligens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kan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utföra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snabba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repetitiva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uppgifter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utvärdering</a:t>
            </a:r>
            <a:r>
              <a:rPr lang="en-US" sz="2600" u="none" strike="noStrike" dirty="0">
                <a:solidFill>
                  <a:srgbClr val="000000"/>
                </a:solidFill>
                <a:latin typeface="Lato Light" panose="020F0302020204030203" pitchFamily="34" charset="0"/>
                <a:ea typeface="Open Sans"/>
                <a:cs typeface="Open Sans"/>
                <a:sym typeface="Open Sans"/>
              </a:rPr>
              <a:t>, feedback), och du </a:t>
            </a:r>
            <a:r>
              <a:rPr lang="en-US" sz="2600" u="none" strike="noStrike" dirty="0" err="1">
                <a:solidFill>
                  <a:srgbClr val="000000"/>
                </a:solidFill>
                <a:latin typeface="Lato Light" panose="020F0302020204030203" pitchFamily="34" charset="0"/>
                <a:ea typeface="Open Sans"/>
                <a:cs typeface="Open Sans"/>
                <a:sym typeface="Open Sans"/>
              </a:rPr>
              <a:t>kan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fokusera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på</a:t>
            </a:r>
            <a:r>
              <a:rPr lang="en-US" sz="2600" u="none" strike="noStrike" dirty="0">
                <a:solidFill>
                  <a:srgbClr val="000000"/>
                </a:solidFill>
                <a:latin typeface="Lato Light" panose="020F0302020204030203" pitchFamily="34" charset="0"/>
                <a:ea typeface="Open Sans"/>
                <a:cs typeface="Open Sans"/>
                <a:sym typeface="Open Sans"/>
              </a:rPr>
              <a:t> det </a:t>
            </a:r>
            <a:r>
              <a:rPr lang="en-US" sz="2600" u="none" strike="noStrike" dirty="0" err="1">
                <a:solidFill>
                  <a:srgbClr val="000000"/>
                </a:solidFill>
                <a:latin typeface="Lato Light" panose="020F0302020204030203" pitchFamily="34" charset="0"/>
                <a:ea typeface="Open Sans"/>
                <a:cs typeface="Open Sans"/>
                <a:sym typeface="Open Sans"/>
              </a:rPr>
              <a:t>artificiell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intelligens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inte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kan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göra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motivera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emotionellt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stöd</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fatta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beslut</a:t>
            </a:r>
            <a:r>
              <a:rPr lang="en-US" sz="2600" u="none" strike="noStrike" dirty="0">
                <a:solidFill>
                  <a:srgbClr val="000000"/>
                </a:solidFill>
                <a:latin typeface="Lato Light" panose="020F0302020204030203" pitchFamily="34" charset="0"/>
                <a:ea typeface="Open Sans"/>
                <a:cs typeface="Open Sans"/>
                <a:sym typeface="Open Sans"/>
              </a:rPr>
              <a:t>.</a:t>
            </a:r>
          </a:p>
          <a:p>
            <a:pPr marL="0" lvl="0" indent="0" algn="l">
              <a:lnSpc>
                <a:spcPts val="3933"/>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3933"/>
              </a:lnSpc>
              <a:spcBef>
                <a:spcPct val="0"/>
              </a:spcBef>
            </a:pPr>
            <a:r>
              <a:rPr lang="en-US" sz="2600" b="1" u="none" strike="noStrike" dirty="0">
                <a:solidFill>
                  <a:srgbClr val="000000"/>
                </a:solidFill>
                <a:latin typeface="Lato Light" panose="020F0302020204030203" pitchFamily="34" charset="0"/>
                <a:ea typeface="Open Sans"/>
                <a:cs typeface="Open Sans"/>
                <a:sym typeface="Open Sans"/>
              </a:rPr>
              <a:t>Din </a:t>
            </a:r>
            <a:r>
              <a:rPr lang="en-US" sz="2600" b="1" u="none" strike="noStrike" dirty="0" err="1">
                <a:solidFill>
                  <a:srgbClr val="000000"/>
                </a:solidFill>
                <a:latin typeface="Lato Light" panose="020F0302020204030203" pitchFamily="34" charset="0"/>
                <a:ea typeface="Open Sans"/>
                <a:cs typeface="Open Sans"/>
                <a:sym typeface="Open Sans"/>
              </a:rPr>
              <a:t>utmaning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Utforma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AI-driven plan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hjälper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minst</a:t>
            </a:r>
            <a:r>
              <a:rPr lang="en-US" sz="2600" u="none" strike="noStrike" dirty="0">
                <a:solidFill>
                  <a:srgbClr val="000000"/>
                </a:solidFill>
                <a:latin typeface="Lato Light" panose="020F0302020204030203" pitchFamily="34" charset="0"/>
                <a:ea typeface="Open Sans"/>
                <a:cs typeface="Open Sans"/>
                <a:sym typeface="Open Sans"/>
              </a:rPr>
              <a:t> 80 % av </a:t>
            </a:r>
            <a:r>
              <a:rPr lang="en-US" sz="2600" u="none" strike="noStrike" dirty="0" err="1">
                <a:solidFill>
                  <a:srgbClr val="000000"/>
                </a:solidFill>
                <a:latin typeface="Lato Light" panose="020F0302020204030203" pitchFamily="34" charset="0"/>
                <a:ea typeface="Open Sans"/>
                <a:cs typeface="Open Sans"/>
                <a:sym typeface="Open Sans"/>
              </a:rPr>
              <a:t>riskstudenter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behärska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materialet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vecka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utan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försena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framstegen</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mer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avancerade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elever</a:t>
            </a:r>
            <a:r>
              <a:rPr lang="en-US" sz="2600" u="none" strike="noStrike" dirty="0">
                <a:solidFill>
                  <a:srgbClr val="000000"/>
                </a:solidFill>
                <a:latin typeface="Lato Light" panose="020F0302020204030203" pitchFamily="34" charset="0"/>
                <a:ea typeface="Open Sans"/>
                <a:cs typeface="Open Sans"/>
                <a:sym typeface="Open Sans"/>
              </a:rPr>
              <a:t>.</a:t>
            </a:r>
          </a:p>
          <a:p>
            <a:pPr marL="0" lvl="0" indent="0" algn="l">
              <a:lnSpc>
                <a:spcPts val="2520"/>
              </a:lnSpc>
              <a:spcBef>
                <a:spcPct val="0"/>
              </a:spcBef>
            </a:pPr>
            <a:endParaRPr lang="en-US" sz="2850" u="none" strike="noStrike" dirty="0">
              <a:solidFill>
                <a:srgbClr val="000000"/>
              </a:solidFill>
              <a:latin typeface="Open Sans"/>
              <a:ea typeface="Open Sans"/>
              <a:cs typeface="Open Sans"/>
              <a:sym typeface="Open Sans"/>
            </a:endParaRPr>
          </a:p>
        </p:txBody>
      </p:sp>
      <p:grpSp>
        <p:nvGrpSpPr>
          <p:cNvPr id="6" name="Group 6"/>
          <p:cNvGrpSpPr/>
          <p:nvPr/>
        </p:nvGrpSpPr>
        <p:grpSpPr>
          <a:xfrm>
            <a:off x="14965994" y="349444"/>
            <a:ext cx="2799445" cy="1224267"/>
            <a:chOff x="0" y="0"/>
            <a:chExt cx="3732593" cy="1632356"/>
          </a:xfrm>
        </p:grpSpPr>
        <p:sp>
          <p:nvSpPr>
            <p:cNvPr id="7" name="Freeform 7"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931888" y="716909"/>
            <a:ext cx="8639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Självbedömningsverktyg</a:t>
            </a:r>
          </a:p>
        </p:txBody>
      </p:sp>
      <p:grpSp>
        <p:nvGrpSpPr>
          <p:cNvPr id="5" name="Group 5"/>
          <p:cNvGrpSpPr/>
          <p:nvPr/>
        </p:nvGrpSpPr>
        <p:grpSpPr>
          <a:xfrm>
            <a:off x="750465" y="2363653"/>
            <a:ext cx="10473014" cy="2880047"/>
            <a:chOff x="0" y="0"/>
            <a:chExt cx="13964018" cy="3840063"/>
          </a:xfrm>
        </p:grpSpPr>
        <p:sp>
          <p:nvSpPr>
            <p:cNvPr id="6" name="Freeform 6"/>
            <p:cNvSpPr/>
            <p:nvPr/>
          </p:nvSpPr>
          <p:spPr>
            <a:xfrm>
              <a:off x="0" y="0"/>
              <a:ext cx="13964022" cy="3840046"/>
            </a:xfrm>
            <a:custGeom>
              <a:avLst/>
              <a:gdLst/>
              <a:ahLst/>
              <a:cxnLst/>
              <a:rect l="l" t="t" r="r" b="b"/>
              <a:pathLst>
                <a:path w="13964022" h="3840046">
                  <a:moveTo>
                    <a:pt x="0" y="0"/>
                  </a:moveTo>
                  <a:lnTo>
                    <a:pt x="13964022" y="0"/>
                  </a:lnTo>
                  <a:lnTo>
                    <a:pt x="13964022" y="3840046"/>
                  </a:lnTo>
                  <a:lnTo>
                    <a:pt x="0" y="3840046"/>
                  </a:lnTo>
                  <a:close/>
                </a:path>
              </a:pathLst>
            </a:custGeom>
            <a:blipFill>
              <a:blip r:embed="rId5">
                <a:alphaModFix amt="0"/>
              </a:blip>
              <a:stretch>
                <a:fillRect t="-52827" b="11115"/>
              </a:stretch>
            </a:blipFill>
          </p:spPr>
          <p:txBody>
            <a:bodyPr/>
            <a:lstStyle/>
            <a:p>
              <a:endParaRPr lang="es-ES"/>
            </a:p>
          </p:txBody>
        </p:sp>
        <p:sp>
          <p:nvSpPr>
            <p:cNvPr id="7" name="TextBox 7"/>
            <p:cNvSpPr txBox="1"/>
            <p:nvPr/>
          </p:nvSpPr>
          <p:spPr>
            <a:xfrm>
              <a:off x="0" y="0"/>
              <a:ext cx="13964018" cy="3840063"/>
            </a:xfrm>
            <a:prstGeom prst="rect">
              <a:avLst/>
            </a:prstGeom>
          </p:spPr>
          <p:txBody>
            <a:bodyPr lIns="0" tIns="0" rIns="0" bIns="0" rtlCol="0" anchor="ctr"/>
            <a:lstStyle/>
            <a:p>
              <a:pPr marL="765810" lvl="1" indent="-382905">
                <a:lnSpc>
                  <a:spcPts val="4320"/>
                </a:lnSpc>
                <a:spcBef>
                  <a:spcPct val="0"/>
                </a:spcBef>
                <a:buAutoNum type="arabicPeriod"/>
              </a:pPr>
              <a:r>
                <a:rPr lang="en-US" sz="3600" dirty="0" err="1">
                  <a:solidFill>
                    <a:srgbClr val="000000"/>
                  </a:solidFill>
                  <a:latin typeface="Oswald"/>
                  <a:sym typeface="Open Sans"/>
                </a:rPr>
                <a:t>Vilka</a:t>
              </a:r>
              <a:r>
                <a:rPr lang="en-US" sz="3600" dirty="0">
                  <a:solidFill>
                    <a:srgbClr val="000000"/>
                  </a:solidFill>
                  <a:latin typeface="Oswald"/>
                  <a:sym typeface="Open Sans"/>
                </a:rPr>
                <a:t> </a:t>
              </a:r>
              <a:r>
                <a:rPr lang="en-US" sz="3600" dirty="0" err="1">
                  <a:solidFill>
                    <a:srgbClr val="000000"/>
                  </a:solidFill>
                  <a:latin typeface="Oswald"/>
                  <a:sym typeface="Open Sans"/>
                </a:rPr>
                <a:t>är</a:t>
              </a:r>
              <a:r>
                <a:rPr lang="en-US" sz="3600" dirty="0">
                  <a:solidFill>
                    <a:srgbClr val="000000"/>
                  </a:solidFill>
                  <a:latin typeface="Oswald"/>
                  <a:sym typeface="Open Sans"/>
                </a:rPr>
                <a:t> de </a:t>
              </a:r>
              <a:r>
                <a:rPr lang="en-US" sz="3600" dirty="0" err="1">
                  <a:solidFill>
                    <a:srgbClr val="000000"/>
                  </a:solidFill>
                  <a:latin typeface="Oswald"/>
                  <a:sym typeface="Open Sans"/>
                </a:rPr>
                <a:t>största</a:t>
              </a:r>
              <a:r>
                <a:rPr lang="en-US" sz="3600" dirty="0">
                  <a:solidFill>
                    <a:srgbClr val="000000"/>
                  </a:solidFill>
                  <a:latin typeface="Oswald"/>
                  <a:sym typeface="Open Sans"/>
                </a:rPr>
                <a:t> </a:t>
              </a:r>
              <a:r>
                <a:rPr lang="en-US" sz="3600" dirty="0" err="1">
                  <a:solidFill>
                    <a:srgbClr val="000000"/>
                  </a:solidFill>
                  <a:latin typeface="Oswald"/>
                  <a:sym typeface="Open Sans"/>
                </a:rPr>
                <a:t>utmaningarna</a:t>
              </a:r>
              <a:r>
                <a:rPr lang="en-US" sz="3600" dirty="0">
                  <a:solidFill>
                    <a:srgbClr val="000000"/>
                  </a:solidFill>
                  <a:latin typeface="Oswald"/>
                  <a:sym typeface="Open Sans"/>
                </a:rPr>
                <a:t> </a:t>
              </a:r>
              <a:r>
                <a:rPr lang="en-US" sz="3600" dirty="0" err="1">
                  <a:solidFill>
                    <a:srgbClr val="000000"/>
                  </a:solidFill>
                  <a:latin typeface="Oswald"/>
                  <a:sym typeface="Open Sans"/>
                </a:rPr>
                <a:t>som</a:t>
              </a:r>
              <a:r>
                <a:rPr lang="en-US" sz="3600" dirty="0">
                  <a:solidFill>
                    <a:srgbClr val="000000"/>
                  </a:solidFill>
                  <a:latin typeface="Oswald"/>
                  <a:sym typeface="Open Sans"/>
                </a:rPr>
                <a:t> </a:t>
              </a:r>
              <a:r>
                <a:rPr lang="en-US" sz="3600" dirty="0" err="1">
                  <a:solidFill>
                    <a:srgbClr val="000000"/>
                  </a:solidFill>
                  <a:latin typeface="Oswald"/>
                  <a:sym typeface="Open Sans"/>
                </a:rPr>
                <a:t>lärare</a:t>
              </a:r>
              <a:r>
                <a:rPr lang="en-US" sz="3600" dirty="0">
                  <a:solidFill>
                    <a:srgbClr val="000000"/>
                  </a:solidFill>
                  <a:latin typeface="Oswald"/>
                  <a:sym typeface="Open Sans"/>
                </a:rPr>
                <a:t> </a:t>
              </a:r>
              <a:r>
                <a:rPr lang="en-US" sz="3600" dirty="0" err="1">
                  <a:solidFill>
                    <a:srgbClr val="000000"/>
                  </a:solidFill>
                  <a:latin typeface="Oswald"/>
                  <a:sym typeface="Open Sans"/>
                </a:rPr>
                <a:t>står</a:t>
              </a:r>
              <a:r>
                <a:rPr lang="en-US" sz="3600" dirty="0">
                  <a:solidFill>
                    <a:srgbClr val="000000"/>
                  </a:solidFill>
                  <a:latin typeface="Oswald"/>
                  <a:sym typeface="Open Sans"/>
                </a:rPr>
                <a:t> </a:t>
              </a:r>
              <a:r>
                <a:rPr lang="en-US" sz="3600" dirty="0" err="1">
                  <a:solidFill>
                    <a:srgbClr val="000000"/>
                  </a:solidFill>
                  <a:latin typeface="Oswald"/>
                  <a:sym typeface="Open Sans"/>
                </a:rPr>
                <a:t>inför</a:t>
              </a:r>
              <a:r>
                <a:rPr lang="en-US" sz="3600" dirty="0">
                  <a:solidFill>
                    <a:srgbClr val="000000"/>
                  </a:solidFill>
                  <a:latin typeface="Oswald"/>
                  <a:sym typeface="Open Sans"/>
                </a:rPr>
                <a:t> med </a:t>
              </a:r>
              <a:r>
                <a:rPr lang="en-US" sz="3600" dirty="0" err="1">
                  <a:solidFill>
                    <a:srgbClr val="000000"/>
                  </a:solidFill>
                  <a:latin typeface="Oswald"/>
                  <a:sym typeface="Open Sans"/>
                </a:rPr>
                <a:t>traditionella</a:t>
              </a:r>
              <a:r>
                <a:rPr lang="en-US" sz="3600" dirty="0">
                  <a:solidFill>
                    <a:srgbClr val="000000"/>
                  </a:solidFill>
                  <a:latin typeface="Oswald"/>
                  <a:sym typeface="Open Sans"/>
                </a:rPr>
                <a:t> </a:t>
              </a:r>
              <a:r>
                <a:rPr lang="en-US" sz="3600" dirty="0" err="1">
                  <a:solidFill>
                    <a:srgbClr val="000000"/>
                  </a:solidFill>
                  <a:latin typeface="Oswald"/>
                  <a:sym typeface="Open Sans"/>
                </a:rPr>
                <a:t>undervisningsmetoder</a:t>
              </a:r>
              <a:r>
                <a:rPr lang="en-US" sz="3600" dirty="0">
                  <a:solidFill>
                    <a:srgbClr val="000000"/>
                  </a:solidFill>
                  <a:latin typeface="Oswald"/>
                  <a:sym typeface="Open Sans"/>
                </a:rPr>
                <a:t> för </a:t>
              </a:r>
              <a:r>
                <a:rPr lang="en-US" sz="3600" dirty="0" err="1">
                  <a:solidFill>
                    <a:srgbClr val="000000"/>
                  </a:solidFill>
                  <a:latin typeface="Oswald"/>
                  <a:sym typeface="Open Sans"/>
                </a:rPr>
                <a:t>närvarande</a:t>
              </a:r>
              <a:r>
                <a:rPr lang="en-US" sz="3600" dirty="0">
                  <a:solidFill>
                    <a:srgbClr val="000000"/>
                  </a:solidFill>
                  <a:latin typeface="Oswald"/>
                  <a:sym typeface="Open Sans"/>
                </a:rPr>
                <a:t>, och </a:t>
              </a:r>
              <a:r>
                <a:rPr lang="en-US" sz="3600" dirty="0" err="1">
                  <a:solidFill>
                    <a:srgbClr val="000000"/>
                  </a:solidFill>
                  <a:latin typeface="Oswald"/>
                  <a:sym typeface="Open Sans"/>
                </a:rPr>
                <a:t>hur</a:t>
              </a:r>
              <a:r>
                <a:rPr lang="en-US" sz="3600" dirty="0">
                  <a:solidFill>
                    <a:srgbClr val="000000"/>
                  </a:solidFill>
                  <a:latin typeface="Oswald"/>
                  <a:sym typeface="Open Sans"/>
                </a:rPr>
                <a:t> </a:t>
              </a:r>
              <a:r>
                <a:rPr lang="en-US" sz="3600" dirty="0" err="1">
                  <a:solidFill>
                    <a:srgbClr val="000000"/>
                  </a:solidFill>
                  <a:latin typeface="Oswald"/>
                  <a:sym typeface="Open Sans"/>
                </a:rPr>
                <a:t>tror</a:t>
              </a:r>
              <a:r>
                <a:rPr lang="en-US" sz="3600" dirty="0">
                  <a:solidFill>
                    <a:srgbClr val="000000"/>
                  </a:solidFill>
                  <a:latin typeface="Oswald"/>
                  <a:sym typeface="Open Sans"/>
                </a:rPr>
                <a:t> de </a:t>
              </a:r>
              <a:r>
                <a:rPr lang="en-US" sz="3600" dirty="0" err="1">
                  <a:solidFill>
                    <a:srgbClr val="000000"/>
                  </a:solidFill>
                  <a:latin typeface="Oswald"/>
                  <a:sym typeface="Open Sans"/>
                </a:rPr>
                <a:t>att</a:t>
              </a:r>
              <a:r>
                <a:rPr lang="en-US" sz="3600" dirty="0">
                  <a:solidFill>
                    <a:srgbClr val="000000"/>
                  </a:solidFill>
                  <a:latin typeface="Oswald"/>
                  <a:sym typeface="Open Sans"/>
                </a:rPr>
                <a:t> AI </a:t>
              </a:r>
              <a:r>
                <a:rPr lang="en-US" sz="3600" dirty="0" err="1">
                  <a:solidFill>
                    <a:srgbClr val="000000"/>
                  </a:solidFill>
                  <a:latin typeface="Oswald"/>
                  <a:sym typeface="Open Sans"/>
                </a:rPr>
                <a:t>kommer</a:t>
              </a:r>
              <a:r>
                <a:rPr lang="en-US" sz="3600" dirty="0">
                  <a:solidFill>
                    <a:srgbClr val="000000"/>
                  </a:solidFill>
                  <a:latin typeface="Oswald"/>
                  <a:sym typeface="Open Sans"/>
                </a:rPr>
                <a:t> </a:t>
              </a:r>
              <a:r>
                <a:rPr lang="en-US" sz="3600" dirty="0" err="1">
                  <a:solidFill>
                    <a:srgbClr val="000000"/>
                  </a:solidFill>
                  <a:latin typeface="Oswald"/>
                  <a:sym typeface="Open Sans"/>
                </a:rPr>
                <a:t>att</a:t>
              </a:r>
              <a:r>
                <a:rPr lang="en-US" sz="3600" dirty="0">
                  <a:solidFill>
                    <a:srgbClr val="000000"/>
                  </a:solidFill>
                  <a:latin typeface="Oswald"/>
                  <a:sym typeface="Open Sans"/>
                </a:rPr>
                <a:t> </a:t>
              </a:r>
              <a:r>
                <a:rPr lang="en-US" sz="3600" dirty="0" err="1">
                  <a:solidFill>
                    <a:srgbClr val="000000"/>
                  </a:solidFill>
                  <a:latin typeface="Oswald"/>
                  <a:sym typeface="Open Sans"/>
                </a:rPr>
                <a:t>hjälpa</a:t>
              </a:r>
              <a:r>
                <a:rPr lang="en-US" sz="3600" dirty="0">
                  <a:solidFill>
                    <a:srgbClr val="000000"/>
                  </a:solidFill>
                  <a:latin typeface="Oswald"/>
                  <a:sym typeface="Open Sans"/>
                </a:rPr>
                <a:t> dem </a:t>
              </a:r>
              <a:r>
                <a:rPr lang="en-US" sz="3600" dirty="0" err="1">
                  <a:solidFill>
                    <a:srgbClr val="000000"/>
                  </a:solidFill>
                  <a:latin typeface="Oswald"/>
                  <a:sym typeface="Open Sans"/>
                </a:rPr>
                <a:t>att</a:t>
              </a:r>
              <a:r>
                <a:rPr lang="en-US" sz="3600" dirty="0">
                  <a:solidFill>
                    <a:srgbClr val="000000"/>
                  </a:solidFill>
                  <a:latin typeface="Oswald"/>
                  <a:sym typeface="Open Sans"/>
                </a:rPr>
                <a:t> </a:t>
              </a:r>
              <a:r>
                <a:rPr lang="en-US" sz="3600" dirty="0" err="1">
                  <a:solidFill>
                    <a:srgbClr val="000000"/>
                  </a:solidFill>
                  <a:latin typeface="Oswald"/>
                  <a:sym typeface="Open Sans"/>
                </a:rPr>
                <a:t>övervinna</a:t>
              </a:r>
              <a:r>
                <a:rPr lang="en-US" sz="3600" dirty="0">
                  <a:solidFill>
                    <a:srgbClr val="000000"/>
                  </a:solidFill>
                  <a:latin typeface="Oswald"/>
                  <a:sym typeface="Open Sans"/>
                </a:rPr>
                <a:t> dem?</a:t>
              </a:r>
            </a:p>
          </p:txBody>
        </p:sp>
      </p:grpSp>
      <p:sp>
        <p:nvSpPr>
          <p:cNvPr id="8" name="TextBox 8"/>
          <p:cNvSpPr txBox="1"/>
          <p:nvPr/>
        </p:nvSpPr>
        <p:spPr>
          <a:xfrm>
            <a:off x="930459" y="5324475"/>
            <a:ext cx="10293020" cy="3141886"/>
          </a:xfrm>
          <a:prstGeom prst="rect">
            <a:avLst/>
          </a:prstGeom>
        </p:spPr>
        <p:txBody>
          <a:bodyPr lIns="0" tIns="0" rIns="0" bIns="0" rtlCol="0" anchor="t">
            <a:spAutoFit/>
          </a:bodyPr>
          <a:lstStyle/>
          <a:p>
            <a:pPr marL="677704" lvl="1" indent="-514350">
              <a:lnSpc>
                <a:spcPts val="3419"/>
              </a:lnSpc>
              <a:spcBef>
                <a:spcPct val="0"/>
              </a:spcBef>
              <a:buFont typeface="+mj-lt"/>
              <a:buAutoNum type="alphaUcPeriod"/>
            </a:pPr>
            <a:r>
              <a:rPr lang="en-US" sz="2800" dirty="0" err="1">
                <a:solidFill>
                  <a:srgbClr val="53575E"/>
                </a:solidFill>
                <a:latin typeface="Lato Light"/>
                <a:sym typeface="Open Sans"/>
              </a:rPr>
              <a:t>Svårigheter</a:t>
            </a:r>
            <a:r>
              <a:rPr lang="en-US" sz="2800" dirty="0">
                <a:solidFill>
                  <a:srgbClr val="53575E"/>
                </a:solidFill>
                <a:latin typeface="Lato Light"/>
                <a:sym typeface="Open Sans"/>
              </a:rPr>
              <a:t> </a:t>
            </a:r>
            <a:r>
              <a:rPr lang="en-US" sz="2800" dirty="0" err="1">
                <a:solidFill>
                  <a:srgbClr val="53575E"/>
                </a:solidFill>
                <a:latin typeface="Lato Light"/>
                <a:sym typeface="Open Sans"/>
              </a:rPr>
              <a:t>att</a:t>
            </a:r>
            <a:r>
              <a:rPr lang="en-US" sz="2800" dirty="0">
                <a:solidFill>
                  <a:srgbClr val="53575E"/>
                </a:solidFill>
                <a:latin typeface="Lato Light"/>
                <a:sym typeface="Open Sans"/>
              </a:rPr>
              <a:t> </a:t>
            </a:r>
            <a:r>
              <a:rPr lang="en-US" sz="2800" dirty="0" err="1">
                <a:solidFill>
                  <a:srgbClr val="53575E"/>
                </a:solidFill>
                <a:latin typeface="Lato Light"/>
                <a:sym typeface="Open Sans"/>
              </a:rPr>
              <a:t>anpassa</a:t>
            </a:r>
            <a:r>
              <a:rPr lang="en-US" sz="2800" dirty="0">
                <a:solidFill>
                  <a:srgbClr val="53575E"/>
                </a:solidFill>
                <a:latin typeface="Lato Light"/>
                <a:sym typeface="Open Sans"/>
              </a:rPr>
              <a:t> </a:t>
            </a:r>
            <a:r>
              <a:rPr lang="en-US" sz="2800" dirty="0" err="1">
                <a:solidFill>
                  <a:srgbClr val="53575E"/>
                </a:solidFill>
                <a:latin typeface="Lato Light"/>
                <a:sym typeface="Open Sans"/>
              </a:rPr>
              <a:t>innehållet</a:t>
            </a:r>
            <a:r>
              <a:rPr lang="en-US" sz="2800" dirty="0">
                <a:solidFill>
                  <a:srgbClr val="53575E"/>
                </a:solidFill>
                <a:latin typeface="Lato Light"/>
                <a:sym typeface="Open Sans"/>
              </a:rPr>
              <a:t> till </a:t>
            </a:r>
            <a:r>
              <a:rPr lang="en-US" sz="2800" dirty="0" err="1">
                <a:solidFill>
                  <a:srgbClr val="53575E"/>
                </a:solidFill>
                <a:latin typeface="Lato Light"/>
                <a:sym typeface="Open Sans"/>
              </a:rPr>
              <a:t>varje</a:t>
            </a:r>
            <a:r>
              <a:rPr lang="en-US" sz="2800" dirty="0">
                <a:solidFill>
                  <a:srgbClr val="53575E"/>
                </a:solidFill>
                <a:latin typeface="Lato Light"/>
                <a:sym typeface="Open Sans"/>
              </a:rPr>
              <a:t> </a:t>
            </a:r>
            <a:r>
              <a:rPr lang="en-US" sz="2800" dirty="0" err="1">
                <a:solidFill>
                  <a:srgbClr val="53575E"/>
                </a:solidFill>
                <a:latin typeface="Lato Light"/>
                <a:sym typeface="Open Sans"/>
              </a:rPr>
              <a:t>elevs</a:t>
            </a:r>
            <a:r>
              <a:rPr lang="en-US" sz="2800" dirty="0">
                <a:solidFill>
                  <a:srgbClr val="53575E"/>
                </a:solidFill>
                <a:latin typeface="Lato Light"/>
                <a:sym typeface="Open Sans"/>
              </a:rPr>
              <a:t> </a:t>
            </a:r>
            <a:r>
              <a:rPr lang="en-US" sz="2800" dirty="0" err="1">
                <a:solidFill>
                  <a:srgbClr val="53575E"/>
                </a:solidFill>
                <a:latin typeface="Lato Light"/>
                <a:sym typeface="Open Sans"/>
              </a:rPr>
              <a:t>individuella</a:t>
            </a:r>
            <a:r>
              <a:rPr lang="en-US" sz="2800" dirty="0">
                <a:solidFill>
                  <a:srgbClr val="53575E"/>
                </a:solidFill>
                <a:latin typeface="Lato Light"/>
                <a:sym typeface="Open Sans"/>
              </a:rPr>
              <a:t> </a:t>
            </a:r>
            <a:r>
              <a:rPr lang="en-US" sz="2800" dirty="0" err="1">
                <a:solidFill>
                  <a:srgbClr val="53575E"/>
                </a:solidFill>
                <a:latin typeface="Lato Light"/>
                <a:sym typeface="Open Sans"/>
              </a:rPr>
              <a:t>behov</a:t>
            </a:r>
            <a:r>
              <a:rPr lang="en-US" sz="2800" dirty="0">
                <a:solidFill>
                  <a:srgbClr val="53575E"/>
                </a:solidFill>
                <a:latin typeface="Lato Light"/>
                <a:sym typeface="Open Sans"/>
              </a:rPr>
              <a:t>.</a:t>
            </a:r>
          </a:p>
          <a:p>
            <a:pPr marL="499361" lvl="1" indent="-514350">
              <a:lnSpc>
                <a:spcPts val="2520"/>
              </a:lnSpc>
              <a:spcBef>
                <a:spcPct val="0"/>
              </a:spcBef>
              <a:buFont typeface="+mj-lt"/>
              <a:buAutoNum type="alphaUcPeriod"/>
            </a:pPr>
            <a:endParaRPr lang="en-US" sz="2800" dirty="0">
              <a:solidFill>
                <a:srgbClr val="53575E"/>
              </a:solidFill>
              <a:latin typeface="Lato Light"/>
              <a:sym typeface="Open Sans"/>
            </a:endParaRPr>
          </a:p>
          <a:p>
            <a:pPr marL="677704" lvl="1" indent="-514350">
              <a:lnSpc>
                <a:spcPts val="3419"/>
              </a:lnSpc>
              <a:spcBef>
                <a:spcPct val="0"/>
              </a:spcBef>
              <a:buFont typeface="+mj-lt"/>
              <a:buAutoNum type="alphaUcPeriod"/>
            </a:pPr>
            <a:r>
              <a:rPr lang="en-US" sz="2800" dirty="0" err="1">
                <a:solidFill>
                  <a:srgbClr val="53575E"/>
                </a:solidFill>
                <a:latin typeface="Lato Light"/>
                <a:sym typeface="Open Sans"/>
              </a:rPr>
              <a:t>Bristande</a:t>
            </a:r>
            <a:r>
              <a:rPr lang="en-US" sz="2800" dirty="0">
                <a:solidFill>
                  <a:srgbClr val="53575E"/>
                </a:solidFill>
                <a:latin typeface="Lato Light"/>
                <a:sym typeface="Open Sans"/>
              </a:rPr>
              <a:t> </a:t>
            </a:r>
            <a:r>
              <a:rPr lang="en-US" sz="2800" dirty="0" err="1">
                <a:solidFill>
                  <a:srgbClr val="53575E"/>
                </a:solidFill>
                <a:latin typeface="Lato Light"/>
                <a:sym typeface="Open Sans"/>
              </a:rPr>
              <a:t>tillgång</a:t>
            </a:r>
            <a:r>
              <a:rPr lang="en-US" sz="2800" dirty="0">
                <a:solidFill>
                  <a:srgbClr val="53575E"/>
                </a:solidFill>
                <a:latin typeface="Lato Light"/>
                <a:sym typeface="Open Sans"/>
              </a:rPr>
              <a:t> till </a:t>
            </a:r>
            <a:r>
              <a:rPr lang="en-US" sz="2800" dirty="0" err="1">
                <a:solidFill>
                  <a:srgbClr val="53575E"/>
                </a:solidFill>
                <a:latin typeface="Lato Light"/>
                <a:sym typeface="Open Sans"/>
              </a:rPr>
              <a:t>digitala</a:t>
            </a:r>
            <a:r>
              <a:rPr lang="en-US" sz="2800" dirty="0">
                <a:solidFill>
                  <a:srgbClr val="53575E"/>
                </a:solidFill>
                <a:latin typeface="Lato Light"/>
                <a:sym typeface="Open Sans"/>
              </a:rPr>
              <a:t> </a:t>
            </a:r>
            <a:r>
              <a:rPr lang="en-US" sz="2800" dirty="0" err="1">
                <a:solidFill>
                  <a:srgbClr val="53575E"/>
                </a:solidFill>
                <a:latin typeface="Lato Light"/>
                <a:sym typeface="Open Sans"/>
              </a:rPr>
              <a:t>enheter</a:t>
            </a:r>
            <a:r>
              <a:rPr lang="en-US" sz="2800" dirty="0">
                <a:solidFill>
                  <a:srgbClr val="53575E"/>
                </a:solidFill>
                <a:latin typeface="Lato Light"/>
                <a:sym typeface="Open Sans"/>
              </a:rPr>
              <a:t> för </a:t>
            </a:r>
            <a:r>
              <a:rPr lang="en-US" sz="2800" dirty="0" err="1">
                <a:solidFill>
                  <a:srgbClr val="53575E"/>
                </a:solidFill>
                <a:latin typeface="Lato Light"/>
                <a:sym typeface="Open Sans"/>
              </a:rPr>
              <a:t>studenter</a:t>
            </a:r>
            <a:r>
              <a:rPr lang="en-US" sz="2800" dirty="0">
                <a:solidFill>
                  <a:srgbClr val="53575E"/>
                </a:solidFill>
                <a:latin typeface="Lato Light"/>
                <a:sym typeface="Open Sans"/>
              </a:rPr>
              <a:t>.</a:t>
            </a:r>
          </a:p>
          <a:p>
            <a:pPr marL="499361" lvl="1" indent="-514350">
              <a:lnSpc>
                <a:spcPts val="2520"/>
              </a:lnSpc>
              <a:spcBef>
                <a:spcPct val="0"/>
              </a:spcBef>
              <a:buFont typeface="+mj-lt"/>
              <a:buAutoNum type="alphaUcPeriod"/>
            </a:pPr>
            <a:endParaRPr lang="en-US" sz="2800" dirty="0">
              <a:solidFill>
                <a:srgbClr val="53575E"/>
              </a:solidFill>
              <a:latin typeface="Lato Light"/>
              <a:sym typeface="Open Sans"/>
            </a:endParaRPr>
          </a:p>
          <a:p>
            <a:pPr marL="677704" lvl="1" indent="-514350">
              <a:lnSpc>
                <a:spcPts val="3419"/>
              </a:lnSpc>
              <a:spcBef>
                <a:spcPct val="0"/>
              </a:spcBef>
              <a:buFont typeface="+mj-lt"/>
              <a:buAutoNum type="alphaUcPeriod"/>
            </a:pPr>
            <a:r>
              <a:rPr lang="en-US" sz="2800" dirty="0">
                <a:solidFill>
                  <a:srgbClr val="53575E"/>
                </a:solidFill>
                <a:latin typeface="Lato Light"/>
                <a:sym typeface="Open Sans"/>
              </a:rPr>
              <a:t>Brist </a:t>
            </a:r>
            <a:r>
              <a:rPr lang="en-US" sz="2800" dirty="0" err="1">
                <a:solidFill>
                  <a:srgbClr val="53575E"/>
                </a:solidFill>
                <a:latin typeface="Lato Light"/>
                <a:sym typeface="Open Sans"/>
              </a:rPr>
              <a:t>på</a:t>
            </a:r>
            <a:r>
              <a:rPr lang="en-US" sz="2800" dirty="0">
                <a:solidFill>
                  <a:srgbClr val="53575E"/>
                </a:solidFill>
                <a:latin typeface="Lato Light"/>
                <a:sym typeface="Open Sans"/>
              </a:rPr>
              <a:t> </a:t>
            </a:r>
            <a:r>
              <a:rPr lang="en-US" sz="2800" dirty="0" err="1">
                <a:solidFill>
                  <a:srgbClr val="53575E"/>
                </a:solidFill>
                <a:latin typeface="Lato Light"/>
                <a:sym typeface="Open Sans"/>
              </a:rPr>
              <a:t>standardiserade</a:t>
            </a:r>
            <a:r>
              <a:rPr lang="en-US" sz="2800" dirty="0">
                <a:solidFill>
                  <a:srgbClr val="53575E"/>
                </a:solidFill>
                <a:latin typeface="Lato Light"/>
                <a:sym typeface="Open Sans"/>
              </a:rPr>
              <a:t> </a:t>
            </a:r>
            <a:r>
              <a:rPr lang="en-US" sz="2800" dirty="0" err="1">
                <a:solidFill>
                  <a:srgbClr val="53575E"/>
                </a:solidFill>
                <a:latin typeface="Lato Light"/>
                <a:sym typeface="Open Sans"/>
              </a:rPr>
              <a:t>testmaterial</a:t>
            </a:r>
            <a:r>
              <a:rPr lang="en-US" sz="2800" dirty="0">
                <a:solidFill>
                  <a:srgbClr val="53575E"/>
                </a:solidFill>
                <a:latin typeface="Lato Light"/>
                <a:sym typeface="Open Sans"/>
              </a:rPr>
              <a:t>.</a:t>
            </a:r>
          </a:p>
          <a:p>
            <a:pPr marL="499361" lvl="1" indent="-514350">
              <a:lnSpc>
                <a:spcPts val="2520"/>
              </a:lnSpc>
              <a:spcBef>
                <a:spcPct val="0"/>
              </a:spcBef>
              <a:buFont typeface="+mj-lt"/>
              <a:buAutoNum type="alphaUcPeriod"/>
            </a:pPr>
            <a:endParaRPr lang="en-US" sz="2800" dirty="0">
              <a:solidFill>
                <a:srgbClr val="53575E"/>
              </a:solidFill>
              <a:latin typeface="Lato Light"/>
              <a:sym typeface="Open Sans"/>
            </a:endParaRPr>
          </a:p>
          <a:p>
            <a:pPr marL="677704" lvl="1" indent="-514350">
              <a:lnSpc>
                <a:spcPts val="3419"/>
              </a:lnSpc>
              <a:spcBef>
                <a:spcPct val="0"/>
              </a:spcBef>
              <a:buFont typeface="+mj-lt"/>
              <a:buAutoNum type="alphaUcPeriod"/>
            </a:pPr>
            <a:r>
              <a:rPr lang="en-US" sz="2800" dirty="0" err="1">
                <a:solidFill>
                  <a:srgbClr val="53575E"/>
                </a:solidFill>
                <a:latin typeface="Lato Light"/>
                <a:sym typeface="Open Sans"/>
              </a:rPr>
              <a:t>Elevernas</a:t>
            </a:r>
            <a:r>
              <a:rPr lang="en-US" sz="2800" dirty="0">
                <a:solidFill>
                  <a:srgbClr val="53575E"/>
                </a:solidFill>
                <a:latin typeface="Lato Light"/>
                <a:sym typeface="Open Sans"/>
              </a:rPr>
              <a:t> </a:t>
            </a:r>
            <a:r>
              <a:rPr lang="en-US" sz="2800" dirty="0" err="1">
                <a:solidFill>
                  <a:srgbClr val="53575E"/>
                </a:solidFill>
                <a:latin typeface="Lato Light"/>
                <a:sym typeface="Open Sans"/>
              </a:rPr>
              <a:t>tristess</a:t>
            </a:r>
            <a:r>
              <a:rPr lang="en-US" sz="2800" dirty="0">
                <a:solidFill>
                  <a:srgbClr val="53575E"/>
                </a:solidFill>
                <a:latin typeface="Lato Light"/>
                <a:sym typeface="Open Sans"/>
              </a:rPr>
              <a:t> med </a:t>
            </a:r>
            <a:r>
              <a:rPr lang="en-US" sz="2800" dirty="0" err="1">
                <a:solidFill>
                  <a:srgbClr val="53575E"/>
                </a:solidFill>
                <a:latin typeface="Lato Light"/>
                <a:sym typeface="Open Sans"/>
              </a:rPr>
              <a:t>ämnet</a:t>
            </a:r>
            <a:r>
              <a:rPr lang="en-US" sz="2800" dirty="0">
                <a:solidFill>
                  <a:srgbClr val="53575E"/>
                </a:solidFill>
                <a:latin typeface="Lato Light"/>
                <a:sym typeface="Open Sans"/>
              </a:rPr>
              <a:t>.</a:t>
            </a:r>
          </a:p>
        </p:txBody>
      </p:sp>
      <p:grpSp>
        <p:nvGrpSpPr>
          <p:cNvPr id="9" name="Group 9"/>
          <p:cNvGrpSpPr/>
          <p:nvPr/>
        </p:nvGrpSpPr>
        <p:grpSpPr>
          <a:xfrm>
            <a:off x="14965994" y="349444"/>
            <a:ext cx="2799445" cy="1224267"/>
            <a:chOff x="0" y="0"/>
            <a:chExt cx="3732593" cy="1632356"/>
          </a:xfrm>
        </p:grpSpPr>
        <p:sp>
          <p:nvSpPr>
            <p:cNvPr id="10" name="Freeform 10"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2856874" y="4243092"/>
            <a:ext cx="2654103" cy="2654103"/>
            <a:chOff x="0" y="0"/>
            <a:chExt cx="3538804" cy="3538804"/>
          </a:xfrm>
        </p:grpSpPr>
        <p:sp>
          <p:nvSpPr>
            <p:cNvPr id="12" name="Freeform 12" descr="Examenskapsmössans logotyp  Innehåll som genereras av artificiell intelligens kan vara felaktig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5A7DF02E-DCCC-1ECA-ECB3-5A0337E24879}"/>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sv-SE" sz="2850" i="1" dirty="0">
                <a:solidFill>
                  <a:srgbClr val="53575E"/>
                </a:solidFill>
                <a:latin typeface="Lato Light"/>
                <a:ea typeface="Lato Light"/>
                <a:cs typeface="Lato Light"/>
                <a:sym typeface="Lato Light"/>
              </a:rPr>
              <a:t>Se rätt svar på den sista bilden!</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grpSp>
        <p:nvGrpSpPr>
          <p:cNvPr id="4" name="Group 4"/>
          <p:cNvGrpSpPr/>
          <p:nvPr/>
        </p:nvGrpSpPr>
        <p:grpSpPr>
          <a:xfrm>
            <a:off x="1040635" y="2958370"/>
            <a:ext cx="12383243" cy="672750"/>
            <a:chOff x="0" y="0"/>
            <a:chExt cx="16510991" cy="897000"/>
          </a:xfrm>
        </p:grpSpPr>
        <p:sp>
          <p:nvSpPr>
            <p:cNvPr id="5" name="Freeform 5"/>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6" name="TextBox 6"/>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En </a:t>
              </a:r>
              <a:r>
                <a:rPr lang="en-US" sz="3000" b="1" u="none" strike="noStrike" dirty="0" err="1">
                  <a:solidFill>
                    <a:srgbClr val="000000"/>
                  </a:solidFill>
                  <a:latin typeface="Lato Bold"/>
                  <a:ea typeface="Lato Bold"/>
                  <a:cs typeface="Lato Bold"/>
                  <a:sym typeface="Lato Bold"/>
                </a:rPr>
                <a:t>fråga</a:t>
              </a:r>
              <a:r>
                <a:rPr lang="en-US" sz="3000" b="1" u="none" strike="noStrike" dirty="0">
                  <a:solidFill>
                    <a:srgbClr val="000000"/>
                  </a:solidFill>
                  <a:latin typeface="Lato Bold"/>
                  <a:ea typeface="Lato Bold"/>
                  <a:cs typeface="Lato Bold"/>
                  <a:sym typeface="Lato Bold"/>
                </a:rPr>
                <a:t> för </a:t>
              </a:r>
              <a:r>
                <a:rPr lang="en-US" sz="3000" b="1" u="none" strike="noStrike" dirty="0" err="1">
                  <a:solidFill>
                    <a:srgbClr val="000000"/>
                  </a:solidFill>
                  <a:latin typeface="Lato Bold"/>
                  <a:ea typeface="Lato Bold"/>
                  <a:cs typeface="Lato Bold"/>
                  <a:sym typeface="Lato Bold"/>
                </a:rPr>
                <a:t>reflektion</a:t>
              </a:r>
              <a:r>
                <a:rPr lang="en-US" sz="3000" b="1" u="none" strike="noStrike" dirty="0">
                  <a:solidFill>
                    <a:srgbClr val="000000"/>
                  </a:solidFill>
                  <a:latin typeface="Lato Bold"/>
                  <a:ea typeface="Lato Bold"/>
                  <a:cs typeface="Lato Bold"/>
                  <a:sym typeface="Lato Bold"/>
                </a:rPr>
                <a:t>.</a:t>
              </a:r>
            </a:p>
          </p:txBody>
        </p:sp>
      </p:grpSp>
      <p:sp>
        <p:nvSpPr>
          <p:cNvPr id="7" name="TextBox 7"/>
          <p:cNvSpPr txBox="1"/>
          <p:nvPr/>
        </p:nvSpPr>
        <p:spPr>
          <a:xfrm>
            <a:off x="1028700" y="4178137"/>
            <a:ext cx="16227076" cy="2603277"/>
          </a:xfrm>
          <a:prstGeom prst="rect">
            <a:avLst/>
          </a:prstGeom>
        </p:spPr>
        <p:txBody>
          <a:bodyPr lIns="0" tIns="0" rIns="0" bIns="0" rtlCol="0" anchor="t">
            <a:spAutoFit/>
          </a:bodyPr>
          <a:lstStyle/>
          <a:p>
            <a:pPr marL="0" lvl="0" indent="0" algn="just">
              <a:lnSpc>
                <a:spcPts val="2879"/>
              </a:lnSpc>
              <a:spcBef>
                <a:spcPct val="0"/>
              </a:spcBef>
            </a:pPr>
            <a:endParaRPr sz="2800" dirty="0">
              <a:latin typeface="Lato Light" panose="020F0302020204030203" pitchFamily="34" charset="0"/>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Om du </a:t>
            </a:r>
            <a:r>
              <a:rPr lang="en-US" sz="2800" u="none" strike="noStrike" dirty="0" err="1">
                <a:solidFill>
                  <a:srgbClr val="53575E"/>
                </a:solidFill>
                <a:latin typeface="Lato Light" panose="020F0302020204030203" pitchFamily="34" charset="0"/>
                <a:ea typeface="Lato Light"/>
                <a:cs typeface="Lato Light"/>
                <a:sym typeface="Lato Light"/>
              </a:rPr>
              <a:t>skulle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implementera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öppen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inlärningsmodell</a:t>
            </a:r>
            <a:r>
              <a:rPr lang="en-US" sz="2800" u="none" strike="noStrike" dirty="0">
                <a:solidFill>
                  <a:srgbClr val="53575E"/>
                </a:solidFill>
                <a:latin typeface="Lato Light" panose="020F0302020204030203" pitchFamily="34" charset="0"/>
                <a:ea typeface="Lato Light"/>
                <a:cs typeface="Lato Light"/>
                <a:sym typeface="Lato Light"/>
              </a:rPr>
              <a:t> och </a:t>
            </a:r>
            <a:r>
              <a:rPr lang="en-US" sz="2800" u="none" strike="noStrike" dirty="0" err="1">
                <a:solidFill>
                  <a:srgbClr val="53575E"/>
                </a:solidFill>
                <a:latin typeface="Lato Light" panose="020F0302020204030203" pitchFamily="34" charset="0"/>
                <a:ea typeface="Lato Light"/>
                <a:cs typeface="Lato Light"/>
                <a:sym typeface="Lato Light"/>
              </a:rPr>
              <a:t>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prediktiv</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instrumentpanel</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ditt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klassrum</a:t>
            </a:r>
            <a:r>
              <a:rPr lang="en-US" sz="2800" u="none" strike="noStrike" dirty="0">
                <a:solidFill>
                  <a:srgbClr val="53575E"/>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Hur </a:t>
            </a:r>
            <a:r>
              <a:rPr lang="en-US" sz="2800" u="none" strike="noStrike" dirty="0" err="1">
                <a:solidFill>
                  <a:srgbClr val="53575E"/>
                </a:solidFill>
                <a:latin typeface="Lato Light" panose="020F0302020204030203" pitchFamily="34" charset="0"/>
                <a:ea typeface="Lato Light"/>
                <a:cs typeface="Lato Light"/>
                <a:sym typeface="Lato Light"/>
              </a:rPr>
              <a:t>skulle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dina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dagliga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interaktioner</a:t>
            </a:r>
            <a:r>
              <a:rPr lang="en-US" sz="2800" u="none" strike="noStrike" dirty="0">
                <a:solidFill>
                  <a:srgbClr val="53575E"/>
                </a:solidFill>
                <a:latin typeface="Lato Light" panose="020F0302020204030203" pitchFamily="34" charset="0"/>
                <a:ea typeface="Lato Light"/>
                <a:cs typeface="Lato Light"/>
                <a:sym typeface="Lato Light"/>
              </a:rPr>
              <a:t> med </a:t>
            </a:r>
            <a:r>
              <a:rPr lang="en-US" sz="2800" u="none" strike="noStrike" dirty="0" err="1">
                <a:solidFill>
                  <a:srgbClr val="53575E"/>
                </a:solidFill>
                <a:latin typeface="Lato Light" panose="020F0302020204030203" pitchFamily="34" charset="0"/>
                <a:ea typeface="Lato Light"/>
                <a:cs typeface="Lato Light"/>
                <a:sym typeface="Lato Light"/>
              </a:rPr>
              <a:t>elever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förändras</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Identifiera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specifikt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traditionell</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standardiserad</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aktivitet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som</a:t>
            </a:r>
            <a:r>
              <a:rPr lang="en-US" sz="2800" u="none" strike="noStrike" dirty="0">
                <a:solidFill>
                  <a:srgbClr val="53575E"/>
                </a:solidFill>
                <a:latin typeface="Lato Light" panose="020F0302020204030203" pitchFamily="34" charset="0"/>
                <a:ea typeface="Lato Light"/>
                <a:cs typeface="Lato Light"/>
                <a:sym typeface="Lato Light"/>
              </a:rPr>
              <a:t> du </a:t>
            </a:r>
            <a:r>
              <a:rPr lang="en-US" sz="2800" u="none" strike="noStrike" dirty="0" err="1">
                <a:solidFill>
                  <a:srgbClr val="53575E"/>
                </a:solidFill>
                <a:latin typeface="Lato Light" panose="020F0302020204030203" pitchFamily="34" charset="0"/>
                <a:ea typeface="Lato Light"/>
                <a:cs typeface="Lato Light"/>
                <a:sym typeface="Lato Light"/>
              </a:rPr>
              <a:t>skulle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sluta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göra</a:t>
            </a:r>
            <a:r>
              <a:rPr lang="en-US" sz="2800" u="none" strike="noStrike" dirty="0">
                <a:solidFill>
                  <a:srgbClr val="53575E"/>
                </a:solidFill>
                <a:latin typeface="Lato Light" panose="020F0302020204030203" pitchFamily="34" charset="0"/>
                <a:ea typeface="Lato Light"/>
                <a:cs typeface="Lato Light"/>
                <a:sym typeface="Lato Light"/>
              </a:rPr>
              <a:t> för </a:t>
            </a:r>
            <a:r>
              <a:rPr lang="en-US" sz="2800" u="none" strike="noStrike" dirty="0" err="1">
                <a:solidFill>
                  <a:srgbClr val="53575E"/>
                </a:solidFill>
                <a:latin typeface="Lato Light" panose="020F0302020204030203" pitchFamily="34" charset="0"/>
                <a:ea typeface="Lato Light"/>
                <a:cs typeface="Lato Light"/>
                <a:sym typeface="Lato Light"/>
              </a:rPr>
              <a:t>att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ge</a:t>
            </a:r>
            <a:r>
              <a:rPr lang="en-US" sz="2800" u="none" strike="noStrike" dirty="0">
                <a:solidFill>
                  <a:srgbClr val="53575E"/>
                </a:solidFill>
                <a:latin typeface="Lato Light" panose="020F0302020204030203" pitchFamily="34" charset="0"/>
                <a:ea typeface="Lato Light"/>
                <a:cs typeface="Lato Light"/>
                <a:sym typeface="Lato Light"/>
              </a:rPr>
              <a:t> plats </a:t>
            </a:r>
            <a:r>
              <a:rPr lang="en-US" sz="2800" u="none" strike="noStrike" dirty="0" err="1">
                <a:solidFill>
                  <a:srgbClr val="53575E"/>
                </a:solidFill>
                <a:latin typeface="Lato Light" panose="020F0302020204030203" pitchFamily="34" charset="0"/>
                <a:ea typeface="Lato Light"/>
                <a:cs typeface="Lato Light"/>
                <a:sym typeface="Lato Light"/>
              </a:rPr>
              <a:t>åt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personliga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interventioner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som</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föreslås</a:t>
            </a:r>
            <a:r>
              <a:rPr lang="en-US" sz="2800" u="none" strike="noStrike" dirty="0">
                <a:solidFill>
                  <a:srgbClr val="53575E"/>
                </a:solidFill>
                <a:latin typeface="Lato Light" panose="020F0302020204030203" pitchFamily="34" charset="0"/>
                <a:ea typeface="Lato Light"/>
                <a:cs typeface="Lato Light"/>
                <a:sym typeface="Lato Light"/>
              </a:rPr>
              <a:t> av AI.</a:t>
            </a:r>
          </a:p>
        </p:txBody>
      </p:sp>
      <p:sp>
        <p:nvSpPr>
          <p:cNvPr id="8" name="TextBox 8"/>
          <p:cNvSpPr txBox="1"/>
          <p:nvPr/>
        </p:nvSpPr>
        <p:spPr>
          <a:xfrm>
            <a:off x="1028700" y="1053813"/>
            <a:ext cx="675605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SJÄLVUTVÄRDERINGSVERKTYG</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35350" y="1463993"/>
            <a:ext cx="5645365" cy="7617470"/>
          </a:xfrm>
          <a:prstGeom prst="rect">
            <a:avLst/>
          </a:prstGeom>
        </p:spPr>
        <p:txBody>
          <a:bodyPr lIns="0" tIns="0" rIns="0" bIns="0" rtlCol="0" anchor="t">
            <a:spAutoFit/>
          </a:bodyPr>
          <a:lstStyle/>
          <a:p>
            <a:pPr marL="0" lvl="0" indent="0" algn="l">
              <a:lnSpc>
                <a:spcPts val="6599"/>
              </a:lnSpc>
              <a:spcBef>
                <a:spcPct val="0"/>
              </a:spcBef>
            </a:pPr>
            <a:r>
              <a:rPr lang="en-US" sz="6599" u="none" strike="noStrike" dirty="0">
                <a:solidFill>
                  <a:srgbClr val="000000"/>
                </a:solidFill>
                <a:latin typeface="Oswald"/>
                <a:ea typeface="Oswald"/>
                <a:cs typeface="Oswald"/>
                <a:sym typeface="Oswald"/>
              </a:rPr>
              <a:t>ENHET 2: </a:t>
            </a:r>
          </a:p>
          <a:p>
            <a:pPr marL="0" lvl="0" indent="0" algn="l">
              <a:lnSpc>
                <a:spcPts val="6599"/>
              </a:lnSpc>
              <a:spcBef>
                <a:spcPct val="0"/>
              </a:spcBef>
            </a:pPr>
            <a:r>
              <a:rPr lang="en-US" sz="6599" u="none" strike="noStrike" dirty="0">
                <a:solidFill>
                  <a:srgbClr val="000000"/>
                </a:solidFill>
                <a:latin typeface="Oswald"/>
                <a:ea typeface="Oswald"/>
                <a:cs typeface="Oswald"/>
                <a:sym typeface="Oswald"/>
              </a:rPr>
              <a:t>UTVECKLA INKLUDERANDE LÄRANDE OCH MENTORSKAPSAKTIVITETER BASERADE PÅ ARTIFICIELL INTELLIGENS</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03693C9B-BCD0-10C4-84B8-2295F3B3CE85}"/>
              </a:ext>
            </a:extLst>
          </p:cNvPr>
          <p:cNvGrpSpPr/>
          <p:nvPr/>
        </p:nvGrpSpPr>
        <p:grpSpPr>
          <a:xfrm>
            <a:off x="7086600" y="6362701"/>
            <a:ext cx="10172700" cy="2895599"/>
            <a:chOff x="0" y="0"/>
            <a:chExt cx="12517336" cy="3256191"/>
          </a:xfrm>
        </p:grpSpPr>
        <p:sp>
          <p:nvSpPr>
            <p:cNvPr id="6" name="Freeform 3">
              <a:extLst>
                <a:ext uri="{FF2B5EF4-FFF2-40B4-BE49-F238E27FC236}">
                  <a16:creationId xmlns:a16="http://schemas.microsoft.com/office/drawing/2014/main" id="{A33C2BBF-F3A6-170B-D399-5CA2B3DD0917}"/>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1028700" y="2835783"/>
            <a:ext cx="16230600" cy="25988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förändrad</a:t>
            </a:r>
            <a:r>
              <a:rPr lang="en-US" sz="2400" u="none" strike="noStrike" dirty="0">
                <a:solidFill>
                  <a:srgbClr val="000000"/>
                </a:solidFill>
                <a:latin typeface="Lato Light"/>
                <a:ea typeface="Lato Light"/>
                <a:cs typeface="Lato Light"/>
                <a:sym typeface="Lato Light"/>
              </a:rPr>
              <a:t> strategi: </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dirty="0" err="1">
                <a:solidFill>
                  <a:srgbClr val="000000"/>
                </a:solidFill>
                <a:latin typeface="Lato Light"/>
                <a:ea typeface="Lato Light"/>
                <a:cs typeface="Lato Light"/>
                <a:sym typeface="Lato Light"/>
              </a:rPr>
              <a:t>Paradigmskiftet</a:t>
            </a:r>
            <a:r>
              <a:rPr lang="en-US" sz="2400" u="none" strike="noStrike" dirty="0">
                <a:solidFill>
                  <a:srgbClr val="000000"/>
                </a:solidFill>
                <a:latin typeface="Lato Light"/>
                <a:ea typeface="Lato Light"/>
                <a:cs typeface="Lato Light"/>
                <a:sym typeface="Lato Light"/>
              </a:rPr>
              <a:t> ligger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man </a:t>
            </a:r>
            <a:r>
              <a:rPr lang="en-US" sz="2400" u="none" strike="noStrike" dirty="0" err="1">
                <a:solidFill>
                  <a:srgbClr val="000000"/>
                </a:solidFill>
                <a:latin typeface="Lato Light"/>
                <a:ea typeface="Lato Light"/>
                <a:cs typeface="Lato Light"/>
                <a:sym typeface="Lato Light"/>
              </a:rPr>
              <a:t>slutar</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särskilda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undantagsfall</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istället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placerar</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centrum för den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planeringen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Universal Design for Learning (UDL) och Design from the Margins (DFM)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miljöer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tillgänglighet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införlivas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början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eftertanke</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dirty="0">
                <a:solidFill>
                  <a:srgbClr val="000000"/>
                </a:solidFill>
                <a:latin typeface="Lato Light"/>
                <a:ea typeface="Lato Light"/>
                <a:cs typeface="Lato Light"/>
                <a:sym typeface="Lato Light"/>
              </a:rPr>
              <a:t>Termen "</a:t>
            </a:r>
            <a:r>
              <a:rPr lang="en-US" sz="2400" u="none" strike="noStrike" dirty="0" err="1">
                <a:solidFill>
                  <a:srgbClr val="000000"/>
                </a:solidFill>
                <a:latin typeface="Lato Light"/>
                <a:ea typeface="Lato Light"/>
                <a:cs typeface="Lato Light"/>
                <a:sym typeface="Lato Light"/>
              </a:rPr>
              <a:t>decentraliserad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antyder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tagits</a:t>
            </a:r>
            <a:r>
              <a:rPr lang="en-US" sz="2400" u="none" strike="noStrike" dirty="0">
                <a:solidFill>
                  <a:srgbClr val="000000"/>
                </a:solidFill>
                <a:latin typeface="Lato Light"/>
                <a:ea typeface="Lato Light"/>
                <a:cs typeface="Lato Light"/>
                <a:sym typeface="Lato Light"/>
              </a:rPr>
              <a:t> bort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centrum av </a:t>
            </a:r>
            <a:r>
              <a:rPr lang="en-US" sz="2400" u="none" strike="noStrike" dirty="0" err="1">
                <a:solidFill>
                  <a:srgbClr val="000000"/>
                </a:solidFill>
                <a:latin typeface="Lato Light"/>
                <a:ea typeface="Lato Light"/>
                <a:cs typeface="Lato Light"/>
                <a:sym typeface="Lato Light"/>
              </a:rPr>
              <a:t>större</a:t>
            </a:r>
            <a:r>
              <a:rPr lang="en-US" sz="2400" u="none" strike="noStrike" dirty="0">
                <a:solidFill>
                  <a:srgbClr val="000000"/>
                </a:solidFill>
                <a:latin typeface="Lato Light"/>
                <a:ea typeface="Lato Light"/>
                <a:cs typeface="Lato Light"/>
                <a:sym typeface="Lato Light"/>
              </a:rPr>
              <a:t> system – </a:t>
            </a:r>
            <a:r>
              <a:rPr lang="en-US" sz="2400" u="none" strike="noStrike" dirty="0" err="1">
                <a:solidFill>
                  <a:srgbClr val="000000"/>
                </a:solidFill>
                <a:latin typeface="Lato Light"/>
                <a:ea typeface="Lato Light"/>
                <a:cs typeface="Lato Light"/>
                <a:sym typeface="Lato Light"/>
              </a:rPr>
              <a:t>utbildningsmässiga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politiska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sociala</a:t>
            </a:r>
            <a:r>
              <a:rPr lang="en-US" sz="2400" u="none" strike="noStrike" dirty="0">
                <a:solidFill>
                  <a:srgbClr val="000000"/>
                </a:solidFill>
                <a:latin typeface="Lato Light"/>
                <a:ea typeface="Lato Light"/>
                <a:cs typeface="Lato Light"/>
                <a:sym typeface="Lato Light"/>
              </a:rPr>
              <a:t> – och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återintegrera</a:t>
            </a:r>
            <a:r>
              <a:rPr lang="en-US" sz="2400" u="none" strike="noStrike" dirty="0">
                <a:solidFill>
                  <a:srgbClr val="000000"/>
                </a:solidFill>
                <a:latin typeface="Lato Light"/>
                <a:ea typeface="Lato Light"/>
                <a:cs typeface="Lato Light"/>
                <a:sym typeface="Lato Light"/>
              </a:rPr>
              <a:t> dem.</a:t>
            </a:r>
          </a:p>
        </p:txBody>
      </p:sp>
      <p:sp>
        <p:nvSpPr>
          <p:cNvPr id="3" name="TextBox 3"/>
          <p:cNvSpPr txBox="1"/>
          <p:nvPr/>
        </p:nvSpPr>
        <p:spPr>
          <a:xfrm>
            <a:off x="1028700" y="1085850"/>
            <a:ext cx="155573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ATT UTVECKLA INKLUSIVA LÄRANDE- OCH VÄGLEDNINGSAKTIVITETER BASERADE PÅ ARTIFICIELL INTELLIGENS</a:t>
            </a:r>
          </a:p>
        </p:txBody>
      </p:sp>
      <p:sp>
        <p:nvSpPr>
          <p:cNvPr id="4" name="TextBox 4"/>
          <p:cNvSpPr txBox="1"/>
          <p:nvPr/>
        </p:nvSpPr>
        <p:spPr>
          <a:xfrm>
            <a:off x="7562477" y="7143634"/>
            <a:ext cx="9220976" cy="1333698"/>
          </a:xfrm>
          <a:prstGeom prst="rect">
            <a:avLst/>
          </a:prstGeom>
        </p:spPr>
        <p:txBody>
          <a:bodyPr lIns="0" tIns="0" rIns="0" bIns="0" rtlCol="0" anchor="t">
            <a:spAutoFit/>
          </a:bodyPr>
          <a:lstStyle/>
          <a:p>
            <a:pPr marL="0" lvl="0" indent="0" algn="ctr">
              <a:lnSpc>
                <a:spcPts val="2592"/>
              </a:lnSpc>
              <a:spcBef>
                <a:spcPct val="0"/>
              </a:spcBef>
            </a:pPr>
            <a:r>
              <a:rPr lang="en-US" sz="2600" u="none" strike="noStrike" dirty="0" err="1">
                <a:solidFill>
                  <a:srgbClr val="000000"/>
                </a:solidFill>
                <a:latin typeface="Lato Light"/>
                <a:ea typeface="Lato Light"/>
                <a:cs typeface="Lato Light"/>
                <a:sym typeface="Lato Light"/>
              </a:rPr>
              <a:t>När</a:t>
            </a:r>
            <a:r>
              <a:rPr lang="en-US" sz="2600" u="none" strike="noStrike" dirty="0">
                <a:solidFill>
                  <a:srgbClr val="000000"/>
                </a:solidFill>
                <a:latin typeface="Lato Light"/>
                <a:ea typeface="Lato Light"/>
                <a:cs typeface="Lato Light"/>
                <a:sym typeface="Lato Light"/>
              </a:rPr>
              <a:t> man </a:t>
            </a:r>
            <a:r>
              <a:rPr lang="en-US" sz="2600" u="none" strike="noStrike" dirty="0" err="1">
                <a:solidFill>
                  <a:srgbClr val="000000"/>
                </a:solidFill>
                <a:latin typeface="Lato Light"/>
                <a:ea typeface="Lato Light"/>
                <a:cs typeface="Lato Light"/>
                <a:sym typeface="Lato Light"/>
              </a:rPr>
              <a:t>utformar</a:t>
            </a:r>
            <a:r>
              <a:rPr lang="en-US" sz="2600" u="none" strike="noStrike" dirty="0">
                <a:solidFill>
                  <a:srgbClr val="000000"/>
                </a:solidFill>
                <a:latin typeface="Lato Light"/>
                <a:ea typeface="Lato Light"/>
                <a:cs typeface="Lato Light"/>
                <a:sym typeface="Lato Light"/>
              </a:rPr>
              <a:t> AI-</a:t>
            </a:r>
            <a:r>
              <a:rPr lang="en-US" sz="2600" u="none" strike="noStrike" dirty="0" err="1">
                <a:solidFill>
                  <a:srgbClr val="000000"/>
                </a:solidFill>
                <a:latin typeface="Lato Light"/>
                <a:ea typeface="Lato Light"/>
                <a:cs typeface="Lato Light"/>
                <a:sym typeface="Lato Light"/>
              </a:rPr>
              <a:t>stödda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aktiviteter</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är</a:t>
            </a:r>
            <a:r>
              <a:rPr lang="en-US" sz="2600" u="none" strike="noStrike" dirty="0">
                <a:solidFill>
                  <a:srgbClr val="000000"/>
                </a:solidFill>
                <a:latin typeface="Lato Light"/>
                <a:ea typeface="Lato Light"/>
                <a:cs typeface="Lato Light"/>
                <a:sym typeface="Lato Light"/>
              </a:rPr>
              <a:t> det </a:t>
            </a:r>
            <a:r>
              <a:rPr lang="en-US" sz="2600" u="none" strike="noStrike" dirty="0" err="1">
                <a:solidFill>
                  <a:srgbClr val="000000"/>
                </a:solidFill>
                <a:latin typeface="Lato Light"/>
                <a:ea typeface="Lato Light"/>
                <a:cs typeface="Lato Light"/>
                <a:sym typeface="Lato Light"/>
              </a:rPr>
              <a:t>viktigt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att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utgå</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från</a:t>
            </a:r>
            <a:r>
              <a:rPr lang="en-US" sz="2600" u="none" strike="noStrike" dirty="0">
                <a:solidFill>
                  <a:srgbClr val="000000"/>
                </a:solidFill>
                <a:latin typeface="Lato Light"/>
                <a:ea typeface="Lato Light"/>
                <a:cs typeface="Lato Light"/>
                <a:sym typeface="Lato Light"/>
              </a:rPr>
              <a:t> de </a:t>
            </a:r>
            <a:r>
              <a:rPr lang="en-US" sz="2600" u="none" strike="noStrike" dirty="0" err="1">
                <a:solidFill>
                  <a:srgbClr val="000000"/>
                </a:solidFill>
                <a:latin typeface="Lato Light"/>
                <a:ea typeface="Lato Light"/>
                <a:cs typeface="Lato Light"/>
                <a:sym typeface="Lato Light"/>
              </a:rPr>
              <a:t>mest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utsatta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elevernas</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behov</a:t>
            </a:r>
            <a:r>
              <a:rPr lang="en-US" sz="2600" u="none" strike="noStrike" dirty="0">
                <a:solidFill>
                  <a:srgbClr val="000000"/>
                </a:solidFill>
                <a:latin typeface="Lato Light"/>
                <a:ea typeface="Lato Light"/>
                <a:cs typeface="Lato Light"/>
                <a:sym typeface="Lato Light"/>
              </a:rPr>
              <a:t>. Om </a:t>
            </a:r>
            <a:r>
              <a:rPr lang="en-US" sz="2600" u="none" strike="noStrike" dirty="0" err="1">
                <a:solidFill>
                  <a:srgbClr val="000000"/>
                </a:solidFill>
                <a:latin typeface="Lato Light"/>
                <a:ea typeface="Lato Light"/>
                <a:cs typeface="Lato Light"/>
                <a:sym typeface="Lato Light"/>
              </a:rPr>
              <a:t>uppgiften</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är</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lättillgänglig</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tydlig</a:t>
            </a:r>
            <a:r>
              <a:rPr lang="en-US" sz="2600" u="none" strike="noStrike" dirty="0">
                <a:solidFill>
                  <a:srgbClr val="000000"/>
                </a:solidFill>
                <a:latin typeface="Lato Light"/>
                <a:ea typeface="Lato Light"/>
                <a:cs typeface="Lato Light"/>
                <a:sym typeface="Lato Light"/>
              </a:rPr>
              <a:t> och </a:t>
            </a:r>
            <a:r>
              <a:rPr lang="en-US" sz="2600" u="none" strike="noStrike" dirty="0" err="1">
                <a:solidFill>
                  <a:srgbClr val="000000"/>
                </a:solidFill>
                <a:latin typeface="Lato Light"/>
                <a:ea typeface="Lato Light"/>
                <a:cs typeface="Lato Light"/>
                <a:sym typeface="Lato Light"/>
              </a:rPr>
              <a:t>erbjuder</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nödvändigt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stöd</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kommer</a:t>
            </a:r>
            <a:r>
              <a:rPr lang="en-US" sz="2600" u="none" strike="noStrike" dirty="0">
                <a:solidFill>
                  <a:srgbClr val="000000"/>
                </a:solidFill>
                <a:latin typeface="Lato Light"/>
                <a:ea typeface="Lato Light"/>
                <a:cs typeface="Lato Light"/>
                <a:sym typeface="Lato Light"/>
              </a:rPr>
              <a:t> den </a:t>
            </a:r>
            <a:r>
              <a:rPr lang="en-US" sz="2600" u="none" strike="noStrike" dirty="0" err="1">
                <a:solidFill>
                  <a:srgbClr val="000000"/>
                </a:solidFill>
                <a:latin typeface="Lato Light"/>
                <a:ea typeface="Lato Light"/>
                <a:cs typeface="Lato Light"/>
                <a:sym typeface="Lato Light"/>
              </a:rPr>
              <a:t>sannolikt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att</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vara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mer</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effektiv</a:t>
            </a:r>
            <a:r>
              <a:rPr lang="en-US" sz="2600" u="none" strike="noStrike" dirty="0">
                <a:solidFill>
                  <a:srgbClr val="000000"/>
                </a:solidFill>
                <a:latin typeface="Lato Light"/>
                <a:ea typeface="Lato Light"/>
                <a:cs typeface="Lato Light"/>
                <a:sym typeface="Lato Light"/>
              </a:rPr>
              <a:t> och </a:t>
            </a:r>
            <a:r>
              <a:rPr lang="en-US" sz="2600" u="none" strike="noStrike" dirty="0" err="1">
                <a:solidFill>
                  <a:srgbClr val="000000"/>
                </a:solidFill>
                <a:latin typeface="Lato Light"/>
                <a:ea typeface="Lato Light"/>
                <a:cs typeface="Lato Light"/>
                <a:sym typeface="Lato Light"/>
              </a:rPr>
              <a:t>inkluderande</a:t>
            </a:r>
            <a:r>
              <a:rPr lang="en-US" sz="2600" u="none" strike="noStrike" dirty="0">
                <a:solidFill>
                  <a:srgbClr val="000000"/>
                </a:solidFill>
                <a:latin typeface="Lato Light"/>
                <a:ea typeface="Lato Light"/>
                <a:cs typeface="Lato Light"/>
                <a:sym typeface="Lato Light"/>
              </a:rPr>
              <a:t> för </a:t>
            </a:r>
            <a:r>
              <a:rPr lang="en-US" sz="2600" u="none" strike="noStrike" dirty="0" err="1">
                <a:solidFill>
                  <a:srgbClr val="000000"/>
                </a:solidFill>
                <a:latin typeface="Lato Light"/>
                <a:ea typeface="Lato Light"/>
                <a:cs typeface="Lato Light"/>
                <a:sym typeface="Lato Light"/>
              </a:rPr>
              <a:t>hela</a:t>
            </a:r>
            <a:r>
              <a:rPr lang="en-US" sz="2600" u="none" strike="noStrike" dirty="0">
                <a:solidFill>
                  <a:srgbClr val="000000"/>
                </a:solidFill>
                <a:latin typeface="Lato Light"/>
                <a:ea typeface="Lato Light"/>
                <a:cs typeface="Lato Light"/>
                <a:sym typeface="Lato Light"/>
              </a:rPr>
              <a:t> </a:t>
            </a:r>
            <a:r>
              <a:rPr lang="en-US" sz="2600" u="none" strike="noStrike" dirty="0" err="1">
                <a:solidFill>
                  <a:srgbClr val="000000"/>
                </a:solidFill>
                <a:latin typeface="Lato Light"/>
                <a:ea typeface="Lato Light"/>
                <a:cs typeface="Lato Light"/>
                <a:sym typeface="Lato Light"/>
              </a:rPr>
              <a:t>klassen</a:t>
            </a:r>
            <a:r>
              <a:rPr lang="en-US" sz="26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0" y="2428875"/>
            <a:ext cx="8115300" cy="517911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Som CVET-</a:t>
            </a:r>
            <a:r>
              <a:rPr lang="en-US" sz="2400" u="none" strike="noStrike" dirty="0" err="1">
                <a:solidFill>
                  <a:srgbClr val="000000"/>
                </a:solidFill>
                <a:latin typeface="Lato Light" panose="020F0302020204030203" pitchFamily="34" charset="0"/>
                <a:ea typeface="Lato Light"/>
                <a:cs typeface="Lato Light"/>
                <a:sym typeface="Lato Light"/>
              </a:rPr>
              <a:t>utbildare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bör</a:t>
            </a:r>
            <a:r>
              <a:rPr lang="en-US" sz="2400" u="none" strike="noStrike" dirty="0">
                <a:solidFill>
                  <a:srgbClr val="000000"/>
                </a:solidFill>
                <a:latin typeface="Lato Light" panose="020F0302020204030203" pitchFamily="34" charset="0"/>
                <a:ea typeface="Lato Light"/>
                <a:cs typeface="Lato Light"/>
                <a:sym typeface="Lato Light"/>
              </a:rPr>
              <a:t> du </a:t>
            </a:r>
            <a:r>
              <a:rPr lang="en-US" sz="2400" u="none" strike="noStrike" dirty="0" err="1">
                <a:solidFill>
                  <a:srgbClr val="000000"/>
                </a:solidFill>
                <a:latin typeface="Lato Light" panose="020F0302020204030203" pitchFamily="34" charset="0"/>
                <a:ea typeface="Lato Light"/>
                <a:cs typeface="Lato Light"/>
                <a:sym typeface="Lato Light"/>
              </a:rPr>
              <a:t>tillämpa</a:t>
            </a:r>
            <a:r>
              <a:rPr lang="en-US" sz="2400" u="none" strike="noStrike" dirty="0">
                <a:solidFill>
                  <a:srgbClr val="000000"/>
                </a:solidFill>
                <a:latin typeface="Lato Light" panose="020F0302020204030203" pitchFamily="34" charset="0"/>
                <a:ea typeface="Lato Light"/>
                <a:cs typeface="Lato Light"/>
                <a:sym typeface="Lato Light"/>
              </a:rPr>
              <a:t> de </a:t>
            </a:r>
            <a:r>
              <a:rPr lang="en-US" sz="2400" u="none" strike="noStrike" dirty="0" err="1">
                <a:solidFill>
                  <a:srgbClr val="000000"/>
                </a:solidFill>
                <a:latin typeface="Lato Light" panose="020F0302020204030203" pitchFamily="34" charset="0"/>
                <a:ea typeface="Lato Light"/>
                <a:cs typeface="Lato Light"/>
                <a:sym typeface="Lato Light"/>
              </a:rPr>
              <a:t>tre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principerna</a:t>
            </a:r>
            <a:r>
              <a:rPr lang="en-US" sz="2400" u="none" strike="noStrike" dirty="0">
                <a:solidFill>
                  <a:srgbClr val="000000"/>
                </a:solidFill>
                <a:latin typeface="Lato Light" panose="020F0302020204030203" pitchFamily="34" charset="0"/>
                <a:ea typeface="Lato Light"/>
                <a:cs typeface="Lato Light"/>
                <a:sym typeface="Lato Light"/>
              </a:rPr>
              <a:t> för Universal Design for Learning (UDL) för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ta </a:t>
            </a:r>
            <a:r>
              <a:rPr lang="en-US" sz="2400" u="none" strike="noStrike" dirty="0" err="1">
                <a:solidFill>
                  <a:srgbClr val="000000"/>
                </a:solidFill>
                <a:latin typeface="Lato Light" panose="020F0302020204030203" pitchFamily="34" charset="0"/>
                <a:ea typeface="Lato Light"/>
                <a:cs typeface="Lato Light"/>
                <a:sym typeface="Lato Light"/>
              </a:rPr>
              <a:t>itu</a:t>
            </a:r>
            <a:r>
              <a:rPr lang="en-US" sz="2400" u="none" strike="noStrike" dirty="0">
                <a:solidFill>
                  <a:srgbClr val="000000"/>
                </a:solidFill>
                <a:latin typeface="Lato Light" panose="020F0302020204030203" pitchFamily="34" charset="0"/>
                <a:ea typeface="Lato Light"/>
                <a:cs typeface="Lato Light"/>
                <a:sym typeface="Lato Light"/>
              </a:rPr>
              <a:t> med </a:t>
            </a:r>
            <a:r>
              <a:rPr lang="en-US" sz="2400" u="none" strike="noStrike" dirty="0" err="1">
                <a:solidFill>
                  <a:srgbClr val="000000"/>
                </a:solidFill>
                <a:latin typeface="Lato Light" panose="020F0302020204030203" pitchFamily="34" charset="0"/>
                <a:ea typeface="Lato Light"/>
                <a:cs typeface="Lato Light"/>
                <a:sym typeface="Lato Light"/>
              </a:rPr>
              <a:t>lärandets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varför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vad</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hur</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Engagemang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varför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Koppla</a:t>
            </a:r>
            <a:r>
              <a:rPr lang="en-US" sz="2400" u="none" strike="noStrike" dirty="0">
                <a:solidFill>
                  <a:srgbClr val="000000"/>
                </a:solidFill>
                <a:latin typeface="Lato Light" panose="020F0302020204030203" pitchFamily="34" charset="0"/>
                <a:ea typeface="Lato"/>
                <a:cs typeface="Lato"/>
                <a:sym typeface="Lato"/>
              </a:rPr>
              <a:t> AI-</a:t>
            </a:r>
            <a:r>
              <a:rPr lang="en-US" sz="2400" u="none" strike="noStrike" dirty="0" err="1">
                <a:solidFill>
                  <a:srgbClr val="000000"/>
                </a:solidFill>
                <a:latin typeface="Lato Light" panose="020F0302020204030203" pitchFamily="34" charset="0"/>
                <a:ea typeface="Lato"/>
                <a:cs typeface="Lato"/>
                <a:sym typeface="Lato"/>
              </a:rPr>
              <a:t>koncept</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dina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verklighet</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sammanhang</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hålla</a:t>
            </a:r>
            <a:r>
              <a:rPr lang="en-US" sz="2400" u="none" strike="noStrike" dirty="0">
                <a:solidFill>
                  <a:srgbClr val="000000"/>
                </a:solidFill>
                <a:latin typeface="Lato Light" panose="020F0302020204030203" pitchFamily="34" charset="0"/>
                <a:ea typeface="Lato"/>
                <a:cs typeface="Lato"/>
                <a:sym typeface="Lato"/>
              </a:rPr>
              <a:t> dem </a:t>
            </a:r>
            <a:r>
              <a:rPr lang="en-US" sz="2400" u="none" strike="noStrike" dirty="0" err="1">
                <a:solidFill>
                  <a:srgbClr val="000000"/>
                </a:solidFill>
                <a:latin typeface="Lato Light" panose="020F0302020204030203" pitchFamily="34" charset="0"/>
                <a:ea typeface="Lato"/>
                <a:cs typeface="Lato"/>
                <a:sym typeface="Lato"/>
              </a:rPr>
              <a:t>intresserade</a:t>
            </a:r>
            <a:r>
              <a:rPr lang="en-US" sz="2400" u="none" strike="noStrike" dirty="0">
                <a:solidFill>
                  <a:srgbClr val="000000"/>
                </a:solidFill>
                <a:latin typeface="Lato Light" panose="020F0302020204030203" pitchFamily="34" charset="0"/>
                <a:ea typeface="Lato"/>
                <a:cs typeface="Lato"/>
                <a:sym typeface="Lato"/>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Representation ("</a:t>
            </a:r>
            <a:r>
              <a:rPr lang="en-US" sz="2400" b="1" u="none" strike="noStrike" dirty="0" err="1">
                <a:solidFill>
                  <a:srgbClr val="000000"/>
                </a:solidFill>
                <a:latin typeface="Lato Light" panose="020F0302020204030203" pitchFamily="34" charset="0"/>
                <a:ea typeface="Lato Bold"/>
                <a:cs typeface="Lato Bold"/>
                <a:sym typeface="Lato Bold"/>
              </a:rPr>
              <a:t>vad</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Presenterar</a:t>
            </a:r>
            <a:r>
              <a:rPr lang="en-US" sz="2400" u="none" strike="noStrike" dirty="0">
                <a:solidFill>
                  <a:srgbClr val="000000"/>
                </a:solidFill>
                <a:latin typeface="Lato Light" panose="020F0302020204030203" pitchFamily="34" charset="0"/>
                <a:ea typeface="Lato"/>
                <a:cs typeface="Lato"/>
                <a:sym typeface="Lato"/>
              </a:rPr>
              <a:t> information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olika</a:t>
            </a:r>
            <a:r>
              <a:rPr lang="en-US" sz="2400" u="none" strike="noStrike" dirty="0">
                <a:solidFill>
                  <a:srgbClr val="000000"/>
                </a:solidFill>
                <a:latin typeface="Lato Light" panose="020F0302020204030203" pitchFamily="34" charset="0"/>
                <a:ea typeface="Lato"/>
                <a:cs typeface="Lato"/>
                <a:sym typeface="Lato"/>
              </a:rPr>
              <a:t> format, </a:t>
            </a:r>
            <a:r>
              <a:rPr lang="en-US" sz="2400" u="none" strike="noStrike" dirty="0" err="1">
                <a:solidFill>
                  <a:srgbClr val="000000"/>
                </a:solidFill>
                <a:latin typeface="Lato Light" panose="020F0302020204030203" pitchFamily="34" charset="0"/>
                <a:ea typeface="Lato"/>
                <a:cs typeface="Lato"/>
                <a:sym typeface="Lato"/>
              </a:rPr>
              <a:t>såsom</a:t>
            </a:r>
            <a:r>
              <a:rPr lang="en-US" sz="2400" u="none" strike="noStrike" dirty="0">
                <a:solidFill>
                  <a:srgbClr val="000000"/>
                </a:solidFill>
                <a:latin typeface="Lato Light" panose="020F0302020204030203" pitchFamily="34" charset="0"/>
                <a:ea typeface="Lato"/>
                <a:cs typeface="Lato"/>
                <a:sym typeface="Lato"/>
              </a:rPr>
              <a:t> text, </a:t>
            </a:r>
            <a:r>
              <a:rPr lang="en-US" sz="2400" u="none" strike="noStrike" dirty="0" err="1">
                <a:solidFill>
                  <a:srgbClr val="000000"/>
                </a:solidFill>
                <a:latin typeface="Lato Light" panose="020F0302020204030203" pitchFamily="34" charset="0"/>
                <a:ea typeface="Lato"/>
                <a:cs typeface="Lato"/>
                <a:sym typeface="Lato"/>
              </a:rPr>
              <a:t>ljud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bilder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interaktiva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demonstrationer</a:t>
            </a:r>
            <a:r>
              <a:rPr lang="en-US" sz="2400" u="none" strike="noStrike" dirty="0">
                <a:solidFill>
                  <a:srgbClr val="000000"/>
                </a:solidFill>
                <a:latin typeface="Lato Light" panose="020F0302020204030203" pitchFamily="34" charset="0"/>
                <a:ea typeface="Lato"/>
                <a:cs typeface="Lato"/>
                <a:sym typeface="Lato"/>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Handling och </a:t>
            </a:r>
            <a:r>
              <a:rPr lang="en-US" sz="2400" b="1" u="none" strike="noStrike" dirty="0" err="1">
                <a:solidFill>
                  <a:srgbClr val="000000"/>
                </a:solidFill>
                <a:latin typeface="Lato Light" panose="020F0302020204030203" pitchFamily="34" charset="0"/>
                <a:ea typeface="Lato Bold"/>
                <a:cs typeface="Lato Bold"/>
                <a:sym typeface="Lato Bold"/>
              </a:rPr>
              <a:t>uttryck</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hur</a:t>
            </a:r>
            <a:r>
              <a:rPr lang="en-US" sz="2400" b="1" u="none" strike="noStrike" dirty="0">
                <a:solidFill>
                  <a:srgbClr val="000000"/>
                </a:solidFill>
                <a:latin typeface="Lato Light" panose="020F0302020204030203" pitchFamily="34" charset="0"/>
                <a:ea typeface="Lato Bold"/>
                <a:cs typeface="Lato Bold"/>
                <a:sym typeface="Lato Bold"/>
              </a:rPr>
              <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Erbjuder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flera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visa </a:t>
            </a:r>
            <a:r>
              <a:rPr lang="en-US" sz="2400" u="none" strike="noStrike" dirty="0" err="1">
                <a:solidFill>
                  <a:srgbClr val="000000"/>
                </a:solidFill>
                <a:latin typeface="Lato Light" panose="020F0302020204030203" pitchFamily="34" charset="0"/>
                <a:ea typeface="Lato"/>
                <a:cs typeface="Lato"/>
                <a:sym typeface="Lato"/>
              </a:rPr>
              <a:t>vad</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har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lärt</a:t>
            </a:r>
            <a:r>
              <a:rPr lang="en-US" sz="2400" u="none" strike="noStrike" dirty="0">
                <a:solidFill>
                  <a:srgbClr val="000000"/>
                </a:solidFill>
                <a:latin typeface="Lato Light" panose="020F0302020204030203" pitchFamily="34" charset="0"/>
                <a:ea typeface="Lato"/>
                <a:cs typeface="Lato"/>
                <a:sym typeface="Lato"/>
              </a:rPr>
              <a:t> sig, </a:t>
            </a:r>
            <a:r>
              <a:rPr lang="en-US" sz="2400" u="none" strike="noStrike" dirty="0" err="1">
                <a:solidFill>
                  <a:srgbClr val="000000"/>
                </a:solidFill>
                <a:latin typeface="Lato Light" panose="020F0302020204030203" pitchFamily="34" charset="0"/>
                <a:ea typeface="Lato"/>
                <a:cs typeface="Lato"/>
                <a:sym typeface="Lato"/>
              </a:rPr>
              <a:t>både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genom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aktiviteter</a:t>
            </a:r>
            <a:r>
              <a:rPr lang="en-US" sz="2400" u="none" strike="noStrike" dirty="0">
                <a:solidFill>
                  <a:srgbClr val="000000"/>
                </a:solidFill>
                <a:latin typeface="Lato Light" panose="020F0302020204030203" pitchFamily="34" charset="0"/>
                <a:ea typeface="Lato"/>
                <a:cs typeface="Lato"/>
                <a:sym typeface="Lato"/>
              </a:rPr>
              <a:t> offline och </a:t>
            </a:r>
            <a:r>
              <a:rPr lang="en-US" sz="2400" u="none" strike="noStrike" dirty="0" err="1">
                <a:solidFill>
                  <a:srgbClr val="000000"/>
                </a:solidFill>
                <a:latin typeface="Lato Light" panose="020F0302020204030203" pitchFamily="34" charset="0"/>
                <a:ea typeface="Lato"/>
                <a:cs typeface="Lato"/>
                <a:sym typeface="Lato"/>
              </a:rPr>
              <a:t>digitala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resurser</a:t>
            </a:r>
            <a:r>
              <a:rPr lang="en-US" sz="2400" u="none" strike="noStrike" dirty="0">
                <a:solidFill>
                  <a:srgbClr val="000000"/>
                </a:solidFill>
                <a:latin typeface="Lato Light" panose="020F0302020204030203" pitchFamily="34" charset="0"/>
                <a:ea typeface="Lato"/>
                <a:cs typeface="Lato"/>
                <a:sym typeface="Lato"/>
              </a:rPr>
              <a:t>.</a:t>
            </a:r>
          </a:p>
        </p:txBody>
      </p:sp>
      <p:grpSp>
        <p:nvGrpSpPr>
          <p:cNvPr id="3" name="Group 3"/>
          <p:cNvGrpSpPr/>
          <p:nvPr/>
        </p:nvGrpSpPr>
        <p:grpSpPr>
          <a:xfrm>
            <a:off x="0" y="0"/>
            <a:ext cx="8454038" cy="10287000"/>
            <a:chOff x="0" y="0"/>
            <a:chExt cx="11272050" cy="13716000"/>
          </a:xfrm>
        </p:grpSpPr>
        <p:sp>
          <p:nvSpPr>
            <p:cNvPr id="4" name="Freeform 4"/>
            <p:cNvSpPr/>
            <p:nvPr/>
          </p:nvSpPr>
          <p:spPr>
            <a:xfrm>
              <a:off x="0" y="0"/>
              <a:ext cx="11272012" cy="13716000"/>
            </a:xfrm>
            <a:custGeom>
              <a:avLst/>
              <a:gdLst/>
              <a:ahLst/>
              <a:cxnLst/>
              <a:rect l="l" t="t" r="r" b="b"/>
              <a:pathLst>
                <a:path w="11272012" h="13716000">
                  <a:moveTo>
                    <a:pt x="0" y="0"/>
                  </a:moveTo>
                  <a:lnTo>
                    <a:pt x="11272012" y="0"/>
                  </a:lnTo>
                  <a:lnTo>
                    <a:pt x="11272012" y="13716000"/>
                  </a:lnTo>
                  <a:lnTo>
                    <a:pt x="0" y="13716000"/>
                  </a:lnTo>
                  <a:lnTo>
                    <a:pt x="0" y="0"/>
                  </a:lnTo>
                  <a:close/>
                </a:path>
              </a:pathLst>
            </a:custGeom>
            <a:blipFill>
              <a:blip r:embed="rId4"/>
              <a:stretch>
                <a:fillRect l="-33817" r="-48704"/>
              </a:stretch>
            </a:blipFill>
          </p:spPr>
          <p:txBody>
            <a:bodyPr/>
            <a:lstStyle/>
            <a:p>
              <a:endParaRPr lang="es-ES"/>
            </a:p>
          </p:txBody>
        </p:sp>
      </p:gr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886837"/>
            <a:ext cx="16230600" cy="366767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Artificiell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intelligens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avsevärt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förbättra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personalisering</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autonomi</a:t>
            </a:r>
            <a:r>
              <a:rPr lang="en-US" sz="2400" u="none" strike="noStrike" dirty="0">
                <a:solidFill>
                  <a:srgbClr val="000000"/>
                </a:solidFill>
                <a:latin typeface="Lato Light" panose="020F0302020204030203" pitchFamily="34" charset="0"/>
                <a:ea typeface="Lato Light"/>
                <a:cs typeface="Lato Light"/>
                <a:sym typeface="Lato Light"/>
              </a:rPr>
              <a:t> för </a:t>
            </a:r>
            <a:r>
              <a:rPr lang="en-US" sz="2400" u="none" strike="noStrike" dirty="0" err="1">
                <a:solidFill>
                  <a:srgbClr val="000000"/>
                </a:solidFill>
                <a:latin typeface="Lato Light" panose="020F0302020204030203" pitchFamily="34" charset="0"/>
                <a:ea typeface="Lato Light"/>
                <a:cs typeface="Lato Light"/>
                <a:sym typeface="Lato Light"/>
              </a:rPr>
              <a:t>elever</a:t>
            </a:r>
            <a:r>
              <a:rPr lang="en-US" sz="2400" u="none" strike="noStrike" dirty="0">
                <a:solidFill>
                  <a:srgbClr val="000000"/>
                </a:solidFill>
                <a:latin typeface="Lato Light" panose="020F0302020204030203" pitchFamily="34" charset="0"/>
                <a:ea typeface="Lato Light"/>
                <a:cs typeface="Lato Light"/>
                <a:sym typeface="Lato Light"/>
              </a:rPr>
              <a:t> med </a:t>
            </a:r>
            <a:r>
              <a:rPr lang="en-US" sz="2400" u="none" strike="noStrike" dirty="0" err="1">
                <a:solidFill>
                  <a:srgbClr val="000000"/>
                </a:solidFill>
                <a:latin typeface="Lato Light" panose="020F0302020204030203" pitchFamily="34" charset="0"/>
                <a:ea typeface="Lato Light"/>
                <a:cs typeface="Lato Light"/>
                <a:sym typeface="Lato Light"/>
              </a:rPr>
              <a:t>inlärningssvårigheter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eller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funktionsnedsättningar</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518160" lvl="1" indent="-259080" algn="just">
              <a:lnSpc>
                <a:spcPts val="2592"/>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Intelligenta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handledningssystem</a:t>
            </a:r>
            <a:r>
              <a:rPr lang="en-US" sz="2400" b="1" u="none" strike="noStrike" dirty="0">
                <a:solidFill>
                  <a:srgbClr val="000000"/>
                </a:solidFill>
                <a:latin typeface="Lato Light" panose="020F0302020204030203" pitchFamily="34" charset="0"/>
                <a:ea typeface="Lato Bold"/>
                <a:cs typeface="Lato Bold"/>
                <a:sym typeface="Lato Bold"/>
              </a:rPr>
              <a:t> (ITS): </a:t>
            </a:r>
            <a:r>
              <a:rPr lang="en-US" sz="2400" u="none" strike="noStrike" dirty="0" err="1">
                <a:solidFill>
                  <a:srgbClr val="000000"/>
                </a:solidFill>
                <a:latin typeface="Lato Light" panose="020F0302020204030203" pitchFamily="34" charset="0"/>
                <a:ea typeface="Lato"/>
                <a:cs typeface="Lato"/>
                <a:sym typeface="Lato"/>
              </a:rPr>
              <a:t>Verktyg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MathU</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erbjuder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personliga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inlärningsvägar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anpassningsbar</a:t>
            </a:r>
            <a:r>
              <a:rPr lang="en-US" sz="2400" u="none" strike="noStrike" dirty="0">
                <a:solidFill>
                  <a:srgbClr val="000000"/>
                </a:solidFill>
                <a:latin typeface="Lato Light" panose="020F0302020204030203" pitchFamily="34" charset="0"/>
                <a:ea typeface="Lato"/>
                <a:cs typeface="Lato"/>
                <a:sym typeface="Lato"/>
              </a:rPr>
              <a:t> feedback, </a:t>
            </a:r>
            <a:r>
              <a:rPr lang="en-US" sz="2400" u="none" strike="noStrike" dirty="0" err="1">
                <a:solidFill>
                  <a:srgbClr val="000000"/>
                </a:solidFill>
                <a:latin typeface="Lato Light" panose="020F0302020204030203" pitchFamily="34" charset="0"/>
                <a:ea typeface="Lato"/>
                <a:cs typeface="Lato"/>
                <a:sym typeface="Lato"/>
              </a:rPr>
              <a:t>vilket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gör</a:t>
            </a:r>
            <a:r>
              <a:rPr lang="en-US" sz="2400" u="none" strike="noStrike" dirty="0">
                <a:solidFill>
                  <a:srgbClr val="000000"/>
                </a:solidFill>
                <a:latin typeface="Lato Light" panose="020F0302020204030203" pitchFamily="34" charset="0"/>
                <a:ea typeface="Lato"/>
                <a:cs typeface="Lato"/>
                <a:sym typeface="Lato"/>
              </a:rPr>
              <a:t> det </a:t>
            </a:r>
            <a:r>
              <a:rPr lang="en-US" sz="2400" u="none" strike="noStrike" dirty="0" err="1">
                <a:solidFill>
                  <a:srgbClr val="000000"/>
                </a:solidFill>
                <a:latin typeface="Lato Light" panose="020F0302020204030203" pitchFamily="34" charset="0"/>
                <a:ea typeface="Lato"/>
                <a:cs typeface="Lato"/>
                <a:sym typeface="Lato"/>
              </a:rPr>
              <a:t>möjligt</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elever</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inlärningssvårigheter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utvecklas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sin </a:t>
            </a:r>
            <a:r>
              <a:rPr lang="en-US" sz="2400" u="none" strike="noStrike" dirty="0" err="1">
                <a:solidFill>
                  <a:srgbClr val="000000"/>
                </a:solidFill>
                <a:latin typeface="Lato Light" panose="020F0302020204030203" pitchFamily="34" charset="0"/>
                <a:ea typeface="Lato"/>
                <a:cs typeface="Lato"/>
                <a:sym typeface="Lato"/>
              </a:rPr>
              <a:t>egen</a:t>
            </a:r>
            <a:r>
              <a:rPr lang="en-US" sz="2400" u="none" strike="noStrike" dirty="0">
                <a:solidFill>
                  <a:srgbClr val="000000"/>
                </a:solidFill>
                <a:latin typeface="Lato Light" panose="020F0302020204030203" pitchFamily="34" charset="0"/>
                <a:ea typeface="Lato"/>
                <a:cs typeface="Lato"/>
                <a:sym typeface="Lato"/>
              </a:rPr>
              <a:t> takt.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518160" lvl="1" indent="-259080" algn="just">
              <a:lnSpc>
                <a:spcPts val="2592"/>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Assistiv</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artificiell</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intelligens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Använder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tal</a:t>
            </a:r>
            <a:r>
              <a:rPr lang="en-US" sz="2400" u="none" strike="noStrike" dirty="0">
                <a:solidFill>
                  <a:srgbClr val="000000"/>
                </a:solidFill>
                <a:latin typeface="Lato Light" panose="020F0302020204030203" pitchFamily="34" charset="0"/>
                <a:ea typeface="Lato"/>
                <a:cs typeface="Lato"/>
                <a:sym typeface="Lato"/>
              </a:rPr>
              <a:t>-till-text-</a:t>
            </a:r>
            <a:r>
              <a:rPr lang="en-US" sz="2400" u="none" strike="noStrike" dirty="0" err="1">
                <a:solidFill>
                  <a:srgbClr val="000000"/>
                </a:solidFill>
                <a:latin typeface="Lato Light" panose="020F0302020204030203" pitchFamily="34" charset="0"/>
                <a:ea typeface="Lato"/>
                <a:cs typeface="Lato"/>
                <a:sym typeface="Lato"/>
              </a:rPr>
              <a:t>konvertering</a:t>
            </a:r>
            <a:r>
              <a:rPr lang="en-US" sz="2400" u="none" strike="noStrike" dirty="0">
                <a:solidFill>
                  <a:srgbClr val="000000"/>
                </a:solidFill>
                <a:latin typeface="Lato Light" panose="020F0302020204030203" pitchFamily="34" charset="0"/>
                <a:ea typeface="Lato"/>
                <a:cs typeface="Lato"/>
                <a:sym typeface="Lato"/>
              </a:rPr>
              <a:t>, 3D-teckenspråksavatarer för </a:t>
            </a:r>
            <a:r>
              <a:rPr lang="en-US" sz="2400" u="none" strike="noStrike" dirty="0" err="1">
                <a:solidFill>
                  <a:srgbClr val="000000"/>
                </a:solidFill>
                <a:latin typeface="Lato Light" panose="020F0302020204030203" pitchFamily="34" charset="0"/>
                <a:ea typeface="Lato"/>
                <a:cs typeface="Lato"/>
                <a:sym typeface="Lato"/>
              </a:rPr>
              <a:t>döva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visuellt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stimulerande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spelapplikationer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t.ex</a:t>
            </a:r>
            <a:r>
              <a:rPr lang="en-US" sz="2400" u="none" strike="noStrike" dirty="0">
                <a:solidFill>
                  <a:srgbClr val="000000"/>
                </a:solidFill>
                <a:latin typeface="Lato Light" panose="020F0302020204030203" pitchFamily="34" charset="0"/>
                <a:ea typeface="Lato"/>
                <a:cs typeface="Lato"/>
                <a:sym typeface="Lato"/>
              </a:rPr>
              <a:t>. "Busy Shapes")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bibehålla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fokus</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minska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kognitiva</a:t>
            </a:r>
            <a:r>
              <a:rPr lang="en-US" sz="2400" u="none" strike="noStrike" dirty="0">
                <a:solidFill>
                  <a:srgbClr val="000000"/>
                </a:solidFill>
                <a:latin typeface="Lato Light" panose="020F0302020204030203" pitchFamily="34" charset="0"/>
                <a:ea typeface="Lato"/>
                <a:cs typeface="Lato"/>
                <a:sym typeface="Lato"/>
              </a:rPr>
              <a:t> hinder.</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518160" lvl="1" indent="-259080" algn="just">
              <a:lnSpc>
                <a:spcPts val="2592"/>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Psykologiskt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stöd</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Tillämpa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självbestämmandeteorin</a:t>
            </a:r>
            <a:r>
              <a:rPr lang="en-US" sz="2400" u="none" strike="noStrike" dirty="0">
                <a:solidFill>
                  <a:srgbClr val="000000"/>
                </a:solidFill>
                <a:latin typeface="Lato Light" panose="020F0302020204030203" pitchFamily="34" charset="0"/>
                <a:ea typeface="Lato"/>
                <a:cs typeface="Lato"/>
                <a:sym typeface="Lato"/>
              </a:rPr>
              <a:t> (SDT) </a:t>
            </a:r>
            <a:r>
              <a:rPr lang="en-US" sz="2400" u="none" strike="noStrike" dirty="0" err="1">
                <a:solidFill>
                  <a:srgbClr val="000000"/>
                </a:solidFill>
                <a:latin typeface="Lato Light" panose="020F0302020204030203" pitchFamily="34" charset="0"/>
                <a:ea typeface="Lato"/>
                <a:cs typeface="Lato"/>
                <a:sym typeface="Lato"/>
              </a:rPr>
              <a:t>genom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erbjuda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projektalternativ</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verktyg</a:t>
            </a:r>
            <a:r>
              <a:rPr lang="en-US" sz="2400" u="none" strike="noStrike" dirty="0">
                <a:solidFill>
                  <a:srgbClr val="000000"/>
                </a:solidFill>
                <a:latin typeface="Lato Light" panose="020F0302020204030203" pitchFamily="34" charset="0"/>
                <a:ea typeface="Lato"/>
                <a:cs typeface="Lato"/>
                <a:sym typeface="Lato"/>
              </a:rPr>
              <a:t>. Detta </a:t>
            </a:r>
            <a:r>
              <a:rPr lang="en-US" sz="2400" u="none" strike="noStrike" dirty="0" err="1">
                <a:solidFill>
                  <a:srgbClr val="000000"/>
                </a:solidFill>
                <a:latin typeface="Lato Light" panose="020F0302020204030203" pitchFamily="34" charset="0"/>
                <a:ea typeface="Lato"/>
                <a:cs typeface="Lato"/>
                <a:sym typeface="Lato"/>
              </a:rPr>
              <a:t>stöder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behovet</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elevers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autonomi</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kompetens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vilket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visat</a:t>
            </a:r>
            <a:r>
              <a:rPr lang="en-US" sz="2400" u="none" strike="noStrike" dirty="0">
                <a:solidFill>
                  <a:srgbClr val="000000"/>
                </a:solidFill>
                <a:latin typeface="Lato Light" panose="020F0302020204030203" pitchFamily="34" charset="0"/>
                <a:ea typeface="Lato"/>
                <a:cs typeface="Lato"/>
                <a:sym typeface="Lato"/>
              </a:rPr>
              <a:t> sig </a:t>
            </a:r>
            <a:r>
              <a:rPr lang="en-US" sz="2400" u="none" strike="noStrike" dirty="0" err="1">
                <a:solidFill>
                  <a:srgbClr val="000000"/>
                </a:solidFill>
                <a:latin typeface="Lato Light" panose="020F0302020204030203" pitchFamily="34" charset="0"/>
                <a:ea typeface="Lato"/>
                <a:cs typeface="Lato"/>
                <a:sym typeface="Lato"/>
              </a:rPr>
              <a:t>minska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ångest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inkluderande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klassrum</a:t>
            </a:r>
            <a:r>
              <a:rPr lang="en-US" sz="2400" u="none" strike="noStrike" dirty="0">
                <a:solidFill>
                  <a:srgbClr val="000000"/>
                </a:solidFill>
                <a:latin typeface="Lato Light" panose="020F0302020204030203" pitchFamily="34" charset="0"/>
                <a:ea typeface="Lato"/>
                <a:cs typeface="Lato"/>
                <a:sym typeface="Lato"/>
              </a:rPr>
              <a:t> med AI.</a:t>
            </a:r>
          </a:p>
        </p:txBody>
      </p:sp>
      <p:sp>
        <p:nvSpPr>
          <p:cNvPr id="3" name="TextBox 3"/>
          <p:cNvSpPr txBox="1"/>
          <p:nvPr/>
        </p:nvSpPr>
        <p:spPr>
          <a:xfrm>
            <a:off x="1028700" y="1085850"/>
            <a:ext cx="15557331"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ATT UTVECKLA INKLUSIVA LÄRANDE- OCH VÄGLEDNINGSAKTIVITETER BASERADE PÅ ARTIFICIELL INTELLIGENS</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71857" y="2239137"/>
            <a:ext cx="10031942" cy="5334794"/>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För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komma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ifrån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mentaliteten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agera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snabbt</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förstör</a:t>
            </a:r>
            <a:r>
              <a:rPr lang="en-US" sz="2400" u="none" strike="noStrike" dirty="0">
                <a:solidFill>
                  <a:srgbClr val="000000"/>
                </a:solidFill>
                <a:latin typeface="Lato Light" panose="020F0302020204030203" pitchFamily="34" charset="0"/>
                <a:ea typeface="Lato Light"/>
                <a:cs typeface="Lato Light"/>
                <a:sym typeface="Lato Light"/>
              </a:rPr>
              <a:t> saker" </a:t>
            </a:r>
            <a:r>
              <a:rPr lang="en-US" sz="2400" u="none" strike="noStrike" dirty="0" err="1">
                <a:solidFill>
                  <a:srgbClr val="000000"/>
                </a:solidFill>
                <a:latin typeface="Lato Light" panose="020F0302020204030203" pitchFamily="34" charset="0"/>
                <a:ea typeface="Lato Light"/>
                <a:cs typeface="Lato Light"/>
                <a:sym typeface="Lato Light"/>
              </a:rPr>
              <a:t>kan</a:t>
            </a:r>
            <a:r>
              <a:rPr lang="en-US" sz="2400" u="none" strike="noStrike" dirty="0">
                <a:solidFill>
                  <a:srgbClr val="000000"/>
                </a:solidFill>
                <a:latin typeface="Lato Light" panose="020F0302020204030203" pitchFamily="34" charset="0"/>
                <a:ea typeface="Lato Light"/>
                <a:cs typeface="Lato Light"/>
                <a:sym typeface="Lato Light"/>
              </a:rPr>
              <a:t> du </a:t>
            </a:r>
            <a:r>
              <a:rPr lang="en-US" sz="2400" u="none" strike="noStrike" dirty="0" err="1">
                <a:solidFill>
                  <a:srgbClr val="000000"/>
                </a:solidFill>
                <a:latin typeface="Lato Light" panose="020F0302020204030203" pitchFamily="34" charset="0"/>
                <a:ea typeface="Lato Light"/>
                <a:cs typeface="Lato Light"/>
                <a:sym typeface="Lato Light"/>
              </a:rPr>
              <a:t>använda</a:t>
            </a:r>
            <a:r>
              <a:rPr lang="en-US" sz="2400" u="none" strike="noStrike" dirty="0">
                <a:solidFill>
                  <a:srgbClr val="000000"/>
                </a:solidFill>
                <a:latin typeface="Lato Light" panose="020F0302020204030203" pitchFamily="34" charset="0"/>
                <a:ea typeface="Lato Light"/>
                <a:cs typeface="Lato Light"/>
                <a:sym typeface="Lato Light"/>
              </a:rPr>
              <a:t> den </a:t>
            </a:r>
            <a:r>
              <a:rPr lang="en-US" sz="2400" u="none" strike="noStrike" dirty="0" err="1">
                <a:solidFill>
                  <a:srgbClr val="000000"/>
                </a:solidFill>
                <a:latin typeface="Lato Light" panose="020F0302020204030203" pitchFamily="34" charset="0"/>
                <a:ea typeface="Lato Light"/>
                <a:cs typeface="Lato Light"/>
                <a:sym typeface="Lato Light"/>
              </a:rPr>
              <a:t>här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färdplanen</a:t>
            </a:r>
            <a:r>
              <a:rPr lang="en-US" sz="2400" u="none" strike="noStrike" dirty="0">
                <a:solidFill>
                  <a:srgbClr val="000000"/>
                </a:solidFill>
                <a:latin typeface="Lato Light" panose="020F0302020204030203" pitchFamily="34" charset="0"/>
                <a:ea typeface="Lato Light"/>
                <a:cs typeface="Lato Light"/>
                <a:sym typeface="Lato Light"/>
              </a:rPr>
              <a:t> för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planera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ditt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nästa</a:t>
            </a:r>
            <a:r>
              <a:rPr lang="en-US" sz="2400" u="none" strike="noStrike" dirty="0">
                <a:solidFill>
                  <a:srgbClr val="000000"/>
                </a:solidFill>
                <a:latin typeface="Lato Light" panose="020F0302020204030203" pitchFamily="34" charset="0"/>
                <a:ea typeface="Lato Light"/>
                <a:cs typeface="Lato Light"/>
                <a:sym typeface="Lato Light"/>
              </a:rPr>
              <a:t> AI-</a:t>
            </a:r>
            <a:r>
              <a:rPr lang="en-US" sz="2400" u="none" strike="noStrike" dirty="0" err="1">
                <a:solidFill>
                  <a:srgbClr val="000000"/>
                </a:solidFill>
                <a:latin typeface="Lato Light" panose="020F0302020204030203" pitchFamily="34" charset="0"/>
                <a:ea typeface="Lato Light"/>
                <a:cs typeface="Lato Light"/>
                <a:sym typeface="Lato Light"/>
              </a:rPr>
              <a:t>projekt</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Steg 1: </a:t>
            </a:r>
            <a:r>
              <a:rPr lang="en-US" sz="2400" b="1" u="none" strike="noStrike" dirty="0" err="1">
                <a:solidFill>
                  <a:srgbClr val="000000"/>
                </a:solidFill>
                <a:latin typeface="Lato Light" panose="020F0302020204030203" pitchFamily="34" charset="0"/>
                <a:ea typeface="Lato Bold"/>
                <a:cs typeface="Lato Bold"/>
                <a:sym typeface="Lato Bold"/>
              </a:rPr>
              <a:t>Verktyg</a:t>
            </a:r>
            <a:r>
              <a:rPr lang="en-US" sz="2400" b="1" u="none" strike="noStrike" dirty="0">
                <a:solidFill>
                  <a:srgbClr val="000000"/>
                </a:solidFill>
                <a:latin typeface="Lato Light" panose="020F0302020204030203" pitchFamily="34" charset="0"/>
                <a:ea typeface="Lato Bold"/>
                <a:cs typeface="Lato Bold"/>
                <a:sym typeface="Lato Bold"/>
              </a:rPr>
              <a:t> och </a:t>
            </a:r>
            <a:r>
              <a:rPr lang="en-US" sz="2400" b="1" u="none" strike="noStrike" dirty="0" err="1">
                <a:solidFill>
                  <a:srgbClr val="000000"/>
                </a:solidFill>
                <a:latin typeface="Lato Light" panose="020F0302020204030203" pitchFamily="34" charset="0"/>
                <a:ea typeface="Lato Bold"/>
                <a:cs typeface="Lato Bold"/>
                <a:sym typeface="Lato Bold"/>
              </a:rPr>
              <a:t>kontext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Välj</a:t>
            </a:r>
            <a:r>
              <a:rPr lang="en-US" sz="2400" u="none" strike="noStrike" dirty="0">
                <a:solidFill>
                  <a:srgbClr val="000000"/>
                </a:solidFill>
                <a:latin typeface="Lato Light" panose="020F0302020204030203" pitchFamily="34" charset="0"/>
                <a:ea typeface="Lato"/>
                <a:cs typeface="Lato"/>
                <a:sym typeface="Lato"/>
              </a:rPr>
              <a:t> AI-</a:t>
            </a:r>
            <a:r>
              <a:rPr lang="en-US" sz="2400" u="none" strike="noStrike" dirty="0" err="1">
                <a:solidFill>
                  <a:srgbClr val="000000"/>
                </a:solidFill>
                <a:latin typeface="Lato Light" panose="020F0302020204030203" pitchFamily="34" charset="0"/>
                <a:ea typeface="Lato"/>
                <a:cs typeface="Lato"/>
                <a:sym typeface="Lato"/>
              </a:rPr>
              <a:t>verktyget</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identifiera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icke-uppenbara</a:t>
            </a:r>
            <a:r>
              <a:rPr lang="en-US" sz="2400" u="none" strike="noStrike" dirty="0">
                <a:solidFill>
                  <a:srgbClr val="000000"/>
                </a:solidFill>
                <a:latin typeface="Lato Light" panose="020F0302020204030203" pitchFamily="34" charset="0"/>
                <a:ea typeface="Lato"/>
                <a:cs typeface="Lato"/>
                <a:sym typeface="Lato"/>
              </a:rPr>
              <a:t> risker, med </a:t>
            </a:r>
            <a:r>
              <a:rPr lang="en-US" sz="2400" u="none" strike="noStrike" dirty="0" err="1">
                <a:solidFill>
                  <a:srgbClr val="000000"/>
                </a:solidFill>
                <a:latin typeface="Lato Light" panose="020F0302020204030203" pitchFamily="34" charset="0"/>
                <a:ea typeface="Lato"/>
                <a:cs typeface="Lato"/>
                <a:sym typeface="Lato"/>
              </a:rPr>
              <a:t>fokus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datapolicy</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bara </a:t>
            </a:r>
            <a:r>
              <a:rPr lang="en-US" sz="2400" u="none" strike="noStrike" dirty="0" err="1">
                <a:solidFill>
                  <a:srgbClr val="000000"/>
                </a:solidFill>
                <a:latin typeface="Lato Light" panose="020F0302020204030203" pitchFamily="34" charset="0"/>
                <a:ea typeface="Lato"/>
                <a:cs typeface="Lato"/>
                <a:sym typeface="Lato"/>
              </a:rPr>
              <a:t>funktionalitet</a:t>
            </a:r>
            <a:r>
              <a:rPr lang="en-US" sz="2400" u="none" strike="noStrike" dirty="0">
                <a:solidFill>
                  <a:srgbClr val="000000"/>
                </a:solidFill>
                <a:latin typeface="Lato Light" panose="020F0302020204030203" pitchFamily="34" charset="0"/>
                <a:ea typeface="Lato"/>
                <a:cs typeface="Lato"/>
                <a:sym typeface="Lato"/>
              </a:rPr>
              <a:t>.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592"/>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Fas</a:t>
            </a:r>
            <a:r>
              <a:rPr lang="en-US" sz="2400" b="1" u="none" strike="noStrike" dirty="0">
                <a:solidFill>
                  <a:srgbClr val="000000"/>
                </a:solidFill>
                <a:latin typeface="Lato Light" panose="020F0302020204030203" pitchFamily="34" charset="0"/>
                <a:ea typeface="Lato Bold"/>
                <a:cs typeface="Lato Bold"/>
                <a:sym typeface="Lato Bold"/>
              </a:rPr>
              <a:t> 2: Detaljerad </a:t>
            </a:r>
            <a:r>
              <a:rPr lang="en-US" sz="2400" b="1" u="none" strike="noStrike" dirty="0" err="1">
                <a:solidFill>
                  <a:srgbClr val="000000"/>
                </a:solidFill>
                <a:latin typeface="Lato Light" panose="020F0302020204030203" pitchFamily="34" charset="0"/>
                <a:ea typeface="Lato Bold"/>
                <a:cs typeface="Lato Bold"/>
                <a:sym typeface="Lato Bold"/>
              </a:rPr>
              <a:t>metod</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Identifiera</a:t>
            </a:r>
            <a:r>
              <a:rPr lang="en-US" sz="2400" u="none" strike="noStrike" dirty="0">
                <a:solidFill>
                  <a:srgbClr val="000000"/>
                </a:solidFill>
                <a:latin typeface="Lato Light" panose="020F0302020204030203" pitchFamily="34" charset="0"/>
                <a:ea typeface="Lato"/>
                <a:cs typeface="Lato"/>
                <a:sym typeface="Lato"/>
              </a:rPr>
              <a:t> den "</a:t>
            </a:r>
            <a:r>
              <a:rPr lang="en-US" sz="2400" u="none" strike="noStrike" dirty="0" err="1">
                <a:solidFill>
                  <a:srgbClr val="000000"/>
                </a:solidFill>
                <a:latin typeface="Lato Light" panose="020F0302020204030203" pitchFamily="34" charset="0"/>
                <a:ea typeface="Lato"/>
                <a:cs typeface="Lato"/>
                <a:sym typeface="Lato"/>
              </a:rPr>
              <a:t>decentraliserade</a:t>
            </a:r>
            <a:r>
              <a:rPr lang="en-US" sz="2400" u="none" strike="noStrike" dirty="0">
                <a:solidFill>
                  <a:srgbClr val="000000"/>
                </a:solidFill>
                <a:latin typeface="Lato Light" panose="020F0302020204030203" pitchFamily="34" charset="0"/>
                <a:ea typeface="Lato"/>
                <a:cs typeface="Lato"/>
                <a:sym typeface="Lato"/>
              </a:rPr>
              <a:t>" eleven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aktiviteten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internetåtkomst</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språkbarriärer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specifika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integritetsbehov</a:t>
            </a:r>
            <a:r>
              <a:rPr lang="en-US" sz="2400" u="none" strike="noStrike" dirty="0">
                <a:solidFill>
                  <a:srgbClr val="000000"/>
                </a:solidFill>
                <a:latin typeface="Lato Light" panose="020F0302020204030203" pitchFamily="34" charset="0"/>
                <a:ea typeface="Lato"/>
                <a:cs typeface="Lato"/>
                <a:sym typeface="Lato"/>
              </a:rPr>
              <a:t>).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592"/>
              </a:lnSpc>
              <a:spcBef>
                <a:spcPct val="0"/>
              </a:spcBef>
            </a:pPr>
            <a:r>
              <a:rPr lang="en-US" sz="2400" b="1" u="none" strike="noStrike" dirty="0" err="1">
                <a:solidFill>
                  <a:srgbClr val="000000"/>
                </a:solidFill>
                <a:latin typeface="Lato Light" panose="020F0302020204030203" pitchFamily="34" charset="0"/>
                <a:ea typeface="Lato Bold"/>
                <a:cs typeface="Lato Bold"/>
                <a:sym typeface="Lato Bold"/>
              </a:rPr>
              <a:t>Fas</a:t>
            </a:r>
            <a:r>
              <a:rPr lang="en-US" sz="2400" b="1" u="none" strike="noStrike" dirty="0">
                <a:solidFill>
                  <a:srgbClr val="000000"/>
                </a:solidFill>
                <a:latin typeface="Lato Light" panose="020F0302020204030203" pitchFamily="34" charset="0"/>
                <a:ea typeface="Lato Bold"/>
                <a:cs typeface="Lato Bold"/>
                <a:sym typeface="Lato Bold"/>
              </a:rPr>
              <a:t> 3: </a:t>
            </a:r>
            <a:r>
              <a:rPr lang="en-US" sz="2400" b="1" u="none" strike="noStrike" dirty="0" err="1">
                <a:solidFill>
                  <a:srgbClr val="000000"/>
                </a:solidFill>
                <a:latin typeface="Lato Light" panose="020F0302020204030203" pitchFamily="34" charset="0"/>
                <a:ea typeface="Lato Bold"/>
                <a:cs typeface="Lato Bold"/>
                <a:sym typeface="Lato Bold"/>
              </a:rPr>
              <a:t>Anpassning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Utforma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aktiviteten</a:t>
            </a:r>
            <a:r>
              <a:rPr lang="en-US" sz="2400" u="none" strike="noStrike" dirty="0">
                <a:solidFill>
                  <a:srgbClr val="000000"/>
                </a:solidFill>
                <a:latin typeface="Lato Light" panose="020F0302020204030203" pitchFamily="34" charset="0"/>
                <a:ea typeface="Lato"/>
                <a:cs typeface="Lato"/>
                <a:sym typeface="Lato"/>
              </a:rPr>
              <a:t> med eleven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åtanke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modifiera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strukturen</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minska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kognitiv</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belastning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förbättra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tillgängligheten</a:t>
            </a:r>
            <a:r>
              <a:rPr lang="en-US" sz="2400" u="none" strike="noStrike" dirty="0">
                <a:solidFill>
                  <a:srgbClr val="000000"/>
                </a:solidFill>
                <a:latin typeface="Lato Light" panose="020F0302020204030203" pitchFamily="34" charset="0"/>
                <a:ea typeface="Lato"/>
                <a:cs typeface="Lato"/>
                <a:sym typeface="Lato"/>
              </a:rPr>
              <a:t> för alla. </a:t>
            </a:r>
          </a:p>
          <a:p>
            <a:pPr marL="0" lvl="0" indent="0" algn="just">
              <a:lnSpc>
                <a:spcPts val="2592"/>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2592"/>
              </a:lnSpc>
              <a:spcBef>
                <a:spcPct val="0"/>
              </a:spcBef>
            </a:pPr>
            <a:r>
              <a:rPr lang="en-US" sz="2400" b="1" u="none" strike="noStrike" dirty="0">
                <a:solidFill>
                  <a:srgbClr val="000000"/>
                </a:solidFill>
                <a:latin typeface="Lato Light" panose="020F0302020204030203" pitchFamily="34" charset="0"/>
                <a:ea typeface="Lato Bold"/>
                <a:cs typeface="Lato Bold"/>
                <a:sym typeface="Lato Bold"/>
              </a:rPr>
              <a:t>Steg 4: </a:t>
            </a:r>
            <a:r>
              <a:rPr lang="en-US" sz="2400" b="1" u="none" strike="noStrike" dirty="0" err="1">
                <a:solidFill>
                  <a:srgbClr val="000000"/>
                </a:solidFill>
                <a:latin typeface="Lato Light" panose="020F0302020204030203" pitchFamily="34" charset="0"/>
                <a:ea typeface="Lato Bold"/>
                <a:cs typeface="Lato Bold"/>
                <a:sym typeface="Lato Bold"/>
              </a:rPr>
              <a:t>Generalisering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Utöka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aktiviteten</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hela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gruppen</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kontrollera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hur</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gjorda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anpassningarna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förbättrar</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andra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elevernas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lärande</a:t>
            </a:r>
            <a:r>
              <a:rPr lang="en-US" sz="2400" u="none" strike="noStrike" dirty="0">
                <a:solidFill>
                  <a:srgbClr val="000000"/>
                </a:solidFill>
                <a:latin typeface="Lato Light" panose="020F0302020204030203" pitchFamily="34" charset="0"/>
                <a:ea typeface="Lato"/>
                <a:cs typeface="Lato"/>
                <a:sym typeface="Lato"/>
              </a:rPr>
              <a:t>.</a:t>
            </a:r>
          </a:p>
        </p:txBody>
      </p:sp>
      <p:pic>
        <p:nvPicPr>
          <p:cNvPr id="3" name="Picture 3">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5"/>
          <a:srcRect t="1336" b="1336"/>
          <a:stretch>
            <a:fillRect/>
          </a:stretch>
        </p:blipFill>
        <p:spPr>
          <a:xfrm>
            <a:off x="0" y="0"/>
            <a:ext cx="6571583" cy="10287000"/>
          </a:xfrm>
          <a:prstGeom prst="rect">
            <a:avLst/>
          </a:prstGeom>
        </p:spPr>
      </p:pic>
    </p:spTree>
    <p:custDataLst>
      <p:tags r:id="rId1"/>
    </p:custDataLst>
  </p:cSld>
  <p:clrMapOvr>
    <a:masterClrMapping/>
  </p:clrMapOvr>
  <p:timing>
    <p:tnLst>
      <p:par>
        <p:cTn id="1" dur="indefinite" restart="never" nodeType="tmRoot">
          <p:childTnLst>
            <p:video>
              <p:cMediaNode vol="100000">
                <p:cTn id="2"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305567" y="1104900"/>
            <a:ext cx="826016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SCENARIO BASERAT PÅ UTMANINGAR</a:t>
            </a:r>
          </a:p>
        </p:txBody>
      </p:sp>
      <p:grpSp>
        <p:nvGrpSpPr>
          <p:cNvPr id="3" name="Group 3"/>
          <p:cNvGrpSpPr/>
          <p:nvPr/>
        </p:nvGrpSpPr>
        <p:grpSpPr>
          <a:xfrm>
            <a:off x="0" y="0"/>
            <a:ext cx="6865477" cy="10287000"/>
            <a:chOff x="0" y="0"/>
            <a:chExt cx="9153970" cy="13716000"/>
          </a:xfrm>
        </p:grpSpPr>
        <p:sp>
          <p:nvSpPr>
            <p:cNvPr id="4" name="Freeform 4"/>
            <p:cNvSpPr/>
            <p:nvPr/>
          </p:nvSpPr>
          <p:spPr>
            <a:xfrm>
              <a:off x="0" y="0"/>
              <a:ext cx="9154033" cy="13716000"/>
            </a:xfrm>
            <a:custGeom>
              <a:avLst/>
              <a:gdLst/>
              <a:ahLst/>
              <a:cxnLst/>
              <a:rect l="l" t="t" r="r" b="b"/>
              <a:pathLst>
                <a:path w="9154033" h="13716000">
                  <a:moveTo>
                    <a:pt x="0" y="0"/>
                  </a:moveTo>
                  <a:lnTo>
                    <a:pt x="9154033" y="0"/>
                  </a:lnTo>
                  <a:lnTo>
                    <a:pt x="9154033" y="13716000"/>
                  </a:lnTo>
                  <a:lnTo>
                    <a:pt x="0" y="13716000"/>
                  </a:lnTo>
                  <a:lnTo>
                    <a:pt x="0" y="0"/>
                  </a:lnTo>
                  <a:close/>
                </a:path>
              </a:pathLst>
            </a:custGeom>
            <a:blipFill>
              <a:blip r:embed="rId4"/>
              <a:stretch>
                <a:fillRect/>
              </a:stretch>
            </a:blipFill>
          </p:spPr>
          <p:txBody>
            <a:bodyPr/>
            <a:lstStyle/>
            <a:p>
              <a:endParaRPr lang="es-ES"/>
            </a:p>
          </p:txBody>
        </p:sp>
      </p:grpSp>
      <p:sp>
        <p:nvSpPr>
          <p:cNvPr id="5" name="TextBox 5"/>
          <p:cNvSpPr txBox="1"/>
          <p:nvPr/>
        </p:nvSpPr>
        <p:spPr>
          <a:xfrm>
            <a:off x="7305567" y="2324100"/>
            <a:ext cx="9953733" cy="7001917"/>
          </a:xfrm>
          <a:prstGeom prst="rect">
            <a:avLst/>
          </a:prstGeom>
        </p:spPr>
        <p:txBody>
          <a:bodyPr lIns="0" tIns="0" rIns="0" bIns="0" rtlCol="0" anchor="t">
            <a:spAutoFit/>
          </a:bodyPr>
          <a:lstStyle/>
          <a:p>
            <a:pPr marL="0" lvl="0" indent="0" algn="just">
              <a:lnSpc>
                <a:spcPts val="2592"/>
              </a:lnSpc>
              <a:spcBef>
                <a:spcPct val="0"/>
              </a:spcBef>
            </a:pPr>
            <a:r>
              <a:rPr lang="en-US" sz="2400" u="none" strike="noStrike" dirty="0">
                <a:solidFill>
                  <a:srgbClr val="000000"/>
                </a:solidFill>
                <a:latin typeface="Lato Light"/>
                <a:ea typeface="Lato Light"/>
                <a:cs typeface="Lato Light"/>
                <a:sym typeface="Lato Light"/>
              </a:rPr>
              <a:t>Du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aktivitetsstrukturen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utformad</a:t>
            </a:r>
            <a:r>
              <a:rPr lang="en-US" sz="2400" u="none" strike="noStrike" dirty="0">
                <a:solidFill>
                  <a:srgbClr val="000000"/>
                </a:solidFill>
                <a:latin typeface="Lato Light"/>
                <a:ea typeface="Lato Light"/>
                <a:cs typeface="Lato Light"/>
                <a:sym typeface="Lato Light"/>
              </a:rPr>
              <a:t> för den </a:t>
            </a:r>
            <a:r>
              <a:rPr lang="en-US" sz="2400" u="none" strike="noStrike" dirty="0" err="1">
                <a:solidFill>
                  <a:srgbClr val="000000"/>
                </a:solidFill>
                <a:latin typeface="Lato Light"/>
                <a:ea typeface="Lato Light"/>
                <a:cs typeface="Lato Light"/>
                <a:sym typeface="Lato Light"/>
              </a:rPr>
              <a:t>mest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utsatta</a:t>
            </a:r>
            <a:r>
              <a:rPr lang="en-US" sz="2400" u="none" strike="noStrike" dirty="0">
                <a:solidFill>
                  <a:srgbClr val="000000"/>
                </a:solidFill>
                <a:latin typeface="Lato Light"/>
                <a:ea typeface="Lato Light"/>
                <a:cs typeface="Lato Light"/>
                <a:sym typeface="Lato Light"/>
              </a:rPr>
              <a:t> eleven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tydligare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effektiv</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resten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gruppen</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err="1">
                <a:solidFill>
                  <a:srgbClr val="000000"/>
                </a:solidFill>
                <a:latin typeface="Lato Light"/>
                <a:ea typeface="Lato Light"/>
                <a:cs typeface="Lato Light"/>
                <a:sym typeface="Lato Light"/>
              </a:rPr>
              <a:t>Kontext</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ansvarar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treveckorsmodul</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Arbetsplatssäkerhet</a:t>
            </a:r>
            <a:r>
              <a:rPr lang="en-US" sz="2400" u="none" strike="noStrike" dirty="0">
                <a:solidFill>
                  <a:srgbClr val="000000"/>
                </a:solidFill>
                <a:latin typeface="Lato Light"/>
                <a:ea typeface="Lato Light"/>
                <a:cs typeface="Lato Light"/>
                <a:sym typeface="Lato Light"/>
              </a:rPr>
              <a:t>" med 25 </a:t>
            </a:r>
            <a:r>
              <a:rPr lang="en-US" sz="2400" u="none" strike="noStrike" dirty="0" err="1">
                <a:solidFill>
                  <a:srgbClr val="000000"/>
                </a:solidFill>
                <a:latin typeface="Lato Light"/>
                <a:ea typeface="Lato Light"/>
                <a:cs typeface="Lato Light"/>
                <a:sym typeface="Lato Light"/>
              </a:rPr>
              <a:t>mycket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olika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err="1">
                <a:solidFill>
                  <a:srgbClr val="000000"/>
                </a:solidFill>
                <a:latin typeface="Lato Light"/>
                <a:ea typeface="Lato Light"/>
                <a:cs typeface="Lato Light"/>
                <a:sym typeface="Lato Light"/>
              </a:rPr>
              <a:t>Utmaning</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slutliga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består</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Simulering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identifiering</a:t>
            </a:r>
            <a:r>
              <a:rPr lang="en-US" sz="2400" u="none" strike="noStrike" dirty="0">
                <a:solidFill>
                  <a:srgbClr val="000000"/>
                </a:solidFill>
                <a:latin typeface="Lato Light"/>
                <a:ea typeface="Lato Light"/>
                <a:cs typeface="Lato Light"/>
                <a:sym typeface="Lato Light"/>
              </a:rPr>
              <a:t> av risker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arbetsplatsen</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omforma</a:t>
            </a:r>
            <a:r>
              <a:rPr lang="en-US" sz="2400" u="none" strike="noStrike" dirty="0">
                <a:solidFill>
                  <a:srgbClr val="000000"/>
                </a:solidFill>
                <a:latin typeface="Lato Light"/>
                <a:ea typeface="Lato Light"/>
                <a:cs typeface="Lato Light"/>
                <a:sym typeface="Lato Light"/>
              </a:rPr>
              <a:t> den med </a:t>
            </a:r>
            <a:r>
              <a:rPr lang="en-US" sz="2400" u="none" strike="noStrike" dirty="0" err="1">
                <a:solidFill>
                  <a:srgbClr val="000000"/>
                </a:solidFill>
                <a:latin typeface="Lato Light"/>
                <a:ea typeface="Lato Light"/>
                <a:cs typeface="Lato Light"/>
                <a:sym typeface="Lato Light"/>
              </a:rPr>
              <a:t>hjälp</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visa sin </a:t>
            </a:r>
            <a:r>
              <a:rPr lang="en-US" sz="2400" u="none" strike="noStrike" dirty="0" err="1">
                <a:solidFill>
                  <a:srgbClr val="000000"/>
                </a:solidFill>
                <a:latin typeface="Lato Light"/>
                <a:ea typeface="Lato Light"/>
                <a:cs typeface="Lato Light"/>
                <a:sym typeface="Lato Light"/>
              </a:rPr>
              <a:t>kompetens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funktionshinderbarriärer</a:t>
            </a:r>
            <a:r>
              <a:rPr lang="en-US" sz="2400" u="none" strike="noStrike" dirty="0">
                <a:solidFill>
                  <a:srgbClr val="000000"/>
                </a:solidFill>
                <a:latin typeface="Lato Light"/>
                <a:ea typeface="Lato Light"/>
                <a:cs typeface="Lato Light"/>
                <a:sym typeface="Lato Light"/>
              </a:rPr>
              <a:t>.</a:t>
            </a: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592"/>
              </a:lnSpc>
              <a:spcBef>
                <a:spcPct val="0"/>
              </a:spcBef>
            </a:pPr>
            <a:r>
              <a:rPr lang="en-US" sz="2400" b="1" u="none" strike="noStrike" dirty="0">
                <a:solidFill>
                  <a:srgbClr val="000000"/>
                </a:solidFill>
                <a:latin typeface="Lato Bold"/>
                <a:ea typeface="Lato Bold"/>
                <a:cs typeface="Lato Bold"/>
                <a:sym typeface="Lato Bold"/>
              </a:rPr>
              <a:t>Hur </a:t>
            </a:r>
            <a:r>
              <a:rPr lang="en-US" sz="2400" b="1" u="none" strike="noStrike" dirty="0" err="1">
                <a:solidFill>
                  <a:srgbClr val="000000"/>
                </a:solidFill>
                <a:latin typeface="Lato Bold"/>
                <a:ea typeface="Lato Bold"/>
                <a:cs typeface="Lato Bold"/>
                <a:sym typeface="Lato Bold"/>
              </a:rPr>
              <a:t>kan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artificiell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intelligens</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implementeras</a:t>
            </a:r>
            <a:r>
              <a:rPr lang="en-US" sz="2400" b="1" u="none" strike="noStrike" dirty="0">
                <a:solidFill>
                  <a:srgbClr val="000000"/>
                </a:solidFill>
                <a:latin typeface="Lato Bold"/>
                <a:ea typeface="Lato Bold"/>
                <a:cs typeface="Lato Bold"/>
                <a:sym typeface="Lato Bold"/>
              </a:rPr>
              <a:t> för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säkerställa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lika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möjligheter</a:t>
            </a:r>
            <a:r>
              <a:rPr lang="en-US" sz="2400" b="1" u="none" strike="noStrike" dirty="0">
                <a:solidFill>
                  <a:srgbClr val="000000"/>
                </a:solidFill>
                <a:latin typeface="Lato Bold"/>
                <a:ea typeface="Lato Bold"/>
                <a:cs typeface="Lato Bold"/>
                <a:sym typeface="Lato Bold"/>
              </a:rPr>
              <a:t>?</a:t>
            </a:r>
          </a:p>
          <a:p>
            <a:pPr marL="0" lvl="0" indent="0" algn="just">
              <a:lnSpc>
                <a:spcPts val="2592"/>
              </a:lnSpc>
              <a:spcBef>
                <a:spcPct val="0"/>
              </a:spcBef>
            </a:pPr>
            <a:endParaRPr lang="en-US" sz="2400" b="1" u="none" strike="noStrike" dirty="0">
              <a:solidFill>
                <a:srgbClr val="000000"/>
              </a:solidFill>
              <a:latin typeface="Lato Bold"/>
              <a:ea typeface="Lato Bold"/>
              <a:cs typeface="Lato Bold"/>
              <a:sym typeface="Lato Bold"/>
            </a:endParaRP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Multimodal (DUA): </a:t>
            </a:r>
            <a:r>
              <a:rPr lang="en-US" sz="2400" u="none" strike="noStrike" dirty="0" err="1">
                <a:solidFill>
                  <a:srgbClr val="000000"/>
                </a:solidFill>
                <a:latin typeface="Lato Light"/>
                <a:ea typeface="Lato Light"/>
                <a:cs typeface="Lato Light"/>
                <a:sym typeface="Lato Light"/>
              </a:rPr>
              <a:t>Konvertera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manualer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ljud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Speechify och </a:t>
            </a:r>
            <a:r>
              <a:rPr lang="en-US" sz="2400" u="none" strike="noStrike" dirty="0" err="1">
                <a:solidFill>
                  <a:srgbClr val="000000"/>
                </a:solidFill>
                <a:latin typeface="Lato Light"/>
                <a:ea typeface="Lato Light"/>
                <a:cs typeface="Lato Light"/>
                <a:sym typeface="Lato Light"/>
              </a:rPr>
              <a:t>skapa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infografik</a:t>
            </a:r>
            <a:r>
              <a:rPr lang="en-US" sz="2400" u="none" strike="noStrike" dirty="0">
                <a:solidFill>
                  <a:srgbClr val="000000"/>
                </a:solidFill>
                <a:latin typeface="Lato Light"/>
                <a:ea typeface="Lato Light"/>
                <a:cs typeface="Lato Light"/>
                <a:sym typeface="Lato Light"/>
              </a:rPr>
              <a:t> med Canva Magic Studio.</a:t>
            </a: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Enkelt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inlärningsguide</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kursordlista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underlätta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förståelsen</a:t>
            </a:r>
            <a:r>
              <a:rPr lang="en-US" sz="2400" u="none" strike="noStrike" dirty="0">
                <a:solidFill>
                  <a:srgbClr val="000000"/>
                </a:solidFill>
                <a:latin typeface="Lato Light"/>
                <a:ea typeface="Lato Light"/>
                <a:cs typeface="Lato Light"/>
                <a:sym typeface="Lato Light"/>
              </a:rPr>
              <a:t>. </a:t>
            </a:r>
          </a:p>
          <a:p>
            <a:pPr marL="518160" lvl="1" indent="-259080" algn="l">
              <a:lnSpc>
                <a:spcPts val="2592"/>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Röstbedömning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Ersätter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skriftliga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provet</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röstassistent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drivs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Utbildningsscenario</a:t>
            </a:r>
          </a:p>
        </p:txBody>
      </p:sp>
      <p:sp>
        <p:nvSpPr>
          <p:cNvPr id="5" name="TextBox 5"/>
          <p:cNvSpPr txBox="1"/>
          <p:nvPr/>
        </p:nvSpPr>
        <p:spPr>
          <a:xfrm>
            <a:off x="1158526" y="2805674"/>
            <a:ext cx="15970948" cy="6649193"/>
          </a:xfrm>
          <a:prstGeom prst="rect">
            <a:avLst/>
          </a:prstGeom>
        </p:spPr>
        <p:txBody>
          <a:bodyPr lIns="0" tIns="0" rIns="0" bIns="0" rtlCol="0" anchor="t">
            <a:spAutoFit/>
          </a:bodyPr>
          <a:lstStyle/>
          <a:p>
            <a:pPr lvl="0" indent="0">
              <a:lnSpc>
                <a:spcPts val="4140"/>
              </a:lnSpc>
              <a:spcBef>
                <a:spcPct val="0"/>
              </a:spcBef>
            </a:pPr>
            <a:r>
              <a:rPr lang="en-US" sz="2600" dirty="0">
                <a:solidFill>
                  <a:srgbClr val="000000"/>
                </a:solidFill>
                <a:latin typeface="Lato Light" panose="020F0302020204030203" pitchFamily="34" charset="0"/>
                <a:sym typeface="Open Sans"/>
              </a:rPr>
              <a:t>Du </a:t>
            </a:r>
            <a:r>
              <a:rPr lang="en-US" sz="2600" dirty="0" err="1">
                <a:solidFill>
                  <a:srgbClr val="000000"/>
                </a:solidFill>
                <a:latin typeface="Lato Light" panose="020F0302020204030203" pitchFamily="34" charset="0"/>
                <a:sym typeface="Open Sans"/>
              </a:rPr>
              <a:t>är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lärare</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på</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ett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vuxenutbildningscenter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där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många</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elever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är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oroliga</a:t>
            </a:r>
            <a:r>
              <a:rPr lang="en-US" sz="2600" dirty="0">
                <a:solidFill>
                  <a:srgbClr val="000000"/>
                </a:solidFill>
                <a:latin typeface="Lato Light" panose="020F0302020204030203" pitchFamily="34" charset="0"/>
                <a:sym typeface="Open Sans"/>
              </a:rPr>
              <a:t> för </a:t>
            </a:r>
            <a:r>
              <a:rPr lang="en-US" sz="2600" dirty="0" err="1">
                <a:solidFill>
                  <a:srgbClr val="000000"/>
                </a:solidFill>
                <a:latin typeface="Lato Light" panose="020F0302020204030203" pitchFamily="34" charset="0"/>
                <a:sym typeface="Open Sans"/>
              </a:rPr>
              <a:t>övervakning</a:t>
            </a:r>
            <a:r>
              <a:rPr lang="en-US" sz="2600" dirty="0">
                <a:solidFill>
                  <a:srgbClr val="000000"/>
                </a:solidFill>
                <a:latin typeface="Lato Light" panose="020F0302020204030203" pitchFamily="34" charset="0"/>
                <a:sym typeface="Open Sans"/>
              </a:rPr>
              <a:t> och </a:t>
            </a:r>
            <a:r>
              <a:rPr lang="en-US" sz="2600" dirty="0" err="1">
                <a:solidFill>
                  <a:srgbClr val="000000"/>
                </a:solidFill>
                <a:latin typeface="Lato Light" panose="020F0302020204030203" pitchFamily="34" charset="0"/>
                <a:sym typeface="Open Sans"/>
              </a:rPr>
              <a:t>missbruk</a:t>
            </a:r>
            <a:r>
              <a:rPr lang="en-US" sz="2600" dirty="0">
                <a:solidFill>
                  <a:srgbClr val="000000"/>
                </a:solidFill>
                <a:latin typeface="Lato Light" panose="020F0302020204030203" pitchFamily="34" charset="0"/>
                <a:sym typeface="Open Sans"/>
              </a:rPr>
              <a:t> av data. </a:t>
            </a:r>
            <a:r>
              <a:rPr lang="en-US" sz="2600" dirty="0" err="1">
                <a:solidFill>
                  <a:srgbClr val="000000"/>
                </a:solidFill>
                <a:latin typeface="Lato Light" panose="020F0302020204030203" pitchFamily="34" charset="0"/>
                <a:sym typeface="Open Sans"/>
              </a:rPr>
              <a:t>Centret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har</a:t>
            </a:r>
            <a:r>
              <a:rPr lang="en-US" sz="2600" dirty="0">
                <a:solidFill>
                  <a:srgbClr val="000000"/>
                </a:solidFill>
                <a:latin typeface="Lato Light" panose="020F0302020204030203" pitchFamily="34" charset="0"/>
                <a:sym typeface="Open Sans"/>
              </a:rPr>
              <a:t> precis </a:t>
            </a:r>
            <a:r>
              <a:rPr lang="en-US" sz="2600" dirty="0" err="1">
                <a:solidFill>
                  <a:srgbClr val="000000"/>
                </a:solidFill>
                <a:latin typeface="Lato Light" panose="020F0302020204030203" pitchFamily="34" charset="0"/>
                <a:sym typeface="Open Sans"/>
              </a:rPr>
              <a:t>implementerat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ett</a:t>
            </a:r>
            <a:r>
              <a:rPr lang="en-US" sz="2600" dirty="0">
                <a:solidFill>
                  <a:srgbClr val="000000"/>
                </a:solidFill>
                <a:latin typeface="Lato Light" panose="020F0302020204030203" pitchFamily="34" charset="0"/>
                <a:sym typeface="Open Sans"/>
              </a:rPr>
              <a:t> AI-</a:t>
            </a:r>
            <a:r>
              <a:rPr lang="en-US" sz="2600" dirty="0" err="1">
                <a:solidFill>
                  <a:srgbClr val="000000"/>
                </a:solidFill>
                <a:latin typeface="Lato Light" panose="020F0302020204030203" pitchFamily="34" charset="0"/>
                <a:sym typeface="Open Sans"/>
              </a:rPr>
              <a:t>baserat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närvaro</a:t>
            </a:r>
            <a:r>
              <a:rPr lang="en-US" sz="2600" dirty="0">
                <a:solidFill>
                  <a:srgbClr val="000000"/>
                </a:solidFill>
                <a:latin typeface="Lato Light" panose="020F0302020204030203" pitchFamily="34" charset="0"/>
                <a:sym typeface="Open Sans"/>
              </a:rPr>
              <a:t>- och </a:t>
            </a:r>
            <a:r>
              <a:rPr lang="en-US" sz="2600" dirty="0" err="1">
                <a:solidFill>
                  <a:srgbClr val="000000"/>
                </a:solidFill>
                <a:latin typeface="Lato Light" panose="020F0302020204030203" pitchFamily="34" charset="0"/>
                <a:sym typeface="Open Sans"/>
              </a:rPr>
              <a:t>deltagandesystem</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som</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använder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ansiktsigenkänning</a:t>
            </a:r>
            <a:r>
              <a:rPr lang="en-US" sz="2600" dirty="0">
                <a:solidFill>
                  <a:srgbClr val="000000"/>
                </a:solidFill>
                <a:latin typeface="Lato Light" panose="020F0302020204030203" pitchFamily="34" charset="0"/>
                <a:sym typeface="Open Sans"/>
              </a:rPr>
              <a:t> för </a:t>
            </a:r>
            <a:r>
              <a:rPr lang="en-US" sz="2600" dirty="0" err="1">
                <a:solidFill>
                  <a:srgbClr val="000000"/>
                </a:solidFill>
                <a:latin typeface="Lato Light" panose="020F0302020204030203" pitchFamily="34" charset="0"/>
                <a:sym typeface="Open Sans"/>
              </a:rPr>
              <a:t>att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identifiera</a:t>
            </a:r>
            <a:r>
              <a:rPr lang="en-US" sz="2600" dirty="0">
                <a:solidFill>
                  <a:srgbClr val="000000"/>
                </a:solidFill>
                <a:latin typeface="Lato Light" panose="020F0302020204030203" pitchFamily="34" charset="0"/>
                <a:sym typeface="Open Sans"/>
              </a:rPr>
              <a:t> risker för </a:t>
            </a:r>
            <a:r>
              <a:rPr lang="en-US" sz="2600" dirty="0" err="1">
                <a:solidFill>
                  <a:srgbClr val="000000"/>
                </a:solidFill>
                <a:latin typeface="Lato Light" panose="020F0302020204030203" pitchFamily="34" charset="0"/>
                <a:sym typeface="Open Sans"/>
              </a:rPr>
              <a:t>avhopp</a:t>
            </a:r>
            <a:r>
              <a:rPr lang="en-US" sz="2600" dirty="0">
                <a:solidFill>
                  <a:srgbClr val="000000"/>
                </a:solidFill>
                <a:latin typeface="Lato Light" panose="020F0302020204030203" pitchFamily="34" charset="0"/>
                <a:sym typeface="Open Sans"/>
              </a:rPr>
              <a:t>... men </a:t>
            </a:r>
            <a:r>
              <a:rPr lang="en-US" sz="2600" dirty="0" err="1">
                <a:solidFill>
                  <a:srgbClr val="000000"/>
                </a:solidFill>
                <a:latin typeface="Lato Light" panose="020F0302020204030203" pitchFamily="34" charset="0"/>
                <a:sym typeface="Open Sans"/>
              </a:rPr>
              <a:t>ingen</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har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frågat</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eleverna</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hur</a:t>
            </a:r>
            <a:r>
              <a:rPr lang="en-US" sz="2600" dirty="0">
                <a:solidFill>
                  <a:srgbClr val="000000"/>
                </a:solidFill>
                <a:latin typeface="Lato Light" panose="020F0302020204030203" pitchFamily="34" charset="0"/>
                <a:sym typeface="Open Sans"/>
              </a:rPr>
              <a:t> </a:t>
            </a:r>
            <a:r>
              <a:rPr lang="en-US" sz="2600" dirty="0" err="1">
                <a:solidFill>
                  <a:srgbClr val="000000"/>
                </a:solidFill>
                <a:latin typeface="Lato Light" panose="020F0302020204030203" pitchFamily="34" charset="0"/>
                <a:sym typeface="Open Sans"/>
              </a:rPr>
              <a:t>deras</a:t>
            </a:r>
            <a:r>
              <a:rPr lang="en-US" sz="2600" dirty="0">
                <a:solidFill>
                  <a:srgbClr val="000000"/>
                </a:solidFill>
                <a:latin typeface="Lato Light" panose="020F0302020204030203" pitchFamily="34" charset="0"/>
                <a:sym typeface="Open Sans"/>
              </a:rPr>
              <a:t> data ska </a:t>
            </a:r>
            <a:r>
              <a:rPr lang="en-US" sz="2600" dirty="0" err="1">
                <a:solidFill>
                  <a:srgbClr val="000000"/>
                </a:solidFill>
                <a:latin typeface="Lato Light" panose="020F0302020204030203" pitchFamily="34" charset="0"/>
                <a:sym typeface="Open Sans"/>
              </a:rPr>
              <a:t>användas</a:t>
            </a:r>
            <a:r>
              <a:rPr lang="en-US" sz="2600" dirty="0">
                <a:solidFill>
                  <a:srgbClr val="000000"/>
                </a:solidFill>
                <a:latin typeface="Lato Light" panose="020F0302020204030203" pitchFamily="34" charset="0"/>
                <a:sym typeface="Open Sans"/>
              </a:rPr>
              <a:t>.</a:t>
            </a:r>
          </a:p>
          <a:p>
            <a:pPr marL="0" lvl="0" indent="0" algn="l">
              <a:lnSpc>
                <a:spcPts val="4140"/>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4140"/>
              </a:lnSpc>
              <a:spcBef>
                <a:spcPct val="0"/>
              </a:spcBef>
            </a:pPr>
            <a:r>
              <a:rPr lang="en-US" sz="2600" u="none" strike="noStrike" dirty="0">
                <a:solidFill>
                  <a:srgbClr val="000000"/>
                </a:solidFill>
                <a:latin typeface="Lato Light" panose="020F0302020204030203" pitchFamily="34" charset="0"/>
                <a:ea typeface="Open Sans"/>
                <a:cs typeface="Open Sans"/>
                <a:sym typeface="Open Sans"/>
              </a:rPr>
              <a:t>För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från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konsumtionsbaserad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modell</a:t>
            </a:r>
            <a:r>
              <a:rPr lang="en-US" sz="2600" u="none" strike="noStrike" dirty="0">
                <a:solidFill>
                  <a:srgbClr val="000000"/>
                </a:solidFill>
                <a:latin typeface="Lato Light" panose="020F0302020204030203" pitchFamily="34" charset="0"/>
                <a:ea typeface="Open Sans"/>
                <a:cs typeface="Open Sans"/>
                <a:sym typeface="Open Sans"/>
              </a:rPr>
              <a:t> till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medborgarstyrd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modell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krävs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två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steg</a:t>
            </a:r>
            <a:r>
              <a:rPr lang="en-US" sz="2600" u="none" strike="noStrike" dirty="0">
                <a:solidFill>
                  <a:srgbClr val="000000"/>
                </a:solidFill>
                <a:latin typeface="Lato Light" panose="020F0302020204030203" pitchFamily="34" charset="0"/>
                <a:ea typeface="Open Sans"/>
                <a:cs typeface="Open Sans"/>
                <a:sym typeface="Open Sans"/>
              </a:rPr>
              <a:t>:</a:t>
            </a:r>
          </a:p>
          <a:p>
            <a:pPr marL="695325" lvl="1" indent="-347662" algn="l">
              <a:lnSpc>
                <a:spcPts val="4140"/>
              </a:lnSpc>
              <a:spcBef>
                <a:spcPct val="0"/>
              </a:spcBef>
              <a:buFont typeface="Arial"/>
              <a:buChar char="•"/>
            </a:pPr>
            <a:r>
              <a:rPr lang="en-US" sz="2600" u="none" strike="noStrike" dirty="0" err="1">
                <a:solidFill>
                  <a:srgbClr val="000000"/>
                </a:solidFill>
                <a:latin typeface="Lato Light" panose="020F0302020204030203" pitchFamily="34" charset="0"/>
                <a:ea typeface="Open Sans"/>
                <a:cs typeface="Open Sans"/>
                <a:sym typeface="Open Sans"/>
              </a:rPr>
              <a:t>Praktikstudenter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skapar</a:t>
            </a:r>
            <a:r>
              <a:rPr lang="en-US" sz="2600" u="none" strike="noStrike" dirty="0">
                <a:solidFill>
                  <a:srgbClr val="000000"/>
                </a:solidFill>
                <a:latin typeface="Lato Light" panose="020F0302020204030203" pitchFamily="34" charset="0"/>
                <a:ea typeface="Open Sans"/>
                <a:cs typeface="Open Sans"/>
                <a:sym typeface="Open Sans"/>
              </a:rPr>
              <a:t> sin </a:t>
            </a:r>
            <a:r>
              <a:rPr lang="en-US" sz="2600" u="none" strike="noStrike" dirty="0" err="1">
                <a:solidFill>
                  <a:srgbClr val="000000"/>
                </a:solidFill>
                <a:latin typeface="Lato Light" panose="020F0302020204030203" pitchFamily="34" charset="0"/>
                <a:ea typeface="Open Sans"/>
                <a:cs typeface="Open Sans"/>
                <a:sym typeface="Open Sans"/>
              </a:rPr>
              <a:t>egen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etiska</a:t>
            </a:r>
            <a:r>
              <a:rPr lang="en-US" sz="2600" u="none" strike="noStrike" dirty="0">
                <a:solidFill>
                  <a:srgbClr val="000000"/>
                </a:solidFill>
                <a:latin typeface="Lato Light" panose="020F0302020204030203" pitchFamily="34" charset="0"/>
                <a:ea typeface="Open Sans"/>
                <a:cs typeface="Open Sans"/>
                <a:sym typeface="Open Sans"/>
              </a:rPr>
              <a:t> bot"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kritiserar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skolans</a:t>
            </a:r>
            <a:r>
              <a:rPr lang="en-US" sz="2600" u="none" strike="noStrike" dirty="0">
                <a:solidFill>
                  <a:srgbClr val="000000"/>
                </a:solidFill>
                <a:latin typeface="Lato Light" panose="020F0302020204030203" pitchFamily="34" charset="0"/>
                <a:ea typeface="Open Sans"/>
                <a:cs typeface="Open Sans"/>
                <a:sym typeface="Open Sans"/>
              </a:rPr>
              <a:t> system för </a:t>
            </a:r>
            <a:r>
              <a:rPr lang="en-US" sz="2600" u="none" strike="noStrike" dirty="0" err="1">
                <a:solidFill>
                  <a:srgbClr val="000000"/>
                </a:solidFill>
                <a:latin typeface="Lato Light" panose="020F0302020204030203" pitchFamily="34" charset="0"/>
                <a:ea typeface="Open Sans"/>
                <a:cs typeface="Open Sans"/>
                <a:sym typeface="Open Sans"/>
              </a:rPr>
              <a:t>artificiell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intelligens</a:t>
            </a:r>
            <a:r>
              <a:rPr lang="en-US" sz="2600" u="none" strike="noStrike" dirty="0">
                <a:solidFill>
                  <a:srgbClr val="000000"/>
                </a:solidFill>
                <a:latin typeface="Lato Light" panose="020F0302020204030203" pitchFamily="34" charset="0"/>
                <a:ea typeface="Open Sans"/>
                <a:cs typeface="Open Sans"/>
                <a:sym typeface="Open Sans"/>
              </a:rPr>
              <a:t>.</a:t>
            </a:r>
          </a:p>
          <a:p>
            <a:pPr marL="695325" lvl="1" indent="-347662" algn="l">
              <a:lnSpc>
                <a:spcPts val="4140"/>
              </a:lnSpc>
              <a:spcBef>
                <a:spcPct val="0"/>
              </a:spcBef>
              <a:buFont typeface="Arial"/>
              <a:buChar char="•"/>
            </a:pPr>
            <a:r>
              <a:rPr lang="en-US" sz="2600" b="1" u="none" strike="noStrike" dirty="0">
                <a:solidFill>
                  <a:srgbClr val="000000"/>
                </a:solidFill>
                <a:latin typeface="Lato Light" panose="020F0302020204030203" pitchFamily="34" charset="0"/>
                <a:ea typeface="Open Sans Bold"/>
                <a:cs typeface="Open Sans Bold"/>
                <a:sym typeface="Open Sans Bold"/>
              </a:rPr>
              <a:t>AI-</a:t>
            </a:r>
            <a:r>
              <a:rPr lang="en-US" sz="2600" b="1" u="none" strike="noStrike" dirty="0" err="1">
                <a:solidFill>
                  <a:srgbClr val="000000"/>
                </a:solidFill>
                <a:latin typeface="Lato Light" panose="020F0302020204030203" pitchFamily="34" charset="0"/>
                <a:ea typeface="Open Sans Bold"/>
                <a:cs typeface="Open Sans Bold"/>
                <a:sym typeface="Open Sans Bold"/>
              </a:rPr>
              <a:t>gemenskapsråd</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Praktikanter</a:t>
            </a:r>
            <a:r>
              <a:rPr lang="en-US" sz="2600" b="1" u="none" strike="noStrike" dirty="0">
                <a:solidFill>
                  <a:srgbClr val="000000"/>
                </a:solidFill>
                <a:latin typeface="Lato Light" panose="020F0302020204030203" pitchFamily="34" charset="0"/>
                <a:ea typeface="Open Sans Bold"/>
                <a:cs typeface="Open Sans Bold"/>
                <a:sym typeface="Open Sans Bold"/>
              </a:rPr>
              <a:t> (och </a:t>
            </a:r>
            <a:r>
              <a:rPr lang="en-US" sz="2600" b="1" u="none" strike="noStrike" dirty="0" err="1">
                <a:solidFill>
                  <a:srgbClr val="000000"/>
                </a:solidFill>
                <a:latin typeface="Lato Light" panose="020F0302020204030203" pitchFamily="34" charset="0"/>
                <a:ea typeface="Open Sans Bold"/>
                <a:cs typeface="Open Sans Bold"/>
                <a:sym typeface="Open Sans Bold"/>
              </a:rPr>
              <a:t>deras</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familjer</a:t>
            </a:r>
            <a:r>
              <a:rPr lang="en-US" sz="2600" b="1" u="none" strike="noStrike" dirty="0">
                <a:solidFill>
                  <a:srgbClr val="000000"/>
                </a:solidFill>
                <a:latin typeface="Lato Light" panose="020F0302020204030203" pitchFamily="34" charset="0"/>
                <a:ea typeface="Open Sans Bold"/>
                <a:cs typeface="Open Sans Bold"/>
                <a:sym typeface="Open Sans Bold"/>
              </a:rPr>
              <a:t>, om </a:t>
            </a:r>
            <a:r>
              <a:rPr lang="en-US" sz="2600" b="1" u="none" strike="noStrike" dirty="0" err="1">
                <a:solidFill>
                  <a:srgbClr val="000000"/>
                </a:solidFill>
                <a:latin typeface="Lato Light" panose="020F0302020204030203" pitchFamily="34" charset="0"/>
                <a:ea typeface="Open Sans Bold"/>
                <a:cs typeface="Open Sans Bold"/>
                <a:sym typeface="Open Sans Bold"/>
              </a:rPr>
              <a:t>tillämpligt</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har</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inflytande</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över</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att</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fastställa</a:t>
            </a:r>
            <a:r>
              <a:rPr lang="en-US" sz="2600" b="1" u="none" strike="noStrike" dirty="0">
                <a:solidFill>
                  <a:srgbClr val="000000"/>
                </a:solidFill>
                <a:latin typeface="Lato Light" panose="020F0302020204030203" pitchFamily="34" charset="0"/>
                <a:ea typeface="Open Sans Bold"/>
                <a:cs typeface="Open Sans Bold"/>
                <a:sym typeface="Open Sans Bold"/>
              </a:rPr>
              <a:t> </a:t>
            </a:r>
            <a:r>
              <a:rPr lang="en-US" sz="2600" b="1" u="none" strike="noStrike" dirty="0" err="1">
                <a:solidFill>
                  <a:srgbClr val="000000"/>
                </a:solidFill>
                <a:latin typeface="Lato Light" panose="020F0302020204030203" pitchFamily="34" charset="0"/>
                <a:ea typeface="Open Sans Bold"/>
                <a:cs typeface="Open Sans Bold"/>
                <a:sym typeface="Open Sans Bold"/>
              </a:rPr>
              <a:t>dataregler</a:t>
            </a:r>
            <a:r>
              <a:rPr lang="en-US" sz="2600" b="1" u="none" strike="noStrike" dirty="0">
                <a:solidFill>
                  <a:srgbClr val="000000"/>
                </a:solidFill>
                <a:latin typeface="Lato Light" panose="020F0302020204030203" pitchFamily="34" charset="0"/>
                <a:ea typeface="Open Sans Bold"/>
                <a:cs typeface="Open Sans Bold"/>
                <a:sym typeface="Open Sans Bold"/>
              </a:rPr>
              <a:t> och </a:t>
            </a:r>
            <a:r>
              <a:rPr lang="en-US" sz="2600" b="1" u="none" strike="noStrike" dirty="0" err="1">
                <a:solidFill>
                  <a:srgbClr val="000000"/>
                </a:solidFill>
                <a:latin typeface="Lato Light" panose="020F0302020204030203" pitchFamily="34" charset="0"/>
                <a:ea typeface="Open Sans Bold"/>
                <a:cs typeface="Open Sans Bold"/>
                <a:sym typeface="Open Sans Bold"/>
              </a:rPr>
              <a:t>riskgränser</a:t>
            </a:r>
            <a:r>
              <a:rPr lang="en-US" sz="2600" b="1" u="none" strike="noStrike" dirty="0">
                <a:solidFill>
                  <a:srgbClr val="000000"/>
                </a:solidFill>
                <a:latin typeface="Lato Light" panose="020F0302020204030203" pitchFamily="34" charset="0"/>
                <a:ea typeface="Open Sans Bold"/>
                <a:cs typeface="Open Sans Bold"/>
                <a:sym typeface="Open Sans Bold"/>
              </a:rPr>
              <a:t> för AI.</a:t>
            </a:r>
          </a:p>
          <a:p>
            <a:pPr marL="695325" lvl="1" indent="-347662" algn="l">
              <a:lnSpc>
                <a:spcPts val="4140"/>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a:lnSpc>
                <a:spcPts val="4140"/>
              </a:lnSpc>
              <a:spcBef>
                <a:spcPct val="0"/>
              </a:spcBef>
            </a:pPr>
            <a:r>
              <a:rPr lang="en-US" sz="2600" dirty="0">
                <a:solidFill>
                  <a:srgbClr val="000000"/>
                </a:solidFill>
                <a:latin typeface="Lato Light" panose="020F0302020204030203" pitchFamily="34" charset="0"/>
                <a:ea typeface="Open Sans"/>
                <a:cs typeface="Open Sans"/>
                <a:sym typeface="Open Sans"/>
              </a:rPr>
              <a:t>Den </a:t>
            </a:r>
            <a:r>
              <a:rPr lang="en-US" sz="2600" dirty="0" err="1">
                <a:solidFill>
                  <a:srgbClr val="000000"/>
                </a:solidFill>
                <a:latin typeface="Lato Light" panose="020F0302020204030203" pitchFamily="34" charset="0"/>
                <a:ea typeface="Open Sans"/>
                <a:cs typeface="Open Sans"/>
                <a:sym typeface="Open Sans"/>
              </a:rPr>
              <a:t>beaktar</a:t>
            </a:r>
            <a:r>
              <a:rPr lang="en-US" sz="2600" dirty="0">
                <a:solidFill>
                  <a:srgbClr val="000000"/>
                </a:solidFill>
                <a:latin typeface="Lato Light" panose="020F0302020204030203" pitchFamily="34" charset="0"/>
                <a:ea typeface="Open Sans"/>
                <a:cs typeface="Open Sans"/>
                <a:sym typeface="Open Sans"/>
              </a:rPr>
              <a:t> det </a:t>
            </a:r>
            <a:r>
              <a:rPr lang="en-US" sz="2600" dirty="0" err="1">
                <a:solidFill>
                  <a:srgbClr val="000000"/>
                </a:solidFill>
                <a:latin typeface="Lato Light" panose="020F0302020204030203" pitchFamily="34" charset="0"/>
                <a:ea typeface="Open Sans"/>
                <a:cs typeface="Open Sans"/>
                <a:sym typeface="Open Sans"/>
              </a:rPr>
              <a:t>juridiska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politiska</a:t>
            </a:r>
            <a:r>
              <a:rPr lang="en-US" sz="2600" dirty="0">
                <a:solidFill>
                  <a:srgbClr val="000000"/>
                </a:solidFill>
                <a:latin typeface="Lato Light" panose="020F0302020204030203" pitchFamily="34" charset="0"/>
                <a:ea typeface="Open Sans"/>
                <a:cs typeface="Open Sans"/>
                <a:sym typeface="Open Sans"/>
              </a:rPr>
              <a:t> och </a:t>
            </a:r>
            <a:r>
              <a:rPr lang="en-US" sz="2600" dirty="0" err="1">
                <a:solidFill>
                  <a:srgbClr val="000000"/>
                </a:solidFill>
                <a:latin typeface="Lato Light" panose="020F0302020204030203" pitchFamily="34" charset="0"/>
                <a:ea typeface="Open Sans"/>
                <a:cs typeface="Open Sans"/>
                <a:sym typeface="Open Sans"/>
              </a:rPr>
              <a:t>sociala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sammanhanget</a:t>
            </a:r>
            <a:r>
              <a:rPr lang="en-US" sz="2600" dirty="0">
                <a:solidFill>
                  <a:srgbClr val="000000"/>
                </a:solidFill>
                <a:latin typeface="Lato Light" panose="020F0302020204030203" pitchFamily="34" charset="0"/>
                <a:ea typeface="Open Sans"/>
                <a:cs typeface="Open Sans"/>
                <a:sym typeface="Open Sans"/>
              </a:rPr>
              <a:t> och </a:t>
            </a:r>
            <a:r>
              <a:rPr lang="en-US" sz="2600" dirty="0" err="1">
                <a:solidFill>
                  <a:srgbClr val="000000"/>
                </a:solidFill>
                <a:latin typeface="Lato Light" panose="020F0302020204030203" pitchFamily="34" charset="0"/>
                <a:ea typeface="Open Sans"/>
                <a:cs typeface="Open Sans"/>
                <a:sym typeface="Open Sans"/>
              </a:rPr>
              <a:t>visar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hur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studenter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går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från</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att</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vara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passiva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användare</a:t>
            </a:r>
            <a:r>
              <a:rPr lang="en-US" sz="2600" dirty="0">
                <a:solidFill>
                  <a:srgbClr val="000000"/>
                </a:solidFill>
                <a:latin typeface="Lato Light" panose="020F0302020204030203" pitchFamily="34" charset="0"/>
                <a:ea typeface="Open Sans"/>
                <a:cs typeface="Open Sans"/>
                <a:sym typeface="Open Sans"/>
              </a:rPr>
              <a:t> till </a:t>
            </a:r>
            <a:r>
              <a:rPr lang="en-US" sz="2600" dirty="0" err="1">
                <a:solidFill>
                  <a:srgbClr val="000000"/>
                </a:solidFill>
                <a:latin typeface="Lato Light" panose="020F0302020204030203" pitchFamily="34" charset="0"/>
                <a:ea typeface="Open Sans"/>
                <a:cs typeface="Open Sans"/>
                <a:sym typeface="Open Sans"/>
              </a:rPr>
              <a:t>att</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bli</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aktiva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deltagare</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som</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definierar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mål</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begränsningar</a:t>
            </a:r>
            <a:r>
              <a:rPr lang="en-US" sz="2600" dirty="0">
                <a:solidFill>
                  <a:srgbClr val="000000"/>
                </a:solidFill>
                <a:latin typeface="Lato Light" panose="020F0302020204030203" pitchFamily="34" charset="0"/>
                <a:ea typeface="Open Sans"/>
                <a:cs typeface="Open Sans"/>
                <a:sym typeface="Open Sans"/>
              </a:rPr>
              <a:t> och </a:t>
            </a:r>
            <a:r>
              <a:rPr lang="en-US" sz="2600" dirty="0" err="1">
                <a:solidFill>
                  <a:srgbClr val="000000"/>
                </a:solidFill>
                <a:latin typeface="Lato Light" panose="020F0302020204030203" pitchFamily="34" charset="0"/>
                <a:ea typeface="Open Sans"/>
                <a:cs typeface="Open Sans"/>
                <a:sym typeface="Open Sans"/>
              </a:rPr>
              <a:t>risktrösklar</a:t>
            </a:r>
            <a:r>
              <a:rPr lang="en-US" sz="2600" dirty="0">
                <a:solidFill>
                  <a:srgbClr val="000000"/>
                </a:solidFill>
                <a:latin typeface="Lato Light" panose="020F0302020204030203" pitchFamily="34" charset="0"/>
                <a:ea typeface="Open Sans"/>
                <a:cs typeface="Open Sans"/>
                <a:sym typeface="Open Sans"/>
              </a:rPr>
              <a:t> för de AI-system </a:t>
            </a:r>
            <a:r>
              <a:rPr lang="en-US" sz="2600" dirty="0" err="1">
                <a:solidFill>
                  <a:srgbClr val="000000"/>
                </a:solidFill>
                <a:latin typeface="Lato Light" panose="020F0302020204030203" pitchFamily="34" charset="0"/>
                <a:ea typeface="Open Sans"/>
                <a:cs typeface="Open Sans"/>
                <a:sym typeface="Open Sans"/>
              </a:rPr>
              <a:t>som</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styr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deras</a:t>
            </a:r>
            <a:r>
              <a:rPr lang="en-US" sz="2600" dirty="0">
                <a:solidFill>
                  <a:srgbClr val="000000"/>
                </a:solidFill>
                <a:latin typeface="Lato Light" panose="020F0302020204030203" pitchFamily="34" charset="0"/>
                <a:ea typeface="Open Sans"/>
                <a:cs typeface="Open Sans"/>
                <a:sym typeface="Open Sans"/>
              </a:rPr>
              <a:t> liv.</a:t>
            </a:r>
          </a:p>
          <a:p>
            <a:pPr marL="486727" lvl="1" indent="-243364" algn="l">
              <a:lnSpc>
                <a:spcPts val="2520"/>
              </a:lnSpc>
              <a:spcBef>
                <a:spcPct val="0"/>
              </a:spcBef>
            </a:pPr>
            <a:endParaRPr lang="en-US" sz="3000" u="none" strike="noStrike" dirty="0">
              <a:solidFill>
                <a:srgbClr val="000000"/>
              </a:solidFill>
              <a:latin typeface="Open Sans"/>
              <a:ea typeface="Open Sans"/>
              <a:cs typeface="Open Sans"/>
              <a:sym typeface="Open Sans"/>
            </a:endParaRPr>
          </a:p>
        </p:txBody>
      </p:sp>
      <p:grpSp>
        <p:nvGrpSpPr>
          <p:cNvPr id="6" name="Group 6"/>
          <p:cNvGrpSpPr/>
          <p:nvPr/>
        </p:nvGrpSpPr>
        <p:grpSpPr>
          <a:xfrm>
            <a:off x="14965994" y="349444"/>
            <a:ext cx="2799445" cy="1224267"/>
            <a:chOff x="0" y="0"/>
            <a:chExt cx="3732593" cy="1632356"/>
          </a:xfrm>
        </p:grpSpPr>
        <p:sp>
          <p:nvSpPr>
            <p:cNvPr id="7" name="Freeform 7"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639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Självbedömningsverktyg</a:t>
            </a:r>
          </a:p>
        </p:txBody>
      </p:sp>
      <p:grpSp>
        <p:nvGrpSpPr>
          <p:cNvPr id="5" name="Group 5"/>
          <p:cNvGrpSpPr/>
          <p:nvPr/>
        </p:nvGrpSpPr>
        <p:grpSpPr>
          <a:xfrm>
            <a:off x="860489" y="2214382"/>
            <a:ext cx="11447805" cy="1527461"/>
            <a:chOff x="0" y="0"/>
            <a:chExt cx="15263740" cy="2036614"/>
          </a:xfrm>
        </p:grpSpPr>
        <p:sp>
          <p:nvSpPr>
            <p:cNvPr id="6" name="Freeform 6"/>
            <p:cNvSpPr/>
            <p:nvPr/>
          </p:nvSpPr>
          <p:spPr>
            <a:xfrm>
              <a:off x="0" y="0"/>
              <a:ext cx="15263740" cy="1753748"/>
            </a:xfrm>
            <a:custGeom>
              <a:avLst/>
              <a:gdLst/>
              <a:ahLst/>
              <a:cxnLst/>
              <a:rect l="l" t="t" r="r" b="b"/>
              <a:pathLst>
                <a:path w="15263740" h="1753748">
                  <a:moveTo>
                    <a:pt x="0" y="0"/>
                  </a:moveTo>
                  <a:lnTo>
                    <a:pt x="15263740" y="0"/>
                  </a:lnTo>
                  <a:lnTo>
                    <a:pt x="15263740" y="1753748"/>
                  </a:lnTo>
                  <a:lnTo>
                    <a:pt x="0" y="1753748"/>
                  </a:lnTo>
                  <a:close/>
                </a:path>
              </a:pathLst>
            </a:custGeom>
            <a:blipFill>
              <a:blip r:embed="rId5">
                <a:alphaModFix amt="0"/>
              </a:blip>
              <a:stretch>
                <a:fillRect t="-152498" b="-86677"/>
              </a:stretch>
            </a:blipFill>
          </p:spPr>
          <p:txBody>
            <a:bodyPr/>
            <a:lstStyle/>
            <a:p>
              <a:endParaRPr lang="es-ES"/>
            </a:p>
          </p:txBody>
        </p:sp>
        <p:sp>
          <p:nvSpPr>
            <p:cNvPr id="7" name="TextBox 7"/>
            <p:cNvSpPr txBox="1"/>
            <p:nvPr/>
          </p:nvSpPr>
          <p:spPr>
            <a:xfrm>
              <a:off x="0" y="273336"/>
              <a:ext cx="15263736" cy="1763278"/>
            </a:xfrm>
            <a:prstGeom prst="rect">
              <a:avLst/>
            </a:prstGeom>
          </p:spPr>
          <p:txBody>
            <a:bodyPr lIns="0" tIns="0" rIns="0" bIns="0" rtlCol="0" anchor="ctr"/>
            <a:lstStyle/>
            <a:p>
              <a:pPr lvl="0" indent="0">
                <a:lnSpc>
                  <a:spcPts val="4500"/>
                </a:lnSpc>
                <a:spcBef>
                  <a:spcPct val="0"/>
                </a:spcBef>
              </a:pPr>
              <a:r>
                <a:rPr lang="en-US" sz="3600" dirty="0">
                  <a:solidFill>
                    <a:srgbClr val="000000"/>
                  </a:solidFill>
                  <a:latin typeface="Oswald"/>
                  <a:sym typeface="Open Sans"/>
                </a:rPr>
                <a:t>2. Hur </a:t>
              </a:r>
              <a:r>
                <a:rPr lang="en-US" sz="3600" dirty="0" err="1">
                  <a:solidFill>
                    <a:srgbClr val="000000"/>
                  </a:solidFill>
                  <a:latin typeface="Oswald"/>
                  <a:sym typeface="Open Sans"/>
                </a:rPr>
                <a:t>definieras</a:t>
              </a:r>
              <a:r>
                <a:rPr lang="en-US" sz="3600" dirty="0">
                  <a:solidFill>
                    <a:srgbClr val="000000"/>
                  </a:solidFill>
                  <a:latin typeface="Oswald"/>
                  <a:sym typeface="Open Sans"/>
                </a:rPr>
                <a:t> ”</a:t>
              </a:r>
              <a:r>
                <a:rPr lang="en-US" sz="3600" dirty="0" err="1">
                  <a:solidFill>
                    <a:srgbClr val="000000"/>
                  </a:solidFill>
                  <a:latin typeface="Oswald"/>
                  <a:sym typeface="Open Sans"/>
                </a:rPr>
                <a:t>decentraliserade</a:t>
              </a:r>
              <a:r>
                <a:rPr lang="en-US" sz="3600" dirty="0">
                  <a:solidFill>
                    <a:srgbClr val="000000"/>
                  </a:solidFill>
                  <a:latin typeface="Oswald"/>
                  <a:sym typeface="Open Sans"/>
                </a:rPr>
                <a:t> fall” </a:t>
              </a:r>
              <a:r>
                <a:rPr lang="en-US" sz="3600" dirty="0" err="1">
                  <a:solidFill>
                    <a:srgbClr val="000000"/>
                  </a:solidFill>
                  <a:latin typeface="Oswald"/>
                  <a:sym typeface="Open Sans"/>
                </a:rPr>
                <a:t>i</a:t>
              </a:r>
              <a:r>
                <a:rPr lang="en-US" sz="3600" dirty="0">
                  <a:solidFill>
                    <a:srgbClr val="000000"/>
                  </a:solidFill>
                  <a:latin typeface="Oswald"/>
                  <a:sym typeface="Open Sans"/>
                </a:rPr>
                <a:t> Design from Margins (DFM)-</a:t>
              </a:r>
              <a:r>
                <a:rPr lang="en-US" sz="3600" dirty="0" err="1">
                  <a:solidFill>
                    <a:srgbClr val="000000"/>
                  </a:solidFill>
                  <a:latin typeface="Oswald"/>
                  <a:sym typeface="Open Sans"/>
                </a:rPr>
                <a:t>metoden</a:t>
              </a:r>
              <a:r>
                <a:rPr lang="en-US" sz="3600" dirty="0">
                  <a:solidFill>
                    <a:srgbClr val="000000"/>
                  </a:solidFill>
                  <a:latin typeface="Oswald"/>
                  <a:sym typeface="Open Sans"/>
                </a:rPr>
                <a:t>?</a:t>
              </a:r>
            </a:p>
          </p:txBody>
        </p:sp>
      </p:grpSp>
      <p:sp>
        <p:nvSpPr>
          <p:cNvPr id="8" name="TextBox 8"/>
          <p:cNvSpPr txBox="1"/>
          <p:nvPr/>
        </p:nvSpPr>
        <p:spPr>
          <a:xfrm>
            <a:off x="930440" y="4275572"/>
            <a:ext cx="11377851" cy="4355488"/>
          </a:xfrm>
          <a:prstGeom prst="rect">
            <a:avLst/>
          </a:prstGeom>
        </p:spPr>
        <p:txBody>
          <a:bodyPr lIns="0" tIns="0" rIns="0" bIns="0" rtlCol="0" anchor="t">
            <a:spAutoFit/>
          </a:bodyPr>
          <a:lstStyle/>
          <a:p>
            <a:pPr lvl="0" indent="0">
              <a:lnSpc>
                <a:spcPts val="3779"/>
              </a:lnSpc>
              <a:spcBef>
                <a:spcPct val="0"/>
              </a:spcBef>
            </a:pPr>
            <a:r>
              <a:rPr lang="en-US" sz="2800" dirty="0">
                <a:solidFill>
                  <a:srgbClr val="53575E"/>
                </a:solidFill>
                <a:latin typeface="Lato Light"/>
                <a:sym typeface="Open Sans"/>
              </a:rPr>
              <a:t>A) </a:t>
            </a:r>
            <a:r>
              <a:rPr lang="en-US" sz="2800" dirty="0" err="1">
                <a:solidFill>
                  <a:srgbClr val="53575E"/>
                </a:solidFill>
                <a:latin typeface="Lato Light"/>
                <a:sym typeface="Open Sans"/>
              </a:rPr>
              <a:t>Typiska</a:t>
            </a:r>
            <a:r>
              <a:rPr lang="en-US" sz="2800" dirty="0">
                <a:solidFill>
                  <a:srgbClr val="53575E"/>
                </a:solidFill>
                <a:latin typeface="Lato Light"/>
                <a:sym typeface="Open Sans"/>
              </a:rPr>
              <a:t> </a:t>
            </a:r>
            <a:r>
              <a:rPr lang="en-US" sz="2800" dirty="0" err="1">
                <a:solidFill>
                  <a:srgbClr val="53575E"/>
                </a:solidFill>
                <a:latin typeface="Lato Light"/>
                <a:sym typeface="Open Sans"/>
              </a:rPr>
              <a:t>användare</a:t>
            </a:r>
            <a:r>
              <a:rPr lang="en-US" sz="2800" dirty="0">
                <a:solidFill>
                  <a:srgbClr val="53575E"/>
                </a:solidFill>
                <a:latin typeface="Lato Light"/>
                <a:sym typeface="Open Sans"/>
              </a:rPr>
              <a:t> </a:t>
            </a:r>
            <a:r>
              <a:rPr lang="en-US" sz="2800" dirty="0" err="1">
                <a:solidFill>
                  <a:srgbClr val="53575E"/>
                </a:solidFill>
                <a:latin typeface="Lato Light"/>
                <a:sym typeface="Open Sans"/>
              </a:rPr>
              <a:t>som</a:t>
            </a:r>
            <a:r>
              <a:rPr lang="en-US" sz="2800" dirty="0">
                <a:solidFill>
                  <a:srgbClr val="53575E"/>
                </a:solidFill>
                <a:latin typeface="Lato Light"/>
                <a:sym typeface="Open Sans"/>
              </a:rPr>
              <a:t> </a:t>
            </a:r>
            <a:r>
              <a:rPr lang="en-US" sz="2800" dirty="0" err="1">
                <a:solidFill>
                  <a:srgbClr val="53575E"/>
                </a:solidFill>
                <a:latin typeface="Lato Light"/>
                <a:sym typeface="Open Sans"/>
              </a:rPr>
              <a:t>utgör</a:t>
            </a:r>
            <a:r>
              <a:rPr lang="en-US" sz="2800" dirty="0">
                <a:solidFill>
                  <a:srgbClr val="53575E"/>
                </a:solidFill>
                <a:latin typeface="Lato Light"/>
                <a:sym typeface="Open Sans"/>
              </a:rPr>
              <a:t> </a:t>
            </a:r>
            <a:r>
              <a:rPr lang="en-US" sz="2800" dirty="0" err="1">
                <a:solidFill>
                  <a:srgbClr val="53575E"/>
                </a:solidFill>
                <a:latin typeface="Lato Light"/>
                <a:sym typeface="Open Sans"/>
              </a:rPr>
              <a:t>majoriteten</a:t>
            </a:r>
            <a:r>
              <a:rPr lang="en-US" sz="2800" dirty="0">
                <a:solidFill>
                  <a:srgbClr val="53575E"/>
                </a:solidFill>
                <a:latin typeface="Lato Light"/>
                <a:sym typeface="Open Sans"/>
              </a:rPr>
              <a:t> av </a:t>
            </a:r>
            <a:r>
              <a:rPr lang="en-US" sz="2800" dirty="0" err="1">
                <a:solidFill>
                  <a:srgbClr val="53575E"/>
                </a:solidFill>
                <a:latin typeface="Lato Light"/>
                <a:sym typeface="Open Sans"/>
              </a:rPr>
              <a:t>marknaden</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779"/>
              </a:lnSpc>
              <a:spcBef>
                <a:spcPct val="0"/>
              </a:spcBef>
            </a:pPr>
            <a:r>
              <a:rPr lang="en-US" sz="2800" dirty="0">
                <a:solidFill>
                  <a:srgbClr val="53575E"/>
                </a:solidFill>
                <a:latin typeface="Lato Light"/>
                <a:sym typeface="Open Sans"/>
              </a:rPr>
              <a:t>B) Exceptionella </a:t>
            </a:r>
            <a:r>
              <a:rPr lang="en-US" sz="2800" dirty="0" err="1">
                <a:solidFill>
                  <a:srgbClr val="53575E"/>
                </a:solidFill>
                <a:latin typeface="Lato Light"/>
                <a:sym typeface="Open Sans"/>
              </a:rPr>
              <a:t>tekniska</a:t>
            </a:r>
            <a:r>
              <a:rPr lang="en-US" sz="2800" dirty="0">
                <a:solidFill>
                  <a:srgbClr val="53575E"/>
                </a:solidFill>
                <a:latin typeface="Lato Light"/>
                <a:sym typeface="Open Sans"/>
              </a:rPr>
              <a:t> fall, för </a:t>
            </a:r>
            <a:r>
              <a:rPr lang="en-US" sz="2800" dirty="0" err="1">
                <a:solidFill>
                  <a:srgbClr val="53575E"/>
                </a:solidFill>
                <a:latin typeface="Lato Light"/>
                <a:sym typeface="Open Sans"/>
              </a:rPr>
              <a:t>sällsynta</a:t>
            </a:r>
            <a:r>
              <a:rPr lang="en-US" sz="2800" dirty="0">
                <a:solidFill>
                  <a:srgbClr val="53575E"/>
                </a:solidFill>
                <a:latin typeface="Lato Light"/>
                <a:sym typeface="Open Sans"/>
              </a:rPr>
              <a:t> för </a:t>
            </a:r>
            <a:r>
              <a:rPr lang="en-US" sz="2800" dirty="0" err="1">
                <a:solidFill>
                  <a:srgbClr val="53575E"/>
                </a:solidFill>
                <a:latin typeface="Lato Light"/>
                <a:sym typeface="Open Sans"/>
              </a:rPr>
              <a:t>att</a:t>
            </a:r>
            <a:r>
              <a:rPr lang="en-US" sz="2800" dirty="0">
                <a:solidFill>
                  <a:srgbClr val="53575E"/>
                </a:solidFill>
                <a:latin typeface="Lato Light"/>
                <a:sym typeface="Open Sans"/>
              </a:rPr>
              <a:t> </a:t>
            </a:r>
            <a:r>
              <a:rPr lang="en-US" sz="2800" dirty="0" err="1">
                <a:solidFill>
                  <a:srgbClr val="53575E"/>
                </a:solidFill>
                <a:latin typeface="Lato Light"/>
                <a:sym typeface="Open Sans"/>
              </a:rPr>
              <a:t>motivera</a:t>
            </a:r>
            <a:r>
              <a:rPr lang="en-US" sz="2800" dirty="0">
                <a:solidFill>
                  <a:srgbClr val="53575E"/>
                </a:solidFill>
                <a:latin typeface="Lato Light"/>
                <a:sym typeface="Open Sans"/>
              </a:rPr>
              <a:t> </a:t>
            </a:r>
            <a:r>
              <a:rPr lang="en-US" sz="2800" dirty="0" err="1">
                <a:solidFill>
                  <a:srgbClr val="53575E"/>
                </a:solidFill>
                <a:latin typeface="Lato Light"/>
                <a:sym typeface="Open Sans"/>
              </a:rPr>
              <a:t>projektkostnaden</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779"/>
              </a:lnSpc>
              <a:spcBef>
                <a:spcPct val="0"/>
              </a:spcBef>
            </a:pPr>
            <a:r>
              <a:rPr lang="en-US" sz="2800" dirty="0">
                <a:solidFill>
                  <a:srgbClr val="53575E"/>
                </a:solidFill>
                <a:latin typeface="Lato Light"/>
                <a:sym typeface="Open Sans"/>
              </a:rPr>
              <a:t>C) </a:t>
            </a:r>
            <a:r>
              <a:rPr lang="en-US" sz="2800" dirty="0" err="1">
                <a:solidFill>
                  <a:srgbClr val="53575E"/>
                </a:solidFill>
                <a:latin typeface="Lato Light"/>
                <a:sym typeface="Open Sans"/>
              </a:rPr>
              <a:t>Marginaliserade</a:t>
            </a:r>
            <a:r>
              <a:rPr lang="en-US" sz="2800" dirty="0">
                <a:solidFill>
                  <a:srgbClr val="53575E"/>
                </a:solidFill>
                <a:latin typeface="Lato Light"/>
                <a:sym typeface="Open Sans"/>
              </a:rPr>
              <a:t> </a:t>
            </a:r>
            <a:r>
              <a:rPr lang="en-US" sz="2800" dirty="0" err="1">
                <a:solidFill>
                  <a:srgbClr val="53575E"/>
                </a:solidFill>
                <a:latin typeface="Lato Light"/>
                <a:sym typeface="Open Sans"/>
              </a:rPr>
              <a:t>användare</a:t>
            </a:r>
            <a:r>
              <a:rPr lang="en-US" sz="2800" dirty="0">
                <a:solidFill>
                  <a:srgbClr val="53575E"/>
                </a:solidFill>
                <a:latin typeface="Lato Light"/>
                <a:sym typeface="Open Sans"/>
              </a:rPr>
              <a:t> </a:t>
            </a:r>
            <a:r>
              <a:rPr lang="en-US" sz="2800" dirty="0" err="1">
                <a:solidFill>
                  <a:srgbClr val="53575E"/>
                </a:solidFill>
                <a:latin typeface="Lato Light"/>
                <a:sym typeface="Open Sans"/>
              </a:rPr>
              <a:t>som</a:t>
            </a:r>
            <a:r>
              <a:rPr lang="en-US" sz="2800" dirty="0">
                <a:solidFill>
                  <a:srgbClr val="53575E"/>
                </a:solidFill>
                <a:latin typeface="Lato Light"/>
                <a:sym typeface="Open Sans"/>
              </a:rPr>
              <a:t> </a:t>
            </a:r>
            <a:r>
              <a:rPr lang="en-US" sz="2800" dirty="0" err="1">
                <a:solidFill>
                  <a:srgbClr val="53575E"/>
                </a:solidFill>
                <a:latin typeface="Lato Light"/>
                <a:sym typeface="Open Sans"/>
              </a:rPr>
              <a:t>är</a:t>
            </a:r>
            <a:r>
              <a:rPr lang="en-US" sz="2800" dirty="0">
                <a:solidFill>
                  <a:srgbClr val="53575E"/>
                </a:solidFill>
                <a:latin typeface="Lato Light"/>
                <a:sym typeface="Open Sans"/>
              </a:rPr>
              <a:t> </a:t>
            </a:r>
            <a:r>
              <a:rPr lang="en-US" sz="2800" dirty="0" err="1">
                <a:solidFill>
                  <a:srgbClr val="53575E"/>
                </a:solidFill>
                <a:latin typeface="Lato Light"/>
                <a:sym typeface="Open Sans"/>
              </a:rPr>
              <a:t>mest</a:t>
            </a:r>
            <a:r>
              <a:rPr lang="en-US" sz="2800" dirty="0">
                <a:solidFill>
                  <a:srgbClr val="53575E"/>
                </a:solidFill>
                <a:latin typeface="Lato Light"/>
                <a:sym typeface="Open Sans"/>
              </a:rPr>
              <a:t> </a:t>
            </a:r>
            <a:r>
              <a:rPr lang="en-US" sz="2800" dirty="0" err="1">
                <a:solidFill>
                  <a:srgbClr val="53575E"/>
                </a:solidFill>
                <a:latin typeface="Lato Light"/>
                <a:sym typeface="Open Sans"/>
              </a:rPr>
              <a:t>sårbara</a:t>
            </a:r>
            <a:r>
              <a:rPr lang="en-US" sz="2800" dirty="0">
                <a:solidFill>
                  <a:srgbClr val="53575E"/>
                </a:solidFill>
                <a:latin typeface="Lato Light"/>
                <a:sym typeface="Open Sans"/>
              </a:rPr>
              <a:t> </a:t>
            </a:r>
            <a:r>
              <a:rPr lang="en-US" sz="2800" dirty="0" err="1">
                <a:solidFill>
                  <a:srgbClr val="53575E"/>
                </a:solidFill>
                <a:latin typeface="Lato Light"/>
                <a:sym typeface="Open Sans"/>
              </a:rPr>
              <a:t>får</a:t>
            </a:r>
            <a:r>
              <a:rPr lang="en-US" sz="2800" dirty="0">
                <a:solidFill>
                  <a:srgbClr val="53575E"/>
                </a:solidFill>
                <a:latin typeface="Lato Light"/>
                <a:sym typeface="Open Sans"/>
              </a:rPr>
              <a:t> </a:t>
            </a:r>
            <a:r>
              <a:rPr lang="en-US" sz="2800" dirty="0" err="1">
                <a:solidFill>
                  <a:srgbClr val="53575E"/>
                </a:solidFill>
                <a:latin typeface="Lato Light"/>
                <a:sym typeface="Open Sans"/>
              </a:rPr>
              <a:t>minst</a:t>
            </a:r>
            <a:r>
              <a:rPr lang="en-US" sz="2800" dirty="0">
                <a:solidFill>
                  <a:srgbClr val="53575E"/>
                </a:solidFill>
                <a:latin typeface="Lato Light"/>
                <a:sym typeface="Open Sans"/>
              </a:rPr>
              <a:t> </a:t>
            </a:r>
            <a:r>
              <a:rPr lang="en-US" sz="2800" dirty="0" err="1">
                <a:solidFill>
                  <a:srgbClr val="53575E"/>
                </a:solidFill>
                <a:latin typeface="Lato Light"/>
                <a:sym typeface="Open Sans"/>
              </a:rPr>
              <a:t>stöd</a:t>
            </a:r>
            <a:r>
              <a:rPr lang="en-US" sz="2800" dirty="0">
                <a:solidFill>
                  <a:srgbClr val="53575E"/>
                </a:solidFill>
                <a:latin typeface="Lato Light"/>
                <a:sym typeface="Open Sans"/>
              </a:rPr>
              <a:t> och </a:t>
            </a:r>
            <a:r>
              <a:rPr lang="en-US" sz="2800" dirty="0" err="1">
                <a:solidFill>
                  <a:srgbClr val="53575E"/>
                </a:solidFill>
                <a:latin typeface="Lato Light"/>
                <a:sym typeface="Open Sans"/>
              </a:rPr>
              <a:t>är</a:t>
            </a:r>
            <a:r>
              <a:rPr lang="en-US" sz="2800" dirty="0">
                <a:solidFill>
                  <a:srgbClr val="53575E"/>
                </a:solidFill>
                <a:latin typeface="Lato Light"/>
                <a:sym typeface="Open Sans"/>
              </a:rPr>
              <a:t> </a:t>
            </a:r>
            <a:r>
              <a:rPr lang="en-US" sz="2800" dirty="0" err="1">
                <a:solidFill>
                  <a:srgbClr val="53575E"/>
                </a:solidFill>
                <a:latin typeface="Lato Light"/>
                <a:sym typeface="Open Sans"/>
              </a:rPr>
              <a:t>ofta</a:t>
            </a:r>
            <a:r>
              <a:rPr lang="en-US" sz="2800" dirty="0">
                <a:solidFill>
                  <a:srgbClr val="53575E"/>
                </a:solidFill>
                <a:latin typeface="Lato Light"/>
                <a:sym typeface="Open Sans"/>
              </a:rPr>
              <a:t> </a:t>
            </a:r>
            <a:r>
              <a:rPr lang="en-US" sz="2800" dirty="0" err="1">
                <a:solidFill>
                  <a:srgbClr val="53575E"/>
                </a:solidFill>
                <a:latin typeface="Lato Light"/>
                <a:sym typeface="Open Sans"/>
              </a:rPr>
              <a:t>mest</a:t>
            </a:r>
            <a:r>
              <a:rPr lang="en-US" sz="2800" dirty="0">
                <a:solidFill>
                  <a:srgbClr val="53575E"/>
                </a:solidFill>
                <a:latin typeface="Lato Light"/>
                <a:sym typeface="Open Sans"/>
              </a:rPr>
              <a:t> </a:t>
            </a:r>
            <a:r>
              <a:rPr lang="en-US" sz="2800" dirty="0" err="1">
                <a:solidFill>
                  <a:srgbClr val="53575E"/>
                </a:solidFill>
                <a:latin typeface="Lato Light"/>
                <a:sym typeface="Open Sans"/>
              </a:rPr>
              <a:t>sårbara</a:t>
            </a:r>
            <a:r>
              <a:rPr lang="en-US" sz="2800" dirty="0">
                <a:solidFill>
                  <a:srgbClr val="53575E"/>
                </a:solidFill>
                <a:latin typeface="Lato Light"/>
                <a:sym typeface="Open Sans"/>
              </a:rPr>
              <a:t> för </a:t>
            </a:r>
            <a:r>
              <a:rPr lang="en-US" sz="2800" dirty="0" err="1">
                <a:solidFill>
                  <a:srgbClr val="53575E"/>
                </a:solidFill>
                <a:latin typeface="Lato Light"/>
                <a:sym typeface="Open Sans"/>
              </a:rPr>
              <a:t>brott</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779"/>
              </a:lnSpc>
              <a:spcBef>
                <a:spcPct val="0"/>
              </a:spcBef>
            </a:pPr>
            <a:r>
              <a:rPr lang="en-US" sz="2800" dirty="0">
                <a:solidFill>
                  <a:srgbClr val="53575E"/>
                </a:solidFill>
                <a:latin typeface="Lato Light"/>
                <a:sym typeface="Open Sans"/>
              </a:rPr>
              <a:t>D) </a:t>
            </a:r>
            <a:r>
              <a:rPr lang="en-US" sz="2800" dirty="0" err="1">
                <a:solidFill>
                  <a:srgbClr val="53575E"/>
                </a:solidFill>
                <a:latin typeface="Lato Light"/>
                <a:sym typeface="Open Sans"/>
              </a:rPr>
              <a:t>Höginkomsttagare</a:t>
            </a:r>
            <a:r>
              <a:rPr lang="en-US" sz="2800" dirty="0">
                <a:solidFill>
                  <a:srgbClr val="53575E"/>
                </a:solidFill>
                <a:latin typeface="Lato Light"/>
                <a:sym typeface="Open Sans"/>
              </a:rPr>
              <a:t> </a:t>
            </a:r>
            <a:r>
              <a:rPr lang="en-US" sz="2800" dirty="0" err="1">
                <a:solidFill>
                  <a:srgbClr val="53575E"/>
                </a:solidFill>
                <a:latin typeface="Lato Light"/>
                <a:sym typeface="Open Sans"/>
              </a:rPr>
              <a:t>som</a:t>
            </a:r>
            <a:r>
              <a:rPr lang="en-US" sz="2800" dirty="0">
                <a:solidFill>
                  <a:srgbClr val="53575E"/>
                </a:solidFill>
                <a:latin typeface="Lato Light"/>
                <a:sym typeface="Open Sans"/>
              </a:rPr>
              <a:t> </a:t>
            </a:r>
            <a:r>
              <a:rPr lang="en-US" sz="2800" dirty="0" err="1">
                <a:solidFill>
                  <a:srgbClr val="53575E"/>
                </a:solidFill>
                <a:latin typeface="Lato Light"/>
                <a:sym typeface="Open Sans"/>
              </a:rPr>
              <a:t>genererar</a:t>
            </a:r>
            <a:r>
              <a:rPr lang="en-US" sz="2800" dirty="0">
                <a:solidFill>
                  <a:srgbClr val="53575E"/>
                </a:solidFill>
                <a:latin typeface="Lato Light"/>
                <a:sym typeface="Open Sans"/>
              </a:rPr>
              <a:t> </a:t>
            </a:r>
            <a:r>
              <a:rPr lang="en-US" sz="2800" dirty="0" err="1">
                <a:solidFill>
                  <a:srgbClr val="53575E"/>
                </a:solidFill>
                <a:latin typeface="Lato Light"/>
                <a:sym typeface="Open Sans"/>
              </a:rPr>
              <a:t>majoriteten</a:t>
            </a:r>
            <a:r>
              <a:rPr lang="en-US" sz="2800" dirty="0">
                <a:solidFill>
                  <a:srgbClr val="53575E"/>
                </a:solidFill>
                <a:latin typeface="Lato Light"/>
                <a:sym typeface="Open Sans"/>
              </a:rPr>
              <a:t> av </a:t>
            </a:r>
            <a:r>
              <a:rPr lang="en-US" sz="2800" dirty="0" err="1">
                <a:solidFill>
                  <a:srgbClr val="53575E"/>
                </a:solidFill>
                <a:latin typeface="Lato Light"/>
                <a:sym typeface="Open Sans"/>
              </a:rPr>
              <a:t>intäkterna</a:t>
            </a:r>
            <a:r>
              <a:rPr lang="en-US" sz="2800" dirty="0">
                <a:solidFill>
                  <a:srgbClr val="53575E"/>
                </a:solidFill>
                <a:latin typeface="Lato Light"/>
                <a:sym typeface="Open Sans"/>
              </a:rPr>
              <a:t> för </a:t>
            </a:r>
            <a:r>
              <a:rPr lang="en-US" sz="2800" dirty="0" err="1">
                <a:solidFill>
                  <a:srgbClr val="53575E"/>
                </a:solidFill>
                <a:latin typeface="Lato Light"/>
                <a:sym typeface="Open Sans"/>
              </a:rPr>
              <a:t>teknikföretag</a:t>
            </a:r>
            <a:r>
              <a:rPr lang="en-US" sz="2800" dirty="0">
                <a:solidFill>
                  <a:srgbClr val="53575E"/>
                </a:solidFill>
                <a:latin typeface="Lato Light"/>
                <a:sym typeface="Open Sans"/>
              </a:rPr>
              <a:t>.</a:t>
            </a:r>
          </a:p>
        </p:txBody>
      </p:sp>
      <p:grpSp>
        <p:nvGrpSpPr>
          <p:cNvPr id="9" name="Group 9"/>
          <p:cNvGrpSpPr/>
          <p:nvPr/>
        </p:nvGrpSpPr>
        <p:grpSpPr>
          <a:xfrm>
            <a:off x="14965994" y="349444"/>
            <a:ext cx="2799445" cy="1224267"/>
            <a:chOff x="0" y="0"/>
            <a:chExt cx="3732593" cy="1632356"/>
          </a:xfrm>
        </p:grpSpPr>
        <p:sp>
          <p:nvSpPr>
            <p:cNvPr id="10" name="Freeform 10"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Examenskapsmössans logotyp  Innehåll som genereras av artificiell intelligens kan vara felaktig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FDE59EAF-E600-C742-144D-D2B0533A237D}"/>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sv-SE" sz="2850" i="1" dirty="0">
                <a:solidFill>
                  <a:srgbClr val="53575E"/>
                </a:solidFill>
                <a:latin typeface="Lato Light"/>
                <a:ea typeface="Lato Light"/>
                <a:cs typeface="Lato Light"/>
                <a:sym typeface="Lato Light"/>
              </a:rPr>
              <a:t>Se rätt svar på den sista bilden!</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1028700" y="1085850"/>
            <a:ext cx="675605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SJÄLVUTVÄRDERINGSVERKTYG</a:t>
            </a:r>
          </a:p>
        </p:txBody>
      </p:sp>
      <p:grpSp>
        <p:nvGrpSpPr>
          <p:cNvPr id="5" name="Group 5"/>
          <p:cNvGrpSpPr/>
          <p:nvPr/>
        </p:nvGrpSpPr>
        <p:grpSpPr>
          <a:xfrm>
            <a:off x="1028700" y="2720405"/>
            <a:ext cx="12383243" cy="672750"/>
            <a:chOff x="0" y="0"/>
            <a:chExt cx="16510991" cy="897000"/>
          </a:xfrm>
        </p:grpSpPr>
        <p:sp>
          <p:nvSpPr>
            <p:cNvPr id="6" name="Freeform 6"/>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7" name="TextBox 7"/>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En </a:t>
              </a:r>
              <a:r>
                <a:rPr lang="en-US" sz="3000" b="1" u="none" strike="noStrike" dirty="0" err="1">
                  <a:solidFill>
                    <a:srgbClr val="000000"/>
                  </a:solidFill>
                  <a:latin typeface="Lato Bold"/>
                  <a:ea typeface="Lato Bold"/>
                  <a:cs typeface="Lato Bold"/>
                  <a:sym typeface="Lato Bold"/>
                </a:rPr>
                <a:t>fråga</a:t>
              </a:r>
              <a:r>
                <a:rPr lang="en-US" sz="3000" b="1" u="none" strike="noStrike" dirty="0">
                  <a:solidFill>
                    <a:srgbClr val="000000"/>
                  </a:solidFill>
                  <a:latin typeface="Lato Bold"/>
                  <a:ea typeface="Lato Bold"/>
                  <a:cs typeface="Lato Bold"/>
                  <a:sym typeface="Lato Bold"/>
                </a:rPr>
                <a:t> för </a:t>
              </a:r>
              <a:r>
                <a:rPr lang="en-US" sz="3000" b="1" u="none" strike="noStrike" dirty="0" err="1">
                  <a:solidFill>
                    <a:srgbClr val="000000"/>
                  </a:solidFill>
                  <a:latin typeface="Lato Bold"/>
                  <a:ea typeface="Lato Bold"/>
                  <a:cs typeface="Lato Bold"/>
                  <a:sym typeface="Lato Bold"/>
                </a:rPr>
                <a:t>reflektion</a:t>
              </a:r>
              <a:r>
                <a:rPr lang="en-US" sz="3000" b="1" u="none" strike="noStrike" dirty="0">
                  <a:solidFill>
                    <a:srgbClr val="000000"/>
                  </a:solidFill>
                  <a:latin typeface="Lato Bold"/>
                  <a:ea typeface="Lato Bold"/>
                  <a:cs typeface="Lato Bold"/>
                  <a:sym typeface="Lato Bold"/>
                </a:rPr>
                <a:t>.</a:t>
              </a:r>
            </a:p>
          </p:txBody>
        </p:sp>
      </p:grpSp>
      <p:sp>
        <p:nvSpPr>
          <p:cNvPr id="8" name="TextBox 8"/>
          <p:cNvSpPr txBox="1"/>
          <p:nvPr/>
        </p:nvSpPr>
        <p:spPr>
          <a:xfrm>
            <a:off x="1028700" y="3561897"/>
            <a:ext cx="16230600" cy="2603277"/>
          </a:xfrm>
          <a:prstGeom prst="rect">
            <a:avLst/>
          </a:prstGeom>
        </p:spPr>
        <p:txBody>
          <a:bodyPr lIns="0" tIns="0" rIns="0" bIns="0" rtlCol="0" anchor="t">
            <a:spAutoFit/>
          </a:bodyPr>
          <a:lstStyle/>
          <a:p>
            <a:pPr marL="0" lvl="0" indent="0" algn="just">
              <a:lnSpc>
                <a:spcPts val="2879"/>
              </a:lnSpc>
              <a:spcBef>
                <a:spcPct val="0"/>
              </a:spcBef>
            </a:pPr>
            <a:endParaRPr sz="2800" dirty="0">
              <a:latin typeface="Lato Light" panose="020F0302020204030203" pitchFamily="34" charset="0"/>
            </a:endParaRPr>
          </a:p>
          <a:p>
            <a:pPr marL="0" lvl="0" indent="0" algn="just">
              <a:lnSpc>
                <a:spcPts val="2879"/>
              </a:lnSpc>
              <a:spcBef>
                <a:spcPct val="0"/>
              </a:spcBef>
            </a:pPr>
            <a:r>
              <a:rPr lang="en-US" sz="2800" u="none" strike="noStrike" dirty="0" err="1">
                <a:solidFill>
                  <a:srgbClr val="53575E"/>
                </a:solidFill>
                <a:latin typeface="Lato Light" panose="020F0302020204030203" pitchFamily="34" charset="0"/>
                <a:ea typeface="Lato Light"/>
                <a:cs typeface="Lato Light"/>
                <a:sym typeface="Lato Light"/>
              </a:rPr>
              <a:t>När</a:t>
            </a:r>
            <a:r>
              <a:rPr lang="en-US" sz="2800" u="none" strike="noStrike" dirty="0">
                <a:solidFill>
                  <a:srgbClr val="53575E"/>
                </a:solidFill>
                <a:latin typeface="Lato Light" panose="020F0302020204030203" pitchFamily="34" charset="0"/>
                <a:ea typeface="Lato Light"/>
                <a:cs typeface="Lato Light"/>
                <a:sym typeface="Lato Light"/>
              </a:rPr>
              <a:t> du </a:t>
            </a:r>
            <a:r>
              <a:rPr lang="en-US" sz="2800" u="none" strike="noStrike" dirty="0" err="1">
                <a:solidFill>
                  <a:srgbClr val="53575E"/>
                </a:solidFill>
                <a:latin typeface="Lato Light" panose="020F0302020204030203" pitchFamily="34" charset="0"/>
                <a:ea typeface="Lato Light"/>
                <a:cs typeface="Lato Light"/>
                <a:sym typeface="Lato Light"/>
              </a:rPr>
              <a:t>reflekterar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över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användningen</a:t>
            </a:r>
            <a:r>
              <a:rPr lang="en-US" sz="2800" u="none" strike="noStrike" dirty="0">
                <a:solidFill>
                  <a:srgbClr val="53575E"/>
                </a:solidFill>
                <a:latin typeface="Lato Light" panose="020F0302020204030203" pitchFamily="34" charset="0"/>
                <a:ea typeface="Lato Light"/>
                <a:cs typeface="Lato Light"/>
                <a:sym typeface="Lato Light"/>
              </a:rPr>
              <a:t> av AI-</a:t>
            </a:r>
            <a:r>
              <a:rPr lang="en-US" sz="2800" u="none" strike="noStrike" dirty="0" err="1">
                <a:solidFill>
                  <a:srgbClr val="53575E"/>
                </a:solidFill>
                <a:latin typeface="Lato Light" panose="020F0302020204030203" pitchFamily="34" charset="0"/>
                <a:ea typeface="Lato Light"/>
                <a:cs typeface="Lato Light"/>
                <a:sym typeface="Lato Light"/>
              </a:rPr>
              <a:t>verktyg</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ditt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klassrum</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identifiera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specifik</a:t>
            </a:r>
            <a:r>
              <a:rPr lang="en-US" sz="2800" u="none" strike="noStrike" dirty="0">
                <a:solidFill>
                  <a:srgbClr val="53575E"/>
                </a:solidFill>
                <a:latin typeface="Lato Light" panose="020F0302020204030203" pitchFamily="34" charset="0"/>
                <a:ea typeface="Lato Light"/>
                <a:cs typeface="Lato Light"/>
                <a:sym typeface="Lato Light"/>
              </a:rPr>
              <a:t> situation </a:t>
            </a:r>
            <a:r>
              <a:rPr lang="en-US" sz="2800" u="none" strike="noStrike" dirty="0" err="1">
                <a:solidFill>
                  <a:srgbClr val="53575E"/>
                </a:solidFill>
                <a:latin typeface="Lato Light" panose="020F0302020204030203" pitchFamily="34" charset="0"/>
                <a:ea typeface="Lato Light"/>
                <a:cs typeface="Lato Light"/>
                <a:sym typeface="Lato Light"/>
              </a:rPr>
              <a:t>där</a:t>
            </a:r>
            <a:r>
              <a:rPr lang="en-US" sz="2800" u="none" strike="noStrike" dirty="0">
                <a:solidFill>
                  <a:srgbClr val="53575E"/>
                </a:solidFill>
                <a:latin typeface="Lato Light" panose="020F0302020204030203" pitchFamily="34" charset="0"/>
                <a:ea typeface="Lato Light"/>
                <a:cs typeface="Lato Light"/>
                <a:sym typeface="Lato Light"/>
              </a:rPr>
              <a:t> du </a:t>
            </a:r>
            <a:r>
              <a:rPr lang="en-US" sz="2800" u="none" strike="noStrike" dirty="0" err="1">
                <a:solidFill>
                  <a:srgbClr val="53575E"/>
                </a:solidFill>
                <a:latin typeface="Lato Light" panose="020F0302020204030203" pitchFamily="34" charset="0"/>
                <a:ea typeface="Lato Light"/>
                <a:cs typeface="Lato Light"/>
                <a:sym typeface="Lato Light"/>
              </a:rPr>
              <a:t>använde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tekniken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främst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som</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resurs</a:t>
            </a:r>
            <a:r>
              <a:rPr lang="en-US" sz="2800" u="none" strike="noStrike" dirty="0">
                <a:solidFill>
                  <a:srgbClr val="53575E"/>
                </a:solidFill>
                <a:latin typeface="Lato Light" panose="020F0302020204030203" pitchFamily="34" charset="0"/>
                <a:ea typeface="Lato Light"/>
                <a:cs typeface="Lato Light"/>
                <a:sym typeface="Lato Light"/>
              </a:rPr>
              <a:t> för </a:t>
            </a:r>
            <a:r>
              <a:rPr lang="en-US" sz="2800" u="none" strike="noStrike" dirty="0" err="1">
                <a:solidFill>
                  <a:srgbClr val="53575E"/>
                </a:solidFill>
                <a:latin typeface="Lato Light" panose="020F0302020204030203" pitchFamily="34" charset="0"/>
                <a:ea typeface="Lato Light"/>
                <a:cs typeface="Lato Light"/>
                <a:sym typeface="Lato Light"/>
              </a:rPr>
              <a:t>elever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utan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aktivt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involvera</a:t>
            </a:r>
            <a:r>
              <a:rPr lang="en-US" sz="2800" u="none" strike="noStrike" dirty="0">
                <a:solidFill>
                  <a:srgbClr val="53575E"/>
                </a:solidFill>
                <a:latin typeface="Lato Light" panose="020F0302020204030203" pitchFamily="34" charset="0"/>
                <a:ea typeface="Lato Light"/>
                <a:cs typeface="Lato Light"/>
                <a:sym typeface="Lato Light"/>
              </a:rPr>
              <a:t> dem </a:t>
            </a:r>
            <a:r>
              <a:rPr lang="en-US" sz="2800" u="none" strike="noStrike" dirty="0" err="1">
                <a:solidFill>
                  <a:srgbClr val="53575E"/>
                </a:solidFill>
                <a:latin typeface="Lato Light" panose="020F0302020204030203" pitchFamily="34" charset="0"/>
                <a:ea typeface="Lato Light"/>
                <a:cs typeface="Lato Light"/>
                <a:sym typeface="Lato Light"/>
              </a:rPr>
              <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beslutsprocessen</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kring</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dess</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användning</a:t>
            </a:r>
            <a:r>
              <a:rPr lang="en-US" sz="2800" u="none" strike="noStrike" dirty="0">
                <a:solidFill>
                  <a:srgbClr val="53575E"/>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800" u="none" strike="noStrike" dirty="0">
              <a:solidFill>
                <a:srgbClr val="53575E"/>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800" u="none" strike="noStrike" dirty="0">
                <a:solidFill>
                  <a:srgbClr val="53575E"/>
                </a:solidFill>
                <a:latin typeface="Lato Light" panose="020F0302020204030203" pitchFamily="34" charset="0"/>
                <a:ea typeface="Lato Light"/>
                <a:cs typeface="Lato Light"/>
                <a:sym typeface="Lato Light"/>
              </a:rPr>
              <a:t>Vilken </a:t>
            </a:r>
            <a:r>
              <a:rPr lang="en-US" sz="2800" u="none" strike="noStrike" dirty="0" err="1">
                <a:solidFill>
                  <a:srgbClr val="53575E"/>
                </a:solidFill>
                <a:latin typeface="Lato Light" panose="020F0302020204030203" pitchFamily="34" charset="0"/>
                <a:ea typeface="Lato Light"/>
                <a:cs typeface="Lato Light"/>
                <a:sym typeface="Lato Light"/>
              </a:rPr>
              <a:t>specifik</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pedagogisk</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förändring</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skulle</a:t>
            </a:r>
            <a:r>
              <a:rPr lang="en-US" sz="2800" u="none" strike="noStrike" dirty="0">
                <a:solidFill>
                  <a:srgbClr val="53575E"/>
                </a:solidFill>
                <a:latin typeface="Lato Light" panose="020F0302020204030203" pitchFamily="34" charset="0"/>
                <a:ea typeface="Lato Light"/>
                <a:cs typeface="Lato Light"/>
                <a:sym typeface="Lato Light"/>
              </a:rPr>
              <a:t> du </a:t>
            </a:r>
            <a:r>
              <a:rPr lang="en-US" sz="2800" u="none" strike="noStrike" dirty="0" err="1">
                <a:solidFill>
                  <a:srgbClr val="53575E"/>
                </a:solidFill>
                <a:latin typeface="Lato Light" panose="020F0302020204030203" pitchFamily="34" charset="0"/>
                <a:ea typeface="Lato Light"/>
                <a:cs typeface="Lato Light"/>
                <a:sym typeface="Lato Light"/>
              </a:rPr>
              <a:t>kunna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genomföra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nästa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vecka</a:t>
            </a:r>
            <a:r>
              <a:rPr lang="en-US" sz="2800" u="none" strike="noStrike" dirty="0">
                <a:solidFill>
                  <a:srgbClr val="53575E"/>
                </a:solidFill>
                <a:latin typeface="Lato Light" panose="020F0302020204030203" pitchFamily="34" charset="0"/>
                <a:ea typeface="Lato Light"/>
                <a:cs typeface="Lato Light"/>
                <a:sym typeface="Lato Light"/>
              </a:rPr>
              <a:t> för </a:t>
            </a:r>
            <a:r>
              <a:rPr lang="en-US" sz="2800" u="none" strike="noStrike" dirty="0" err="1">
                <a:solidFill>
                  <a:srgbClr val="53575E"/>
                </a:solidFill>
                <a:latin typeface="Lato Light" panose="020F0302020204030203" pitchFamily="34" charset="0"/>
                <a:ea typeface="Lato Light"/>
                <a:cs typeface="Lato Light"/>
                <a:sym typeface="Lato Light"/>
              </a:rPr>
              <a:t>att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ge</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dina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elever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möjlighet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att</a:t>
            </a:r>
            <a:r>
              <a:rPr lang="en-US" sz="2800" u="none" strike="noStrike" dirty="0">
                <a:solidFill>
                  <a:srgbClr val="53575E"/>
                </a:solidFill>
                <a:latin typeface="Lato Light" panose="020F0302020204030203" pitchFamily="34" charset="0"/>
                <a:ea typeface="Lato Light"/>
                <a:cs typeface="Lato Light"/>
                <a:sym typeface="Lato Light"/>
              </a:rPr>
              <a:t> delta </a:t>
            </a:r>
            <a:r>
              <a:rPr lang="en-US" sz="2800" u="none" strike="noStrike" dirty="0" err="1">
                <a:solidFill>
                  <a:srgbClr val="53575E"/>
                </a:solidFill>
                <a:latin typeface="Lato Light" panose="020F0302020204030203" pitchFamily="34" charset="0"/>
                <a:ea typeface="Lato Light"/>
                <a:cs typeface="Lato Light"/>
                <a:sym typeface="Lato Light"/>
              </a:rPr>
              <a:t>mer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självständigt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i</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att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sätta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mål</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kritiskt</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analysera</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eller</a:t>
            </a:r>
            <a:r>
              <a:rPr lang="en-US" sz="2800" u="none" strike="noStrike" dirty="0">
                <a:solidFill>
                  <a:srgbClr val="53575E"/>
                </a:solidFill>
                <a:latin typeface="Lato Light" panose="020F0302020204030203" pitchFamily="34" charset="0"/>
                <a:ea typeface="Lato Light"/>
                <a:cs typeface="Lato Light"/>
                <a:sym typeface="Lato Light"/>
              </a:rPr>
              <a:t> </a:t>
            </a:r>
            <a:r>
              <a:rPr lang="en-US" sz="2800" u="none" strike="noStrike" dirty="0" err="1">
                <a:solidFill>
                  <a:srgbClr val="53575E"/>
                </a:solidFill>
                <a:latin typeface="Lato Light" panose="020F0302020204030203" pitchFamily="34" charset="0"/>
                <a:ea typeface="Lato Light"/>
                <a:cs typeface="Lato Light"/>
                <a:sym typeface="Lato Light"/>
              </a:rPr>
              <a:t>utvärdera</a:t>
            </a:r>
            <a:r>
              <a:rPr lang="en-US" sz="2800" u="none" strike="noStrike" dirty="0">
                <a:solidFill>
                  <a:srgbClr val="53575E"/>
                </a:solidFill>
                <a:latin typeface="Lato Light" panose="020F0302020204030203" pitchFamily="34" charset="0"/>
                <a:ea typeface="Lato Light"/>
                <a:cs typeface="Lato Light"/>
                <a:sym typeface="Lato Light"/>
              </a:rPr>
              <a:t> de AI-system de </a:t>
            </a:r>
            <a:r>
              <a:rPr lang="en-US" sz="2800" u="none" strike="noStrike" dirty="0" err="1">
                <a:solidFill>
                  <a:srgbClr val="53575E"/>
                </a:solidFill>
                <a:latin typeface="Lato Light" panose="020F0302020204030203" pitchFamily="34" charset="0"/>
                <a:ea typeface="Lato Light"/>
                <a:cs typeface="Lato Light"/>
                <a:sym typeface="Lato Light"/>
              </a:rPr>
              <a:t>använder</a:t>
            </a:r>
            <a:r>
              <a:rPr lang="en-US" sz="2800" u="none" strike="noStrike" dirty="0">
                <a:solidFill>
                  <a:srgbClr val="53575E"/>
                </a:solidFill>
                <a:latin typeface="Lato Light" panose="020F0302020204030203" pitchFamily="34" charset="0"/>
                <a:ea typeface="Lato Light"/>
                <a:cs typeface="Lato Light"/>
                <a:sym typeface="Lato Light"/>
              </a:rPr>
              <a:t>?</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41581"/>
            <a:ext cx="6080576" cy="5924699"/>
          </a:xfrm>
          <a:prstGeom prst="rect">
            <a:avLst/>
          </a:prstGeom>
        </p:spPr>
        <p:txBody>
          <a:bodyPr lIns="0" tIns="0" rIns="0" bIns="0" rtlCol="0" anchor="t">
            <a:spAutoFit/>
          </a:bodyPr>
          <a:lstStyle/>
          <a:p>
            <a:pPr marL="0" lvl="0" indent="0" algn="l">
              <a:lnSpc>
                <a:spcPts val="6599"/>
              </a:lnSpc>
              <a:spcBef>
                <a:spcPct val="0"/>
              </a:spcBef>
            </a:pPr>
            <a:r>
              <a:rPr lang="en-US" sz="6599" u="none" strike="noStrike" dirty="0">
                <a:solidFill>
                  <a:srgbClr val="000000"/>
                </a:solidFill>
                <a:latin typeface="Oswald"/>
                <a:ea typeface="Oswald"/>
                <a:cs typeface="Oswald"/>
                <a:sym typeface="Oswald"/>
              </a:rPr>
              <a:t>ENHET 3: </a:t>
            </a:r>
          </a:p>
          <a:p>
            <a:pPr marL="0" lvl="0" indent="0" algn="l">
              <a:lnSpc>
                <a:spcPts val="6599"/>
              </a:lnSpc>
              <a:spcBef>
                <a:spcPct val="0"/>
              </a:spcBef>
            </a:pPr>
            <a:r>
              <a:rPr lang="en-US" sz="6599" u="none" strike="noStrike" dirty="0">
                <a:solidFill>
                  <a:srgbClr val="000000"/>
                </a:solidFill>
                <a:latin typeface="Oswald"/>
                <a:ea typeface="Oswald"/>
                <a:cs typeface="Oswald"/>
                <a:sym typeface="Oswald"/>
              </a:rPr>
              <a:t>BEVARA DEN MÄNSKLIGA DIMENSIONEN OCH DEN PEDAGOGISKA KONTROLLEN I AI-UTBILDNING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id="{032B128E-8E4A-7633-600D-58E298B3B4DA}"/>
              </a:ext>
            </a:extLst>
          </p:cNvPr>
          <p:cNvGrpSpPr/>
          <p:nvPr/>
        </p:nvGrpSpPr>
        <p:grpSpPr>
          <a:xfrm>
            <a:off x="7086600" y="6362701"/>
            <a:ext cx="10172700" cy="2895599"/>
            <a:chOff x="0" y="0"/>
            <a:chExt cx="12517336" cy="3256191"/>
          </a:xfrm>
        </p:grpSpPr>
        <p:sp>
          <p:nvSpPr>
            <p:cNvPr id="7" name="Freeform 3">
              <a:extLst>
                <a:ext uri="{FF2B5EF4-FFF2-40B4-BE49-F238E27FC236}">
                  <a16:creationId xmlns:a16="http://schemas.microsoft.com/office/drawing/2014/main" id="{8C9B2F1C-9A73-C4AA-5130-6901DF70F45A}"/>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sp>
        <p:nvSpPr>
          <p:cNvPr id="2" name="TextBox 2"/>
          <p:cNvSpPr txBox="1"/>
          <p:nvPr/>
        </p:nvSpPr>
        <p:spPr>
          <a:xfrm>
            <a:off x="8089811" y="3589163"/>
            <a:ext cx="3597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sp>
        <p:nvSpPr>
          <p:cNvPr id="3" name="TextBox 3"/>
          <p:cNvSpPr txBox="1"/>
          <p:nvPr/>
        </p:nvSpPr>
        <p:spPr>
          <a:xfrm>
            <a:off x="1028700" y="3156728"/>
            <a:ext cx="16230600" cy="25336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Enligt Europarådets grundläggande principer är AI-system sofistikerade imitationer av mänskligt beteende och beslutsfattande, men saknar mänsklig avsikt eller förståelse.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Genom att behandla AI som en "tänkare" riskerar vi att omärkligt förlora den pedagogiska kontrollen. Det är avgörande att komma ihåg att AI inte är ett neutralt verktyg; tvärtom förkroppsligar den utvecklarnas politiska, ekonomiska och sociala värderingar. Om vi ​​inte ifrågasätter hur intelligens och lärande definieras i dessa system, delegerar vi omedvetet vår undervisning till utvecklarens algoritms fördomar och värderingar.</a:t>
            </a:r>
          </a:p>
        </p:txBody>
      </p:sp>
      <p:sp>
        <p:nvSpPr>
          <p:cNvPr id="4" name="TextBox 4"/>
          <p:cNvSpPr txBox="1"/>
          <p:nvPr/>
        </p:nvSpPr>
        <p:spPr>
          <a:xfrm>
            <a:off x="1028700" y="1085850"/>
            <a:ext cx="16230600"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BEVARA DEN MÄNSKLIGA DIMENSIONEN OCH PEDAGOGISK KONTROLL I AI-ASSISTERAD INLÄRNING</a:t>
            </a:r>
          </a:p>
        </p:txBody>
      </p:sp>
      <p:sp>
        <p:nvSpPr>
          <p:cNvPr id="5" name="TextBox 5"/>
          <p:cNvSpPr txBox="1"/>
          <p:nvPr/>
        </p:nvSpPr>
        <p:spPr>
          <a:xfrm>
            <a:off x="7752199" y="7070742"/>
            <a:ext cx="8841532" cy="1447800"/>
          </a:xfrm>
          <a:prstGeom prst="rect">
            <a:avLst/>
          </a:prstGeom>
        </p:spPr>
        <p:txBody>
          <a:bodyPr lIns="0" tIns="0" rIns="0" bIns="0" rtlCol="0" anchor="t">
            <a:spAutoFit/>
          </a:bodyPr>
          <a:lstStyle/>
          <a:p>
            <a:pPr algn="ctr">
              <a:lnSpc>
                <a:spcPts val="2879"/>
              </a:lnSpc>
              <a:spcBef>
                <a:spcPct val="0"/>
              </a:spcBef>
            </a:pPr>
            <a:r>
              <a:rPr lang="en-US" sz="2400" dirty="0">
                <a:solidFill>
                  <a:srgbClr val="000000"/>
                </a:solidFill>
                <a:latin typeface="Lato Light" panose="020F0302020204030203" pitchFamily="34" charset="0"/>
                <a:sym typeface="Lato"/>
              </a:rPr>
              <a:t>AI-</a:t>
            </a:r>
            <a:r>
              <a:rPr lang="en-US" sz="2400" dirty="0" err="1">
                <a:solidFill>
                  <a:srgbClr val="000000"/>
                </a:solidFill>
                <a:latin typeface="Lato Light" panose="020F0302020204030203" pitchFamily="34" charset="0"/>
                <a:sym typeface="Lato"/>
              </a:rPr>
              <a:t>assisterade</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aktiviteter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bör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alltid</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börja</a:t>
            </a:r>
            <a:r>
              <a:rPr lang="en-US" sz="2400" dirty="0">
                <a:solidFill>
                  <a:srgbClr val="000000"/>
                </a:solidFill>
                <a:latin typeface="Lato Light" panose="020F0302020204030203" pitchFamily="34" charset="0"/>
                <a:sym typeface="Lato"/>
              </a:rPr>
              <a:t> och </a:t>
            </a:r>
            <a:r>
              <a:rPr lang="en-US" sz="2400" dirty="0" err="1">
                <a:solidFill>
                  <a:srgbClr val="000000"/>
                </a:solidFill>
                <a:latin typeface="Lato Light" panose="020F0302020204030203" pitchFamily="34" charset="0"/>
                <a:sym typeface="Lato"/>
              </a:rPr>
              <a:t>sluta</a:t>
            </a:r>
            <a:r>
              <a:rPr lang="en-US" sz="2400" dirty="0">
                <a:solidFill>
                  <a:srgbClr val="000000"/>
                </a:solidFill>
                <a:latin typeface="Lato Light" panose="020F0302020204030203" pitchFamily="34" charset="0"/>
                <a:sym typeface="Lato"/>
              </a:rPr>
              <a:t> med </a:t>
            </a:r>
            <a:r>
              <a:rPr lang="en-US" sz="2400" dirty="0" err="1">
                <a:solidFill>
                  <a:srgbClr val="000000"/>
                </a:solidFill>
                <a:latin typeface="Lato Light" panose="020F0302020204030203" pitchFamily="34" charset="0"/>
                <a:sym typeface="Lato"/>
              </a:rPr>
              <a:t>mänsklig</a:t>
            </a:r>
            <a:r>
              <a:rPr lang="en-US" sz="2400" dirty="0">
                <a:solidFill>
                  <a:srgbClr val="000000"/>
                </a:solidFill>
                <a:latin typeface="Lato Light" panose="020F0302020204030203" pitchFamily="34" charset="0"/>
                <a:sym typeface="Lato"/>
              </a:rPr>
              <a:t> intervention. Innan </a:t>
            </a:r>
            <a:r>
              <a:rPr lang="en-US" sz="2400" dirty="0" err="1">
                <a:solidFill>
                  <a:srgbClr val="000000"/>
                </a:solidFill>
                <a:latin typeface="Lato Light" panose="020F0302020204030203" pitchFamily="34" charset="0"/>
                <a:sym typeface="Lato"/>
              </a:rPr>
              <a:t>eleverna</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använder</a:t>
            </a:r>
            <a:r>
              <a:rPr lang="en-US" sz="2400" dirty="0">
                <a:solidFill>
                  <a:srgbClr val="000000"/>
                </a:solidFill>
                <a:latin typeface="Lato Light" panose="020F0302020204030203" pitchFamily="34" charset="0"/>
                <a:sym typeface="Lato"/>
              </a:rPr>
              <a:t> AI, be dem </a:t>
            </a:r>
            <a:r>
              <a:rPr lang="en-US" sz="2400" dirty="0" err="1">
                <a:solidFill>
                  <a:srgbClr val="000000"/>
                </a:solidFill>
                <a:latin typeface="Lato Light" panose="020F0302020204030203" pitchFamily="34" charset="0"/>
                <a:sym typeface="Lato"/>
              </a:rPr>
              <a:t>skriva</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ner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sina</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idéer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eller</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frågor</a:t>
            </a:r>
            <a:r>
              <a:rPr lang="en-US" sz="2400" dirty="0">
                <a:solidFill>
                  <a:srgbClr val="000000"/>
                </a:solidFill>
                <a:latin typeface="Lato Light" panose="020F0302020204030203" pitchFamily="34" charset="0"/>
                <a:sym typeface="Lato"/>
              </a:rPr>
              <a:t> och sedan </a:t>
            </a:r>
            <a:r>
              <a:rPr lang="en-US" sz="2400" dirty="0" err="1">
                <a:solidFill>
                  <a:srgbClr val="000000"/>
                </a:solidFill>
                <a:latin typeface="Lato Light" panose="020F0302020204030203" pitchFamily="34" charset="0"/>
                <a:sym typeface="Lato"/>
              </a:rPr>
              <a:t>granska</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redigera</a:t>
            </a:r>
            <a:r>
              <a:rPr lang="en-US" sz="2400" dirty="0">
                <a:solidFill>
                  <a:srgbClr val="000000"/>
                </a:solidFill>
                <a:latin typeface="Lato Light" panose="020F0302020204030203" pitchFamily="34" charset="0"/>
                <a:sym typeface="Lato"/>
              </a:rPr>
              <a:t> och </a:t>
            </a:r>
            <a:r>
              <a:rPr lang="en-US" sz="2400" dirty="0" err="1">
                <a:solidFill>
                  <a:srgbClr val="000000"/>
                </a:solidFill>
                <a:latin typeface="Lato Light" panose="020F0302020204030203" pitchFamily="34" charset="0"/>
                <a:sym typeface="Lato"/>
              </a:rPr>
              <a:t>motivera</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svaret</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som</a:t>
            </a:r>
            <a:r>
              <a:rPr lang="en-US" sz="2400" dirty="0">
                <a:solidFill>
                  <a:srgbClr val="000000"/>
                </a:solidFill>
                <a:latin typeface="Lato Light" panose="020F0302020204030203" pitchFamily="34" charset="0"/>
                <a:sym typeface="Lato"/>
              </a:rPr>
              <a:t> </a:t>
            </a:r>
            <a:r>
              <a:rPr lang="en-US" sz="2400" dirty="0" err="1">
                <a:solidFill>
                  <a:srgbClr val="000000"/>
                </a:solidFill>
                <a:latin typeface="Lato Light" panose="020F0302020204030203" pitchFamily="34" charset="0"/>
                <a:sym typeface="Lato"/>
              </a:rPr>
              <a:t>genererats</a:t>
            </a:r>
            <a:r>
              <a:rPr lang="en-US" sz="2400" dirty="0">
                <a:solidFill>
                  <a:srgbClr val="000000"/>
                </a:solidFill>
                <a:latin typeface="Lato Light" panose="020F0302020204030203" pitchFamily="34" charset="0"/>
                <a:sym typeface="Lato"/>
              </a:rPr>
              <a:t> av </a:t>
            </a:r>
            <a:r>
              <a:rPr lang="en-US" sz="2400" dirty="0" err="1">
                <a:solidFill>
                  <a:srgbClr val="000000"/>
                </a:solidFill>
                <a:latin typeface="Lato Light" panose="020F0302020204030203" pitchFamily="34" charset="0"/>
                <a:sym typeface="Lato"/>
              </a:rPr>
              <a:t>AI:n</a:t>
            </a:r>
            <a:r>
              <a:rPr lang="en-US" sz="2400" dirty="0">
                <a:solidFill>
                  <a:srgbClr val="000000"/>
                </a:solidFill>
                <a:latin typeface="Lato Light" panose="020F0302020204030203" pitchFamily="34" charset="0"/>
                <a:sym typeface="Lato"/>
              </a:rPr>
              <a:t>.</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595394" y="1885950"/>
            <a:ext cx="8663906" cy="6294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panose="020F0302020204030203" pitchFamily="34" charset="0"/>
                <a:ea typeface="Lato Light"/>
                <a:cs typeface="Lato Light"/>
                <a:sym typeface="Lato Light"/>
              </a:rPr>
              <a:t>Pedagogisk</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kontroll</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upprätthålls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genom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placera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människan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en</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aktiv</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aktör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genom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hela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utbildningsprocessen</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Detta </a:t>
            </a:r>
            <a:r>
              <a:rPr lang="en-US" sz="2400" u="none" strike="noStrike" dirty="0" err="1">
                <a:solidFill>
                  <a:srgbClr val="000000"/>
                </a:solidFill>
                <a:latin typeface="Lato Light" panose="020F0302020204030203" pitchFamily="34" charset="0"/>
                <a:ea typeface="Lato Light"/>
                <a:cs typeface="Lato Light"/>
                <a:sym typeface="Lato Light"/>
              </a:rPr>
              <a:t>innebär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flera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viktiga</a:t>
            </a:r>
            <a:r>
              <a:rPr lang="en-US" sz="2400" u="none" strike="noStrike" dirty="0">
                <a:solidFill>
                  <a:srgbClr val="000000"/>
                </a:solidFill>
                <a:latin typeface="Lato Light" panose="020F0302020204030203" pitchFamily="34" charset="0"/>
                <a:ea typeface="Lato Light"/>
                <a:cs typeface="Lato Light"/>
                <a:sym typeface="Lato Light"/>
              </a:rPr>
              <a:t> roller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du, </a:t>
            </a:r>
            <a:r>
              <a:rPr lang="en-US" sz="2400" u="none" strike="noStrike" dirty="0" err="1">
                <a:solidFill>
                  <a:srgbClr val="000000"/>
                </a:solidFill>
                <a:latin typeface="Lato Light" panose="020F0302020204030203" pitchFamily="34" charset="0"/>
                <a:ea typeface="Lato Light"/>
                <a:cs typeface="Lato Light"/>
                <a:sym typeface="Lato Light"/>
              </a:rPr>
              <a:t>som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lärare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måste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utföra</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Etisk</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tolk</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Vägleder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studenter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kritiskt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utvärdera</a:t>
            </a:r>
            <a:r>
              <a:rPr lang="en-US" sz="2400" b="1" u="none" strike="noStrike" dirty="0">
                <a:solidFill>
                  <a:srgbClr val="000000"/>
                </a:solidFill>
                <a:latin typeface="Lato Light" panose="020F0302020204030203" pitchFamily="34" charset="0"/>
                <a:ea typeface="Lato Bold"/>
                <a:cs typeface="Lato Bold"/>
                <a:sym typeface="Lato Bold"/>
              </a:rPr>
              <a:t> AI-resultat, </a:t>
            </a:r>
            <a:r>
              <a:rPr lang="en-US" sz="2400" b="1" u="none" strike="noStrike" dirty="0" err="1">
                <a:solidFill>
                  <a:srgbClr val="000000"/>
                </a:solidFill>
                <a:latin typeface="Lato Light" panose="020F0302020204030203" pitchFamily="34" charset="0"/>
                <a:ea typeface="Lato Bold"/>
                <a:cs typeface="Lato Bold"/>
                <a:sym typeface="Lato Bold"/>
              </a:rPr>
              <a:t>hjälper</a:t>
            </a:r>
            <a:r>
              <a:rPr lang="en-US" sz="2400" b="1" u="none" strike="noStrike" dirty="0">
                <a:solidFill>
                  <a:srgbClr val="000000"/>
                </a:solidFill>
                <a:latin typeface="Lato Light" panose="020F0302020204030203" pitchFamily="34" charset="0"/>
                <a:ea typeface="Lato Bold"/>
                <a:cs typeface="Lato Bold"/>
                <a:sym typeface="Lato Bold"/>
              </a:rPr>
              <a:t> dem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identifiera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partiskheter</a:t>
            </a:r>
            <a:r>
              <a:rPr lang="en-US" sz="2400" b="1" u="none" strike="noStrike" dirty="0">
                <a:solidFill>
                  <a:srgbClr val="000000"/>
                </a:solidFill>
                <a:latin typeface="Lato Light" panose="020F0302020204030203" pitchFamily="34" charset="0"/>
                <a:ea typeface="Lato Bold"/>
                <a:cs typeface="Lato Bold"/>
                <a:sym typeface="Lato Bold"/>
              </a:rPr>
              <a:t> och </a:t>
            </a:r>
            <a:r>
              <a:rPr lang="en-US" sz="2400" b="1" u="none" strike="noStrike" dirty="0" err="1">
                <a:solidFill>
                  <a:srgbClr val="000000"/>
                </a:solidFill>
                <a:latin typeface="Lato Light" panose="020F0302020204030203" pitchFamily="34" charset="0"/>
                <a:ea typeface="Lato Bold"/>
                <a:cs typeface="Lato Bold"/>
                <a:sym typeface="Lato Bold"/>
              </a:rPr>
              <a:t>förstå</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deras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konsekvenser</a:t>
            </a:r>
            <a:r>
              <a:rPr lang="en-US" sz="2400" b="1" u="none" strike="noStrike" dirty="0">
                <a:solidFill>
                  <a:srgbClr val="000000"/>
                </a:solidFill>
                <a:latin typeface="Lato Light" panose="020F0302020204030203" pitchFamily="34" charset="0"/>
                <a:ea typeface="Lato Bold"/>
                <a:cs typeface="Lato Bold"/>
                <a:sym typeface="Lato Bold"/>
              </a:rPr>
              <a:t>. </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Reflekterande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vägledning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uppmuntrar</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aktivt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lärande</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genom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få</a:t>
            </a:r>
            <a:r>
              <a:rPr lang="en-US" sz="2400" b="1" u="none" strike="noStrike" dirty="0">
                <a:solidFill>
                  <a:srgbClr val="000000"/>
                </a:solidFill>
                <a:latin typeface="Lato Light" panose="020F0302020204030203" pitchFamily="34" charset="0"/>
                <a:ea typeface="Lato Bold"/>
                <a:cs typeface="Lato Bold"/>
                <a:sym typeface="Lato Bold"/>
              </a:rPr>
              <a:t> dig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ifrågasätta</a:t>
            </a:r>
            <a:r>
              <a:rPr lang="en-US" sz="2400" b="1" u="none" strike="noStrike" dirty="0">
                <a:solidFill>
                  <a:srgbClr val="000000"/>
                </a:solidFill>
                <a:latin typeface="Lato Light" panose="020F0302020204030203" pitchFamily="34" charset="0"/>
                <a:ea typeface="Lato Bold"/>
                <a:cs typeface="Lato Bold"/>
                <a:sym typeface="Lato Bold"/>
              </a:rPr>
              <a:t> AI-</a:t>
            </a:r>
            <a:r>
              <a:rPr lang="en-US" sz="2400" b="1" u="none" strike="noStrike" dirty="0" err="1">
                <a:solidFill>
                  <a:srgbClr val="000000"/>
                </a:solidFill>
                <a:latin typeface="Lato Light" panose="020F0302020204030203" pitchFamily="34" charset="0"/>
                <a:ea typeface="Lato Bold"/>
                <a:cs typeface="Lato Bold"/>
                <a:sym typeface="Lato Bold"/>
              </a:rPr>
              <a:t>förslag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istället</a:t>
            </a:r>
            <a:r>
              <a:rPr lang="en-US" sz="2400" b="1" u="none" strike="noStrike" dirty="0">
                <a:solidFill>
                  <a:srgbClr val="000000"/>
                </a:solidFill>
                <a:latin typeface="Lato Light" panose="020F0302020204030203" pitchFamily="34" charset="0"/>
                <a:ea typeface="Lato Bold"/>
                <a:cs typeface="Lato Bold"/>
                <a:sym typeface="Lato Bold"/>
              </a:rPr>
              <a:t> för </a:t>
            </a:r>
            <a:r>
              <a:rPr lang="en-US" sz="2400" b="1" u="none" strike="noStrike" dirty="0" err="1">
                <a:solidFill>
                  <a:srgbClr val="000000"/>
                </a:solidFill>
                <a:latin typeface="Lato Light" panose="020F0302020204030203" pitchFamily="34" charset="0"/>
                <a:ea typeface="Lato Bold"/>
                <a:cs typeface="Lato Bold"/>
                <a:sym typeface="Lato Bold"/>
              </a:rPr>
              <a:t>att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acceptera</a:t>
            </a:r>
            <a:r>
              <a:rPr lang="en-US" sz="2400" b="1" u="none" strike="noStrike" dirty="0">
                <a:solidFill>
                  <a:srgbClr val="000000"/>
                </a:solidFill>
                <a:latin typeface="Lato Light" panose="020F0302020204030203" pitchFamily="34" charset="0"/>
                <a:ea typeface="Lato Bold"/>
                <a:cs typeface="Lato Bold"/>
                <a:sym typeface="Lato Bold"/>
              </a:rPr>
              <a:t> dem </a:t>
            </a:r>
            <a:r>
              <a:rPr lang="en-US" sz="2400" b="1" u="none" strike="noStrike" dirty="0" err="1">
                <a:solidFill>
                  <a:srgbClr val="000000"/>
                </a:solidFill>
                <a:latin typeface="Lato Light" panose="020F0302020204030203" pitchFamily="34" charset="0"/>
                <a:ea typeface="Lato Bold"/>
                <a:cs typeface="Lato Bold"/>
                <a:sym typeface="Lato Bold"/>
              </a:rPr>
              <a:t>utan</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analys</a:t>
            </a:r>
            <a:r>
              <a:rPr lang="en-US" sz="2400" b="1" u="none" strike="noStrike" dirty="0">
                <a:solidFill>
                  <a:srgbClr val="000000"/>
                </a:solidFill>
                <a:latin typeface="Lato Light" panose="020F0302020204030203" pitchFamily="34" charset="0"/>
                <a:ea typeface="Lato Bold"/>
                <a:cs typeface="Lato Bold"/>
                <a:sym typeface="Lato Bold"/>
              </a:rPr>
              <a:t>. </a:t>
            </a:r>
          </a:p>
          <a:p>
            <a:pPr marL="0" lvl="0" indent="0" algn="just">
              <a:lnSpc>
                <a:spcPts val="2879"/>
              </a:lnSpc>
              <a:spcBef>
                <a:spcPct val="0"/>
              </a:spcBef>
            </a:pPr>
            <a:endParaRPr lang="en-US" sz="2400" b="1" u="none" strike="noStrike" dirty="0">
              <a:solidFill>
                <a:srgbClr val="000000"/>
              </a:solidFill>
              <a:latin typeface="Lato Light" panose="020F0302020204030203" pitchFamily="34" charset="0"/>
              <a:ea typeface="Lato Bold"/>
              <a:cs typeface="Lato Bold"/>
              <a:sym typeface="Lato Bold"/>
            </a:endParaRPr>
          </a:p>
          <a:p>
            <a:pPr marL="434340" lvl="1" indent="-217170" algn="just">
              <a:lnSpc>
                <a:spcPts val="2879"/>
              </a:lnSpc>
              <a:spcBef>
                <a:spcPct val="0"/>
              </a:spcBef>
              <a:buFont typeface="Arial"/>
              <a:buChar char="•"/>
            </a:pPr>
            <a:r>
              <a:rPr lang="en-US" sz="2400" u="none" strike="noStrike" dirty="0" err="1">
                <a:solidFill>
                  <a:srgbClr val="000000"/>
                </a:solidFill>
                <a:latin typeface="Lato Light" panose="020F0302020204030203" pitchFamily="34" charset="0"/>
                <a:ea typeface="Lato Light"/>
                <a:cs typeface="Lato Light"/>
                <a:sym typeface="Lato Light"/>
              </a:rPr>
              <a:t>Ramverket</a:t>
            </a:r>
            <a:r>
              <a:rPr lang="en-US" sz="2400" u="none" strike="noStrike" dirty="0">
                <a:solidFill>
                  <a:srgbClr val="000000"/>
                </a:solidFill>
                <a:latin typeface="Lato Light" panose="020F0302020204030203" pitchFamily="34" charset="0"/>
                <a:ea typeface="Lato Light"/>
                <a:cs typeface="Lato Light"/>
                <a:sym typeface="Lato Light"/>
              </a:rPr>
              <a:t> Human Inquiry–AI–Human Enhancement (I-AI-I) anger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användningen</a:t>
            </a:r>
            <a:r>
              <a:rPr lang="en-US" sz="2400" u="none" strike="noStrike" dirty="0">
                <a:solidFill>
                  <a:srgbClr val="000000"/>
                </a:solidFill>
                <a:latin typeface="Lato Light" panose="020F0302020204030203" pitchFamily="34" charset="0"/>
                <a:ea typeface="Lato Light"/>
                <a:cs typeface="Lato Light"/>
                <a:sym typeface="Lato Light"/>
              </a:rPr>
              <a:t> av AI </a:t>
            </a:r>
            <a:r>
              <a:rPr lang="en-US" sz="2400" u="none" strike="noStrike" dirty="0" err="1">
                <a:solidFill>
                  <a:srgbClr val="000000"/>
                </a:solidFill>
                <a:latin typeface="Lato Light" panose="020F0302020204030203" pitchFamily="34" charset="0"/>
                <a:ea typeface="Lato Light"/>
                <a:cs typeface="Lato Light"/>
                <a:sym typeface="Lato Light"/>
              </a:rPr>
              <a:t>bör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börja</a:t>
            </a:r>
            <a:r>
              <a:rPr lang="en-US" sz="2400" u="none" strike="noStrike" dirty="0">
                <a:solidFill>
                  <a:srgbClr val="000000"/>
                </a:solidFill>
                <a:latin typeface="Lato Light" panose="020F0302020204030203" pitchFamily="34" charset="0"/>
                <a:ea typeface="Lato Light"/>
                <a:cs typeface="Lato Light"/>
                <a:sym typeface="Lato Light"/>
              </a:rPr>
              <a:t> med </a:t>
            </a:r>
            <a:r>
              <a:rPr lang="en-US" sz="2400" u="none" strike="noStrike" dirty="0" err="1">
                <a:solidFill>
                  <a:srgbClr val="000000"/>
                </a:solidFill>
                <a:latin typeface="Lato Light" panose="020F0302020204030203" pitchFamily="34" charset="0"/>
                <a:ea typeface="Lato Light"/>
                <a:cs typeface="Lato Light"/>
                <a:sym typeface="Lato Light"/>
              </a:rPr>
              <a:t>mänsklig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undersökning</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sluta</a:t>
            </a:r>
            <a:r>
              <a:rPr lang="en-US" sz="2400" u="none" strike="noStrike" dirty="0">
                <a:solidFill>
                  <a:srgbClr val="000000"/>
                </a:solidFill>
                <a:latin typeface="Lato Light" panose="020F0302020204030203" pitchFamily="34" charset="0"/>
                <a:ea typeface="Lato Light"/>
                <a:cs typeface="Lato Light"/>
                <a:sym typeface="Lato Light"/>
              </a:rPr>
              <a:t> med </a:t>
            </a:r>
            <a:r>
              <a:rPr lang="en-US" sz="2400" u="none" strike="noStrike" dirty="0" err="1">
                <a:solidFill>
                  <a:srgbClr val="000000"/>
                </a:solidFill>
                <a:latin typeface="Lato Light" panose="020F0302020204030203" pitchFamily="34" charset="0"/>
                <a:ea typeface="Lato Light"/>
                <a:cs typeface="Lato Light"/>
                <a:sym typeface="Lato Light"/>
              </a:rPr>
              <a:t>mänsklig</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granskning</a:t>
            </a:r>
            <a:r>
              <a:rPr lang="en-US" sz="2400" u="none" strike="noStrike" dirty="0">
                <a:solidFill>
                  <a:srgbClr val="000000"/>
                </a:solidFill>
                <a:latin typeface="Lato Light" panose="020F0302020204030203" pitchFamily="34" charset="0"/>
                <a:ea typeface="Lato Light"/>
                <a:cs typeface="Lato Light"/>
                <a:sym typeface="Lato Light"/>
              </a:rPr>
              <a:t> och </a:t>
            </a:r>
            <a:r>
              <a:rPr lang="en-US" sz="2400" u="none" strike="noStrike" dirty="0" err="1">
                <a:solidFill>
                  <a:srgbClr val="000000"/>
                </a:solidFill>
                <a:latin typeface="Lato Light" panose="020F0302020204030203" pitchFamily="34" charset="0"/>
                <a:ea typeface="Lato Light"/>
                <a:cs typeface="Lato Light"/>
                <a:sym typeface="Lato Light"/>
              </a:rPr>
              <a:t>reflektion</a:t>
            </a:r>
            <a:r>
              <a:rPr lang="en-US" sz="2400" u="none" strike="noStrike" dirty="0">
                <a:solidFill>
                  <a:srgbClr val="000000"/>
                </a:solidFill>
                <a:latin typeface="Lato Light" panose="020F0302020204030203" pitchFamily="34" charset="0"/>
                <a:ea typeface="Lato Light"/>
                <a:cs typeface="Lato Light"/>
                <a:sym typeface="Lato Light"/>
              </a:rPr>
              <a:t>, för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förhindra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att</a:t>
            </a:r>
            <a:r>
              <a:rPr lang="en-US" sz="2400" u="none" strike="noStrike" dirty="0">
                <a:solidFill>
                  <a:srgbClr val="000000"/>
                </a:solidFill>
                <a:latin typeface="Lato Light" panose="020F0302020204030203" pitchFamily="34" charset="0"/>
                <a:ea typeface="Lato Light"/>
                <a:cs typeface="Lato Light"/>
                <a:sym typeface="Lato Light"/>
              </a:rPr>
              <a:t> AI </a:t>
            </a:r>
            <a:r>
              <a:rPr lang="en-US" sz="2400" u="none" strike="noStrike" dirty="0" err="1">
                <a:solidFill>
                  <a:srgbClr val="000000"/>
                </a:solidFill>
                <a:latin typeface="Lato Light" panose="020F0302020204030203" pitchFamily="34" charset="0"/>
                <a:ea typeface="Lato Light"/>
                <a:cs typeface="Lato Light"/>
                <a:sym typeface="Lato Light"/>
              </a:rPr>
              <a:t>blir</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slutprodukten</a:t>
            </a:r>
            <a:r>
              <a:rPr lang="en-US" sz="2400" u="none" strike="noStrike" dirty="0">
                <a:solidFill>
                  <a:srgbClr val="000000"/>
                </a:solidFill>
                <a:latin typeface="Lato Light" panose="020F0302020204030203" pitchFamily="34" charset="0"/>
                <a:ea typeface="Lato Light"/>
                <a:cs typeface="Lato Light"/>
                <a:sym typeface="Lato Light"/>
              </a:rPr>
              <a:t>.</a:t>
            </a:r>
          </a:p>
        </p:txBody>
      </p:sp>
      <p:grpSp>
        <p:nvGrpSpPr>
          <p:cNvPr id="3" name="Group 3"/>
          <p:cNvGrpSpPr/>
          <p:nvPr/>
        </p:nvGrpSpPr>
        <p:grpSpPr>
          <a:xfrm>
            <a:off x="0" y="0"/>
            <a:ext cx="8072999" cy="10287000"/>
            <a:chOff x="0" y="0"/>
            <a:chExt cx="10763999" cy="13716000"/>
          </a:xfrm>
        </p:grpSpPr>
        <p:sp>
          <p:nvSpPr>
            <p:cNvPr id="4" name="Freeform 4"/>
            <p:cNvSpPr/>
            <p:nvPr/>
          </p:nvSpPr>
          <p:spPr>
            <a:xfrm>
              <a:off x="0" y="0"/>
              <a:ext cx="10764012" cy="13716000"/>
            </a:xfrm>
            <a:custGeom>
              <a:avLst/>
              <a:gdLst/>
              <a:ahLst/>
              <a:cxnLst/>
              <a:rect l="l" t="t" r="r" b="b"/>
              <a:pathLst>
                <a:path w="10764012" h="13716000">
                  <a:moveTo>
                    <a:pt x="0" y="0"/>
                  </a:moveTo>
                  <a:lnTo>
                    <a:pt x="10764012" y="0"/>
                  </a:lnTo>
                  <a:lnTo>
                    <a:pt x="10764012" y="13716000"/>
                  </a:lnTo>
                  <a:lnTo>
                    <a:pt x="0" y="13716000"/>
                  </a:lnTo>
                  <a:lnTo>
                    <a:pt x="0" y="0"/>
                  </a:lnTo>
                  <a:close/>
                </a:path>
              </a:pathLst>
            </a:custGeom>
            <a:blipFill>
              <a:blip r:embed="rId4"/>
              <a:stretch>
                <a:fillRect l="-8673" r="-61120"/>
              </a:stretch>
            </a:blipFill>
          </p:spPr>
          <p:txBody>
            <a:bodyPr/>
            <a:lstStyle/>
            <a:p>
              <a:endParaRPr lang="es-ES"/>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540172"/>
            <a:ext cx="9644396" cy="1721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BEVARA DEN MÄNSKLIGA DIMENSIONEN OCH PEDAGOGISK KONTROLL I AI-ASSISTERAD INLÄRNING</a:t>
            </a:r>
          </a:p>
        </p:txBody>
      </p:sp>
      <p:sp>
        <p:nvSpPr>
          <p:cNvPr id="3" name="TextBox 3"/>
          <p:cNvSpPr txBox="1"/>
          <p:nvPr/>
        </p:nvSpPr>
        <p:spPr>
          <a:xfrm>
            <a:off x="1028700" y="2564978"/>
            <a:ext cx="9074894" cy="5791200"/>
          </a:xfrm>
          <a:prstGeom prst="rect">
            <a:avLst/>
          </a:prstGeom>
        </p:spPr>
        <p:txBody>
          <a:bodyPr lIns="0" tIns="0" rIns="0" bIns="0" rtlCol="0" anchor="t">
            <a:spAutoFit/>
          </a:bodyPr>
          <a:lstStyle/>
          <a:p>
            <a:pPr marL="0" lvl="0" indent="0" algn="just">
              <a:lnSpc>
                <a:spcPts val="2879"/>
              </a:lnSpc>
              <a:spcBef>
                <a:spcPct val="0"/>
              </a:spcBef>
            </a:pPr>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Forskning (Chiu et al., 2023) visar att lärare har större inverkan på elevernas motivation än den upplevda intelligensen hos AI:n i sig.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Genom att delegera administrativa eller repetitiva uppgifter till AI kan du fokusera mer på social-emotionellt lärande, mentorskap och kreativ problemlösning.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u="none" strike="noStrike">
                <a:solidFill>
                  <a:srgbClr val="000000"/>
                </a:solidFill>
                <a:latin typeface="Lato Light"/>
                <a:ea typeface="Lato Light"/>
                <a:cs typeface="Lato Light"/>
                <a:sym typeface="Lato Light"/>
              </a:rPr>
              <a:t>Det är avgörande att säkerställa att AI förblir ett stödverktyg, medan mänskligt omdöme och vägledning förblir avgörande.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1" indent="0" algn="just">
              <a:lnSpc>
                <a:spcPts val="2879"/>
              </a:lnSpc>
              <a:spcBef>
                <a:spcPct val="0"/>
              </a:spcBef>
            </a:pPr>
            <a:r>
              <a:rPr lang="en-US" sz="2400" u="none" strike="noStrike">
                <a:solidFill>
                  <a:srgbClr val="000000"/>
                </a:solidFill>
                <a:latin typeface="Lato Light"/>
                <a:ea typeface="Lato Light"/>
                <a:cs typeface="Lato Light"/>
                <a:sym typeface="Lato Light"/>
              </a:rPr>
              <a:t>En grundläggande fråga är: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ctr">
              <a:lnSpc>
                <a:spcPts val="2879"/>
              </a:lnSpc>
              <a:spcBef>
                <a:spcPct val="0"/>
              </a:spcBef>
            </a:pPr>
            <a:r>
              <a:rPr lang="en-US" sz="2400" u="none" strike="noStrike">
                <a:solidFill>
                  <a:srgbClr val="000000"/>
                </a:solidFill>
                <a:latin typeface="Lato Light"/>
                <a:ea typeface="Lato Light"/>
                <a:cs typeface="Lato Light"/>
                <a:sym typeface="Lato Light"/>
              </a:rPr>
              <a:t>Tränar ni elever att förlita sig på AI för att tänka åt dem, eller tränar ni AI för att hjälpa dem att tänka djupare och mer självständigt?</a:t>
            </a:r>
          </a:p>
        </p:txBody>
      </p:sp>
      <p:grpSp>
        <p:nvGrpSpPr>
          <p:cNvPr id="4" name="Group 4"/>
          <p:cNvGrpSpPr/>
          <p:nvPr/>
        </p:nvGrpSpPr>
        <p:grpSpPr>
          <a:xfrm>
            <a:off x="10771651" y="0"/>
            <a:ext cx="7516349" cy="10287000"/>
            <a:chOff x="0" y="0"/>
            <a:chExt cx="10021799" cy="13716000"/>
          </a:xfrm>
        </p:grpSpPr>
        <p:sp>
          <p:nvSpPr>
            <p:cNvPr id="5" name="Freeform 5"/>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105296" b="-2"/>
              </a:stretch>
            </a:blipFill>
          </p:spPr>
          <p:txBody>
            <a:bodyPr/>
            <a:lstStyle/>
            <a:p>
              <a:endParaRPr lang="es-ES"/>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93938" y="2381250"/>
            <a:ext cx="9065362" cy="6666697"/>
          </a:xfrm>
          <a:prstGeom prst="rect">
            <a:avLst/>
          </a:prstGeom>
        </p:spPr>
        <p:txBody>
          <a:bodyPr lIns="0" tIns="0" rIns="0" bIns="0" rtlCol="0" anchor="t">
            <a:spAutoFit/>
          </a:bodyPr>
          <a:lstStyle/>
          <a:p>
            <a:pPr marL="0" lvl="0" indent="0" algn="just">
              <a:lnSpc>
                <a:spcPts val="2880"/>
              </a:lnSpc>
              <a:spcBef>
                <a:spcPct val="0"/>
              </a:spcBef>
            </a:pPr>
            <a:r>
              <a:rPr lang="en-US" sz="2400" b="1" u="none" strike="noStrike" dirty="0" err="1">
                <a:solidFill>
                  <a:srgbClr val="000000"/>
                </a:solidFill>
                <a:latin typeface="Lato Light"/>
                <a:ea typeface="Lato Light"/>
                <a:cs typeface="Lato Light"/>
                <a:sym typeface="Lato Light"/>
              </a:rPr>
              <a:t>Kontext</a:t>
            </a:r>
            <a:r>
              <a:rPr lang="en-US" sz="2400" u="none" strike="noStrike" dirty="0">
                <a:solidFill>
                  <a:srgbClr val="000000"/>
                </a:solidFill>
                <a:latin typeface="Lato Light"/>
                <a:ea typeface="Lato Light"/>
                <a:cs typeface="Lato Light"/>
                <a:sym typeface="Lato Light"/>
              </a:rPr>
              <a:t>: Er institution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infört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plattform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genererar</a:t>
            </a:r>
            <a:r>
              <a:rPr lang="en-US" sz="2400" u="none" strike="noStrike" dirty="0">
                <a:solidFill>
                  <a:srgbClr val="000000"/>
                </a:solidFill>
                <a:latin typeface="Lato Light"/>
                <a:ea typeface="Lato Light"/>
                <a:cs typeface="Lato Light"/>
                <a:sym typeface="Lato Light"/>
              </a:rPr>
              <a:t> CV, </a:t>
            </a:r>
            <a:r>
              <a:rPr lang="en-US" sz="2400" u="none" strike="noStrike" dirty="0" err="1">
                <a:solidFill>
                  <a:srgbClr val="000000"/>
                </a:solidFill>
                <a:latin typeface="Lato Light"/>
                <a:ea typeface="Lato Light"/>
                <a:cs typeface="Lato Light"/>
                <a:sym typeface="Lato Light"/>
              </a:rPr>
              <a:t>utvärderar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föreslår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åtgärder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interaktionsdata</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b="1" u="none" strike="noStrike" dirty="0" err="1">
                <a:solidFill>
                  <a:srgbClr val="000000"/>
                </a:solidFill>
                <a:latin typeface="Lato Light"/>
                <a:ea typeface="Lato Light"/>
                <a:cs typeface="Lato Light"/>
                <a:sym typeface="Lato Light"/>
              </a:rPr>
              <a:t>Utmaningen</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grupp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möte</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uppfattar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opersonlig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feedbacken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generisk</a:t>
            </a:r>
            <a:r>
              <a:rPr lang="en-US" sz="2400" u="none" strike="noStrike" dirty="0">
                <a:solidFill>
                  <a:srgbClr val="000000"/>
                </a:solidFill>
                <a:latin typeface="Lato Light"/>
                <a:ea typeface="Lato Light"/>
                <a:cs typeface="Lato Light"/>
                <a:sym typeface="Lato Light"/>
              </a:rPr>
              <a:t> och till </a:t>
            </a:r>
            <a:r>
              <a:rPr lang="en-US" sz="2400" u="none" strike="noStrike" dirty="0" err="1">
                <a:solidFill>
                  <a:srgbClr val="000000"/>
                </a:solidFill>
                <a:latin typeface="Lato Light"/>
                <a:ea typeface="Lato Light"/>
                <a:cs typeface="Lato Light"/>
                <a:sym typeface="Lato Light"/>
              </a:rPr>
              <a:t>liten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nytta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Hur </a:t>
            </a:r>
            <a:r>
              <a:rPr lang="en-US" sz="2400" u="none" strike="noStrike" dirty="0" err="1">
                <a:solidFill>
                  <a:srgbClr val="000000"/>
                </a:solidFill>
                <a:latin typeface="Lato Light"/>
                <a:ea typeface="Lato Light"/>
                <a:cs typeface="Lato Light"/>
                <a:sym typeface="Lato Light"/>
              </a:rPr>
              <a:t>återfå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kontrollen</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A</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utkast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kontroll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fastställer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inget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genererat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ska visas för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föregående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kontextualisering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läraren</a:t>
            </a:r>
            <a:r>
              <a:rPr lang="en-US" sz="2400" u="none" strike="noStrike" dirty="0">
                <a:solidFill>
                  <a:srgbClr val="000000"/>
                </a:solidFill>
                <a:latin typeface="Lato Light"/>
                <a:ea typeface="Lato Light"/>
                <a:cs typeface="Lato Light"/>
                <a:sym typeface="Lato Light"/>
              </a:rPr>
              <a:t>. </a:t>
            </a: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interaktion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dimension): AI </a:t>
            </a:r>
            <a:r>
              <a:rPr lang="en-US" sz="2400" u="none" strike="noStrike" dirty="0" err="1">
                <a:solidFill>
                  <a:srgbClr val="000000"/>
                </a:solidFill>
                <a:latin typeface="Lato Light"/>
                <a:ea typeface="Lato Light"/>
                <a:cs typeface="Lato Light"/>
                <a:sym typeface="Lato Light"/>
              </a:rPr>
              <a:t>hanterar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teoretiska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delen</a:t>
            </a:r>
            <a:r>
              <a:rPr lang="en-US" sz="2400" u="none" strike="noStrike" dirty="0">
                <a:solidFill>
                  <a:srgbClr val="000000"/>
                </a:solidFill>
                <a:latin typeface="Lato Light"/>
                <a:ea typeface="Lato Light"/>
                <a:cs typeface="Lato Light"/>
                <a:sym typeface="Lato Light"/>
              </a:rPr>
              <a:t>, men 30 % av </a:t>
            </a:r>
            <a:r>
              <a:rPr lang="en-US" sz="2400" u="none" strike="noStrike" dirty="0" err="1">
                <a:solidFill>
                  <a:srgbClr val="000000"/>
                </a:solidFill>
                <a:latin typeface="Lato Light"/>
                <a:ea typeface="Lato Light"/>
                <a:cs typeface="Lato Light"/>
                <a:sym typeface="Lato Light"/>
              </a:rPr>
              <a:t>betyget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beroende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obligatorisk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intervju</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professorn</a:t>
            </a:r>
            <a:r>
              <a:rPr lang="en-US" sz="2400" u="none" strike="noStrike" dirty="0">
                <a:solidFill>
                  <a:srgbClr val="000000"/>
                </a:solidFill>
                <a:latin typeface="Lato Light"/>
                <a:ea typeface="Lato Light"/>
                <a:cs typeface="Lato Light"/>
                <a:sym typeface="Lato Light"/>
              </a:rPr>
              <a:t>. </a:t>
            </a:r>
          </a:p>
          <a:p>
            <a:pPr marL="434341" lvl="1" indent="-217171" algn="just">
              <a:lnSpc>
                <a:spcPts val="2880"/>
              </a:lnSpc>
              <a:spcBef>
                <a:spcPct val="0"/>
              </a:spcBef>
              <a:buFont typeface="Arial"/>
              <a:buChar char="•"/>
            </a:pPr>
            <a:r>
              <a:rPr lang="en-US" sz="2400" u="sng" strike="noStrike" dirty="0" err="1">
                <a:solidFill>
                  <a:srgbClr val="000000"/>
                </a:solidFill>
                <a:latin typeface="Lato Light"/>
                <a:ea typeface="Lato Light"/>
                <a:cs typeface="Lato Light"/>
                <a:sym typeface="Lato Light"/>
              </a:rPr>
              <a:t>Alternativ</a:t>
            </a:r>
            <a:r>
              <a:rPr lang="en-US" sz="2400" u="sng" strike="noStrike" dirty="0">
                <a:solidFill>
                  <a:srgbClr val="000000"/>
                </a:solidFill>
                <a:latin typeface="Lato Light"/>
                <a:ea typeface="Lato Light"/>
                <a:cs typeface="Lato Light"/>
                <a:sym typeface="Lato Light"/>
              </a:rPr>
              <a:t> C</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läskunnighet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studentautonomi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omvandla</a:t>
            </a:r>
            <a:r>
              <a:rPr lang="en-US" sz="2400" u="none" strike="noStrike" dirty="0">
                <a:solidFill>
                  <a:srgbClr val="000000"/>
                </a:solidFill>
                <a:latin typeface="Lato Light"/>
                <a:ea typeface="Lato Light"/>
                <a:cs typeface="Lato Light"/>
                <a:sym typeface="Lato Light"/>
              </a:rPr>
              <a:t> AI till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objekt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analys</a:t>
            </a:r>
            <a:r>
              <a:rPr lang="en-US" sz="2400" u="none" strike="noStrike" dirty="0">
                <a:solidFill>
                  <a:srgbClr val="000000"/>
                </a:solidFill>
                <a:latin typeface="Lato Light"/>
                <a:ea typeface="Lato Light"/>
                <a:cs typeface="Lato Light"/>
                <a:sym typeface="Lato Light"/>
              </a:rPr>
              <a:t> och studier.</a:t>
            </a:r>
          </a:p>
        </p:txBody>
      </p:sp>
      <p:sp>
        <p:nvSpPr>
          <p:cNvPr id="3" name="TextBox 3"/>
          <p:cNvSpPr txBox="1"/>
          <p:nvPr/>
        </p:nvSpPr>
        <p:spPr>
          <a:xfrm>
            <a:off x="8193938" y="1085850"/>
            <a:ext cx="821910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SCENARIO BASERAT PÅ UTMANINGAR</a:t>
            </a:r>
          </a:p>
        </p:txBody>
      </p:sp>
      <p:grpSp>
        <p:nvGrpSpPr>
          <p:cNvPr id="4" name="Group 4"/>
          <p:cNvGrpSpPr/>
          <p:nvPr/>
        </p:nvGrpSpPr>
        <p:grpSpPr>
          <a:xfrm>
            <a:off x="-1329117" y="0"/>
            <a:ext cx="9017670" cy="10287000"/>
            <a:chOff x="0" y="0"/>
            <a:chExt cx="12023560" cy="13716000"/>
          </a:xfrm>
        </p:grpSpPr>
        <p:sp>
          <p:nvSpPr>
            <p:cNvPr id="5" name="Freeform 5"/>
            <p:cNvSpPr/>
            <p:nvPr/>
          </p:nvSpPr>
          <p:spPr>
            <a:xfrm>
              <a:off x="0" y="0"/>
              <a:ext cx="12023598" cy="13716000"/>
            </a:xfrm>
            <a:custGeom>
              <a:avLst/>
              <a:gdLst/>
              <a:ahLst/>
              <a:cxnLst/>
              <a:rect l="l" t="t" r="r" b="b"/>
              <a:pathLst>
                <a:path w="12023598" h="13716000">
                  <a:moveTo>
                    <a:pt x="0" y="0"/>
                  </a:moveTo>
                  <a:lnTo>
                    <a:pt x="12023598" y="0"/>
                  </a:lnTo>
                  <a:lnTo>
                    <a:pt x="12023598" y="13716000"/>
                  </a:lnTo>
                  <a:lnTo>
                    <a:pt x="0" y="13716000"/>
                  </a:lnTo>
                  <a:lnTo>
                    <a:pt x="0" y="0"/>
                  </a:lnTo>
                  <a:close/>
                </a:path>
              </a:pathLst>
            </a:custGeom>
            <a:blipFill>
              <a:blip r:embed="rId4"/>
              <a:stretch>
                <a:fillRect l="-34132" t="-802" r="-19991" b="-590"/>
              </a:stretch>
            </a:blipFill>
          </p:spPr>
          <p:txBody>
            <a:bodyPr/>
            <a:lstStyle/>
            <a:p>
              <a:endParaRPr lang="es-ES"/>
            </a:p>
          </p:txBody>
        </p:sp>
      </p:gr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Utbildningsscenario</a:t>
            </a:r>
          </a:p>
        </p:txBody>
      </p:sp>
      <p:sp>
        <p:nvSpPr>
          <p:cNvPr id="5" name="TextBox 5"/>
          <p:cNvSpPr txBox="1"/>
          <p:nvPr/>
        </p:nvSpPr>
        <p:spPr>
          <a:xfrm>
            <a:off x="832314" y="2687403"/>
            <a:ext cx="15970948" cy="6410537"/>
          </a:xfrm>
          <a:prstGeom prst="rect">
            <a:avLst/>
          </a:prstGeom>
        </p:spPr>
        <p:txBody>
          <a:bodyPr lIns="0" tIns="0" rIns="0" bIns="0" rtlCol="0" anchor="t">
            <a:spAutoFit/>
          </a:bodyPr>
          <a:lstStyle/>
          <a:p>
            <a:pPr marL="0" lvl="0" indent="0" algn="l">
              <a:lnSpc>
                <a:spcPts val="4347"/>
              </a:lnSpc>
              <a:spcBef>
                <a:spcPct val="0"/>
              </a:spcBef>
            </a:pPr>
            <a:r>
              <a:rPr lang="en-US" sz="2600" u="none" strike="noStrike" dirty="0">
                <a:solidFill>
                  <a:srgbClr val="000000"/>
                </a:solidFill>
                <a:latin typeface="Lato Light" panose="020F0302020204030203" pitchFamily="34" charset="0"/>
                <a:ea typeface="Open Sans"/>
                <a:cs typeface="Open Sans"/>
                <a:sym typeface="Open Sans"/>
              </a:rPr>
              <a:t>Under CVET-workshops </a:t>
            </a:r>
            <a:r>
              <a:rPr lang="en-US" sz="2600" u="none" strike="noStrike" dirty="0" err="1">
                <a:solidFill>
                  <a:srgbClr val="000000"/>
                </a:solidFill>
                <a:latin typeface="Lato Light" panose="020F0302020204030203" pitchFamily="34" charset="0"/>
                <a:ea typeface="Open Sans"/>
                <a:cs typeface="Open Sans"/>
                <a:sym typeface="Open Sans"/>
              </a:rPr>
              <a:t>matar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studenter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förbereder</a:t>
            </a:r>
            <a:r>
              <a:rPr lang="en-US" sz="2600" u="none" strike="noStrike" dirty="0">
                <a:solidFill>
                  <a:srgbClr val="000000"/>
                </a:solidFill>
                <a:latin typeface="Lato Light" panose="020F0302020204030203" pitchFamily="34" charset="0"/>
                <a:ea typeface="Open Sans"/>
                <a:cs typeface="Open Sans"/>
                <a:sym typeface="Open Sans"/>
              </a:rPr>
              <a:t> sig för </a:t>
            </a:r>
            <a:r>
              <a:rPr lang="en-US" sz="2600" u="none" strike="noStrike" dirty="0" err="1">
                <a:solidFill>
                  <a:srgbClr val="000000"/>
                </a:solidFill>
                <a:latin typeface="Lato Light" panose="020F0302020204030203" pitchFamily="34" charset="0"/>
                <a:ea typeface="Open Sans"/>
                <a:cs typeface="Open Sans"/>
                <a:sym typeface="Open Sans"/>
              </a:rPr>
              <a:t>certifiering</a:t>
            </a:r>
            <a:r>
              <a:rPr lang="en-US" sz="2600" u="none" strike="noStrike" dirty="0">
                <a:solidFill>
                  <a:srgbClr val="000000"/>
                </a:solidFill>
                <a:latin typeface="Lato Light" panose="020F0302020204030203" pitchFamily="34" charset="0"/>
                <a:ea typeface="Open Sans"/>
                <a:cs typeface="Open Sans"/>
                <a:sym typeface="Open Sans"/>
              </a:rPr>
              <a:t> in </a:t>
            </a:r>
            <a:r>
              <a:rPr lang="en-US" sz="2600" u="none" strike="noStrike" dirty="0" err="1">
                <a:solidFill>
                  <a:srgbClr val="000000"/>
                </a:solidFill>
                <a:latin typeface="Lato Light" panose="020F0302020204030203" pitchFamily="34" charset="0"/>
                <a:ea typeface="Open Sans"/>
                <a:cs typeface="Open Sans"/>
                <a:sym typeface="Open Sans"/>
              </a:rPr>
              <a:t>felkoder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direkt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generativt</a:t>
            </a:r>
            <a:r>
              <a:rPr lang="en-US" sz="2600" u="none" strike="noStrike" dirty="0">
                <a:solidFill>
                  <a:srgbClr val="000000"/>
                </a:solidFill>
                <a:latin typeface="Lato Light" panose="020F0302020204030203" pitchFamily="34" charset="0"/>
                <a:ea typeface="Open Sans"/>
                <a:cs typeface="Open Sans"/>
                <a:sym typeface="Open Sans"/>
              </a:rPr>
              <a:t> AI-</a:t>
            </a:r>
            <a:r>
              <a:rPr lang="en-US" sz="2600" u="none" strike="noStrike" dirty="0" err="1">
                <a:solidFill>
                  <a:srgbClr val="000000"/>
                </a:solidFill>
                <a:latin typeface="Lato Light" panose="020F0302020204030203" pitchFamily="34" charset="0"/>
                <a:ea typeface="Open Sans"/>
                <a:cs typeface="Open Sans"/>
                <a:sym typeface="Open Sans"/>
              </a:rPr>
              <a:t>verktyg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ger </a:t>
            </a:r>
            <a:r>
              <a:rPr lang="en-US" sz="2600" u="none" strike="noStrike" dirty="0" err="1">
                <a:solidFill>
                  <a:srgbClr val="000000"/>
                </a:solidFill>
                <a:latin typeface="Lato Light" panose="020F0302020204030203" pitchFamily="34" charset="0"/>
                <a:ea typeface="Open Sans"/>
                <a:cs typeface="Open Sans"/>
                <a:sym typeface="Open Sans"/>
              </a:rPr>
              <a:t>steg</a:t>
            </a:r>
            <a:r>
              <a:rPr lang="en-US" sz="2600" u="none" strike="noStrike" dirty="0">
                <a:solidFill>
                  <a:srgbClr val="000000"/>
                </a:solidFill>
                <a:latin typeface="Lato Light" panose="020F0302020204030203" pitchFamily="34" charset="0"/>
                <a:ea typeface="Open Sans"/>
                <a:cs typeface="Open Sans"/>
                <a:sym typeface="Open Sans"/>
              </a:rPr>
              <a:t>-för-</a:t>
            </a:r>
            <a:r>
              <a:rPr lang="en-US" sz="2600" u="none" strike="noStrike" dirty="0" err="1">
                <a:solidFill>
                  <a:srgbClr val="000000"/>
                </a:solidFill>
                <a:latin typeface="Lato Light" panose="020F0302020204030203" pitchFamily="34" charset="0"/>
                <a:ea typeface="Open Sans"/>
                <a:cs typeface="Open Sans"/>
                <a:sym typeface="Open Sans"/>
              </a:rPr>
              <a:t>steg</a:t>
            </a:r>
            <a:r>
              <a:rPr lang="en-US" sz="2600" u="none" strike="noStrike" dirty="0">
                <a:solidFill>
                  <a:srgbClr val="000000"/>
                </a:solidFill>
                <a:latin typeface="Lato Light" panose="020F0302020204030203" pitchFamily="34" charset="0"/>
                <a:ea typeface="Open Sans"/>
                <a:cs typeface="Open Sans"/>
                <a:sym typeface="Open Sans"/>
              </a:rPr>
              <a:t>-</a:t>
            </a:r>
            <a:r>
              <a:rPr lang="en-US" sz="2600" u="none" strike="noStrike" dirty="0" err="1">
                <a:solidFill>
                  <a:srgbClr val="000000"/>
                </a:solidFill>
                <a:latin typeface="Lato Light" panose="020F0302020204030203" pitchFamily="34" charset="0"/>
                <a:ea typeface="Open Sans"/>
                <a:cs typeface="Open Sans"/>
                <a:sym typeface="Open Sans"/>
              </a:rPr>
              <a:t>instruktioner</a:t>
            </a:r>
            <a:r>
              <a:rPr lang="en-US" sz="2600" u="none" strike="noStrike" dirty="0">
                <a:solidFill>
                  <a:srgbClr val="000000"/>
                </a:solidFill>
                <a:latin typeface="Lato Light" panose="020F0302020204030203" pitchFamily="34" charset="0"/>
                <a:ea typeface="Open Sans"/>
                <a:cs typeface="Open Sans"/>
                <a:sym typeface="Open Sans"/>
              </a:rPr>
              <a:t> för reparation. En student </a:t>
            </a:r>
            <a:r>
              <a:rPr lang="en-US" sz="2600" u="none" strike="noStrike" dirty="0" err="1">
                <a:solidFill>
                  <a:srgbClr val="000000"/>
                </a:solidFill>
                <a:latin typeface="Lato Light" panose="020F0302020204030203" pitchFamily="34" charset="0"/>
                <a:ea typeface="Open Sans"/>
                <a:cs typeface="Open Sans"/>
                <a:sym typeface="Open Sans"/>
              </a:rPr>
              <a:t>frågar</a:t>
            </a:r>
            <a:r>
              <a:rPr lang="en-US" sz="2600" u="none" strike="noStrike" dirty="0">
                <a:solidFill>
                  <a:srgbClr val="000000"/>
                </a:solidFill>
                <a:latin typeface="Lato Light" panose="020F0302020204030203" pitchFamily="34" charset="0"/>
                <a:ea typeface="Open Sans"/>
                <a:cs typeface="Open Sans"/>
                <a:sym typeface="Open Sans"/>
              </a:rPr>
              <a:t>: "Om AI </a:t>
            </a:r>
            <a:r>
              <a:rPr lang="en-US" sz="2600" u="none" strike="noStrike" dirty="0" err="1">
                <a:solidFill>
                  <a:srgbClr val="000000"/>
                </a:solidFill>
                <a:latin typeface="Lato Light" panose="020F0302020204030203" pitchFamily="34" charset="0"/>
                <a:ea typeface="Open Sans"/>
                <a:cs typeface="Open Sans"/>
                <a:sym typeface="Open Sans"/>
              </a:rPr>
              <a:t>kan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diagnostisera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problemet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direkt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varför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lära</a:t>
            </a:r>
            <a:r>
              <a:rPr lang="en-US" sz="2600" u="none" strike="noStrike" dirty="0">
                <a:solidFill>
                  <a:srgbClr val="000000"/>
                </a:solidFill>
                <a:latin typeface="Lato Light" panose="020F0302020204030203" pitchFamily="34" charset="0"/>
                <a:ea typeface="Open Sans"/>
                <a:cs typeface="Open Sans"/>
                <a:sym typeface="Open Sans"/>
              </a:rPr>
              <a:t> sig </a:t>
            </a:r>
            <a:r>
              <a:rPr lang="en-US" sz="2600" u="none" strike="noStrike" dirty="0" err="1">
                <a:solidFill>
                  <a:srgbClr val="000000"/>
                </a:solidFill>
                <a:latin typeface="Lato Light" panose="020F0302020204030203" pitchFamily="34" charset="0"/>
                <a:ea typeface="Open Sans"/>
                <a:cs typeface="Open Sans"/>
                <a:sym typeface="Open Sans"/>
              </a:rPr>
              <a:t>teori</a:t>
            </a:r>
            <a:r>
              <a:rPr lang="en-US" sz="2600" u="none" strike="noStrike" dirty="0">
                <a:solidFill>
                  <a:srgbClr val="000000"/>
                </a:solidFill>
                <a:latin typeface="Lato Light" panose="020F0302020204030203" pitchFamily="34" charset="0"/>
                <a:ea typeface="Open Sans"/>
                <a:cs typeface="Open Sans"/>
                <a:sym typeface="Open Sans"/>
              </a:rPr>
              <a:t>?" </a:t>
            </a:r>
          </a:p>
          <a:p>
            <a:pPr marL="0" lvl="0" indent="0" algn="l">
              <a:lnSpc>
                <a:spcPts val="4347"/>
              </a:lnSpc>
              <a:spcBef>
                <a:spcPct val="0"/>
              </a:spcBef>
            </a:pPr>
            <a:endParaRPr lang="en-US" sz="2600" dirty="0">
              <a:solidFill>
                <a:srgbClr val="000000"/>
              </a:solidFill>
              <a:latin typeface="Lato Light" panose="020F0302020204030203" pitchFamily="34" charset="0"/>
              <a:ea typeface="Open Sans"/>
              <a:cs typeface="Open Sans"/>
              <a:sym typeface="Open Sans"/>
            </a:endParaRPr>
          </a:p>
          <a:p>
            <a:pPr marL="0" lvl="0" indent="0" algn="l">
              <a:lnSpc>
                <a:spcPts val="4347"/>
              </a:lnSpc>
              <a:spcBef>
                <a:spcPct val="0"/>
              </a:spcBef>
            </a:pPr>
            <a:r>
              <a:rPr lang="en-US" sz="2600" u="none" strike="noStrike" dirty="0" err="1">
                <a:solidFill>
                  <a:srgbClr val="000000"/>
                </a:solidFill>
                <a:latin typeface="Lato Light" panose="020F0302020204030203" pitchFamily="34" charset="0"/>
                <a:ea typeface="Open Sans"/>
                <a:cs typeface="Open Sans"/>
                <a:sym typeface="Open Sans"/>
              </a:rPr>
              <a:t>Utbildaren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svarar</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agerar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etisk</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tolk</a:t>
            </a:r>
            <a:r>
              <a:rPr lang="en-US" sz="2600" u="none" strike="noStrike" dirty="0">
                <a:solidFill>
                  <a:srgbClr val="000000"/>
                </a:solidFill>
                <a:latin typeface="Lato Light" panose="020F0302020204030203" pitchFamily="34" charset="0"/>
                <a:ea typeface="Open Sans"/>
                <a:cs typeface="Open Sans"/>
                <a:sym typeface="Open Sans"/>
              </a:rPr>
              <a:t>:</a:t>
            </a:r>
          </a:p>
          <a:p>
            <a:pPr marL="712945" lvl="1" indent="-356473" algn="l">
              <a:lnSpc>
                <a:spcPts val="4347"/>
              </a:lnSpc>
              <a:spcBef>
                <a:spcPct val="0"/>
              </a:spcBef>
              <a:buFont typeface="Arial"/>
              <a:buChar char="•"/>
            </a:pPr>
            <a:r>
              <a:rPr lang="en-US" sz="2600" u="none" strike="noStrike" dirty="0">
                <a:solidFill>
                  <a:srgbClr val="000000"/>
                </a:solidFill>
                <a:latin typeface="Lato Light" panose="020F0302020204030203" pitchFamily="34" charset="0"/>
                <a:ea typeface="Open Sans"/>
                <a:cs typeface="Open Sans"/>
                <a:sym typeface="Open Sans"/>
              </a:rPr>
              <a:t>Det </a:t>
            </a:r>
            <a:r>
              <a:rPr lang="en-US" sz="2600" u="none" strike="noStrike" dirty="0" err="1">
                <a:solidFill>
                  <a:srgbClr val="000000"/>
                </a:solidFill>
                <a:latin typeface="Lato Light" panose="020F0302020204030203" pitchFamily="34" charset="0"/>
                <a:ea typeface="Open Sans"/>
                <a:cs typeface="Open Sans"/>
                <a:sym typeface="Open Sans"/>
              </a:rPr>
              <a:t>kräver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muntligt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försvar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där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deltagarna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förklarar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vad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AI:n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missade</a:t>
            </a:r>
            <a:r>
              <a:rPr lang="en-US" sz="2600" u="none" strike="noStrike" dirty="0">
                <a:solidFill>
                  <a:srgbClr val="000000"/>
                </a:solidFill>
                <a:latin typeface="Lato Light" panose="020F0302020204030203" pitchFamily="34" charset="0"/>
                <a:ea typeface="Open Sans"/>
                <a:cs typeface="Open Sans"/>
                <a:sym typeface="Open Sans"/>
              </a:rPr>
              <a:t> (till </a:t>
            </a:r>
            <a:r>
              <a:rPr lang="en-US" sz="2600" u="none" strike="noStrike" dirty="0" err="1">
                <a:solidFill>
                  <a:srgbClr val="000000"/>
                </a:solidFill>
                <a:latin typeface="Lato Light" panose="020F0302020204030203" pitchFamily="34" charset="0"/>
                <a:ea typeface="Open Sans"/>
                <a:cs typeface="Open Sans"/>
                <a:sym typeface="Open Sans"/>
              </a:rPr>
              <a:t>exempel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säkerhetsrisker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eller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specifika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funktioner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skolans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gamla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utrustning</a:t>
            </a:r>
            <a:r>
              <a:rPr lang="en-US" sz="2600" u="none" strike="noStrike" dirty="0">
                <a:solidFill>
                  <a:srgbClr val="000000"/>
                </a:solidFill>
                <a:latin typeface="Lato Light" panose="020F0302020204030203" pitchFamily="34" charset="0"/>
                <a:ea typeface="Open Sans"/>
                <a:cs typeface="Open Sans"/>
                <a:sym typeface="Open Sans"/>
              </a:rPr>
              <a:t>).</a:t>
            </a:r>
          </a:p>
          <a:p>
            <a:pPr marL="712945" lvl="1" indent="-356473" algn="l">
              <a:lnSpc>
                <a:spcPts val="4347"/>
              </a:lnSpc>
              <a:spcBef>
                <a:spcPct val="0"/>
              </a:spcBef>
              <a:buFont typeface="Arial"/>
              <a:buChar char="•"/>
            </a:pPr>
            <a:r>
              <a:rPr lang="en-US" sz="2600" u="none" strike="noStrike" dirty="0" err="1">
                <a:solidFill>
                  <a:srgbClr val="000000"/>
                </a:solidFill>
                <a:latin typeface="Lato Light" panose="020F0302020204030203" pitchFamily="34" charset="0"/>
                <a:ea typeface="Open Sans"/>
                <a:cs typeface="Open Sans"/>
                <a:sym typeface="Open Sans"/>
              </a:rPr>
              <a:t>Registrerar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deltagarna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sina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tankar</a:t>
            </a:r>
            <a:r>
              <a:rPr lang="en-US" sz="2600" u="none" strike="noStrike" dirty="0">
                <a:solidFill>
                  <a:srgbClr val="000000"/>
                </a:solidFill>
                <a:latin typeface="Lato Light" panose="020F0302020204030203" pitchFamily="34" charset="0"/>
                <a:ea typeface="Open Sans"/>
                <a:cs typeface="Open Sans"/>
                <a:sym typeface="Open Sans"/>
              </a:rPr>
              <a:t> om </a:t>
            </a:r>
            <a:r>
              <a:rPr lang="en-US" sz="2600" u="none" strike="noStrike" dirty="0" err="1">
                <a:solidFill>
                  <a:srgbClr val="000000"/>
                </a:solidFill>
                <a:latin typeface="Lato Light" panose="020F0302020204030203" pitchFamily="34" charset="0"/>
                <a:ea typeface="Open Sans"/>
                <a:cs typeface="Open Sans"/>
                <a:sym typeface="Open Sans"/>
              </a:rPr>
              <a:t>vilka</a:t>
            </a:r>
            <a:r>
              <a:rPr lang="en-US" sz="2600" u="none" strike="noStrike" dirty="0">
                <a:solidFill>
                  <a:srgbClr val="000000"/>
                </a:solidFill>
                <a:latin typeface="Lato Light" panose="020F0302020204030203" pitchFamily="34" charset="0"/>
                <a:ea typeface="Open Sans"/>
                <a:cs typeface="Open Sans"/>
                <a:sym typeface="Open Sans"/>
              </a:rPr>
              <a:t> AI-</a:t>
            </a:r>
            <a:r>
              <a:rPr lang="en-US" sz="2600" u="none" strike="noStrike" dirty="0" err="1">
                <a:solidFill>
                  <a:srgbClr val="000000"/>
                </a:solidFill>
                <a:latin typeface="Lato Light" panose="020F0302020204030203" pitchFamily="34" charset="0"/>
                <a:ea typeface="Open Sans"/>
                <a:cs typeface="Open Sans"/>
                <a:sym typeface="Open Sans"/>
              </a:rPr>
              <a:t>förslag</a:t>
            </a:r>
            <a:r>
              <a:rPr lang="en-US" sz="2600" u="none" strike="noStrike" dirty="0">
                <a:solidFill>
                  <a:srgbClr val="000000"/>
                </a:solidFill>
                <a:latin typeface="Lato Light" panose="020F0302020204030203" pitchFamily="34" charset="0"/>
                <a:ea typeface="Open Sans"/>
                <a:cs typeface="Open Sans"/>
                <a:sym typeface="Open Sans"/>
              </a:rPr>
              <a:t> de </a:t>
            </a:r>
            <a:r>
              <a:rPr lang="en-US" sz="2600" u="none" strike="noStrike" dirty="0" err="1">
                <a:solidFill>
                  <a:srgbClr val="000000"/>
                </a:solidFill>
                <a:latin typeface="Lato Light" panose="020F0302020204030203" pitchFamily="34" charset="0"/>
                <a:ea typeface="Open Sans"/>
                <a:cs typeface="Open Sans"/>
                <a:sym typeface="Open Sans"/>
              </a:rPr>
              <a:t>modifierade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eller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avvisade</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varför</a:t>
            </a:r>
            <a:r>
              <a:rPr lang="en-US" sz="2600" u="none" strike="noStrike" dirty="0">
                <a:solidFill>
                  <a:srgbClr val="000000"/>
                </a:solidFill>
                <a:latin typeface="Lato Light" panose="020F0302020204030203" pitchFamily="34" charset="0"/>
                <a:ea typeface="Open Sans"/>
                <a:cs typeface="Open Sans"/>
                <a:sym typeface="Open Sans"/>
              </a:rPr>
              <a:t>?</a:t>
            </a:r>
          </a:p>
          <a:p>
            <a:pPr marL="712945" lvl="1" indent="-356473" algn="l">
              <a:lnSpc>
                <a:spcPts val="4347"/>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a:lnSpc>
                <a:spcPts val="4347"/>
              </a:lnSpc>
              <a:spcBef>
                <a:spcPct val="0"/>
              </a:spcBef>
            </a:pPr>
            <a:r>
              <a:rPr lang="en-US" sz="2600" dirty="0" err="1">
                <a:solidFill>
                  <a:srgbClr val="000000"/>
                </a:solidFill>
                <a:latin typeface="Lato Light" panose="020F0302020204030203" pitchFamily="34" charset="0"/>
                <a:ea typeface="Open Sans"/>
                <a:cs typeface="Open Sans"/>
                <a:sym typeface="Open Sans"/>
              </a:rPr>
              <a:t>Tränaren</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behåller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kontrollen</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över</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inlärningsprocessen</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genom</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att</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säkerställa</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att</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varje</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interaktion</a:t>
            </a:r>
            <a:r>
              <a:rPr lang="en-US" sz="2600" dirty="0">
                <a:solidFill>
                  <a:srgbClr val="000000"/>
                </a:solidFill>
                <a:latin typeface="Lato Light" panose="020F0302020204030203" pitchFamily="34" charset="0"/>
                <a:ea typeface="Open Sans"/>
                <a:cs typeface="Open Sans"/>
                <a:sym typeface="Open Sans"/>
              </a:rPr>
              <a:t> med </a:t>
            </a:r>
            <a:r>
              <a:rPr lang="en-US" sz="2600" dirty="0" err="1">
                <a:solidFill>
                  <a:srgbClr val="000000"/>
                </a:solidFill>
                <a:latin typeface="Lato Light" panose="020F0302020204030203" pitchFamily="34" charset="0"/>
                <a:ea typeface="Open Sans"/>
                <a:cs typeface="Open Sans"/>
                <a:sym typeface="Open Sans"/>
              </a:rPr>
              <a:t>AI:n</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börjar</a:t>
            </a:r>
            <a:r>
              <a:rPr lang="en-US" sz="2600" dirty="0">
                <a:solidFill>
                  <a:srgbClr val="000000"/>
                </a:solidFill>
                <a:latin typeface="Lato Light" panose="020F0302020204030203" pitchFamily="34" charset="0"/>
                <a:ea typeface="Open Sans"/>
                <a:cs typeface="Open Sans"/>
                <a:sym typeface="Open Sans"/>
              </a:rPr>
              <a:t> med </a:t>
            </a:r>
            <a:r>
              <a:rPr lang="en-US" sz="2600" dirty="0" err="1">
                <a:solidFill>
                  <a:srgbClr val="000000"/>
                </a:solidFill>
                <a:latin typeface="Lato Light" panose="020F0302020204030203" pitchFamily="34" charset="0"/>
                <a:ea typeface="Open Sans"/>
                <a:cs typeface="Open Sans"/>
                <a:sym typeface="Open Sans"/>
              </a:rPr>
              <a:t>människoliknande</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frågor</a:t>
            </a:r>
            <a:r>
              <a:rPr lang="en-US" sz="2600" dirty="0">
                <a:solidFill>
                  <a:srgbClr val="000000"/>
                </a:solidFill>
                <a:latin typeface="Lato Light" panose="020F0302020204030203" pitchFamily="34" charset="0"/>
                <a:ea typeface="Open Sans"/>
                <a:cs typeface="Open Sans"/>
                <a:sym typeface="Open Sans"/>
              </a:rPr>
              <a:t> och </a:t>
            </a:r>
            <a:r>
              <a:rPr lang="en-US" sz="2600" dirty="0" err="1">
                <a:solidFill>
                  <a:srgbClr val="000000"/>
                </a:solidFill>
                <a:latin typeface="Lato Light" panose="020F0302020204030203" pitchFamily="34" charset="0"/>
                <a:ea typeface="Open Sans"/>
                <a:cs typeface="Open Sans"/>
                <a:sym typeface="Open Sans"/>
              </a:rPr>
              <a:t>slutar</a:t>
            </a:r>
            <a:r>
              <a:rPr lang="en-US" sz="2600" dirty="0">
                <a:solidFill>
                  <a:srgbClr val="000000"/>
                </a:solidFill>
                <a:latin typeface="Lato Light" panose="020F0302020204030203" pitchFamily="34" charset="0"/>
                <a:ea typeface="Open Sans"/>
                <a:cs typeface="Open Sans"/>
                <a:sym typeface="Open Sans"/>
              </a:rPr>
              <a:t> med </a:t>
            </a:r>
            <a:r>
              <a:rPr lang="en-US" sz="2600" dirty="0" err="1">
                <a:solidFill>
                  <a:srgbClr val="000000"/>
                </a:solidFill>
                <a:latin typeface="Lato Light" panose="020F0302020204030203" pitchFamily="34" charset="0"/>
                <a:ea typeface="Open Sans"/>
                <a:cs typeface="Open Sans"/>
                <a:sym typeface="Open Sans"/>
              </a:rPr>
              <a:t>människoliknande</a:t>
            </a:r>
            <a:r>
              <a:rPr lang="en-US" sz="2600" dirty="0">
                <a:solidFill>
                  <a:srgbClr val="000000"/>
                </a:solidFill>
                <a:latin typeface="Lato Light" panose="020F0302020204030203" pitchFamily="34" charset="0"/>
                <a:ea typeface="Open Sans"/>
                <a:cs typeface="Open Sans"/>
                <a:sym typeface="Open Sans"/>
              </a:rPr>
              <a:t> </a:t>
            </a:r>
            <a:r>
              <a:rPr lang="en-US" sz="2600" dirty="0" err="1">
                <a:solidFill>
                  <a:srgbClr val="000000"/>
                </a:solidFill>
                <a:latin typeface="Lato Light" panose="020F0302020204030203" pitchFamily="34" charset="0"/>
                <a:ea typeface="Open Sans"/>
                <a:cs typeface="Open Sans"/>
                <a:sym typeface="Open Sans"/>
              </a:rPr>
              <a:t>reflektion</a:t>
            </a:r>
            <a:r>
              <a:rPr lang="en-US" sz="2600" dirty="0">
                <a:solidFill>
                  <a:srgbClr val="000000"/>
                </a:solidFill>
                <a:latin typeface="Lato Light" panose="020F0302020204030203" pitchFamily="34" charset="0"/>
                <a:ea typeface="Open Sans"/>
                <a:cs typeface="Open Sans"/>
                <a:sym typeface="Open Sans"/>
              </a:rPr>
              <a:t>.</a:t>
            </a:r>
          </a:p>
          <a:p>
            <a:pPr marL="475297" lvl="1" indent="-237648" algn="l">
              <a:lnSpc>
                <a:spcPts val="2520"/>
              </a:lnSpc>
              <a:spcBef>
                <a:spcPct val="0"/>
              </a:spcBef>
            </a:pPr>
            <a:endParaRPr lang="en-US" sz="3150" u="none" strike="noStrike" dirty="0">
              <a:solidFill>
                <a:srgbClr val="000000"/>
              </a:solidFill>
              <a:latin typeface="Open Sans"/>
              <a:ea typeface="Open Sans"/>
              <a:cs typeface="Open Sans"/>
              <a:sym typeface="Open Sans"/>
            </a:endParaRPr>
          </a:p>
        </p:txBody>
      </p:sp>
      <p:grpSp>
        <p:nvGrpSpPr>
          <p:cNvPr id="6" name="Group 6"/>
          <p:cNvGrpSpPr/>
          <p:nvPr/>
        </p:nvGrpSpPr>
        <p:grpSpPr>
          <a:xfrm>
            <a:off x="14965994" y="349444"/>
            <a:ext cx="2799445" cy="1224267"/>
            <a:chOff x="0" y="0"/>
            <a:chExt cx="3732593" cy="1632356"/>
          </a:xfrm>
        </p:grpSpPr>
        <p:sp>
          <p:nvSpPr>
            <p:cNvPr id="7" name="Freeform 7"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639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Självbedömningsverktyg</a:t>
            </a:r>
          </a:p>
        </p:txBody>
      </p:sp>
      <p:grpSp>
        <p:nvGrpSpPr>
          <p:cNvPr id="5" name="Group 5"/>
          <p:cNvGrpSpPr/>
          <p:nvPr/>
        </p:nvGrpSpPr>
        <p:grpSpPr>
          <a:xfrm>
            <a:off x="930545" y="2512937"/>
            <a:ext cx="10856033" cy="1730155"/>
            <a:chOff x="0" y="0"/>
            <a:chExt cx="14474711" cy="2306873"/>
          </a:xfrm>
        </p:grpSpPr>
        <p:sp>
          <p:nvSpPr>
            <p:cNvPr id="6" name="Freeform 6"/>
            <p:cNvSpPr/>
            <p:nvPr/>
          </p:nvSpPr>
          <p:spPr>
            <a:xfrm>
              <a:off x="0" y="0"/>
              <a:ext cx="14474715" cy="2306879"/>
            </a:xfrm>
            <a:custGeom>
              <a:avLst/>
              <a:gdLst/>
              <a:ahLst/>
              <a:cxnLst/>
              <a:rect l="l" t="t" r="r" b="b"/>
              <a:pathLst>
                <a:path w="14474715" h="2306879">
                  <a:moveTo>
                    <a:pt x="0" y="0"/>
                  </a:moveTo>
                  <a:lnTo>
                    <a:pt x="14474715" y="0"/>
                  </a:lnTo>
                  <a:lnTo>
                    <a:pt x="14474715" y="2306879"/>
                  </a:lnTo>
                  <a:lnTo>
                    <a:pt x="0" y="2306879"/>
                  </a:lnTo>
                  <a:close/>
                </a:path>
              </a:pathLst>
            </a:custGeom>
            <a:blipFill>
              <a:blip r:embed="rId5">
                <a:alphaModFix amt="0"/>
              </a:blip>
              <a:stretch>
                <a:fillRect t="-102310" b="-42210"/>
              </a:stretch>
            </a:blipFill>
          </p:spPr>
          <p:txBody>
            <a:bodyPr/>
            <a:lstStyle/>
            <a:p>
              <a:endParaRPr lang="es-ES"/>
            </a:p>
          </p:txBody>
        </p:sp>
        <p:sp>
          <p:nvSpPr>
            <p:cNvPr id="7" name="TextBox 7"/>
            <p:cNvSpPr txBox="1"/>
            <p:nvPr/>
          </p:nvSpPr>
          <p:spPr>
            <a:xfrm>
              <a:off x="0" y="0"/>
              <a:ext cx="14474711" cy="2306873"/>
            </a:xfrm>
            <a:prstGeom prst="rect">
              <a:avLst/>
            </a:prstGeom>
          </p:spPr>
          <p:txBody>
            <a:bodyPr lIns="0" tIns="0" rIns="0" bIns="0" rtlCol="0" anchor="ctr"/>
            <a:lstStyle/>
            <a:p>
              <a:pPr lvl="0" indent="0">
                <a:lnSpc>
                  <a:spcPts val="4140"/>
                </a:lnSpc>
                <a:spcBef>
                  <a:spcPct val="0"/>
                </a:spcBef>
              </a:pPr>
              <a:r>
                <a:rPr lang="en-US" sz="3600" dirty="0">
                  <a:solidFill>
                    <a:srgbClr val="000000"/>
                  </a:solidFill>
                  <a:latin typeface="Oswald"/>
                  <a:sym typeface="Open Sans"/>
                </a:rPr>
                <a:t>3. </a:t>
              </a:r>
              <a:r>
                <a:rPr lang="en-US" sz="3600" dirty="0" err="1">
                  <a:solidFill>
                    <a:srgbClr val="000000"/>
                  </a:solidFill>
                  <a:latin typeface="Oswald"/>
                  <a:sym typeface="Open Sans"/>
                </a:rPr>
                <a:t>Vilka</a:t>
              </a:r>
              <a:r>
                <a:rPr lang="en-US" sz="3600" dirty="0">
                  <a:solidFill>
                    <a:srgbClr val="000000"/>
                  </a:solidFill>
                  <a:latin typeface="Oswald"/>
                  <a:sym typeface="Open Sans"/>
                </a:rPr>
                <a:t> </a:t>
              </a:r>
              <a:r>
                <a:rPr lang="en-US" sz="3600" dirty="0" err="1">
                  <a:solidFill>
                    <a:srgbClr val="000000"/>
                  </a:solidFill>
                  <a:latin typeface="Oswald"/>
                  <a:sym typeface="Open Sans"/>
                </a:rPr>
                <a:t>är</a:t>
              </a:r>
              <a:r>
                <a:rPr lang="en-US" sz="3600" dirty="0">
                  <a:solidFill>
                    <a:srgbClr val="000000"/>
                  </a:solidFill>
                  <a:latin typeface="Oswald"/>
                  <a:sym typeface="Open Sans"/>
                </a:rPr>
                <a:t> de </a:t>
              </a:r>
              <a:r>
                <a:rPr lang="en-US" sz="3600" dirty="0" err="1">
                  <a:solidFill>
                    <a:srgbClr val="000000"/>
                  </a:solidFill>
                  <a:latin typeface="Oswald"/>
                  <a:sym typeface="Open Sans"/>
                </a:rPr>
                <a:t>grundläggande</a:t>
              </a:r>
              <a:r>
                <a:rPr lang="en-US" sz="3600" dirty="0">
                  <a:solidFill>
                    <a:srgbClr val="000000"/>
                  </a:solidFill>
                  <a:latin typeface="Oswald"/>
                  <a:sym typeface="Open Sans"/>
                </a:rPr>
                <a:t> </a:t>
              </a:r>
              <a:r>
                <a:rPr lang="en-US" sz="3600" dirty="0" err="1">
                  <a:solidFill>
                    <a:srgbClr val="000000"/>
                  </a:solidFill>
                  <a:latin typeface="Oswald"/>
                  <a:sym typeface="Open Sans"/>
                </a:rPr>
                <a:t>kraven</a:t>
              </a:r>
              <a:r>
                <a:rPr lang="en-US" sz="3600" dirty="0">
                  <a:solidFill>
                    <a:srgbClr val="000000"/>
                  </a:solidFill>
                  <a:latin typeface="Oswald"/>
                  <a:sym typeface="Open Sans"/>
                </a:rPr>
                <a:t> för </a:t>
              </a:r>
              <a:r>
                <a:rPr lang="en-US" sz="3600" dirty="0" err="1">
                  <a:solidFill>
                    <a:srgbClr val="000000"/>
                  </a:solidFill>
                  <a:latin typeface="Oswald"/>
                  <a:sym typeface="Open Sans"/>
                </a:rPr>
                <a:t>modellen</a:t>
              </a:r>
              <a:r>
                <a:rPr lang="en-US" sz="3600" dirty="0">
                  <a:solidFill>
                    <a:srgbClr val="000000"/>
                  </a:solidFill>
                  <a:latin typeface="Oswald"/>
                  <a:sym typeface="Open Sans"/>
                </a:rPr>
                <a:t> Human Research – Artificial Intelligence – Human Enhancement (H-AI-H)?</a:t>
              </a:r>
            </a:p>
          </p:txBody>
        </p:sp>
      </p:grpSp>
      <p:sp>
        <p:nvSpPr>
          <p:cNvPr id="8" name="TextBox 8"/>
          <p:cNvSpPr txBox="1"/>
          <p:nvPr/>
        </p:nvSpPr>
        <p:spPr>
          <a:xfrm>
            <a:off x="930545" y="4455424"/>
            <a:ext cx="10127209" cy="4853445"/>
          </a:xfrm>
          <a:prstGeom prst="rect">
            <a:avLst/>
          </a:prstGeom>
        </p:spPr>
        <p:txBody>
          <a:bodyPr lIns="0" tIns="0" rIns="0" bIns="0" rtlCol="0" anchor="t">
            <a:spAutoFit/>
          </a:bodyPr>
          <a:lstStyle/>
          <a:p>
            <a:pPr lvl="0" indent="0">
              <a:lnSpc>
                <a:spcPts val="3419"/>
              </a:lnSpc>
              <a:spcBef>
                <a:spcPct val="0"/>
              </a:spcBef>
            </a:pPr>
            <a:r>
              <a:rPr lang="en-US" sz="2800" dirty="0">
                <a:solidFill>
                  <a:srgbClr val="53575E"/>
                </a:solidFill>
                <a:latin typeface="Lato Light"/>
                <a:sym typeface="Open Sans"/>
              </a:rPr>
              <a:t>A) System för </a:t>
            </a:r>
            <a:r>
              <a:rPr lang="en-US" sz="2800" dirty="0" err="1">
                <a:solidFill>
                  <a:srgbClr val="53575E"/>
                </a:solidFill>
                <a:latin typeface="Lato Light"/>
                <a:sym typeface="Open Sans"/>
              </a:rPr>
              <a:t>artificiell</a:t>
            </a:r>
            <a:r>
              <a:rPr lang="en-US" sz="2800" dirty="0">
                <a:solidFill>
                  <a:srgbClr val="53575E"/>
                </a:solidFill>
                <a:latin typeface="Lato Light"/>
                <a:sym typeface="Open Sans"/>
              </a:rPr>
              <a:t> </a:t>
            </a:r>
            <a:r>
              <a:rPr lang="en-US" sz="2800" dirty="0" err="1">
                <a:solidFill>
                  <a:srgbClr val="53575E"/>
                </a:solidFill>
                <a:latin typeface="Lato Light"/>
                <a:sym typeface="Open Sans"/>
              </a:rPr>
              <a:t>intelligens</a:t>
            </a:r>
            <a:r>
              <a:rPr lang="en-US" sz="2800" dirty="0">
                <a:solidFill>
                  <a:srgbClr val="53575E"/>
                </a:solidFill>
                <a:latin typeface="Lato Light"/>
                <a:sym typeface="Open Sans"/>
              </a:rPr>
              <a:t> </a:t>
            </a:r>
            <a:r>
              <a:rPr lang="en-US" sz="2800" dirty="0" err="1">
                <a:solidFill>
                  <a:srgbClr val="53575E"/>
                </a:solidFill>
                <a:latin typeface="Lato Light"/>
                <a:sym typeface="Open Sans"/>
              </a:rPr>
              <a:t>bör</a:t>
            </a:r>
            <a:r>
              <a:rPr lang="en-US" sz="2800" dirty="0">
                <a:solidFill>
                  <a:srgbClr val="53575E"/>
                </a:solidFill>
                <a:latin typeface="Lato Light"/>
                <a:sym typeface="Open Sans"/>
              </a:rPr>
              <a:t> </a:t>
            </a:r>
            <a:r>
              <a:rPr lang="en-US" sz="2800" dirty="0" err="1">
                <a:solidFill>
                  <a:srgbClr val="53575E"/>
                </a:solidFill>
                <a:latin typeface="Lato Light"/>
                <a:sym typeface="Open Sans"/>
              </a:rPr>
              <a:t>autonomt</a:t>
            </a:r>
            <a:r>
              <a:rPr lang="en-US" sz="2800" dirty="0">
                <a:solidFill>
                  <a:srgbClr val="53575E"/>
                </a:solidFill>
                <a:latin typeface="Lato Light"/>
                <a:sym typeface="Open Sans"/>
              </a:rPr>
              <a:t> </a:t>
            </a:r>
            <a:r>
              <a:rPr lang="en-US" sz="2800" dirty="0" err="1">
                <a:solidFill>
                  <a:srgbClr val="53575E"/>
                </a:solidFill>
                <a:latin typeface="Lato Light"/>
                <a:sym typeface="Open Sans"/>
              </a:rPr>
              <a:t>bestämma</a:t>
            </a:r>
            <a:r>
              <a:rPr lang="en-US" sz="2800" dirty="0">
                <a:solidFill>
                  <a:srgbClr val="53575E"/>
                </a:solidFill>
                <a:latin typeface="Lato Light"/>
                <a:sym typeface="Open Sans"/>
              </a:rPr>
              <a:t> </a:t>
            </a:r>
            <a:r>
              <a:rPr lang="en-US" sz="2800" dirty="0" err="1">
                <a:solidFill>
                  <a:srgbClr val="53575E"/>
                </a:solidFill>
                <a:latin typeface="Lato Light"/>
                <a:sym typeface="Open Sans"/>
              </a:rPr>
              <a:t>utbildningsvägen</a:t>
            </a:r>
            <a:r>
              <a:rPr lang="en-US" sz="2800" dirty="0">
                <a:solidFill>
                  <a:srgbClr val="53575E"/>
                </a:solidFill>
                <a:latin typeface="Lato Light"/>
                <a:sym typeface="Open Sans"/>
              </a:rPr>
              <a:t> </a:t>
            </a:r>
            <a:r>
              <a:rPr lang="en-US" sz="2800" dirty="0" err="1">
                <a:solidFill>
                  <a:srgbClr val="53575E"/>
                </a:solidFill>
                <a:latin typeface="Lato Light"/>
                <a:sym typeface="Open Sans"/>
              </a:rPr>
              <a:t>baserat</a:t>
            </a:r>
            <a:r>
              <a:rPr lang="en-US" sz="2800" dirty="0">
                <a:solidFill>
                  <a:srgbClr val="53575E"/>
                </a:solidFill>
                <a:latin typeface="Lato Light"/>
                <a:sym typeface="Open Sans"/>
              </a:rPr>
              <a:t> </a:t>
            </a:r>
            <a:r>
              <a:rPr lang="en-US" sz="2800" dirty="0" err="1">
                <a:solidFill>
                  <a:srgbClr val="53575E"/>
                </a:solidFill>
                <a:latin typeface="Lato Light"/>
                <a:sym typeface="Open Sans"/>
              </a:rPr>
              <a:t>på</a:t>
            </a:r>
            <a:r>
              <a:rPr lang="en-US" sz="2800" dirty="0">
                <a:solidFill>
                  <a:srgbClr val="53575E"/>
                </a:solidFill>
                <a:latin typeface="Lato Light"/>
                <a:sym typeface="Open Sans"/>
              </a:rPr>
              <a:t> </a:t>
            </a:r>
            <a:r>
              <a:rPr lang="en-US" sz="2800" dirty="0" err="1">
                <a:solidFill>
                  <a:srgbClr val="53575E"/>
                </a:solidFill>
                <a:latin typeface="Lato Light"/>
                <a:sym typeface="Open Sans"/>
              </a:rPr>
              <a:t>elevdata</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B) </a:t>
            </a:r>
            <a:r>
              <a:rPr lang="en-US" sz="2800" dirty="0" err="1">
                <a:solidFill>
                  <a:srgbClr val="53575E"/>
                </a:solidFill>
                <a:latin typeface="Lato Light"/>
                <a:sym typeface="Open Sans"/>
              </a:rPr>
              <a:t>Varje</a:t>
            </a:r>
            <a:r>
              <a:rPr lang="en-US" sz="2800" dirty="0">
                <a:solidFill>
                  <a:srgbClr val="53575E"/>
                </a:solidFill>
                <a:latin typeface="Lato Light"/>
                <a:sym typeface="Open Sans"/>
              </a:rPr>
              <a:t> </a:t>
            </a:r>
            <a:r>
              <a:rPr lang="en-US" sz="2800" dirty="0" err="1">
                <a:solidFill>
                  <a:srgbClr val="53575E"/>
                </a:solidFill>
                <a:latin typeface="Lato Light"/>
                <a:sym typeface="Open Sans"/>
              </a:rPr>
              <a:t>tillämpning</a:t>
            </a:r>
            <a:r>
              <a:rPr lang="en-US" sz="2800" dirty="0">
                <a:solidFill>
                  <a:srgbClr val="53575E"/>
                </a:solidFill>
                <a:latin typeface="Lato Light"/>
                <a:sym typeface="Open Sans"/>
              </a:rPr>
              <a:t> av </a:t>
            </a:r>
            <a:r>
              <a:rPr lang="en-US" sz="2800" dirty="0" err="1">
                <a:solidFill>
                  <a:srgbClr val="53575E"/>
                </a:solidFill>
                <a:latin typeface="Lato Light"/>
                <a:sym typeface="Open Sans"/>
              </a:rPr>
              <a:t>artificiell</a:t>
            </a:r>
            <a:r>
              <a:rPr lang="en-US" sz="2800" dirty="0">
                <a:solidFill>
                  <a:srgbClr val="53575E"/>
                </a:solidFill>
                <a:latin typeface="Lato Light"/>
                <a:sym typeface="Open Sans"/>
              </a:rPr>
              <a:t> </a:t>
            </a:r>
            <a:r>
              <a:rPr lang="en-US" sz="2800" dirty="0" err="1">
                <a:solidFill>
                  <a:srgbClr val="53575E"/>
                </a:solidFill>
                <a:latin typeface="Lato Light"/>
                <a:sym typeface="Open Sans"/>
              </a:rPr>
              <a:t>intelligens</a:t>
            </a:r>
            <a:r>
              <a:rPr lang="en-US" sz="2800" dirty="0">
                <a:solidFill>
                  <a:srgbClr val="53575E"/>
                </a:solidFill>
                <a:latin typeface="Lato Light"/>
                <a:sym typeface="Open Sans"/>
              </a:rPr>
              <a:t> </a:t>
            </a:r>
            <a:r>
              <a:rPr lang="en-US" sz="2800" dirty="0" err="1">
                <a:solidFill>
                  <a:srgbClr val="53575E"/>
                </a:solidFill>
                <a:latin typeface="Lato Light"/>
                <a:sym typeface="Open Sans"/>
              </a:rPr>
              <a:t>bör</a:t>
            </a:r>
            <a:r>
              <a:rPr lang="en-US" sz="2800" dirty="0">
                <a:solidFill>
                  <a:srgbClr val="53575E"/>
                </a:solidFill>
                <a:latin typeface="Lato Light"/>
                <a:sym typeface="Open Sans"/>
              </a:rPr>
              <a:t> </a:t>
            </a:r>
            <a:r>
              <a:rPr lang="en-US" sz="2800" dirty="0" err="1">
                <a:solidFill>
                  <a:srgbClr val="53575E"/>
                </a:solidFill>
                <a:latin typeface="Lato Light"/>
                <a:sym typeface="Open Sans"/>
              </a:rPr>
              <a:t>börja</a:t>
            </a:r>
            <a:r>
              <a:rPr lang="en-US" sz="2800" dirty="0">
                <a:solidFill>
                  <a:srgbClr val="53575E"/>
                </a:solidFill>
                <a:latin typeface="Lato Light"/>
                <a:sym typeface="Open Sans"/>
              </a:rPr>
              <a:t> med </a:t>
            </a:r>
            <a:r>
              <a:rPr lang="en-US" sz="2800" dirty="0" err="1">
                <a:solidFill>
                  <a:srgbClr val="53575E"/>
                </a:solidFill>
                <a:latin typeface="Lato Light"/>
                <a:sym typeface="Open Sans"/>
              </a:rPr>
              <a:t>mänsklig</a:t>
            </a:r>
            <a:r>
              <a:rPr lang="en-US" sz="2800" dirty="0">
                <a:solidFill>
                  <a:srgbClr val="53575E"/>
                </a:solidFill>
                <a:latin typeface="Lato Light"/>
                <a:sym typeface="Open Sans"/>
              </a:rPr>
              <a:t> </a:t>
            </a:r>
            <a:r>
              <a:rPr lang="en-US" sz="2800" dirty="0" err="1">
                <a:solidFill>
                  <a:srgbClr val="53575E"/>
                </a:solidFill>
                <a:latin typeface="Lato Light"/>
                <a:sym typeface="Open Sans"/>
              </a:rPr>
              <a:t>undersökning</a:t>
            </a:r>
            <a:r>
              <a:rPr lang="en-US" sz="2800" dirty="0">
                <a:solidFill>
                  <a:srgbClr val="53575E"/>
                </a:solidFill>
                <a:latin typeface="Lato Light"/>
                <a:sym typeface="Open Sans"/>
              </a:rPr>
              <a:t> och </a:t>
            </a:r>
            <a:r>
              <a:rPr lang="en-US" sz="2800" dirty="0" err="1">
                <a:solidFill>
                  <a:srgbClr val="53575E"/>
                </a:solidFill>
                <a:latin typeface="Lato Light"/>
                <a:sym typeface="Open Sans"/>
              </a:rPr>
              <a:t>sluta</a:t>
            </a:r>
            <a:r>
              <a:rPr lang="en-US" sz="2800" dirty="0">
                <a:solidFill>
                  <a:srgbClr val="53575E"/>
                </a:solidFill>
                <a:latin typeface="Lato Light"/>
                <a:sym typeface="Open Sans"/>
              </a:rPr>
              <a:t> med </a:t>
            </a:r>
            <a:r>
              <a:rPr lang="en-US" sz="2800" dirty="0" err="1">
                <a:solidFill>
                  <a:srgbClr val="53575E"/>
                </a:solidFill>
                <a:latin typeface="Lato Light"/>
                <a:sym typeface="Open Sans"/>
              </a:rPr>
              <a:t>mänsklig</a:t>
            </a:r>
            <a:r>
              <a:rPr lang="en-US" sz="2800" dirty="0">
                <a:solidFill>
                  <a:srgbClr val="53575E"/>
                </a:solidFill>
                <a:latin typeface="Lato Light"/>
                <a:sym typeface="Open Sans"/>
              </a:rPr>
              <a:t> </a:t>
            </a:r>
            <a:r>
              <a:rPr lang="en-US" sz="2800" dirty="0" err="1">
                <a:solidFill>
                  <a:srgbClr val="53575E"/>
                </a:solidFill>
                <a:latin typeface="Lato Light"/>
                <a:sym typeface="Open Sans"/>
              </a:rPr>
              <a:t>reflektion</a:t>
            </a:r>
            <a:r>
              <a:rPr lang="en-US" sz="2800" dirty="0">
                <a:solidFill>
                  <a:srgbClr val="53575E"/>
                </a:solidFill>
                <a:latin typeface="Lato Light"/>
                <a:sym typeface="Open Sans"/>
              </a:rPr>
              <a:t>, </a:t>
            </a:r>
            <a:r>
              <a:rPr lang="en-US" sz="2800" dirty="0" err="1">
                <a:solidFill>
                  <a:srgbClr val="53575E"/>
                </a:solidFill>
                <a:latin typeface="Lato Light"/>
                <a:sym typeface="Open Sans"/>
              </a:rPr>
              <a:t>förståelse</a:t>
            </a:r>
            <a:r>
              <a:rPr lang="en-US" sz="2800" dirty="0">
                <a:solidFill>
                  <a:srgbClr val="53575E"/>
                </a:solidFill>
                <a:latin typeface="Lato Light"/>
                <a:sym typeface="Open Sans"/>
              </a:rPr>
              <a:t> och </a:t>
            </a:r>
            <a:r>
              <a:rPr lang="en-US" sz="2800" dirty="0" err="1">
                <a:solidFill>
                  <a:srgbClr val="53575E"/>
                </a:solidFill>
                <a:latin typeface="Lato Light"/>
                <a:sym typeface="Open Sans"/>
              </a:rPr>
              <a:t>modifiering</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C) </a:t>
            </a:r>
            <a:r>
              <a:rPr lang="en-US" sz="2800" dirty="0" err="1">
                <a:solidFill>
                  <a:srgbClr val="53575E"/>
                </a:solidFill>
                <a:latin typeface="Lato Light"/>
                <a:sym typeface="Open Sans"/>
              </a:rPr>
              <a:t>Mänsklig</a:t>
            </a:r>
            <a:r>
              <a:rPr lang="en-US" sz="2800" dirty="0">
                <a:solidFill>
                  <a:srgbClr val="53575E"/>
                </a:solidFill>
                <a:latin typeface="Lato Light"/>
                <a:sym typeface="Open Sans"/>
              </a:rPr>
              <a:t> intervention </a:t>
            </a:r>
            <a:r>
              <a:rPr lang="en-US" sz="2800" dirty="0" err="1">
                <a:solidFill>
                  <a:srgbClr val="53575E"/>
                </a:solidFill>
                <a:latin typeface="Lato Light"/>
                <a:sym typeface="Open Sans"/>
              </a:rPr>
              <a:t>är</a:t>
            </a:r>
            <a:r>
              <a:rPr lang="en-US" sz="2800" dirty="0">
                <a:solidFill>
                  <a:srgbClr val="53575E"/>
                </a:solidFill>
                <a:latin typeface="Lato Light"/>
                <a:sym typeface="Open Sans"/>
              </a:rPr>
              <a:t> </a:t>
            </a:r>
            <a:r>
              <a:rPr lang="en-US" sz="2800" dirty="0" err="1">
                <a:solidFill>
                  <a:srgbClr val="53575E"/>
                </a:solidFill>
                <a:latin typeface="Lato Light"/>
                <a:sym typeface="Open Sans"/>
              </a:rPr>
              <a:t>endast</a:t>
            </a:r>
            <a:r>
              <a:rPr lang="en-US" sz="2800" dirty="0">
                <a:solidFill>
                  <a:srgbClr val="53575E"/>
                </a:solidFill>
                <a:latin typeface="Lato Light"/>
                <a:sym typeface="Open Sans"/>
              </a:rPr>
              <a:t> </a:t>
            </a:r>
            <a:r>
              <a:rPr lang="en-US" sz="2800" dirty="0" err="1">
                <a:solidFill>
                  <a:srgbClr val="53575E"/>
                </a:solidFill>
                <a:latin typeface="Lato Light"/>
                <a:sym typeface="Open Sans"/>
              </a:rPr>
              <a:t>nödvändig</a:t>
            </a:r>
            <a:r>
              <a:rPr lang="en-US" sz="2800" dirty="0">
                <a:solidFill>
                  <a:srgbClr val="53575E"/>
                </a:solidFill>
                <a:latin typeface="Lato Light"/>
                <a:sym typeface="Open Sans"/>
              </a:rPr>
              <a:t> om AI-</a:t>
            </a:r>
            <a:r>
              <a:rPr lang="en-US" sz="2800" dirty="0" err="1">
                <a:solidFill>
                  <a:srgbClr val="53575E"/>
                </a:solidFill>
                <a:latin typeface="Lato Light"/>
                <a:sym typeface="Open Sans"/>
              </a:rPr>
              <a:t>systemet</a:t>
            </a:r>
            <a:r>
              <a:rPr lang="en-US" sz="2800" dirty="0">
                <a:solidFill>
                  <a:srgbClr val="53575E"/>
                </a:solidFill>
                <a:latin typeface="Lato Light"/>
                <a:sym typeface="Open Sans"/>
              </a:rPr>
              <a:t> </a:t>
            </a:r>
            <a:r>
              <a:rPr lang="en-US" sz="2800" dirty="0" err="1">
                <a:solidFill>
                  <a:srgbClr val="53575E"/>
                </a:solidFill>
                <a:latin typeface="Lato Light"/>
                <a:sym typeface="Open Sans"/>
              </a:rPr>
              <a:t>rapporterar</a:t>
            </a:r>
            <a:r>
              <a:rPr lang="en-US" sz="2800" dirty="0">
                <a:solidFill>
                  <a:srgbClr val="53575E"/>
                </a:solidFill>
                <a:latin typeface="Lato Light"/>
                <a:sym typeface="Open Sans"/>
              </a:rPr>
              <a:t> </a:t>
            </a:r>
            <a:r>
              <a:rPr lang="en-US" sz="2800" dirty="0" err="1">
                <a:solidFill>
                  <a:srgbClr val="53575E"/>
                </a:solidFill>
                <a:latin typeface="Lato Light"/>
                <a:sym typeface="Open Sans"/>
              </a:rPr>
              <a:t>ett</a:t>
            </a:r>
            <a:r>
              <a:rPr lang="en-US" sz="2800" dirty="0">
                <a:solidFill>
                  <a:srgbClr val="53575E"/>
                </a:solidFill>
                <a:latin typeface="Lato Light"/>
                <a:sym typeface="Open Sans"/>
              </a:rPr>
              <a:t> </a:t>
            </a:r>
            <a:r>
              <a:rPr lang="en-US" sz="2800" dirty="0" err="1">
                <a:solidFill>
                  <a:srgbClr val="53575E"/>
                </a:solidFill>
                <a:latin typeface="Lato Light"/>
                <a:sym typeface="Open Sans"/>
              </a:rPr>
              <a:t>tekniskt</a:t>
            </a:r>
            <a:r>
              <a:rPr lang="en-US" sz="2800" dirty="0">
                <a:solidFill>
                  <a:srgbClr val="53575E"/>
                </a:solidFill>
                <a:latin typeface="Lato Light"/>
                <a:sym typeface="Open Sans"/>
              </a:rPr>
              <a:t> </a:t>
            </a:r>
            <a:r>
              <a:rPr lang="en-US" sz="2800" dirty="0" err="1">
                <a:solidFill>
                  <a:srgbClr val="53575E"/>
                </a:solidFill>
                <a:latin typeface="Lato Light"/>
                <a:sym typeface="Open Sans"/>
              </a:rPr>
              <a:t>fel</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D) </a:t>
            </a:r>
            <a:r>
              <a:rPr lang="en-US" sz="2800" dirty="0" err="1">
                <a:solidFill>
                  <a:srgbClr val="53575E"/>
                </a:solidFill>
                <a:latin typeface="Lato Light"/>
                <a:sym typeface="Open Sans"/>
              </a:rPr>
              <a:t>Artificiell</a:t>
            </a:r>
            <a:r>
              <a:rPr lang="en-US" sz="2800" dirty="0">
                <a:solidFill>
                  <a:srgbClr val="53575E"/>
                </a:solidFill>
                <a:latin typeface="Lato Light"/>
                <a:sym typeface="Open Sans"/>
              </a:rPr>
              <a:t> </a:t>
            </a:r>
            <a:r>
              <a:rPr lang="en-US" sz="2800" dirty="0" err="1">
                <a:solidFill>
                  <a:srgbClr val="53575E"/>
                </a:solidFill>
                <a:latin typeface="Lato Light"/>
                <a:sym typeface="Open Sans"/>
              </a:rPr>
              <a:t>intelligens</a:t>
            </a:r>
            <a:r>
              <a:rPr lang="en-US" sz="2800" dirty="0">
                <a:solidFill>
                  <a:srgbClr val="53575E"/>
                </a:solidFill>
                <a:latin typeface="Lato Light"/>
                <a:sym typeface="Open Sans"/>
              </a:rPr>
              <a:t> </a:t>
            </a:r>
            <a:r>
              <a:rPr lang="en-US" sz="2800" dirty="0" err="1">
                <a:solidFill>
                  <a:srgbClr val="53575E"/>
                </a:solidFill>
                <a:latin typeface="Lato Light"/>
                <a:sym typeface="Open Sans"/>
              </a:rPr>
              <a:t>bör</a:t>
            </a:r>
            <a:r>
              <a:rPr lang="en-US" sz="2800" dirty="0">
                <a:solidFill>
                  <a:srgbClr val="53575E"/>
                </a:solidFill>
                <a:latin typeface="Lato Light"/>
                <a:sym typeface="Open Sans"/>
              </a:rPr>
              <a:t> </a:t>
            </a:r>
            <a:r>
              <a:rPr lang="en-US" sz="2800" dirty="0" err="1">
                <a:solidFill>
                  <a:srgbClr val="53575E"/>
                </a:solidFill>
                <a:latin typeface="Lato Light"/>
                <a:sym typeface="Open Sans"/>
              </a:rPr>
              <a:t>vara</a:t>
            </a:r>
            <a:r>
              <a:rPr lang="en-US" sz="2800" dirty="0">
                <a:solidFill>
                  <a:srgbClr val="53575E"/>
                </a:solidFill>
                <a:latin typeface="Lato Light"/>
                <a:sym typeface="Open Sans"/>
              </a:rPr>
              <a:t> den </a:t>
            </a:r>
            <a:r>
              <a:rPr lang="en-US" sz="2800" dirty="0" err="1">
                <a:solidFill>
                  <a:srgbClr val="53575E"/>
                </a:solidFill>
                <a:latin typeface="Lato Light"/>
                <a:sym typeface="Open Sans"/>
              </a:rPr>
              <a:t>huvudsakliga</a:t>
            </a:r>
            <a:r>
              <a:rPr lang="en-US" sz="2800" dirty="0">
                <a:solidFill>
                  <a:srgbClr val="53575E"/>
                </a:solidFill>
                <a:latin typeface="Lato Light"/>
                <a:sym typeface="Open Sans"/>
              </a:rPr>
              <a:t> </a:t>
            </a:r>
            <a:r>
              <a:rPr lang="en-US" sz="2800" dirty="0" err="1">
                <a:solidFill>
                  <a:srgbClr val="53575E"/>
                </a:solidFill>
                <a:latin typeface="Lato Light"/>
                <a:sym typeface="Open Sans"/>
              </a:rPr>
              <a:t>utvecklaren</a:t>
            </a:r>
            <a:r>
              <a:rPr lang="en-US" sz="2800" dirty="0">
                <a:solidFill>
                  <a:srgbClr val="53575E"/>
                </a:solidFill>
                <a:latin typeface="Lato Light"/>
                <a:sym typeface="Open Sans"/>
              </a:rPr>
              <a:t> av </a:t>
            </a:r>
            <a:r>
              <a:rPr lang="en-US" sz="2800" dirty="0" err="1">
                <a:solidFill>
                  <a:srgbClr val="53575E"/>
                </a:solidFill>
                <a:latin typeface="Lato Light"/>
                <a:sym typeface="Open Sans"/>
              </a:rPr>
              <a:t>slutprodukten</a:t>
            </a:r>
            <a:r>
              <a:rPr lang="en-US" sz="2800" dirty="0">
                <a:solidFill>
                  <a:srgbClr val="53575E"/>
                </a:solidFill>
                <a:latin typeface="Lato Light"/>
                <a:sym typeface="Open Sans"/>
              </a:rPr>
              <a:t> för </a:t>
            </a:r>
            <a:r>
              <a:rPr lang="en-US" sz="2800" dirty="0" err="1">
                <a:solidFill>
                  <a:srgbClr val="53575E"/>
                </a:solidFill>
                <a:latin typeface="Lato Light"/>
                <a:sym typeface="Open Sans"/>
              </a:rPr>
              <a:t>att</a:t>
            </a:r>
            <a:r>
              <a:rPr lang="en-US" sz="2800" dirty="0">
                <a:solidFill>
                  <a:srgbClr val="53575E"/>
                </a:solidFill>
                <a:latin typeface="Lato Light"/>
                <a:sym typeface="Open Sans"/>
              </a:rPr>
              <a:t> </a:t>
            </a:r>
            <a:r>
              <a:rPr lang="en-US" sz="2800" dirty="0" err="1">
                <a:solidFill>
                  <a:srgbClr val="53575E"/>
                </a:solidFill>
                <a:latin typeface="Lato Light"/>
                <a:sym typeface="Open Sans"/>
              </a:rPr>
              <a:t>garantera</a:t>
            </a:r>
            <a:r>
              <a:rPr lang="en-US" sz="2800" dirty="0">
                <a:solidFill>
                  <a:srgbClr val="53575E"/>
                </a:solidFill>
                <a:latin typeface="Lato Light"/>
                <a:sym typeface="Open Sans"/>
              </a:rPr>
              <a:t> </a:t>
            </a:r>
            <a:r>
              <a:rPr lang="en-US" sz="2800" dirty="0" err="1">
                <a:solidFill>
                  <a:srgbClr val="53575E"/>
                </a:solidFill>
                <a:latin typeface="Lato Light"/>
                <a:sym typeface="Open Sans"/>
              </a:rPr>
              <a:t>dess</a:t>
            </a:r>
            <a:r>
              <a:rPr lang="en-US" sz="2800" dirty="0">
                <a:solidFill>
                  <a:srgbClr val="53575E"/>
                </a:solidFill>
                <a:latin typeface="Lato Light"/>
                <a:sym typeface="Open Sans"/>
              </a:rPr>
              <a:t> </a:t>
            </a:r>
            <a:r>
              <a:rPr lang="en-US" sz="2800" dirty="0" err="1">
                <a:solidFill>
                  <a:srgbClr val="53575E"/>
                </a:solidFill>
                <a:latin typeface="Lato Light"/>
                <a:sym typeface="Open Sans"/>
              </a:rPr>
              <a:t>tekniska</a:t>
            </a:r>
            <a:r>
              <a:rPr lang="en-US" sz="2800" dirty="0">
                <a:solidFill>
                  <a:srgbClr val="53575E"/>
                </a:solidFill>
                <a:latin typeface="Lato Light"/>
                <a:sym typeface="Open Sans"/>
              </a:rPr>
              <a:t> </a:t>
            </a:r>
            <a:r>
              <a:rPr lang="en-US" sz="2800" dirty="0" err="1">
                <a:solidFill>
                  <a:srgbClr val="53575E"/>
                </a:solidFill>
                <a:latin typeface="Lato Light"/>
                <a:sym typeface="Open Sans"/>
              </a:rPr>
              <a:t>noggrannhet</a:t>
            </a:r>
            <a:r>
              <a:rPr lang="en-US" sz="2800" dirty="0">
                <a:solidFill>
                  <a:srgbClr val="53575E"/>
                </a:solidFill>
                <a:latin typeface="Lato Light"/>
                <a:sym typeface="Open Sans"/>
              </a:rPr>
              <a:t>.</a:t>
            </a:r>
          </a:p>
        </p:txBody>
      </p:sp>
      <p:grpSp>
        <p:nvGrpSpPr>
          <p:cNvPr id="9" name="Group 9"/>
          <p:cNvGrpSpPr/>
          <p:nvPr/>
        </p:nvGrpSpPr>
        <p:grpSpPr>
          <a:xfrm>
            <a:off x="14965994" y="349444"/>
            <a:ext cx="2799445" cy="1224267"/>
            <a:chOff x="0" y="0"/>
            <a:chExt cx="3732593" cy="1632356"/>
          </a:xfrm>
        </p:grpSpPr>
        <p:sp>
          <p:nvSpPr>
            <p:cNvPr id="10" name="Freeform 10"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grpSp>
        <p:nvGrpSpPr>
          <p:cNvPr id="11" name="Group 11"/>
          <p:cNvGrpSpPr/>
          <p:nvPr/>
        </p:nvGrpSpPr>
        <p:grpSpPr>
          <a:xfrm>
            <a:off x="13639838" y="4243092"/>
            <a:ext cx="2654103" cy="2654103"/>
            <a:chOff x="0" y="0"/>
            <a:chExt cx="3538804" cy="3538804"/>
          </a:xfrm>
        </p:grpSpPr>
        <p:sp>
          <p:nvSpPr>
            <p:cNvPr id="12" name="Freeform 12" descr="Examenskapsmössans logotyp  Innehåll som genereras av artificiell intelligens kan vara felaktigt."/>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
        <p:nvSpPr>
          <p:cNvPr id="14" name="TextBox 8">
            <a:extLst>
              <a:ext uri="{FF2B5EF4-FFF2-40B4-BE49-F238E27FC236}">
                <a16:creationId xmlns:a16="http://schemas.microsoft.com/office/drawing/2014/main" id="{900025AA-828D-DB99-CA54-72297C5CD2E2}"/>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sv-SE" sz="2850" i="1" dirty="0">
                <a:solidFill>
                  <a:srgbClr val="53575E"/>
                </a:solidFill>
                <a:latin typeface="Lato Light"/>
                <a:ea typeface="Lato Light"/>
                <a:cs typeface="Lato Light"/>
                <a:sym typeface="Lato Light"/>
              </a:rPr>
              <a:t>Se rätt svar på den sista bilden!</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grpSp>
        <p:nvGrpSpPr>
          <p:cNvPr id="4" name="Group 4"/>
          <p:cNvGrpSpPr/>
          <p:nvPr/>
        </p:nvGrpSpPr>
        <p:grpSpPr>
          <a:xfrm>
            <a:off x="1028700" y="2720405"/>
            <a:ext cx="12383243" cy="672750"/>
            <a:chOff x="0" y="0"/>
            <a:chExt cx="16510991" cy="897000"/>
          </a:xfrm>
        </p:grpSpPr>
        <p:sp>
          <p:nvSpPr>
            <p:cNvPr id="5" name="Freeform 5"/>
            <p:cNvSpPr/>
            <p:nvPr/>
          </p:nvSpPr>
          <p:spPr>
            <a:xfrm>
              <a:off x="0" y="0"/>
              <a:ext cx="16510995" cy="896999"/>
            </a:xfrm>
            <a:custGeom>
              <a:avLst/>
              <a:gdLst/>
              <a:ahLst/>
              <a:cxnLst/>
              <a:rect l="l" t="t" r="r" b="b"/>
              <a:pathLst>
                <a:path w="16510995" h="896999">
                  <a:moveTo>
                    <a:pt x="0" y="0"/>
                  </a:moveTo>
                  <a:lnTo>
                    <a:pt x="16510995" y="0"/>
                  </a:lnTo>
                  <a:lnTo>
                    <a:pt x="16510995" y="896999"/>
                  </a:lnTo>
                  <a:lnTo>
                    <a:pt x="0" y="896999"/>
                  </a:lnTo>
                  <a:close/>
                </a:path>
              </a:pathLst>
            </a:custGeom>
            <a:blipFill>
              <a:blip r:embed="rId5">
                <a:alphaModFix amt="0"/>
              </a:blip>
              <a:stretch>
                <a:fillRect t="-308659" b="-308659"/>
              </a:stretch>
            </a:blipFill>
          </p:spPr>
          <p:txBody>
            <a:bodyPr/>
            <a:lstStyle/>
            <a:p>
              <a:endParaRPr lang="es-ES"/>
            </a:p>
          </p:txBody>
        </p:sp>
        <p:sp>
          <p:nvSpPr>
            <p:cNvPr id="6" name="TextBox 6"/>
            <p:cNvSpPr txBox="1"/>
            <p:nvPr/>
          </p:nvSpPr>
          <p:spPr>
            <a:xfrm>
              <a:off x="0" y="0"/>
              <a:ext cx="16510991" cy="897000"/>
            </a:xfrm>
            <a:prstGeom prst="rect">
              <a:avLst/>
            </a:prstGeom>
          </p:spPr>
          <p:txBody>
            <a:bodyPr lIns="0" tIns="0" rIns="0" bIns="0" rtlCol="0" anchor="ctr"/>
            <a:lstStyle/>
            <a:p>
              <a:pPr marL="0" lvl="0" indent="0" algn="l">
                <a:lnSpc>
                  <a:spcPts val="2879"/>
                </a:lnSpc>
                <a:spcBef>
                  <a:spcPct val="0"/>
                </a:spcBef>
              </a:pPr>
              <a:r>
                <a:rPr lang="en-US" sz="3000" b="1" u="none" strike="noStrike" dirty="0">
                  <a:solidFill>
                    <a:srgbClr val="000000"/>
                  </a:solidFill>
                  <a:latin typeface="Lato Bold"/>
                  <a:ea typeface="Lato Bold"/>
                  <a:cs typeface="Lato Bold"/>
                  <a:sym typeface="Lato Bold"/>
                </a:rPr>
                <a:t>En </a:t>
              </a:r>
              <a:r>
                <a:rPr lang="en-US" sz="3000" b="1" u="none" strike="noStrike" dirty="0" err="1">
                  <a:solidFill>
                    <a:srgbClr val="000000"/>
                  </a:solidFill>
                  <a:latin typeface="Lato Bold"/>
                  <a:ea typeface="Lato Bold"/>
                  <a:cs typeface="Lato Bold"/>
                  <a:sym typeface="Lato Bold"/>
                </a:rPr>
                <a:t>fråga</a:t>
              </a:r>
              <a:r>
                <a:rPr lang="en-US" sz="3000" b="1" u="none" strike="noStrike" dirty="0">
                  <a:solidFill>
                    <a:srgbClr val="000000"/>
                  </a:solidFill>
                  <a:latin typeface="Lato Bold"/>
                  <a:ea typeface="Lato Bold"/>
                  <a:cs typeface="Lato Bold"/>
                  <a:sym typeface="Lato Bold"/>
                </a:rPr>
                <a:t> för </a:t>
              </a:r>
              <a:r>
                <a:rPr lang="en-US" sz="3000" b="1" u="none" strike="noStrike" dirty="0" err="1">
                  <a:solidFill>
                    <a:srgbClr val="000000"/>
                  </a:solidFill>
                  <a:latin typeface="Lato Bold"/>
                  <a:ea typeface="Lato Bold"/>
                  <a:cs typeface="Lato Bold"/>
                  <a:sym typeface="Lato Bold"/>
                </a:rPr>
                <a:t>reflektion</a:t>
              </a:r>
              <a:r>
                <a:rPr lang="en-US" sz="3000" b="1" u="none" strike="noStrike" dirty="0">
                  <a:solidFill>
                    <a:srgbClr val="000000"/>
                  </a:solidFill>
                  <a:latin typeface="Lato Bold"/>
                  <a:ea typeface="Lato Bold"/>
                  <a:cs typeface="Lato Bold"/>
                  <a:sym typeface="Lato Bold"/>
                </a:rPr>
                <a:t>.</a:t>
              </a:r>
            </a:p>
          </p:txBody>
        </p:sp>
      </p:grpSp>
      <p:sp>
        <p:nvSpPr>
          <p:cNvPr id="7" name="TextBox 7"/>
          <p:cNvSpPr txBox="1"/>
          <p:nvPr/>
        </p:nvSpPr>
        <p:spPr>
          <a:xfrm>
            <a:off x="1028700" y="3561897"/>
            <a:ext cx="16230600" cy="2975173"/>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err="1">
                <a:solidFill>
                  <a:srgbClr val="000000"/>
                </a:solidFill>
                <a:latin typeface="Lato Light"/>
                <a:ea typeface="Lato Light"/>
                <a:cs typeface="Lato Light"/>
                <a:sym typeface="Lato Light"/>
              </a:rPr>
              <a:t>Reflektera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över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specifik</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utbildningsmodul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som</a:t>
            </a:r>
            <a:r>
              <a:rPr lang="en-US" sz="2800" u="none" strike="noStrike" dirty="0">
                <a:solidFill>
                  <a:srgbClr val="000000"/>
                </a:solidFill>
                <a:latin typeface="Lato Light"/>
                <a:ea typeface="Lato Light"/>
                <a:cs typeface="Lato Light"/>
                <a:sym typeface="Lato Light"/>
              </a:rPr>
              <a:t> du för </a:t>
            </a:r>
            <a:r>
              <a:rPr lang="en-US" sz="2800" u="none" strike="noStrike" dirty="0" err="1">
                <a:solidFill>
                  <a:srgbClr val="000000"/>
                </a:solidFill>
                <a:latin typeface="Lato Light"/>
                <a:ea typeface="Lato Light"/>
                <a:cs typeface="Lato Light"/>
                <a:sym typeface="Lato Light"/>
              </a:rPr>
              <a:t>närvarande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undervisar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Om jag </a:t>
            </a:r>
            <a:r>
              <a:rPr lang="en-US" sz="2800" u="none" strike="noStrike" dirty="0" err="1">
                <a:solidFill>
                  <a:srgbClr val="000000"/>
                </a:solidFill>
                <a:latin typeface="Lato Light"/>
                <a:ea typeface="Lato Light"/>
                <a:cs typeface="Lato Light"/>
                <a:sym typeface="Lato Light"/>
              </a:rPr>
              <a:t>skulle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integrera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generativt</a:t>
            </a:r>
            <a:r>
              <a:rPr lang="en-US" sz="2800" u="none" strike="noStrike" dirty="0">
                <a:solidFill>
                  <a:srgbClr val="000000"/>
                </a:solidFill>
                <a:latin typeface="Lato Light"/>
                <a:ea typeface="Lato Light"/>
                <a:cs typeface="Lato Light"/>
                <a:sym typeface="Lato Light"/>
              </a:rPr>
              <a:t> AI-</a:t>
            </a:r>
            <a:r>
              <a:rPr lang="en-US" sz="2800" u="none" strike="noStrike" dirty="0" err="1">
                <a:solidFill>
                  <a:srgbClr val="000000"/>
                </a:solidFill>
                <a:latin typeface="Lato Light"/>
                <a:ea typeface="Lato Light"/>
                <a:cs typeface="Lato Light"/>
                <a:sym typeface="Lato Light"/>
              </a:rPr>
              <a:t>verktyg</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följeslagare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istället</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svarsgenerator</a:t>
            </a:r>
            <a:r>
              <a:rPr lang="en-US" sz="28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Hur </a:t>
            </a:r>
            <a:r>
              <a:rPr lang="en-US" sz="2800" u="none" strike="noStrike" dirty="0" err="1">
                <a:solidFill>
                  <a:srgbClr val="000000"/>
                </a:solidFill>
                <a:latin typeface="Lato Light"/>
                <a:ea typeface="Lato Light"/>
                <a:cs typeface="Lato Light"/>
                <a:sym typeface="Lato Light"/>
              </a:rPr>
              <a:t>skulle</a:t>
            </a:r>
            <a:r>
              <a:rPr lang="en-US" sz="2800" u="none" strike="noStrike" dirty="0">
                <a:solidFill>
                  <a:srgbClr val="000000"/>
                </a:solidFill>
                <a:latin typeface="Lato Light"/>
                <a:ea typeface="Lato Light"/>
                <a:cs typeface="Lato Light"/>
                <a:sym typeface="Lato Light"/>
              </a:rPr>
              <a:t> du </a:t>
            </a:r>
            <a:r>
              <a:rPr lang="en-US" sz="2800" u="none" strike="noStrike" dirty="0" err="1">
                <a:solidFill>
                  <a:srgbClr val="000000"/>
                </a:solidFill>
                <a:latin typeface="Lato Light"/>
                <a:ea typeface="Lato Light"/>
                <a:cs typeface="Lato Light"/>
                <a:sym typeface="Lato Light"/>
              </a:rPr>
              <a:t>omformulera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utvärderingskriterierna</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utbildningsinnehåll</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säkerställa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eleverna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utvecklar</a:t>
            </a:r>
            <a:r>
              <a:rPr lang="en-US" sz="2800" u="none" strike="noStrike" dirty="0">
                <a:solidFill>
                  <a:srgbClr val="000000"/>
                </a:solidFill>
                <a:latin typeface="Lato Light"/>
                <a:ea typeface="Lato Light"/>
                <a:cs typeface="Lato Light"/>
                <a:sym typeface="Lato Light"/>
              </a:rPr>
              <a:t> interna </a:t>
            </a:r>
            <a:r>
              <a:rPr lang="en-US" sz="2800" u="none" strike="noStrike" dirty="0" err="1">
                <a:solidFill>
                  <a:srgbClr val="000000"/>
                </a:solidFill>
                <a:latin typeface="Lato Light"/>
                <a:ea typeface="Lato Light"/>
                <a:cs typeface="Lato Light"/>
                <a:sym typeface="Lato Light"/>
              </a:rPr>
              <a:t>kognitiva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strukturer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snarare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än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bara </a:t>
            </a:r>
            <a:r>
              <a:rPr lang="en-US" sz="2800" u="none" strike="noStrike" dirty="0" err="1">
                <a:solidFill>
                  <a:srgbClr val="000000"/>
                </a:solidFill>
                <a:latin typeface="Lato Light"/>
                <a:ea typeface="Lato Light"/>
                <a:cs typeface="Lato Light"/>
                <a:sym typeface="Lato Light"/>
              </a:rPr>
              <a:t>simulera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färdigheter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genom</a:t>
            </a:r>
            <a:r>
              <a:rPr lang="en-US" sz="2800" u="none" strike="noStrike" dirty="0">
                <a:solidFill>
                  <a:srgbClr val="000000"/>
                </a:solidFill>
                <a:latin typeface="Lato Light"/>
                <a:ea typeface="Lato Light"/>
                <a:cs typeface="Lato Light"/>
                <a:sym typeface="Lato Light"/>
              </a:rPr>
              <a:t> AI-resultat? Hur </a:t>
            </a:r>
            <a:r>
              <a:rPr lang="en-US" sz="2800" u="none" strike="noStrike" dirty="0" err="1">
                <a:solidFill>
                  <a:srgbClr val="000000"/>
                </a:solidFill>
                <a:latin typeface="Lato Light"/>
                <a:ea typeface="Lato Light"/>
                <a:cs typeface="Lato Light"/>
                <a:sym typeface="Lato Light"/>
              </a:rPr>
              <a:t>skulle</a:t>
            </a:r>
            <a:r>
              <a:rPr lang="en-US" sz="2800" u="none" strike="noStrike" dirty="0">
                <a:solidFill>
                  <a:srgbClr val="000000"/>
                </a:solidFill>
                <a:latin typeface="Lato Light"/>
                <a:ea typeface="Lato Light"/>
                <a:cs typeface="Lato Light"/>
                <a:sym typeface="Lato Light"/>
              </a:rPr>
              <a:t> du </a:t>
            </a:r>
            <a:r>
              <a:rPr lang="en-US" sz="2800" u="none" strike="noStrike" dirty="0" err="1">
                <a:solidFill>
                  <a:srgbClr val="000000"/>
                </a:solidFill>
                <a:latin typeface="Lato Light"/>
                <a:ea typeface="Lato Light"/>
                <a:cs typeface="Lato Light"/>
                <a:sym typeface="Lato Light"/>
              </a:rPr>
              <a:t>kunna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omformulera</a:t>
            </a:r>
            <a:r>
              <a:rPr lang="en-US" sz="2800" u="none" strike="noStrike" dirty="0">
                <a:solidFill>
                  <a:srgbClr val="000000"/>
                </a:solidFill>
                <a:latin typeface="Lato Light"/>
                <a:ea typeface="Lato Light"/>
                <a:cs typeface="Lato Light"/>
                <a:sym typeface="Lato Light"/>
              </a:rPr>
              <a:t> dessa </a:t>
            </a:r>
            <a:r>
              <a:rPr lang="en-US" sz="2800" u="none" strike="noStrike" dirty="0" err="1">
                <a:solidFill>
                  <a:srgbClr val="000000"/>
                </a:solidFill>
                <a:latin typeface="Lato Light"/>
                <a:ea typeface="Lato Light"/>
                <a:cs typeface="Lato Light"/>
                <a:sym typeface="Lato Light"/>
              </a:rPr>
              <a:t>utvärderingskriterier</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visa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eleverna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utvecklat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djup</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förståelse</a:t>
            </a:r>
            <a:r>
              <a:rPr lang="en-US" sz="2800" u="none" strike="noStrike" dirty="0">
                <a:solidFill>
                  <a:srgbClr val="000000"/>
                </a:solidFill>
                <a:latin typeface="Lato Light"/>
                <a:ea typeface="Lato Light"/>
                <a:cs typeface="Lato Light"/>
                <a:sym typeface="Lato Light"/>
              </a:rPr>
              <a:t> av </a:t>
            </a:r>
            <a:r>
              <a:rPr lang="en-US" sz="2800" u="none" strike="noStrike" dirty="0" err="1">
                <a:solidFill>
                  <a:srgbClr val="000000"/>
                </a:solidFill>
                <a:latin typeface="Lato Light"/>
                <a:ea typeface="Lato Light"/>
                <a:cs typeface="Lato Light"/>
                <a:sym typeface="Lato Light"/>
              </a:rPr>
              <a:t>innehållet</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kan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motivera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sina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beslut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oavsett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användning</a:t>
            </a:r>
            <a:r>
              <a:rPr lang="en-US" sz="2800" u="none" strike="noStrike" dirty="0">
                <a:solidFill>
                  <a:srgbClr val="000000"/>
                </a:solidFill>
                <a:latin typeface="Lato Light"/>
                <a:ea typeface="Lato Light"/>
                <a:cs typeface="Lato Light"/>
                <a:sym typeface="Lato Light"/>
              </a:rPr>
              <a:t> av AI-</a:t>
            </a:r>
            <a:r>
              <a:rPr lang="en-US" sz="2800" u="none" strike="noStrike" dirty="0" err="1">
                <a:solidFill>
                  <a:srgbClr val="000000"/>
                </a:solidFill>
                <a:latin typeface="Lato Light"/>
                <a:ea typeface="Lato Light"/>
                <a:cs typeface="Lato Light"/>
                <a:sym typeface="Lato Light"/>
              </a:rPr>
              <a:t>verktyg</a:t>
            </a:r>
            <a:r>
              <a:rPr lang="en-US" sz="2800" u="none" strike="noStrike" dirty="0">
                <a:solidFill>
                  <a:srgbClr val="000000"/>
                </a:solidFill>
                <a:latin typeface="Lato Light"/>
                <a:ea typeface="Lato Light"/>
                <a:cs typeface="Lato Light"/>
                <a:sym typeface="Lato Light"/>
              </a:rPr>
              <a:t>?</a:t>
            </a:r>
          </a:p>
        </p:txBody>
      </p:sp>
      <p:sp>
        <p:nvSpPr>
          <p:cNvPr id="8" name="TextBox 8"/>
          <p:cNvSpPr txBox="1"/>
          <p:nvPr/>
        </p:nvSpPr>
        <p:spPr>
          <a:xfrm>
            <a:off x="1028700" y="1085850"/>
            <a:ext cx="675605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SJÄLVUTVÄRDERINGSVERKTYG</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47562" y="2707005"/>
            <a:ext cx="6644848" cy="4177665"/>
          </a:xfrm>
          <a:prstGeom prst="rect">
            <a:avLst/>
          </a:prstGeom>
        </p:spPr>
        <p:txBody>
          <a:bodyPr lIns="0" tIns="0" rIns="0" bIns="0" rtlCol="0" anchor="t">
            <a:spAutoFit/>
          </a:bodyPr>
          <a:lstStyle/>
          <a:p>
            <a:pPr marL="0" lvl="0" indent="0" algn="l">
              <a:lnSpc>
                <a:spcPts val="6599"/>
              </a:lnSpc>
              <a:spcBef>
                <a:spcPct val="0"/>
              </a:spcBef>
            </a:pPr>
            <a:r>
              <a:rPr lang="en-US" sz="6599" u="none" strike="noStrike">
                <a:solidFill>
                  <a:srgbClr val="000000"/>
                </a:solidFill>
                <a:latin typeface="Oswald"/>
                <a:ea typeface="Oswald"/>
                <a:cs typeface="Oswald"/>
                <a:sym typeface="Oswald"/>
              </a:rPr>
              <a:t>ENHET 4: LÄRARES ANSVAR VID ÖVERVAKNING AV AI-TILLÄMPNINGAR INOM UTBILDNING</a:t>
            </a:r>
          </a:p>
        </p:txBody>
      </p:sp>
      <p:grpSp>
        <p:nvGrpSpPr>
          <p:cNvPr id="3" name="Group 3"/>
          <p:cNvGrpSpPr/>
          <p:nvPr/>
        </p:nvGrpSpPr>
        <p:grpSpPr>
          <a:xfrm>
            <a:off x="7520273" y="719338"/>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89811" y="3589163"/>
            <a:ext cx="3597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TITELLAYOUT</a:t>
            </a:r>
          </a:p>
        </p:txBody>
      </p:sp>
      <p:sp>
        <p:nvSpPr>
          <p:cNvPr id="3" name="TextBox 3"/>
          <p:cNvSpPr txBox="1"/>
          <p:nvPr/>
        </p:nvSpPr>
        <p:spPr>
          <a:xfrm>
            <a:off x="1028700" y="2971800"/>
            <a:ext cx="16230600" cy="4807213"/>
          </a:xfrm>
          <a:prstGeom prst="rect">
            <a:avLst/>
          </a:prstGeom>
        </p:spPr>
        <p:txBody>
          <a:bodyPr lIns="0" tIns="0" rIns="0" bIns="0" rtlCol="0" anchor="t">
            <a:spAutoFit/>
          </a:bodyPr>
          <a:lstStyle/>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alltid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upprätthålla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deltagandeperspektiv</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stödverktyg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professionellt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1"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regelbundet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utvärdera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genereras</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säkerställa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effektivt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minskar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engagemang</a:t>
            </a:r>
            <a:r>
              <a:rPr lang="en-US" sz="2400" u="none" strike="noStrike" dirty="0">
                <a:solidFill>
                  <a:srgbClr val="000000"/>
                </a:solidFill>
                <a:latin typeface="Lato Light"/>
                <a:ea typeface="Lato Light"/>
                <a:cs typeface="Lato Light"/>
                <a:sym typeface="Lato Light"/>
              </a:rPr>
              <a:t>.</a:t>
            </a:r>
          </a:p>
          <a:p>
            <a:pPr marL="0" lvl="1"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535939" lvl="1" indent="-267969"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övervaka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AI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förhindra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överdriven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beroende</a:t>
            </a:r>
            <a:r>
              <a:rPr lang="en-US" sz="2400" u="none" strike="noStrike" dirty="0">
                <a:solidFill>
                  <a:srgbClr val="000000"/>
                </a:solidFill>
                <a:latin typeface="Lato Light"/>
                <a:ea typeface="Lato Light"/>
                <a:cs typeface="Lato Light"/>
                <a:sym typeface="Lato Light"/>
              </a:rPr>
              <a:t> av dessa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tänkande</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1"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bra </a:t>
            </a:r>
            <a:r>
              <a:rPr lang="en-US" sz="2400" u="none" strike="noStrike" dirty="0" err="1">
                <a:solidFill>
                  <a:srgbClr val="000000"/>
                </a:solidFill>
                <a:latin typeface="Lato Light"/>
                <a:ea typeface="Lato Light"/>
                <a:cs typeface="Lato Light"/>
                <a:sym typeface="Lato Light"/>
              </a:rPr>
              <a:t>idé</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uppmuntra</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ifrågasätta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resultaten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erhållits</a:t>
            </a:r>
            <a:r>
              <a:rPr lang="en-US" sz="2400" u="none" strike="noStrike" dirty="0">
                <a:solidFill>
                  <a:srgbClr val="000000"/>
                </a:solidFill>
                <a:latin typeface="Lato Light"/>
                <a:ea typeface="Lato Light"/>
                <a:cs typeface="Lato Light"/>
                <a:sym typeface="Lato Light"/>
              </a:rPr>
              <a:t> med AI, </a:t>
            </a:r>
            <a:r>
              <a:rPr lang="en-US" sz="2400" u="none" strike="noStrike" dirty="0" err="1">
                <a:solidFill>
                  <a:srgbClr val="000000"/>
                </a:solidFill>
                <a:latin typeface="Lato Light"/>
                <a:ea typeface="Lato Light"/>
                <a:cs typeface="Lato Light"/>
                <a:sym typeface="Lato Light"/>
              </a:rPr>
              <a:t>reflektera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slutföra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undvika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kognitiv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överbelastning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hålla</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aktivt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engagerade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inlärningsprocessen</a:t>
            </a:r>
            <a:r>
              <a:rPr lang="en-US" sz="2400" u="none" strike="noStrike" dirty="0">
                <a:solidFill>
                  <a:srgbClr val="000000"/>
                </a:solidFill>
                <a:latin typeface="Lato Light"/>
                <a:ea typeface="Lato Light"/>
                <a:cs typeface="Lato Light"/>
                <a:sym typeface="Lato Light"/>
              </a:rPr>
              <a:t>.</a:t>
            </a:r>
          </a:p>
        </p:txBody>
      </p:sp>
      <p:sp>
        <p:nvSpPr>
          <p:cNvPr id="4" name="TextBox 4"/>
          <p:cNvSpPr txBox="1"/>
          <p:nvPr/>
        </p:nvSpPr>
        <p:spPr>
          <a:xfrm>
            <a:off x="1028700" y="1085850"/>
            <a:ext cx="1623060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UTBILDARES ANSVAR VID HANDLEDNING AV AI-TILLÄMPNINGAR INOM UTBILDNING.</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658674" y="1028700"/>
            <a:ext cx="7600626"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Som CVET-utbildare kommer du att ansvara för att säkerställa etiska metoder i AI-intensiva miljöer. Dina ansvarsområden inkluderar:</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
        <p:nvSpPr>
          <p:cNvPr id="5" name="TextBox 5"/>
          <p:cNvSpPr txBox="1"/>
          <p:nvPr/>
        </p:nvSpPr>
        <p:spPr>
          <a:xfrm>
            <a:off x="9658674" y="2489854"/>
            <a:ext cx="7600626" cy="2575833"/>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Dataskydd</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Det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nödvändigt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säkerställa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hanteringen</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utbildningsdata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skyddar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individuell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integritet</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följer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regler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GDPR (</a:t>
            </a:r>
            <a:r>
              <a:rPr lang="en-US" sz="2400" u="none" strike="noStrike" dirty="0" err="1">
                <a:solidFill>
                  <a:srgbClr val="000000"/>
                </a:solidFill>
                <a:latin typeface="Lato Light" panose="020F0302020204030203" pitchFamily="34" charset="0"/>
                <a:ea typeface="Lato"/>
                <a:cs typeface="Lato"/>
                <a:sym typeface="Lato"/>
              </a:rPr>
              <a:t>Allmänna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dataskyddsförordningen</a:t>
            </a:r>
            <a:r>
              <a:rPr lang="en-US" sz="2400" u="none" strike="noStrike" dirty="0">
                <a:solidFill>
                  <a:srgbClr val="000000"/>
                </a:solidFill>
                <a:latin typeface="Lato Light" panose="020F0302020204030203" pitchFamily="34" charset="0"/>
                <a:ea typeface="Lato"/>
                <a:cs typeface="Lato"/>
                <a:sym typeface="Lato"/>
              </a:rPr>
              <a:t>). Detta </a:t>
            </a:r>
            <a:r>
              <a:rPr lang="en-US" sz="2400" u="none" strike="noStrike" dirty="0" err="1">
                <a:solidFill>
                  <a:srgbClr val="000000"/>
                </a:solidFill>
                <a:latin typeface="Lato Light" panose="020F0302020204030203" pitchFamily="34" charset="0"/>
                <a:ea typeface="Lato"/>
                <a:cs typeface="Lato"/>
                <a:sym typeface="Lato"/>
              </a:rPr>
              <a:t>inkluderar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informera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studenter</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hur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deras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uppgifter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används</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upprätthålla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mekanismer</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identifiera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eventuella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integritetsproblem</a:t>
            </a:r>
            <a:r>
              <a:rPr lang="en-US" sz="2400" u="none" strike="noStrike" dirty="0">
                <a:solidFill>
                  <a:srgbClr val="000000"/>
                </a:solidFill>
                <a:latin typeface="Lato Light" panose="020F0302020204030203" pitchFamily="34" charset="0"/>
                <a:ea typeface="Lato"/>
                <a:cs typeface="Lato"/>
                <a:sym typeface="Lato"/>
              </a:rPr>
              <a:t>.</a:t>
            </a:r>
          </a:p>
        </p:txBody>
      </p:sp>
      <p:sp>
        <p:nvSpPr>
          <p:cNvPr id="6" name="TextBox 6"/>
          <p:cNvSpPr txBox="1"/>
          <p:nvPr/>
        </p:nvSpPr>
        <p:spPr>
          <a:xfrm>
            <a:off x="9658674" y="5394979"/>
            <a:ext cx="7600626" cy="1832040"/>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Minska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partiskhet</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Det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nödvändigt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vaksam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när</a:t>
            </a:r>
            <a:r>
              <a:rPr lang="en-US" sz="2400" u="none" strike="noStrike" dirty="0">
                <a:solidFill>
                  <a:srgbClr val="000000"/>
                </a:solidFill>
                <a:latin typeface="Lato Light" panose="020F0302020204030203" pitchFamily="34" charset="0"/>
                <a:ea typeface="Lato"/>
                <a:cs typeface="Lato"/>
                <a:sym typeface="Lato"/>
              </a:rPr>
              <a:t> det </a:t>
            </a:r>
            <a:r>
              <a:rPr lang="en-US" sz="2400" u="none" strike="noStrike" dirty="0" err="1">
                <a:solidFill>
                  <a:srgbClr val="000000"/>
                </a:solidFill>
                <a:latin typeface="Lato Light" panose="020F0302020204030203" pitchFamily="34" charset="0"/>
                <a:ea typeface="Lato"/>
                <a:cs typeface="Lato"/>
                <a:sym typeface="Lato"/>
              </a:rPr>
              <a:t>gäller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identifiera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eventuella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algoritmiska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partiskheter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t.ex</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relaterade</a:t>
            </a:r>
            <a:r>
              <a:rPr lang="en-US" sz="2400" u="none" strike="noStrike" dirty="0">
                <a:solidFill>
                  <a:srgbClr val="000000"/>
                </a:solidFill>
                <a:latin typeface="Lato Light" panose="020F0302020204030203" pitchFamily="34" charset="0"/>
                <a:ea typeface="Lato"/>
                <a:cs typeface="Lato"/>
                <a:sym typeface="Lato"/>
              </a:rPr>
              <a:t> till </a:t>
            </a:r>
            <a:r>
              <a:rPr lang="en-US" sz="2400" u="none" strike="noStrike" dirty="0" err="1">
                <a:solidFill>
                  <a:srgbClr val="000000"/>
                </a:solidFill>
                <a:latin typeface="Lato Light" panose="020F0302020204030203" pitchFamily="34" charset="0"/>
                <a:ea typeface="Lato"/>
                <a:cs typeface="Lato"/>
                <a:sym typeface="Lato"/>
              </a:rPr>
              <a:t>kön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funktionsnedsättning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korrigera</a:t>
            </a:r>
            <a:r>
              <a:rPr lang="en-US" sz="2400" u="none" strike="noStrike" dirty="0">
                <a:solidFill>
                  <a:srgbClr val="000000"/>
                </a:solidFill>
                <a:latin typeface="Lato Light" panose="020F0302020204030203" pitchFamily="34" charset="0"/>
                <a:ea typeface="Lato"/>
                <a:cs typeface="Lato"/>
                <a:sym typeface="Lato"/>
              </a:rPr>
              <a:t> dem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säkerställa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rättvis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behandling</a:t>
            </a:r>
            <a:r>
              <a:rPr lang="en-US" sz="2400" u="none" strike="noStrike" dirty="0">
                <a:solidFill>
                  <a:srgbClr val="000000"/>
                </a:solidFill>
                <a:latin typeface="Lato Light" panose="020F0302020204030203" pitchFamily="34" charset="0"/>
                <a:ea typeface="Lato"/>
                <a:cs typeface="Lato"/>
                <a:sym typeface="Lato"/>
              </a:rPr>
              <a:t>.</a:t>
            </a:r>
          </a:p>
        </p:txBody>
      </p:sp>
      <p:sp>
        <p:nvSpPr>
          <p:cNvPr id="7" name="TextBox 7"/>
          <p:cNvSpPr txBox="1"/>
          <p:nvPr/>
        </p:nvSpPr>
        <p:spPr>
          <a:xfrm>
            <a:off x="9658674" y="7576204"/>
            <a:ext cx="7600626" cy="1447800"/>
          </a:xfrm>
          <a:prstGeom prst="rect">
            <a:avLst/>
          </a:prstGeom>
        </p:spPr>
        <p:txBody>
          <a:bodyPr lIns="0" tIns="0" rIns="0" bIns="0" rtlCol="0" anchor="t">
            <a:spAutoFit/>
          </a:bodyPr>
          <a:lstStyle/>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Vitlistning</a:t>
            </a:r>
            <a:r>
              <a:rPr lang="en-US" sz="2400" b="1" u="none" strike="noStrike" dirty="0">
                <a:solidFill>
                  <a:srgbClr val="000000"/>
                </a:solidFill>
                <a:latin typeface="Lato Light" panose="020F0302020204030203" pitchFamily="34" charset="0"/>
                <a:ea typeface="Lato Bold"/>
                <a:cs typeface="Lato Bold"/>
                <a:sym typeface="Lato Bold"/>
              </a:rPr>
              <a:t> och </a:t>
            </a:r>
            <a:r>
              <a:rPr lang="en-US" sz="2400" b="1" u="none" strike="noStrike" dirty="0" err="1">
                <a:solidFill>
                  <a:srgbClr val="000000"/>
                </a:solidFill>
                <a:latin typeface="Lato Light" panose="020F0302020204030203" pitchFamily="34" charset="0"/>
                <a:ea typeface="Lato Bold"/>
                <a:cs typeface="Lato Bold"/>
                <a:sym typeface="Lato Bold"/>
              </a:rPr>
              <a:t>validering</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Deltagande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valideringen</a:t>
            </a:r>
            <a:r>
              <a:rPr lang="en-US" sz="2400" u="none" strike="noStrike" dirty="0">
                <a:solidFill>
                  <a:srgbClr val="000000"/>
                </a:solidFill>
                <a:latin typeface="Lato Light" panose="020F0302020204030203" pitchFamily="34" charset="0"/>
                <a:ea typeface="Lato"/>
                <a:cs typeface="Lato"/>
                <a:sym typeface="Lato"/>
              </a:rPr>
              <a:t> av AI-</a:t>
            </a:r>
            <a:r>
              <a:rPr lang="en-US" sz="2400" u="none" strike="noStrike" dirty="0" err="1">
                <a:solidFill>
                  <a:srgbClr val="000000"/>
                </a:solidFill>
                <a:latin typeface="Lato Light" panose="020F0302020204030203" pitchFamily="34" charset="0"/>
                <a:ea typeface="Lato"/>
                <a:cs typeface="Lato"/>
                <a:sym typeface="Lato"/>
              </a:rPr>
              <a:t>verktyg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nödvändigt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innan</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används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utsträckning</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säkerställa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säkra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åldersanpassade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pedagogiskt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sunda</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07334" y="1524000"/>
            <a:ext cx="9451966" cy="723900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Principen om initial ansträngning är en strategisk intervention utformad för att förebygga kognitivt beroende.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Det är nödvändigt att brottas med komplexa koncept och bedriva oberoende forskning innan AI kan användas.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Detta säkerställer att du förblir arkitekten bakom slutresultatet och undviker att outsourca kunskap.</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Metoden "Diagnostisk Duo" kombinerar stöd från artificiell intelligens med tränarens expertis.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Artificiell intelligens kan fungera som en handledare och ställa vägledande frågor som hjälper till att identifiera luckor i studentens förståelse. </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Samtidigt ger det dig, som lärare, en översikt som visar varje elevs svårigheter. Detta gör att du snabbt kan identifiera problem och erbjuda riktat stöd, vilket frigör tid att fokusera på handledning och vägledning, snarare än att bara leverera innehåll.</a:t>
            </a:r>
          </a:p>
        </p:txBody>
      </p:sp>
      <p:grpSp>
        <p:nvGrpSpPr>
          <p:cNvPr id="3" name="Group 3"/>
          <p:cNvGrpSpPr/>
          <p:nvPr/>
        </p:nvGrpSpPr>
        <p:grpSpPr>
          <a:xfrm>
            <a:off x="514350" y="0"/>
            <a:ext cx="6858000" cy="10287000"/>
            <a:chOff x="0" y="0"/>
            <a:chExt cx="9144000" cy="13716000"/>
          </a:xfrm>
        </p:grpSpPr>
        <p:sp>
          <p:nvSpPr>
            <p:cNvPr id="4" name="Freeform 4"/>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4522" y="1057275"/>
            <a:ext cx="9715348" cy="655701"/>
          </a:xfrm>
          <a:prstGeom prst="rect">
            <a:avLst/>
          </a:prstGeom>
        </p:spPr>
        <p:txBody>
          <a:bodyPr lIns="0" tIns="0" rIns="0" bIns="0" rtlCol="0" anchor="t">
            <a:spAutoFit/>
          </a:bodyPr>
          <a:lstStyle/>
          <a:p>
            <a:pPr marL="0" lvl="0" indent="0" algn="l">
              <a:lnSpc>
                <a:spcPts val="2592"/>
              </a:lnSpc>
              <a:spcBef>
                <a:spcPct val="0"/>
              </a:spcBef>
            </a:pPr>
            <a:r>
              <a:rPr lang="en-US" sz="2400" u="none" strike="noStrike">
                <a:solidFill>
                  <a:srgbClr val="000000"/>
                </a:solidFill>
                <a:latin typeface="Lato Light"/>
                <a:ea typeface="Lato Light"/>
                <a:cs typeface="Lato Light"/>
                <a:sym typeface="Lato Light"/>
              </a:rPr>
              <a:t>Som CVET-utbildare måste du övervaka den integrerade användningen av AI för att säkerställa att den fungerar som en "kognitiv träningspartner".</a:t>
            </a:r>
          </a:p>
        </p:txBody>
      </p:sp>
      <p:grpSp>
        <p:nvGrpSpPr>
          <p:cNvPr id="3" name="Group 3"/>
          <p:cNvGrpSpPr/>
          <p:nvPr/>
        </p:nvGrpSpPr>
        <p:grpSpPr>
          <a:xfrm>
            <a:off x="1028700" y="2028937"/>
            <a:ext cx="5737498" cy="557100"/>
            <a:chOff x="0" y="0"/>
            <a:chExt cx="7649997" cy="742800"/>
          </a:xfrm>
        </p:grpSpPr>
        <p:sp>
          <p:nvSpPr>
            <p:cNvPr id="4" name="Freeform 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5" name="TextBox 5"/>
            <p:cNvSpPr txBox="1"/>
            <p:nvPr/>
          </p:nvSpPr>
          <p:spPr>
            <a:xfrm>
              <a:off x="0" y="0"/>
              <a:ext cx="7649997" cy="742800"/>
            </a:xfrm>
            <a:prstGeom prst="rect">
              <a:avLst/>
            </a:prstGeom>
          </p:spPr>
          <p:txBody>
            <a:bodyPr lIns="0" tIns="0" rIns="0" bIns="0" rtlCol="0" anchor="ctr"/>
            <a:lstStyle/>
            <a:p>
              <a:pPr marL="0" lvl="0" indent="0" algn="just">
                <a:lnSpc>
                  <a:spcPts val="2879"/>
                </a:lnSpc>
                <a:spcBef>
                  <a:spcPct val="0"/>
                </a:spcBef>
              </a:pPr>
              <a:r>
                <a:rPr lang="en-US" sz="2400" b="1" u="none" strike="noStrike">
                  <a:solidFill>
                    <a:srgbClr val="000000"/>
                  </a:solidFill>
                  <a:latin typeface="Lato Bold"/>
                  <a:ea typeface="Lato Bold"/>
                  <a:cs typeface="Lato Bold"/>
                  <a:sym typeface="Lato Bold"/>
                </a:rPr>
                <a:t>Definition av användningsregler</a:t>
              </a:r>
            </a:p>
          </p:txBody>
        </p:sp>
      </p:grpSp>
      <p:sp>
        <p:nvSpPr>
          <p:cNvPr id="6" name="TextBox 6"/>
          <p:cNvSpPr txBox="1"/>
          <p:nvPr/>
        </p:nvSpPr>
        <p:spPr>
          <a:xfrm>
            <a:off x="1028700" y="2900362"/>
            <a:ext cx="9290247"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 är viktigt att vägleda eleverna om när och hur man använder AI, särskilt att lära dem att kritiskt analysera AI-resultat istället för att acceptera dem som definitiva svar.</a:t>
            </a:r>
          </a:p>
        </p:txBody>
      </p:sp>
      <p:sp>
        <p:nvSpPr>
          <p:cNvPr id="7" name="Freeform 7"/>
          <p:cNvSpPr/>
          <p:nvPr/>
        </p:nvSpPr>
        <p:spPr>
          <a:xfrm>
            <a:off x="575448" y="7162395"/>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8" name="Freeform 8"/>
          <p:cNvSpPr/>
          <p:nvPr/>
        </p:nvSpPr>
        <p:spPr>
          <a:xfrm>
            <a:off x="575448" y="4668741"/>
            <a:ext cx="289074" cy="289074"/>
          </a:xfrm>
          <a:custGeom>
            <a:avLst/>
            <a:gdLst/>
            <a:ahLst/>
            <a:cxnLst/>
            <a:rect l="l" t="t" r="r" b="b"/>
            <a:pathLst>
              <a:path w="289074" h="289074">
                <a:moveTo>
                  <a:pt x="0" y="0"/>
                </a:moveTo>
                <a:lnTo>
                  <a:pt x="289074" y="0"/>
                </a:lnTo>
                <a:lnTo>
                  <a:pt x="289074" y="289074"/>
                </a:lnTo>
                <a:lnTo>
                  <a:pt x="0" y="2890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grpSp>
        <p:nvGrpSpPr>
          <p:cNvPr id="9" name="Group 9"/>
          <p:cNvGrpSpPr/>
          <p:nvPr/>
        </p:nvGrpSpPr>
        <p:grpSpPr>
          <a:xfrm>
            <a:off x="1028700" y="4498325"/>
            <a:ext cx="5737498" cy="629905"/>
            <a:chOff x="0" y="0"/>
            <a:chExt cx="7649997" cy="839873"/>
          </a:xfrm>
        </p:grpSpPr>
        <p:sp>
          <p:nvSpPr>
            <p:cNvPr id="10" name="Freeform 10"/>
            <p:cNvSpPr/>
            <p:nvPr/>
          </p:nvSpPr>
          <p:spPr>
            <a:xfrm>
              <a:off x="0" y="0"/>
              <a:ext cx="7650000" cy="839869"/>
            </a:xfrm>
            <a:custGeom>
              <a:avLst/>
              <a:gdLst/>
              <a:ahLst/>
              <a:cxnLst/>
              <a:rect l="l" t="t" r="r" b="b"/>
              <a:pathLst>
                <a:path w="7650000" h="839869">
                  <a:moveTo>
                    <a:pt x="0" y="0"/>
                  </a:moveTo>
                  <a:lnTo>
                    <a:pt x="7650000" y="0"/>
                  </a:lnTo>
                  <a:lnTo>
                    <a:pt x="7650000" y="839869"/>
                  </a:lnTo>
                  <a:lnTo>
                    <a:pt x="0" y="839869"/>
                  </a:lnTo>
                  <a:close/>
                </a:path>
              </a:pathLst>
            </a:custGeom>
            <a:blipFill>
              <a:blip r:embed="rId4">
                <a:alphaModFix amt="0"/>
              </a:blip>
              <a:stretch>
                <a:fillRect t="-127480" b="-127480"/>
              </a:stretch>
            </a:blipFill>
          </p:spPr>
          <p:txBody>
            <a:bodyPr/>
            <a:lstStyle/>
            <a:p>
              <a:endParaRPr lang="es-ES"/>
            </a:p>
          </p:txBody>
        </p:sp>
        <p:sp>
          <p:nvSpPr>
            <p:cNvPr id="11" name="TextBox 11"/>
            <p:cNvSpPr txBox="1"/>
            <p:nvPr/>
          </p:nvSpPr>
          <p:spPr>
            <a:xfrm>
              <a:off x="0" y="0"/>
              <a:ext cx="7649997" cy="839873"/>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Lärandestöd</a:t>
              </a:r>
            </a:p>
          </p:txBody>
        </p:sp>
      </p:grpSp>
      <p:sp>
        <p:nvSpPr>
          <p:cNvPr id="12" name="TextBox 12"/>
          <p:cNvSpPr txBox="1"/>
          <p:nvPr/>
        </p:nvSpPr>
        <p:spPr>
          <a:xfrm>
            <a:off x="1028700" y="5442555"/>
            <a:ext cx="889335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Med hjälp av realtidsanalys av lärandedata kan du identifiera viktiga kunskapsluckor och åtgärda dem med riktad och personlig undervisning.</a:t>
            </a:r>
          </a:p>
        </p:txBody>
      </p:sp>
      <p:grpSp>
        <p:nvGrpSpPr>
          <p:cNvPr id="13" name="Group 13"/>
          <p:cNvGrpSpPr/>
          <p:nvPr/>
        </p:nvGrpSpPr>
        <p:grpSpPr>
          <a:xfrm>
            <a:off x="1028700" y="7028382"/>
            <a:ext cx="5737498" cy="557100"/>
            <a:chOff x="0" y="0"/>
            <a:chExt cx="7649997" cy="742800"/>
          </a:xfrm>
        </p:grpSpPr>
        <p:sp>
          <p:nvSpPr>
            <p:cNvPr id="14" name="Freeform 14"/>
            <p:cNvSpPr/>
            <p:nvPr/>
          </p:nvSpPr>
          <p:spPr>
            <a:xfrm>
              <a:off x="0" y="0"/>
              <a:ext cx="7650000" cy="742802"/>
            </a:xfrm>
            <a:custGeom>
              <a:avLst/>
              <a:gdLst/>
              <a:ahLst/>
              <a:cxnLst/>
              <a:rect l="l" t="t" r="r" b="b"/>
              <a:pathLst>
                <a:path w="7650000" h="742802">
                  <a:moveTo>
                    <a:pt x="0" y="0"/>
                  </a:moveTo>
                  <a:lnTo>
                    <a:pt x="7650000" y="0"/>
                  </a:lnTo>
                  <a:lnTo>
                    <a:pt x="7650000" y="742802"/>
                  </a:lnTo>
                  <a:lnTo>
                    <a:pt x="0" y="742802"/>
                  </a:lnTo>
                  <a:close/>
                </a:path>
              </a:pathLst>
            </a:custGeom>
            <a:blipFill>
              <a:blip r:embed="rId4">
                <a:alphaModFix amt="0"/>
              </a:blip>
              <a:stretch>
                <a:fillRect t="-150673" b="-150672"/>
              </a:stretch>
            </a:blipFill>
          </p:spPr>
          <p:txBody>
            <a:bodyPr/>
            <a:lstStyle/>
            <a:p>
              <a:endParaRPr lang="es-ES"/>
            </a:p>
          </p:txBody>
        </p:sp>
        <p:sp>
          <p:nvSpPr>
            <p:cNvPr id="15" name="TextBox 15"/>
            <p:cNvSpPr txBox="1"/>
            <p:nvPr/>
          </p:nvSpPr>
          <p:spPr>
            <a:xfrm>
              <a:off x="0" y="0"/>
              <a:ext cx="7649997" cy="742800"/>
            </a:xfrm>
            <a:prstGeom prst="rect">
              <a:avLst/>
            </a:prstGeom>
          </p:spPr>
          <p:txBody>
            <a:bodyPr lIns="0" tIns="0" rIns="0" bIns="0" rtlCol="0" anchor="ct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Instruktionsdesign</a:t>
              </a:r>
            </a:p>
          </p:txBody>
        </p:sp>
      </p:grpSp>
      <p:sp>
        <p:nvSpPr>
          <p:cNvPr id="16" name="TextBox 16"/>
          <p:cNvSpPr txBox="1"/>
          <p:nvPr/>
        </p:nvSpPr>
        <p:spPr>
          <a:xfrm>
            <a:off x="1028700" y="7737882"/>
            <a:ext cx="8893350" cy="10858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 är nödvändigt att utforma lärandeupplevelser som kombinerar AI-genererad feedback med mänsklig empati, särskilt i situationer som kräver interpersonell dynamik som AI inte kan replikera.</a:t>
            </a:r>
          </a:p>
        </p:txBody>
      </p:sp>
      <p:sp>
        <p:nvSpPr>
          <p:cNvPr id="17" name="Freeform 17"/>
          <p:cNvSpPr/>
          <p:nvPr/>
        </p:nvSpPr>
        <p:spPr>
          <a:xfrm>
            <a:off x="575448" y="2162950"/>
            <a:ext cx="289074" cy="289074"/>
          </a:xfrm>
          <a:custGeom>
            <a:avLst/>
            <a:gdLst/>
            <a:ahLst/>
            <a:cxnLst/>
            <a:rect l="l" t="t" r="r" b="b"/>
            <a:pathLst>
              <a:path w="289074" h="289074">
                <a:moveTo>
                  <a:pt x="0" y="0"/>
                </a:moveTo>
                <a:lnTo>
                  <a:pt x="289074" y="0"/>
                </a:lnTo>
                <a:lnTo>
                  <a:pt x="289074" y="289075"/>
                </a:lnTo>
                <a:lnTo>
                  <a:pt x="0" y="2890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18" name="Group 18"/>
          <p:cNvGrpSpPr/>
          <p:nvPr/>
        </p:nvGrpSpPr>
        <p:grpSpPr>
          <a:xfrm>
            <a:off x="10744048" y="-187052"/>
            <a:ext cx="7543952" cy="10474052"/>
            <a:chOff x="0" y="0"/>
            <a:chExt cx="10058603" cy="13965403"/>
          </a:xfrm>
        </p:grpSpPr>
        <p:sp>
          <p:nvSpPr>
            <p:cNvPr id="19" name="Freeform 19"/>
            <p:cNvSpPr/>
            <p:nvPr/>
          </p:nvSpPr>
          <p:spPr>
            <a:xfrm>
              <a:off x="0" y="0"/>
              <a:ext cx="10058654" cy="13965428"/>
            </a:xfrm>
            <a:custGeom>
              <a:avLst/>
              <a:gdLst/>
              <a:ahLst/>
              <a:cxnLst/>
              <a:rect l="l" t="t" r="r" b="b"/>
              <a:pathLst>
                <a:path w="10058654" h="13965428">
                  <a:moveTo>
                    <a:pt x="0" y="0"/>
                  </a:moveTo>
                  <a:lnTo>
                    <a:pt x="10058654" y="0"/>
                  </a:lnTo>
                  <a:lnTo>
                    <a:pt x="10058654" y="13965428"/>
                  </a:lnTo>
                  <a:lnTo>
                    <a:pt x="0" y="13965428"/>
                  </a:lnTo>
                  <a:lnTo>
                    <a:pt x="0" y="0"/>
                  </a:lnTo>
                  <a:close/>
                </a:path>
              </a:pathLst>
            </a:custGeom>
            <a:blipFill>
              <a:blip r:embed="rId7"/>
              <a:stretch>
                <a:fillRect l="-102621" t="1689" r="-5459" b="-1688"/>
              </a:stretch>
            </a:blipFill>
          </p:spPr>
          <p:txBody>
            <a:bodyPr/>
            <a:lstStyle/>
            <a:p>
              <a:endParaRPr lang="es-ES"/>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0" y="2247900"/>
            <a:ext cx="8115300"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Som CVET-utbildare måste du anta dessa specifika parametrar: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AI-genererade debatttranskriptioner: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Bedöm noggrannheten och djupet i dialogen mellan studenten och AI:n för att säkerställa att en människa utför forskningen.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Realtidsförsvar: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Kräv att eleverna diskuterar nyanserna muntligt och personligen. Detta visar en gedigen förståelse för något som AI inte kan simulera.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518160" lvl="1" indent="-25908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Paragrafer för reflektion: </a:t>
            </a: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En skriftlig beskrivning av hur den AI-assisterade processen modifierade, utmanade eller fördjupade studentens ursprungliga avhandling.</a:t>
            </a:r>
          </a:p>
        </p:txBody>
      </p:sp>
      <p:grpSp>
        <p:nvGrpSpPr>
          <p:cNvPr id="3" name="Group 3"/>
          <p:cNvGrpSpPr/>
          <p:nvPr/>
        </p:nvGrpSpPr>
        <p:grpSpPr>
          <a:xfrm>
            <a:off x="0" y="0"/>
            <a:ext cx="8616715" cy="10287000"/>
            <a:chOff x="0" y="0"/>
            <a:chExt cx="11488953" cy="13716000"/>
          </a:xfrm>
        </p:grpSpPr>
        <p:sp>
          <p:nvSpPr>
            <p:cNvPr id="4" name="Freeform 4"/>
            <p:cNvSpPr/>
            <p:nvPr/>
          </p:nvSpPr>
          <p:spPr>
            <a:xfrm>
              <a:off x="0" y="0"/>
              <a:ext cx="11488928" cy="13716000"/>
            </a:xfrm>
            <a:custGeom>
              <a:avLst/>
              <a:gdLst/>
              <a:ahLst/>
              <a:cxnLst/>
              <a:rect l="l" t="t" r="r" b="b"/>
              <a:pathLst>
                <a:path w="11488928" h="13716000">
                  <a:moveTo>
                    <a:pt x="0" y="0"/>
                  </a:moveTo>
                  <a:lnTo>
                    <a:pt x="11488928" y="0"/>
                  </a:lnTo>
                  <a:lnTo>
                    <a:pt x="11488928" y="13716000"/>
                  </a:lnTo>
                  <a:lnTo>
                    <a:pt x="0" y="13716000"/>
                  </a:lnTo>
                  <a:lnTo>
                    <a:pt x="0" y="0"/>
                  </a:lnTo>
                  <a:close/>
                </a:path>
              </a:pathLst>
            </a:custGeom>
            <a:blipFill>
              <a:blip r:embed="rId4"/>
              <a:stretch>
                <a:fillRect l="-33668" r="-45408"/>
              </a:stretch>
            </a:blipFill>
          </p:spPr>
          <p:txBody>
            <a:bodyPr/>
            <a:lstStyle/>
            <a:p>
              <a:endParaRPr lang="es-ES"/>
            </a:p>
          </p:txBody>
        </p:sp>
      </p:gr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2">
            <a:extLst>
              <a:ext uri="{FF2B5EF4-FFF2-40B4-BE49-F238E27FC236}">
                <a16:creationId xmlns:a16="http://schemas.microsoft.com/office/drawing/2014/main" id="{0AADD091-AC87-36F6-E136-C34574B8CA2D}"/>
              </a:ext>
            </a:extLst>
          </p:cNvPr>
          <p:cNvGrpSpPr/>
          <p:nvPr/>
        </p:nvGrpSpPr>
        <p:grpSpPr>
          <a:xfrm>
            <a:off x="7052732" y="6679029"/>
            <a:ext cx="10172700" cy="2895599"/>
            <a:chOff x="0" y="0"/>
            <a:chExt cx="12517336" cy="3256191"/>
          </a:xfrm>
        </p:grpSpPr>
        <p:sp>
          <p:nvSpPr>
            <p:cNvPr id="8" name="Freeform 3">
              <a:extLst>
                <a:ext uri="{FF2B5EF4-FFF2-40B4-BE49-F238E27FC236}">
                  <a16:creationId xmlns:a16="http://schemas.microsoft.com/office/drawing/2014/main" id="{226E2F90-1E20-6DC8-3F60-2E4D9F4C0CE5}"/>
                </a:ext>
              </a:extLst>
            </p:cNvPr>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n-GB"/>
            </a:p>
          </p:txBody>
        </p:sp>
      </p:grpSp>
      <p:grpSp>
        <p:nvGrpSpPr>
          <p:cNvPr id="2" name="Group 2"/>
          <p:cNvGrpSpPr/>
          <p:nvPr/>
        </p:nvGrpSpPr>
        <p:grpSpPr>
          <a:xfrm>
            <a:off x="755099" y="2544384"/>
            <a:ext cx="16777802" cy="3518276"/>
            <a:chOff x="0" y="0"/>
            <a:chExt cx="22370402" cy="4691035"/>
          </a:xfrm>
        </p:grpSpPr>
        <p:sp>
          <p:nvSpPr>
            <p:cNvPr id="3" name="Freeform 3"/>
            <p:cNvSpPr/>
            <p:nvPr/>
          </p:nvSpPr>
          <p:spPr>
            <a:xfrm>
              <a:off x="0" y="0"/>
              <a:ext cx="22370414" cy="4690980"/>
            </a:xfrm>
            <a:custGeom>
              <a:avLst/>
              <a:gdLst/>
              <a:ahLst/>
              <a:cxnLst/>
              <a:rect l="l" t="t" r="r" b="b"/>
              <a:pathLst>
                <a:path w="22370414" h="4690980">
                  <a:moveTo>
                    <a:pt x="0" y="781845"/>
                  </a:moveTo>
                  <a:cubicBezTo>
                    <a:pt x="0" y="350068"/>
                    <a:pt x="488061" y="0"/>
                    <a:pt x="1090041" y="0"/>
                  </a:cubicBezTo>
                  <a:lnTo>
                    <a:pt x="21280374" y="0"/>
                  </a:lnTo>
                  <a:cubicBezTo>
                    <a:pt x="21882354" y="0"/>
                    <a:pt x="22370414" y="350068"/>
                    <a:pt x="22370414" y="781845"/>
                  </a:cubicBezTo>
                  <a:lnTo>
                    <a:pt x="22370414" y="3909135"/>
                  </a:lnTo>
                  <a:cubicBezTo>
                    <a:pt x="22370414" y="4340912"/>
                    <a:pt x="21882354" y="4690980"/>
                    <a:pt x="21280374" y="4690980"/>
                  </a:cubicBezTo>
                  <a:lnTo>
                    <a:pt x="1090041" y="4690980"/>
                  </a:lnTo>
                  <a:cubicBezTo>
                    <a:pt x="488061" y="4691085"/>
                    <a:pt x="0" y="4341003"/>
                    <a:pt x="0" y="3909135"/>
                  </a:cubicBezTo>
                  <a:close/>
                </a:path>
              </a:pathLst>
            </a:custGeom>
            <a:solidFill>
              <a:srgbClr val="F0C8B9"/>
            </a:solidFill>
          </p:spPr>
          <p:txBody>
            <a:bodyPr/>
            <a:lstStyle/>
            <a:p>
              <a:endParaRPr lang="es-ES"/>
            </a:p>
          </p:txBody>
        </p:sp>
      </p:grpSp>
      <p:sp>
        <p:nvSpPr>
          <p:cNvPr id="4" name="TextBox 4"/>
          <p:cNvSpPr txBox="1"/>
          <p:nvPr/>
        </p:nvSpPr>
        <p:spPr>
          <a:xfrm>
            <a:off x="1216123" y="3217672"/>
            <a:ext cx="15855753" cy="2231380"/>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a:solidFill>
                  <a:srgbClr val="000000"/>
                </a:solidFill>
                <a:latin typeface="Lato Light"/>
                <a:ea typeface="Lato Light"/>
                <a:cs typeface="Lato Light"/>
                <a:sym typeface="Lato Light"/>
              </a:rPr>
              <a:t>Vi </a:t>
            </a:r>
            <a:r>
              <a:rPr lang="en-US" sz="2800" u="none" strike="noStrike" dirty="0" err="1">
                <a:solidFill>
                  <a:srgbClr val="000000"/>
                </a:solidFill>
                <a:latin typeface="Lato Light"/>
                <a:ea typeface="Lato Light"/>
                <a:cs typeface="Lato Light"/>
                <a:sym typeface="Lato Light"/>
              </a:rPr>
              <a:t>kan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bygga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framtid</a:t>
            </a:r>
            <a:r>
              <a:rPr lang="en-US" sz="2800" u="none" strike="noStrike" dirty="0">
                <a:solidFill>
                  <a:srgbClr val="000000"/>
                </a:solidFill>
                <a:latin typeface="Lato Light"/>
                <a:ea typeface="Lato Light"/>
                <a:cs typeface="Lato Light"/>
                <a:sym typeface="Lato Light"/>
              </a:rPr>
              <a:t> av </a:t>
            </a:r>
            <a:r>
              <a:rPr lang="en-US" sz="2800" u="none" strike="noStrike" dirty="0" err="1">
                <a:solidFill>
                  <a:srgbClr val="000000"/>
                </a:solidFill>
                <a:latin typeface="Lato Light"/>
                <a:ea typeface="Lato Light"/>
                <a:cs typeface="Lato Light"/>
                <a:sym typeface="Lato Light"/>
              </a:rPr>
              <a:t>kognitivt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beroende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där</a:t>
            </a:r>
            <a:r>
              <a:rPr lang="en-US" sz="2800" u="none" strike="noStrike" dirty="0">
                <a:solidFill>
                  <a:srgbClr val="000000"/>
                </a:solidFill>
                <a:latin typeface="Lato Light"/>
                <a:ea typeface="Lato Light"/>
                <a:cs typeface="Lato Light"/>
                <a:sym typeface="Lato Light"/>
              </a:rPr>
              <a:t> den </a:t>
            </a:r>
            <a:r>
              <a:rPr lang="en-US" sz="2800" u="none" strike="noStrike" dirty="0" err="1">
                <a:solidFill>
                  <a:srgbClr val="000000"/>
                </a:solidFill>
                <a:latin typeface="Lato Light"/>
                <a:ea typeface="Lato Light"/>
                <a:cs typeface="Lato Light"/>
                <a:sym typeface="Lato Light"/>
              </a:rPr>
              <a:t>okontrollerade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användningen</a:t>
            </a:r>
            <a:r>
              <a:rPr lang="en-US" sz="2800" u="none" strike="noStrike" dirty="0">
                <a:solidFill>
                  <a:srgbClr val="000000"/>
                </a:solidFill>
                <a:latin typeface="Lato Light"/>
                <a:ea typeface="Lato Light"/>
                <a:cs typeface="Lato Light"/>
                <a:sym typeface="Lato Light"/>
              </a:rPr>
              <a:t> av AI </a:t>
            </a:r>
            <a:r>
              <a:rPr lang="en-US" sz="2800" u="none" strike="noStrike" dirty="0" err="1">
                <a:solidFill>
                  <a:srgbClr val="000000"/>
                </a:solidFill>
                <a:latin typeface="Lato Light"/>
                <a:ea typeface="Lato Light"/>
                <a:cs typeface="Lato Light"/>
                <a:sym typeface="Lato Light"/>
              </a:rPr>
              <a:t>lämnar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hel</a:t>
            </a:r>
            <a:r>
              <a:rPr lang="en-US" sz="2800" u="none" strike="noStrike" dirty="0">
                <a:solidFill>
                  <a:srgbClr val="000000"/>
                </a:solidFill>
                <a:latin typeface="Lato Light"/>
                <a:ea typeface="Lato Light"/>
                <a:cs typeface="Lato Light"/>
                <a:sym typeface="Lato Light"/>
              </a:rPr>
              <a:t> generation </a:t>
            </a:r>
            <a:r>
              <a:rPr lang="en-US" sz="2800" u="none" strike="noStrike" dirty="0" err="1">
                <a:solidFill>
                  <a:srgbClr val="000000"/>
                </a:solidFill>
                <a:latin typeface="Lato Light"/>
                <a:ea typeface="Lato Light"/>
                <a:cs typeface="Lato Light"/>
                <a:sym typeface="Lato Light"/>
              </a:rPr>
              <a:t>berövad</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sina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färdigheter</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marginaliserad</a:t>
            </a:r>
            <a:r>
              <a:rPr lang="en-US" sz="2800" u="none" strike="noStrike" dirty="0">
                <a:solidFill>
                  <a:srgbClr val="000000"/>
                </a:solidFill>
                <a:latin typeface="Lato Light"/>
                <a:ea typeface="Lato Light"/>
                <a:cs typeface="Lato Light"/>
                <a:sym typeface="Lato Light"/>
              </a:rPr>
              <a:t>. Eller </a:t>
            </a:r>
            <a:r>
              <a:rPr lang="en-US" sz="2800" u="none" strike="noStrike" dirty="0" err="1">
                <a:solidFill>
                  <a:srgbClr val="000000"/>
                </a:solidFill>
                <a:latin typeface="Lato Light"/>
                <a:ea typeface="Lato Light"/>
                <a:cs typeface="Lato Light"/>
                <a:sym typeface="Lato Light"/>
              </a:rPr>
              <a:t>så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kan</a:t>
            </a:r>
            <a:r>
              <a:rPr lang="en-US" sz="2800" u="none" strike="noStrike" dirty="0">
                <a:solidFill>
                  <a:srgbClr val="000000"/>
                </a:solidFill>
                <a:latin typeface="Lato Light"/>
                <a:ea typeface="Lato Light"/>
                <a:cs typeface="Lato Light"/>
                <a:sym typeface="Lato Light"/>
              </a:rPr>
              <a:t> vi </a:t>
            </a:r>
            <a:r>
              <a:rPr lang="en-US" sz="2800" u="none" strike="noStrike" dirty="0" err="1">
                <a:solidFill>
                  <a:srgbClr val="000000"/>
                </a:solidFill>
                <a:latin typeface="Lato Light"/>
                <a:ea typeface="Lato Light"/>
                <a:cs typeface="Lato Light"/>
                <a:sym typeface="Lato Light"/>
              </a:rPr>
              <a:t>medvetet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välja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väg</a:t>
            </a:r>
            <a:r>
              <a:rPr lang="en-US" sz="2800" u="none" strike="noStrike" dirty="0">
                <a:solidFill>
                  <a:srgbClr val="000000"/>
                </a:solidFill>
                <a:latin typeface="Lato Light"/>
                <a:ea typeface="Lato Light"/>
                <a:cs typeface="Lato Light"/>
                <a:sym typeface="Lato Light"/>
              </a:rPr>
              <a:t> mot </a:t>
            </a:r>
            <a:r>
              <a:rPr lang="en-US" sz="2800" u="none" strike="noStrike" dirty="0" err="1">
                <a:solidFill>
                  <a:srgbClr val="000000"/>
                </a:solidFill>
                <a:latin typeface="Lato Light"/>
                <a:ea typeface="Lato Light"/>
                <a:cs typeface="Lato Light"/>
                <a:sym typeface="Lato Light"/>
              </a:rPr>
              <a:t>förbättrat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lärande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där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tekniken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stärker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mänsklig</a:t>
            </a:r>
            <a:r>
              <a:rPr lang="en-US" sz="2800" u="none" strike="noStrike" dirty="0">
                <a:solidFill>
                  <a:srgbClr val="000000"/>
                </a:solidFill>
                <a:latin typeface="Lato Light"/>
                <a:ea typeface="Lato Light"/>
                <a:cs typeface="Lato Light"/>
                <a:sym typeface="Lato Light"/>
              </a:rPr>
              <a:t> potential och </a:t>
            </a:r>
            <a:r>
              <a:rPr lang="en-US" sz="2800" u="none" strike="noStrike" dirty="0" err="1">
                <a:solidFill>
                  <a:srgbClr val="000000"/>
                </a:solidFill>
                <a:latin typeface="Lato Light"/>
                <a:ea typeface="Lato Light"/>
                <a:cs typeface="Lato Light"/>
                <a:sym typeface="Lato Light"/>
              </a:rPr>
              <a:t>främjar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djupare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forskning</a:t>
            </a:r>
            <a:r>
              <a:rPr lang="en-US" sz="28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8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800" u="none" strike="noStrike" dirty="0" err="1">
                <a:solidFill>
                  <a:srgbClr val="000000"/>
                </a:solidFill>
                <a:latin typeface="Lato Light"/>
                <a:ea typeface="Lato Light"/>
                <a:cs typeface="Lato Light"/>
                <a:sym typeface="Lato Light"/>
              </a:rPr>
              <a:t>Frågan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varje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lärare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bör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ställa</a:t>
            </a:r>
            <a:r>
              <a:rPr lang="en-US" sz="2800" u="none" strike="noStrike" dirty="0">
                <a:solidFill>
                  <a:srgbClr val="000000"/>
                </a:solidFill>
                <a:latin typeface="Lato Light"/>
                <a:ea typeface="Lato Light"/>
                <a:cs typeface="Lato Light"/>
                <a:sym typeface="Lato Light"/>
              </a:rPr>
              <a:t> sig </a:t>
            </a:r>
            <a:r>
              <a:rPr lang="en-US" sz="2800" u="none" strike="noStrike" dirty="0" err="1">
                <a:solidFill>
                  <a:srgbClr val="000000"/>
                </a:solidFill>
                <a:latin typeface="Lato Light"/>
                <a:ea typeface="Lato Light"/>
                <a:cs typeface="Lato Light"/>
                <a:sym typeface="Lato Light"/>
              </a:rPr>
              <a:t>är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förbereder</a:t>
            </a:r>
            <a:r>
              <a:rPr lang="en-US" sz="2800" u="none" strike="noStrike" dirty="0">
                <a:solidFill>
                  <a:srgbClr val="000000"/>
                </a:solidFill>
                <a:latin typeface="Lato Light"/>
                <a:ea typeface="Lato Light"/>
                <a:cs typeface="Lato Light"/>
                <a:sym typeface="Lato Light"/>
              </a:rPr>
              <a:t> du </a:t>
            </a:r>
            <a:r>
              <a:rPr lang="en-US" sz="2800" u="none" strike="noStrike" dirty="0" err="1">
                <a:solidFill>
                  <a:srgbClr val="000000"/>
                </a:solidFill>
                <a:latin typeface="Lato Light"/>
                <a:ea typeface="Lato Light"/>
                <a:cs typeface="Lato Light"/>
                <a:sym typeface="Lato Light"/>
              </a:rPr>
              <a:t>dina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elever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leda</a:t>
            </a:r>
            <a:r>
              <a:rPr lang="en-US" sz="2800" u="none" strike="noStrike" dirty="0">
                <a:solidFill>
                  <a:srgbClr val="000000"/>
                </a:solidFill>
                <a:latin typeface="Lato Light"/>
                <a:ea typeface="Lato Light"/>
                <a:cs typeface="Lato Light"/>
                <a:sym typeface="Lato Light"/>
              </a:rPr>
              <a:t> den </a:t>
            </a:r>
            <a:r>
              <a:rPr lang="en-US" sz="2800" u="none" strike="noStrike" dirty="0" err="1">
                <a:solidFill>
                  <a:srgbClr val="000000"/>
                </a:solidFill>
                <a:latin typeface="Lato Light"/>
                <a:ea typeface="Lato Light"/>
                <a:cs typeface="Lato Light"/>
                <a:sym typeface="Lato Light"/>
              </a:rPr>
              <a:t>etiska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användningen</a:t>
            </a:r>
            <a:r>
              <a:rPr lang="en-US" sz="2800" u="none" strike="noStrike" dirty="0">
                <a:solidFill>
                  <a:srgbClr val="000000"/>
                </a:solidFill>
                <a:latin typeface="Lato Light"/>
                <a:ea typeface="Lato Light"/>
                <a:cs typeface="Lato Light"/>
                <a:sym typeface="Lato Light"/>
              </a:rPr>
              <a:t> av </a:t>
            </a:r>
            <a:r>
              <a:rPr lang="en-US" sz="2800" u="none" strike="noStrike" dirty="0" err="1">
                <a:solidFill>
                  <a:srgbClr val="000000"/>
                </a:solidFill>
                <a:latin typeface="Lato Light"/>
                <a:ea typeface="Lato Light"/>
                <a:cs typeface="Lato Light"/>
                <a:sym typeface="Lato Light"/>
              </a:rPr>
              <a:t>artificiell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intelligens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eller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förbereder</a:t>
            </a:r>
            <a:r>
              <a:rPr lang="en-US" sz="2800" u="none" strike="noStrike" dirty="0">
                <a:solidFill>
                  <a:srgbClr val="000000"/>
                </a:solidFill>
                <a:latin typeface="Lato Light"/>
                <a:ea typeface="Lato Light"/>
                <a:cs typeface="Lato Light"/>
                <a:sym typeface="Lato Light"/>
              </a:rPr>
              <a:t> du dem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ersättas</a:t>
            </a:r>
            <a:r>
              <a:rPr lang="en-US" sz="2800" u="none" strike="noStrike" dirty="0">
                <a:solidFill>
                  <a:srgbClr val="000000"/>
                </a:solidFill>
                <a:latin typeface="Lato Light"/>
                <a:ea typeface="Lato Light"/>
                <a:cs typeface="Lato Light"/>
                <a:sym typeface="Lato Light"/>
              </a:rPr>
              <a:t> av den?</a:t>
            </a:r>
          </a:p>
        </p:txBody>
      </p:sp>
      <p:sp>
        <p:nvSpPr>
          <p:cNvPr id="5" name="TextBox 5"/>
          <p:cNvSpPr txBox="1"/>
          <p:nvPr/>
        </p:nvSpPr>
        <p:spPr>
          <a:xfrm>
            <a:off x="1028700" y="1085850"/>
            <a:ext cx="1536516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INSTRUKTÖRENS ANSVAR VID ÖVERVAKNING AV AI-APPLIKATIONER</a:t>
            </a:r>
          </a:p>
        </p:txBody>
      </p:sp>
      <p:sp>
        <p:nvSpPr>
          <p:cNvPr id="6" name="TextBox 6"/>
          <p:cNvSpPr txBox="1"/>
          <p:nvPr/>
        </p:nvSpPr>
        <p:spPr>
          <a:xfrm>
            <a:off x="7582646" y="7402911"/>
            <a:ext cx="9112902" cy="1447800"/>
          </a:xfrm>
          <a:prstGeom prst="rect">
            <a:avLst/>
          </a:prstGeom>
        </p:spPr>
        <p:txBody>
          <a:bodyPr lIns="0" tIns="0" rIns="0" bIns="0" rtlCol="0" anchor="t">
            <a:spAutoFit/>
          </a:bodyPr>
          <a:lstStyle/>
          <a:p>
            <a:pPr marL="0" lvl="0" indent="0" algn="ctr">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prioritera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iboende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ersätta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såsom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motståndskraft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ständigt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föränderliga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miljöer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omdöme</a:t>
            </a:r>
            <a:r>
              <a:rPr lang="en-US" sz="2400" u="none" strike="noStrike" dirty="0">
                <a:solidFill>
                  <a:srgbClr val="000000"/>
                </a:solidFill>
                <a:latin typeface="Lato Light"/>
                <a:ea typeface="Lato Light"/>
                <a:cs typeface="Lato Light"/>
                <a:sym typeface="Lato Light"/>
              </a:rPr>
              <a:t> vid </a:t>
            </a:r>
            <a:r>
              <a:rPr lang="en-US" sz="2400" u="none" strike="noStrike" dirty="0" err="1">
                <a:solidFill>
                  <a:srgbClr val="000000"/>
                </a:solidFill>
                <a:latin typeface="Lato Light"/>
                <a:ea typeface="Lato Light"/>
                <a:cs typeface="Lato Light"/>
                <a:sym typeface="Lato Light"/>
              </a:rPr>
              <a:t>utvärdering</a:t>
            </a:r>
            <a:r>
              <a:rPr lang="en-US" sz="2400" u="none" strike="noStrike" dirty="0">
                <a:solidFill>
                  <a:srgbClr val="000000"/>
                </a:solidFill>
                <a:latin typeface="Lato Light"/>
                <a:ea typeface="Lato Light"/>
                <a:cs typeface="Lato Light"/>
                <a:sym typeface="Lato Light"/>
              </a:rPr>
              <a:t> av AI-resultat och </a:t>
            </a:r>
            <a:r>
              <a:rPr lang="en-US" sz="2400" u="none" strike="noStrike" dirty="0" err="1">
                <a:solidFill>
                  <a:srgbClr val="000000"/>
                </a:solidFill>
                <a:latin typeface="Lato Light"/>
                <a:ea typeface="Lato Light"/>
                <a:cs typeface="Lato Light"/>
                <a:sym typeface="Lato Light"/>
              </a:rPr>
              <a:t>förmågan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lösa</a:t>
            </a:r>
            <a:r>
              <a:rPr lang="en-US" sz="2400" u="none" strike="noStrike" dirty="0">
                <a:solidFill>
                  <a:srgbClr val="000000"/>
                </a:solidFill>
                <a:latin typeface="Lato Light"/>
                <a:ea typeface="Lato Light"/>
                <a:cs typeface="Lato Light"/>
                <a:sym typeface="Lato Light"/>
              </a:rPr>
              <a:t> problem </a:t>
            </a:r>
            <a:r>
              <a:rPr lang="en-US" sz="2400" u="none" strike="noStrike" dirty="0" err="1">
                <a:solidFill>
                  <a:srgbClr val="000000"/>
                </a:solidFill>
                <a:latin typeface="Lato Light"/>
                <a:ea typeface="Lato Light"/>
                <a:cs typeface="Lato Light"/>
                <a:sym typeface="Lato Light"/>
              </a:rPr>
              <a:t>självständigt</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56071" y="1085850"/>
            <a:ext cx="8381982"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SCENARIO BASERAT PÅ UTMANINGAR</a:t>
            </a:r>
          </a:p>
        </p:txBody>
      </p:sp>
      <p:grpSp>
        <p:nvGrpSpPr>
          <p:cNvPr id="3" name="Group 3"/>
          <p:cNvGrpSpPr/>
          <p:nvPr/>
        </p:nvGrpSpPr>
        <p:grpSpPr>
          <a:xfrm>
            <a:off x="0" y="0"/>
            <a:ext cx="7507538" cy="10287000"/>
            <a:chOff x="0" y="0"/>
            <a:chExt cx="10010051" cy="13716000"/>
          </a:xfrm>
        </p:grpSpPr>
        <p:sp>
          <p:nvSpPr>
            <p:cNvPr id="4" name="Freeform 4"/>
            <p:cNvSpPr/>
            <p:nvPr/>
          </p:nvSpPr>
          <p:spPr>
            <a:xfrm>
              <a:off x="0" y="0"/>
              <a:ext cx="10010013" cy="13716000"/>
            </a:xfrm>
            <a:custGeom>
              <a:avLst/>
              <a:gdLst/>
              <a:ahLst/>
              <a:cxnLst/>
              <a:rect l="l" t="t" r="r" b="b"/>
              <a:pathLst>
                <a:path w="10010013" h="13716000">
                  <a:moveTo>
                    <a:pt x="0" y="0"/>
                  </a:moveTo>
                  <a:lnTo>
                    <a:pt x="10010013" y="0"/>
                  </a:lnTo>
                  <a:lnTo>
                    <a:pt x="10010013" y="13716000"/>
                  </a:lnTo>
                  <a:lnTo>
                    <a:pt x="0" y="13716000"/>
                  </a:lnTo>
                  <a:lnTo>
                    <a:pt x="0" y="0"/>
                  </a:lnTo>
                  <a:close/>
                </a:path>
              </a:pathLst>
            </a:custGeom>
            <a:blipFill>
              <a:blip r:embed="rId4"/>
              <a:stretch>
                <a:fillRect b="-9524"/>
              </a:stretch>
            </a:blipFill>
          </p:spPr>
          <p:txBody>
            <a:bodyPr/>
            <a:lstStyle/>
            <a:p>
              <a:endParaRPr lang="es-ES"/>
            </a:p>
          </p:txBody>
        </p:sp>
      </p:grpSp>
      <p:sp>
        <p:nvSpPr>
          <p:cNvPr id="5" name="TextBox 5"/>
          <p:cNvSpPr txBox="1"/>
          <p:nvPr/>
        </p:nvSpPr>
        <p:spPr>
          <a:xfrm>
            <a:off x="8056071" y="2019300"/>
            <a:ext cx="9203229" cy="6666761"/>
          </a:xfrm>
          <a:prstGeom prst="rect">
            <a:avLst/>
          </a:prstGeom>
        </p:spPr>
        <p:txBody>
          <a:bodyPr lIns="0" tIns="0" rIns="0" bIns="0" rtlCol="0" anchor="t">
            <a:spAutoFit/>
          </a:bodyPr>
          <a:lstStyle/>
          <a:p>
            <a:pPr marL="0" lvl="0" indent="0" algn="just">
              <a:lnSpc>
                <a:spcPts val="2881"/>
              </a:lnSpc>
              <a:spcBef>
                <a:spcPct val="0"/>
              </a:spcBef>
            </a:pPr>
            <a:r>
              <a:rPr lang="en-US" sz="2401" b="1" u="none" strike="noStrike" dirty="0" err="1">
                <a:solidFill>
                  <a:srgbClr val="000000"/>
                </a:solidFill>
                <a:latin typeface="Lato Light"/>
                <a:ea typeface="Lato Light"/>
                <a:cs typeface="Lato Light"/>
                <a:sym typeface="Lato Light"/>
              </a:rPr>
              <a:t>Kontext</a:t>
            </a:r>
            <a:r>
              <a:rPr lang="en-US" sz="2401" u="none" strike="noStrike" dirty="0">
                <a:solidFill>
                  <a:srgbClr val="000000"/>
                </a:solidFill>
                <a:latin typeface="Lato Light"/>
                <a:ea typeface="Lato Light"/>
                <a:cs typeface="Lato Light"/>
                <a:sym typeface="Lato Light"/>
              </a:rPr>
              <a:t>: Er institution </a:t>
            </a:r>
            <a:r>
              <a:rPr lang="en-US" sz="2401" u="none" strike="noStrike" dirty="0" err="1">
                <a:solidFill>
                  <a:srgbClr val="000000"/>
                </a:solidFill>
                <a:latin typeface="Lato Light"/>
                <a:ea typeface="Lato Light"/>
                <a:cs typeface="Lato Light"/>
                <a:sym typeface="Lato Light"/>
              </a:rPr>
              <a:t>har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godkänt</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ett</a:t>
            </a:r>
            <a:r>
              <a:rPr lang="en-US" sz="2401" u="none" strike="noStrike" dirty="0">
                <a:solidFill>
                  <a:srgbClr val="000000"/>
                </a:solidFill>
                <a:latin typeface="Lato Light"/>
                <a:ea typeface="Lato Light"/>
                <a:cs typeface="Lato Light"/>
                <a:sym typeface="Lato Light"/>
              </a:rPr>
              <a:t> AI-</a:t>
            </a:r>
            <a:r>
              <a:rPr lang="en-US" sz="2401" u="none" strike="noStrike" dirty="0" err="1">
                <a:solidFill>
                  <a:srgbClr val="000000"/>
                </a:solidFill>
                <a:latin typeface="Lato Light"/>
                <a:ea typeface="Lato Light"/>
                <a:cs typeface="Lato Light"/>
                <a:sym typeface="Lato Light"/>
              </a:rPr>
              <a:t>drivet</a:t>
            </a:r>
            <a:r>
              <a:rPr lang="en-US" sz="2401" u="none" strike="noStrike" dirty="0">
                <a:solidFill>
                  <a:srgbClr val="000000"/>
                </a:solidFill>
                <a:latin typeface="Lato Light"/>
                <a:ea typeface="Lato Light"/>
                <a:cs typeface="Lato Light"/>
                <a:sym typeface="Lato Light"/>
              </a:rPr>
              <a:t> "register </a:t>
            </a:r>
            <a:r>
              <a:rPr lang="en-US" sz="2401" u="none" strike="noStrike" dirty="0" err="1">
                <a:solidFill>
                  <a:srgbClr val="000000"/>
                </a:solidFill>
                <a:latin typeface="Lato Light"/>
                <a:ea typeface="Lato Light"/>
                <a:cs typeface="Lato Light"/>
                <a:sym typeface="Lato Light"/>
              </a:rPr>
              <a:t>över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praktiska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färdigheter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där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studenter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skickar</a:t>
            </a:r>
            <a:r>
              <a:rPr lang="en-US" sz="2401" u="none" strike="noStrike" dirty="0">
                <a:solidFill>
                  <a:srgbClr val="000000"/>
                </a:solidFill>
                <a:latin typeface="Lato Light"/>
                <a:ea typeface="Lato Light"/>
                <a:cs typeface="Lato Light"/>
                <a:sym typeface="Lato Light"/>
              </a:rPr>
              <a:t> in </a:t>
            </a:r>
            <a:r>
              <a:rPr lang="en-US" sz="2401" u="none" strike="noStrike" dirty="0" err="1">
                <a:solidFill>
                  <a:srgbClr val="000000"/>
                </a:solidFill>
                <a:latin typeface="Lato Light"/>
                <a:ea typeface="Lato Light"/>
                <a:cs typeface="Lato Light"/>
                <a:sym typeface="Lato Light"/>
              </a:rPr>
              <a:t>videor</a:t>
            </a:r>
            <a:r>
              <a:rPr lang="en-US" sz="2401" u="none" strike="noStrike" dirty="0">
                <a:solidFill>
                  <a:srgbClr val="000000"/>
                </a:solidFill>
                <a:latin typeface="Lato Light"/>
                <a:ea typeface="Lato Light"/>
                <a:cs typeface="Lato Light"/>
                <a:sym typeface="Lato Light"/>
              </a:rPr>
              <a:t>, och </a:t>
            </a:r>
            <a:r>
              <a:rPr lang="en-US" sz="2401" u="none" strike="noStrike" dirty="0" err="1">
                <a:solidFill>
                  <a:srgbClr val="000000"/>
                </a:solidFill>
                <a:latin typeface="Lato Light"/>
                <a:ea typeface="Lato Light"/>
                <a:cs typeface="Lato Light"/>
                <a:sym typeface="Lato Light"/>
              </a:rPr>
              <a:t>AI:n</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genererar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betyg</a:t>
            </a:r>
            <a:r>
              <a:rPr lang="en-US" sz="2401" u="none" strike="noStrike" dirty="0">
                <a:solidFill>
                  <a:srgbClr val="000000"/>
                </a:solidFill>
                <a:latin typeface="Lato Light"/>
                <a:ea typeface="Lato Light"/>
                <a:cs typeface="Lato Light"/>
                <a:sym typeface="Lato Light"/>
              </a:rPr>
              <a:t> och ger initial feedback.</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b="1" u="none" strike="noStrike" dirty="0" err="1">
                <a:solidFill>
                  <a:srgbClr val="000000"/>
                </a:solidFill>
                <a:latin typeface="Lato Light"/>
                <a:ea typeface="Lato Light"/>
                <a:cs typeface="Lato Light"/>
                <a:sym typeface="Lato Light"/>
              </a:rPr>
              <a:t>Utmaning</a:t>
            </a:r>
            <a:r>
              <a:rPr lang="en-US" sz="2401" u="none" strike="noStrike" dirty="0">
                <a:solidFill>
                  <a:srgbClr val="000000"/>
                </a:solidFill>
                <a:latin typeface="Lato Light"/>
                <a:ea typeface="Lato Light"/>
                <a:cs typeface="Lato Light"/>
                <a:sym typeface="Lato Light"/>
              </a:rPr>
              <a:t>: Som </a:t>
            </a:r>
            <a:r>
              <a:rPr lang="en-US" sz="2401" u="none" strike="noStrike" dirty="0" err="1">
                <a:solidFill>
                  <a:srgbClr val="000000"/>
                </a:solidFill>
                <a:latin typeface="Lato Light"/>
                <a:ea typeface="Lato Light"/>
                <a:cs typeface="Lato Light"/>
                <a:sym typeface="Lato Light"/>
              </a:rPr>
              <a:t>instruktör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är</a:t>
            </a:r>
            <a:r>
              <a:rPr lang="en-US" sz="2401" u="none" strike="noStrike" dirty="0">
                <a:solidFill>
                  <a:srgbClr val="000000"/>
                </a:solidFill>
                <a:latin typeface="Lato Light"/>
                <a:ea typeface="Lato Light"/>
                <a:cs typeface="Lato Light"/>
                <a:sym typeface="Lato Light"/>
              </a:rPr>
              <a:t> du </a:t>
            </a:r>
            <a:r>
              <a:rPr lang="en-US" sz="2401" u="none" strike="noStrike" dirty="0" err="1">
                <a:solidFill>
                  <a:srgbClr val="000000"/>
                </a:solidFill>
                <a:latin typeface="Lato Light"/>
                <a:ea typeface="Lato Light"/>
                <a:cs typeface="Lato Light"/>
                <a:sym typeface="Lato Light"/>
              </a:rPr>
              <a:t>ansvarig</a:t>
            </a:r>
            <a:r>
              <a:rPr lang="en-US" sz="2401" u="none" strike="noStrike" dirty="0">
                <a:solidFill>
                  <a:srgbClr val="000000"/>
                </a:solidFill>
                <a:latin typeface="Lato Light"/>
                <a:ea typeface="Lato Light"/>
                <a:cs typeface="Lato Light"/>
                <a:sym typeface="Lato Light"/>
              </a:rPr>
              <a:t> för alla </a:t>
            </a:r>
            <a:r>
              <a:rPr lang="en-US" sz="2401" u="none" strike="noStrike" dirty="0" err="1">
                <a:solidFill>
                  <a:srgbClr val="000000"/>
                </a:solidFill>
                <a:latin typeface="Lato Light"/>
                <a:ea typeface="Lato Light"/>
                <a:cs typeface="Lato Light"/>
                <a:sym typeface="Lato Light"/>
              </a:rPr>
              <a:t>potentiella</a:t>
            </a:r>
            <a:r>
              <a:rPr lang="en-US" sz="2401" u="none" strike="noStrike" dirty="0">
                <a:solidFill>
                  <a:srgbClr val="000000"/>
                </a:solidFill>
                <a:latin typeface="Lato Light"/>
                <a:ea typeface="Lato Light"/>
                <a:cs typeface="Lato Light"/>
                <a:sym typeface="Lato Light"/>
              </a:rPr>
              <a:t> risker (</a:t>
            </a:r>
            <a:r>
              <a:rPr lang="en-US" sz="2401" u="none" strike="noStrike" dirty="0" err="1">
                <a:solidFill>
                  <a:srgbClr val="000000"/>
                </a:solidFill>
                <a:latin typeface="Lato Light"/>
                <a:ea typeface="Lato Light"/>
                <a:cs typeface="Lato Light"/>
                <a:sym typeface="Lato Light"/>
              </a:rPr>
              <a:t>partiskhet</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dataläckor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fel</a:t>
            </a:r>
            <a:r>
              <a:rPr lang="en-US" sz="2401" u="none" strike="noStrike" dirty="0">
                <a:solidFill>
                  <a:srgbClr val="000000"/>
                </a:solidFill>
                <a:latin typeface="Lato Light"/>
                <a:ea typeface="Lato Light"/>
                <a:cs typeface="Lato Light"/>
                <a:sym typeface="Lato Light"/>
              </a:rPr>
              <a:t>). Du </a:t>
            </a:r>
            <a:r>
              <a:rPr lang="en-US" sz="2401" u="none" strike="noStrike" dirty="0" err="1">
                <a:solidFill>
                  <a:srgbClr val="000000"/>
                </a:solidFill>
                <a:latin typeface="Lato Light"/>
                <a:ea typeface="Lato Light"/>
                <a:cs typeface="Lato Light"/>
                <a:sym typeface="Lato Light"/>
              </a:rPr>
              <a:t>måste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lämna</a:t>
            </a:r>
            <a:r>
              <a:rPr lang="en-US" sz="2401" u="none" strike="noStrike" dirty="0">
                <a:solidFill>
                  <a:srgbClr val="000000"/>
                </a:solidFill>
                <a:latin typeface="Lato Light"/>
                <a:ea typeface="Lato Light"/>
                <a:cs typeface="Lato Light"/>
                <a:sym typeface="Lato Light"/>
              </a:rPr>
              <a:t> in </a:t>
            </a:r>
            <a:r>
              <a:rPr lang="en-US" sz="2401" u="none" strike="noStrike" dirty="0" err="1">
                <a:solidFill>
                  <a:srgbClr val="000000"/>
                </a:solidFill>
                <a:latin typeface="Lato Light"/>
                <a:ea typeface="Lato Light"/>
                <a:cs typeface="Lato Light"/>
                <a:sym typeface="Lato Light"/>
              </a:rPr>
              <a:t>en</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Handledningsplan</a:t>
            </a:r>
            <a:r>
              <a:rPr lang="en-US" sz="2401" u="none" strike="noStrike" dirty="0">
                <a:solidFill>
                  <a:srgbClr val="000000"/>
                </a:solidFill>
                <a:latin typeface="Lato Light"/>
                <a:ea typeface="Lato Light"/>
                <a:cs typeface="Lato Light"/>
                <a:sym typeface="Lato Light"/>
              </a:rPr>
              <a:t>" till </a:t>
            </a:r>
            <a:r>
              <a:rPr lang="en-US" sz="2401" u="none" strike="noStrike" dirty="0" err="1">
                <a:solidFill>
                  <a:srgbClr val="000000"/>
                </a:solidFill>
                <a:latin typeface="Lato Light"/>
                <a:ea typeface="Lato Light"/>
                <a:cs typeface="Lato Light"/>
                <a:sym typeface="Lato Light"/>
              </a:rPr>
              <a:t>dina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överordnade</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utan</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att</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förbjuda</a:t>
            </a:r>
            <a:r>
              <a:rPr lang="en-US" sz="2401" u="none" strike="noStrike" dirty="0">
                <a:solidFill>
                  <a:srgbClr val="000000"/>
                </a:solidFill>
                <a:latin typeface="Lato Light"/>
                <a:ea typeface="Lato Light"/>
                <a:cs typeface="Lato Light"/>
                <a:sym typeface="Lato Light"/>
              </a:rPr>
              <a:t> AI.</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none" strike="noStrike" dirty="0">
                <a:solidFill>
                  <a:srgbClr val="000000"/>
                </a:solidFill>
                <a:latin typeface="Lato Light"/>
                <a:ea typeface="Lato Light"/>
                <a:cs typeface="Lato Light"/>
                <a:sym typeface="Lato Light"/>
              </a:rPr>
              <a:t>Hur </a:t>
            </a:r>
            <a:r>
              <a:rPr lang="en-US" sz="2401" u="none" strike="noStrike" dirty="0" err="1">
                <a:solidFill>
                  <a:srgbClr val="000000"/>
                </a:solidFill>
                <a:latin typeface="Lato Light"/>
                <a:ea typeface="Lato Light"/>
                <a:cs typeface="Lato Light"/>
                <a:sym typeface="Lato Light"/>
              </a:rPr>
              <a:t>är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handledningen</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strukturerad</a:t>
            </a:r>
            <a:r>
              <a:rPr lang="en-US" sz="2401" u="none" strike="noStrike" dirty="0">
                <a:solidFill>
                  <a:srgbClr val="000000"/>
                </a:solidFill>
                <a:latin typeface="Lato Light"/>
                <a:ea typeface="Lato Light"/>
                <a:cs typeface="Lato Light"/>
                <a:sym typeface="Lato Light"/>
              </a:rPr>
              <a:t>?</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Alternativ</a:t>
            </a:r>
            <a:r>
              <a:rPr lang="en-US" sz="2401" u="sng" strike="noStrike" dirty="0">
                <a:solidFill>
                  <a:srgbClr val="000000"/>
                </a:solidFill>
                <a:latin typeface="Lato Light"/>
                <a:ea typeface="Lato Light"/>
                <a:cs typeface="Lato Light"/>
                <a:sym typeface="Lato Light"/>
              </a:rPr>
              <a:t> 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Validering</a:t>
            </a:r>
            <a:r>
              <a:rPr lang="en-US" sz="2401" u="none" strike="noStrike" dirty="0">
                <a:solidFill>
                  <a:srgbClr val="000000"/>
                </a:solidFill>
                <a:latin typeface="Lato Light"/>
                <a:ea typeface="Lato Light"/>
                <a:cs typeface="Lato Light"/>
                <a:sym typeface="Lato Light"/>
              </a:rPr>
              <a:t> med "</a:t>
            </a:r>
            <a:r>
              <a:rPr lang="en-US" sz="2401" u="none" strike="noStrike" dirty="0" err="1">
                <a:solidFill>
                  <a:srgbClr val="000000"/>
                </a:solidFill>
                <a:latin typeface="Lato Light"/>
                <a:ea typeface="Lato Light"/>
                <a:cs typeface="Lato Light"/>
                <a:sym typeface="Lato Light"/>
              </a:rPr>
              <a:t>Röd</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varning</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Obligatorisk</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mänsklig</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granskning</a:t>
            </a:r>
            <a:r>
              <a:rPr lang="en-US" sz="2401" u="none" strike="noStrike" dirty="0">
                <a:solidFill>
                  <a:srgbClr val="000000"/>
                </a:solidFill>
                <a:latin typeface="Lato Light"/>
                <a:ea typeface="Lato Light"/>
                <a:cs typeface="Lato Light"/>
                <a:sym typeface="Lato Light"/>
              </a:rPr>
              <a:t> av all feedback med </a:t>
            </a:r>
            <a:r>
              <a:rPr lang="en-US" sz="2401" u="none" strike="noStrike" dirty="0" err="1">
                <a:solidFill>
                  <a:srgbClr val="000000"/>
                </a:solidFill>
                <a:latin typeface="Lato Light"/>
                <a:ea typeface="Lato Light"/>
                <a:cs typeface="Lato Light"/>
                <a:sym typeface="Lato Light"/>
              </a:rPr>
              <a:t>stor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inverkan</a:t>
            </a:r>
            <a:r>
              <a:rPr lang="en-US" sz="2401" u="none" strike="noStrike" dirty="0">
                <a:solidFill>
                  <a:srgbClr val="000000"/>
                </a:solidFill>
                <a:latin typeface="Lato Light"/>
                <a:ea typeface="Lato Light"/>
                <a:cs typeface="Lato Light"/>
                <a:sym typeface="Lato Light"/>
              </a:rPr>
              <a:t>. </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Alternativ</a:t>
            </a:r>
            <a:r>
              <a:rPr lang="en-US" sz="2401" u="sng" strike="noStrike" dirty="0">
                <a:solidFill>
                  <a:srgbClr val="000000"/>
                </a:solidFill>
                <a:latin typeface="Lato Light"/>
                <a:ea typeface="Lato Light"/>
                <a:cs typeface="Lato Light"/>
                <a:sym typeface="Lato Light"/>
              </a:rPr>
              <a:t> B</a:t>
            </a:r>
            <a:r>
              <a:rPr lang="en-US" sz="2401" u="none" strike="noStrike" dirty="0">
                <a:solidFill>
                  <a:srgbClr val="000000"/>
                </a:solidFill>
                <a:latin typeface="Lato Light"/>
                <a:ea typeface="Lato Light"/>
                <a:cs typeface="Lato Light"/>
                <a:sym typeface="Lato Light"/>
              </a:rPr>
              <a:t>: En </a:t>
            </a:r>
            <a:r>
              <a:rPr lang="en-US" sz="2401" u="none" strike="noStrike" dirty="0" err="1">
                <a:solidFill>
                  <a:srgbClr val="000000"/>
                </a:solidFill>
                <a:latin typeface="Lato Light"/>
                <a:ea typeface="Lato Light"/>
                <a:cs typeface="Lato Light"/>
                <a:sym typeface="Lato Light"/>
              </a:rPr>
              <a:t>säker</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miljö</a:t>
            </a:r>
            <a:r>
              <a:rPr lang="en-US" sz="2401" u="none" strike="noStrike" dirty="0">
                <a:solidFill>
                  <a:srgbClr val="000000"/>
                </a:solidFill>
                <a:latin typeface="Lato Light"/>
                <a:ea typeface="Lato Light"/>
                <a:cs typeface="Lato Light"/>
                <a:sym typeface="Lato Light"/>
              </a:rPr>
              <a:t> för </a:t>
            </a:r>
            <a:r>
              <a:rPr lang="en-US" sz="2401" u="none" strike="noStrike" dirty="0" err="1">
                <a:solidFill>
                  <a:srgbClr val="000000"/>
                </a:solidFill>
                <a:latin typeface="Lato Light"/>
                <a:ea typeface="Lato Light"/>
                <a:cs typeface="Lato Light"/>
                <a:sym typeface="Lato Light"/>
              </a:rPr>
              <a:t>integritet</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Använd</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endast</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en</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lista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över</a:t>
            </a:r>
            <a:r>
              <a:rPr lang="en-US" sz="2401" u="none" strike="noStrike" dirty="0">
                <a:solidFill>
                  <a:srgbClr val="000000"/>
                </a:solidFill>
                <a:latin typeface="Lato Light"/>
                <a:ea typeface="Lato Light"/>
                <a:cs typeface="Lato Light"/>
                <a:sym typeface="Lato Light"/>
              </a:rPr>
              <a:t> AI-</a:t>
            </a:r>
            <a:r>
              <a:rPr lang="en-US" sz="2401" u="none" strike="noStrike" dirty="0" err="1">
                <a:solidFill>
                  <a:srgbClr val="000000"/>
                </a:solidFill>
                <a:latin typeface="Lato Light"/>
                <a:ea typeface="Lato Light"/>
                <a:cs typeface="Lato Light"/>
                <a:sym typeface="Lato Light"/>
              </a:rPr>
              <a:t>verktyg</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som</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godkänts</a:t>
            </a:r>
            <a:r>
              <a:rPr lang="en-US" sz="2401" u="none" strike="noStrike" dirty="0">
                <a:solidFill>
                  <a:srgbClr val="000000"/>
                </a:solidFill>
                <a:latin typeface="Lato Light"/>
                <a:ea typeface="Lato Light"/>
                <a:cs typeface="Lato Light"/>
                <a:sym typeface="Lato Light"/>
              </a:rPr>
              <a:t> av </a:t>
            </a:r>
            <a:r>
              <a:rPr lang="en-US" sz="2401" u="none" strike="noStrike" dirty="0" err="1">
                <a:solidFill>
                  <a:srgbClr val="000000"/>
                </a:solidFill>
                <a:latin typeface="Lato Light"/>
                <a:ea typeface="Lato Light"/>
                <a:cs typeface="Lato Light"/>
                <a:sym typeface="Lato Light"/>
              </a:rPr>
              <a:t>institutionen</a:t>
            </a:r>
            <a:r>
              <a:rPr lang="en-US" sz="2401" u="none" strike="noStrike" dirty="0">
                <a:solidFill>
                  <a:srgbClr val="000000"/>
                </a:solidFill>
                <a:latin typeface="Lato Light"/>
                <a:ea typeface="Lato Light"/>
                <a:cs typeface="Lato Light"/>
                <a:sym typeface="Lato Light"/>
              </a:rPr>
              <a:t>. </a:t>
            </a:r>
          </a:p>
          <a:p>
            <a:pPr marL="0" lvl="0" indent="0" algn="just">
              <a:lnSpc>
                <a:spcPts val="2881"/>
              </a:lnSpc>
              <a:spcBef>
                <a:spcPct val="0"/>
              </a:spcBef>
            </a:pPr>
            <a:endParaRPr lang="en-US" sz="2401" u="none" strike="noStrike" dirty="0">
              <a:solidFill>
                <a:srgbClr val="000000"/>
              </a:solidFill>
              <a:latin typeface="Lato Light"/>
              <a:ea typeface="Lato Light"/>
              <a:cs typeface="Lato Light"/>
              <a:sym typeface="Lato Light"/>
            </a:endParaRPr>
          </a:p>
          <a:p>
            <a:pPr marL="0" lvl="0" indent="0" algn="just">
              <a:lnSpc>
                <a:spcPts val="2881"/>
              </a:lnSpc>
              <a:spcBef>
                <a:spcPct val="0"/>
              </a:spcBef>
            </a:pPr>
            <a:r>
              <a:rPr lang="en-US" sz="2401" u="sng" strike="noStrike" dirty="0" err="1">
                <a:solidFill>
                  <a:srgbClr val="000000"/>
                </a:solidFill>
                <a:latin typeface="Lato Light"/>
                <a:ea typeface="Lato Light"/>
                <a:cs typeface="Lato Light"/>
                <a:sym typeface="Lato Light"/>
              </a:rPr>
              <a:t>Alternativ</a:t>
            </a:r>
            <a:r>
              <a:rPr lang="en-US" sz="2401" u="sng" strike="noStrike" dirty="0">
                <a:solidFill>
                  <a:srgbClr val="000000"/>
                </a:solidFill>
                <a:latin typeface="Lato Light"/>
                <a:ea typeface="Lato Light"/>
                <a:cs typeface="Lato Light"/>
                <a:sym typeface="Lato Light"/>
              </a:rPr>
              <a:t> C</a:t>
            </a:r>
            <a:r>
              <a:rPr lang="en-US" sz="2401" u="none" strike="noStrike" dirty="0">
                <a:solidFill>
                  <a:srgbClr val="000000"/>
                </a:solidFill>
                <a:latin typeface="Lato Light"/>
                <a:ea typeface="Lato Light"/>
                <a:cs typeface="Lato Light"/>
                <a:sym typeface="Lato Light"/>
              </a:rPr>
              <a:t>: Workshop om </a:t>
            </a:r>
            <a:r>
              <a:rPr lang="en-US" sz="2401" u="none" strike="noStrike" dirty="0" err="1">
                <a:solidFill>
                  <a:srgbClr val="000000"/>
                </a:solidFill>
                <a:latin typeface="Lato Light"/>
                <a:ea typeface="Lato Light"/>
                <a:cs typeface="Lato Light"/>
                <a:sym typeface="Lato Light"/>
              </a:rPr>
              <a:t>algoritmisk</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rättvisa</a:t>
            </a:r>
            <a:r>
              <a:rPr lang="en-US" sz="2401" u="none" strike="noStrike" dirty="0">
                <a:solidFill>
                  <a:srgbClr val="000000"/>
                </a:solidFill>
                <a:latin typeface="Lato Light"/>
                <a:ea typeface="Lato Light"/>
                <a:cs typeface="Lato Light"/>
                <a:sym typeface="Lato Light"/>
              </a:rPr>
              <a:t>: </a:t>
            </a:r>
            <a:r>
              <a:rPr lang="en-US" sz="2401" u="none" strike="noStrike" dirty="0" err="1">
                <a:solidFill>
                  <a:srgbClr val="000000"/>
                </a:solidFill>
                <a:latin typeface="Lato Light"/>
                <a:ea typeface="Lato Light"/>
                <a:cs typeface="Lato Light"/>
                <a:sym typeface="Lato Light"/>
              </a:rPr>
              <a:t>Kalibreringssession</a:t>
            </a:r>
            <a:r>
              <a:rPr lang="en-US" sz="2401" u="none" strike="noStrike" dirty="0">
                <a:solidFill>
                  <a:srgbClr val="000000"/>
                </a:solidFill>
                <a:latin typeface="Lato Light"/>
                <a:ea typeface="Lato Light"/>
                <a:cs typeface="Lato Light"/>
                <a:sym typeface="Lato Light"/>
              </a:rPr>
              <a:t> med </a:t>
            </a:r>
            <a:r>
              <a:rPr lang="en-US" sz="2401" u="none" strike="noStrike" dirty="0" err="1">
                <a:solidFill>
                  <a:srgbClr val="000000"/>
                </a:solidFill>
                <a:latin typeface="Lato Light"/>
                <a:ea typeface="Lato Light"/>
                <a:cs typeface="Lato Light"/>
                <a:sym typeface="Lato Light"/>
              </a:rPr>
              <a:t>lärarkåren</a:t>
            </a:r>
            <a:r>
              <a:rPr lang="en-US" sz="2401"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95" b="-331860"/>
              </a:stretch>
            </a:blipFill>
          </p:spPr>
          <p:txBody>
            <a:bodyPr/>
            <a:lstStyle/>
            <a:p>
              <a:endParaRPr lang="es-ES"/>
            </a:p>
          </p:txBody>
        </p:sp>
      </p:grpSp>
      <p:sp>
        <p:nvSpPr>
          <p:cNvPr id="4" name="TextBox 4"/>
          <p:cNvSpPr txBox="1"/>
          <p:nvPr/>
        </p:nvSpPr>
        <p:spPr>
          <a:xfrm>
            <a:off x="712670" y="775821"/>
            <a:ext cx="9900304"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Utbildningsscenario</a:t>
            </a:r>
          </a:p>
        </p:txBody>
      </p:sp>
      <p:sp>
        <p:nvSpPr>
          <p:cNvPr id="5" name="TextBox 5"/>
          <p:cNvSpPr txBox="1"/>
          <p:nvPr/>
        </p:nvSpPr>
        <p:spPr>
          <a:xfrm>
            <a:off x="614477" y="2631672"/>
            <a:ext cx="17059046" cy="6649193"/>
          </a:xfrm>
          <a:prstGeom prst="rect">
            <a:avLst/>
          </a:prstGeom>
        </p:spPr>
        <p:txBody>
          <a:bodyPr lIns="0" tIns="0" rIns="0" bIns="0" rtlCol="0" anchor="t">
            <a:spAutoFit/>
          </a:bodyPr>
          <a:lstStyle/>
          <a:p>
            <a:pPr marL="0" lvl="0" indent="0" algn="l">
              <a:lnSpc>
                <a:spcPts val="4140"/>
              </a:lnSpc>
              <a:spcBef>
                <a:spcPct val="0"/>
              </a:spcBef>
            </a:pPr>
            <a:r>
              <a:rPr lang="en-US" sz="2600" u="none" strike="noStrike" dirty="0">
                <a:solidFill>
                  <a:srgbClr val="000000"/>
                </a:solidFill>
                <a:latin typeface="Lato Light" panose="020F0302020204030203" pitchFamily="34" charset="0"/>
                <a:ea typeface="Open Sans"/>
                <a:cs typeface="Open Sans"/>
                <a:sym typeface="Open Sans"/>
              </a:rPr>
              <a:t>Mariana,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28-årig </a:t>
            </a:r>
            <a:r>
              <a:rPr lang="en-US" sz="2600" u="none" strike="noStrike" dirty="0" err="1">
                <a:solidFill>
                  <a:srgbClr val="000000"/>
                </a:solidFill>
                <a:latin typeface="Lato Light" panose="020F0302020204030203" pitchFamily="34" charset="0"/>
                <a:ea typeface="Open Sans"/>
                <a:cs typeface="Open Sans"/>
                <a:sym typeface="Open Sans"/>
              </a:rPr>
              <a:t>vuxenstudent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skriver</a:t>
            </a:r>
            <a:r>
              <a:rPr lang="en-US" sz="2600" u="none" strike="noStrike" dirty="0">
                <a:solidFill>
                  <a:srgbClr val="000000"/>
                </a:solidFill>
                <a:latin typeface="Lato Light" panose="020F0302020204030203" pitchFamily="34" charset="0"/>
                <a:ea typeface="Open Sans"/>
                <a:cs typeface="Open Sans"/>
                <a:sym typeface="Open Sans"/>
              </a:rPr>
              <a:t> in sig </a:t>
            </a:r>
            <a:r>
              <a:rPr lang="en-US" sz="2600" u="none" strike="noStrike" dirty="0" err="1">
                <a:solidFill>
                  <a:srgbClr val="000000"/>
                </a:solidFill>
                <a:latin typeface="Lato Light" panose="020F0302020204030203" pitchFamily="34" charset="0"/>
                <a:ea typeface="Open Sans"/>
                <a:cs typeface="Open Sans"/>
                <a:sym typeface="Open Sans"/>
              </a:rPr>
              <a:t>på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yrkesinriktad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kurs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industriell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elektroteknik</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få</a:t>
            </a:r>
            <a:r>
              <a:rPr lang="en-US" sz="2600" u="none" strike="noStrike" dirty="0">
                <a:solidFill>
                  <a:srgbClr val="000000"/>
                </a:solidFill>
                <a:latin typeface="Lato Light" panose="020F0302020204030203" pitchFamily="34" charset="0"/>
                <a:ea typeface="Open Sans"/>
                <a:cs typeface="Open Sans"/>
                <a:sym typeface="Open Sans"/>
              </a:rPr>
              <a:t> den </a:t>
            </a:r>
            <a:r>
              <a:rPr lang="en-US" sz="2600" u="none" strike="noStrike" dirty="0" err="1">
                <a:solidFill>
                  <a:srgbClr val="000000"/>
                </a:solidFill>
                <a:latin typeface="Lato Light" panose="020F0302020204030203" pitchFamily="34" charset="0"/>
                <a:ea typeface="Open Sans"/>
                <a:cs typeface="Open Sans"/>
                <a:sym typeface="Open Sans"/>
              </a:rPr>
              <a:t>certifiering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krävs</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återinträda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arbetslivet</a:t>
            </a:r>
            <a:r>
              <a:rPr lang="en-US" sz="2600" u="none" strike="noStrike" dirty="0">
                <a:solidFill>
                  <a:srgbClr val="000000"/>
                </a:solidFill>
                <a:latin typeface="Lato Light" panose="020F0302020204030203" pitchFamily="34" charset="0"/>
                <a:ea typeface="Open Sans"/>
                <a:cs typeface="Open Sans"/>
                <a:sym typeface="Open Sans"/>
              </a:rPr>
              <a:t>. Hennes </a:t>
            </a:r>
            <a:r>
              <a:rPr lang="en-US" sz="2600" u="none" strike="noStrike" dirty="0" err="1">
                <a:solidFill>
                  <a:srgbClr val="000000"/>
                </a:solidFill>
                <a:latin typeface="Lato Light" panose="020F0302020204030203" pitchFamily="34" charset="0"/>
                <a:ea typeface="Open Sans"/>
                <a:cs typeface="Open Sans"/>
                <a:sym typeface="Open Sans"/>
              </a:rPr>
              <a:t>lärare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herr</a:t>
            </a:r>
            <a:r>
              <a:rPr lang="en-US" sz="2600" u="none" strike="noStrike" dirty="0">
                <a:solidFill>
                  <a:srgbClr val="000000"/>
                </a:solidFill>
                <a:latin typeface="Lato Light" panose="020F0302020204030203" pitchFamily="34" charset="0"/>
                <a:ea typeface="Open Sans"/>
                <a:cs typeface="Open Sans"/>
                <a:sym typeface="Open Sans"/>
              </a:rPr>
              <a:t> Costa, </a:t>
            </a:r>
            <a:r>
              <a:rPr lang="en-US" sz="2600" u="none" strike="noStrike" dirty="0" err="1">
                <a:solidFill>
                  <a:srgbClr val="000000"/>
                </a:solidFill>
                <a:latin typeface="Lato Light" panose="020F0302020204030203" pitchFamily="34" charset="0"/>
                <a:ea typeface="Open Sans"/>
                <a:cs typeface="Open Sans"/>
                <a:sym typeface="Open Sans"/>
              </a:rPr>
              <a:t>är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erfaren</a:t>
            </a:r>
            <a:r>
              <a:rPr lang="en-US" sz="2600" u="none" strike="noStrike" dirty="0">
                <a:solidFill>
                  <a:srgbClr val="000000"/>
                </a:solidFill>
                <a:latin typeface="Lato Light" panose="020F0302020204030203" pitchFamily="34" charset="0"/>
                <a:ea typeface="Open Sans"/>
                <a:cs typeface="Open Sans"/>
                <a:sym typeface="Open Sans"/>
              </a:rPr>
              <a:t> men </a:t>
            </a:r>
            <a:r>
              <a:rPr lang="en-US" sz="2600" u="none" strike="noStrike" dirty="0" err="1">
                <a:solidFill>
                  <a:srgbClr val="000000"/>
                </a:solidFill>
                <a:latin typeface="Lato Light" panose="020F0302020204030203" pitchFamily="34" charset="0"/>
                <a:ea typeface="Open Sans"/>
                <a:cs typeface="Open Sans"/>
                <a:sym typeface="Open Sans"/>
              </a:rPr>
              <a:t>överarbetad</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leder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flera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grupper</a:t>
            </a:r>
            <a:r>
              <a:rPr lang="en-US" sz="2600" u="none" strike="noStrike" dirty="0">
                <a:solidFill>
                  <a:srgbClr val="000000"/>
                </a:solidFill>
                <a:latin typeface="Lato Light" panose="020F0302020204030203" pitchFamily="34" charset="0"/>
                <a:ea typeface="Open Sans"/>
                <a:cs typeface="Open Sans"/>
                <a:sym typeface="Open Sans"/>
              </a:rPr>
              <a:t> av </a:t>
            </a:r>
            <a:r>
              <a:rPr lang="en-US" sz="2600" u="none" strike="noStrike" dirty="0" err="1">
                <a:solidFill>
                  <a:srgbClr val="000000"/>
                </a:solidFill>
                <a:latin typeface="Lato Light" panose="020F0302020204030203" pitchFamily="34" charset="0"/>
                <a:ea typeface="Open Sans"/>
                <a:cs typeface="Open Sans"/>
                <a:sym typeface="Open Sans"/>
              </a:rPr>
              <a:t>vuxna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studenter</a:t>
            </a:r>
            <a:r>
              <a:rPr lang="en-US" sz="2600" u="none" strike="noStrike" dirty="0">
                <a:solidFill>
                  <a:srgbClr val="000000"/>
                </a:solidFill>
                <a:latin typeface="Lato Light" panose="020F0302020204030203" pitchFamily="34" charset="0"/>
                <a:ea typeface="Open Sans"/>
                <a:cs typeface="Open Sans"/>
                <a:sym typeface="Open Sans"/>
              </a:rPr>
              <a:t>. För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hänga</a:t>
            </a:r>
            <a:r>
              <a:rPr lang="en-US" sz="2600" u="none" strike="noStrike" dirty="0">
                <a:solidFill>
                  <a:srgbClr val="000000"/>
                </a:solidFill>
                <a:latin typeface="Lato Light" panose="020F0302020204030203" pitchFamily="34" charset="0"/>
                <a:ea typeface="Open Sans"/>
                <a:cs typeface="Open Sans"/>
                <a:sym typeface="Open Sans"/>
              </a:rPr>
              <a:t> med </a:t>
            </a:r>
            <a:r>
              <a:rPr lang="en-US" sz="2600" u="none" strike="noStrike" dirty="0" err="1">
                <a:solidFill>
                  <a:srgbClr val="000000"/>
                </a:solidFill>
                <a:latin typeface="Lato Light" panose="020F0302020204030203" pitchFamily="34" charset="0"/>
                <a:ea typeface="Open Sans"/>
                <a:cs typeface="Open Sans"/>
                <a:sym typeface="Open Sans"/>
              </a:rPr>
              <a:t>i</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kurserna</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jonglera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sitt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deltidsjobb</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börjar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a:solidFill>
                  <a:srgbClr val="000000"/>
                </a:solidFill>
                <a:latin typeface="Lato Light" panose="020F0302020204030203" pitchFamily="34" charset="0"/>
                <a:ea typeface="Open Sans"/>
                <a:cs typeface="Open Sans"/>
                <a:sym typeface="Open Sans"/>
              </a:rPr>
              <a:t>Mariana </a:t>
            </a:r>
            <a:r>
              <a:rPr lang="en-US" sz="2600" b="1" u="none" strike="noStrike" dirty="0" err="1">
                <a:solidFill>
                  <a:srgbClr val="000000"/>
                </a:solidFill>
                <a:latin typeface="Lato Light" panose="020F0302020204030203" pitchFamily="34" charset="0"/>
                <a:ea typeface="Open Sans"/>
                <a:cs typeface="Open Sans"/>
                <a:sym typeface="Open Sans"/>
              </a:rPr>
              <a:t>använda</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en</a:t>
            </a:r>
            <a:r>
              <a:rPr lang="en-US" sz="2600" b="1" u="none" strike="noStrike" dirty="0">
                <a:solidFill>
                  <a:srgbClr val="000000"/>
                </a:solidFill>
                <a:latin typeface="Lato Light" panose="020F0302020204030203" pitchFamily="34" charset="0"/>
                <a:ea typeface="Open Sans"/>
                <a:cs typeface="Open Sans"/>
                <a:sym typeface="Open Sans"/>
              </a:rPr>
              <a:t> chatbot med </a:t>
            </a:r>
            <a:r>
              <a:rPr lang="en-US" sz="2600" b="1" u="none" strike="noStrike" dirty="0" err="1">
                <a:solidFill>
                  <a:srgbClr val="000000"/>
                </a:solidFill>
                <a:latin typeface="Lato Light" panose="020F0302020204030203" pitchFamily="34" charset="0"/>
                <a:ea typeface="Open Sans"/>
                <a:cs typeface="Open Sans"/>
                <a:sym typeface="Open Sans"/>
              </a:rPr>
              <a:t>artificiell</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intelligens</a:t>
            </a:r>
            <a:r>
              <a:rPr lang="en-US" sz="2600" b="1" u="none" strike="noStrike" dirty="0">
                <a:solidFill>
                  <a:srgbClr val="000000"/>
                </a:solidFill>
                <a:latin typeface="Lato Light" panose="020F0302020204030203" pitchFamily="34" charset="0"/>
                <a:ea typeface="Open Sans"/>
                <a:cs typeface="Open Sans"/>
                <a:sym typeface="Open Sans"/>
              </a:rPr>
              <a:t> för </a:t>
            </a:r>
            <a:r>
              <a:rPr lang="en-US" sz="2600" b="1" u="none" strike="noStrike" dirty="0" err="1">
                <a:solidFill>
                  <a:srgbClr val="000000"/>
                </a:solidFill>
                <a:latin typeface="Lato Light" panose="020F0302020204030203" pitchFamily="34" charset="0"/>
                <a:ea typeface="Open Sans"/>
                <a:cs typeface="Open Sans"/>
                <a:sym typeface="Open Sans"/>
              </a:rPr>
              <a:t>att</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slutföra</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teoretiska</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uppgifter</a:t>
            </a:r>
            <a:r>
              <a:rPr lang="en-US" sz="2600" b="1" u="none" strike="noStrike" dirty="0">
                <a:solidFill>
                  <a:srgbClr val="000000"/>
                </a:solidFill>
                <a:latin typeface="Lato Light" panose="020F0302020204030203" pitchFamily="34" charset="0"/>
                <a:ea typeface="Open Sans"/>
                <a:cs typeface="Open Sans"/>
                <a:sym typeface="Open Sans"/>
              </a:rPr>
              <a:t> och </a:t>
            </a:r>
            <a:r>
              <a:rPr lang="en-US" sz="2600" b="1" u="none" strike="noStrike" dirty="0" err="1">
                <a:solidFill>
                  <a:srgbClr val="000000"/>
                </a:solidFill>
                <a:latin typeface="Lato Light" panose="020F0302020204030203" pitchFamily="34" charset="0"/>
                <a:ea typeface="Open Sans"/>
                <a:cs typeface="Open Sans"/>
                <a:sym typeface="Open Sans"/>
              </a:rPr>
              <a:t>praktiska</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övningar</a:t>
            </a:r>
            <a:r>
              <a:rPr lang="en-US" sz="2600" b="1" u="none" strike="noStrike" dirty="0">
                <a:solidFill>
                  <a:srgbClr val="000000"/>
                </a:solidFill>
                <a:latin typeface="Lato Light" panose="020F0302020204030203" pitchFamily="34" charset="0"/>
                <a:ea typeface="Open Sans"/>
                <a:cs typeface="Open Sans"/>
                <a:sym typeface="Open Sans"/>
              </a:rPr>
              <a:t>.</a:t>
            </a:r>
          </a:p>
          <a:p>
            <a:pPr marL="0" lvl="0" indent="0" algn="l">
              <a:lnSpc>
                <a:spcPts val="4140"/>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4140"/>
              </a:lnSpc>
              <a:spcBef>
                <a:spcPct val="0"/>
              </a:spcBef>
            </a:pPr>
            <a:r>
              <a:rPr lang="en-US" sz="2600" u="none" strike="noStrike" dirty="0">
                <a:solidFill>
                  <a:srgbClr val="000000"/>
                </a:solidFill>
                <a:latin typeface="Lato Light" panose="020F0302020204030203" pitchFamily="34" charset="0"/>
                <a:ea typeface="Open Sans"/>
                <a:cs typeface="Open Sans"/>
                <a:sym typeface="Open Sans"/>
              </a:rPr>
              <a:t>Den </a:t>
            </a:r>
            <a:r>
              <a:rPr lang="en-US" sz="2600" u="none" strike="noStrike" dirty="0" err="1">
                <a:solidFill>
                  <a:srgbClr val="000000"/>
                </a:solidFill>
                <a:latin typeface="Lato Light" panose="020F0302020204030203" pitchFamily="34" charset="0"/>
                <a:ea typeface="Open Sans"/>
                <a:cs typeface="Open Sans"/>
                <a:sym typeface="Open Sans"/>
              </a:rPr>
              <a:t>kvällen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går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herr</a:t>
            </a:r>
            <a:r>
              <a:rPr lang="en-US" sz="2600" u="none" strike="noStrike" dirty="0">
                <a:solidFill>
                  <a:srgbClr val="000000"/>
                </a:solidFill>
                <a:latin typeface="Lato Light" panose="020F0302020204030203" pitchFamily="34" charset="0"/>
                <a:ea typeface="Open Sans"/>
                <a:cs typeface="Open Sans"/>
                <a:sym typeface="Open Sans"/>
              </a:rPr>
              <a:t> Costa </a:t>
            </a:r>
            <a:r>
              <a:rPr lang="en-US" sz="2600" u="none" strike="noStrike" dirty="0" err="1">
                <a:solidFill>
                  <a:srgbClr val="000000"/>
                </a:solidFill>
                <a:latin typeface="Lato Light" panose="020F0302020204030203" pitchFamily="34" charset="0"/>
                <a:ea typeface="Open Sans"/>
                <a:cs typeface="Open Sans"/>
                <a:sym typeface="Open Sans"/>
              </a:rPr>
              <a:t>igenom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övningarna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som</a:t>
            </a:r>
            <a:r>
              <a:rPr lang="en-US" sz="2600" u="none" strike="noStrike" dirty="0">
                <a:solidFill>
                  <a:srgbClr val="000000"/>
                </a:solidFill>
                <a:latin typeface="Lato Light" panose="020F0302020204030203" pitchFamily="34" charset="0"/>
                <a:ea typeface="Open Sans"/>
                <a:cs typeface="Open Sans"/>
                <a:sym typeface="Open Sans"/>
              </a:rPr>
              <a:t> Mariana hade </a:t>
            </a:r>
            <a:r>
              <a:rPr lang="en-US" sz="2600" u="none" strike="noStrike" dirty="0" err="1">
                <a:solidFill>
                  <a:srgbClr val="000000"/>
                </a:solidFill>
                <a:latin typeface="Lato Light" panose="020F0302020204030203" pitchFamily="34" charset="0"/>
                <a:ea typeface="Open Sans"/>
                <a:cs typeface="Open Sans"/>
                <a:sym typeface="Open Sans"/>
              </a:rPr>
              <a:t>gett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honom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sitt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skrivbord</a:t>
            </a:r>
            <a:r>
              <a:rPr lang="en-US" sz="2600" u="none" strike="noStrike" dirty="0">
                <a:solidFill>
                  <a:srgbClr val="000000"/>
                </a:solidFill>
                <a:latin typeface="Lato Light" panose="020F0302020204030203" pitchFamily="34" charset="0"/>
                <a:ea typeface="Open Sans"/>
                <a:cs typeface="Open Sans"/>
                <a:sym typeface="Open Sans"/>
              </a:rPr>
              <a:t>. Han ser </a:t>
            </a:r>
            <a:r>
              <a:rPr lang="en-US" sz="2600" u="none" strike="noStrike" dirty="0" err="1">
                <a:solidFill>
                  <a:srgbClr val="000000"/>
                </a:solidFill>
                <a:latin typeface="Lato Light" panose="020F0302020204030203" pitchFamily="34" charset="0"/>
                <a:ea typeface="Open Sans"/>
                <a:cs typeface="Open Sans"/>
                <a:sym typeface="Open Sans"/>
              </a:rPr>
              <a:t>ett</a:t>
            </a:r>
            <a:r>
              <a:rPr lang="en-US" sz="2600" u="none" strike="noStrike" dirty="0">
                <a:solidFill>
                  <a:srgbClr val="000000"/>
                </a:solidFill>
                <a:latin typeface="Lato Light" panose="020F0302020204030203" pitchFamily="34" charset="0"/>
                <a:ea typeface="Open Sans"/>
                <a:cs typeface="Open Sans"/>
                <a:sym typeface="Open Sans"/>
              </a:rPr>
              <a:t> ark </a:t>
            </a:r>
            <a:r>
              <a:rPr lang="en-US" sz="2600" u="none" strike="noStrike" dirty="0" err="1">
                <a:solidFill>
                  <a:srgbClr val="000000"/>
                </a:solidFill>
                <a:latin typeface="Lato Light" panose="020F0302020204030203" pitchFamily="34" charset="0"/>
                <a:ea typeface="Open Sans"/>
                <a:cs typeface="Open Sans"/>
                <a:sym typeface="Open Sans"/>
              </a:rPr>
              <a:t>fullt</a:t>
            </a:r>
            <a:r>
              <a:rPr lang="en-US" sz="2600" u="none" strike="noStrike" dirty="0">
                <a:solidFill>
                  <a:srgbClr val="000000"/>
                </a:solidFill>
                <a:latin typeface="Lato Light" panose="020F0302020204030203" pitchFamily="34" charset="0"/>
                <a:ea typeface="Open Sans"/>
                <a:cs typeface="Open Sans"/>
                <a:sym typeface="Open Sans"/>
              </a:rPr>
              <a:t> med </a:t>
            </a:r>
            <a:r>
              <a:rPr lang="en-US" sz="2600" u="none" strike="noStrike" dirty="0" err="1">
                <a:solidFill>
                  <a:srgbClr val="000000"/>
                </a:solidFill>
                <a:latin typeface="Lato Light" panose="020F0302020204030203" pitchFamily="34" charset="0"/>
                <a:ea typeface="Open Sans"/>
                <a:cs typeface="Open Sans"/>
                <a:sym typeface="Open Sans"/>
              </a:rPr>
              <a:t>rätt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svar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Senare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anländer</a:t>
            </a:r>
            <a:r>
              <a:rPr lang="en-US" sz="2600" u="none" strike="noStrike" dirty="0">
                <a:solidFill>
                  <a:srgbClr val="000000"/>
                </a:solidFill>
                <a:latin typeface="Lato Light" panose="020F0302020204030203" pitchFamily="34" charset="0"/>
                <a:ea typeface="Open Sans"/>
                <a:cs typeface="Open Sans"/>
                <a:sym typeface="Open Sans"/>
              </a:rPr>
              <a:t> Mariana till </a:t>
            </a:r>
            <a:r>
              <a:rPr lang="en-US" sz="2600" u="none" strike="noStrike" dirty="0" err="1">
                <a:solidFill>
                  <a:srgbClr val="000000"/>
                </a:solidFill>
                <a:latin typeface="Lato Light" panose="020F0302020204030203" pitchFamily="34" charset="0"/>
                <a:ea typeface="Open Sans"/>
                <a:cs typeface="Open Sans"/>
                <a:sym typeface="Open Sans"/>
              </a:rPr>
              <a:t>sitt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praktiska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färdighetsprov</a:t>
            </a:r>
            <a:r>
              <a:rPr lang="en-US" sz="2600" u="none" strike="noStrike" dirty="0">
                <a:solidFill>
                  <a:srgbClr val="000000"/>
                </a:solidFill>
                <a:latin typeface="Lato Light" panose="020F0302020204030203" pitchFamily="34" charset="0"/>
                <a:ea typeface="Open Sans"/>
                <a:cs typeface="Open Sans"/>
                <a:sym typeface="Open Sans"/>
              </a:rPr>
              <a:t> och </a:t>
            </a:r>
            <a:r>
              <a:rPr lang="en-US" sz="2600" u="none" strike="noStrike" dirty="0" err="1">
                <a:solidFill>
                  <a:srgbClr val="000000"/>
                </a:solidFill>
                <a:latin typeface="Lato Light" panose="020F0302020204030203" pitchFamily="34" charset="0"/>
                <a:ea typeface="Open Sans"/>
                <a:cs typeface="Open Sans"/>
                <a:sym typeface="Open Sans"/>
              </a:rPr>
              <a:t>känner</a:t>
            </a:r>
            <a:r>
              <a:rPr lang="en-US" sz="2600" u="none" strike="noStrike" dirty="0">
                <a:solidFill>
                  <a:srgbClr val="000000"/>
                </a:solidFill>
                <a:latin typeface="Lato Light" panose="020F0302020204030203" pitchFamily="34" charset="0"/>
                <a:ea typeface="Open Sans"/>
                <a:cs typeface="Open Sans"/>
                <a:sym typeface="Open Sans"/>
              </a:rPr>
              <a:t> sig </a:t>
            </a:r>
            <a:r>
              <a:rPr lang="en-US" sz="2600" u="none" strike="noStrike" dirty="0" err="1">
                <a:solidFill>
                  <a:srgbClr val="000000"/>
                </a:solidFill>
                <a:latin typeface="Lato Light" panose="020F0302020204030203" pitchFamily="34" charset="0"/>
                <a:ea typeface="Open Sans"/>
                <a:cs typeface="Open Sans"/>
                <a:sym typeface="Open Sans"/>
              </a:rPr>
              <a:t>särskilt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svag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När</a:t>
            </a:r>
            <a:r>
              <a:rPr lang="en-US" sz="2600" b="1" u="none" strike="noStrike" dirty="0">
                <a:solidFill>
                  <a:srgbClr val="000000"/>
                </a:solidFill>
                <a:latin typeface="Lato Light" panose="020F0302020204030203" pitchFamily="34" charset="0"/>
                <a:ea typeface="Open Sans"/>
                <a:cs typeface="Open Sans"/>
                <a:sym typeface="Open Sans"/>
              </a:rPr>
              <a:t> hon </a:t>
            </a:r>
            <a:r>
              <a:rPr lang="en-US" sz="2600" b="1" u="none" strike="noStrike" dirty="0" err="1">
                <a:solidFill>
                  <a:srgbClr val="000000"/>
                </a:solidFill>
                <a:latin typeface="Lato Light" panose="020F0302020204030203" pitchFamily="34" charset="0"/>
                <a:ea typeface="Open Sans"/>
                <a:cs typeface="Open Sans"/>
                <a:sym typeface="Open Sans"/>
              </a:rPr>
              <a:t>stöter</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på</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ett</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verkligt</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elektriskt</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fel</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som</a:t>
            </a:r>
            <a:r>
              <a:rPr lang="en-US" sz="2600" b="1" u="none" strike="noStrike" dirty="0">
                <a:solidFill>
                  <a:srgbClr val="000000"/>
                </a:solidFill>
                <a:latin typeface="Lato Light" panose="020F0302020204030203" pitchFamily="34" charset="0"/>
                <a:ea typeface="Open Sans"/>
                <a:cs typeface="Open Sans"/>
                <a:sym typeface="Open Sans"/>
              </a:rPr>
              <a:t> hon </a:t>
            </a:r>
            <a:r>
              <a:rPr lang="en-US" sz="2600" b="1" u="none" strike="noStrike" dirty="0" err="1">
                <a:solidFill>
                  <a:srgbClr val="000000"/>
                </a:solidFill>
                <a:latin typeface="Lato Light" panose="020F0302020204030203" pitchFamily="34" charset="0"/>
                <a:ea typeface="Open Sans"/>
                <a:cs typeface="Open Sans"/>
                <a:sym typeface="Open Sans"/>
              </a:rPr>
              <a:t>måste</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diagnostisera</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manuellt</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utan</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hjälp</a:t>
            </a:r>
            <a:r>
              <a:rPr lang="en-US" sz="2600" b="1" u="none" strike="noStrike" dirty="0">
                <a:solidFill>
                  <a:srgbClr val="000000"/>
                </a:solidFill>
                <a:latin typeface="Lato Light" panose="020F0302020204030203" pitchFamily="34" charset="0"/>
                <a:ea typeface="Open Sans"/>
                <a:cs typeface="Open Sans"/>
                <a:sym typeface="Open Sans"/>
              </a:rPr>
              <a:t> av </a:t>
            </a:r>
            <a:r>
              <a:rPr lang="en-US" sz="2600" b="1" u="none" strike="noStrike" dirty="0" err="1">
                <a:solidFill>
                  <a:srgbClr val="000000"/>
                </a:solidFill>
                <a:latin typeface="Lato Light" panose="020F0302020204030203" pitchFamily="34" charset="0"/>
                <a:ea typeface="Open Sans"/>
                <a:cs typeface="Open Sans"/>
                <a:sym typeface="Open Sans"/>
              </a:rPr>
              <a:t>artificiell</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intelligens</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blir</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hennes</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sinne</a:t>
            </a:r>
            <a:r>
              <a:rPr lang="en-US" sz="2600" b="1" u="none" strike="noStrike" dirty="0">
                <a:solidFill>
                  <a:srgbClr val="000000"/>
                </a:solidFill>
                <a:latin typeface="Lato Light" panose="020F0302020204030203" pitchFamily="34" charset="0"/>
                <a:ea typeface="Open Sans"/>
                <a:cs typeface="Open Sans"/>
                <a:sym typeface="Open Sans"/>
              </a:rPr>
              <a:t> </a:t>
            </a:r>
            <a:r>
              <a:rPr lang="en-US" sz="2600" b="1" u="none" strike="noStrike" dirty="0" err="1">
                <a:solidFill>
                  <a:srgbClr val="000000"/>
                </a:solidFill>
                <a:latin typeface="Lato Light" panose="020F0302020204030203" pitchFamily="34" charset="0"/>
                <a:ea typeface="Open Sans"/>
                <a:cs typeface="Open Sans"/>
                <a:sym typeface="Open Sans"/>
              </a:rPr>
              <a:t>tomt</a:t>
            </a:r>
            <a:r>
              <a:rPr lang="en-US" sz="2600" b="1" u="none" strike="noStrike" dirty="0">
                <a:solidFill>
                  <a:srgbClr val="000000"/>
                </a:solidFill>
                <a:latin typeface="Lato Light" panose="020F0302020204030203" pitchFamily="34" charset="0"/>
                <a:ea typeface="Open Sans"/>
                <a:cs typeface="Open Sans"/>
                <a:sym typeface="Open Sans"/>
              </a:rPr>
              <a:t>. </a:t>
            </a:r>
          </a:p>
          <a:p>
            <a:pPr marL="0" lvl="0" indent="0" algn="l">
              <a:lnSpc>
                <a:spcPts val="4140"/>
              </a:lnSpc>
              <a:spcBef>
                <a:spcPct val="0"/>
              </a:spcBef>
            </a:pPr>
            <a:endParaRPr lang="en-US" sz="2600" u="none" strike="noStrike" dirty="0">
              <a:solidFill>
                <a:srgbClr val="000000"/>
              </a:solidFill>
              <a:latin typeface="Lato Light" panose="020F0302020204030203" pitchFamily="34" charset="0"/>
              <a:ea typeface="Open Sans"/>
              <a:cs typeface="Open Sans"/>
              <a:sym typeface="Open Sans"/>
            </a:endParaRPr>
          </a:p>
          <a:p>
            <a:pPr marL="0" lvl="0" indent="0" algn="l">
              <a:lnSpc>
                <a:spcPts val="4140"/>
              </a:lnSpc>
              <a:spcBef>
                <a:spcPct val="0"/>
              </a:spcBef>
            </a:pPr>
            <a:r>
              <a:rPr lang="en-US" sz="2600" u="none" strike="noStrike" dirty="0" err="1">
                <a:solidFill>
                  <a:srgbClr val="000000"/>
                </a:solidFill>
                <a:latin typeface="Lato Light" panose="020F0302020204030203" pitchFamily="34" charset="0"/>
                <a:ea typeface="Open Sans"/>
                <a:cs typeface="Open Sans"/>
                <a:sym typeface="Open Sans"/>
              </a:rPr>
              <a:t>Fortbildningsutbildare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behöver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gå</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ifrån</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resultatbaserad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bedömning</a:t>
            </a:r>
            <a:r>
              <a:rPr lang="en-US" sz="2600" u="none" strike="noStrike" dirty="0">
                <a:solidFill>
                  <a:srgbClr val="000000"/>
                </a:solidFill>
                <a:latin typeface="Lato Light" panose="020F0302020204030203" pitchFamily="34" charset="0"/>
                <a:ea typeface="Open Sans"/>
                <a:cs typeface="Open Sans"/>
                <a:sym typeface="Open Sans"/>
              </a:rPr>
              <a:t> till </a:t>
            </a:r>
            <a:r>
              <a:rPr lang="en-US" sz="2600" u="none" strike="noStrike" dirty="0" err="1">
                <a:solidFill>
                  <a:srgbClr val="000000"/>
                </a:solidFill>
                <a:latin typeface="Lato Light" panose="020F0302020204030203" pitchFamily="34" charset="0"/>
                <a:ea typeface="Open Sans"/>
                <a:cs typeface="Open Sans"/>
                <a:sym typeface="Open Sans"/>
              </a:rPr>
              <a:t>processorienterad</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bedömning</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där</a:t>
            </a:r>
            <a:r>
              <a:rPr lang="en-US" sz="2600" u="none" strike="noStrike" dirty="0">
                <a:solidFill>
                  <a:srgbClr val="000000"/>
                </a:solidFill>
                <a:latin typeface="Lato Light" panose="020F0302020204030203" pitchFamily="34" charset="0"/>
                <a:ea typeface="Open Sans"/>
                <a:cs typeface="Open Sans"/>
                <a:sym typeface="Open Sans"/>
              </a:rPr>
              <a:t> de </a:t>
            </a:r>
            <a:r>
              <a:rPr lang="en-US" sz="2600" u="none" strike="noStrike" dirty="0" err="1">
                <a:solidFill>
                  <a:srgbClr val="000000"/>
                </a:solidFill>
                <a:latin typeface="Lato Light" panose="020F0302020204030203" pitchFamily="34" charset="0"/>
                <a:ea typeface="Open Sans"/>
                <a:cs typeface="Open Sans"/>
                <a:sym typeface="Open Sans"/>
              </a:rPr>
              <a:t>bedömer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tankeprocessen</a:t>
            </a:r>
            <a:r>
              <a:rPr lang="en-US" sz="2600" u="none" strike="noStrike" dirty="0">
                <a:solidFill>
                  <a:srgbClr val="000000"/>
                </a:solidFill>
                <a:latin typeface="Lato Light" panose="020F0302020204030203" pitchFamily="34" charset="0"/>
                <a:ea typeface="Open Sans"/>
                <a:cs typeface="Open Sans"/>
                <a:sym typeface="Open Sans"/>
              </a:rPr>
              <a:t>, till </a:t>
            </a:r>
            <a:r>
              <a:rPr lang="en-US" sz="2600" u="none" strike="noStrike" dirty="0" err="1">
                <a:solidFill>
                  <a:srgbClr val="000000"/>
                </a:solidFill>
                <a:latin typeface="Lato Light" panose="020F0302020204030203" pitchFamily="34" charset="0"/>
                <a:ea typeface="Open Sans"/>
                <a:cs typeface="Open Sans"/>
                <a:sym typeface="Open Sans"/>
              </a:rPr>
              <a:t>exempel</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genom</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att</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analysera</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inspelningar</a:t>
            </a:r>
            <a:r>
              <a:rPr lang="en-US" sz="2600" u="none" strike="noStrike" dirty="0">
                <a:solidFill>
                  <a:srgbClr val="000000"/>
                </a:solidFill>
                <a:latin typeface="Lato Light" panose="020F0302020204030203" pitchFamily="34" charset="0"/>
                <a:ea typeface="Open Sans"/>
                <a:cs typeface="Open Sans"/>
                <a:sym typeface="Open Sans"/>
              </a:rPr>
              <a:t> av </a:t>
            </a:r>
            <a:r>
              <a:rPr lang="en-US" sz="2600" u="none" strike="noStrike" dirty="0" err="1">
                <a:solidFill>
                  <a:srgbClr val="000000"/>
                </a:solidFill>
                <a:latin typeface="Lato Light" panose="020F0302020204030203" pitchFamily="34" charset="0"/>
                <a:ea typeface="Open Sans"/>
                <a:cs typeface="Open Sans"/>
                <a:sym typeface="Open Sans"/>
              </a:rPr>
              <a:t>interaktioner</a:t>
            </a:r>
            <a:r>
              <a:rPr lang="en-US" sz="2600" u="none" strike="noStrike" dirty="0">
                <a:solidFill>
                  <a:srgbClr val="000000"/>
                </a:solidFill>
                <a:latin typeface="Lato Light" panose="020F0302020204030203" pitchFamily="34" charset="0"/>
                <a:ea typeface="Open Sans"/>
                <a:cs typeface="Open Sans"/>
                <a:sym typeface="Open Sans"/>
              </a:rPr>
              <a:t> med AI </a:t>
            </a:r>
            <a:r>
              <a:rPr lang="en-US" sz="2600" u="none" strike="noStrike" dirty="0" err="1">
                <a:solidFill>
                  <a:srgbClr val="000000"/>
                </a:solidFill>
                <a:latin typeface="Lato Light" panose="020F0302020204030203" pitchFamily="34" charset="0"/>
                <a:ea typeface="Open Sans"/>
                <a:cs typeface="Open Sans"/>
                <a:sym typeface="Open Sans"/>
              </a:rPr>
              <a:t>eller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elevers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reflektioner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över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hur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deras</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tänkande</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har</a:t>
            </a:r>
            <a:r>
              <a:rPr lang="en-US" sz="2600" u="none" strike="noStrike" dirty="0">
                <a:solidFill>
                  <a:srgbClr val="000000"/>
                </a:solidFill>
                <a:latin typeface="Lato Light" panose="020F0302020204030203" pitchFamily="34" charset="0"/>
                <a:ea typeface="Open Sans"/>
                <a:cs typeface="Open Sans"/>
                <a:sym typeface="Open Sans"/>
              </a:rPr>
              <a:t> </a:t>
            </a:r>
            <a:r>
              <a:rPr lang="en-US" sz="2600" u="none" strike="noStrike" dirty="0" err="1">
                <a:solidFill>
                  <a:srgbClr val="000000"/>
                </a:solidFill>
                <a:latin typeface="Lato Light" panose="020F0302020204030203" pitchFamily="34" charset="0"/>
                <a:ea typeface="Open Sans"/>
                <a:cs typeface="Open Sans"/>
                <a:sym typeface="Open Sans"/>
              </a:rPr>
              <a:t>förändrats</a:t>
            </a:r>
            <a:r>
              <a:rPr lang="en-US" sz="2600" u="none" strike="noStrike" dirty="0">
                <a:solidFill>
                  <a:srgbClr val="000000"/>
                </a:solidFill>
                <a:latin typeface="Lato Light" panose="020F0302020204030203" pitchFamily="34" charset="0"/>
                <a:ea typeface="Open Sans"/>
                <a:cs typeface="Open Sans"/>
                <a:sym typeface="Open Sans"/>
              </a:rPr>
              <a:t>.</a:t>
            </a:r>
          </a:p>
          <a:p>
            <a:pPr marL="0" lvl="0" indent="0" algn="l">
              <a:lnSpc>
                <a:spcPts val="2520"/>
              </a:lnSpc>
              <a:spcBef>
                <a:spcPct val="0"/>
              </a:spcBef>
            </a:pPr>
            <a:endParaRPr lang="en-US" sz="3000" u="none" strike="noStrike" dirty="0">
              <a:solidFill>
                <a:srgbClr val="000000"/>
              </a:solidFill>
              <a:latin typeface="Open Sans"/>
              <a:ea typeface="Open Sans"/>
              <a:cs typeface="Open Sans"/>
              <a:sym typeface="Open Sans"/>
            </a:endParaRPr>
          </a:p>
        </p:txBody>
      </p:sp>
      <p:grpSp>
        <p:nvGrpSpPr>
          <p:cNvPr id="6" name="Group 6"/>
          <p:cNvGrpSpPr/>
          <p:nvPr/>
        </p:nvGrpSpPr>
        <p:grpSpPr>
          <a:xfrm>
            <a:off x="14965994" y="349444"/>
            <a:ext cx="2799445" cy="1224267"/>
            <a:chOff x="0" y="0"/>
            <a:chExt cx="3732593" cy="1632356"/>
          </a:xfrm>
        </p:grpSpPr>
        <p:sp>
          <p:nvSpPr>
            <p:cNvPr id="7" name="Freeform 7"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8639473"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Självbedömningsverktyg</a:t>
            </a:r>
          </a:p>
        </p:txBody>
      </p:sp>
      <p:grpSp>
        <p:nvGrpSpPr>
          <p:cNvPr id="5" name="Group 5"/>
          <p:cNvGrpSpPr/>
          <p:nvPr/>
        </p:nvGrpSpPr>
        <p:grpSpPr>
          <a:xfrm>
            <a:off x="731303" y="2864310"/>
            <a:ext cx="17034184" cy="1437138"/>
            <a:chOff x="-17603" y="0"/>
            <a:chExt cx="22712246" cy="1916184"/>
          </a:xfrm>
        </p:grpSpPr>
        <p:sp>
          <p:nvSpPr>
            <p:cNvPr id="6" name="Freeform 6"/>
            <p:cNvSpPr/>
            <p:nvPr/>
          </p:nvSpPr>
          <p:spPr>
            <a:xfrm>
              <a:off x="0" y="0"/>
              <a:ext cx="22694643" cy="1522983"/>
            </a:xfrm>
            <a:custGeom>
              <a:avLst/>
              <a:gdLst/>
              <a:ahLst/>
              <a:cxnLst/>
              <a:rect l="l" t="t" r="r" b="b"/>
              <a:pathLst>
                <a:path w="22694643" h="1522983">
                  <a:moveTo>
                    <a:pt x="0" y="0"/>
                  </a:moveTo>
                  <a:lnTo>
                    <a:pt x="22694643" y="0"/>
                  </a:lnTo>
                  <a:lnTo>
                    <a:pt x="22694643" y="1522983"/>
                  </a:lnTo>
                  <a:lnTo>
                    <a:pt x="0" y="1522983"/>
                  </a:lnTo>
                  <a:close/>
                </a:path>
              </a:pathLst>
            </a:custGeom>
            <a:blipFill>
              <a:blip r:embed="rId5">
                <a:alphaModFix amt="0"/>
              </a:blip>
              <a:stretch>
                <a:fillRect t="-262915" b="-217794"/>
              </a:stretch>
            </a:blipFill>
          </p:spPr>
          <p:txBody>
            <a:bodyPr/>
            <a:lstStyle/>
            <a:p>
              <a:endParaRPr lang="es-ES"/>
            </a:p>
          </p:txBody>
        </p:sp>
        <p:sp>
          <p:nvSpPr>
            <p:cNvPr id="7" name="TextBox 7"/>
            <p:cNvSpPr txBox="1"/>
            <p:nvPr/>
          </p:nvSpPr>
          <p:spPr>
            <a:xfrm>
              <a:off x="-17603" y="393201"/>
              <a:ext cx="11403191" cy="1522983"/>
            </a:xfrm>
            <a:prstGeom prst="rect">
              <a:avLst/>
            </a:prstGeom>
          </p:spPr>
          <p:txBody>
            <a:bodyPr lIns="0" tIns="0" rIns="0" bIns="0" rtlCol="0" anchor="ctr"/>
            <a:lstStyle/>
            <a:p>
              <a:pPr lvl="0" indent="0">
                <a:lnSpc>
                  <a:spcPts val="3960"/>
                </a:lnSpc>
                <a:spcBef>
                  <a:spcPct val="0"/>
                </a:spcBef>
              </a:pPr>
              <a:r>
                <a:rPr lang="en-US" sz="3600" dirty="0">
                  <a:solidFill>
                    <a:srgbClr val="000000"/>
                  </a:solidFill>
                  <a:latin typeface="Oswald"/>
                  <a:sym typeface="Open Sans"/>
                </a:rPr>
                <a:t>4. Vilken </a:t>
              </a:r>
              <a:r>
                <a:rPr lang="en-US" sz="3600" dirty="0" err="1">
                  <a:solidFill>
                    <a:srgbClr val="000000"/>
                  </a:solidFill>
                  <a:latin typeface="Oswald"/>
                  <a:sym typeface="Open Sans"/>
                </a:rPr>
                <a:t>princip</a:t>
              </a:r>
              <a:r>
                <a:rPr lang="en-US" sz="3600" dirty="0">
                  <a:solidFill>
                    <a:srgbClr val="000000"/>
                  </a:solidFill>
                  <a:latin typeface="Oswald"/>
                  <a:sym typeface="Open Sans"/>
                </a:rPr>
                <a:t> </a:t>
              </a:r>
              <a:r>
                <a:rPr lang="en-US" sz="3600" dirty="0" err="1">
                  <a:solidFill>
                    <a:srgbClr val="000000"/>
                  </a:solidFill>
                  <a:latin typeface="Oswald"/>
                  <a:sym typeface="Open Sans"/>
                </a:rPr>
                <a:t>kräver</a:t>
              </a:r>
              <a:r>
                <a:rPr lang="en-US" sz="3600" dirty="0">
                  <a:solidFill>
                    <a:srgbClr val="000000"/>
                  </a:solidFill>
                  <a:latin typeface="Oswald"/>
                  <a:sym typeface="Open Sans"/>
                </a:rPr>
                <a:t> </a:t>
              </a:r>
              <a:r>
                <a:rPr lang="en-US" sz="3600" dirty="0" err="1">
                  <a:solidFill>
                    <a:srgbClr val="000000"/>
                  </a:solidFill>
                  <a:latin typeface="Oswald"/>
                  <a:sym typeface="Open Sans"/>
                </a:rPr>
                <a:t>att</a:t>
              </a:r>
              <a:r>
                <a:rPr lang="en-US" sz="3600" dirty="0">
                  <a:solidFill>
                    <a:srgbClr val="000000"/>
                  </a:solidFill>
                  <a:latin typeface="Oswald"/>
                  <a:sym typeface="Open Sans"/>
                </a:rPr>
                <a:t> </a:t>
              </a:r>
              <a:r>
                <a:rPr lang="en-US" sz="3600" dirty="0" err="1">
                  <a:solidFill>
                    <a:srgbClr val="000000"/>
                  </a:solidFill>
                  <a:latin typeface="Oswald"/>
                  <a:sym typeface="Open Sans"/>
                </a:rPr>
                <a:t>eleverna</a:t>
              </a:r>
              <a:r>
                <a:rPr lang="en-US" sz="3600" dirty="0">
                  <a:solidFill>
                    <a:srgbClr val="000000"/>
                  </a:solidFill>
                  <a:latin typeface="Oswald"/>
                  <a:sym typeface="Open Sans"/>
                </a:rPr>
                <a:t> </a:t>
              </a:r>
              <a:r>
                <a:rPr lang="en-US" sz="3600" dirty="0" err="1">
                  <a:solidFill>
                    <a:srgbClr val="000000"/>
                  </a:solidFill>
                  <a:latin typeface="Oswald"/>
                  <a:sym typeface="Open Sans"/>
                </a:rPr>
                <a:t>noggrant</a:t>
              </a:r>
              <a:r>
                <a:rPr lang="en-US" sz="3600" dirty="0">
                  <a:solidFill>
                    <a:srgbClr val="000000"/>
                  </a:solidFill>
                  <a:latin typeface="Oswald"/>
                  <a:sym typeface="Open Sans"/>
                </a:rPr>
                <a:t> </a:t>
              </a:r>
              <a:r>
                <a:rPr lang="en-US" sz="3600" dirty="0" err="1">
                  <a:solidFill>
                    <a:srgbClr val="000000"/>
                  </a:solidFill>
                  <a:latin typeface="Oswald"/>
                  <a:sym typeface="Open Sans"/>
                </a:rPr>
                <a:t>interagerar</a:t>
              </a:r>
              <a:r>
                <a:rPr lang="en-US" sz="3600" dirty="0">
                  <a:solidFill>
                    <a:srgbClr val="000000"/>
                  </a:solidFill>
                  <a:latin typeface="Oswald"/>
                  <a:sym typeface="Open Sans"/>
                </a:rPr>
                <a:t> med </a:t>
              </a:r>
              <a:r>
                <a:rPr lang="en-US" sz="3600" dirty="0" err="1">
                  <a:solidFill>
                    <a:srgbClr val="000000"/>
                  </a:solidFill>
                  <a:latin typeface="Oswald"/>
                  <a:sym typeface="Open Sans"/>
                </a:rPr>
                <a:t>materialet</a:t>
              </a:r>
              <a:r>
                <a:rPr lang="en-US" sz="3600" dirty="0">
                  <a:solidFill>
                    <a:srgbClr val="000000"/>
                  </a:solidFill>
                  <a:latin typeface="Oswald"/>
                  <a:sym typeface="Open Sans"/>
                </a:rPr>
                <a:t> </a:t>
              </a:r>
              <a:r>
                <a:rPr lang="en-US" sz="3600" dirty="0" err="1">
                  <a:solidFill>
                    <a:srgbClr val="000000"/>
                  </a:solidFill>
                  <a:latin typeface="Oswald"/>
                  <a:sym typeface="Open Sans"/>
                </a:rPr>
                <a:t>manuellt</a:t>
              </a:r>
              <a:r>
                <a:rPr lang="en-US" sz="3600" dirty="0">
                  <a:solidFill>
                    <a:srgbClr val="000000"/>
                  </a:solidFill>
                  <a:latin typeface="Oswald"/>
                  <a:sym typeface="Open Sans"/>
                </a:rPr>
                <a:t> </a:t>
              </a:r>
              <a:r>
                <a:rPr lang="en-US" sz="3600" dirty="0" err="1">
                  <a:solidFill>
                    <a:srgbClr val="000000"/>
                  </a:solidFill>
                  <a:latin typeface="Oswald"/>
                  <a:sym typeface="Open Sans"/>
                </a:rPr>
                <a:t>innan</a:t>
              </a:r>
              <a:r>
                <a:rPr lang="en-US" sz="3600" dirty="0">
                  <a:solidFill>
                    <a:srgbClr val="000000"/>
                  </a:solidFill>
                  <a:latin typeface="Oswald"/>
                  <a:sym typeface="Open Sans"/>
                </a:rPr>
                <a:t> de </a:t>
              </a:r>
              <a:r>
                <a:rPr lang="en-US" sz="3600" dirty="0" err="1">
                  <a:solidFill>
                    <a:srgbClr val="000000"/>
                  </a:solidFill>
                  <a:latin typeface="Oswald"/>
                  <a:sym typeface="Open Sans"/>
                </a:rPr>
                <a:t>använder</a:t>
              </a:r>
              <a:r>
                <a:rPr lang="en-US" sz="3600" dirty="0">
                  <a:solidFill>
                    <a:srgbClr val="000000"/>
                  </a:solidFill>
                  <a:latin typeface="Oswald"/>
                  <a:sym typeface="Open Sans"/>
                </a:rPr>
                <a:t> AI för </a:t>
              </a:r>
              <a:r>
                <a:rPr lang="en-US" sz="3600" dirty="0" err="1">
                  <a:solidFill>
                    <a:srgbClr val="000000"/>
                  </a:solidFill>
                  <a:latin typeface="Oswald"/>
                  <a:sym typeface="Open Sans"/>
                </a:rPr>
                <a:t>att</a:t>
              </a:r>
              <a:r>
                <a:rPr lang="en-US" sz="3600" dirty="0">
                  <a:solidFill>
                    <a:srgbClr val="000000"/>
                  </a:solidFill>
                  <a:latin typeface="Oswald"/>
                  <a:sym typeface="Open Sans"/>
                </a:rPr>
                <a:t> </a:t>
              </a:r>
              <a:r>
                <a:rPr lang="en-US" sz="3600" dirty="0" err="1">
                  <a:solidFill>
                    <a:srgbClr val="000000"/>
                  </a:solidFill>
                  <a:latin typeface="Oswald"/>
                  <a:sym typeface="Open Sans"/>
                </a:rPr>
                <a:t>förbättra</a:t>
              </a:r>
              <a:r>
                <a:rPr lang="en-US" sz="3600" dirty="0">
                  <a:solidFill>
                    <a:srgbClr val="000000"/>
                  </a:solidFill>
                  <a:latin typeface="Oswald"/>
                  <a:sym typeface="Open Sans"/>
                </a:rPr>
                <a:t> </a:t>
              </a:r>
              <a:r>
                <a:rPr lang="en-US" sz="3600" dirty="0" err="1">
                  <a:solidFill>
                    <a:srgbClr val="000000"/>
                  </a:solidFill>
                  <a:latin typeface="Oswald"/>
                  <a:sym typeface="Open Sans"/>
                </a:rPr>
                <a:t>sitt</a:t>
              </a:r>
              <a:r>
                <a:rPr lang="en-US" sz="3600" dirty="0">
                  <a:solidFill>
                    <a:srgbClr val="000000"/>
                  </a:solidFill>
                  <a:latin typeface="Oswald"/>
                  <a:sym typeface="Open Sans"/>
                </a:rPr>
                <a:t> </a:t>
              </a:r>
              <a:r>
                <a:rPr lang="en-US" sz="3600" dirty="0" err="1">
                  <a:solidFill>
                    <a:srgbClr val="000000"/>
                  </a:solidFill>
                  <a:latin typeface="Oswald"/>
                  <a:sym typeface="Open Sans"/>
                </a:rPr>
                <a:t>arbete</a:t>
              </a:r>
              <a:r>
                <a:rPr lang="en-US" sz="3600" dirty="0">
                  <a:solidFill>
                    <a:srgbClr val="000000"/>
                  </a:solidFill>
                  <a:latin typeface="Oswald"/>
                  <a:sym typeface="Open Sans"/>
                </a:rPr>
                <a:t>?</a:t>
              </a:r>
            </a:p>
          </p:txBody>
        </p:sp>
      </p:grpSp>
      <p:sp>
        <p:nvSpPr>
          <p:cNvPr id="8" name="TextBox 8"/>
          <p:cNvSpPr txBox="1"/>
          <p:nvPr/>
        </p:nvSpPr>
        <p:spPr>
          <a:xfrm>
            <a:off x="931888" y="5539223"/>
            <a:ext cx="9424292" cy="2705869"/>
          </a:xfrm>
          <a:prstGeom prst="rect">
            <a:avLst/>
          </a:prstGeom>
        </p:spPr>
        <p:txBody>
          <a:bodyPr wrap="square" lIns="0" tIns="0" rIns="0" bIns="0" rtlCol="0" anchor="t">
            <a:spAutoFit/>
          </a:bodyPr>
          <a:lstStyle/>
          <a:p>
            <a:pPr lvl="0" indent="0">
              <a:lnSpc>
                <a:spcPts val="3419"/>
              </a:lnSpc>
              <a:spcBef>
                <a:spcPct val="0"/>
              </a:spcBef>
            </a:pPr>
            <a:r>
              <a:rPr lang="en-US" sz="2800" dirty="0">
                <a:solidFill>
                  <a:srgbClr val="53575E"/>
                </a:solidFill>
                <a:latin typeface="Lato Light"/>
                <a:sym typeface="Open Sans"/>
              </a:rPr>
              <a:t>A) </a:t>
            </a:r>
            <a:r>
              <a:rPr lang="en-US" sz="2800" dirty="0" err="1">
                <a:solidFill>
                  <a:srgbClr val="53575E"/>
                </a:solidFill>
                <a:latin typeface="Lato Light"/>
                <a:sym typeface="Open Sans"/>
              </a:rPr>
              <a:t>Metoden</a:t>
            </a:r>
            <a:r>
              <a:rPr lang="en-US" sz="2800" dirty="0">
                <a:solidFill>
                  <a:srgbClr val="53575E"/>
                </a:solidFill>
                <a:latin typeface="Lato Light"/>
                <a:sym typeface="Open Sans"/>
              </a:rPr>
              <a:t> ”AI </a:t>
            </a:r>
            <a:r>
              <a:rPr lang="en-US" sz="2800" dirty="0" err="1">
                <a:solidFill>
                  <a:srgbClr val="53575E"/>
                </a:solidFill>
                <a:latin typeface="Lato Light"/>
                <a:sym typeface="Open Sans"/>
              </a:rPr>
              <a:t>först</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B) </a:t>
            </a:r>
            <a:r>
              <a:rPr lang="en-US" sz="2800" dirty="0" err="1">
                <a:solidFill>
                  <a:srgbClr val="53575E"/>
                </a:solidFill>
                <a:latin typeface="Lato Light"/>
                <a:sym typeface="Open Sans"/>
              </a:rPr>
              <a:t>Regeln</a:t>
            </a:r>
            <a:r>
              <a:rPr lang="en-US" sz="2800" dirty="0">
                <a:solidFill>
                  <a:srgbClr val="53575E"/>
                </a:solidFill>
                <a:latin typeface="Lato Light"/>
                <a:sym typeface="Open Sans"/>
              </a:rPr>
              <a:t> om </a:t>
            </a:r>
            <a:r>
              <a:rPr lang="en-US" sz="2800" dirty="0" err="1">
                <a:solidFill>
                  <a:srgbClr val="53575E"/>
                </a:solidFill>
                <a:latin typeface="Lato Light"/>
                <a:sym typeface="Open Sans"/>
              </a:rPr>
              <a:t>att</a:t>
            </a:r>
            <a:r>
              <a:rPr lang="en-US" sz="2800" dirty="0">
                <a:solidFill>
                  <a:srgbClr val="53575E"/>
                </a:solidFill>
                <a:latin typeface="Lato Light"/>
                <a:sym typeface="Open Sans"/>
              </a:rPr>
              <a:t> "</a:t>
            </a:r>
            <a:r>
              <a:rPr lang="en-US" sz="2800" dirty="0" err="1">
                <a:solidFill>
                  <a:srgbClr val="53575E"/>
                </a:solidFill>
                <a:latin typeface="Lato Light"/>
                <a:sym typeface="Open Sans"/>
              </a:rPr>
              <a:t>kämpa</a:t>
            </a:r>
            <a:r>
              <a:rPr lang="en-US" sz="2800" dirty="0">
                <a:solidFill>
                  <a:srgbClr val="53575E"/>
                </a:solidFill>
                <a:latin typeface="Lato Light"/>
                <a:sym typeface="Open Sans"/>
              </a:rPr>
              <a:t> </a:t>
            </a:r>
            <a:r>
              <a:rPr lang="en-US" sz="2800" dirty="0" err="1">
                <a:solidFill>
                  <a:srgbClr val="53575E"/>
                </a:solidFill>
                <a:latin typeface="Lato Light"/>
                <a:sym typeface="Open Sans"/>
              </a:rPr>
              <a:t>först</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C) </a:t>
            </a:r>
            <a:r>
              <a:rPr lang="en-US" sz="2800" dirty="0" err="1">
                <a:solidFill>
                  <a:srgbClr val="53575E"/>
                </a:solidFill>
                <a:latin typeface="Lato Light"/>
                <a:sym typeface="Open Sans"/>
              </a:rPr>
              <a:t>Modellen</a:t>
            </a:r>
            <a:r>
              <a:rPr lang="en-US" sz="2800" dirty="0">
                <a:solidFill>
                  <a:srgbClr val="53575E"/>
                </a:solidFill>
                <a:latin typeface="Lato Light"/>
                <a:sym typeface="Open Sans"/>
              </a:rPr>
              <a:t> med </a:t>
            </a:r>
            <a:r>
              <a:rPr lang="en-US" sz="2800" dirty="0" err="1">
                <a:solidFill>
                  <a:srgbClr val="53575E"/>
                </a:solidFill>
                <a:latin typeface="Lato Light"/>
                <a:sym typeface="Open Sans"/>
              </a:rPr>
              <a:t>omvänt</a:t>
            </a:r>
            <a:r>
              <a:rPr lang="en-US" sz="2800" dirty="0">
                <a:solidFill>
                  <a:srgbClr val="53575E"/>
                </a:solidFill>
                <a:latin typeface="Lato Light"/>
                <a:sym typeface="Open Sans"/>
              </a:rPr>
              <a:t> </a:t>
            </a:r>
            <a:r>
              <a:rPr lang="en-US" sz="2800" dirty="0" err="1">
                <a:solidFill>
                  <a:srgbClr val="53575E"/>
                </a:solidFill>
                <a:latin typeface="Lato Light"/>
                <a:sym typeface="Open Sans"/>
              </a:rPr>
              <a:t>klassrum</a:t>
            </a:r>
            <a:r>
              <a:rPr lang="en-US" sz="2800" dirty="0">
                <a:solidFill>
                  <a:srgbClr val="53575E"/>
                </a:solidFill>
                <a:latin typeface="Lato Light"/>
                <a:sym typeface="Open Sans"/>
              </a:rPr>
              <a:t>.</a:t>
            </a:r>
          </a:p>
          <a:p>
            <a:pPr lvl="0" indent="0">
              <a:lnSpc>
                <a:spcPts val="2520"/>
              </a:lnSpc>
              <a:spcBef>
                <a:spcPct val="0"/>
              </a:spcBef>
            </a:pPr>
            <a:endParaRPr lang="en-US" sz="2800" dirty="0">
              <a:solidFill>
                <a:srgbClr val="53575E"/>
              </a:solidFill>
              <a:latin typeface="Lato Light"/>
              <a:sym typeface="Open Sans"/>
            </a:endParaRPr>
          </a:p>
          <a:p>
            <a:pPr lvl="0" indent="0">
              <a:lnSpc>
                <a:spcPts val="3419"/>
              </a:lnSpc>
              <a:spcBef>
                <a:spcPct val="0"/>
              </a:spcBef>
            </a:pPr>
            <a:r>
              <a:rPr lang="en-US" sz="2800" dirty="0">
                <a:solidFill>
                  <a:srgbClr val="53575E"/>
                </a:solidFill>
                <a:latin typeface="Lato Light"/>
                <a:sym typeface="Open Sans"/>
              </a:rPr>
              <a:t>D) </a:t>
            </a:r>
            <a:r>
              <a:rPr lang="en-US" sz="2800" dirty="0" err="1">
                <a:solidFill>
                  <a:srgbClr val="53575E"/>
                </a:solidFill>
                <a:latin typeface="Lato Light"/>
                <a:sym typeface="Open Sans"/>
              </a:rPr>
              <a:t>Automatiserat</a:t>
            </a:r>
            <a:r>
              <a:rPr lang="en-US" sz="2800" dirty="0">
                <a:solidFill>
                  <a:srgbClr val="53575E"/>
                </a:solidFill>
                <a:latin typeface="Lato Light"/>
                <a:sym typeface="Open Sans"/>
              </a:rPr>
              <a:t> </a:t>
            </a:r>
            <a:r>
              <a:rPr lang="en-US" sz="2800" dirty="0" err="1">
                <a:solidFill>
                  <a:srgbClr val="53575E"/>
                </a:solidFill>
                <a:latin typeface="Lato Light"/>
                <a:sym typeface="Open Sans"/>
              </a:rPr>
              <a:t>utvärderingsprotokoll</a:t>
            </a:r>
            <a:r>
              <a:rPr lang="en-US" sz="2800" dirty="0">
                <a:solidFill>
                  <a:srgbClr val="53575E"/>
                </a:solidFill>
                <a:latin typeface="Lato Light"/>
                <a:sym typeface="Open Sans"/>
              </a:rPr>
              <a:t>.</a:t>
            </a:r>
          </a:p>
        </p:txBody>
      </p:sp>
      <p:grpSp>
        <p:nvGrpSpPr>
          <p:cNvPr id="9" name="Group 9"/>
          <p:cNvGrpSpPr/>
          <p:nvPr/>
        </p:nvGrpSpPr>
        <p:grpSpPr>
          <a:xfrm>
            <a:off x="14965994" y="349444"/>
            <a:ext cx="2799445" cy="1224267"/>
            <a:chOff x="0" y="0"/>
            <a:chExt cx="3732593" cy="1632356"/>
          </a:xfrm>
        </p:grpSpPr>
        <p:sp>
          <p:nvSpPr>
            <p:cNvPr id="10" name="Freeform 10"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6"/>
              <a:stretch>
                <a:fillRect r="1" b="-1"/>
              </a:stretch>
            </a:blipFill>
          </p:spPr>
          <p:txBody>
            <a:bodyPr/>
            <a:lstStyle/>
            <a:p>
              <a:endParaRPr lang="es-ES"/>
            </a:p>
          </p:txBody>
        </p:sp>
      </p:grpSp>
      <p:sp>
        <p:nvSpPr>
          <p:cNvPr id="18" name="TextBox 8">
            <a:extLst>
              <a:ext uri="{FF2B5EF4-FFF2-40B4-BE49-F238E27FC236}">
                <a16:creationId xmlns:a16="http://schemas.microsoft.com/office/drawing/2014/main" id="{147394F9-16BA-DCE7-8EC9-8CC07FDC6B25}"/>
              </a:ext>
            </a:extLst>
          </p:cNvPr>
          <p:cNvSpPr txBox="1"/>
          <p:nvPr/>
        </p:nvSpPr>
        <p:spPr>
          <a:xfrm>
            <a:off x="7472467" y="9592951"/>
            <a:ext cx="10293020" cy="436017"/>
          </a:xfrm>
          <a:prstGeom prst="rect">
            <a:avLst/>
          </a:prstGeom>
        </p:spPr>
        <p:txBody>
          <a:bodyPr lIns="0" tIns="0" rIns="0" bIns="0" rtlCol="0" anchor="t">
            <a:spAutoFit/>
          </a:bodyPr>
          <a:lstStyle/>
          <a:p>
            <a:pPr marL="338852" lvl="1" algn="r">
              <a:lnSpc>
                <a:spcPts val="3419"/>
              </a:lnSpc>
            </a:pPr>
            <a:r>
              <a:rPr lang="sv-SE" sz="2850" i="1" dirty="0">
                <a:solidFill>
                  <a:srgbClr val="53575E"/>
                </a:solidFill>
                <a:latin typeface="Lato Light"/>
                <a:ea typeface="Lato Light"/>
                <a:cs typeface="Lato Light"/>
                <a:sym typeface="Lato Light"/>
              </a:rPr>
              <a:t>Se rätt svar på den sista bilden!</a:t>
            </a:r>
          </a:p>
        </p:txBody>
      </p:sp>
      <p:grpSp>
        <p:nvGrpSpPr>
          <p:cNvPr id="19" name="Group 11">
            <a:extLst>
              <a:ext uri="{FF2B5EF4-FFF2-40B4-BE49-F238E27FC236}">
                <a16:creationId xmlns:a16="http://schemas.microsoft.com/office/drawing/2014/main" id="{7B3550C6-3F47-4D2E-CDCC-D8D5BC76D5B8}"/>
              </a:ext>
            </a:extLst>
          </p:cNvPr>
          <p:cNvGrpSpPr/>
          <p:nvPr/>
        </p:nvGrpSpPr>
        <p:grpSpPr>
          <a:xfrm>
            <a:off x="13639838" y="4243092"/>
            <a:ext cx="2654103" cy="2654103"/>
            <a:chOff x="0" y="0"/>
            <a:chExt cx="3538804" cy="3538804"/>
          </a:xfrm>
        </p:grpSpPr>
        <p:sp>
          <p:nvSpPr>
            <p:cNvPr id="20" name="Freeform 12" descr="A logo of a graduation cap  AI-generated content may be incorrect.">
              <a:extLst>
                <a:ext uri="{FF2B5EF4-FFF2-40B4-BE49-F238E27FC236}">
                  <a16:creationId xmlns:a16="http://schemas.microsoft.com/office/drawing/2014/main" id="{644DF6C8-4CE7-FD1A-7CEF-92F9EFC2312E}"/>
                </a:ext>
              </a:extLst>
            </p:cNvPr>
            <p:cNvSpPr/>
            <p:nvPr/>
          </p:nvSpPr>
          <p:spPr>
            <a:xfrm>
              <a:off x="0" y="0"/>
              <a:ext cx="3538855" cy="3538855"/>
            </a:xfrm>
            <a:custGeom>
              <a:avLst/>
              <a:gdLst/>
              <a:ahLst/>
              <a:cxnLst/>
              <a:rect l="l" t="t" r="r" b="b"/>
              <a:pathLst>
                <a:path w="3538855" h="3538855">
                  <a:moveTo>
                    <a:pt x="0" y="0"/>
                  </a:moveTo>
                  <a:lnTo>
                    <a:pt x="3538855" y="0"/>
                  </a:lnTo>
                  <a:lnTo>
                    <a:pt x="3538855" y="3538855"/>
                  </a:lnTo>
                  <a:lnTo>
                    <a:pt x="0" y="3538855"/>
                  </a:lnTo>
                  <a:lnTo>
                    <a:pt x="0" y="0"/>
                  </a:lnTo>
                  <a:close/>
                </a:path>
              </a:pathLst>
            </a:custGeom>
            <a:blipFill>
              <a:blip r:embed="rId7"/>
              <a:stretch>
                <a:fillRect r="1" b="1"/>
              </a:stretch>
            </a:blipFill>
          </p:spPr>
          <p:txBody>
            <a:bodyPr/>
            <a:lstStyle/>
            <a:p>
              <a:endParaRPr lang="es-ES"/>
            </a:p>
          </p:txBody>
        </p:sp>
      </p:gr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2635122" cy="1012622"/>
            <a:chOff x="0" y="0"/>
            <a:chExt cx="16846829" cy="1350162"/>
          </a:xfrm>
        </p:grpSpPr>
        <p:sp>
          <p:nvSpPr>
            <p:cNvPr id="3" name="Freeform 3"/>
            <p:cNvSpPr/>
            <p:nvPr/>
          </p:nvSpPr>
          <p:spPr>
            <a:xfrm>
              <a:off x="0" y="0"/>
              <a:ext cx="16846828" cy="1350161"/>
            </a:xfrm>
            <a:custGeom>
              <a:avLst/>
              <a:gdLst/>
              <a:ahLst/>
              <a:cxnLst/>
              <a:rect l="l" t="t" r="r" b="b"/>
              <a:pathLst>
                <a:path w="16846828" h="1350161">
                  <a:moveTo>
                    <a:pt x="0" y="0"/>
                  </a:moveTo>
                  <a:lnTo>
                    <a:pt x="16846828" y="0"/>
                  </a:lnTo>
                  <a:lnTo>
                    <a:pt x="16846828" y="1350161"/>
                  </a:lnTo>
                  <a:lnTo>
                    <a:pt x="0" y="1350161"/>
                  </a:lnTo>
                  <a:close/>
                </a:path>
              </a:pathLst>
            </a:custGeom>
            <a:blipFill>
              <a:blip r:embed="rId3">
                <a:alphaModFix amt="0"/>
              </a:blip>
              <a:stretch>
                <a:fillRect t="-209909" b="-176345"/>
              </a:stretch>
            </a:blipFill>
          </p:spPr>
          <p:txBody>
            <a:bodyPr/>
            <a:lstStyle/>
            <a:p>
              <a:endParaRPr lang="es-ES"/>
            </a:p>
          </p:txBody>
        </p:sp>
        <p:sp>
          <p:nvSpPr>
            <p:cNvPr id="4" name="TextBox 4"/>
            <p:cNvSpPr txBox="1"/>
            <p:nvPr/>
          </p:nvSpPr>
          <p:spPr>
            <a:xfrm>
              <a:off x="0" y="9525"/>
              <a:ext cx="16846829" cy="1340637"/>
            </a:xfrm>
            <a:prstGeom prst="rect">
              <a:avLst/>
            </a:prstGeom>
          </p:spPr>
          <p:txBody>
            <a:bodyPr lIns="0" tIns="0" rIns="0" bIns="0" rtlCol="0" anchor="ct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FRÅGA FÖR REFLEKTION</a:t>
              </a:r>
            </a:p>
          </p:txBody>
        </p:sp>
      </p:grpSp>
      <p:sp>
        <p:nvSpPr>
          <p:cNvPr id="5" name="TextBox 5"/>
          <p:cNvSpPr txBox="1"/>
          <p:nvPr/>
        </p:nvSpPr>
        <p:spPr>
          <a:xfrm>
            <a:off x="1028700" y="2483881"/>
            <a:ext cx="9332595" cy="2975173"/>
          </a:xfrm>
          <a:prstGeom prst="rect">
            <a:avLst/>
          </a:prstGeom>
        </p:spPr>
        <p:txBody>
          <a:bodyPr lIns="0" tIns="0" rIns="0" bIns="0" rtlCol="0" anchor="t">
            <a:spAutoFit/>
          </a:bodyPr>
          <a:lstStyle/>
          <a:p>
            <a:pPr marL="0" lvl="0" indent="0" algn="just">
              <a:lnSpc>
                <a:spcPts val="2879"/>
              </a:lnSpc>
              <a:spcBef>
                <a:spcPct val="0"/>
              </a:spcBef>
            </a:pPr>
            <a:r>
              <a:rPr lang="en-US" sz="2800" u="none" strike="noStrike" dirty="0">
                <a:solidFill>
                  <a:srgbClr val="53575E"/>
                </a:solidFill>
                <a:latin typeface="Lato Light"/>
                <a:ea typeface="Lato Light"/>
                <a:cs typeface="Lato Light"/>
                <a:sym typeface="Lato Light"/>
              </a:rPr>
              <a:t>Hur </a:t>
            </a:r>
            <a:r>
              <a:rPr lang="en-US" sz="2800" u="none" strike="noStrike" dirty="0" err="1">
                <a:solidFill>
                  <a:srgbClr val="53575E"/>
                </a:solidFill>
                <a:latin typeface="Lato Light"/>
                <a:ea typeface="Lato Light"/>
                <a:cs typeface="Lato Light"/>
                <a:sym typeface="Lato Light"/>
              </a:rPr>
              <a:t>kan</a:t>
            </a:r>
            <a:r>
              <a:rPr lang="en-US" sz="2800" u="none" strike="noStrike" dirty="0">
                <a:solidFill>
                  <a:srgbClr val="53575E"/>
                </a:solidFill>
                <a:latin typeface="Lato Light"/>
                <a:ea typeface="Lato Light"/>
                <a:cs typeface="Lato Light"/>
                <a:sym typeface="Lato Light"/>
              </a:rPr>
              <a:t> vi </a:t>
            </a:r>
            <a:r>
              <a:rPr lang="en-US" sz="2800" u="none" strike="noStrike" dirty="0" err="1">
                <a:solidFill>
                  <a:srgbClr val="53575E"/>
                </a:solidFill>
                <a:latin typeface="Lato Light"/>
                <a:ea typeface="Lato Light"/>
                <a:cs typeface="Lato Light"/>
                <a:sym typeface="Lato Light"/>
              </a:rPr>
              <a:t>behålla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autonomi</a:t>
            </a:r>
            <a:r>
              <a:rPr lang="en-US" sz="2800" u="none" strike="noStrike" dirty="0">
                <a:solidFill>
                  <a:srgbClr val="53575E"/>
                </a:solidFill>
                <a:latin typeface="Lato Light"/>
                <a:ea typeface="Lato Light"/>
                <a:cs typeface="Lato Light"/>
                <a:sym typeface="Lato Light"/>
              </a:rPr>
              <a:t> och </a:t>
            </a:r>
            <a:r>
              <a:rPr lang="en-US" sz="2800" u="none" strike="noStrike" dirty="0" err="1">
                <a:solidFill>
                  <a:srgbClr val="53575E"/>
                </a:solidFill>
                <a:latin typeface="Lato Light"/>
                <a:ea typeface="Lato Light"/>
                <a:cs typeface="Lato Light"/>
                <a:sym typeface="Lato Light"/>
              </a:rPr>
              <a:t>hålla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allt</a:t>
            </a:r>
            <a:r>
              <a:rPr lang="en-US" sz="2800" u="none" strike="noStrike" dirty="0">
                <a:solidFill>
                  <a:srgbClr val="53575E"/>
                </a:solidFill>
                <a:latin typeface="Lato Light"/>
                <a:ea typeface="Lato Light"/>
                <a:cs typeface="Lato Light"/>
                <a:sym typeface="Lato Light"/>
              </a:rPr>
              <a:t> under </a:t>
            </a:r>
            <a:r>
              <a:rPr lang="en-US" sz="2800" u="none" strike="noStrike" dirty="0" err="1">
                <a:solidFill>
                  <a:srgbClr val="53575E"/>
                </a:solidFill>
                <a:latin typeface="Lato Light"/>
                <a:ea typeface="Lato Light"/>
                <a:cs typeface="Lato Light"/>
                <a:sym typeface="Lato Light"/>
              </a:rPr>
              <a:t>kontroll</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när</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artificiell</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intelligens</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kan</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ge</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personlig</a:t>
            </a:r>
            <a:r>
              <a:rPr lang="en-US" sz="2800" u="none" strike="noStrike" dirty="0">
                <a:solidFill>
                  <a:srgbClr val="53575E"/>
                </a:solidFill>
                <a:latin typeface="Lato Light"/>
                <a:ea typeface="Lato Light"/>
                <a:cs typeface="Lato Light"/>
                <a:sym typeface="Lato Light"/>
              </a:rPr>
              <a:t> feedback och </a:t>
            </a:r>
            <a:r>
              <a:rPr lang="en-US" sz="2800" u="none" strike="noStrike" dirty="0" err="1">
                <a:solidFill>
                  <a:srgbClr val="53575E"/>
                </a:solidFill>
                <a:latin typeface="Lato Light"/>
                <a:ea typeface="Lato Light"/>
                <a:cs typeface="Lato Light"/>
                <a:sym typeface="Lato Light"/>
              </a:rPr>
              <a:t>autonomt</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utvärdera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elevernas</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arbete</a:t>
            </a:r>
            <a:r>
              <a:rPr lang="en-US" sz="2800" u="none" strike="noStrike" dirty="0">
                <a:solidFill>
                  <a:srgbClr val="53575E"/>
                </a:solidFill>
                <a:latin typeface="Lato Light"/>
                <a:ea typeface="Lato Light"/>
                <a:cs typeface="Lato Light"/>
                <a:sym typeface="Lato Light"/>
              </a:rPr>
              <a:t>? </a:t>
            </a:r>
          </a:p>
          <a:p>
            <a:pPr marL="0" lvl="0" indent="0" algn="just">
              <a:lnSpc>
                <a:spcPts val="2879"/>
              </a:lnSpc>
              <a:spcBef>
                <a:spcPct val="0"/>
              </a:spcBef>
            </a:pPr>
            <a:endParaRPr lang="en-US" sz="2800" u="none" strike="noStrike" dirty="0">
              <a:solidFill>
                <a:srgbClr val="53575E"/>
              </a:solidFill>
              <a:latin typeface="Lato Light"/>
              <a:ea typeface="Lato Light"/>
              <a:cs typeface="Lato Light"/>
              <a:sym typeface="Lato Light"/>
            </a:endParaRPr>
          </a:p>
          <a:p>
            <a:pPr marL="0" lvl="0" indent="0" algn="just">
              <a:lnSpc>
                <a:spcPts val="2879"/>
              </a:lnSpc>
              <a:spcBef>
                <a:spcPct val="0"/>
              </a:spcBef>
            </a:pPr>
            <a:r>
              <a:rPr lang="en-US" sz="2800" u="none" strike="noStrike" dirty="0" err="1">
                <a:solidFill>
                  <a:srgbClr val="53575E"/>
                </a:solidFill>
                <a:latin typeface="Lato Light"/>
                <a:ea typeface="Lato Light"/>
                <a:cs typeface="Lato Light"/>
                <a:sym typeface="Lato Light"/>
              </a:rPr>
              <a:t>Bedöm</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riskerna</a:t>
            </a:r>
            <a:r>
              <a:rPr lang="en-US" sz="2800" u="none" strike="noStrike" dirty="0">
                <a:solidFill>
                  <a:srgbClr val="53575E"/>
                </a:solidFill>
                <a:latin typeface="Lato Light"/>
                <a:ea typeface="Lato Light"/>
                <a:cs typeface="Lato Light"/>
                <a:sym typeface="Lato Light"/>
              </a:rPr>
              <a:t> med </a:t>
            </a:r>
            <a:r>
              <a:rPr lang="en-US" sz="2800" u="none" strike="noStrike" dirty="0" err="1">
                <a:solidFill>
                  <a:srgbClr val="53575E"/>
                </a:solidFill>
                <a:latin typeface="Lato Light"/>
                <a:ea typeface="Lato Light"/>
                <a:cs typeface="Lato Light"/>
                <a:sym typeface="Lato Light"/>
              </a:rPr>
              <a:t>överdriven</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beroende</a:t>
            </a:r>
            <a:r>
              <a:rPr lang="en-US" sz="2800" u="none" strike="noStrike" dirty="0">
                <a:solidFill>
                  <a:srgbClr val="53575E"/>
                </a:solidFill>
                <a:latin typeface="Lato Light"/>
                <a:ea typeface="Lato Light"/>
                <a:cs typeface="Lato Light"/>
                <a:sym typeface="Lato Light"/>
              </a:rPr>
              <a:t> av </a:t>
            </a:r>
            <a:r>
              <a:rPr lang="en-US" sz="2800" u="none" strike="noStrike" dirty="0" err="1">
                <a:solidFill>
                  <a:srgbClr val="53575E"/>
                </a:solidFill>
                <a:latin typeface="Lato Light"/>
                <a:ea typeface="Lato Light"/>
                <a:cs typeface="Lato Light"/>
                <a:sym typeface="Lato Light"/>
              </a:rPr>
              <a:t>teknologi</a:t>
            </a:r>
            <a:r>
              <a:rPr lang="en-US" sz="2800" u="none" strike="noStrike" dirty="0">
                <a:solidFill>
                  <a:srgbClr val="53575E"/>
                </a:solidFill>
                <a:latin typeface="Lato Light"/>
                <a:ea typeface="Lato Light"/>
                <a:cs typeface="Lato Light"/>
                <a:sym typeface="Lato Light"/>
              </a:rPr>
              <a:t> och </a:t>
            </a:r>
            <a:r>
              <a:rPr lang="en-US" sz="2800" u="none" strike="noStrike" dirty="0" err="1">
                <a:solidFill>
                  <a:srgbClr val="53575E"/>
                </a:solidFill>
                <a:latin typeface="Lato Light"/>
                <a:ea typeface="Lato Light"/>
                <a:cs typeface="Lato Light"/>
                <a:sym typeface="Lato Light"/>
              </a:rPr>
              <a:t>hur</a:t>
            </a:r>
            <a:r>
              <a:rPr lang="en-US" sz="2800" u="none" strike="noStrike" dirty="0">
                <a:solidFill>
                  <a:srgbClr val="53575E"/>
                </a:solidFill>
                <a:latin typeface="Lato Light"/>
                <a:ea typeface="Lato Light"/>
                <a:cs typeface="Lato Light"/>
                <a:sym typeface="Lato Light"/>
              </a:rPr>
              <a:t> man </a:t>
            </a:r>
            <a:r>
              <a:rPr lang="en-US" sz="2800" u="none" strike="noStrike" dirty="0" err="1">
                <a:solidFill>
                  <a:srgbClr val="53575E"/>
                </a:solidFill>
                <a:latin typeface="Lato Light"/>
                <a:ea typeface="Lato Light"/>
                <a:cs typeface="Lato Light"/>
                <a:sym typeface="Lato Light"/>
              </a:rPr>
              <a:t>kan</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balansera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effektiviteten</a:t>
            </a:r>
            <a:r>
              <a:rPr lang="en-US" sz="2800" u="none" strike="noStrike" dirty="0">
                <a:solidFill>
                  <a:srgbClr val="53575E"/>
                </a:solidFill>
                <a:latin typeface="Lato Light"/>
                <a:ea typeface="Lato Light"/>
                <a:cs typeface="Lato Light"/>
                <a:sym typeface="Lato Light"/>
              </a:rPr>
              <a:t> hos </a:t>
            </a:r>
            <a:r>
              <a:rPr lang="en-US" sz="2800" u="none" strike="noStrike" dirty="0" err="1">
                <a:solidFill>
                  <a:srgbClr val="53575E"/>
                </a:solidFill>
                <a:latin typeface="Lato Light"/>
                <a:ea typeface="Lato Light"/>
                <a:cs typeface="Lato Light"/>
                <a:sym typeface="Lato Light"/>
              </a:rPr>
              <a:t>artificiell</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intelligens</a:t>
            </a:r>
            <a:r>
              <a:rPr lang="en-US" sz="2800" u="none" strike="noStrike" dirty="0">
                <a:solidFill>
                  <a:srgbClr val="53575E"/>
                </a:solidFill>
                <a:latin typeface="Lato Light"/>
                <a:ea typeface="Lato Light"/>
                <a:cs typeface="Lato Light"/>
                <a:sym typeface="Lato Light"/>
              </a:rPr>
              <a:t> med den </a:t>
            </a:r>
            <a:r>
              <a:rPr lang="en-US" sz="2800" u="none" strike="noStrike" dirty="0" err="1">
                <a:solidFill>
                  <a:srgbClr val="53575E"/>
                </a:solidFill>
                <a:latin typeface="Lato Light"/>
                <a:ea typeface="Lato Light"/>
                <a:cs typeface="Lato Light"/>
                <a:sym typeface="Lato Light"/>
              </a:rPr>
              <a:t>oersättliga</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erfarenheten</a:t>
            </a:r>
            <a:r>
              <a:rPr lang="en-US" sz="2800" u="none" strike="noStrike" dirty="0">
                <a:solidFill>
                  <a:srgbClr val="53575E"/>
                </a:solidFill>
                <a:latin typeface="Lato Light"/>
                <a:ea typeface="Lato Light"/>
                <a:cs typeface="Lato Light"/>
                <a:sym typeface="Lato Light"/>
              </a:rPr>
              <a:t> och </a:t>
            </a:r>
            <a:r>
              <a:rPr lang="en-US" sz="2800" u="none" strike="noStrike" dirty="0" err="1">
                <a:solidFill>
                  <a:srgbClr val="53575E"/>
                </a:solidFill>
                <a:latin typeface="Lato Light"/>
                <a:ea typeface="Lato Light"/>
                <a:cs typeface="Lato Light"/>
                <a:sym typeface="Lato Light"/>
              </a:rPr>
              <a:t>empatin</a:t>
            </a:r>
            <a:r>
              <a:rPr lang="en-US" sz="2800" u="none" strike="noStrike" dirty="0">
                <a:solidFill>
                  <a:srgbClr val="53575E"/>
                </a:solidFill>
                <a:latin typeface="Lato Light"/>
                <a:ea typeface="Lato Light"/>
                <a:cs typeface="Lato Light"/>
                <a:sym typeface="Lato Light"/>
              </a:rPr>
              <a:t> hos </a:t>
            </a:r>
            <a:r>
              <a:rPr lang="en-US" sz="2800" u="none" strike="noStrike" dirty="0" err="1">
                <a:solidFill>
                  <a:srgbClr val="53575E"/>
                </a:solidFill>
                <a:latin typeface="Lato Light"/>
                <a:ea typeface="Lato Light"/>
                <a:cs typeface="Lato Light"/>
                <a:sym typeface="Lato Light"/>
              </a:rPr>
              <a:t>en</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mänsklig</a:t>
            </a:r>
            <a:r>
              <a:rPr lang="en-US" sz="2800" u="none" strike="noStrike" dirty="0">
                <a:solidFill>
                  <a:srgbClr val="53575E"/>
                </a:solidFill>
                <a:latin typeface="Lato Light"/>
                <a:ea typeface="Lato Light"/>
                <a:cs typeface="Lato Light"/>
                <a:sym typeface="Lato Light"/>
              </a:rPr>
              <a:t> </a:t>
            </a:r>
            <a:r>
              <a:rPr lang="en-US" sz="2800" u="none" strike="noStrike" dirty="0" err="1">
                <a:solidFill>
                  <a:srgbClr val="53575E"/>
                </a:solidFill>
                <a:latin typeface="Lato Light"/>
                <a:ea typeface="Lato Light"/>
                <a:cs typeface="Lato Light"/>
                <a:sym typeface="Lato Light"/>
              </a:rPr>
              <a:t>pedagog</a:t>
            </a:r>
            <a:r>
              <a:rPr lang="en-US" sz="2800" u="none" strike="noStrike" dirty="0">
                <a:solidFill>
                  <a:srgbClr val="53575E"/>
                </a:solidFill>
                <a:latin typeface="Lato Light"/>
                <a:ea typeface="Lato Light"/>
                <a:cs typeface="Lato Light"/>
                <a:sym typeface="Lato Light"/>
              </a:rPr>
              <a:t>.</a:t>
            </a:r>
          </a:p>
        </p:txBody>
      </p:sp>
      <p:grpSp>
        <p:nvGrpSpPr>
          <p:cNvPr id="6" name="Group 6"/>
          <p:cNvGrpSpPr/>
          <p:nvPr/>
        </p:nvGrpSpPr>
        <p:grpSpPr>
          <a:xfrm>
            <a:off x="11401425" y="0"/>
            <a:ext cx="6858000" cy="10287000"/>
            <a:chOff x="0" y="0"/>
            <a:chExt cx="9144000" cy="13716000"/>
          </a:xfrm>
        </p:grpSpPr>
        <p:sp>
          <p:nvSpPr>
            <p:cNvPr id="7" name="Freeform 7"/>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08375"/>
            <a:ext cx="16039805" cy="61531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Al </a:t>
            </a:r>
            <a:r>
              <a:rPr lang="en-US" sz="2400" b="1" u="none" strike="noStrike" dirty="0" err="1">
                <a:solidFill>
                  <a:srgbClr val="000000"/>
                </a:solidFill>
                <a:latin typeface="Lato Bold"/>
                <a:ea typeface="Lato Bold"/>
                <a:cs typeface="Lato Bold"/>
                <a:sym typeface="Lato Bold"/>
              </a:rPr>
              <a:t>Nabhani</a:t>
            </a:r>
            <a:r>
              <a:rPr lang="en-US" sz="2400" b="1" u="none" strike="noStrike" dirty="0">
                <a:solidFill>
                  <a:srgbClr val="000000"/>
                </a:solidFill>
                <a:latin typeface="Lato Bold"/>
                <a:ea typeface="Lato Bold"/>
                <a:cs typeface="Lato Bold"/>
                <a:sym typeface="Lato Bold"/>
              </a:rPr>
              <a:t>, F., Hamzah, M. B., &amp; </a:t>
            </a:r>
            <a:r>
              <a:rPr lang="en-US" sz="2400" b="1" u="none" strike="noStrike" dirty="0" err="1">
                <a:solidFill>
                  <a:srgbClr val="000000"/>
                </a:solidFill>
                <a:latin typeface="Lato Bold"/>
                <a:ea typeface="Lato Bold"/>
                <a:cs typeface="Lato Bold"/>
                <a:sym typeface="Lato Bold"/>
              </a:rPr>
              <a:t>Abuhassna</a:t>
            </a:r>
            <a:r>
              <a:rPr lang="en-US" sz="2400" b="1" u="none" strike="noStrike" dirty="0">
                <a:solidFill>
                  <a:srgbClr val="000000"/>
                </a:solidFill>
                <a:latin typeface="Lato Bold"/>
                <a:ea typeface="Lato Bold"/>
                <a:cs typeface="Lato Bold"/>
                <a:sym typeface="Lato Bold"/>
              </a:rPr>
              <a:t>, H.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lärupplevelsen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lärarens</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integrerad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utbildningsmiljö</a:t>
            </a:r>
            <a:r>
              <a:rPr lang="en-US" sz="2400" u="none" strike="noStrike" dirty="0">
                <a:solidFill>
                  <a:srgbClr val="000000"/>
                </a:solidFill>
                <a:latin typeface="Lato Light"/>
                <a:ea typeface="Lato Light"/>
                <a:cs typeface="Lato Light"/>
                <a:sym typeface="Lato Light"/>
              </a:rPr>
              <a:t>. Contemporary Educational Technology, 17(2), 573. https://doi.org/10.30935/cedtech/16089.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Abdurashidova</a:t>
            </a:r>
            <a:r>
              <a:rPr lang="en-US" sz="2400" b="1" u="none" strike="noStrike" dirty="0">
                <a:solidFill>
                  <a:srgbClr val="000000"/>
                </a:solidFill>
                <a:latin typeface="Lato Bold"/>
                <a:ea typeface="Lato Bold"/>
                <a:cs typeface="Lato Bold"/>
                <a:sym typeface="Lato Bold"/>
              </a:rPr>
              <a:t>, M. S., Balba, M., &amp; Ismailova, N. (2024).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Integrering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utbildningsprocesser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effektiviteten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personaliseringen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lärandet</a:t>
            </a:r>
            <a:r>
              <a:rPr lang="en-US" sz="2400" u="none" strike="noStrike" dirty="0">
                <a:solidFill>
                  <a:srgbClr val="000000"/>
                </a:solidFill>
                <a:latin typeface="Lato Light"/>
                <a:ea typeface="Lato Light"/>
                <a:cs typeface="Lato Light"/>
                <a:sym typeface="Lato Light"/>
              </a:rPr>
              <a:t> vid </a:t>
            </a:r>
            <a:r>
              <a:rPr lang="en-US" sz="2400" u="none" strike="noStrike" dirty="0" err="1">
                <a:solidFill>
                  <a:srgbClr val="000000"/>
                </a:solidFill>
                <a:latin typeface="Lato Light"/>
                <a:ea typeface="Lato Light"/>
                <a:cs typeface="Lato Light"/>
                <a:sym typeface="Lato Light"/>
              </a:rPr>
              <a:t>Uzbekistans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högre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utbildningsinstitutioner</a:t>
            </a:r>
            <a:r>
              <a:rPr lang="en-US" sz="2400" u="none" strike="noStrike" dirty="0">
                <a:solidFill>
                  <a:srgbClr val="000000"/>
                </a:solidFill>
                <a:latin typeface="Lato Light"/>
                <a:ea typeface="Lato Light"/>
                <a:cs typeface="Lato Light"/>
                <a:sym typeface="Lato Light"/>
              </a:rPr>
              <a:t>. I Proceedings of the 8th International Conference on Future Networks and Distributed Systems (ICFNDS '24). ACM, New York, NY, USA. https://doi.org/10.1145/3726122.3726273.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Alfredo, R., Echeverria, V., Jin, Y., Yan, L., Swiecki, Z., </a:t>
            </a:r>
            <a:r>
              <a:rPr lang="en-US" sz="2400" b="1" u="none" strike="noStrike" dirty="0" err="1">
                <a:solidFill>
                  <a:srgbClr val="000000"/>
                </a:solidFill>
                <a:latin typeface="Lato Bold"/>
                <a:ea typeface="Lato Bold"/>
                <a:cs typeface="Lato Bold"/>
                <a:sym typeface="Lato Bold"/>
              </a:rPr>
              <a:t>Gašević</a:t>
            </a:r>
            <a:r>
              <a:rPr lang="en-US" sz="2400" b="1" u="none" strike="noStrike" dirty="0">
                <a:solidFill>
                  <a:srgbClr val="000000"/>
                </a:solidFill>
                <a:latin typeface="Lato Bold"/>
                <a:ea typeface="Lato Bold"/>
                <a:cs typeface="Lato Bold"/>
                <a:sym typeface="Lato Bold"/>
              </a:rPr>
              <a:t>, D., &amp; Martinez-Maldonado, R. (2024).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Människocentrerad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inlärningsanalys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litteraturöversikt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Datorer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6, 100215.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Antara, P.M., Mohd Beta, R.M.D., Ibrahim, N.A., &amp; Talip, A.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Bortom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algoritmen</a:t>
            </a:r>
            <a:r>
              <a:rPr lang="en-US" sz="2400" u="none" strike="noStrike" dirty="0">
                <a:solidFill>
                  <a:srgbClr val="000000"/>
                </a:solidFill>
                <a:latin typeface="Lato Light"/>
                <a:ea typeface="Lato Light"/>
                <a:cs typeface="Lato Light"/>
                <a:sym typeface="Lato Light"/>
              </a:rPr>
              <a:t>: Mot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människocentrerad</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pedagogik</a:t>
            </a:r>
            <a:r>
              <a:rPr lang="en-US" sz="2400" u="none" strike="noStrike" dirty="0">
                <a:solidFill>
                  <a:srgbClr val="000000"/>
                </a:solidFill>
                <a:latin typeface="Lato Light"/>
                <a:ea typeface="Lato Light"/>
                <a:cs typeface="Lato Light"/>
                <a:sym typeface="Lato Light"/>
              </a:rPr>
              <a:t>. International Journal of Research and Innovation in Social Science, 9(3).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p:txBody>
      </p:sp>
      <p:sp>
        <p:nvSpPr>
          <p:cNvPr id="3" name="TextBox 3"/>
          <p:cNvSpPr txBox="1"/>
          <p:nvPr/>
        </p:nvSpPr>
        <p:spPr>
          <a:xfrm>
            <a:off x="1028700" y="1085850"/>
            <a:ext cx="990030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SOM ANVÄNDS I FORMULÄRET</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108375"/>
            <a:ext cx="16039805" cy="61531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Al Nabhani, F., Hamzah, MB och Abuhassna, H.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Artificiell intelligens roll i att anpassa utbildningsinnehåll: förbättring av lärandeupplevelsen och utveckling av lärarens roll i en integrerad utbildningsmiljö. Contemporary Educational Technology, 17(2), 573. https://doi.org/10.30935/cedtech/16089.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Abdurashidova, M. S., Balba, M., &amp; Ismailova, N. (2024).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Integrering av artificiell intelligens i utbildningsprocesser för att öka effektiviteten och personaliseringen av lärandet vid högre utbildningsinstitutioner i Uzbekistan. I Proceedings of the 8th International Conference on Future Networks and Distributed Systems (ICFNDS '24). ACM, New York, NY, USA. https://doi.org/10.1145/3726122.3726273.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Alfredo, R., Echeverria, V., Jin, Y., Yan, L., Swiecki, Z., Gašević, D., &amp; Martinez-Maldonado, R. (2024).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Människocentrerad inlärningsanalys och artificiell intelligens i utbildning: en systematisk litteraturöversikt. Datorer och utbildning: Artificiell intelligens, 6, 100215.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Antara, PM, Mohd Beta, RMD, Ibrahim, NA, &amp; ​​Talip, A.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Bortom algoritmen: Mot en människocentrerad AI-pedagogik. International Journal of Research and Innovation in Social Sciences, 9(3). </a:t>
            </a:r>
          </a:p>
        </p:txBody>
      </p:sp>
      <p:sp>
        <p:nvSpPr>
          <p:cNvPr id="3" name="TextBox 3"/>
          <p:cNvSpPr txBox="1"/>
          <p:nvPr/>
        </p:nvSpPr>
        <p:spPr>
          <a:xfrm>
            <a:off x="1028700" y="1085850"/>
            <a:ext cx="990030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SOM ANVÄNDS I MODULEN</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832485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Bakhmat, N., Mamychenko, S., Mozulenko, D., Barbashova, I., &amp; Ponomarova, M.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Pedagogikens historia som ett paradigmskifte: AI:s roll i den nuvarande fasen. Brazilian Journal of Education, Technology and Society (BRAJETS), 18(1), 234–246.</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Birhane, A., Isaac, WS, Prabhakaran, V., Diaz, M., Elish, MC, Gabriel, I., &amp; Mohammed, S. (2022).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Makt åt folket? Möjligheter och utmaningar för deltagande AI. Rättvisa och tillgång till algoritmer, mekanismer och optimering (EAAMO '22).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Budiman, RDA, Surjono, HD, Wagiran, Firdaus, M., Kurniati, T., Feladi, V., Oktarika, D., Hakiki, M., Sabir, A., Wiyoko, T., Kadir, A., Hamid, MA, &amp; Fadli, R.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Effektiviteten av AI-baserade bedömningar för att förbättra lärandebedömning genom prediktiv teknik i yrkesinriktade gymnasieskolor. International Journal of Information Technology and Education, 15(7).</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Campbell, PS, Nautiyal, T., Kutasov, D., &amp; Couper, E.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Taktiska riktlinjer för AI-integrerad utbildning och fortbildning: Att omforma utbildning och arbete för en motståndskraftig och människocentrerad arbetskraft. Konvergensstipendieprogram.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Chan, A., Okolo, C.T., Terner, Z. och Wang, A. (2021).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Gränserna för global inkludering i utvecklingen av artificiell intelligens. </a:t>
            </a:r>
          </a:p>
          <a:p>
            <a:pPr marL="0" lvl="0" indent="0" algn="l">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a:solidFill>
                  <a:srgbClr val="000000"/>
                </a:solidFill>
                <a:latin typeface="Lato Bold"/>
                <a:ea typeface="Lato Bold"/>
                <a:cs typeface="Lato Bold"/>
                <a:sym typeface="Lato Bold"/>
              </a:rPr>
              <a:t>Creely, E. och Carabott, K. (2025). </a:t>
            </a:r>
          </a:p>
          <a:p>
            <a:pPr marL="0" lvl="0" indent="0" algn="l">
              <a:lnSpc>
                <a:spcPts val="2879"/>
              </a:lnSpc>
              <a:spcBef>
                <a:spcPct val="0"/>
              </a:spcBef>
            </a:pPr>
            <a:r>
              <a:rPr lang="en-US" sz="2400" u="none" strike="noStrike">
                <a:solidFill>
                  <a:srgbClr val="000000"/>
                </a:solidFill>
                <a:latin typeface="Lato Light"/>
                <a:ea typeface="Lato Light"/>
                <a:cs typeface="Lato Light"/>
                <a:sym typeface="Lato Light"/>
              </a:rPr>
              <a:t>Undervisning och lärande med AI: en integrerad pedagogisk modell inriktad på AI. The Australian Educational Researcher, 52, 4633–4654. </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 y="647700"/>
            <a:ext cx="16039805" cy="8686800"/>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Chatfield, T.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utbildningens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framtid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Databok</a:t>
            </a:r>
            <a:r>
              <a:rPr lang="en-US" sz="2400" u="none" strike="noStrike" dirty="0">
                <a:solidFill>
                  <a:srgbClr val="000000"/>
                </a:solidFill>
                <a:latin typeface="Lato Light"/>
                <a:ea typeface="Lato Light"/>
                <a:cs typeface="Lato Light"/>
                <a:sym typeface="Lato Light"/>
              </a:rPr>
              <a:t>). London: Sage.</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Cukurova</a:t>
            </a:r>
            <a:r>
              <a:rPr lang="en-US" sz="2400" b="1" u="none" strike="noStrike" dirty="0">
                <a:solidFill>
                  <a:srgbClr val="000000"/>
                </a:solidFill>
                <a:latin typeface="Lato Bold"/>
                <a:ea typeface="Lato Bold"/>
                <a:cs typeface="Lato Bold"/>
                <a:sym typeface="Lato Bold"/>
              </a:rPr>
              <a:t>, M., Kralj, L., Hertz, B., &amp; </a:t>
            </a:r>
            <a:r>
              <a:rPr lang="en-US" sz="2400" b="1" u="none" strike="noStrike" dirty="0" err="1">
                <a:solidFill>
                  <a:srgbClr val="000000"/>
                </a:solidFill>
                <a:latin typeface="Lato Bold"/>
                <a:ea typeface="Lato Bold"/>
                <a:cs typeface="Lato Bold"/>
                <a:sym typeface="Lato Bold"/>
              </a:rPr>
              <a:t>Saltidou</a:t>
            </a:r>
            <a:r>
              <a:rPr lang="en-US" sz="2400" b="1" u="none" strike="noStrike" dirty="0">
                <a:solidFill>
                  <a:srgbClr val="000000"/>
                </a:solidFill>
                <a:latin typeface="Lato Bold"/>
                <a:ea typeface="Lato Bold"/>
                <a:cs typeface="Lato Bold"/>
                <a:sym typeface="Lato Bold"/>
              </a:rPr>
              <a:t>, E. (2024).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AI:s </a:t>
            </a:r>
            <a:r>
              <a:rPr lang="en-US" sz="2400" u="none" strike="noStrike" dirty="0" err="1">
                <a:solidFill>
                  <a:srgbClr val="000000"/>
                </a:solidFill>
                <a:latin typeface="Lato Light"/>
                <a:ea typeface="Lato Light"/>
                <a:cs typeface="Lato Light"/>
                <a:sym typeface="Lato Light"/>
              </a:rPr>
              <a:t>tidsålder</a:t>
            </a:r>
            <a:r>
              <a:rPr lang="en-US" sz="2400" u="none" strike="noStrike" dirty="0">
                <a:solidFill>
                  <a:srgbClr val="000000"/>
                </a:solidFill>
                <a:latin typeface="Lato Light"/>
                <a:ea typeface="Lato Light"/>
                <a:cs typeface="Lato Light"/>
                <a:sym typeface="Lato Light"/>
              </a:rPr>
              <a:t>. Rapport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tematiska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seminariet</a:t>
            </a:r>
            <a:r>
              <a:rPr lang="en-US" sz="2400" u="none" strike="noStrike" dirty="0">
                <a:solidFill>
                  <a:srgbClr val="000000"/>
                </a:solidFill>
                <a:latin typeface="Lato Light"/>
                <a:ea typeface="Lato Light"/>
                <a:cs typeface="Lato Light"/>
                <a:sym typeface="Lato Light"/>
              </a:rPr>
              <a:t> för European </a:t>
            </a:r>
            <a:r>
              <a:rPr lang="en-US" sz="2400" u="none" strike="noStrike" dirty="0" err="1">
                <a:solidFill>
                  <a:srgbClr val="000000"/>
                </a:solidFill>
                <a:latin typeface="Lato Light"/>
                <a:ea typeface="Lato Light"/>
                <a:cs typeface="Lato Light"/>
                <a:sym typeface="Lato Light"/>
              </a:rPr>
              <a:t>Schoolnet</a:t>
            </a:r>
            <a:r>
              <a:rPr lang="en-US" sz="2400" u="none" strike="noStrike" dirty="0">
                <a:solidFill>
                  <a:srgbClr val="000000"/>
                </a:solidFill>
                <a:latin typeface="Lato Light"/>
                <a:ea typeface="Lato Light"/>
                <a:cs typeface="Lato Light"/>
                <a:sym typeface="Lato Light"/>
              </a:rPr>
              <a:t> Academy. European </a:t>
            </a:r>
            <a:r>
              <a:rPr lang="en-US" sz="2400" u="none" strike="noStrike" dirty="0" err="1">
                <a:solidFill>
                  <a:srgbClr val="000000"/>
                </a:solidFill>
                <a:latin typeface="Lato Light"/>
                <a:ea typeface="Lato Light"/>
                <a:cs typeface="Lato Light"/>
                <a:sym typeface="Lato Light"/>
              </a:rPr>
              <a:t>Schoolnet</a:t>
            </a:r>
            <a:r>
              <a:rPr lang="en-US" sz="2400" u="none" strike="noStrike" dirty="0">
                <a:solidFill>
                  <a:srgbClr val="000000"/>
                </a:solidFill>
                <a:latin typeface="Lato Light"/>
                <a:ea typeface="Lato Light"/>
                <a:cs typeface="Lato Light"/>
                <a:sym typeface="Lato Light"/>
              </a:rPr>
              <a:t>.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Europeiska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kommissionen</a:t>
            </a:r>
            <a:r>
              <a:rPr lang="en-US" sz="2400" b="1" u="none" strike="noStrike" dirty="0">
                <a:solidFill>
                  <a:srgbClr val="000000"/>
                </a:solidFill>
                <a:latin typeface="Lato Bold"/>
                <a:ea typeface="Lato Bold"/>
                <a:cs typeface="Lato Bold"/>
                <a:sym typeface="Lato Bold"/>
              </a:rPr>
              <a:t>. (2022).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riktlinjer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(AI) och data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undervisning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unionens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publikationstjänst</a:t>
            </a:r>
            <a:r>
              <a:rPr lang="en-US" sz="2400" u="none" strike="noStrike" dirty="0">
                <a:solidFill>
                  <a:srgbClr val="000000"/>
                </a:solidFill>
                <a:latin typeface="Lato Light"/>
                <a:ea typeface="Lato Light"/>
                <a:cs typeface="Lato Light"/>
                <a:sym typeface="Lato Light"/>
              </a:rPr>
              <a:t>. https://doi.org/10.2766/153756.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Gupta, U., &amp; Garg, P. (2023).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Integrering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utvecklingspraxis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International Journal of Professional Rehabilitation Management and Science (IJPREMS), 3(7), 277–280.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Kolhatin</a:t>
            </a:r>
            <a:r>
              <a:rPr lang="en-US" sz="2400" u="none" strike="noStrike" dirty="0">
                <a:solidFill>
                  <a:srgbClr val="000000"/>
                </a:solidFill>
                <a:latin typeface="Lato Light"/>
                <a:ea typeface="Lato Light"/>
                <a:cs typeface="Lato Light"/>
                <a:sym typeface="Lato Light"/>
              </a:rPr>
              <a:t>, A. O. (2025).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automatisering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förstärkning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människocentrerat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ramverk</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generativ</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adaptivt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skapande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utbildningsinnehåll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AREdu</a:t>
            </a:r>
            <a:r>
              <a:rPr lang="en-US" sz="2400" u="none" strike="noStrike" dirty="0">
                <a:solidFill>
                  <a:srgbClr val="000000"/>
                </a:solidFill>
                <a:latin typeface="Lato Light"/>
                <a:ea typeface="Lato Light"/>
                <a:cs typeface="Lato Light"/>
                <a:sym typeface="Lato Light"/>
              </a:rPr>
              <a:t> 2025: 8:e </a:t>
            </a:r>
            <a:r>
              <a:rPr lang="en-US" sz="2400" u="none" strike="noStrike" dirty="0" err="1">
                <a:solidFill>
                  <a:srgbClr val="000000"/>
                </a:solidFill>
                <a:latin typeface="Lato Light"/>
                <a:ea typeface="Lato Light"/>
                <a:cs typeface="Lato Light"/>
                <a:sym typeface="Lato Light"/>
              </a:rPr>
              <a:t>internationella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workshopen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förstärkt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Li, J., Yan, Y. och Zeng, X.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Utforskande</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empiriska</a:t>
            </a:r>
            <a:r>
              <a:rPr lang="en-US" sz="2400" u="none" strike="noStrike" dirty="0">
                <a:solidFill>
                  <a:srgbClr val="000000"/>
                </a:solidFill>
                <a:latin typeface="Lato Light"/>
                <a:ea typeface="Lato Light"/>
                <a:cs typeface="Lato Light"/>
                <a:sym typeface="Lato Light"/>
              </a:rPr>
              <a:t> studier. Applied Sciences, 15(23), 12624.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Merino-Campos, C.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Effekten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högre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Trends in Higher Education, 4(2), 17. https://doi.org/10.3390/higheredu4020017. </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7782387"/>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Miao, F., &amp; Holmes, W. (2023). </a:t>
            </a:r>
          </a:p>
          <a:p>
            <a:pPr marL="0" lvl="0" indent="0" algn="l">
              <a:lnSpc>
                <a:spcPts val="2879"/>
              </a:lnSpc>
              <a:spcBef>
                <a:spcPct val="0"/>
              </a:spcBef>
            </a:pPr>
            <a:r>
              <a:rPr lang="en-US" sz="2400" u="none" strike="noStrike" dirty="0" err="1">
                <a:solidFill>
                  <a:srgbClr val="000000"/>
                </a:solidFill>
                <a:latin typeface="Lato Light" panose="020F0302020204030203" pitchFamily="34" charset="0"/>
                <a:ea typeface="Lato Bold"/>
                <a:cs typeface="Lato Bold"/>
                <a:sym typeface="Lato Bold"/>
              </a:rPr>
              <a:t>Riktlinjer</a:t>
            </a:r>
            <a:r>
              <a:rPr lang="en-US" sz="2400" u="none" strike="noStrike" dirty="0">
                <a:solidFill>
                  <a:srgbClr val="000000"/>
                </a:solidFill>
                <a:latin typeface="Lato Light" panose="020F0302020204030203" pitchFamily="34" charset="0"/>
                <a:ea typeface="Lato Bold"/>
                <a:cs typeface="Lato Bold"/>
                <a:sym typeface="Lato Bold"/>
              </a:rPr>
              <a:t> för </a:t>
            </a:r>
            <a:r>
              <a:rPr lang="en-US" sz="2400" u="none" strike="noStrike" dirty="0" err="1">
                <a:solidFill>
                  <a:srgbClr val="000000"/>
                </a:solidFill>
                <a:latin typeface="Lato Light" panose="020F0302020204030203" pitchFamily="34" charset="0"/>
                <a:ea typeface="Lato Bold"/>
                <a:cs typeface="Lato Bold"/>
                <a:sym typeface="Lato Bold"/>
              </a:rPr>
              <a:t>generativ</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artificiell</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intelligens</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inom</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utbildning</a:t>
            </a:r>
            <a:r>
              <a:rPr lang="en-US" sz="2400" u="none" strike="noStrike" dirty="0">
                <a:solidFill>
                  <a:srgbClr val="000000"/>
                </a:solidFill>
                <a:latin typeface="Lato Light" panose="020F0302020204030203" pitchFamily="34" charset="0"/>
                <a:ea typeface="Lato Bold"/>
                <a:cs typeface="Lato Bold"/>
                <a:sym typeface="Lato Bold"/>
              </a:rPr>
              <a:t> och </a:t>
            </a:r>
            <a:r>
              <a:rPr lang="en-US" sz="2400" u="none" strike="noStrike" dirty="0" err="1">
                <a:solidFill>
                  <a:srgbClr val="000000"/>
                </a:solidFill>
                <a:latin typeface="Lato Light" panose="020F0302020204030203" pitchFamily="34" charset="0"/>
                <a:ea typeface="Lato Bold"/>
                <a:cs typeface="Lato Bold"/>
                <a:sym typeface="Lato Bold"/>
              </a:rPr>
              <a:t>forskning</a:t>
            </a:r>
            <a:r>
              <a:rPr lang="en-US" sz="2400" u="none" strike="noStrike" dirty="0">
                <a:solidFill>
                  <a:srgbClr val="000000"/>
                </a:solidFill>
                <a:latin typeface="Lato Light" panose="020F0302020204030203" pitchFamily="34" charset="0"/>
                <a:ea typeface="Lato Bold"/>
                <a:cs typeface="Lato Bold"/>
                <a:sym typeface="Lato Bold"/>
              </a:rPr>
              <a:t>. UNESCO-</a:t>
            </a:r>
            <a:r>
              <a:rPr lang="en-US" sz="2400" u="none" strike="noStrike" dirty="0" err="1">
                <a:solidFill>
                  <a:srgbClr val="000000"/>
                </a:solidFill>
                <a:latin typeface="Lato Light" panose="020F0302020204030203" pitchFamily="34" charset="0"/>
                <a:ea typeface="Lato Bold"/>
                <a:cs typeface="Lato Bold"/>
                <a:sym typeface="Lato Bold"/>
              </a:rPr>
              <a:t>publikation</a:t>
            </a:r>
            <a:r>
              <a:rPr lang="en-US" sz="2400" u="none" strike="noStrike" dirty="0">
                <a:solidFill>
                  <a:srgbClr val="000000"/>
                </a:solidFill>
                <a:latin typeface="Lato Light" panose="020F0302020204030203" pitchFamily="34" charset="0"/>
                <a:ea typeface="Lato Bold"/>
                <a:cs typeface="Lato Bold"/>
                <a:sym typeface="Lato Bold"/>
              </a:rPr>
              <a:t>.</a:t>
            </a:r>
          </a:p>
          <a:p>
            <a:pPr marL="0" lvl="0" indent="0" algn="l">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Mushkani</a:t>
            </a:r>
            <a:r>
              <a:rPr lang="en-US" sz="2400" b="1" u="none" strike="noStrike" dirty="0">
                <a:solidFill>
                  <a:srgbClr val="000000"/>
                </a:solidFill>
                <a:latin typeface="Lato Bold"/>
                <a:ea typeface="Lato Bold"/>
                <a:cs typeface="Lato Bold"/>
                <a:sym typeface="Lato Bold"/>
              </a:rPr>
              <a:t>, R., Berard, H., Cohen, A., &amp; Koseki, S. (2025). </a:t>
            </a: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Position: </a:t>
            </a:r>
            <a:r>
              <a:rPr lang="en-US" sz="2400" u="none" strike="noStrike" dirty="0" err="1">
                <a:solidFill>
                  <a:srgbClr val="000000"/>
                </a:solidFill>
                <a:latin typeface="Lato Light"/>
                <a:ea typeface="Lato Light"/>
                <a:cs typeface="Lato Light"/>
                <a:sym typeface="Lato Light"/>
              </a:rPr>
              <a:t>Rätten</a:t>
            </a:r>
            <a:r>
              <a:rPr lang="en-US" sz="2400" u="none" strike="noStrike" dirty="0">
                <a:solidFill>
                  <a:srgbClr val="000000"/>
                </a:solidFill>
                <a:latin typeface="Lato Light"/>
                <a:ea typeface="Lato Light"/>
                <a:cs typeface="Lato Light"/>
                <a:sym typeface="Lato Light"/>
              </a:rPr>
              <a:t> till AI. </a:t>
            </a:r>
            <a:r>
              <a:rPr lang="en-US" sz="2400" u="none" strike="noStrike" dirty="0" err="1">
                <a:solidFill>
                  <a:srgbClr val="000000"/>
                </a:solidFill>
                <a:latin typeface="Lato Light"/>
                <a:ea typeface="Lato Light"/>
                <a:cs typeface="Lato Light"/>
                <a:sym typeface="Lato Light"/>
              </a:rPr>
              <a:t>Förhandlingar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den 42:a </a:t>
            </a:r>
            <a:r>
              <a:rPr lang="en-US" sz="2400" u="none" strike="noStrike" dirty="0" err="1">
                <a:solidFill>
                  <a:srgbClr val="000000"/>
                </a:solidFill>
                <a:latin typeface="Lato Light"/>
                <a:ea typeface="Lato Light"/>
                <a:cs typeface="Lato Light"/>
                <a:sym typeface="Lato Light"/>
              </a:rPr>
              <a:t>internationella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konferensen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maskininlärning</a:t>
            </a:r>
            <a:r>
              <a:rPr lang="en-US" sz="2400" u="none" strike="noStrike" dirty="0">
                <a:solidFill>
                  <a:srgbClr val="000000"/>
                </a:solidFill>
                <a:latin typeface="Lato Light"/>
                <a:ea typeface="Lato Light"/>
                <a:cs typeface="Lato Light"/>
                <a:sym typeface="Lato Light"/>
              </a:rPr>
              <a:t> (ICML 2025).</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Nizamani</a:t>
            </a:r>
            <a:r>
              <a:rPr lang="en-US" sz="2400" b="1" u="none" strike="noStrike" dirty="0">
                <a:solidFill>
                  <a:srgbClr val="000000"/>
                </a:solidFill>
                <a:latin typeface="Lato Bold"/>
                <a:ea typeface="Lato Bold"/>
                <a:cs typeface="Lato Bold"/>
                <a:sym typeface="Lato Bold"/>
              </a:rPr>
              <a:t>, DL, Zaman, G., &amp; </a:t>
            </a:r>
            <a:r>
              <a:rPr lang="en-US" sz="2400" b="1" u="none" strike="noStrike" dirty="0" err="1">
                <a:solidFill>
                  <a:srgbClr val="000000"/>
                </a:solidFill>
                <a:latin typeface="Lato Bold"/>
                <a:ea typeface="Lato Bold"/>
                <a:cs typeface="Lato Bold"/>
                <a:sym typeface="Lato Bold"/>
              </a:rPr>
              <a:t>Nizamani</a:t>
            </a:r>
            <a:r>
              <a:rPr lang="en-US" sz="2400" b="1" u="none" strike="noStrike" dirty="0">
                <a:solidFill>
                  <a:srgbClr val="000000"/>
                </a:solidFill>
                <a:latin typeface="Lato Bold"/>
                <a:ea typeface="Lato Bold"/>
                <a:cs typeface="Lato Bold"/>
                <a:sym typeface="Lato Bold"/>
              </a:rPr>
              <a:t>, KUN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Utforska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lärarutbildningarnas</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förbereda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engelsklärare</a:t>
            </a:r>
            <a:r>
              <a:rPr lang="en-US" sz="2400" u="none" strike="noStrike" dirty="0">
                <a:solidFill>
                  <a:srgbClr val="000000"/>
                </a:solidFill>
                <a:latin typeface="Lato Light"/>
                <a:ea typeface="Lato Light"/>
                <a:cs typeface="Lato Light"/>
                <a:sym typeface="Lato Light"/>
              </a:rPr>
              <a:t> för AI-integration. Contemporary Journal of Social Sciences, 3(3), 2311–2324.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Omer, N.I.M.S. (2024).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upprätthålla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meningsfull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interaktion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förstärkta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språkinlärningsmiljöer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Arts for Linguistic &amp; Literary Studies, 6(3), 533–552.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Owan, VJ, Rent, KB, Idika, DO, Etta, EO och Bassey, BA (2023).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Utforskar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potentialen</a:t>
            </a:r>
            <a:r>
              <a:rPr lang="en-US" sz="2400" u="none" strike="noStrike" dirty="0">
                <a:solidFill>
                  <a:srgbClr val="000000"/>
                </a:solidFill>
                <a:latin typeface="Lato Light"/>
                <a:ea typeface="Lato Light"/>
                <a:cs typeface="Lato Light"/>
                <a:sym typeface="Lato Light"/>
              </a:rPr>
              <a:t> hos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mätning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utvärdering</a:t>
            </a:r>
            <a:r>
              <a:rPr lang="en-US" sz="2400" u="none" strike="noStrike" dirty="0">
                <a:solidFill>
                  <a:srgbClr val="000000"/>
                </a:solidFill>
                <a:latin typeface="Lato Light"/>
                <a:ea typeface="Lato Light"/>
                <a:cs typeface="Lato Light"/>
                <a:sym typeface="Lato Light"/>
              </a:rPr>
              <a:t>. EURASIA Journal of Mathematics, Science and Technology Education, 19(8), 2307. https://doi.org/10.29333/ejmste/13428.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Stavissky</a:t>
            </a:r>
            <a:r>
              <a:rPr lang="en-US" sz="2400" b="1" u="none" strike="noStrike" dirty="0">
                <a:solidFill>
                  <a:srgbClr val="000000"/>
                </a:solidFill>
                <a:latin typeface="Lato Bold"/>
                <a:ea typeface="Lato Bold"/>
                <a:cs typeface="Lato Bold"/>
                <a:sym typeface="Lato Bold"/>
              </a:rPr>
              <a:t>, Y.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Ramverket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människocentrerat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pedagogiskt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engagemang</a:t>
            </a:r>
            <a:r>
              <a:rPr lang="en-US" sz="2400" u="none" strike="noStrike" dirty="0">
                <a:solidFill>
                  <a:srgbClr val="000000"/>
                </a:solidFill>
                <a:latin typeface="Lato Light"/>
                <a:ea typeface="Lato Light"/>
                <a:cs typeface="Lato Light"/>
                <a:sym typeface="Lato Light"/>
              </a:rPr>
              <a:t> (HCAI-PE):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grundläggande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paradigmskifte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pedagogik</a:t>
            </a:r>
            <a:r>
              <a:rPr lang="en-US" sz="2400" u="none" strike="noStrike" dirty="0">
                <a:solidFill>
                  <a:srgbClr val="000000"/>
                </a:solidFill>
                <a:latin typeface="Lato Light"/>
                <a:ea typeface="Lato Light"/>
                <a:cs typeface="Lato Light"/>
                <a:sym typeface="Lato Light"/>
              </a:rPr>
              <a:t>. SCIREA Journal of Education, 10(6), 344-365. </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7038594"/>
          </a:xfrm>
          <a:prstGeom prst="rect">
            <a:avLst/>
          </a:prstGeom>
        </p:spPr>
        <p:txBody>
          <a:bodyPr lIns="0" tIns="0" rIns="0" bIns="0" rtlCol="0" anchor="t">
            <a:spAutoFit/>
          </a:bodyPr>
          <a:lstStyle/>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Tan, L. Y., Hu, S., Yeo, D. J., &amp; Cheong, K. H. (2025). </a:t>
            </a:r>
          </a:p>
          <a:p>
            <a:pPr marL="0" lvl="0" indent="0" algn="l">
              <a:lnSpc>
                <a:spcPts val="2879"/>
              </a:lnSpc>
              <a:spcBef>
                <a:spcPct val="0"/>
              </a:spcBef>
            </a:pPr>
            <a:r>
              <a:rPr lang="en-US" sz="2400" u="none" strike="noStrike" dirty="0">
                <a:solidFill>
                  <a:srgbClr val="000000"/>
                </a:solidFill>
                <a:latin typeface="Lato Light" panose="020F0302020204030203" pitchFamily="34" charset="0"/>
                <a:ea typeface="Lato Bold"/>
                <a:cs typeface="Lato Bold"/>
                <a:sym typeface="Lato Bold"/>
              </a:rPr>
              <a:t>AI-</a:t>
            </a:r>
            <a:r>
              <a:rPr lang="en-US" sz="2400" u="none" strike="noStrike" dirty="0" err="1">
                <a:solidFill>
                  <a:srgbClr val="000000"/>
                </a:solidFill>
                <a:latin typeface="Lato Light" panose="020F0302020204030203" pitchFamily="34" charset="0"/>
                <a:ea typeface="Lato Bold"/>
                <a:cs typeface="Lato Bold"/>
                <a:sym typeface="Lato Bold"/>
              </a:rPr>
              <a:t>baserade</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adaptiva</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inlärningsplattformar</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en</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översikt</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Datorer</a:t>
            </a:r>
            <a:r>
              <a:rPr lang="en-US" sz="2400" u="none" strike="noStrike" dirty="0">
                <a:solidFill>
                  <a:srgbClr val="000000"/>
                </a:solidFill>
                <a:latin typeface="Lato Light" panose="020F0302020204030203" pitchFamily="34" charset="0"/>
                <a:ea typeface="Lato Bold"/>
                <a:cs typeface="Lato Bold"/>
                <a:sym typeface="Lato Bold"/>
              </a:rPr>
              <a:t> och </a:t>
            </a:r>
            <a:r>
              <a:rPr lang="en-US" sz="2400" u="none" strike="noStrike" dirty="0" err="1">
                <a:solidFill>
                  <a:srgbClr val="000000"/>
                </a:solidFill>
                <a:latin typeface="Lato Light" panose="020F0302020204030203" pitchFamily="34" charset="0"/>
                <a:ea typeface="Lato Bold"/>
                <a:cs typeface="Lato Bold"/>
                <a:sym typeface="Lato Bold"/>
              </a:rPr>
              <a:t>utbildning</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Artificiell</a:t>
            </a:r>
            <a:r>
              <a:rPr lang="en-US" sz="2400"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Bold"/>
                <a:cs typeface="Lato Bold"/>
                <a:sym typeface="Lato Bold"/>
              </a:rPr>
              <a:t>intelligens</a:t>
            </a:r>
            <a:r>
              <a:rPr lang="en-US" sz="2400" u="none" strike="noStrike" dirty="0">
                <a:solidFill>
                  <a:srgbClr val="000000"/>
                </a:solidFill>
                <a:latin typeface="Lato Light" panose="020F0302020204030203" pitchFamily="34" charset="0"/>
                <a:ea typeface="Lato Bold"/>
                <a:cs typeface="Lato Bold"/>
                <a:sym typeface="Lato Bold"/>
              </a:rPr>
              <a:t>, 9, 100429. https://doi.org/10.1016/j.caeai.2025.100429</a:t>
            </a:r>
            <a:r>
              <a:rPr lang="en-US" sz="2400" b="1" u="none" strike="noStrike" dirty="0">
                <a:solidFill>
                  <a:srgbClr val="000000"/>
                </a:solidFill>
                <a:latin typeface="Lato Bold"/>
                <a:ea typeface="Lato Bold"/>
                <a:cs typeface="Lato Bold"/>
                <a:sym typeface="Lato Bold"/>
              </a:rPr>
              <a:t>. </a:t>
            </a:r>
          </a:p>
          <a:p>
            <a:pPr marL="0" lvl="0" indent="0" algn="l">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Tan, X., Cheng, G., &amp; Ling, M. H.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undervisning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lärares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Datorer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8, 100355. https://doi.org/10.1016/j.caeai.2024.100355.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err="1">
                <a:solidFill>
                  <a:srgbClr val="000000"/>
                </a:solidFill>
                <a:latin typeface="Lato Bold"/>
                <a:ea typeface="Lato Bold"/>
                <a:cs typeface="Lato Bold"/>
                <a:sym typeface="Lato Bold"/>
              </a:rPr>
              <a:t>Tusquellas</a:t>
            </a:r>
            <a:r>
              <a:rPr lang="en-US" sz="2400" b="1" u="none" strike="noStrike" dirty="0">
                <a:solidFill>
                  <a:srgbClr val="000000"/>
                </a:solidFill>
                <a:latin typeface="Lato Bold"/>
                <a:ea typeface="Lato Bold"/>
                <a:cs typeface="Lato Bold"/>
                <a:sym typeface="Lato Bold"/>
              </a:rPr>
              <a:t>, N., Palau, R. och Santiago, R. (2024).</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potentialen</a:t>
            </a:r>
            <a:r>
              <a:rPr lang="en-US" sz="2400" u="none" strike="noStrike" dirty="0">
                <a:solidFill>
                  <a:srgbClr val="000000"/>
                </a:solidFill>
                <a:latin typeface="Lato Light"/>
                <a:ea typeface="Lato Light"/>
                <a:cs typeface="Lato Light"/>
                <a:sym typeface="Lato Light"/>
              </a:rPr>
              <a:t> hos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talanghantering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systematisk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litteraturöversikt</a:t>
            </a:r>
            <a:r>
              <a:rPr lang="en-US" sz="2400" u="none" strike="noStrike" dirty="0">
                <a:solidFill>
                  <a:srgbClr val="000000"/>
                </a:solidFill>
                <a:latin typeface="Lato Light"/>
                <a:ea typeface="Lato Light"/>
                <a:cs typeface="Lato Light"/>
                <a:sym typeface="Lato Light"/>
              </a:rPr>
              <a:t>. International Journal of Information Management Data Insights, 4, 100288. https://doi.org/10.1016/j.jjimei.2024.100288.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UNESCO. (2024).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Kompetensramverk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FN:s </a:t>
            </a:r>
            <a:r>
              <a:rPr lang="en-US" sz="2400" u="none" strike="noStrike" dirty="0" err="1">
                <a:solidFill>
                  <a:srgbClr val="000000"/>
                </a:solidFill>
                <a:latin typeface="Lato Light"/>
                <a:ea typeface="Lato Light"/>
                <a:cs typeface="Lato Light"/>
                <a:sym typeface="Lato Light"/>
              </a:rPr>
              <a:t>organisation</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vetenskap</a:t>
            </a:r>
            <a:r>
              <a:rPr lang="en-US" sz="2400" u="none" strike="noStrike" dirty="0">
                <a:solidFill>
                  <a:srgbClr val="000000"/>
                </a:solidFill>
                <a:latin typeface="Lato Light"/>
                <a:ea typeface="Lato Light"/>
                <a:cs typeface="Lato Light"/>
                <a:sym typeface="Lato Light"/>
              </a:rPr>
              <a:t> och kultur. https://doi.org/10.54675/ZJTE2084. </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b="1" u="none" strike="noStrike" dirty="0">
                <a:solidFill>
                  <a:srgbClr val="000000"/>
                </a:solidFill>
                <a:latin typeface="Lato Bold"/>
                <a:ea typeface="Lato Bold"/>
                <a:cs typeface="Lato Bold"/>
                <a:sym typeface="Lato Bold"/>
              </a:rPr>
              <a:t>Viberg, O., </a:t>
            </a:r>
            <a:r>
              <a:rPr lang="en-US" sz="2400" b="1" u="none" strike="noStrike" dirty="0" err="1">
                <a:solidFill>
                  <a:srgbClr val="000000"/>
                </a:solidFill>
                <a:latin typeface="Lato Bold"/>
                <a:ea typeface="Lato Bold"/>
                <a:cs typeface="Lato Bold"/>
                <a:sym typeface="Lato Bold"/>
              </a:rPr>
              <a:t>Poquet</a:t>
            </a:r>
            <a:r>
              <a:rPr lang="en-US" sz="2400" b="1" u="none" strike="noStrike" dirty="0">
                <a:solidFill>
                  <a:srgbClr val="000000"/>
                </a:solidFill>
                <a:latin typeface="Lato Bold"/>
                <a:ea typeface="Lato Bold"/>
                <a:cs typeface="Lato Bold"/>
                <a:sym typeface="Lato Bold"/>
              </a:rPr>
              <a:t>, O., </a:t>
            </a:r>
            <a:r>
              <a:rPr lang="en-US" sz="2400" b="1" u="none" strike="noStrike" dirty="0" err="1">
                <a:solidFill>
                  <a:srgbClr val="000000"/>
                </a:solidFill>
                <a:latin typeface="Lato Bold"/>
                <a:ea typeface="Lato Bold"/>
                <a:cs typeface="Lato Bold"/>
                <a:sym typeface="Lato Bold"/>
              </a:rPr>
              <a:t>Kovanovic</a:t>
            </a:r>
            <a:r>
              <a:rPr lang="en-US" sz="2400" b="1" u="none" strike="noStrike" dirty="0">
                <a:solidFill>
                  <a:srgbClr val="000000"/>
                </a:solidFill>
                <a:latin typeface="Lato Bold"/>
                <a:ea typeface="Lato Bold"/>
                <a:cs typeface="Lato Bold"/>
                <a:sym typeface="Lato Bold"/>
              </a:rPr>
              <a:t>, V., &amp; Khosravi, H. (2025). </a:t>
            </a: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handlande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AI:s </a:t>
            </a:r>
            <a:r>
              <a:rPr lang="en-US" sz="2400" u="none" strike="noStrike" dirty="0" err="1">
                <a:solidFill>
                  <a:srgbClr val="000000"/>
                </a:solidFill>
                <a:latin typeface="Lato Light"/>
                <a:ea typeface="Lato Light"/>
                <a:cs typeface="Lato Light"/>
                <a:sym typeface="Lato Light"/>
              </a:rPr>
              <a:t>tidsålder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lärandeanalysperspektiv</a:t>
            </a:r>
            <a:r>
              <a:rPr lang="en-US" sz="2400" u="none" strike="noStrike" dirty="0">
                <a:solidFill>
                  <a:srgbClr val="000000"/>
                </a:solidFill>
                <a:latin typeface="Lato Light"/>
                <a:ea typeface="Lato Light"/>
                <a:cs typeface="Lato Light"/>
                <a:sym typeface="Lato Light"/>
              </a:rPr>
              <a:t>. Journal of Learning Analytics, 12(3), 1–7.</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230600" cy="5429250"/>
          </a:xfrm>
          <a:prstGeom prst="rect">
            <a:avLst/>
          </a:prstGeom>
        </p:spPr>
        <p:txBody>
          <a:bodyPr lIns="0" tIns="0" rIns="0" bIns="0" rtlCol="0" anchor="t">
            <a:spAutoFit/>
          </a:bodyPr>
          <a:lstStyle/>
          <a:p>
            <a:pPr marL="0" lvl="0" indent="0" algn="l">
              <a:lnSpc>
                <a:spcPts val="2879"/>
              </a:lnSpc>
              <a:spcBef>
                <a:spcPct val="0"/>
              </a:spcBef>
            </a:pPr>
            <a:r>
              <a:rPr lang="en-US" sz="2399" b="1" u="none" strike="noStrike">
                <a:solidFill>
                  <a:srgbClr val="000000"/>
                </a:solidFill>
                <a:latin typeface="Lato Bold"/>
                <a:ea typeface="Lato Bold"/>
                <a:cs typeface="Lato Bold"/>
                <a:sym typeface="Lato Bold"/>
              </a:rPr>
              <a:t>Vorobyeva, K. I., Belous, S., Savchenko, N. V., Smirnova, L. M., Nikitina, S. A., &amp; Zhdanov, S. P. (2025). </a:t>
            </a:r>
          </a:p>
          <a:p>
            <a:pPr marL="0" lvl="0" indent="0" algn="l">
              <a:lnSpc>
                <a:spcPts val="2879"/>
              </a:lnSpc>
              <a:spcBef>
                <a:spcPct val="0"/>
              </a:spcBef>
            </a:pPr>
            <a:r>
              <a:rPr lang="en-US" sz="2399" u="none" strike="noStrike">
                <a:solidFill>
                  <a:srgbClr val="000000"/>
                </a:solidFill>
                <a:latin typeface="Lato Light"/>
                <a:ea typeface="Lato Light"/>
                <a:cs typeface="Lato Light"/>
                <a:sym typeface="Lato Light"/>
              </a:rPr>
              <a:t>Personligt anpassat lärande genom AI: pedagogiska tillvägagångssätt och kritiska insikter. Contemporary Educational Technology, 17(2), 574. Holmes, W., Persson, J., Salaj, R., &amp; Tuomi, I. (u.å.). Riktlinjer för utveckling och främjande av den mänskliga dimensionen av AI-kunnighet. Europarådet. </a:t>
            </a:r>
          </a:p>
          <a:p>
            <a:pPr marL="0" lvl="0" indent="0" algn="l">
              <a:lnSpc>
                <a:spcPts val="2879"/>
              </a:lnSpc>
              <a:spcBef>
                <a:spcPct val="0"/>
              </a:spcBef>
            </a:pPr>
            <a:endParaRPr lang="en-US" sz="2399"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399" b="1" u="none" strike="noStrike">
                <a:solidFill>
                  <a:srgbClr val="000000"/>
                </a:solidFill>
                <a:latin typeface="Lato Bold"/>
                <a:ea typeface="Lato Bold"/>
                <a:cs typeface="Lato Bold"/>
                <a:sym typeface="Lato Bold"/>
              </a:rPr>
              <a:t>Hristova, M. och Donchev, I. (2025). </a:t>
            </a:r>
          </a:p>
          <a:p>
            <a:pPr marL="0" lvl="0" indent="0" algn="l">
              <a:lnSpc>
                <a:spcPts val="2879"/>
              </a:lnSpc>
              <a:spcBef>
                <a:spcPct val="0"/>
              </a:spcBef>
            </a:pPr>
            <a:r>
              <a:rPr lang="en-US" sz="2399" u="none" strike="noStrike">
                <a:solidFill>
                  <a:srgbClr val="000000"/>
                </a:solidFill>
                <a:latin typeface="Lato Light"/>
                <a:ea typeface="Lato Light"/>
                <a:cs typeface="Lato Light"/>
                <a:sym typeface="Lato Light"/>
              </a:rPr>
              <a:t>Tillämpning av IA-verktyg för utbildning och personlig värdering. Science Series “Innovative STEM Education”, 7, 176–184. https://doi.org/10.55630/STEM.2025.0715. Rigot, A. (2022). Design från marginalerna: Centrera de mest marginaliserade och påverkade i designprocesser - från idé till produktion. Technology and Public Purpose Project, Belfer Center for Science and International Affairs, Harvard Kennedy School. </a:t>
            </a:r>
          </a:p>
          <a:p>
            <a:pPr marL="0" lvl="0" indent="0" algn="l">
              <a:lnSpc>
                <a:spcPts val="2879"/>
              </a:lnSpc>
              <a:spcBef>
                <a:spcPct val="0"/>
              </a:spcBef>
            </a:pPr>
            <a:endParaRPr lang="en-US" sz="2399" u="none" strike="noStrike">
              <a:solidFill>
                <a:srgbClr val="000000"/>
              </a:solidFill>
              <a:latin typeface="Lato Light"/>
              <a:ea typeface="Lato Light"/>
              <a:cs typeface="Lato Light"/>
              <a:sym typeface="Lato Light"/>
            </a:endParaRPr>
          </a:p>
          <a:p>
            <a:pPr marL="0" lvl="0" indent="0" algn="l">
              <a:lnSpc>
                <a:spcPts val="2879"/>
              </a:lnSpc>
              <a:spcBef>
                <a:spcPct val="0"/>
              </a:spcBef>
            </a:pPr>
            <a:r>
              <a:rPr lang="en-US" sz="2399" b="1" u="none" strike="noStrike">
                <a:solidFill>
                  <a:srgbClr val="000000"/>
                </a:solidFill>
                <a:latin typeface="Lato Bold"/>
                <a:ea typeface="Lato Bold"/>
                <a:cs typeface="Lato Bold"/>
                <a:sym typeface="Lato Bold"/>
              </a:rPr>
              <a:t>Song, Y., Weisberg, L. R., Zhang, S., Tian, ​​​​​​X., Boyer, K. E., &amp; Israel, M. (2024). </a:t>
            </a:r>
          </a:p>
          <a:p>
            <a:pPr marL="0" lvl="0" indent="0" algn="l">
              <a:lnSpc>
                <a:spcPts val="2879"/>
              </a:lnSpc>
              <a:spcBef>
                <a:spcPct val="0"/>
              </a:spcBef>
            </a:pPr>
            <a:r>
              <a:rPr lang="en-US" sz="2399" u="none" strike="noStrike">
                <a:solidFill>
                  <a:srgbClr val="000000"/>
                </a:solidFill>
                <a:latin typeface="Lato Light"/>
                <a:ea typeface="Lato Light"/>
                <a:cs typeface="Lato Light"/>
                <a:sym typeface="Lato Light"/>
              </a:rPr>
              <a:t>Ett ramverk för att utforma inkluderande AI-lärande för elever med olika behov. Datorer och utbildning: Artificiell intelligens, 6, 100212. Holmes, W., Persson, J., Salaj, R., &amp; Tuomi, I. (u.å.). Riktlinjer för att utveckla och främja den mänskliga dimensionen av AI-kunnighet. Europarådet. </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682"/>
            <a:ext cx="18288000" cy="2086689"/>
            <a:chOff x="0" y="0"/>
            <a:chExt cx="24384000" cy="2782252"/>
          </a:xfrm>
        </p:grpSpPr>
        <p:sp>
          <p:nvSpPr>
            <p:cNvPr id="3" name="Freeform 3"/>
            <p:cNvSpPr/>
            <p:nvPr/>
          </p:nvSpPr>
          <p:spPr>
            <a:xfrm>
              <a:off x="0" y="0"/>
              <a:ext cx="24384000" cy="2782189"/>
            </a:xfrm>
            <a:custGeom>
              <a:avLst/>
              <a:gdLst/>
              <a:ahLst/>
              <a:cxnLst/>
              <a:rect l="l" t="t" r="r" b="b"/>
              <a:pathLst>
                <a:path w="24384000" h="2782189">
                  <a:moveTo>
                    <a:pt x="0" y="0"/>
                  </a:moveTo>
                  <a:lnTo>
                    <a:pt x="24384000" y="0"/>
                  </a:lnTo>
                  <a:lnTo>
                    <a:pt x="24384000" y="2782189"/>
                  </a:lnTo>
                  <a:lnTo>
                    <a:pt x="0" y="2782189"/>
                  </a:lnTo>
                  <a:lnTo>
                    <a:pt x="0" y="0"/>
                  </a:lnTo>
                  <a:close/>
                </a:path>
              </a:pathLst>
            </a:custGeom>
            <a:blipFill>
              <a:blip r:embed="rId4">
                <a:alphaModFix amt="50000"/>
              </a:blip>
              <a:stretch>
                <a:fillRect t="-234382" b="-331873"/>
              </a:stretch>
            </a:blipFill>
          </p:spPr>
          <p:txBody>
            <a:bodyPr/>
            <a:lstStyle/>
            <a:p>
              <a:endParaRPr lang="es-ES"/>
            </a:p>
          </p:txBody>
        </p:sp>
      </p:grpSp>
      <p:sp>
        <p:nvSpPr>
          <p:cNvPr id="4" name="TextBox 4"/>
          <p:cNvSpPr txBox="1"/>
          <p:nvPr/>
        </p:nvSpPr>
        <p:spPr>
          <a:xfrm>
            <a:off x="931888" y="716909"/>
            <a:ext cx="12780318" cy="834390"/>
          </a:xfrm>
          <a:prstGeom prst="rect">
            <a:avLst/>
          </a:prstGeom>
        </p:spPr>
        <p:txBody>
          <a:bodyPr lIns="0" tIns="0" rIns="0" bIns="0" rtlCol="0" anchor="t">
            <a:spAutoFit/>
          </a:bodyPr>
          <a:lstStyle/>
          <a:p>
            <a:pPr marL="0" lvl="0" indent="0" algn="l">
              <a:lnSpc>
                <a:spcPts val="6480"/>
              </a:lnSpc>
              <a:spcBef>
                <a:spcPct val="0"/>
              </a:spcBef>
            </a:pPr>
            <a:r>
              <a:rPr lang="en-US" sz="6000" u="none" strike="noStrike">
                <a:solidFill>
                  <a:srgbClr val="000000"/>
                </a:solidFill>
                <a:latin typeface="Open Sans"/>
                <a:ea typeface="Open Sans"/>
                <a:cs typeface="Open Sans"/>
                <a:sym typeface="Open Sans"/>
              </a:rPr>
              <a:t>Självbedömningsverktyg - Lösningar</a:t>
            </a:r>
          </a:p>
        </p:txBody>
      </p:sp>
      <p:grpSp>
        <p:nvGrpSpPr>
          <p:cNvPr id="5" name="Group 5"/>
          <p:cNvGrpSpPr/>
          <p:nvPr/>
        </p:nvGrpSpPr>
        <p:grpSpPr>
          <a:xfrm>
            <a:off x="14965994" y="349444"/>
            <a:ext cx="2799445" cy="1224267"/>
            <a:chOff x="0" y="0"/>
            <a:chExt cx="3732593" cy="1632356"/>
          </a:xfrm>
        </p:grpSpPr>
        <p:sp>
          <p:nvSpPr>
            <p:cNvPr id="6" name="Freeform 6" descr="Logotyp som föreställer ett mänskligt huvud i en cirkel.  Innehåll som genereras av artificiell intelligens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
        <p:nvSpPr>
          <p:cNvPr id="7" name="TextBox 7"/>
          <p:cNvSpPr txBox="1"/>
          <p:nvPr/>
        </p:nvSpPr>
        <p:spPr>
          <a:xfrm>
            <a:off x="1707423" y="4150271"/>
            <a:ext cx="16939355" cy="3571747"/>
          </a:xfrm>
          <a:prstGeom prst="rect">
            <a:avLst/>
          </a:prstGeom>
        </p:spPr>
        <p:txBody>
          <a:bodyPr lIns="0" tIns="0" rIns="0" bIns="0" rtlCol="0" anchor="t">
            <a:spAutoFit/>
          </a:bodyPr>
          <a:lstStyle/>
          <a:p>
            <a:pPr marL="0" lvl="0" indent="0" algn="l">
              <a:lnSpc>
                <a:spcPts val="3960"/>
              </a:lnSpc>
              <a:spcBef>
                <a:spcPct val="0"/>
              </a:spcBef>
            </a:pPr>
            <a:r>
              <a:rPr lang="en-US" sz="3300" b="1" u="none" strike="noStrike" dirty="0" err="1">
                <a:solidFill>
                  <a:srgbClr val="53575E"/>
                </a:solidFill>
                <a:latin typeface="Open Sans Bold"/>
                <a:ea typeface="Open Sans Bold"/>
                <a:cs typeface="Open Sans Bold"/>
                <a:sym typeface="Open Sans Bold"/>
              </a:rPr>
              <a:t>Flervalsfrågor</a:t>
            </a:r>
            <a:r>
              <a:rPr lang="en-US" sz="3300" b="1" u="none" strike="noStrike" dirty="0">
                <a:solidFill>
                  <a:srgbClr val="53575E"/>
                </a:solidFill>
                <a:latin typeface="Open Sans Bold"/>
                <a:ea typeface="Open Sans Bold"/>
                <a:cs typeface="Open Sans Bold"/>
                <a:sym typeface="Open Sans Bold"/>
              </a:rPr>
              <a:t>:</a:t>
            </a:r>
          </a:p>
          <a:p>
            <a:pPr marL="0" lvl="0" indent="0" algn="l">
              <a:lnSpc>
                <a:spcPts val="3960"/>
              </a:lnSpc>
              <a:spcBef>
                <a:spcPct val="0"/>
              </a:spcBef>
            </a:pPr>
            <a:endParaRPr lang="en-US" sz="3300" b="1" u="none" strike="noStrike" dirty="0">
              <a:solidFill>
                <a:srgbClr val="53575E"/>
              </a:solidFill>
              <a:latin typeface="Open Sans Bold"/>
              <a:ea typeface="Open Sans Bold"/>
              <a:cs typeface="Open Sans Bold"/>
              <a:sym typeface="Open Sans Bold"/>
            </a:endParaRPr>
          </a:p>
          <a:p>
            <a:pPr lvl="0">
              <a:lnSpc>
                <a:spcPts val="3960"/>
              </a:lnSpc>
              <a:spcBef>
                <a:spcPct val="0"/>
              </a:spcBef>
            </a:pPr>
            <a:r>
              <a:rPr lang="en-US" sz="3300" dirty="0" err="1">
                <a:solidFill>
                  <a:srgbClr val="53575E"/>
                </a:solidFill>
                <a:latin typeface="Open Sans"/>
                <a:ea typeface="Open Sans"/>
                <a:cs typeface="Open Sans"/>
                <a:sym typeface="Open Sans"/>
              </a:rPr>
              <a:t>Fråga</a:t>
            </a:r>
            <a:r>
              <a:rPr lang="en-US" sz="3300" dirty="0">
                <a:solidFill>
                  <a:srgbClr val="53575E"/>
                </a:solidFill>
                <a:latin typeface="Open Sans"/>
                <a:ea typeface="Open Sans"/>
                <a:cs typeface="Open Sans"/>
                <a:sym typeface="Open Sans"/>
              </a:rPr>
              <a:t> </a:t>
            </a:r>
            <a:r>
              <a:rPr lang="en-US" sz="3300" u="none" strike="noStrike" dirty="0">
                <a:solidFill>
                  <a:srgbClr val="53575E"/>
                </a:solidFill>
                <a:latin typeface="Open Sans"/>
                <a:ea typeface="Open Sans"/>
                <a:cs typeface="Open Sans"/>
                <a:sym typeface="Open Sans"/>
              </a:rPr>
              <a:t>1</a:t>
            </a:r>
            <a:r>
              <a:rPr lang="en-US" sz="3300" dirty="0">
                <a:solidFill>
                  <a:srgbClr val="53575E"/>
                </a:solidFill>
                <a:latin typeface="Open Sans"/>
                <a:ea typeface="Open Sans"/>
                <a:cs typeface="Open Sans"/>
                <a:sym typeface="Open Sans"/>
              </a:rPr>
              <a:t> –</a:t>
            </a:r>
            <a:r>
              <a:rPr lang="en-US" sz="3300" u="none" strike="noStrike" dirty="0">
                <a:solidFill>
                  <a:srgbClr val="53575E"/>
                </a:solidFill>
                <a:latin typeface="Open Sans"/>
                <a:ea typeface="Open Sans"/>
                <a:cs typeface="Open Sans"/>
                <a:sym typeface="Open Sans"/>
              </a:rPr>
              <a:t> A</a:t>
            </a:r>
          </a:p>
          <a:p>
            <a:pPr lvl="0">
              <a:lnSpc>
                <a:spcPts val="3960"/>
              </a:lnSpc>
              <a:spcBef>
                <a:spcPct val="0"/>
              </a:spcBef>
            </a:pPr>
            <a:r>
              <a:rPr lang="en-US" sz="3300" dirty="0" err="1">
                <a:solidFill>
                  <a:srgbClr val="53575E"/>
                </a:solidFill>
                <a:latin typeface="Open Sans"/>
                <a:ea typeface="Open Sans"/>
                <a:cs typeface="Open Sans"/>
                <a:sym typeface="Open Sans"/>
              </a:rPr>
              <a:t>Fråga</a:t>
            </a:r>
            <a:r>
              <a:rPr lang="en-US" sz="3300" dirty="0">
                <a:solidFill>
                  <a:srgbClr val="53575E"/>
                </a:solidFill>
                <a:latin typeface="Open Sans"/>
                <a:ea typeface="Open Sans"/>
                <a:cs typeface="Open Sans"/>
                <a:sym typeface="Open Sans"/>
              </a:rPr>
              <a:t> </a:t>
            </a:r>
            <a:r>
              <a:rPr lang="en-US" sz="3300" u="none" strike="noStrike" dirty="0">
                <a:solidFill>
                  <a:srgbClr val="53575E"/>
                </a:solidFill>
                <a:latin typeface="Open Sans"/>
                <a:ea typeface="Open Sans"/>
                <a:cs typeface="Open Sans"/>
                <a:sym typeface="Open Sans"/>
              </a:rPr>
              <a:t>2 – B</a:t>
            </a:r>
          </a:p>
          <a:p>
            <a:pPr lvl="0">
              <a:lnSpc>
                <a:spcPts val="3960"/>
              </a:lnSpc>
              <a:spcBef>
                <a:spcPct val="0"/>
              </a:spcBef>
            </a:pPr>
            <a:r>
              <a:rPr lang="en-US" sz="3300" dirty="0" err="1">
                <a:solidFill>
                  <a:srgbClr val="53575E"/>
                </a:solidFill>
                <a:latin typeface="Open Sans"/>
                <a:ea typeface="Open Sans"/>
                <a:cs typeface="Open Sans"/>
                <a:sym typeface="Open Sans"/>
              </a:rPr>
              <a:t>Fråga</a:t>
            </a:r>
            <a:r>
              <a:rPr lang="en-US" sz="3300" dirty="0">
                <a:solidFill>
                  <a:srgbClr val="53575E"/>
                </a:solidFill>
                <a:latin typeface="Open Sans"/>
                <a:ea typeface="Open Sans"/>
                <a:cs typeface="Open Sans"/>
                <a:sym typeface="Open Sans"/>
              </a:rPr>
              <a:t> </a:t>
            </a:r>
            <a:r>
              <a:rPr lang="en-US" sz="3300" u="none" strike="noStrike" dirty="0">
                <a:solidFill>
                  <a:srgbClr val="53575E"/>
                </a:solidFill>
                <a:latin typeface="Open Sans"/>
                <a:ea typeface="Open Sans"/>
                <a:cs typeface="Open Sans"/>
                <a:sym typeface="Open Sans"/>
              </a:rPr>
              <a:t>3 – C</a:t>
            </a:r>
          </a:p>
          <a:p>
            <a:pPr lvl="0">
              <a:lnSpc>
                <a:spcPts val="3960"/>
              </a:lnSpc>
              <a:spcBef>
                <a:spcPct val="0"/>
              </a:spcBef>
            </a:pPr>
            <a:r>
              <a:rPr lang="en-US" sz="3300" dirty="0" err="1">
                <a:solidFill>
                  <a:srgbClr val="53575E"/>
                </a:solidFill>
                <a:latin typeface="Open Sans"/>
                <a:ea typeface="Open Sans"/>
                <a:cs typeface="Open Sans"/>
                <a:sym typeface="Open Sans"/>
              </a:rPr>
              <a:t>Fråga</a:t>
            </a:r>
            <a:r>
              <a:rPr lang="en-US" sz="3300" dirty="0">
                <a:solidFill>
                  <a:srgbClr val="53575E"/>
                </a:solidFill>
                <a:latin typeface="Open Sans"/>
                <a:ea typeface="Open Sans"/>
                <a:cs typeface="Open Sans"/>
                <a:sym typeface="Open Sans"/>
              </a:rPr>
              <a:t> </a:t>
            </a:r>
            <a:r>
              <a:rPr lang="en-US" sz="3300" u="none" strike="noStrike" dirty="0">
                <a:solidFill>
                  <a:srgbClr val="53575E"/>
                </a:solidFill>
                <a:latin typeface="Open Sans"/>
                <a:ea typeface="Open Sans"/>
                <a:cs typeface="Open Sans"/>
                <a:sym typeface="Open Sans"/>
              </a:rPr>
              <a:t>4 – B</a:t>
            </a:r>
          </a:p>
          <a:p>
            <a:pPr lvl="0">
              <a:lnSpc>
                <a:spcPts val="3960"/>
              </a:lnSpc>
              <a:spcBef>
                <a:spcPct val="0"/>
              </a:spcBef>
            </a:pPr>
            <a:endParaRPr lang="en-US" sz="3300" u="none" strike="noStrike" dirty="0">
              <a:solidFill>
                <a:srgbClr val="53575E"/>
              </a:solidFill>
              <a:latin typeface="Open Sans"/>
              <a:ea typeface="Open Sans"/>
              <a:cs typeface="Open Sans"/>
              <a:sym typeface="Open Sans"/>
            </a:endParaRPr>
          </a:p>
        </p:txBody>
      </p:sp>
      <p:grpSp>
        <p:nvGrpSpPr>
          <p:cNvPr id="8" name="Group 8"/>
          <p:cNvGrpSpPr/>
          <p:nvPr/>
        </p:nvGrpSpPr>
        <p:grpSpPr>
          <a:xfrm>
            <a:off x="9608696" y="2727712"/>
            <a:ext cx="6602359" cy="6602359"/>
            <a:chOff x="0" y="0"/>
            <a:chExt cx="8803145" cy="8803145"/>
          </a:xfrm>
        </p:grpSpPr>
        <p:sp>
          <p:nvSpPr>
            <p:cNvPr id="9" name="Freeform 9"/>
            <p:cNvSpPr/>
            <p:nvPr/>
          </p:nvSpPr>
          <p:spPr>
            <a:xfrm>
              <a:off x="0" y="0"/>
              <a:ext cx="8803132" cy="8803132"/>
            </a:xfrm>
            <a:custGeom>
              <a:avLst/>
              <a:gdLst/>
              <a:ahLst/>
              <a:cxnLst/>
              <a:rect l="l" t="t" r="r" b="b"/>
              <a:pathLst>
                <a:path w="8803132" h="8803132">
                  <a:moveTo>
                    <a:pt x="0" y="0"/>
                  </a:moveTo>
                  <a:lnTo>
                    <a:pt x="8803132" y="0"/>
                  </a:lnTo>
                  <a:lnTo>
                    <a:pt x="8803132" y="8803132"/>
                  </a:lnTo>
                  <a:lnTo>
                    <a:pt x="0" y="8803132"/>
                  </a:lnTo>
                  <a:lnTo>
                    <a:pt x="0" y="0"/>
                  </a:lnTo>
                  <a:close/>
                </a:path>
              </a:pathLst>
            </a:custGeom>
            <a:blipFill>
              <a:blip r:embed="rId6"/>
              <a:stretch>
                <a:fillRect/>
              </a:stretch>
            </a:blipFill>
          </p:spPr>
          <p:txBody>
            <a:bodyPr/>
            <a:lstStyle/>
            <a:p>
              <a:endParaRPr lang="es-ES"/>
            </a:p>
          </p:txBody>
        </p:sp>
      </p:gr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3">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3">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 en cirkel.  AI-genererat innehåll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4"/>
              <a:stretch>
                <a:fillRect b="-1"/>
              </a:stretch>
            </a:blipFill>
          </p:spPr>
          <p:txBody>
            <a:bodyPr/>
            <a:lstStyle/>
            <a:p>
              <a:endParaRPr lang="es-ES"/>
            </a:p>
          </p:txBody>
        </p:sp>
      </p:grpSp>
      <p:grpSp>
        <p:nvGrpSpPr>
          <p:cNvPr id="10" name="Group 10"/>
          <p:cNvGrpSpPr/>
          <p:nvPr/>
        </p:nvGrpSpPr>
        <p:grpSpPr>
          <a:xfrm>
            <a:off x="303447"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5"/>
              <a:stretch>
                <a:fillRect t="-850" b="-850"/>
              </a:stretch>
            </a:blipFill>
          </p:spPr>
          <p:txBody>
            <a:bodyPr/>
            <a:lstStyle/>
            <a:p>
              <a:endParaRPr lang="es-ES"/>
            </a:p>
          </p:txBody>
        </p:sp>
      </p:grpSp>
      <p:grpSp>
        <p:nvGrpSpPr>
          <p:cNvPr id="12" name="Group 12"/>
          <p:cNvGrpSpPr/>
          <p:nvPr/>
        </p:nvGrpSpPr>
        <p:grpSpPr>
          <a:xfrm>
            <a:off x="0" y="1777384"/>
            <a:ext cx="7419499" cy="6421526"/>
            <a:chOff x="0" y="0"/>
            <a:chExt cx="9892665" cy="8562035"/>
          </a:xfrm>
        </p:grpSpPr>
        <p:sp>
          <p:nvSpPr>
            <p:cNvPr id="13" name="Freeform 13"/>
            <p:cNvSpPr/>
            <p:nvPr/>
          </p:nvSpPr>
          <p:spPr>
            <a:xfrm>
              <a:off x="0" y="0"/>
              <a:ext cx="9892665" cy="8562086"/>
            </a:xfrm>
            <a:custGeom>
              <a:avLst/>
              <a:gdLst/>
              <a:ahLst/>
              <a:cxnLst/>
              <a:rect l="l" t="t" r="r" b="b"/>
              <a:pathLst>
                <a:path w="9892665" h="8562086">
                  <a:moveTo>
                    <a:pt x="0" y="0"/>
                  </a:moveTo>
                  <a:lnTo>
                    <a:pt x="9892665" y="0"/>
                  </a:lnTo>
                  <a:lnTo>
                    <a:pt x="9892665" y="8562086"/>
                  </a:lnTo>
                  <a:lnTo>
                    <a:pt x="0" y="8562086"/>
                  </a:lnTo>
                  <a:lnTo>
                    <a:pt x="0" y="0"/>
                  </a:lnTo>
                  <a:close/>
                </a:path>
              </a:pathLst>
            </a:custGeom>
            <a:blipFill>
              <a:blip r:embed="rId6"/>
              <a:stretch>
                <a:fillRect l="-25980" r="-26030"/>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5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6199</Words>
  <Application>Microsoft Office PowerPoint</Application>
  <PresentationFormat>Custom</PresentationFormat>
  <Paragraphs>504</Paragraphs>
  <Slides>51</Slides>
  <Notes>40</Notes>
  <HiddenSlides>0</HiddenSlides>
  <MMClips>1</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51</vt:i4>
      </vt:variant>
    </vt:vector>
  </HeadingPairs>
  <TitlesOfParts>
    <vt:vector size="61" baseType="lpstr">
      <vt:lpstr>Lato</vt:lpstr>
      <vt:lpstr>Open Sans Bold</vt:lpstr>
      <vt:lpstr>Lato Light</vt:lpstr>
      <vt:lpstr>Quattrocento Bold</vt:lpstr>
      <vt:lpstr>Arial</vt:lpstr>
      <vt:lpstr>Lato Bold</vt:lpstr>
      <vt:lpstr>Open Sans</vt:lpstr>
      <vt:lpstr>Calibri</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2 - Inclusive trainers</dc:title>
  <dc:creator>User00</dc:creator>
  <cp:lastModifiedBy>Jaione Santos Miguel</cp:lastModifiedBy>
  <cp:revision>6</cp:revision>
  <dcterms:created xsi:type="dcterms:W3CDTF">2006-08-16T00:00:00Z</dcterms:created>
  <dcterms:modified xsi:type="dcterms:W3CDTF">2026-09-14T15:58:22Z</dcterms:modified>
  <dc:identifier>DAHQwKrQuB8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20B16CEF-578C-4CBF-A852-EF379E52B7A0</vt:lpwstr>
  </property>
  <property fmtid="{D5CDD505-2E9C-101B-9397-08002B2CF9AE}" pid="3" name="ArticulatePath">
    <vt:lpwstr>SW_Modul 2 - Inclusive trainers</vt:lpwstr>
  </property>
</Properties>
</file>