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3.xml" ContentType="application/vnd.openxmlformats-officedocument.presentationml.notesSlide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tags/tag19.xml" ContentType="application/vnd.openxmlformats-officedocument.presentationml.tags+xml"/>
  <Override PartName="/ppt/notesSlides/notesSlide15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6.xml" ContentType="application/vnd.openxmlformats-officedocument.presentationml.notesSlide+xml"/>
  <Override PartName="/ppt/tags/tag22.xml" ContentType="application/vnd.openxmlformats-officedocument.presentationml.tags+xml"/>
  <Override PartName="/ppt/notesSlides/notesSlide17.xml" ContentType="application/vnd.openxmlformats-officedocument.presentationml.notesSlide+xml"/>
  <Override PartName="/ppt/tags/tag23.xml" ContentType="application/vnd.openxmlformats-officedocument.presentationml.tags+xml"/>
  <Override PartName="/ppt/notesSlides/notesSlide18.xml" ContentType="application/vnd.openxmlformats-officedocument.presentationml.notesSlide+xml"/>
  <Override PartName="/ppt/tags/tag24.xml" ContentType="application/vnd.openxmlformats-officedocument.presentationml.tags+xml"/>
  <Override PartName="/ppt/notesSlides/notesSlide19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20.xml" ContentType="application/vnd.openxmlformats-officedocument.presentationml.notesSlide+xml"/>
  <Override PartName="/ppt/tags/tag27.xml" ContentType="application/vnd.openxmlformats-officedocument.presentationml.tags+xml"/>
  <Override PartName="/ppt/notesSlides/notesSlide21.xml" ContentType="application/vnd.openxmlformats-officedocument.presentationml.notesSlide+xml"/>
  <Override PartName="/ppt/tags/tag28.xml" ContentType="application/vnd.openxmlformats-officedocument.presentationml.tags+xml"/>
  <Override PartName="/ppt/notesSlides/notesSlide22.xml" ContentType="application/vnd.openxmlformats-officedocument.presentationml.notesSlide+xml"/>
  <Override PartName="/ppt/tags/tag29.xml" ContentType="application/vnd.openxmlformats-officedocument.presentationml.tags+xml"/>
  <Override PartName="/ppt/notesSlides/notesSlide23.xml" ContentType="application/vnd.openxmlformats-officedocument.presentationml.notesSlide+xml"/>
  <Override PartName="/ppt/tags/tag30.xml" ContentType="application/vnd.openxmlformats-officedocument.presentationml.tags+xml"/>
  <Override PartName="/ppt/notesSlides/notesSlide24.xml" ContentType="application/vnd.openxmlformats-officedocument.presentationml.notesSlide+xml"/>
  <Override PartName="/ppt/tags/tag31.xml" ContentType="application/vnd.openxmlformats-officedocument.presentationml.tags+xml"/>
  <Override PartName="/ppt/notesSlides/notesSlide25.xml" ContentType="application/vnd.openxmlformats-officedocument.presentationml.notesSlide+xml"/>
  <Override PartName="/ppt/tags/tag32.xml" ContentType="application/vnd.openxmlformats-officedocument.presentationml.tags+xml"/>
  <Override PartName="/ppt/notesSlides/notesSlide26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27.xml" ContentType="application/vnd.openxmlformats-officedocument.presentationml.notesSlide+xml"/>
  <Override PartName="/ppt/tags/tag35.xml" ContentType="application/vnd.openxmlformats-officedocument.presentationml.tags+xml"/>
  <Override PartName="/ppt/notesSlides/notesSlide28.xml" ContentType="application/vnd.openxmlformats-officedocument.presentationml.notesSlide+xml"/>
  <Override PartName="/ppt/tags/tag36.xml" ContentType="application/vnd.openxmlformats-officedocument.presentationml.tags+xml"/>
  <Override PartName="/ppt/notesSlides/notesSlide29.xml" ContentType="application/vnd.openxmlformats-officedocument.presentationml.notesSlide+xml"/>
  <Override PartName="/ppt/tags/tag37.xml" ContentType="application/vnd.openxmlformats-officedocument.presentationml.tags+xml"/>
  <Override PartName="/ppt/notesSlides/notesSlide30.xml" ContentType="application/vnd.openxmlformats-officedocument.presentationml.notesSlide+xml"/>
  <Override PartName="/ppt/tags/tag38.xml" ContentType="application/vnd.openxmlformats-officedocument.presentationml.tags+xml"/>
  <Override PartName="/ppt/notesSlides/notesSlide31.xml" ContentType="application/vnd.openxmlformats-officedocument.presentationml.notesSlide+xml"/>
  <Override PartName="/ppt/tags/tag39.xml" ContentType="application/vnd.openxmlformats-officedocument.presentationml.tags+xml"/>
  <Override PartName="/ppt/notesSlides/notesSlide32.xml" ContentType="application/vnd.openxmlformats-officedocument.presentationml.notesSlide+xml"/>
  <Override PartName="/ppt/tags/tag40.xml" ContentType="application/vnd.openxmlformats-officedocument.presentationml.tags+xml"/>
  <Override PartName="/ppt/notesSlides/notesSlide33.xml" ContentType="application/vnd.openxmlformats-officedocument.presentationml.notesSlide+xml"/>
  <Override PartName="/ppt/tags/tag41.xml" ContentType="application/vnd.openxmlformats-officedocument.presentationml.tags+xml"/>
  <Override PartName="/ppt/notesSlides/notesSlide34.xml" ContentType="application/vnd.openxmlformats-officedocument.presentationml.notesSlide+xml"/>
  <Override PartName="/ppt/tags/tag42.xml" ContentType="application/vnd.openxmlformats-officedocument.presentationml.tags+xml"/>
  <Override PartName="/ppt/notesSlides/notesSlide35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36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37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38.xml" ContentType="application/vnd.openxmlformats-officedocument.presentationml.notesSlide+xml"/>
  <Override PartName="/ppt/tags/tag51.xml" ContentType="application/vnd.openxmlformats-officedocument.presentationml.tags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300" r:id="rId44"/>
    <p:sldId id="301" r:id="rId45"/>
    <p:sldId id="302" r:id="rId46"/>
    <p:sldId id="303" r:id="rId47"/>
    <p:sldId id="304" r:id="rId48"/>
    <p:sldId id="305" r:id="rId49"/>
    <p:sldId id="298" r:id="rId50"/>
    <p:sldId id="306" r:id="rId51"/>
  </p:sldIdLst>
  <p:sldSz cx="18288000" cy="10287000"/>
  <p:notesSz cx="6858000" cy="9144000"/>
  <p:embeddedFontLst>
    <p:embeddedFont>
      <p:font typeface="Lato" panose="020F0502020204030203" pitchFamily="34" charset="0"/>
      <p:regular r:id="rId53"/>
      <p:bold r:id="rId54"/>
      <p:italic r:id="rId55"/>
    </p:embeddedFont>
    <p:embeddedFont>
      <p:font typeface="Lato Bold" panose="020F0802020204030203" pitchFamily="34" charset="0"/>
      <p:regular r:id="rId56"/>
      <p:bold r:id="rId57"/>
    </p:embeddedFont>
    <p:embeddedFont>
      <p:font typeface="Lato Light" panose="020F0302020204030203" pitchFamily="34" charset="0"/>
      <p:regular r:id="rId58"/>
    </p:embeddedFont>
    <p:embeddedFont>
      <p:font typeface="Open Sans" pitchFamily="2" charset="0"/>
      <p:regular r:id="rId59"/>
      <p:bold r:id="rId60"/>
      <p:italic r:id="rId61"/>
      <p:boldItalic r:id="rId62"/>
    </p:embeddedFont>
    <p:embeddedFont>
      <p:font typeface="Open Sans Bold" pitchFamily="2" charset="0"/>
      <p:regular r:id="rId63"/>
      <p:bold r:id="rId64"/>
    </p:embeddedFont>
    <p:embeddedFont>
      <p:font typeface="Oswald" pitchFamily="2" charset="0"/>
      <p:regular r:id="rId65"/>
      <p:bold r:id="rId66"/>
    </p:embeddedFont>
    <p:embeddedFont>
      <p:font typeface="Quattrocento Bold" panose="020B0604020202020204" charset="0"/>
      <p:regular r:id="rId67"/>
    </p:embeddedFont>
  </p:embeddedFontLst>
  <p:custDataLst>
    <p:tags r:id="rId6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90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1.fntdata"/><Relationship Id="rId68" Type="http://schemas.openxmlformats.org/officeDocument/2006/relationships/tags" Target="tags/tag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66" Type="http://schemas.openxmlformats.org/officeDocument/2006/relationships/font" Target="fonts/font14.fntdata"/><Relationship Id="rId5" Type="http://schemas.openxmlformats.org/officeDocument/2006/relationships/slide" Target="slides/slide4.xml"/><Relationship Id="rId61" Type="http://schemas.openxmlformats.org/officeDocument/2006/relationships/font" Target="fonts/font9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64" Type="http://schemas.openxmlformats.org/officeDocument/2006/relationships/font" Target="fonts/font12.fntdata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7.fntdata"/><Relationship Id="rId67" Type="http://schemas.openxmlformats.org/officeDocument/2006/relationships/font" Target="fonts/font1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font" Target="fonts/font10.fntdata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8.fntdata"/><Relationship Id="rId65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11.09.2026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svg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9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18.png"/><Relationship Id="rId5" Type="http://schemas.openxmlformats.org/officeDocument/2006/relationships/image" Target="../media/image6.jpe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5" Type="http://schemas.openxmlformats.org/officeDocument/2006/relationships/image" Target="../media/image6.jpe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ags" Target="../tags/tag20.xml"/><Relationship Id="rId5" Type="http://schemas.openxmlformats.org/officeDocument/2006/relationships/image" Target="../media/image22.jpeg"/><Relationship Id="rId4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6" Type="http://schemas.openxmlformats.org/officeDocument/2006/relationships/image" Target="../media/image18.png"/><Relationship Id="rId5" Type="http://schemas.openxmlformats.org/officeDocument/2006/relationships/image" Target="../media/image6.jpe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5" Type="http://schemas.openxmlformats.org/officeDocument/2006/relationships/image" Target="../media/image6.jpe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Relationship Id="rId6" Type="http://schemas.openxmlformats.org/officeDocument/2006/relationships/image" Target="../media/image18.png"/><Relationship Id="rId5" Type="http://schemas.openxmlformats.org/officeDocument/2006/relationships/image" Target="../media/image6.jpe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Relationship Id="rId5" Type="http://schemas.openxmlformats.org/officeDocument/2006/relationships/image" Target="../media/image6.jpeg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Relationship Id="rId4" Type="http://schemas.openxmlformats.org/officeDocument/2006/relationships/image" Target="../media/image2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Relationship Id="rId4" Type="http://schemas.openxmlformats.org/officeDocument/2006/relationships/image" Target="../media/image2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Relationship Id="rId4" Type="http://schemas.openxmlformats.org/officeDocument/2006/relationships/image" Target="../media/image2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0.xml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2.xml"/><Relationship Id="rId6" Type="http://schemas.openxmlformats.org/officeDocument/2006/relationships/image" Target="../media/image18.png"/><Relationship Id="rId5" Type="http://schemas.openxmlformats.org/officeDocument/2006/relationships/image" Target="../media/image6.jpeg"/><Relationship Id="rId4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.xml"/><Relationship Id="rId4" Type="http://schemas.openxmlformats.org/officeDocument/2006/relationships/image" Target="../media/image3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0.xml"/><Relationship Id="rId6" Type="http://schemas.openxmlformats.org/officeDocument/2006/relationships/image" Target="../media/image35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1.xml"/><Relationship Id="rId6" Type="http://schemas.openxmlformats.org/officeDocument/2006/relationships/image" Target="../media/image4.jpeg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79008" y="3511296"/>
            <a:ext cx="12508992" cy="6775704"/>
            <a:chOff x="0" y="0"/>
            <a:chExt cx="16678656" cy="90342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678656" cy="9034272"/>
            </a:xfrm>
            <a:custGeom>
              <a:avLst/>
              <a:gdLst/>
              <a:ahLst/>
              <a:cxnLst/>
              <a:rect l="l" t="t" r="r" b="b"/>
              <a:pathLst>
                <a:path w="16678656" h="9034272">
                  <a:moveTo>
                    <a:pt x="0" y="0"/>
                  </a:moveTo>
                  <a:lnTo>
                    <a:pt x="16678656" y="0"/>
                  </a:lnTo>
                  <a:lnTo>
                    <a:pt x="16678656" y="9034272"/>
                  </a:lnTo>
                  <a:lnTo>
                    <a:pt x="0" y="9034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2307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429768"/>
            <a:ext cx="10115550" cy="3562864"/>
            <a:chOff x="0" y="0"/>
            <a:chExt cx="13487400" cy="475048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87531" cy="4750435"/>
            </a:xfrm>
            <a:custGeom>
              <a:avLst/>
              <a:gdLst/>
              <a:ahLst/>
              <a:cxnLst/>
              <a:rect l="l" t="t" r="r" b="b"/>
              <a:pathLst>
                <a:path w="13487531" h="4750435">
                  <a:moveTo>
                    <a:pt x="0" y="0"/>
                  </a:moveTo>
                  <a:lnTo>
                    <a:pt x="10679811" y="0"/>
                  </a:lnTo>
                  <a:lnTo>
                    <a:pt x="10707624" y="0"/>
                  </a:lnTo>
                  <a:lnTo>
                    <a:pt x="10707624" y="1524"/>
                  </a:lnTo>
                  <a:lnTo>
                    <a:pt x="11052175" y="20955"/>
                  </a:lnTo>
                  <a:cubicBezTo>
                    <a:pt x="11909425" y="117856"/>
                    <a:pt x="12674473" y="545846"/>
                    <a:pt x="13113004" y="1189990"/>
                  </a:cubicBezTo>
                  <a:cubicBezTo>
                    <a:pt x="13614146" y="1926209"/>
                    <a:pt x="13612240" y="2832862"/>
                    <a:pt x="13108051" y="3567684"/>
                  </a:cubicBezTo>
                  <a:cubicBezTo>
                    <a:pt x="12666853" y="4210558"/>
                    <a:pt x="11900027" y="4636262"/>
                    <a:pt x="11042396" y="4730623"/>
                  </a:cubicBezTo>
                  <a:lnTo>
                    <a:pt x="10707624" y="4748403"/>
                  </a:lnTo>
                  <a:lnTo>
                    <a:pt x="10707624" y="4750435"/>
                  </a:lnTo>
                  <a:lnTo>
                    <a:pt x="0" y="4750435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167615" y="508311"/>
            <a:ext cx="5884593" cy="2573484"/>
            <a:chOff x="0" y="0"/>
            <a:chExt cx="7846123" cy="3431311"/>
          </a:xfrm>
        </p:grpSpPr>
        <p:sp>
          <p:nvSpPr>
            <p:cNvPr id="7" name="Freeform 7" descr="Un logo con la testa di una persona in un cerchio.  Il contenuto generato dall'intelligenza artificiale potrebbe essere errato."/>
            <p:cNvSpPr/>
            <p:nvPr/>
          </p:nvSpPr>
          <p:spPr>
            <a:xfrm>
              <a:off x="0" y="0"/>
              <a:ext cx="7846187" cy="3431286"/>
            </a:xfrm>
            <a:custGeom>
              <a:avLst/>
              <a:gdLst/>
              <a:ahLst/>
              <a:cxnLst/>
              <a:rect l="l" t="t" r="r" b="b"/>
              <a:pathLst>
                <a:path w="7846187" h="3431286">
                  <a:moveTo>
                    <a:pt x="0" y="0"/>
                  </a:moveTo>
                  <a:lnTo>
                    <a:pt x="7846187" y="0"/>
                  </a:lnTo>
                  <a:lnTo>
                    <a:pt x="7846187" y="3431286"/>
                  </a:lnTo>
                  <a:lnTo>
                    <a:pt x="0" y="3431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37005" y="5143500"/>
            <a:ext cx="2376973" cy="811768"/>
            <a:chOff x="0" y="0"/>
            <a:chExt cx="3169298" cy="10823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69285" cy="1082294"/>
            </a:xfrm>
            <a:custGeom>
              <a:avLst/>
              <a:gdLst/>
              <a:ahLst/>
              <a:cxnLst/>
              <a:rect l="l" t="t" r="r" b="b"/>
              <a:pathLst>
                <a:path w="3169285" h="1082294">
                  <a:moveTo>
                    <a:pt x="0" y="0"/>
                  </a:moveTo>
                  <a:lnTo>
                    <a:pt x="3169285" y="0"/>
                  </a:lnTo>
                  <a:lnTo>
                    <a:pt x="3169285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249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54672" y="6341488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735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82085" y="7471296"/>
            <a:ext cx="3686813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Este projeto foi cofinanciado com o apoio do programa Erasmus+ da Comissão Europeia. Esta publicação reflete apenas as opiniões dos seus autores, e nem a Comissão Europeia nem a SEPIE são responsáveis ​​por qualquer uso que possa ser feito das informações aqui contidas.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2226" y="1009650"/>
            <a:ext cx="8244221" cy="1933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Módulo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2: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Integração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responsável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da IA ​​no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treinamento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e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orientação</a:t>
            </a:r>
            <a:endParaRPr lang="en-US" sz="4200" b="1" u="none" strike="noStrike" dirty="0">
              <a:solidFill>
                <a:srgbClr val="FFFFFF"/>
              </a:solidFill>
              <a:latin typeface="Quattrocento Bold"/>
              <a:ea typeface="Quattrocento Bold"/>
              <a:cs typeface="Quattrocento Bold"/>
              <a:sym typeface="Quattrocento Bold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01418" y="3532794"/>
            <a:ext cx="3221250" cy="3221250"/>
          </a:xfrm>
          <a:custGeom>
            <a:avLst/>
            <a:gdLst/>
            <a:ahLst/>
            <a:cxnLst/>
            <a:rect l="l" t="t" r="r" b="b"/>
            <a:pathLst>
              <a:path w="3221250" h="3221250">
                <a:moveTo>
                  <a:pt x="0" y="0"/>
                </a:moveTo>
                <a:lnTo>
                  <a:pt x="3221250" y="0"/>
                </a:lnTo>
                <a:lnTo>
                  <a:pt x="3221250" y="3221250"/>
                </a:lnTo>
                <a:lnTo>
                  <a:pt x="0" y="3221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" y="3535680"/>
            <a:ext cx="8657939" cy="3215459"/>
            <a:chOff x="0" y="0"/>
            <a:chExt cx="11543919" cy="42872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43919" cy="4287266"/>
            </a:xfrm>
            <a:custGeom>
              <a:avLst/>
              <a:gdLst/>
              <a:ahLst/>
              <a:cxnLst/>
              <a:rect l="l" t="t" r="r" b="b"/>
              <a:pathLst>
                <a:path w="11543919" h="4287266">
                  <a:moveTo>
                    <a:pt x="0" y="0"/>
                  </a:moveTo>
                  <a:lnTo>
                    <a:pt x="11543919" y="0"/>
                  </a:lnTo>
                  <a:lnTo>
                    <a:pt x="11543919" y="4287266"/>
                  </a:lnTo>
                  <a:lnTo>
                    <a:pt x="0" y="4287266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01072" y="4475226"/>
            <a:ext cx="6293568" cy="1445514"/>
            <a:chOff x="0" y="0"/>
            <a:chExt cx="8391423" cy="192735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391422" cy="1927347"/>
            </a:xfrm>
            <a:custGeom>
              <a:avLst/>
              <a:gdLst/>
              <a:ahLst/>
              <a:cxnLst/>
              <a:rect l="l" t="t" r="r" b="b"/>
              <a:pathLst>
                <a:path w="8391422" h="1927347">
                  <a:moveTo>
                    <a:pt x="0" y="0"/>
                  </a:moveTo>
                  <a:lnTo>
                    <a:pt x="8391422" y="0"/>
                  </a:lnTo>
                  <a:lnTo>
                    <a:pt x="8391422" y="1927347"/>
                  </a:lnTo>
                  <a:lnTo>
                    <a:pt x="0" y="192734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9164" b="-3050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8391423" cy="18511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CONTENTE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382085" y="1302582"/>
            <a:ext cx="4297499" cy="7733738"/>
          </a:xfrm>
          <a:custGeom>
            <a:avLst/>
            <a:gdLst/>
            <a:ahLst/>
            <a:cxnLst/>
            <a:rect l="l" t="t" r="r" b="b"/>
            <a:pathLst>
              <a:path w="4297499" h="7733738">
                <a:moveTo>
                  <a:pt x="0" y="0"/>
                </a:moveTo>
                <a:lnTo>
                  <a:pt x="4297499" y="0"/>
                </a:lnTo>
                <a:lnTo>
                  <a:pt x="4297499" y="7733738"/>
                </a:lnTo>
                <a:lnTo>
                  <a:pt x="0" y="77337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9" name="Group 9"/>
          <p:cNvGrpSpPr/>
          <p:nvPr/>
        </p:nvGrpSpPr>
        <p:grpSpPr>
          <a:xfrm>
            <a:off x="6799469" y="8043967"/>
            <a:ext cx="1700708" cy="1703661"/>
            <a:chOff x="0" y="0"/>
            <a:chExt cx="2267610" cy="2271547"/>
          </a:xfrm>
        </p:grpSpPr>
        <p:sp>
          <p:nvSpPr>
            <p:cNvPr id="10" name="Freeform 10"/>
            <p:cNvSpPr/>
            <p:nvPr/>
          </p:nvSpPr>
          <p:spPr>
            <a:xfrm>
              <a:off x="95" y="-48"/>
              <a:ext cx="2267426" cy="2271363"/>
            </a:xfrm>
            <a:custGeom>
              <a:avLst/>
              <a:gdLst/>
              <a:ahLst/>
              <a:cxnLst/>
              <a:rect l="l" t="t" r="r" b="b"/>
              <a:pathLst>
                <a:path w="2267426" h="2271363">
                  <a:moveTo>
                    <a:pt x="332137" y="332661"/>
                  </a:moveTo>
                  <a:cubicBezTo>
                    <a:pt x="-110712" y="776145"/>
                    <a:pt x="-110712" y="1495219"/>
                    <a:pt x="332137" y="1938703"/>
                  </a:cubicBezTo>
                  <a:cubicBezTo>
                    <a:pt x="774986" y="2382187"/>
                    <a:pt x="1492790" y="2382314"/>
                    <a:pt x="1935385" y="1938703"/>
                  </a:cubicBezTo>
                  <a:cubicBezTo>
                    <a:pt x="2377980" y="1495092"/>
                    <a:pt x="2378234" y="776145"/>
                    <a:pt x="1935385" y="332661"/>
                  </a:cubicBezTo>
                  <a:cubicBezTo>
                    <a:pt x="1492536" y="-110823"/>
                    <a:pt x="774732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010924" y="8268110"/>
            <a:ext cx="1277779" cy="1279998"/>
            <a:chOff x="0" y="0"/>
            <a:chExt cx="1703705" cy="170666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428275" y="2359447"/>
            <a:ext cx="1700708" cy="1703661"/>
            <a:chOff x="0" y="0"/>
            <a:chExt cx="2267610" cy="2271547"/>
          </a:xfrm>
        </p:grpSpPr>
        <p:sp>
          <p:nvSpPr>
            <p:cNvPr id="14" name="Freeform 14"/>
            <p:cNvSpPr/>
            <p:nvPr/>
          </p:nvSpPr>
          <p:spPr>
            <a:xfrm>
              <a:off x="95" y="-48"/>
              <a:ext cx="2267426" cy="2271363"/>
            </a:xfrm>
            <a:custGeom>
              <a:avLst/>
              <a:gdLst/>
              <a:ahLst/>
              <a:cxnLst/>
              <a:rect l="l" t="t" r="r" b="b"/>
              <a:pathLst>
                <a:path w="2267426" h="2271363">
                  <a:moveTo>
                    <a:pt x="332137" y="332661"/>
                  </a:moveTo>
                  <a:cubicBezTo>
                    <a:pt x="-110712" y="776145"/>
                    <a:pt x="-110712" y="1495219"/>
                    <a:pt x="332137" y="1938703"/>
                  </a:cubicBezTo>
                  <a:cubicBezTo>
                    <a:pt x="774986" y="2382187"/>
                    <a:pt x="1492790" y="2382314"/>
                    <a:pt x="1935385" y="1938703"/>
                  </a:cubicBezTo>
                  <a:cubicBezTo>
                    <a:pt x="2377980" y="1495092"/>
                    <a:pt x="2378234" y="776145"/>
                    <a:pt x="1935385" y="332661"/>
                  </a:cubicBezTo>
                  <a:cubicBezTo>
                    <a:pt x="1492536" y="-110823"/>
                    <a:pt x="774732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639739" y="2571274"/>
            <a:ext cx="1277779" cy="1279998"/>
            <a:chOff x="0" y="0"/>
            <a:chExt cx="1703705" cy="170666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559901" y="6340316"/>
            <a:ext cx="1700708" cy="1703661"/>
            <a:chOff x="0" y="0"/>
            <a:chExt cx="2267610" cy="2271547"/>
          </a:xfrm>
        </p:grpSpPr>
        <p:sp>
          <p:nvSpPr>
            <p:cNvPr id="18" name="Freeform 18"/>
            <p:cNvSpPr/>
            <p:nvPr/>
          </p:nvSpPr>
          <p:spPr>
            <a:xfrm>
              <a:off x="95" y="-48"/>
              <a:ext cx="2267426" cy="2271363"/>
            </a:xfrm>
            <a:custGeom>
              <a:avLst/>
              <a:gdLst/>
              <a:ahLst/>
              <a:cxnLst/>
              <a:rect l="l" t="t" r="r" b="b"/>
              <a:pathLst>
                <a:path w="2267426" h="2271363">
                  <a:moveTo>
                    <a:pt x="332137" y="332661"/>
                  </a:moveTo>
                  <a:cubicBezTo>
                    <a:pt x="-110712" y="776145"/>
                    <a:pt x="-110712" y="1495219"/>
                    <a:pt x="332137" y="1938703"/>
                  </a:cubicBezTo>
                  <a:cubicBezTo>
                    <a:pt x="774986" y="2382187"/>
                    <a:pt x="1492790" y="2382314"/>
                    <a:pt x="1935385" y="1938703"/>
                  </a:cubicBezTo>
                  <a:cubicBezTo>
                    <a:pt x="2377980" y="1495092"/>
                    <a:pt x="2378234" y="776145"/>
                    <a:pt x="1935385" y="332661"/>
                  </a:cubicBezTo>
                  <a:cubicBezTo>
                    <a:pt x="1492536" y="-110823"/>
                    <a:pt x="774732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771356" y="6552162"/>
            <a:ext cx="1277779" cy="1279998"/>
            <a:chOff x="0" y="0"/>
            <a:chExt cx="1703705" cy="170666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616256" y="539182"/>
            <a:ext cx="1700717" cy="1703699"/>
            <a:chOff x="0" y="0"/>
            <a:chExt cx="2267623" cy="2271598"/>
          </a:xfrm>
        </p:grpSpPr>
        <p:sp>
          <p:nvSpPr>
            <p:cNvPr id="22" name="Freeform 22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797535" y="738711"/>
            <a:ext cx="1277779" cy="1280017"/>
            <a:chOff x="0" y="0"/>
            <a:chExt cx="1703705" cy="170669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32743" y="465734"/>
            <a:ext cx="6383512" cy="1850593"/>
            <a:chOff x="0" y="0"/>
            <a:chExt cx="8511350" cy="246745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511354" cy="2467460"/>
            </a:xfrm>
            <a:custGeom>
              <a:avLst/>
              <a:gdLst/>
              <a:ahLst/>
              <a:cxnLst/>
              <a:rect l="l" t="t" r="r" b="b"/>
              <a:pathLst>
                <a:path w="8511354" h="2467460">
                  <a:moveTo>
                    <a:pt x="0" y="0"/>
                  </a:moveTo>
                  <a:lnTo>
                    <a:pt x="8511354" y="0"/>
                  </a:lnTo>
                  <a:lnTo>
                    <a:pt x="8511354" y="2467460"/>
                  </a:lnTo>
                  <a:lnTo>
                    <a:pt x="0" y="24674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824" r="11760" b="-279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123825"/>
              <a:ext cx="8511350" cy="25912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704"/>
                </a:lnSpc>
                <a:spcBef>
                  <a:spcPct val="0"/>
                </a:spcBef>
              </a:pPr>
              <a:r>
                <a:rPr lang="en-US" sz="2799" dirty="0">
                  <a:solidFill>
                    <a:srgbClr val="000000"/>
                  </a:solidFill>
                  <a:latin typeface="Oswald"/>
                  <a:sym typeface="Oswald"/>
                </a:rPr>
                <a:t>UNIDADE 1: USO PRÁTICO DE FERRAMENTAS DE INTELIGÊNCIA ARTIFICIAL PARA APRENDIZAGEM PERSONALIZADA E AVALIAÇÃO DE HABILIDADES</a:t>
              </a:r>
              <a:endParaRPr lang="en-US" sz="28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67901" y="7970501"/>
            <a:ext cx="5245818" cy="1850593"/>
            <a:chOff x="0" y="0"/>
            <a:chExt cx="6994423" cy="246745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994428" cy="2467445"/>
            </a:xfrm>
            <a:custGeom>
              <a:avLst/>
              <a:gdLst/>
              <a:ahLst/>
              <a:cxnLst/>
              <a:rect l="l" t="t" r="r" b="b"/>
              <a:pathLst>
                <a:path w="6994428" h="2467445">
                  <a:moveTo>
                    <a:pt x="0" y="0"/>
                  </a:moveTo>
                  <a:lnTo>
                    <a:pt x="6994428" y="0"/>
                  </a:lnTo>
                  <a:lnTo>
                    <a:pt x="6994428" y="2467445"/>
                  </a:lnTo>
                  <a:lnTo>
                    <a:pt x="0" y="246744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2692" b="2222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123825"/>
              <a:ext cx="6994423" cy="25912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704"/>
                </a:lnSpc>
                <a:spcBef>
                  <a:spcPct val="0"/>
                </a:spcBef>
              </a:pPr>
              <a:r>
                <a:rPr lang="en-US" sz="280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UNIDADE 4: RESPONSABILIDADES DO PROFESSOR NA SUPERVISÃO DE APLICAÇÕES DE IA NA EDUCAÇÃO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414733" y="2316327"/>
            <a:ext cx="4933188" cy="2441143"/>
            <a:chOff x="0" y="0"/>
            <a:chExt cx="6577584" cy="325485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577584" cy="3254863"/>
            </a:xfrm>
            <a:custGeom>
              <a:avLst/>
              <a:gdLst/>
              <a:ahLst/>
              <a:cxnLst/>
              <a:rect l="l" t="t" r="r" b="b"/>
              <a:pathLst>
                <a:path w="6577584" h="3254863">
                  <a:moveTo>
                    <a:pt x="0" y="0"/>
                  </a:moveTo>
                  <a:lnTo>
                    <a:pt x="6577584" y="0"/>
                  </a:lnTo>
                  <a:lnTo>
                    <a:pt x="6577584" y="3254863"/>
                  </a:lnTo>
                  <a:lnTo>
                    <a:pt x="0" y="325486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8592" b="3983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123825"/>
              <a:ext cx="6577584" cy="33786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704"/>
                </a:lnSpc>
                <a:spcBef>
                  <a:spcPct val="0"/>
                </a:spcBef>
              </a:pPr>
              <a:r>
                <a:rPr lang="en-US" sz="280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UNIDADE 2: DESENVOLVENDO ATIVIDADES INCLUSIVAS DE APRENDIZAGEM E ORIENTAÇÃO COM BASE EM INTELIGÊNCIA ARTIFICIAL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414733" y="6340316"/>
            <a:ext cx="4933188" cy="1850593"/>
            <a:chOff x="0" y="0"/>
            <a:chExt cx="6577584" cy="246745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577584" cy="2467447"/>
            </a:xfrm>
            <a:custGeom>
              <a:avLst/>
              <a:gdLst/>
              <a:ahLst/>
              <a:cxnLst/>
              <a:rect l="l" t="t" r="r" b="b"/>
              <a:pathLst>
                <a:path w="6577584" h="2467447">
                  <a:moveTo>
                    <a:pt x="0" y="0"/>
                  </a:moveTo>
                  <a:lnTo>
                    <a:pt x="6577584" y="0"/>
                  </a:lnTo>
                  <a:lnTo>
                    <a:pt x="6577584" y="2467447"/>
                  </a:lnTo>
                  <a:lnTo>
                    <a:pt x="0" y="246744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380" b="1949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123825"/>
              <a:ext cx="6577584" cy="25912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704"/>
                </a:lnSpc>
                <a:spcBef>
                  <a:spcPct val="0"/>
                </a:spcBef>
              </a:pPr>
              <a:r>
                <a:rPr lang="en-US" sz="280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UNIDADE 3: DIMENSÃO HUMANA E CONTROLE PEDAGÓGICO NO TREINAMENTO ASSISTIDO POR IA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853176" y="3535680"/>
            <a:ext cx="3294002" cy="3147593"/>
            <a:chOff x="0" y="0"/>
            <a:chExt cx="4392003" cy="419679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392041" cy="4196842"/>
            </a:xfrm>
            <a:custGeom>
              <a:avLst/>
              <a:gdLst/>
              <a:ahLst/>
              <a:cxnLst/>
              <a:rect l="l" t="t" r="r" b="b"/>
              <a:pathLst>
                <a:path w="4392041" h="4196842">
                  <a:moveTo>
                    <a:pt x="0" y="0"/>
                  </a:moveTo>
                  <a:lnTo>
                    <a:pt x="4392041" y="0"/>
                  </a:lnTo>
                  <a:lnTo>
                    <a:pt x="4392041" y="4196842"/>
                  </a:lnTo>
                  <a:lnTo>
                    <a:pt x="0" y="4196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42703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7263915" y="998849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1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1112834" y="2831401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2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1217631" y="6812309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455475" y="8528247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4</a:t>
            </a:r>
          </a:p>
        </p:txBody>
      </p:sp>
      <p:grpSp>
        <p:nvGrpSpPr>
          <p:cNvPr id="43" name="Group 43">
            <a:extLst>
              <a:ext uri="{FF2B5EF4-FFF2-40B4-BE49-F238E27FC236}">
                <a16:creationId xmlns:a16="http://schemas.microsoft.com/office/drawing/2014/main" id="{A2A631E1-A329-7B86-944C-CB58193B34B2}"/>
              </a:ext>
            </a:extLst>
          </p:cNvPr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44" name="Freeform 44" descr="A logo with a person's head in a circle  AI-generated content may be incorrect.">
              <a:extLst>
                <a:ext uri="{FF2B5EF4-FFF2-40B4-BE49-F238E27FC236}">
                  <a16:creationId xmlns:a16="http://schemas.microsoft.com/office/drawing/2014/main" id="{AFA1610F-06C7-C4AA-62F7-77839F839039}"/>
                </a:ext>
              </a:extLst>
            </p:cNvPr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70639" y="833627"/>
            <a:ext cx="6540246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OBJETIVOS DE APRENDIZAGEM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982193" y="7408907"/>
            <a:ext cx="3958914" cy="128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91"/>
              </a:lnSpc>
              <a:spcBef>
                <a:spcPct val="0"/>
              </a:spcBef>
            </a:pPr>
            <a:r>
              <a:rPr lang="en-US" sz="3150" b="1" u="none" strike="noStrike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Inserire il sottotitolo qui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70639" y="2534764"/>
            <a:ext cx="1008555" cy="1010098"/>
            <a:chOff x="0" y="0"/>
            <a:chExt cx="1344740" cy="13467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70639" y="3829060"/>
            <a:ext cx="1008555" cy="1010098"/>
            <a:chOff x="0" y="0"/>
            <a:chExt cx="1344740" cy="13467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70639" y="5159921"/>
            <a:ext cx="1008555" cy="1010098"/>
            <a:chOff x="0" y="0"/>
            <a:chExt cx="1344740" cy="134679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70639" y="6417640"/>
            <a:ext cx="1008555" cy="1010098"/>
            <a:chOff x="0" y="0"/>
            <a:chExt cx="1344740" cy="134679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70639" y="7675359"/>
            <a:ext cx="1008555" cy="1010098"/>
            <a:chOff x="0" y="0"/>
            <a:chExt cx="1344740" cy="134679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453326" y="2496888"/>
            <a:ext cx="12636884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Aprenda como aplicar ferramentas de inteligência artificial na avaliação formativa de competências, na geração de feedback e no monitoramento da aprendizagem no desenvolvimento profissional contínuo.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53326" y="3990442"/>
            <a:ext cx="1211805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Analise os pontos fortes e as limitações das ferramentas de inteligência artificial utilizadas para apoiar a aprendizagem e a avaliação.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53326" y="5303020"/>
            <a:ext cx="1174990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Adaptar atividades com suporte de IA a diferentes perfis de alunos, níveis de alfabetização digital e contextos organizacionais.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53326" y="6560739"/>
            <a:ext cx="1128468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Combinando o uso de inteligência artificial com a facilitação humana, garantimos interação significativa, reflexão e autonomia do aluno.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453326" y="7825578"/>
            <a:ext cx="11469672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Aplicar princípios éticos, requisitos de proteção de dados e práticas responsáveis ​​de IA em atividades de treinamento e mentoria.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369928" y="2593705"/>
            <a:ext cx="409975" cy="863879"/>
            <a:chOff x="0" y="0"/>
            <a:chExt cx="546633" cy="115183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1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69933" y="3920452"/>
            <a:ext cx="409975" cy="863879"/>
            <a:chOff x="0" y="0"/>
            <a:chExt cx="546633" cy="115183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2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369928" y="5233030"/>
            <a:ext cx="409975" cy="863879"/>
            <a:chOff x="0" y="0"/>
            <a:chExt cx="546633" cy="115183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3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9933" y="6490749"/>
            <a:ext cx="409975" cy="863879"/>
            <a:chOff x="0" y="0"/>
            <a:chExt cx="546633" cy="115183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4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69933" y="7755588"/>
            <a:ext cx="409975" cy="863879"/>
            <a:chOff x="0" y="0"/>
            <a:chExt cx="546633" cy="115183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546634" cy="1151839"/>
            </a:xfrm>
            <a:custGeom>
              <a:avLst/>
              <a:gdLst/>
              <a:ahLst/>
              <a:cxnLst/>
              <a:rect l="l" t="t" r="r" b="b"/>
              <a:pathLst>
                <a:path w="546634" h="1151839">
                  <a:moveTo>
                    <a:pt x="0" y="0"/>
                  </a:moveTo>
                  <a:lnTo>
                    <a:pt x="546634" y="0"/>
                  </a:lnTo>
                  <a:lnTo>
                    <a:pt x="546634" y="1151839"/>
                  </a:lnTo>
                  <a:lnTo>
                    <a:pt x="0" y="11518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354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546633" cy="11613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5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5463096" y="2516355"/>
            <a:ext cx="1639262" cy="2121370"/>
            <a:chOff x="0" y="0"/>
            <a:chExt cx="2185683" cy="2828493"/>
          </a:xfrm>
        </p:grpSpPr>
        <p:sp>
          <p:nvSpPr>
            <p:cNvPr id="35" name="Freeform 35" descr="Un'immagine contenente un'antenna  Descrizione generata automaticamente"/>
            <p:cNvSpPr/>
            <p:nvPr/>
          </p:nvSpPr>
          <p:spPr>
            <a:xfrm>
              <a:off x="0" y="0"/>
              <a:ext cx="2185670" cy="2828544"/>
            </a:xfrm>
            <a:custGeom>
              <a:avLst/>
              <a:gdLst/>
              <a:ahLst/>
              <a:cxnLst/>
              <a:rect l="l" t="t" r="r" b="b"/>
              <a:pathLst>
                <a:path w="2185670" h="2828544">
                  <a:moveTo>
                    <a:pt x="0" y="0"/>
                  </a:moveTo>
                  <a:lnTo>
                    <a:pt x="2185670" y="0"/>
                  </a:lnTo>
                  <a:lnTo>
                    <a:pt x="2185670" y="2828544"/>
                  </a:lnTo>
                  <a:lnTo>
                    <a:pt x="0" y="282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4280" t="-30435" r="-143905" b="-2959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4302759" y="6297759"/>
            <a:ext cx="1728340" cy="2414454"/>
            <a:chOff x="0" y="0"/>
            <a:chExt cx="2304453" cy="3219272"/>
          </a:xfrm>
        </p:grpSpPr>
        <p:sp>
          <p:nvSpPr>
            <p:cNvPr id="37" name="Freeform 37" descr="Un'immagine contenente un'antenna  Descrizione generata automaticamente"/>
            <p:cNvSpPr/>
            <p:nvPr/>
          </p:nvSpPr>
          <p:spPr>
            <a:xfrm>
              <a:off x="0" y="0"/>
              <a:ext cx="2304415" cy="3219323"/>
            </a:xfrm>
            <a:custGeom>
              <a:avLst/>
              <a:gdLst/>
              <a:ahLst/>
              <a:cxnLst/>
              <a:rect l="l" t="t" r="r" b="b"/>
              <a:pathLst>
                <a:path w="2304415" h="3219323">
                  <a:moveTo>
                    <a:pt x="0" y="0"/>
                  </a:moveTo>
                  <a:lnTo>
                    <a:pt x="2304415" y="0"/>
                  </a:lnTo>
                  <a:lnTo>
                    <a:pt x="2304415" y="3219323"/>
                  </a:lnTo>
                  <a:lnTo>
                    <a:pt x="0" y="32193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43558" t="-24079" r="-34633" b="-2416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01EEE1EE-56E0-AF86-8F14-558A6F0F9331}"/>
              </a:ext>
            </a:extLst>
          </p:cNvPr>
          <p:cNvSpPr txBox="1"/>
          <p:nvPr/>
        </p:nvSpPr>
        <p:spPr>
          <a:xfrm>
            <a:off x="1070639" y="1746860"/>
            <a:ext cx="11015739" cy="34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2880"/>
              </a:lnSpc>
              <a:spcBef>
                <a:spcPct val="0"/>
              </a:spcBef>
            </a:pPr>
            <a:r>
              <a:rPr lang="pt-BR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Após a conclusão deste módulo, os participantes serão capazes de: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80818" y="0"/>
            <a:ext cx="6107182" cy="10287000"/>
            <a:chOff x="0" y="0"/>
            <a:chExt cx="814291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42859" cy="13716000"/>
            </a:xfrm>
            <a:custGeom>
              <a:avLst/>
              <a:gdLst/>
              <a:ahLst/>
              <a:cxnLst/>
              <a:rect l="l" t="t" r="r" b="b"/>
              <a:pathLst>
                <a:path w="8142859" h="13716000">
                  <a:moveTo>
                    <a:pt x="0" y="0"/>
                  </a:moveTo>
                  <a:lnTo>
                    <a:pt x="8142859" y="0"/>
                  </a:lnTo>
                  <a:lnTo>
                    <a:pt x="814285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2910334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INTRODUÇÃO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4904206" y="408956"/>
            <a:ext cx="2799445" cy="1224267"/>
            <a:chOff x="0" y="0"/>
            <a:chExt cx="3732593" cy="1632356"/>
          </a:xfrm>
        </p:grpSpPr>
        <p:sp>
          <p:nvSpPr>
            <p:cNvPr id="6" name="Freeform 6" descr="Un logo con la testa di una persona in un cerchio.  Il contenuto generato dall'intelligenza artificiale potrebbe essere errato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1" y="2205899"/>
            <a:ext cx="10325100" cy="6294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desempenha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papel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treinamento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Como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instrutor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Continuada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(EPC),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provavelmente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ferramentas de IA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conteúdo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atividades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Compreender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tecnologias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responsável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tornando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habilidade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essencial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Neste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explorará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de forma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responsável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processos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treinamento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Serão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considerados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aspectos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à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IA ​​no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importância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julgamento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impulsionados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objetivo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simplesmente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usar ferramentas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artificial, mas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conhecimento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discernimento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necessários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-las de forma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equilibrada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coerente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práticas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educacionais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40564"/>
            <a:ext cx="5972062" cy="8321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99"/>
              </a:lnSpc>
            </a:pPr>
            <a:r>
              <a:rPr lang="en-US" sz="6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UNIDADE 1: </a:t>
            </a:r>
          </a:p>
          <a:p>
            <a:pPr marL="0" lvl="0" indent="0" algn="l">
              <a:lnSpc>
                <a:spcPts val="6599"/>
              </a:lnSpc>
            </a:pPr>
            <a:r>
              <a:rPr lang="en-US" sz="6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UTILIZAÇÃO PRÁTICA DE FERRAMENTAS DE INTELIGÊNCIA ARTIFICIAL PARA APRENDIZAGEM PERSONALIZADA E AVALIAÇÃO DE COMPETÊNCIAS.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71632" y="0"/>
            <a:ext cx="7516368" cy="10287000"/>
            <a:chOff x="0" y="0"/>
            <a:chExt cx="100218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21824" cy="13716000"/>
            </a:xfrm>
            <a:custGeom>
              <a:avLst/>
              <a:gdLst/>
              <a:ahLst/>
              <a:cxnLst/>
              <a:rect l="l" t="t" r="r" b="b"/>
              <a:pathLst>
                <a:path w="10021824" h="13716000">
                  <a:moveTo>
                    <a:pt x="0" y="0"/>
                  </a:moveTo>
                  <a:lnTo>
                    <a:pt x="10021824" y="0"/>
                  </a:lnTo>
                  <a:lnTo>
                    <a:pt x="100218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6451" r="-5892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2722280"/>
            <a:ext cx="9113552" cy="434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utilização prática de ferramentas de Inteligência Artificial (IA) na educação profissional continuada permite-nos passar de um ensino padronizado para uma abordagem centrada no aluno, adaptando-nos às suas necessidades, ritmo e capacidades individuais.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 analisar grandes quantidades de dados em tempo real, os sistemas de IA podem identificar lacunas de conhecimento e fornecer conteúdo personalizado com base nos pontos fortes e fracos específicos de cada aluno.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Além disso, a IA facilita a personalização por meio de plataformas de aprendizagem adaptativa (ALPs) e assistentes inteligentes.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089811" y="3589163"/>
            <a:ext cx="5467350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LAYOUT DEL TITOLO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152775"/>
            <a:ext cx="16230600" cy="398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3196" lvl="1" indent="-271598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2025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estudantes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cursos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profissionalizantes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(Budiman et al.)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revelou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melhores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resultados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aprendizagem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com o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uso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avaliações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baseadas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em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estudantes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utilizaram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alcançaram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pontuação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média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pós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-teste de 85,6%,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comparação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76,4%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controle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tradicional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43196" lvl="1" indent="-271598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técnica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onde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habilidades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técnicas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práticas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essenciais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fornecendo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feedback 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correções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imediatas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ajudando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progredirem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rapidamente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realizado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Alemanha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mostrou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baseadas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melhoraram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as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taxas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aquisição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habilidades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em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30%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em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comparação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com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os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métodos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tradicionais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43196" lvl="1" indent="-271598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instituições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politécnicas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EUA,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plataformas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baseadas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contribuíram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para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uma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redução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de 20%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nas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taxas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evasão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escolar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testes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adaptativos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(Budiman et al., 2025).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085850"/>
            <a:ext cx="16230600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USO PRÁTICO DE FERRAMENTAS DE INTELIGÊNCIA ARTIFICIAL PARA APRENDIZAGEM PERSONALIZADA E AVALIAÇÃO DE HABILIDADES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29980" y="3423009"/>
            <a:ext cx="0" cy="1410958"/>
          </a:xfrm>
          <a:prstGeom prst="line">
            <a:avLst/>
          </a:prstGeom>
          <a:ln w="19050" cap="rnd">
            <a:solidFill>
              <a:srgbClr val="9399A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028700" y="1127674"/>
            <a:ext cx="15911348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 MOVIMENTO EM DIREÇÃO À PERSONALIZAÇÃO É IMPULSIONADO POR ALGORITMOS ESPECÍFICOS DE INTELIGÊNCIA ARTIFICIAL: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66806" y="2801407"/>
            <a:ext cx="9701946" cy="557270"/>
            <a:chOff x="0" y="0"/>
            <a:chExt cx="12935928" cy="74302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935924" cy="743026"/>
            </a:xfrm>
            <a:custGeom>
              <a:avLst/>
              <a:gdLst/>
              <a:ahLst/>
              <a:cxnLst/>
              <a:rect l="l" t="t" r="r" b="b"/>
              <a:pathLst>
                <a:path w="12935924" h="743026">
                  <a:moveTo>
                    <a:pt x="0" y="0"/>
                  </a:moveTo>
                  <a:lnTo>
                    <a:pt x="12935924" y="0"/>
                  </a:lnTo>
                  <a:lnTo>
                    <a:pt x="12935924" y="743026"/>
                  </a:lnTo>
                  <a:lnTo>
                    <a:pt x="0" y="74302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9230" b="-28923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12935928" cy="7430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Aprendizado de Máquina (ML)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307316" y="3507781"/>
            <a:ext cx="15951984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Algoritmos como Random Forest ou Deep Knowledge Tracing classificam estilos de aprendizagem e rastreiam níveis de conhecimento para sugerir caminhos de aprendizagem personalizados.</a:t>
            </a:r>
          </a:p>
        </p:txBody>
      </p:sp>
      <p:sp>
        <p:nvSpPr>
          <p:cNvPr id="8" name="AutoShape 8"/>
          <p:cNvSpPr/>
          <p:nvPr/>
        </p:nvSpPr>
        <p:spPr>
          <a:xfrm>
            <a:off x="839505" y="5584231"/>
            <a:ext cx="0" cy="1664135"/>
          </a:xfrm>
          <a:prstGeom prst="line">
            <a:avLst/>
          </a:prstGeom>
          <a:ln w="19050" cap="rnd">
            <a:solidFill>
              <a:srgbClr val="9399A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>
            <a:off x="651910" y="7449541"/>
            <a:ext cx="375190" cy="289074"/>
          </a:xfrm>
          <a:custGeom>
            <a:avLst/>
            <a:gdLst/>
            <a:ahLst/>
            <a:cxnLst/>
            <a:rect l="l" t="t" r="r" b="b"/>
            <a:pathLst>
              <a:path w="375190" h="289074">
                <a:moveTo>
                  <a:pt x="0" y="0"/>
                </a:moveTo>
                <a:lnTo>
                  <a:pt x="375190" y="0"/>
                </a:lnTo>
                <a:lnTo>
                  <a:pt x="375190" y="289074"/>
                </a:lnTo>
                <a:lnTo>
                  <a:pt x="0" y="289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Freeform 10"/>
          <p:cNvSpPr/>
          <p:nvPr/>
        </p:nvSpPr>
        <p:spPr>
          <a:xfrm>
            <a:off x="651910" y="5032396"/>
            <a:ext cx="375190" cy="289074"/>
          </a:xfrm>
          <a:custGeom>
            <a:avLst/>
            <a:gdLst/>
            <a:ahLst/>
            <a:cxnLst/>
            <a:rect l="l" t="t" r="r" b="b"/>
            <a:pathLst>
              <a:path w="375190" h="289074">
                <a:moveTo>
                  <a:pt x="0" y="0"/>
                </a:moveTo>
                <a:lnTo>
                  <a:pt x="375190" y="0"/>
                </a:lnTo>
                <a:lnTo>
                  <a:pt x="375190" y="289074"/>
                </a:lnTo>
                <a:lnTo>
                  <a:pt x="0" y="289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11" name="Group 11"/>
          <p:cNvGrpSpPr/>
          <p:nvPr/>
        </p:nvGrpSpPr>
        <p:grpSpPr>
          <a:xfrm>
            <a:off x="1266901" y="4854159"/>
            <a:ext cx="9701946" cy="557270"/>
            <a:chOff x="0" y="0"/>
            <a:chExt cx="12935928" cy="74302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935924" cy="743026"/>
            </a:xfrm>
            <a:custGeom>
              <a:avLst/>
              <a:gdLst/>
              <a:ahLst/>
              <a:cxnLst/>
              <a:rect l="l" t="t" r="r" b="b"/>
              <a:pathLst>
                <a:path w="12935924" h="743026">
                  <a:moveTo>
                    <a:pt x="0" y="0"/>
                  </a:moveTo>
                  <a:lnTo>
                    <a:pt x="12935924" y="0"/>
                  </a:lnTo>
                  <a:lnTo>
                    <a:pt x="12935924" y="743026"/>
                  </a:lnTo>
                  <a:lnTo>
                    <a:pt x="0" y="74302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9230" b="-28923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12935928" cy="7430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Inteligência artificial generativa e chatbots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287870" y="5584231"/>
            <a:ext cx="15971430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Modelos como o programa de Mestrado em Direito podem assumir a forma de um tutor individual, que fornece respostas concisas aos alunos mais experientes e oferece exemplos detalhados e explicações simplificadas para aqueles com menos conhecimento.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266911" y="7326944"/>
            <a:ext cx="9701946" cy="557269"/>
            <a:chOff x="0" y="0"/>
            <a:chExt cx="12935928" cy="74302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935924" cy="743026"/>
            </a:xfrm>
            <a:custGeom>
              <a:avLst/>
              <a:gdLst/>
              <a:ahLst/>
              <a:cxnLst/>
              <a:rect l="l" t="t" r="r" b="b"/>
              <a:pathLst>
                <a:path w="12935924" h="743026">
                  <a:moveTo>
                    <a:pt x="0" y="0"/>
                  </a:moveTo>
                  <a:lnTo>
                    <a:pt x="12935924" y="0"/>
                  </a:lnTo>
                  <a:lnTo>
                    <a:pt x="12935924" y="743026"/>
                  </a:lnTo>
                  <a:lnTo>
                    <a:pt x="0" y="74302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9230" b="-28923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0"/>
              <a:ext cx="12935928" cy="7430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Visão</a:t>
              </a:r>
              <a:r>
                <a:rPr lang="en-US" sz="2400" b="1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</a:t>
              </a:r>
              <a:r>
                <a:rPr lang="en-US" sz="2400" b="1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computacional</a:t>
              </a:r>
              <a:endPara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endParaRP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87870" y="7977492"/>
            <a:ext cx="15971430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 laboratórios de educação profissional continuada, a IA pode usar visão computacional para detectar as ações manuais dos alunos (por exemplo, montagem de componentes) para medir sua participação e fornecer assistência durante projetos práticos.</a:t>
            </a:r>
          </a:p>
        </p:txBody>
      </p:sp>
      <p:sp>
        <p:nvSpPr>
          <p:cNvPr id="19" name="Freeform 19"/>
          <p:cNvSpPr/>
          <p:nvPr/>
        </p:nvSpPr>
        <p:spPr>
          <a:xfrm>
            <a:off x="651910" y="2935505"/>
            <a:ext cx="375190" cy="289074"/>
          </a:xfrm>
          <a:custGeom>
            <a:avLst/>
            <a:gdLst/>
            <a:ahLst/>
            <a:cxnLst/>
            <a:rect l="l" t="t" r="r" b="b"/>
            <a:pathLst>
              <a:path w="375190" h="289074">
                <a:moveTo>
                  <a:pt x="0" y="0"/>
                </a:moveTo>
                <a:lnTo>
                  <a:pt x="375190" y="0"/>
                </a:lnTo>
                <a:lnTo>
                  <a:pt x="375190" y="289074"/>
                </a:lnTo>
                <a:lnTo>
                  <a:pt x="0" y="289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83409" y="1524000"/>
            <a:ext cx="9973094" cy="7239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instituições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escolas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técnicas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citadas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Budiman et al.,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rede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segue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ciclo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estratégico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três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etapas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18160" lvl="1" indent="-25908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Análise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dados: 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sistema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monitora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meticulosamente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progresso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padrões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comportamento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longo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do tempo.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Previsão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resultados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identifica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risco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ficarem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trás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especialmente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disciplinas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técnicas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onde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as lacunas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iniciais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habilidades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agravar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518160" lvl="1" indent="-259080" algn="l">
              <a:lnSpc>
                <a:spcPts val="2879"/>
              </a:lnSpc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Tutoria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personalizada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professores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recebem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informações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práticas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lhes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permitem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fazer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transição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aulas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gerais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sessões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tutoria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personalizadas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abordam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imediatamente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lacunas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conhecimento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específicas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Ferramentas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Gradescope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automatizam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correção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provas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redações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reduzindo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tempo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correção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mantendo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objetividade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Softwares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baseados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Grammarly e Turnitin,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fornecem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feedback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instantâneo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estilo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escrita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gramática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originalidade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7193185" cy="10287000"/>
            <a:chOff x="0" y="0"/>
            <a:chExt cx="9590913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590913" cy="13716000"/>
            </a:xfrm>
            <a:custGeom>
              <a:avLst/>
              <a:gdLst/>
              <a:ahLst/>
              <a:cxnLst/>
              <a:rect l="l" t="t" r="r" b="b"/>
              <a:pathLst>
                <a:path w="9590913" h="13716000">
                  <a:moveTo>
                    <a:pt x="0" y="0"/>
                  </a:moveTo>
                  <a:lnTo>
                    <a:pt x="9590913" y="0"/>
                  </a:lnTo>
                  <a:lnTo>
                    <a:pt x="9590913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639330"/>
            <a:ext cx="16230600" cy="3837272"/>
            <a:chOff x="0" y="0"/>
            <a:chExt cx="21910878" cy="51802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10890" cy="5180203"/>
            </a:xfrm>
            <a:custGeom>
              <a:avLst/>
              <a:gdLst/>
              <a:ahLst/>
              <a:cxnLst/>
              <a:rect l="l" t="t" r="r" b="b"/>
              <a:pathLst>
                <a:path w="21910890" h="5180203">
                  <a:moveTo>
                    <a:pt x="0" y="863346"/>
                  </a:moveTo>
                  <a:cubicBezTo>
                    <a:pt x="0" y="386588"/>
                    <a:pt x="378647" y="0"/>
                    <a:pt x="845612" y="0"/>
                  </a:cubicBezTo>
                  <a:lnTo>
                    <a:pt x="21065279" y="0"/>
                  </a:lnTo>
                  <a:cubicBezTo>
                    <a:pt x="21532368" y="0"/>
                    <a:pt x="21910890" y="386588"/>
                    <a:pt x="21910890" y="863346"/>
                  </a:cubicBezTo>
                  <a:lnTo>
                    <a:pt x="21910890" y="4316857"/>
                  </a:lnTo>
                  <a:cubicBezTo>
                    <a:pt x="21910890" y="4793742"/>
                    <a:pt x="21532244" y="5180203"/>
                    <a:pt x="21065279" y="5180203"/>
                  </a:cubicBezTo>
                  <a:lnTo>
                    <a:pt x="845612" y="5180203"/>
                  </a:lnTo>
                  <a:cubicBezTo>
                    <a:pt x="378647" y="5180203"/>
                    <a:pt x="0" y="4793615"/>
                    <a:pt x="0" y="4316857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832382" y="3464997"/>
            <a:ext cx="14623236" cy="2231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ensinar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grande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personalizar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conteúdo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manualmente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torna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-se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praticamente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impossível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O tempo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necessário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avaliar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diferenciar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conteúdo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dificulta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fornecimento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tutoria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alta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qualidade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Ao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automatizar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tarefas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administrativas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grande volume,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correção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automática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distribuição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adaptativa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conteúdo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IA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permite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concentrem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funções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humanas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insubstituíveis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emocional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orientação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moral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tutoria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holística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085850"/>
            <a:ext cx="16999677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USO PRÁTICO DE FERRAMENTAS DE INTELIGÊNCIA ARTIFICIAL PARA APRENDIZAGEM PERSONALIZADA E AVALIAÇÃO DE HABILIDADES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56150" y="7147541"/>
            <a:ext cx="10803150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Utilize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artificial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gerenciar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tarefas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repetitivas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corrigir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provas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organizar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materiais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gerar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exercícios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diferenciados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)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você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possa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dedicar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tempo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realmente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importa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orientar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fornecer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feedback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apoiar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sua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motivação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bem-estar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705601" y="1453785"/>
            <a:ext cx="10553700" cy="81542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Contexto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Imagine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ministrar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curso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intensivo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4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semanas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"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Gestão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Projetos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Digitais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" para 20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profissionais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adultos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desafio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diretor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escola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acaba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informar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prova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final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certificação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antecipada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três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Você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precisa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personalizar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plano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estudos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grupo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avaliar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nível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preparação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deles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tempo real.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Como a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inteligência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artificial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pode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ser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usada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para resolver esse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problema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?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Escolha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a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sua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opção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sng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Opção</a:t>
            </a:r>
            <a:r>
              <a:rPr lang="en-US" sz="2400" u="sng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Tutor virtual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baseado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IA 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suporte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personalizado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Você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utiliza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ferramenta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Khanmigo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um GPT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personalizado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funciona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tutor 24 horas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7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semana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Você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fornece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ele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rubrica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avaliação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curso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sng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Opção</a:t>
            </a:r>
            <a:r>
              <a:rPr lang="en-US" sz="2400" u="sng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B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ciclo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avaliação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automatizada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avaliação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rápida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).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Gradescope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Eduaide.Ai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usados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​​para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analisar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primeiros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rascunhos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trabalhos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sng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Opção</a:t>
            </a:r>
            <a:r>
              <a:rPr lang="en-US" sz="2400" u="sng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 O "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Cliente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Simulado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"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Generativo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(Teste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Habilidades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Práticas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usam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ChatGPT/Gemini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simular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um "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cliente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difícil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"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simulação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gerenciamento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projetos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34201" y="565515"/>
            <a:ext cx="8465454" cy="578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CENÁRIO BASEADO EM DESAFIOS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6400800" cy="10287000"/>
            <a:chOff x="0" y="0"/>
            <a:chExt cx="914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95" b="-33186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12670" y="775821"/>
            <a:ext cx="9900304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Cenário de treinamento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58526" y="2862463"/>
            <a:ext cx="15970948" cy="6336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33"/>
              </a:lnSpc>
              <a:spcBef>
                <a:spcPct val="0"/>
              </a:spcBef>
            </a:pP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Você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ministra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um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curso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desenvolvimento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profissional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para 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40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alunos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se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preparam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para um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importante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exame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técnico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 Seu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painel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análise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aprendizagem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mostra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30% da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turma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está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em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risco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porque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apesar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compreender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teoria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tem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dificuldade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aplicá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-la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prática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Você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tem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uma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semana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folga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pouco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tempo para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atenção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individualizada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l">
              <a:lnSpc>
                <a:spcPts val="3933"/>
              </a:lnSpc>
              <a:spcBef>
                <a:spcPct val="0"/>
              </a:spcBef>
            </a:pPr>
            <a:endParaRPr lang="en-US" sz="2600" u="none" strike="noStrike" dirty="0">
              <a:solidFill>
                <a:srgbClr val="000000"/>
              </a:solidFill>
              <a:latin typeface="Lato Light" panose="020F0302020204030203" pitchFamily="34" charset="0"/>
              <a:ea typeface="Open Sans"/>
              <a:cs typeface="Open Sans"/>
              <a:sym typeface="Open Sans"/>
            </a:endParaRPr>
          </a:p>
          <a:p>
            <a:pPr marL="0" lvl="0" indent="0" algn="l">
              <a:lnSpc>
                <a:spcPts val="3933"/>
              </a:lnSpc>
              <a:spcBef>
                <a:spcPct val="0"/>
              </a:spcBef>
            </a:pP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Existe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uma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ideia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: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pedir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à IA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se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comporte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como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um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programador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experiente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–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forneça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sugestões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vez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respostas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diretas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para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alunos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aprendam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a resolver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problemas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conta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própria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l">
              <a:lnSpc>
                <a:spcPts val="3933"/>
              </a:lnSpc>
              <a:spcBef>
                <a:spcPct val="0"/>
              </a:spcBef>
            </a:pPr>
            <a:endParaRPr lang="en-US" sz="2600" u="none" strike="noStrike" dirty="0">
              <a:solidFill>
                <a:srgbClr val="000000"/>
              </a:solidFill>
              <a:latin typeface="Lato Light" panose="020F0302020204030203" pitchFamily="34" charset="0"/>
              <a:ea typeface="Open Sans"/>
              <a:cs typeface="Open Sans"/>
              <a:sym typeface="Open Sans"/>
            </a:endParaRPr>
          </a:p>
          <a:p>
            <a:pPr marL="0" lvl="0" indent="0" algn="l">
              <a:lnSpc>
                <a:spcPts val="3933"/>
              </a:lnSpc>
              <a:spcBef>
                <a:spcPct val="0"/>
              </a:spcBef>
            </a:pP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inteligência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artificial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pode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executar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tarefas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rápidas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repetitivas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(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avaliação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feedback), 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você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pode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se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concentrar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no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inteligência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artificial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não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consegue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fazer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como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motivar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fornecer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apoio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emocional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tomar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decisões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l">
              <a:lnSpc>
                <a:spcPts val="3933"/>
              </a:lnSpc>
              <a:spcBef>
                <a:spcPct val="0"/>
              </a:spcBef>
            </a:pP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Seu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desafio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: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Desenvolva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um plano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baseado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inteligência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artificial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ajude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pelo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menos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80% dos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alunos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risco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dominar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conteúdo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uma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semana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sem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atrasar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progresso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dos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alunos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mais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avançados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endParaRPr lang="en-US" sz="285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7" name="Freeform 7" descr="Logotipo representando uma cabeça humana dentro de um círculo.  O conteúdo gerado por inteligência artificial pode ser impreciso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95" b="-33186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31888" y="716909"/>
            <a:ext cx="12403112" cy="834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Ferramenta de </a:t>
            </a:r>
            <a:r>
              <a:rPr lang="en-US" sz="6000" u="none" strike="noStrik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autoavaliação</a:t>
            </a:r>
            <a:endParaRPr lang="en-US" sz="600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750465" y="2363653"/>
            <a:ext cx="10473014" cy="2337122"/>
            <a:chOff x="0" y="0"/>
            <a:chExt cx="13964018" cy="31161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964022" cy="3116149"/>
            </a:xfrm>
            <a:custGeom>
              <a:avLst/>
              <a:gdLst/>
              <a:ahLst/>
              <a:cxnLst/>
              <a:rect l="l" t="t" r="r" b="b"/>
              <a:pathLst>
                <a:path w="13964022" h="3116149">
                  <a:moveTo>
                    <a:pt x="0" y="0"/>
                  </a:moveTo>
                  <a:lnTo>
                    <a:pt x="13964022" y="0"/>
                  </a:lnTo>
                  <a:lnTo>
                    <a:pt x="13964022" y="3116149"/>
                  </a:lnTo>
                  <a:lnTo>
                    <a:pt x="0" y="311614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5099" b="-953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13964018" cy="31161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765810" lvl="1" indent="-382905">
                <a:lnSpc>
                  <a:spcPts val="4320"/>
                </a:lnSpc>
                <a:spcBef>
                  <a:spcPct val="0"/>
                </a:spcBef>
                <a:buAutoNum type="arabicPeriod"/>
              </a:pP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Quais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são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os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maiores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desafios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que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os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professores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enfrentam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atualmente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com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os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métodos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de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ensino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tradicionais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, e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como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eles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acreditam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que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a IA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os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ajudará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a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superá-los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?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30459" y="5324475"/>
            <a:ext cx="10293020" cy="3141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77704" lvl="1" indent="-514350">
              <a:lnSpc>
                <a:spcPts val="3419"/>
              </a:lnSpc>
              <a:spcBef>
                <a:spcPct val="0"/>
              </a:spcBef>
              <a:buFont typeface="+mj-lt"/>
              <a:buAutoNum type="alphaUcPeriod"/>
            </a:pP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Dificuldade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em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adaptar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o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conteúdo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às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necessidades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individuais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de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cada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aluno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.</a:t>
            </a:r>
          </a:p>
          <a:p>
            <a:pPr marL="499361" lvl="1" indent="-514350">
              <a:lnSpc>
                <a:spcPts val="2520"/>
              </a:lnSpc>
              <a:spcBef>
                <a:spcPct val="0"/>
              </a:spcBef>
              <a:buFont typeface="+mj-lt"/>
              <a:buAutoNum type="alphaUcPeriod"/>
            </a:pPr>
            <a:endParaRPr lang="en-US" sz="2800" dirty="0">
              <a:solidFill>
                <a:srgbClr val="53575E"/>
              </a:solidFill>
              <a:latin typeface="Lato Light"/>
              <a:sym typeface="Open Sans"/>
            </a:endParaRPr>
          </a:p>
          <a:p>
            <a:pPr marL="677704" lvl="1" indent="-514350">
              <a:lnSpc>
                <a:spcPts val="3419"/>
              </a:lnSpc>
              <a:spcBef>
                <a:spcPct val="0"/>
              </a:spcBef>
              <a:buFont typeface="+mj-lt"/>
              <a:buAutoNum type="alphaUcPeriod"/>
            </a:pP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Falta de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acesso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dispositivos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digitais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para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os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alunos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.</a:t>
            </a:r>
          </a:p>
          <a:p>
            <a:pPr marL="499361" lvl="1" indent="-514350">
              <a:lnSpc>
                <a:spcPts val="2520"/>
              </a:lnSpc>
              <a:spcBef>
                <a:spcPct val="0"/>
              </a:spcBef>
              <a:buFont typeface="+mj-lt"/>
              <a:buAutoNum type="alphaUcPeriod"/>
            </a:pPr>
            <a:endParaRPr lang="en-US" sz="2800" dirty="0">
              <a:solidFill>
                <a:srgbClr val="53575E"/>
              </a:solidFill>
              <a:latin typeface="Lato Light"/>
              <a:sym typeface="Open Sans"/>
            </a:endParaRPr>
          </a:p>
          <a:p>
            <a:pPr marL="677704" lvl="1" indent="-514350">
              <a:lnSpc>
                <a:spcPts val="3419"/>
              </a:lnSpc>
              <a:spcBef>
                <a:spcPct val="0"/>
              </a:spcBef>
              <a:buFont typeface="+mj-lt"/>
              <a:buAutoNum type="alphaUcPeriod"/>
            </a:pP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Falta de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materiais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de teste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padronizados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.</a:t>
            </a:r>
          </a:p>
          <a:p>
            <a:pPr marL="499361" lvl="1" indent="-514350">
              <a:lnSpc>
                <a:spcPts val="2520"/>
              </a:lnSpc>
              <a:spcBef>
                <a:spcPct val="0"/>
              </a:spcBef>
              <a:buFont typeface="+mj-lt"/>
              <a:buAutoNum type="alphaUcPeriod"/>
            </a:pPr>
            <a:endParaRPr lang="en-US" sz="2800" dirty="0">
              <a:solidFill>
                <a:srgbClr val="53575E"/>
              </a:solidFill>
              <a:latin typeface="Lato Light"/>
              <a:sym typeface="Open Sans"/>
            </a:endParaRPr>
          </a:p>
          <a:p>
            <a:pPr marL="677704" lvl="1" indent="-514350">
              <a:lnSpc>
                <a:spcPts val="3419"/>
              </a:lnSpc>
              <a:spcBef>
                <a:spcPct val="0"/>
              </a:spcBef>
              <a:buFont typeface="+mj-lt"/>
              <a:buAutoNum type="alphaUcPeriod"/>
            </a:pP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O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tédio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dos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alunos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com 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matéria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10" name="Freeform 10" descr="Logotipo representando uma cabeça humana dentro de um círculo.  O conteúdo gerado por inteligência artificial pode ser impreciso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856874" y="4243092"/>
            <a:ext cx="2654103" cy="2654103"/>
            <a:chOff x="0" y="0"/>
            <a:chExt cx="3538804" cy="3538804"/>
          </a:xfrm>
        </p:grpSpPr>
        <p:sp>
          <p:nvSpPr>
            <p:cNvPr id="12" name="Freeform 12" descr="Logotipo de chapéu de formatura  O conteúdo gerado por inteligência artificial pode ser impreciso."/>
            <p:cNvSpPr/>
            <p:nvPr/>
          </p:nvSpPr>
          <p:spPr>
            <a:xfrm>
              <a:off x="0" y="0"/>
              <a:ext cx="3538855" cy="3538855"/>
            </a:xfrm>
            <a:custGeom>
              <a:avLst/>
              <a:gdLst/>
              <a:ahLst/>
              <a:cxnLst/>
              <a:rect l="l" t="t" r="r" b="b"/>
              <a:pathLst>
                <a:path w="3538855" h="3538855">
                  <a:moveTo>
                    <a:pt x="0" y="0"/>
                  </a:moveTo>
                  <a:lnTo>
                    <a:pt x="3538855" y="0"/>
                  </a:lnTo>
                  <a:lnTo>
                    <a:pt x="3538855" y="3538855"/>
                  </a:lnTo>
                  <a:lnTo>
                    <a:pt x="0" y="35388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1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8">
            <a:extLst>
              <a:ext uri="{FF2B5EF4-FFF2-40B4-BE49-F238E27FC236}">
                <a16:creationId xmlns:a16="http://schemas.microsoft.com/office/drawing/2014/main" id="{D458AB5A-A17A-C941-E53A-DC26DADEFA14}"/>
              </a:ext>
            </a:extLst>
          </p:cNvPr>
          <p:cNvSpPr txBox="1"/>
          <p:nvPr/>
        </p:nvSpPr>
        <p:spPr>
          <a:xfrm>
            <a:off x="7472467" y="9592951"/>
            <a:ext cx="10293020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8852" lvl="1" algn="r">
              <a:lnSpc>
                <a:spcPts val="3419"/>
              </a:lnSpc>
            </a:pPr>
            <a:r>
              <a:rPr lang="pt-BR" sz="2850" i="1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Verifique a resposta correta no último slide!</a:t>
            </a: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95" b="-33186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40635" y="2958370"/>
            <a:ext cx="12383243" cy="672750"/>
            <a:chOff x="0" y="0"/>
            <a:chExt cx="16510991" cy="897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510995" cy="896999"/>
            </a:xfrm>
            <a:custGeom>
              <a:avLst/>
              <a:gdLst/>
              <a:ahLst/>
              <a:cxnLst/>
              <a:rect l="l" t="t" r="r" b="b"/>
              <a:pathLst>
                <a:path w="16510995" h="896999">
                  <a:moveTo>
                    <a:pt x="0" y="0"/>
                  </a:moveTo>
                  <a:lnTo>
                    <a:pt x="16510995" y="0"/>
                  </a:lnTo>
                  <a:lnTo>
                    <a:pt x="16510995" y="896999"/>
                  </a:lnTo>
                  <a:lnTo>
                    <a:pt x="0" y="89699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08659" b="-30865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16510991" cy="8970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30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Questão</a:t>
              </a:r>
              <a:r>
                <a:rPr lang="en-US" sz="30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para </a:t>
              </a:r>
              <a:r>
                <a:rPr lang="en-US" sz="30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reflexão</a:t>
              </a:r>
              <a:endParaRPr lang="en-US" sz="30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4178137"/>
            <a:ext cx="16227076" cy="2603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sz="2800" dirty="0">
              <a:latin typeface="Lato Light" panose="020F0302020204030203" pitchFamily="34" charset="0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você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implementasse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um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modelo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aberta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 um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painel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preditivo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em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sua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sala de aula,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800" u="none" strike="noStrike" dirty="0">
              <a:solidFill>
                <a:srgbClr val="53575E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800" u="none" strike="noStrike" dirty="0">
              <a:solidFill>
                <a:srgbClr val="53575E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Como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suas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interações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diárias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com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os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alunos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mudariam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?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Especificamente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identifique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uma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atividade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tradicional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padronizada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você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deixaria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fazer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dar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espaço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intervenções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personalizadas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sugeridas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por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IA.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1053813"/>
            <a:ext cx="6756053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FERRAMENTA DE AUTOAVALIAÇÃO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35350" y="1463993"/>
            <a:ext cx="5645365" cy="7492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99"/>
              </a:lnSpc>
            </a:pPr>
            <a:r>
              <a:rPr lang="en-US" sz="6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UNIDADE 2: </a:t>
            </a:r>
          </a:p>
          <a:p>
            <a:pPr marL="0" lvl="0" indent="0" algn="l">
              <a:lnSpc>
                <a:spcPts val="6599"/>
              </a:lnSpc>
            </a:pPr>
            <a:r>
              <a:rPr lang="en-US" sz="6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DESENVOLVENDO ATIVIDADES INCLUSIVAS DE APRENDIZAGEM E ORIENTAÇÃO COM BASE EM INTELIGÊNCIA ARTIFICIAL.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>
            <a:extLst>
              <a:ext uri="{FF2B5EF4-FFF2-40B4-BE49-F238E27FC236}">
                <a16:creationId xmlns:a16="http://schemas.microsoft.com/office/drawing/2014/main" id="{5FA2C453-4887-A7CA-C47C-875BAF946ECC}"/>
              </a:ext>
            </a:extLst>
          </p:cNvPr>
          <p:cNvGrpSpPr/>
          <p:nvPr/>
        </p:nvGrpSpPr>
        <p:grpSpPr>
          <a:xfrm>
            <a:off x="7086600" y="6362701"/>
            <a:ext cx="10172700" cy="2895599"/>
            <a:chOff x="0" y="0"/>
            <a:chExt cx="12517336" cy="3256191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8D5A3148-5B49-6363-5CB1-291DF465B45B}"/>
                </a:ext>
              </a:extLst>
            </p:cNvPr>
            <p:cNvSpPr/>
            <p:nvPr/>
          </p:nvSpPr>
          <p:spPr>
            <a:xfrm>
              <a:off x="0" y="0"/>
              <a:ext cx="12517374" cy="3256153"/>
            </a:xfrm>
            <a:custGeom>
              <a:avLst/>
              <a:gdLst/>
              <a:ahLst/>
              <a:cxnLst/>
              <a:rect l="l" t="t" r="r" b="b"/>
              <a:pathLst>
                <a:path w="12517374" h="3256153">
                  <a:moveTo>
                    <a:pt x="0" y="0"/>
                  </a:moveTo>
                  <a:lnTo>
                    <a:pt x="12517374" y="0"/>
                  </a:lnTo>
                  <a:lnTo>
                    <a:pt x="12517374" y="3256153"/>
                  </a:lnTo>
                  <a:lnTo>
                    <a:pt x="0" y="3256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0483" r="-5884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extBox 2"/>
          <p:cNvSpPr txBox="1"/>
          <p:nvPr/>
        </p:nvSpPr>
        <p:spPr>
          <a:xfrm>
            <a:off x="1028700" y="2835783"/>
            <a:ext cx="16230600" cy="2922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atividades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inclusivas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baseadas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exige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mudança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abordagem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mudança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paradigma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deixar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encarar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especiais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casos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excepcionais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passar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colocá-los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centro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planejamento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pedagógico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Ao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modelos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Desenho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Universal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(DUA) e o Design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Margens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(DFM),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educadores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ambientes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onde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acessibilidade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incorporada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início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ser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reflexão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tardia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termo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"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descentralizado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"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esses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removidos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centro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—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educacionais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políticos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sociais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—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nossa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tarefa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reintegrá-los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085850"/>
            <a:ext cx="15557331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DESENVOLVENDO ATIVIDADES INCLUSIVAS DE APRENDIZAGEM E ORIENTAÇÃO BASEADAS EM INTELIGÊNCIA ARTIFICIAL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62477" y="7143634"/>
            <a:ext cx="9220976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projetar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atividades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suporte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IA, é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importante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começar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pelas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necessidades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vulneráveis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Se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tarefa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for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acessível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clara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oferecer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suporte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necessário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provavelmente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será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eficaz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inclusiva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toda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turma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0" y="2428875"/>
            <a:ext cx="8115300" cy="5551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deve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aplicar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três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princípios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Desenho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Universal para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(DUA)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abordar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"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porquê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", o "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quê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" e o "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"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Engajamento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(o “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porquê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”):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Conecte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conceitos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IA à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realidade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contexto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seus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mantê-los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interessados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Representação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(o “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quê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”):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Apresenta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informações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diferentes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formatos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texto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áudio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imagens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demonstrações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interativas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Ação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Expressão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(o “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como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”):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Oferece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múltiplas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maneiras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demonstrar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aprenderam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tanto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meio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atividades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offline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quanto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recursos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digitais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8454038" cy="10287000"/>
            <a:chOff x="0" y="0"/>
            <a:chExt cx="1127205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272012" cy="13716000"/>
            </a:xfrm>
            <a:custGeom>
              <a:avLst/>
              <a:gdLst/>
              <a:ahLst/>
              <a:cxnLst/>
              <a:rect l="l" t="t" r="r" b="b"/>
              <a:pathLst>
                <a:path w="11272012" h="13716000">
                  <a:moveTo>
                    <a:pt x="0" y="0"/>
                  </a:moveTo>
                  <a:lnTo>
                    <a:pt x="11272012" y="0"/>
                  </a:lnTo>
                  <a:lnTo>
                    <a:pt x="11272012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3817" r="-4870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886837"/>
            <a:ext cx="16230600" cy="433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melhorar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significativamente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personalização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autonomia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dificuldades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deficiências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518160" lvl="1" indent="-259080" algn="just">
              <a:lnSpc>
                <a:spcPts val="2592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Sistemas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Tutores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Inteligentes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(STI):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Ferramentas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MathU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oferecem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percursos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personalizados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feedback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adaptativo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permitindo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dificuldades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progridam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seu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próprio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ritmo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518160" lvl="1" indent="-259080" algn="just">
              <a:lnSpc>
                <a:spcPts val="2592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Inteligência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Artificial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Assistiva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Utiliza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conversão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fala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texto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avatares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3D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língua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gestual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surdos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aplicativos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jogos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visualmente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estimulantes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exemplo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"Busy Shapes")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manter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foco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reduzir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barreiras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cognitivas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518160" lvl="1" indent="-259080" algn="just">
              <a:lnSpc>
                <a:spcPts val="2592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Apoio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psicológico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Aplique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 Teoria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Autodeterminação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(TAD)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oferecendo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opções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projetos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ferramentas.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apoia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necessidade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autonomia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competência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comprovadamente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reduz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ansiedade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salas de aula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inclusivas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com IA.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085850"/>
            <a:ext cx="15557331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</a:t>
            </a: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OMO A IA APOIA A APRENDIZAGEM INCLUSIVA</a:t>
            </a:r>
          </a:p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endParaRPr lang="en-US" sz="4200" u="none" strike="noStrike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71857" y="2239137"/>
            <a:ext cx="10031942" cy="5668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Para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afastar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mentalidade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"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agir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rápido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quebrar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coisas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",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você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usar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roteiro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planejar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próximo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projeto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IA: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Etapa 1: Ferramenta 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Contexto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Escolha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 ferramenta de IA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identifique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riscos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óbvios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prestando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atenção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à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política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dados,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apenas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à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funcionalidade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Fase 2: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Abordagem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detalhada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Identificar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aluno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“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descentralizado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”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atividade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à Internet,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barreiras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linguísticas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necessidades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específicas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privacidade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). 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Fase 3: Adaptação: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Elabore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atividade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pensando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aluno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modificando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estrutura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reduzir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 carga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cognitiva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melhorar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acessibilidade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todos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Etapa 4: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Generalização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Amplie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atividade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todo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grupo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verificando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adaptações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feitas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melhoram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aprendizado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dos outros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  <p:pic>
        <p:nvPicPr>
          <p:cNvPr id="3" name="Picture 3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t="1336" b="1336"/>
          <a:stretch>
            <a:fillRect/>
          </a:stretch>
        </p:blipFill>
        <p:spPr>
          <a:xfrm>
            <a:off x="0" y="0"/>
            <a:ext cx="6571583" cy="10287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05567" y="915777"/>
            <a:ext cx="7065409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CENÁRIO BASEADO EM DESAFIOS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865477" cy="10287000"/>
            <a:chOff x="0" y="0"/>
            <a:chExt cx="915397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54033" cy="13716000"/>
            </a:xfrm>
            <a:custGeom>
              <a:avLst/>
              <a:gdLst/>
              <a:ahLst/>
              <a:cxnLst/>
              <a:rect l="l" t="t" r="r" b="b"/>
              <a:pathLst>
                <a:path w="9154033" h="13716000">
                  <a:moveTo>
                    <a:pt x="0" y="0"/>
                  </a:moveTo>
                  <a:lnTo>
                    <a:pt x="9154033" y="0"/>
                  </a:lnTo>
                  <a:lnTo>
                    <a:pt x="9154033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305567" y="2019300"/>
            <a:ext cx="9953733" cy="7335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perceberá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estrutura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atividade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elaborada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vulnerável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clara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eficaz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também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o restante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responsável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três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semanas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"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Segurança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Trabalho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" com 25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muito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diversos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Desafio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final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consiste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"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Simulação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Local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Trabalho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".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redesenhá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-la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demonstrar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barreiras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linguísticas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deficiência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Como a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inteligência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artificial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pode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ser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implementada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para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garantir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igualdade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oportunidades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?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518160" lvl="1" indent="-259080" algn="l">
              <a:lnSpc>
                <a:spcPts val="2592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Opção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Multimodal (DUA):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Converta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manuais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áudio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ferramentas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Speechify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infográficos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o Canva Magic Studio.</a:t>
            </a:r>
          </a:p>
          <a:p>
            <a:pPr marL="518160" lvl="1" indent="-259080" algn="l">
              <a:lnSpc>
                <a:spcPts val="2592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Opção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Linguagem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simples: Utilize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guia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glossário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curso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facilitar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compreensão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518160" lvl="1" indent="-259080" algn="l">
              <a:lnSpc>
                <a:spcPts val="2592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Opção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Substitui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escrita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assistente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95" b="-33186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12670" y="775821"/>
            <a:ext cx="9900304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Cenário de treinamento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58526" y="2805674"/>
            <a:ext cx="15970948" cy="664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0"/>
              </a:lnSpc>
              <a:spcBef>
                <a:spcPct val="0"/>
              </a:spcBef>
            </a:pP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Você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é professor(a)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um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centro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educação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adultos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onde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muitos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alunos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estão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preocupados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com 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vigilância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e 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uso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indevido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dados. 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centro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acaba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implementar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um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sistema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frequência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participação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baseado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inteligência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artificial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usa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reconhecimento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facial para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identificar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riscos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evasão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... mas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ninguém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perguntou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alunos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como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seus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dados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serão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usados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l">
              <a:lnSpc>
                <a:spcPts val="4140"/>
              </a:lnSpc>
              <a:spcBef>
                <a:spcPct val="0"/>
              </a:spcBef>
            </a:pPr>
            <a:endParaRPr lang="en-US" sz="2600" u="none" strike="noStrike" dirty="0">
              <a:solidFill>
                <a:srgbClr val="000000"/>
              </a:solidFill>
              <a:latin typeface="Lato Light" panose="020F0302020204030203" pitchFamily="34" charset="0"/>
              <a:ea typeface="Open Sans"/>
              <a:cs typeface="Open Sans"/>
              <a:sym typeface="Open Sans"/>
            </a:endParaRPr>
          </a:p>
          <a:p>
            <a:pPr marL="0" lvl="0" indent="0" algn="l">
              <a:lnSpc>
                <a:spcPts val="4140"/>
              </a:lnSpc>
              <a:spcBef>
                <a:spcPct val="0"/>
              </a:spcBef>
            </a:pP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transição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um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modelo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baseado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no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consumo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para um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modelo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conduzido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pelos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cidadãos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requer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duas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etapas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:</a:t>
            </a:r>
          </a:p>
          <a:p>
            <a:pPr marL="695325" lvl="1" indent="-347662" algn="l">
              <a:lnSpc>
                <a:spcPts val="4140"/>
              </a:lnSpc>
              <a:spcBef>
                <a:spcPct val="0"/>
              </a:spcBef>
              <a:buFont typeface="Arial"/>
              <a:buChar char="•"/>
            </a:pP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Alunos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estágio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criam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seu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próprio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"bot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ético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"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critica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sistema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inteligência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artificial da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escola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695325" lvl="1" indent="-347662" algn="l">
              <a:lnSpc>
                <a:spcPts val="4140"/>
              </a:lnSpc>
              <a:spcBef>
                <a:spcPct val="0"/>
              </a:spcBef>
              <a:buFont typeface="Arial"/>
              <a:buChar char="•"/>
            </a:pP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Conselho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da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Comunidade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de IA: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Estagiários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(e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suas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famílias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, se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aplicável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)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têm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influência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na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definição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das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regras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de dados e dos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limites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risco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para IA.</a:t>
            </a:r>
          </a:p>
          <a:p>
            <a:pPr marL="695325" lvl="1" indent="-347662" algn="l">
              <a:lnSpc>
                <a:spcPts val="4140"/>
              </a:lnSpc>
              <a:spcBef>
                <a:spcPct val="0"/>
              </a:spcBef>
              <a:buFont typeface="Arial"/>
              <a:buChar char="•"/>
            </a:pPr>
            <a:endParaRPr lang="en-US" sz="2600" b="1" u="none" strike="noStrike" dirty="0">
              <a:solidFill>
                <a:srgbClr val="000000"/>
              </a:solidFill>
              <a:latin typeface="Lato Light" panose="020F0302020204030203" pitchFamily="34" charset="0"/>
              <a:ea typeface="Open Sans Bold"/>
              <a:cs typeface="Open Sans Bold"/>
              <a:sym typeface="Open Sans Bold"/>
            </a:endParaRPr>
          </a:p>
          <a:p>
            <a:pPr>
              <a:lnSpc>
                <a:spcPts val="4140"/>
              </a:lnSpc>
              <a:spcBef>
                <a:spcPct val="0"/>
              </a:spcBef>
            </a:pP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projeto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considera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o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contexto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jurídico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político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e social e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mostra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como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alunos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passam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usuários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passivos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a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participantes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ativos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que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definem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metas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limitações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e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limites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risco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para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sistemas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IA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que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regem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suas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vidas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486727" lvl="1" indent="-243364" algn="l">
              <a:lnSpc>
                <a:spcPts val="2520"/>
              </a:lnSpc>
              <a:spcBef>
                <a:spcPct val="0"/>
              </a:spcBef>
            </a:pPr>
            <a:endParaRPr lang="en-US" sz="300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7" name="Freeform 7" descr="Logotipo representando uma cabeça humana dentro de um círculo.  O conteúdo gerado por inteligência artificial pode ser impreciso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82" b="-33187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31888" y="716909"/>
            <a:ext cx="12707950" cy="834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Ferramenta de </a:t>
            </a:r>
            <a:r>
              <a:rPr lang="en-US" sz="6000" u="none" strike="noStrik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autoavaliação</a:t>
            </a:r>
            <a:endParaRPr lang="en-US" sz="600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860489" y="2214382"/>
            <a:ext cx="11447802" cy="1315315"/>
            <a:chOff x="0" y="0"/>
            <a:chExt cx="15263736" cy="175375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263740" cy="1753748"/>
            </a:xfrm>
            <a:custGeom>
              <a:avLst/>
              <a:gdLst/>
              <a:ahLst/>
              <a:cxnLst/>
              <a:rect l="l" t="t" r="r" b="b"/>
              <a:pathLst>
                <a:path w="15263740" h="1753748">
                  <a:moveTo>
                    <a:pt x="0" y="0"/>
                  </a:moveTo>
                  <a:lnTo>
                    <a:pt x="15263740" y="0"/>
                  </a:lnTo>
                  <a:lnTo>
                    <a:pt x="15263740" y="1753748"/>
                  </a:lnTo>
                  <a:lnTo>
                    <a:pt x="0" y="17537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498" b="-8667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5263736" cy="17632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indent="0">
                <a:lnSpc>
                  <a:spcPts val="4500"/>
                </a:lnSpc>
                <a:spcBef>
                  <a:spcPct val="0"/>
                </a:spcBef>
              </a:pP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2. Como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são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definidos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os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“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casos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descentralizados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”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na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metodologia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Design from Margins (DFM)?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30440" y="4275572"/>
            <a:ext cx="11377851" cy="4327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>
              <a:lnSpc>
                <a:spcPts val="3779"/>
              </a:lnSpc>
              <a:spcBef>
                <a:spcPct val="0"/>
              </a:spcBef>
            </a:pP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A)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Usuários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típicos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que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representam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maioria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do mercado.</a:t>
            </a:r>
          </a:p>
          <a:p>
            <a:pPr lvl="0" indent="0">
              <a:lnSpc>
                <a:spcPts val="2520"/>
              </a:lnSpc>
              <a:spcBef>
                <a:spcPct val="0"/>
              </a:spcBef>
            </a:pPr>
            <a:endParaRPr lang="en-US" sz="2800" dirty="0">
              <a:solidFill>
                <a:srgbClr val="53575E"/>
              </a:solidFill>
              <a:latin typeface="Lato Light"/>
              <a:sym typeface="Open Sans"/>
            </a:endParaRPr>
          </a:p>
          <a:p>
            <a:pPr lvl="0" indent="0">
              <a:lnSpc>
                <a:spcPts val="3779"/>
              </a:lnSpc>
              <a:spcBef>
                <a:spcPct val="0"/>
              </a:spcBef>
            </a:pP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B) Casos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técnicos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excepcionais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,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muito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raros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para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justificar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o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custo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do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projeto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.</a:t>
            </a:r>
          </a:p>
          <a:p>
            <a:pPr lvl="0" indent="0">
              <a:lnSpc>
                <a:spcPts val="2520"/>
              </a:lnSpc>
              <a:spcBef>
                <a:spcPct val="0"/>
              </a:spcBef>
            </a:pPr>
            <a:endParaRPr lang="en-US" sz="2800" dirty="0">
              <a:solidFill>
                <a:srgbClr val="53575E"/>
              </a:solidFill>
              <a:latin typeface="Lato Light"/>
              <a:sym typeface="Open Sans"/>
            </a:endParaRPr>
          </a:p>
          <a:p>
            <a:pPr lvl="0" indent="0">
              <a:lnSpc>
                <a:spcPts val="3779"/>
              </a:lnSpc>
              <a:spcBef>
                <a:spcPct val="0"/>
              </a:spcBef>
            </a:pP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C)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Os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usuários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marginalizados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,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que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são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os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mais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vulneráveis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,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recebem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menos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apoio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são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frequentemente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os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mais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vulneráveis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​​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ao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crime.</a:t>
            </a:r>
          </a:p>
          <a:p>
            <a:pPr lvl="0" indent="0">
              <a:lnSpc>
                <a:spcPts val="2520"/>
              </a:lnSpc>
              <a:spcBef>
                <a:spcPct val="0"/>
              </a:spcBef>
            </a:pPr>
            <a:endParaRPr lang="en-US" sz="2800" dirty="0">
              <a:solidFill>
                <a:srgbClr val="53575E"/>
              </a:solidFill>
              <a:latin typeface="Lato Light"/>
              <a:sym typeface="Open Sans"/>
            </a:endParaRPr>
          </a:p>
          <a:p>
            <a:pPr lvl="0" indent="0">
              <a:lnSpc>
                <a:spcPts val="3779"/>
              </a:lnSpc>
              <a:spcBef>
                <a:spcPct val="0"/>
              </a:spcBef>
            </a:pP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D)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Indivíduos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com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alta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renda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que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geram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maior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parte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da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receita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para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empresas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de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tecnologia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10" name="Freeform 10" descr="Logotipo representando uma cabeça humana dentro de um círculo.  O conteúdo gerado por inteligência artificial pode ser impreciso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639838" y="4243092"/>
            <a:ext cx="2654103" cy="2654103"/>
            <a:chOff x="0" y="0"/>
            <a:chExt cx="3538804" cy="3538804"/>
          </a:xfrm>
        </p:grpSpPr>
        <p:sp>
          <p:nvSpPr>
            <p:cNvPr id="12" name="Freeform 12" descr="Logotipo de chapéu de formatura  O conteúdo gerado por inteligência artificial pode ser impreciso."/>
            <p:cNvSpPr/>
            <p:nvPr/>
          </p:nvSpPr>
          <p:spPr>
            <a:xfrm>
              <a:off x="0" y="0"/>
              <a:ext cx="3538855" cy="3538855"/>
            </a:xfrm>
            <a:custGeom>
              <a:avLst/>
              <a:gdLst/>
              <a:ahLst/>
              <a:cxnLst/>
              <a:rect l="l" t="t" r="r" b="b"/>
              <a:pathLst>
                <a:path w="3538855" h="3538855">
                  <a:moveTo>
                    <a:pt x="0" y="0"/>
                  </a:moveTo>
                  <a:lnTo>
                    <a:pt x="3538855" y="0"/>
                  </a:lnTo>
                  <a:lnTo>
                    <a:pt x="3538855" y="3538855"/>
                  </a:lnTo>
                  <a:lnTo>
                    <a:pt x="0" y="35388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1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8">
            <a:extLst>
              <a:ext uri="{FF2B5EF4-FFF2-40B4-BE49-F238E27FC236}">
                <a16:creationId xmlns:a16="http://schemas.microsoft.com/office/drawing/2014/main" id="{52B7BCE4-5F67-9206-0B66-21333F939C2A}"/>
              </a:ext>
            </a:extLst>
          </p:cNvPr>
          <p:cNvSpPr txBox="1"/>
          <p:nvPr/>
        </p:nvSpPr>
        <p:spPr>
          <a:xfrm>
            <a:off x="7472467" y="9592951"/>
            <a:ext cx="10293020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8852" lvl="1" algn="r">
              <a:lnSpc>
                <a:spcPts val="3419"/>
              </a:lnSpc>
            </a:pPr>
            <a:r>
              <a:rPr lang="pt-BR" sz="2850" i="1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Verifique a resposta correta no último slide!</a:t>
            </a: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95" b="-33186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6756053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FERRAMENTA DE AUTOAVALIAÇÃO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2720405"/>
            <a:ext cx="12383243" cy="672750"/>
            <a:chOff x="0" y="0"/>
            <a:chExt cx="16510991" cy="897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510995" cy="896999"/>
            </a:xfrm>
            <a:custGeom>
              <a:avLst/>
              <a:gdLst/>
              <a:ahLst/>
              <a:cxnLst/>
              <a:rect l="l" t="t" r="r" b="b"/>
              <a:pathLst>
                <a:path w="16510995" h="896999">
                  <a:moveTo>
                    <a:pt x="0" y="0"/>
                  </a:moveTo>
                  <a:lnTo>
                    <a:pt x="16510995" y="0"/>
                  </a:lnTo>
                  <a:lnTo>
                    <a:pt x="16510995" y="896999"/>
                  </a:lnTo>
                  <a:lnTo>
                    <a:pt x="0" y="89699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08659" b="-30865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16510991" cy="8970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30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Questão</a:t>
              </a:r>
              <a:r>
                <a:rPr lang="en-US" sz="30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para </a:t>
              </a:r>
              <a:r>
                <a:rPr lang="en-US" sz="30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reflexão</a:t>
              </a:r>
              <a:endParaRPr lang="en-US" sz="30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3561897"/>
            <a:ext cx="16230600" cy="2975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sz="2800" dirty="0">
              <a:latin typeface="Lato Light" panose="020F0302020204030203" pitchFamily="34" charset="0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Ao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refletir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sobre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uso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ferramentas de IA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em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sua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sala de aula,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identifique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uma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situação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específica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em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você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utilizou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tecnologia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principalmente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como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um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recurso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os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alunos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sem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envolvê-los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ativamente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no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processo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tomada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decisão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sobre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seu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uso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800" u="none" strike="noStrike" dirty="0">
              <a:solidFill>
                <a:srgbClr val="53575E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mudança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pedagógica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específica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você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poderia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implementar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na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próxima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semana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capacitar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seus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alunos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participar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forma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mais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independente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na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definição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metas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na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análise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crítica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ou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na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avaliação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dos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sistemas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IA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utilizam</a:t>
            </a:r>
            <a:r>
              <a:rPr lang="en-US" sz="2800" u="none" strike="noStrike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?</a:t>
            </a: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878330"/>
            <a:ext cx="6080576" cy="6663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99"/>
              </a:lnSpc>
            </a:pPr>
            <a:r>
              <a:rPr lang="en-US" sz="6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UNIDADE 3: </a:t>
            </a:r>
          </a:p>
          <a:p>
            <a:pPr marL="0" lvl="0" indent="0" algn="l">
              <a:lnSpc>
                <a:spcPts val="6599"/>
              </a:lnSpc>
            </a:pPr>
            <a:r>
              <a:rPr lang="en-US" sz="6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PRESERVAR A DIMENSÃO HUMANA E O CONTROLE PEDAGÓGICO NO TREINAMENTO EM IA.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">
            <a:extLst>
              <a:ext uri="{FF2B5EF4-FFF2-40B4-BE49-F238E27FC236}">
                <a16:creationId xmlns:a16="http://schemas.microsoft.com/office/drawing/2014/main" id="{92EED41D-417D-CCC3-D3BC-13CD090CFE71}"/>
              </a:ext>
            </a:extLst>
          </p:cNvPr>
          <p:cNvGrpSpPr/>
          <p:nvPr/>
        </p:nvGrpSpPr>
        <p:grpSpPr>
          <a:xfrm>
            <a:off x="7086600" y="6362701"/>
            <a:ext cx="10172700" cy="2895599"/>
            <a:chOff x="0" y="0"/>
            <a:chExt cx="12517336" cy="3256191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9F891169-3F03-ABF9-634C-2F9D7635B9D7}"/>
                </a:ext>
              </a:extLst>
            </p:cNvPr>
            <p:cNvSpPr/>
            <p:nvPr/>
          </p:nvSpPr>
          <p:spPr>
            <a:xfrm>
              <a:off x="0" y="0"/>
              <a:ext cx="12517374" cy="3256153"/>
            </a:xfrm>
            <a:custGeom>
              <a:avLst/>
              <a:gdLst/>
              <a:ahLst/>
              <a:cxnLst/>
              <a:rect l="l" t="t" r="r" b="b"/>
              <a:pathLst>
                <a:path w="12517374" h="3256153">
                  <a:moveTo>
                    <a:pt x="0" y="0"/>
                  </a:moveTo>
                  <a:lnTo>
                    <a:pt x="12517374" y="0"/>
                  </a:lnTo>
                  <a:lnTo>
                    <a:pt x="12517374" y="3256153"/>
                  </a:lnTo>
                  <a:lnTo>
                    <a:pt x="0" y="3256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0483" r="-5884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extBox 2"/>
          <p:cNvSpPr txBox="1"/>
          <p:nvPr/>
        </p:nvSpPr>
        <p:spPr>
          <a:xfrm>
            <a:off x="8089811" y="3589163"/>
            <a:ext cx="5467350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LAYOUT DEL TITOLO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156728"/>
            <a:ext cx="16230600" cy="2533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 acordo com os princípios fundamentais do Conselho da Europa, os sistemas de IA são imitações sofisticadas do comportamento e da tomada de decisões humanas, mas carecem de intenção ou compreensão humanas.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 tratarmos a IA como um "pensador", corremos o risco de perder, imperceptivelmente, o controle pedagógico. É crucial lembrar que a IA não é uma ferramenta neutra; pelo contrário, ela incorpora os valores políticos, econômicos e sociais de seus desenvolvedores. Se não questionarmos como a inteligência e o aprendizado são definidos nesses sistemas, delegamos, sem perceber, nosso ensino aos vieses e valores do algoritmo do desenvolvedor.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085850"/>
            <a:ext cx="16230600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PRESERVAÇÃO DA DIMENSÃO HUMANA E DO CONTROLE EDUCACIONAL NO APRENDIZADO ASSISTIDO POR INTELIGÊNCIA ARTIFICIAL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752199" y="7086583"/>
            <a:ext cx="8841532" cy="1859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As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atividades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com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auxílio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IA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devem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sempre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começar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terminar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com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intervenção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humana. Antes de usar a IA,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peça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alunos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anotem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suas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ideias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ou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perguntas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seguida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revisem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editem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justifiquem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resposta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gerada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pela IA.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595394" y="1885950"/>
            <a:ext cx="8663906" cy="666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controle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pedagógico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mantido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colocar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ser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humano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agente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todo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educativo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envolve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diversas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funções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essenciais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você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educador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deve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desempenhar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Intérprete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Ético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Orienta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avaliação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crítica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resultados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da IA,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ajudando-os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identificar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vieses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compreender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suas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implicações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Orientação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reflexiva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incentiva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aprendizado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ativo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estimulando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você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questionar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sugestões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da IA ​​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vez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aceitá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-las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análise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estrutura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Investigação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Humana–IA–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Aprimoramento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Humano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(I-IA-I)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afirma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da IA ​​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deve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começar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com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investigação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humana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terminar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com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revisão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reflexão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humanas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impedindo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IA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torne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produto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final.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8072999" cy="10287000"/>
            <a:chOff x="0" y="0"/>
            <a:chExt cx="10763999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764012" cy="13716000"/>
            </a:xfrm>
            <a:custGeom>
              <a:avLst/>
              <a:gdLst/>
              <a:ahLst/>
              <a:cxnLst/>
              <a:rect l="l" t="t" r="r" b="b"/>
              <a:pathLst>
                <a:path w="10764012" h="13716000">
                  <a:moveTo>
                    <a:pt x="0" y="0"/>
                  </a:moveTo>
                  <a:lnTo>
                    <a:pt x="10764012" y="0"/>
                  </a:lnTo>
                  <a:lnTo>
                    <a:pt x="10764012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673" r="-6112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540172"/>
            <a:ext cx="9644396" cy="1721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PRESERVAÇÃO DA DIMENSÃO HUMANA E DO CONTROLE EDUCACIONAL NO APRENDIZADO ASSISTIDO POR INTELIGÊNCIA ARTIFICIAL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564978"/>
            <a:ext cx="9074894" cy="651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dirty="0"/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Pesquisas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(Chiu et al., 2023)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mostram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educadores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têm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impacto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motivação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percebida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própria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delegar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tarefas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administrativas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repetitivas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à IA,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concentrar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socioemocional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mentoria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resolução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criativa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problemas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 crucial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garantir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IA continue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ferramenta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enquanto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julgamento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permaneçam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essenciais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fundamental é: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ctr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treinando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dependam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IA ​​para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pensar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ajude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pensar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profunda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independente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771651" y="0"/>
            <a:ext cx="7516349" cy="10287000"/>
            <a:chOff x="0" y="0"/>
            <a:chExt cx="10021799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021824" cy="13716000"/>
            </a:xfrm>
            <a:custGeom>
              <a:avLst/>
              <a:gdLst/>
              <a:ahLst/>
              <a:cxnLst/>
              <a:rect l="l" t="t" r="r" b="b"/>
              <a:pathLst>
                <a:path w="10021824" h="13716000">
                  <a:moveTo>
                    <a:pt x="0" y="0"/>
                  </a:moveTo>
                  <a:lnTo>
                    <a:pt x="10021824" y="0"/>
                  </a:lnTo>
                  <a:lnTo>
                    <a:pt x="100218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05296" b="-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193938" y="2381250"/>
            <a:ext cx="9065362" cy="666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Sua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instituição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adotou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plataforma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currículos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trabalhos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sugere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intervenções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base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dados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desafio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solicita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reunião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Eles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percebem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treinamento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impessoal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consideram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feedback da IA ​​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genérico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pouca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aprimorar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habilidades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retomar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controle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1" lvl="1" indent="-217171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Opção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rascunho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controle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pedagógico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estabelece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nenhum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conteúdo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mostrado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contextualização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prévia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pelo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professor. </a:t>
            </a:r>
          </a:p>
          <a:p>
            <a:pPr marL="434341" lvl="1" indent="-217171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Opção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humana 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dimensão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humana): 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cuida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teórica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mas 30% da nota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depende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entrevista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obrigatória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o professor. </a:t>
            </a:r>
          </a:p>
          <a:p>
            <a:pPr marL="434341" lvl="1" indent="-217171" algn="just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Opção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Alfabetização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Crítica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Autonomia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Transformar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objeto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análise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193938" y="1085850"/>
            <a:ext cx="6781348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CENÁRIO BASEADO EM DESAFIOS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1329117" y="0"/>
            <a:ext cx="9017670" cy="10287000"/>
            <a:chOff x="0" y="0"/>
            <a:chExt cx="1202356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023598" cy="13716000"/>
            </a:xfrm>
            <a:custGeom>
              <a:avLst/>
              <a:gdLst/>
              <a:ahLst/>
              <a:cxnLst/>
              <a:rect l="l" t="t" r="r" b="b"/>
              <a:pathLst>
                <a:path w="12023598" h="13716000">
                  <a:moveTo>
                    <a:pt x="0" y="0"/>
                  </a:moveTo>
                  <a:lnTo>
                    <a:pt x="12023598" y="0"/>
                  </a:lnTo>
                  <a:lnTo>
                    <a:pt x="1202359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4132" t="-802" r="-19991" b="-59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95" b="-33186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12670" y="775821"/>
            <a:ext cx="9900304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Cenário de treinamento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59057" y="2714616"/>
            <a:ext cx="16769886" cy="64105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347"/>
              </a:lnSpc>
              <a:spcBef>
                <a:spcPct val="0"/>
              </a:spcBef>
            </a:pP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Durante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workshops do CVET,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alunos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se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preparam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para 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certificação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inserem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códigos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falha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diretamente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uma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ferramenta de IA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generativa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fornece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instruções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passo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passo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para 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reparo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 Um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aluno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pergunta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: "Se a IA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consegue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diagnosticar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problema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imediatamente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aprender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teoria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?". </a:t>
            </a:r>
          </a:p>
          <a:p>
            <a:pPr marL="0" lvl="0" indent="0" algn="l">
              <a:lnSpc>
                <a:spcPts val="4347"/>
              </a:lnSpc>
              <a:spcBef>
                <a:spcPct val="0"/>
              </a:spcBef>
            </a:pPr>
            <a:endParaRPr lang="en-US" sz="2600" dirty="0">
              <a:solidFill>
                <a:srgbClr val="000000"/>
              </a:solidFill>
              <a:latin typeface="Lato Light" panose="020F0302020204030203" pitchFamily="34" charset="0"/>
              <a:ea typeface="Open Sans"/>
              <a:cs typeface="Open Sans"/>
              <a:sym typeface="Open Sans"/>
            </a:endParaRPr>
          </a:p>
          <a:p>
            <a:pPr marL="0" lvl="0" indent="0" algn="l">
              <a:lnSpc>
                <a:spcPts val="4347"/>
              </a:lnSpc>
              <a:spcBef>
                <a:spcPct val="0"/>
              </a:spcBef>
            </a:pP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instrutor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responde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atuando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como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um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intérprete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ético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:</a:t>
            </a:r>
          </a:p>
          <a:p>
            <a:pPr marL="712945" lvl="1" indent="-356473" algn="l">
              <a:lnSpc>
                <a:spcPts val="4347"/>
              </a:lnSpc>
              <a:spcBef>
                <a:spcPct val="0"/>
              </a:spcBef>
              <a:buFont typeface="Arial"/>
              <a:buChar char="•"/>
            </a:pP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É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necessária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uma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defesa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oral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qual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participantes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explicam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a IA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deixou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passar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(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exemplo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riscos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segurança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características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específicas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dos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equipamentos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antigos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escola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).</a:t>
            </a:r>
          </a:p>
          <a:p>
            <a:pPr marL="712945" lvl="1" indent="-356473" algn="l">
              <a:lnSpc>
                <a:spcPts val="4347"/>
              </a:lnSpc>
              <a:spcBef>
                <a:spcPct val="0"/>
              </a:spcBef>
              <a:buFont typeface="Arial"/>
              <a:buChar char="•"/>
            </a:pP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participantes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registram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suas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opiniões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sobre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quais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propostas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IA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eles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modificaram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rejeitaram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quê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?</a:t>
            </a:r>
          </a:p>
          <a:p>
            <a:pPr marL="712945" lvl="1" indent="-356473" algn="l">
              <a:lnSpc>
                <a:spcPts val="4347"/>
              </a:lnSpc>
              <a:spcBef>
                <a:spcPct val="0"/>
              </a:spcBef>
              <a:buFont typeface="Arial"/>
              <a:buChar char="•"/>
            </a:pPr>
            <a:endParaRPr lang="en-US" sz="2600" u="none" strike="noStrike" dirty="0">
              <a:solidFill>
                <a:srgbClr val="000000"/>
              </a:solidFill>
              <a:latin typeface="Lato Light" panose="020F0302020204030203" pitchFamily="34" charset="0"/>
              <a:ea typeface="Open Sans"/>
              <a:cs typeface="Open Sans"/>
              <a:sym typeface="Open Sans"/>
            </a:endParaRPr>
          </a:p>
          <a:p>
            <a:pPr>
              <a:lnSpc>
                <a:spcPts val="4347"/>
              </a:lnSpc>
              <a:spcBef>
                <a:spcPct val="0"/>
              </a:spcBef>
            </a:pP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instrutor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mantém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o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controle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sobre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o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processo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aprendizagem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garantindo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que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cada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interação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com a IA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comece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com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perguntas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semelhantes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às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feitas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por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humanos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e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termine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com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reflexões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também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semelhantes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às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feitas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por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humanos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475297" lvl="1" indent="-237648" algn="l">
              <a:lnSpc>
                <a:spcPts val="2520"/>
              </a:lnSpc>
              <a:spcBef>
                <a:spcPct val="0"/>
              </a:spcBef>
            </a:pPr>
            <a:endParaRPr lang="en-US" sz="315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7" name="Freeform 7" descr="Logotipo representando uma cabeça humana dentro de um círculo.  O conteúdo gerado por inteligência artificial pode ser impreciso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82" b="-33187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31888" y="716909"/>
            <a:ext cx="12479312" cy="834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Ferramenta de </a:t>
            </a:r>
            <a:r>
              <a:rPr lang="en-US" sz="6000" u="none" strike="noStrik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autoavaliação</a:t>
            </a:r>
            <a:endParaRPr lang="en-US" sz="600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930545" y="2512937"/>
            <a:ext cx="11718655" cy="1730155"/>
            <a:chOff x="0" y="0"/>
            <a:chExt cx="14474711" cy="230687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474715" cy="2306879"/>
            </a:xfrm>
            <a:custGeom>
              <a:avLst/>
              <a:gdLst/>
              <a:ahLst/>
              <a:cxnLst/>
              <a:rect l="l" t="t" r="r" b="b"/>
              <a:pathLst>
                <a:path w="14474715" h="2306879">
                  <a:moveTo>
                    <a:pt x="0" y="0"/>
                  </a:moveTo>
                  <a:lnTo>
                    <a:pt x="14474715" y="0"/>
                  </a:lnTo>
                  <a:lnTo>
                    <a:pt x="14474715" y="2306879"/>
                  </a:lnTo>
                  <a:lnTo>
                    <a:pt x="0" y="230687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02310" b="-4221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14474711" cy="2306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indent="0">
                <a:lnSpc>
                  <a:spcPts val="4140"/>
                </a:lnSpc>
                <a:spcBef>
                  <a:spcPct val="0"/>
                </a:spcBef>
              </a:pP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3. Quais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são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os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requisitos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básicos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para o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modelo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de Pesquisa Humana –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Inteligência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Artificial –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Aprimoramento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Humano (H-AI-H)?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30545" y="4455424"/>
            <a:ext cx="10856033" cy="48534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0">
              <a:lnSpc>
                <a:spcPts val="3419"/>
              </a:lnSpc>
              <a:spcBef>
                <a:spcPct val="0"/>
              </a:spcBef>
            </a:pP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A)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Os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sistemas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de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inteligência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artificial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devem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determinar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autonomamente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o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percurso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educacional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com base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nos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dados do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aluno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.</a:t>
            </a:r>
          </a:p>
          <a:p>
            <a:pPr lvl="0" indent="0">
              <a:lnSpc>
                <a:spcPts val="2520"/>
              </a:lnSpc>
              <a:spcBef>
                <a:spcPct val="0"/>
              </a:spcBef>
            </a:pPr>
            <a:endParaRPr lang="en-US" sz="2800" dirty="0">
              <a:solidFill>
                <a:srgbClr val="53575E"/>
              </a:solidFill>
              <a:latin typeface="Lato Light"/>
              <a:sym typeface="Open Sans"/>
            </a:endParaRPr>
          </a:p>
          <a:p>
            <a:pPr lvl="0" indent="0">
              <a:lnSpc>
                <a:spcPts val="3419"/>
              </a:lnSpc>
              <a:spcBef>
                <a:spcPct val="0"/>
              </a:spcBef>
            </a:pP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B) Toda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aplicação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de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inteligência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artificial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deve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começar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com 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investigação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humana 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terminar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com 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reflexão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, 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compreensão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e 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modificação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humanas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.</a:t>
            </a:r>
          </a:p>
          <a:p>
            <a:pPr lvl="0" indent="0">
              <a:lnSpc>
                <a:spcPts val="2520"/>
              </a:lnSpc>
              <a:spcBef>
                <a:spcPct val="0"/>
              </a:spcBef>
            </a:pPr>
            <a:endParaRPr lang="en-US" sz="2800" dirty="0">
              <a:solidFill>
                <a:srgbClr val="53575E"/>
              </a:solidFill>
              <a:latin typeface="Lato Light"/>
              <a:sym typeface="Open Sans"/>
            </a:endParaRPr>
          </a:p>
          <a:p>
            <a:pPr lvl="0" indent="0">
              <a:lnSpc>
                <a:spcPts val="3419"/>
              </a:lnSpc>
              <a:spcBef>
                <a:spcPct val="0"/>
              </a:spcBef>
            </a:pP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C) 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intervenção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humana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só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é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necessária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se o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sistema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de IA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reportar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um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erro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técnico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.</a:t>
            </a:r>
          </a:p>
          <a:p>
            <a:pPr lvl="0" indent="0">
              <a:lnSpc>
                <a:spcPts val="2520"/>
              </a:lnSpc>
              <a:spcBef>
                <a:spcPct val="0"/>
              </a:spcBef>
            </a:pPr>
            <a:endParaRPr lang="en-US" sz="2800" dirty="0">
              <a:solidFill>
                <a:srgbClr val="53575E"/>
              </a:solidFill>
              <a:latin typeface="Lato Light"/>
              <a:sym typeface="Open Sans"/>
            </a:endParaRPr>
          </a:p>
          <a:p>
            <a:pPr lvl="0" indent="0">
              <a:lnSpc>
                <a:spcPts val="3419"/>
              </a:lnSpc>
              <a:spcBef>
                <a:spcPct val="0"/>
              </a:spcBef>
            </a:pP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D) 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inteligência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artificial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deve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ser a principal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responsável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pelo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desenvolvimento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do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produto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final para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garantir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sua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precisão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técnica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10" name="Freeform 10" descr="Logotipo representando uma cabeça humana dentro de um círculo.  O conteúdo gerado por inteligência artificial pode ser impreciso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639838" y="4243092"/>
            <a:ext cx="2654103" cy="2654103"/>
            <a:chOff x="0" y="0"/>
            <a:chExt cx="3538804" cy="3538804"/>
          </a:xfrm>
        </p:grpSpPr>
        <p:sp>
          <p:nvSpPr>
            <p:cNvPr id="12" name="Freeform 12" descr="Logotipo de chapéu de formatura  O conteúdo gerado por inteligência artificial pode ser impreciso."/>
            <p:cNvSpPr/>
            <p:nvPr/>
          </p:nvSpPr>
          <p:spPr>
            <a:xfrm>
              <a:off x="0" y="0"/>
              <a:ext cx="3538855" cy="3538855"/>
            </a:xfrm>
            <a:custGeom>
              <a:avLst/>
              <a:gdLst/>
              <a:ahLst/>
              <a:cxnLst/>
              <a:rect l="l" t="t" r="r" b="b"/>
              <a:pathLst>
                <a:path w="3538855" h="3538855">
                  <a:moveTo>
                    <a:pt x="0" y="0"/>
                  </a:moveTo>
                  <a:lnTo>
                    <a:pt x="3538855" y="0"/>
                  </a:lnTo>
                  <a:lnTo>
                    <a:pt x="3538855" y="3538855"/>
                  </a:lnTo>
                  <a:lnTo>
                    <a:pt x="0" y="35388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1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8">
            <a:extLst>
              <a:ext uri="{FF2B5EF4-FFF2-40B4-BE49-F238E27FC236}">
                <a16:creationId xmlns:a16="http://schemas.microsoft.com/office/drawing/2014/main" id="{C9205DC9-7545-3AD9-D8CA-7D7AC7C68274}"/>
              </a:ext>
            </a:extLst>
          </p:cNvPr>
          <p:cNvSpPr txBox="1"/>
          <p:nvPr/>
        </p:nvSpPr>
        <p:spPr>
          <a:xfrm>
            <a:off x="7472467" y="9592951"/>
            <a:ext cx="10293020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8852" lvl="1" algn="r">
              <a:lnSpc>
                <a:spcPts val="3419"/>
              </a:lnSpc>
            </a:pPr>
            <a:r>
              <a:rPr lang="pt-BR" sz="2850" i="1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Verifique a resposta correta no último slide!</a:t>
            </a: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95" b="-33186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28700" y="2720405"/>
            <a:ext cx="12383243" cy="672750"/>
            <a:chOff x="0" y="0"/>
            <a:chExt cx="16510991" cy="897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510995" cy="896999"/>
            </a:xfrm>
            <a:custGeom>
              <a:avLst/>
              <a:gdLst/>
              <a:ahLst/>
              <a:cxnLst/>
              <a:rect l="l" t="t" r="r" b="b"/>
              <a:pathLst>
                <a:path w="16510995" h="896999">
                  <a:moveTo>
                    <a:pt x="0" y="0"/>
                  </a:moveTo>
                  <a:lnTo>
                    <a:pt x="16510995" y="0"/>
                  </a:lnTo>
                  <a:lnTo>
                    <a:pt x="16510995" y="896999"/>
                  </a:lnTo>
                  <a:lnTo>
                    <a:pt x="0" y="89699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08659" b="-30865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16510991" cy="8970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30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Questão</a:t>
              </a:r>
              <a:r>
                <a:rPr lang="en-US" sz="30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para </a:t>
              </a:r>
              <a:r>
                <a:rPr lang="en-US" sz="30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reflexão</a:t>
              </a:r>
              <a:endParaRPr lang="en-US" sz="30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3561897"/>
            <a:ext cx="16230600" cy="3718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Reflita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módulo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treinamento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específico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ministra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atualmente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8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eu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integrasse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ferramenta de IA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generativa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"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companheiro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"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vez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um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gerador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respostas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8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reformularia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"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critérios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" do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conteúdo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treinamento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garantir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desenvolvam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estruturas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cognitivas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internas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vez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simplesmente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simularem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habilidades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meio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IA? Como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poderia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reformular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esses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critérios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demonstrar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desenvolveram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compreensão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profunda do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conteúdo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capazes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justificar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suas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decisões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independentemente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ferramentas de IA?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1085850"/>
            <a:ext cx="6756053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FERRAMENTA DE AUTOAVALIAÇÃO</a:t>
            </a:r>
          </a:p>
        </p:txBody>
      </p: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7562" y="2707005"/>
            <a:ext cx="6644848" cy="5006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99"/>
              </a:lnSpc>
            </a:pPr>
            <a:r>
              <a:rPr lang="en-US" sz="6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UNIDADE 4: RESPONSABILIDADES DO EDUCADOR NA SUPERVISÃO DE APLICAÇÕES DE IA NA EDUCAÇÃO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520273" y="719338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089811" y="3589163"/>
            <a:ext cx="5467350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LAYOUT DEL TITOLO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971800"/>
            <a:ext cx="16230600" cy="4807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5939" lvl="1" indent="-267969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contínua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essencial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manter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sempre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abordagem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participativa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garantindo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ferramenta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substituto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julgamento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envolve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revisão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regulares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pelas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ferramentas de IA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garantir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apoiem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efetivamente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reduzam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envolvimento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35939" lvl="1" indent="-267969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aconselhável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também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monitorar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IA ​​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evitar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dependência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excessiva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dessas ferramentas,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prejudicar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pensamento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crítico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boa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incentivá-los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questionar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obtidos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a IA,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refletir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respostas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concluir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algumas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tarefas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ajuda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dela,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ajudando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assim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evitar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sobrecarga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cognitiva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mantendo-os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ativamente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engajados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085850"/>
            <a:ext cx="16230600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RESPONSABILIDADES DO EDUCADOR NA SUPERVISÃO DE APLICAÇÕES DE IA NA EDUCAÇÃO</a:t>
            </a:r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658674" y="1028700"/>
            <a:ext cx="7600626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 formador(a) de CVET, será responsável por garantir práticas éticas em ambientes com uso intensivo de IA. As suas responsabilidades incluem: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7859" y="-5020"/>
            <a:ext cx="9179719" cy="10297049"/>
            <a:chOff x="0" y="0"/>
            <a:chExt cx="12239625" cy="137293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39625" cy="13729336"/>
            </a:xfrm>
            <a:custGeom>
              <a:avLst/>
              <a:gdLst/>
              <a:ahLst/>
              <a:cxnLst/>
              <a:rect l="l" t="t" r="r" b="b"/>
              <a:pathLst>
                <a:path w="12239625" h="13729336">
                  <a:moveTo>
                    <a:pt x="0" y="0"/>
                  </a:moveTo>
                  <a:lnTo>
                    <a:pt x="12239625" y="0"/>
                  </a:lnTo>
                  <a:lnTo>
                    <a:pt x="12239625" y="13729336"/>
                  </a:lnTo>
                  <a:lnTo>
                    <a:pt x="0" y="13729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4137" r="-34135" b="-3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658674" y="2489854"/>
            <a:ext cx="7600626" cy="2947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Proteção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dados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: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necessário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garantir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gestão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dados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educacionais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seja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segura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proteja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privacidade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individual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esteja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conformidade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regulamentos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 RGPD 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Regulamento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Geral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Proteção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Dados).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inclui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informar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seus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dados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estão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sendo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usados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​​e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manter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mecanismos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identificar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quaisquer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problemas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privacidade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658674" y="5756929"/>
            <a:ext cx="7600626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Mitigando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o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viés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preciso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permanecer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vigilante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identificar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quaisquer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vieses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algorítmicos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exemplo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relacionados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gênero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raça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deficiência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)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corrigi-los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garantir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tratamento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justo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658674" y="7576204"/>
            <a:ext cx="7600626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Lista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branca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e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validação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necessário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participar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validação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ferramentas de IA antes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sua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adoção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larga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escala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garantir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sejam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seguras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adequadas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à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pedagogicamente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sólidas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807334" y="1524000"/>
            <a:ext cx="9451966" cy="7410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Princípio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Esforço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Inicial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intervenção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estratégica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concebida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prevenir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dependência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cognitiva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necessário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lidar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conceitos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complexos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realizar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pesquisas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independentes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antes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possa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garante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continue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arquiteto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final,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evitando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terceirização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conhecimento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abordagem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"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Diagnostic Duo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"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combina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suporte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com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experiência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treinador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atuar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tutor,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fazendo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perguntas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orientadoras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ajudam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lacunas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compreensão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mesmo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tempo,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fornece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instrutor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um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painel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mostra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dificuldades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permite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rapidamente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problemas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oferecer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suporte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direcionado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liberando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tempo para se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concentrar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tutoria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simplesmente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transmitir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conteúdo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14350" y="0"/>
            <a:ext cx="6858000" cy="10287000"/>
            <a:chOff x="0" y="0"/>
            <a:chExt cx="914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17701" y="872730"/>
            <a:ext cx="9715348" cy="720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Como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CVET,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você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deve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supervisionar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integrado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da IA ​​para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garantir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ela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sirva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"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parceira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treinamento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cognitivo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".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2028937"/>
            <a:ext cx="5737498" cy="557100"/>
            <a:chOff x="0" y="0"/>
            <a:chExt cx="7649997" cy="74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650000" cy="742802"/>
            </a:xfrm>
            <a:custGeom>
              <a:avLst/>
              <a:gdLst/>
              <a:ahLst/>
              <a:cxnLst/>
              <a:rect l="l" t="t" r="r" b="b"/>
              <a:pathLst>
                <a:path w="7650000" h="742802">
                  <a:moveTo>
                    <a:pt x="0" y="0"/>
                  </a:moveTo>
                  <a:lnTo>
                    <a:pt x="7650000" y="0"/>
                  </a:lnTo>
                  <a:lnTo>
                    <a:pt x="7650000" y="742802"/>
                  </a:lnTo>
                  <a:lnTo>
                    <a:pt x="0" y="74280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0673" b="-15067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7649997" cy="742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just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Definição das regras de utilização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2900362"/>
            <a:ext cx="9290247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 importante orientar os alunos sobre quando e como usar a IA, especialmente ensinando-os a analisar criticamente os resultados da IA ​​em vez de aceitá-los como respostas definitivas.</a:t>
            </a:r>
          </a:p>
        </p:txBody>
      </p:sp>
      <p:sp>
        <p:nvSpPr>
          <p:cNvPr id="7" name="Freeform 7"/>
          <p:cNvSpPr/>
          <p:nvPr/>
        </p:nvSpPr>
        <p:spPr>
          <a:xfrm>
            <a:off x="575448" y="7162395"/>
            <a:ext cx="289074" cy="289074"/>
          </a:xfrm>
          <a:custGeom>
            <a:avLst/>
            <a:gdLst/>
            <a:ahLst/>
            <a:cxnLst/>
            <a:rect l="l" t="t" r="r" b="b"/>
            <a:pathLst>
              <a:path w="289074" h="289074">
                <a:moveTo>
                  <a:pt x="0" y="0"/>
                </a:moveTo>
                <a:lnTo>
                  <a:pt x="289074" y="0"/>
                </a:lnTo>
                <a:lnTo>
                  <a:pt x="289074" y="289074"/>
                </a:lnTo>
                <a:lnTo>
                  <a:pt x="0" y="289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>
            <a:off x="575448" y="4668741"/>
            <a:ext cx="289074" cy="289074"/>
          </a:xfrm>
          <a:custGeom>
            <a:avLst/>
            <a:gdLst/>
            <a:ahLst/>
            <a:cxnLst/>
            <a:rect l="l" t="t" r="r" b="b"/>
            <a:pathLst>
              <a:path w="289074" h="289074">
                <a:moveTo>
                  <a:pt x="0" y="0"/>
                </a:moveTo>
                <a:lnTo>
                  <a:pt x="289074" y="0"/>
                </a:lnTo>
                <a:lnTo>
                  <a:pt x="289074" y="289074"/>
                </a:lnTo>
                <a:lnTo>
                  <a:pt x="0" y="289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9" name="Group 9"/>
          <p:cNvGrpSpPr/>
          <p:nvPr/>
        </p:nvGrpSpPr>
        <p:grpSpPr>
          <a:xfrm>
            <a:off x="1028700" y="4498325"/>
            <a:ext cx="5737498" cy="629905"/>
            <a:chOff x="0" y="0"/>
            <a:chExt cx="7649997" cy="83987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650000" cy="839869"/>
            </a:xfrm>
            <a:custGeom>
              <a:avLst/>
              <a:gdLst/>
              <a:ahLst/>
              <a:cxnLst/>
              <a:rect l="l" t="t" r="r" b="b"/>
              <a:pathLst>
                <a:path w="7650000" h="839869">
                  <a:moveTo>
                    <a:pt x="0" y="0"/>
                  </a:moveTo>
                  <a:lnTo>
                    <a:pt x="7650000" y="0"/>
                  </a:lnTo>
                  <a:lnTo>
                    <a:pt x="7650000" y="839869"/>
                  </a:lnTo>
                  <a:lnTo>
                    <a:pt x="0" y="8398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7480" b="-12748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7649997" cy="839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Apoio à aprendizagem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700" y="5442555"/>
            <a:ext cx="8893350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análises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dados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tempo real,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lacunas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conhecimento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abordá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-las com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direcionada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28700" y="7028382"/>
            <a:ext cx="5737498" cy="557100"/>
            <a:chOff x="0" y="0"/>
            <a:chExt cx="7649997" cy="74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650000" cy="742802"/>
            </a:xfrm>
            <a:custGeom>
              <a:avLst/>
              <a:gdLst/>
              <a:ahLst/>
              <a:cxnLst/>
              <a:rect l="l" t="t" r="r" b="b"/>
              <a:pathLst>
                <a:path w="7650000" h="742802">
                  <a:moveTo>
                    <a:pt x="0" y="0"/>
                  </a:moveTo>
                  <a:lnTo>
                    <a:pt x="7650000" y="0"/>
                  </a:lnTo>
                  <a:lnTo>
                    <a:pt x="7650000" y="742802"/>
                  </a:lnTo>
                  <a:lnTo>
                    <a:pt x="0" y="74280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0673" b="-15067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0"/>
              <a:ext cx="7649997" cy="742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Design instrucional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28700" y="7737882"/>
            <a:ext cx="8893350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 necessário conceber experiências de aprendizagem que combinem o feedback gerado por IA com a empatia humana, especialmente em situações que exigem dinâmicas interpessoais que a IA não consegue replicar.</a:t>
            </a:r>
          </a:p>
        </p:txBody>
      </p:sp>
      <p:sp>
        <p:nvSpPr>
          <p:cNvPr id="17" name="Freeform 17"/>
          <p:cNvSpPr/>
          <p:nvPr/>
        </p:nvSpPr>
        <p:spPr>
          <a:xfrm>
            <a:off x="575448" y="2162950"/>
            <a:ext cx="289074" cy="289074"/>
          </a:xfrm>
          <a:custGeom>
            <a:avLst/>
            <a:gdLst/>
            <a:ahLst/>
            <a:cxnLst/>
            <a:rect l="l" t="t" r="r" b="b"/>
            <a:pathLst>
              <a:path w="289074" h="289074">
                <a:moveTo>
                  <a:pt x="0" y="0"/>
                </a:moveTo>
                <a:lnTo>
                  <a:pt x="289074" y="0"/>
                </a:lnTo>
                <a:lnTo>
                  <a:pt x="289074" y="289075"/>
                </a:lnTo>
                <a:lnTo>
                  <a:pt x="0" y="2890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18" name="Group 18"/>
          <p:cNvGrpSpPr/>
          <p:nvPr/>
        </p:nvGrpSpPr>
        <p:grpSpPr>
          <a:xfrm>
            <a:off x="10744048" y="-187052"/>
            <a:ext cx="7543952" cy="10474052"/>
            <a:chOff x="0" y="0"/>
            <a:chExt cx="10058603" cy="1396540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058654" cy="13965428"/>
            </a:xfrm>
            <a:custGeom>
              <a:avLst/>
              <a:gdLst/>
              <a:ahLst/>
              <a:cxnLst/>
              <a:rect l="l" t="t" r="r" b="b"/>
              <a:pathLst>
                <a:path w="10058654" h="13965428">
                  <a:moveTo>
                    <a:pt x="0" y="0"/>
                  </a:moveTo>
                  <a:lnTo>
                    <a:pt x="10058654" y="0"/>
                  </a:lnTo>
                  <a:lnTo>
                    <a:pt x="10058654" y="13965428"/>
                  </a:lnTo>
                  <a:lnTo>
                    <a:pt x="0" y="13965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02621" t="1689" r="-5459" b="-168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0" y="2247900"/>
            <a:ext cx="8115300" cy="579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 formador de CVET, deve adotar estes parâmetros específicos: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18160" lvl="1" indent="-25908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Transcrições de debates geradas por IA: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Avalie o rigor e a profundidade do diálogo entre o aluno e a IA para garantir que o ser humano esteja conduzindo a pesquisa.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18160" lvl="1" indent="-25908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Defesa em tempo real: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Exija que os alunos discutam as nuances oralmente e pessoalmente. Isso revela uma sólida compreensão de algo que a IA não consegue simular.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18160" lvl="1" indent="-25908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Parágrafos para reflexão: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 descrição escrita de como o processo assistido por IA modificou, desafiou ou aprofundou a tese original do aluno.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8616715" cy="10287000"/>
            <a:chOff x="0" y="0"/>
            <a:chExt cx="11488953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488928" cy="13716000"/>
            </a:xfrm>
            <a:custGeom>
              <a:avLst/>
              <a:gdLst/>
              <a:ahLst/>
              <a:cxnLst/>
              <a:rect l="l" t="t" r="r" b="b"/>
              <a:pathLst>
                <a:path w="11488928" h="13716000">
                  <a:moveTo>
                    <a:pt x="0" y="0"/>
                  </a:moveTo>
                  <a:lnTo>
                    <a:pt x="11488928" y="0"/>
                  </a:lnTo>
                  <a:lnTo>
                    <a:pt x="1148892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3668" r="-4540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">
            <a:extLst>
              <a:ext uri="{FF2B5EF4-FFF2-40B4-BE49-F238E27FC236}">
                <a16:creationId xmlns:a16="http://schemas.microsoft.com/office/drawing/2014/main" id="{0EDE6978-2D26-DF34-9EB5-3FD5AEF26946}"/>
              </a:ext>
            </a:extLst>
          </p:cNvPr>
          <p:cNvGrpSpPr/>
          <p:nvPr/>
        </p:nvGrpSpPr>
        <p:grpSpPr>
          <a:xfrm>
            <a:off x="7052732" y="6679029"/>
            <a:ext cx="10172700" cy="2895599"/>
            <a:chOff x="0" y="0"/>
            <a:chExt cx="12517336" cy="3256191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DB133C0C-FE71-FD1D-CBCF-F57A9069F2FD}"/>
                </a:ext>
              </a:extLst>
            </p:cNvPr>
            <p:cNvSpPr/>
            <p:nvPr/>
          </p:nvSpPr>
          <p:spPr>
            <a:xfrm>
              <a:off x="0" y="0"/>
              <a:ext cx="12517374" cy="3256153"/>
            </a:xfrm>
            <a:custGeom>
              <a:avLst/>
              <a:gdLst/>
              <a:ahLst/>
              <a:cxnLst/>
              <a:rect l="l" t="t" r="r" b="b"/>
              <a:pathLst>
                <a:path w="12517374" h="3256153">
                  <a:moveTo>
                    <a:pt x="0" y="0"/>
                  </a:moveTo>
                  <a:lnTo>
                    <a:pt x="12517374" y="0"/>
                  </a:lnTo>
                  <a:lnTo>
                    <a:pt x="12517374" y="3256153"/>
                  </a:lnTo>
                  <a:lnTo>
                    <a:pt x="0" y="3256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0483" r="-5884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755099" y="2911562"/>
            <a:ext cx="16777802" cy="3518276"/>
            <a:chOff x="0" y="0"/>
            <a:chExt cx="22370402" cy="469103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370414" cy="4690980"/>
            </a:xfrm>
            <a:custGeom>
              <a:avLst/>
              <a:gdLst/>
              <a:ahLst/>
              <a:cxnLst/>
              <a:rect l="l" t="t" r="r" b="b"/>
              <a:pathLst>
                <a:path w="22370414" h="4690980">
                  <a:moveTo>
                    <a:pt x="0" y="781845"/>
                  </a:moveTo>
                  <a:cubicBezTo>
                    <a:pt x="0" y="350068"/>
                    <a:pt x="488061" y="0"/>
                    <a:pt x="1090041" y="0"/>
                  </a:cubicBezTo>
                  <a:lnTo>
                    <a:pt x="21280374" y="0"/>
                  </a:lnTo>
                  <a:cubicBezTo>
                    <a:pt x="21882354" y="0"/>
                    <a:pt x="22370414" y="350068"/>
                    <a:pt x="22370414" y="781845"/>
                  </a:cubicBezTo>
                  <a:lnTo>
                    <a:pt x="22370414" y="3909135"/>
                  </a:lnTo>
                  <a:cubicBezTo>
                    <a:pt x="22370414" y="4340912"/>
                    <a:pt x="21882354" y="4690980"/>
                    <a:pt x="21280374" y="4690980"/>
                  </a:cubicBezTo>
                  <a:lnTo>
                    <a:pt x="1090041" y="4690980"/>
                  </a:lnTo>
                  <a:cubicBezTo>
                    <a:pt x="488061" y="4691085"/>
                    <a:pt x="0" y="4341003"/>
                    <a:pt x="0" y="3909135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16119" y="3222900"/>
            <a:ext cx="15855753" cy="2603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Podemos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construir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futuro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dependência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cognitiva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onde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descontrolado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IA ​​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deixa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toda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geração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privada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habilidades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marginalizada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Ou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podemos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escolher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conscientemente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caminho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aprendizado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aprimorado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onde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tecnologia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fortalece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potencial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promove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pesquisas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mais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profundas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8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pergunta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todo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educador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fazer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é: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preparando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seus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liderar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ou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preparando-os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serem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substituídos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085850"/>
            <a:ext cx="15365164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RESPONSABILIDADES DO INSTRUTOR NA SUPERVISÃO DE APLICAÇÕES DE IA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582646" y="7221936"/>
            <a:ext cx="9112902" cy="1859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 crucial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priorizar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desenvolvimento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habilidades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inerentemente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humanas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IA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substituir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resiliência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ambientes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constante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mudança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julgamento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avaliação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IA ​​e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capacidade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resolver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problemas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forma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independente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056071" y="1085850"/>
            <a:ext cx="7227730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CENÁRIO BASEADO EM DESAFIOS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7507538" cy="10287000"/>
            <a:chOff x="0" y="0"/>
            <a:chExt cx="10010051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010013" cy="13716000"/>
            </a:xfrm>
            <a:custGeom>
              <a:avLst/>
              <a:gdLst/>
              <a:ahLst/>
              <a:cxnLst/>
              <a:rect l="l" t="t" r="r" b="b"/>
              <a:pathLst>
                <a:path w="10010013" h="13716000">
                  <a:moveTo>
                    <a:pt x="0" y="0"/>
                  </a:moveTo>
                  <a:lnTo>
                    <a:pt x="10010013" y="0"/>
                  </a:lnTo>
                  <a:lnTo>
                    <a:pt x="10010013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952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056071" y="2019300"/>
            <a:ext cx="9203229" cy="6666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81"/>
              </a:lnSpc>
              <a:spcBef>
                <a:spcPct val="0"/>
              </a:spcBef>
            </a:pPr>
            <a:r>
              <a:rPr lang="en-US" sz="2401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Seu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departamento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autorizou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um "Registro de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Habilidades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Práticas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" com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artificial, no qual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enviam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vídeos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a IA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gera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notas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fornece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feedback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inicial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81"/>
              </a:lnSpc>
              <a:spcBef>
                <a:spcPct val="0"/>
              </a:spcBef>
            </a:pPr>
            <a:endParaRPr lang="en-US" sz="2401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1"/>
              </a:lnSpc>
              <a:spcBef>
                <a:spcPct val="0"/>
              </a:spcBef>
            </a:pPr>
            <a:r>
              <a:rPr lang="en-US" sz="2401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Desafio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Como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instrutor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é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responsável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todos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riscos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potenciais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viés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vazamento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dados,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erros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).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Você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deve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submeter um "Plano de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Supervisão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"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aos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seus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superiores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sem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banir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IA.</a:t>
            </a:r>
          </a:p>
          <a:p>
            <a:pPr marL="0" lvl="0" indent="0" algn="just">
              <a:lnSpc>
                <a:spcPts val="2881"/>
              </a:lnSpc>
              <a:spcBef>
                <a:spcPct val="0"/>
              </a:spcBef>
            </a:pPr>
            <a:endParaRPr lang="en-US" sz="2401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1"/>
              </a:lnSpc>
              <a:spcBef>
                <a:spcPct val="0"/>
              </a:spcBef>
            </a:pP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 é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estruturada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supervisão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881"/>
              </a:lnSpc>
              <a:spcBef>
                <a:spcPct val="0"/>
              </a:spcBef>
            </a:pPr>
            <a:endParaRPr lang="en-US" sz="2401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1"/>
              </a:lnSpc>
              <a:spcBef>
                <a:spcPct val="0"/>
              </a:spcBef>
            </a:pPr>
            <a:r>
              <a:rPr lang="en-US" sz="2401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Opção</a:t>
            </a:r>
            <a:r>
              <a:rPr lang="en-US" sz="2401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A: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Validação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“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Alerta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Vermelho”: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Revisão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humana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obrigatória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todos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feedbacks de alto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impacto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81"/>
              </a:lnSpc>
              <a:spcBef>
                <a:spcPct val="0"/>
              </a:spcBef>
            </a:pPr>
            <a:endParaRPr lang="en-US" sz="2401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1"/>
              </a:lnSpc>
              <a:spcBef>
                <a:spcPct val="0"/>
              </a:spcBef>
            </a:pPr>
            <a:r>
              <a:rPr lang="en-US" sz="2401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Opção</a:t>
            </a:r>
            <a:r>
              <a:rPr lang="en-US" sz="2401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Ambiente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seguro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a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privacidade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Utilize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apenas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lista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ferramentas de IA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aprovadas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pela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instituição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81"/>
              </a:lnSpc>
              <a:spcBef>
                <a:spcPct val="0"/>
              </a:spcBef>
            </a:pPr>
            <a:endParaRPr lang="en-US" sz="2401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1"/>
              </a:lnSpc>
              <a:spcBef>
                <a:spcPct val="0"/>
              </a:spcBef>
            </a:pPr>
            <a:r>
              <a:rPr lang="en-US" sz="2401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Opção</a:t>
            </a:r>
            <a:r>
              <a:rPr lang="en-US" sz="2401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Workshop de Justiça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Algorítmica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Sessão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calibração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viés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com a equipe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docente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95" b="-33186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12670" y="775821"/>
            <a:ext cx="9900304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Cenário de treinamento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4477" y="2631672"/>
            <a:ext cx="17059046" cy="664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0"/>
              </a:lnSpc>
              <a:spcBef>
                <a:spcPct val="0"/>
              </a:spcBef>
            </a:pP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Mariana,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uma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estudante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adulta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28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anos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matricula-se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um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curso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profissionalizante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engenharia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elétrica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industrial para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obter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certificação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necessária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para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retornar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mercado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trabalho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 Seu professor, Sr. Costa, é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experiente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mas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sobrecarregado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lidera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diversas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turmas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alunos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adultos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 Para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acompanhar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as aulas e conciliar 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trabalho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meio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período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Mariana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começa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a usar um chatbot de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inteligência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artificial para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realizar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tarefas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teóricas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e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exercícios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práticos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l">
              <a:lnSpc>
                <a:spcPts val="4140"/>
              </a:lnSpc>
              <a:spcBef>
                <a:spcPct val="0"/>
              </a:spcBef>
            </a:pPr>
            <a:endParaRPr lang="en-US" sz="2600" u="none" strike="noStrike" dirty="0">
              <a:solidFill>
                <a:srgbClr val="000000"/>
              </a:solidFill>
              <a:latin typeface="Lato Light" panose="020F0302020204030203" pitchFamily="34" charset="0"/>
              <a:ea typeface="Open Sans"/>
              <a:cs typeface="Open Sans"/>
              <a:sym typeface="Open Sans"/>
            </a:endParaRPr>
          </a:p>
          <a:p>
            <a:pPr marL="0" lvl="0" indent="0" algn="l">
              <a:lnSpc>
                <a:spcPts val="4140"/>
              </a:lnSpc>
              <a:spcBef>
                <a:spcPct val="0"/>
              </a:spcBef>
            </a:pP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Naquela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noite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o Sr. Costa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revisa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exercícios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que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Mariana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lhe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havia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dado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sua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mesa. Ele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vê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uma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folha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cheia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respostas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corretas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 Mais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tarde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Mariana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chega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para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sua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prova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prática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sentindo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-se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particularmente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fraca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 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Quando se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depara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com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uma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falha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elétrica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real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que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precisa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diagnosticar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manualmente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sem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a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ajuda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inteligência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artificial,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sua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mente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fica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em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branco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 </a:t>
            </a:r>
          </a:p>
          <a:p>
            <a:pPr marL="0" lvl="0" indent="0" algn="l">
              <a:lnSpc>
                <a:spcPts val="4140"/>
              </a:lnSpc>
              <a:spcBef>
                <a:spcPct val="0"/>
              </a:spcBef>
            </a:pPr>
            <a:endParaRPr lang="en-US" sz="2600" u="none" strike="noStrike" dirty="0">
              <a:solidFill>
                <a:srgbClr val="000000"/>
              </a:solidFill>
              <a:latin typeface="Lato Light" panose="020F0302020204030203" pitchFamily="34" charset="0"/>
              <a:ea typeface="Open Sans"/>
              <a:cs typeface="Open Sans"/>
              <a:sym typeface="Open Sans"/>
            </a:endParaRPr>
          </a:p>
          <a:p>
            <a:pPr marL="0" lvl="0" indent="0" algn="l">
              <a:lnSpc>
                <a:spcPts val="4140"/>
              </a:lnSpc>
              <a:spcBef>
                <a:spcPct val="0"/>
              </a:spcBef>
            </a:pP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educadores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exercício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precisam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passar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avaliação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baseada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resultados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para 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avaliação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orientada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processo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onde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avaliam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processo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pensamento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exemplo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analisando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gravações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interações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com IA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reflexões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dos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alunos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sobre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como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seu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pensamento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mudou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endParaRPr lang="en-US" sz="300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7" name="Freeform 7" descr="Logotipo representando uma cabeça humana dentro de um círculo.  O conteúdo gerado por inteligência artificial pode ser impreciso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82" b="-33187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31888" y="716909"/>
            <a:ext cx="12631712" cy="834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Ferramenta de </a:t>
            </a:r>
            <a:r>
              <a:rPr lang="en-US" sz="6000" u="none" strike="noStrik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autoavaliação</a:t>
            </a:r>
            <a:endParaRPr lang="en-US" sz="600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762000" y="2787745"/>
            <a:ext cx="9466793" cy="1142237"/>
            <a:chOff x="0" y="0"/>
            <a:chExt cx="22694646" cy="152298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694643" cy="1522983"/>
            </a:xfrm>
            <a:custGeom>
              <a:avLst/>
              <a:gdLst/>
              <a:ahLst/>
              <a:cxnLst/>
              <a:rect l="l" t="t" r="r" b="b"/>
              <a:pathLst>
                <a:path w="22694643" h="1522983">
                  <a:moveTo>
                    <a:pt x="0" y="0"/>
                  </a:moveTo>
                  <a:lnTo>
                    <a:pt x="22694643" y="0"/>
                  </a:lnTo>
                  <a:lnTo>
                    <a:pt x="22694643" y="1522983"/>
                  </a:lnTo>
                  <a:lnTo>
                    <a:pt x="0" y="152298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62915" b="-21779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22694646" cy="15229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indent="0">
                <a:lnSpc>
                  <a:spcPts val="3960"/>
                </a:lnSpc>
                <a:spcBef>
                  <a:spcPct val="0"/>
                </a:spcBef>
              </a:pP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4. Qual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princípio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exige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que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os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alunos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interajam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cuidadosamente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com o material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manualmente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antes de usar a IA para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melhorar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seu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trabalho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?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41032" y="4997060"/>
            <a:ext cx="8587016" cy="2705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0">
              <a:lnSpc>
                <a:spcPts val="3419"/>
              </a:lnSpc>
              <a:spcBef>
                <a:spcPct val="0"/>
              </a:spcBef>
            </a:pP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A) 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abordagem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"IA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em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primeiro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lugar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".</a:t>
            </a:r>
          </a:p>
          <a:p>
            <a:pPr lvl="0" indent="0">
              <a:lnSpc>
                <a:spcPts val="2520"/>
              </a:lnSpc>
              <a:spcBef>
                <a:spcPct val="0"/>
              </a:spcBef>
            </a:pPr>
            <a:endParaRPr lang="en-US" sz="2800" dirty="0">
              <a:solidFill>
                <a:srgbClr val="53575E"/>
              </a:solidFill>
              <a:latin typeface="Lato Light"/>
              <a:sym typeface="Open Sans"/>
            </a:endParaRPr>
          </a:p>
          <a:p>
            <a:pPr lvl="0" indent="0">
              <a:lnSpc>
                <a:spcPts val="3419"/>
              </a:lnSpc>
              <a:spcBef>
                <a:spcPct val="0"/>
              </a:spcBef>
            </a:pP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B) 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regra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de "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lutar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primeiro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".</a:t>
            </a:r>
          </a:p>
          <a:p>
            <a:pPr lvl="0" indent="0">
              <a:lnSpc>
                <a:spcPts val="2520"/>
              </a:lnSpc>
              <a:spcBef>
                <a:spcPct val="0"/>
              </a:spcBef>
            </a:pPr>
            <a:endParaRPr lang="en-US" sz="2800" dirty="0">
              <a:solidFill>
                <a:srgbClr val="53575E"/>
              </a:solidFill>
              <a:latin typeface="Lato Light"/>
              <a:sym typeface="Open Sans"/>
            </a:endParaRPr>
          </a:p>
          <a:p>
            <a:pPr lvl="0" indent="0">
              <a:lnSpc>
                <a:spcPts val="3419"/>
              </a:lnSpc>
              <a:spcBef>
                <a:spcPct val="0"/>
              </a:spcBef>
            </a:pP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C) O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modelo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de sala de aula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invertida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.</a:t>
            </a:r>
          </a:p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endParaRPr lang="en-US" sz="2800" dirty="0">
              <a:solidFill>
                <a:srgbClr val="53575E"/>
              </a:solidFill>
              <a:latin typeface="Lato Light"/>
              <a:sym typeface="Open Sans"/>
            </a:endParaRPr>
          </a:p>
          <a:p>
            <a:pPr marL="0" lvl="0" indent="0" algn="l">
              <a:lnSpc>
                <a:spcPts val="3419"/>
              </a:lnSpc>
              <a:spcBef>
                <a:spcPct val="0"/>
              </a:spcBef>
            </a:pP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D)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Protocolo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de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avaliação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automatizada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10" name="Freeform 10" descr="Logotipo representando uma cabeça humana dentro de um círculo.  O conteúdo gerado por inteligência artificial pode ser impreciso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8" name="TextBox 8">
            <a:extLst>
              <a:ext uri="{FF2B5EF4-FFF2-40B4-BE49-F238E27FC236}">
                <a16:creationId xmlns:a16="http://schemas.microsoft.com/office/drawing/2014/main" id="{17727348-5F5B-2CEF-C8AC-DC0AB8FC6DD9}"/>
              </a:ext>
            </a:extLst>
          </p:cNvPr>
          <p:cNvSpPr txBox="1"/>
          <p:nvPr/>
        </p:nvSpPr>
        <p:spPr>
          <a:xfrm>
            <a:off x="7472467" y="9592951"/>
            <a:ext cx="10293020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8852" lvl="1" algn="r">
              <a:lnSpc>
                <a:spcPts val="3419"/>
              </a:lnSpc>
            </a:pPr>
            <a:r>
              <a:rPr lang="pt-BR" sz="2850" i="1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Verifique a resposta correta no último slide!</a:t>
            </a:r>
          </a:p>
        </p:txBody>
      </p:sp>
      <p:grpSp>
        <p:nvGrpSpPr>
          <p:cNvPr id="19" name="Group 11">
            <a:extLst>
              <a:ext uri="{FF2B5EF4-FFF2-40B4-BE49-F238E27FC236}">
                <a16:creationId xmlns:a16="http://schemas.microsoft.com/office/drawing/2014/main" id="{1E80F08D-1910-4F20-0153-6B257A1A5E58}"/>
              </a:ext>
            </a:extLst>
          </p:cNvPr>
          <p:cNvGrpSpPr/>
          <p:nvPr/>
        </p:nvGrpSpPr>
        <p:grpSpPr>
          <a:xfrm>
            <a:off x="13639838" y="4243092"/>
            <a:ext cx="2654103" cy="2654103"/>
            <a:chOff x="0" y="0"/>
            <a:chExt cx="3538804" cy="3538804"/>
          </a:xfrm>
        </p:grpSpPr>
        <p:sp>
          <p:nvSpPr>
            <p:cNvPr id="20" name="Freeform 12" descr="A logo of a graduation cap  AI-generated content may be incorrect.">
              <a:extLst>
                <a:ext uri="{FF2B5EF4-FFF2-40B4-BE49-F238E27FC236}">
                  <a16:creationId xmlns:a16="http://schemas.microsoft.com/office/drawing/2014/main" id="{5E2D20C8-287B-97E0-57EF-8CD7CB44256B}"/>
                </a:ext>
              </a:extLst>
            </p:cNvPr>
            <p:cNvSpPr/>
            <p:nvPr/>
          </p:nvSpPr>
          <p:spPr>
            <a:xfrm>
              <a:off x="0" y="0"/>
              <a:ext cx="3538855" cy="3538855"/>
            </a:xfrm>
            <a:custGeom>
              <a:avLst/>
              <a:gdLst/>
              <a:ahLst/>
              <a:cxnLst/>
              <a:rect l="l" t="t" r="r" b="b"/>
              <a:pathLst>
                <a:path w="3538855" h="3538855">
                  <a:moveTo>
                    <a:pt x="0" y="0"/>
                  </a:moveTo>
                  <a:lnTo>
                    <a:pt x="3538855" y="0"/>
                  </a:lnTo>
                  <a:lnTo>
                    <a:pt x="3538855" y="3538855"/>
                  </a:lnTo>
                  <a:lnTo>
                    <a:pt x="0" y="35388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1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2635122" cy="1012622"/>
            <a:chOff x="0" y="0"/>
            <a:chExt cx="16846829" cy="13501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846828" cy="1350161"/>
            </a:xfrm>
            <a:custGeom>
              <a:avLst/>
              <a:gdLst/>
              <a:ahLst/>
              <a:cxnLst/>
              <a:rect l="l" t="t" r="r" b="b"/>
              <a:pathLst>
                <a:path w="16846828" h="1350161">
                  <a:moveTo>
                    <a:pt x="0" y="0"/>
                  </a:moveTo>
                  <a:lnTo>
                    <a:pt x="16846828" y="0"/>
                  </a:lnTo>
                  <a:lnTo>
                    <a:pt x="16846828" y="1350161"/>
                  </a:lnTo>
                  <a:lnTo>
                    <a:pt x="0" y="13501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9909" b="-176345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16846829" cy="134063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040"/>
                </a:lnSpc>
                <a:spcBef>
                  <a:spcPct val="0"/>
                </a:spcBef>
              </a:pPr>
              <a:r>
                <a:rPr lang="en-US" sz="4200" u="none" strike="noStrike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QUESTÃO PARA REFLEXÃO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2483881"/>
            <a:ext cx="9332595" cy="2533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Como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manter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autonomia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e ter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tudo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sob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controle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quando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podem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fornecer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feedback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personalizado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avaliar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trabalho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alunos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autônoma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?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Avalie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os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riscos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dependência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excessiva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tecnologia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equilibrar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eficiência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artificial com a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experiência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e a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empatia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insubstituíveis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de um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educador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humano</a:t>
            </a:r>
            <a:r>
              <a:rPr lang="en-US" sz="24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1401425" y="0"/>
            <a:ext cx="6858000" cy="10287000"/>
            <a:chOff x="0" y="0"/>
            <a:chExt cx="9144000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108375"/>
            <a:ext cx="16039805" cy="615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Al Nabhani, F., Hamzah, MB e Abuhassna, H.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 papel da inteligência artificial na personalização do conteúdo educacional: melhorando a experiência de aprendizagem e desenvolvendo o papel do professor em um ambiente educacional integrado. Contemporary Educational Technology, 17(2), 573. https://doi.org/10.30935/cedtech/16089.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Abdurashidova, MS, Balba, M., &amp; Ismailova, N. (2024).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Integração da Inteligência Artificial nos Processos Educacionais para Aumentar a Eficiência e a Personalização da Aprendizagem nas Instituições de Ensino Superior do Uzbequistão. In Anais da 8ª Conferência Internacional sobre Redes Futuras e Sistemas Distribuídos (ICFNDS '24). ACM, Nova Iorque, NY, EUA. https://doi.org/10.1145/3726122.3726273.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Alfredo, R., Echeverria, V., Jin, Y., Yan, L., Swiecki, Z., Gašević, D., &amp; Martinez-Maldonado, R. (2024).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Análise de aprendizagem centrada no ser humano e inteligência artificial na educação: uma revisão sistemática da literatura. Computadores e Educação: Inteligência Artificial, 6, 100215.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Antara, PM, Mohd Beta, RMD, Ibrahim, NA, &amp; ​​Talip, A.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Além do Algoritmo: Rumo a uma Pedagogia de IA Centrada no Ser Humano. Revista Internacional de Pesquisa e Inovação em Ciências Sociais, 9(3).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085850"/>
            <a:ext cx="9900304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REFERÊNCIAS UTILIZADAS NO MÓDULO</a:t>
            </a:r>
          </a:p>
        </p:txBody>
      </p:sp>
    </p:spTree>
    <p:custDataLst>
      <p:tags r:id="rId1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28700"/>
            <a:ext cx="16230600" cy="8324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Bakhmat, N., Mamychenko, S., Mozulenko, D., Barbashova, I., &amp; Ponomarova, M.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História da Pedagogia como Mudança de Paradigma: O Papel da IA ​​na Fase Atual. Revista Brasileira de Educação, Tecnologia e Sociedade (BRAJETS), 18(1), 234–246.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Birhane, A., Isaac, WS, Prabhakaran, V., Diaz, M., Elish, MC, Gabriel, I., &amp; Mohammed, S. (2022).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Poder para o povo? Oportunidades e desafios para a IA participativa. Equidade e acesso em algoritmos, mecanismos e otimização (EAAMO '22).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Budiman, RDA, Surjono, HD, Wagiran, Firdaus, M., Kurniati, T., Feladi, V., Oktarika, D., Hakiki, M., Sabir, A., Wiyoko, T., Kadir, A., Hamid, MA, &amp; Fadli, R.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Eficácia das avaliações baseadas em IA na melhoria da avaliação da aprendizagem através da tecnologia preditiva em escolas secundárias profissionais. Revista Internacional de Tecnologia da Informação e Educação, 15(7).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Campbell, PS, Nautiyal, T., Kutasov, D., &amp; Couper, E.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Diretrizes Táticas sobre Educação e Treinamento Integrados à IA: Reimaginando a Educação e o Trabalho para uma Força de Trabalho Resiliente e Centrada no Ser Humano. Programa de Bolsas de Estudo Convergence.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Chan, A., Okolo, CT, Terner, Z. e Wang, A. (2021).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 limites da inclusão global no desenvolvimento da inteligência artificial.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Creely, E. e Carabott, K.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Ensino e aprendizagem com IA: um modelo pedagógico integrado orientado para IA. The Australian Educational Researcher, 52, 4633–4654. </a:t>
            </a:r>
          </a:p>
        </p:txBody>
      </p:sp>
    </p:spTree>
    <p:custDataLst>
      <p:tags r:id="rId1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" y="800100"/>
            <a:ext cx="16039805" cy="868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Chatfield, T.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e o Futuro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Livro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Dados). Londres: Sage.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Cukurova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, M., Kralj, L., Hertz, B., &amp;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Saltidou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, E. (2024).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era da IA.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Relatório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Seminário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Temático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Academia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Europeia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Schoolnet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European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Schoolnet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Comissão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Europeia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 (2022).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Diretrizes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(IA) e dados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ensino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Serviço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Publicações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União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Europeia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https://doi.org/10.2766/153756.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Gupta, U., &amp; Garg, P. (2023).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práticas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treinamento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revisão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sistemática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International Journal of Professional Rehabilitation Management and Science (IJPREMS), 3(7), 277–280.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Kolhatin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A. O. (2025).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à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ampliação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estrutura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centrada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ser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adaptativa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conteúdo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educacional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AREdu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2025: 8º Workshop Internacional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Realidade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Aumentada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Li, J., Yan, Y. e Zeng, X.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Explorando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Uma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Revisão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Sistemática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Empíricos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Ciências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Aplicadas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15(23), 12624.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Merino-Campos, C.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impacto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ensino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superior: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revisão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sistemática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Tendências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Ensino Superior, 4(2), 17. https://doi.org/10.3390/higheredu4020017. </a:t>
            </a:r>
          </a:p>
        </p:txBody>
      </p:sp>
    </p:spTree>
    <p:custDataLst>
      <p:tags r:id="rId1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28700"/>
            <a:ext cx="16230600" cy="7782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</a:pP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Miao, F., &amp; Holmes, W. (2023). </a:t>
            </a:r>
          </a:p>
          <a:p>
            <a:pPr marL="0" lvl="0" indent="0" algn="l">
              <a:lnSpc>
                <a:spcPts val="2879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Diretrizes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Inteligência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Generativa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Educação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Pesquisa.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Publicação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da UNESCO.</a:t>
            </a:r>
          </a:p>
          <a:p>
            <a:pPr marL="0" lvl="0" indent="0" algn="l">
              <a:lnSpc>
                <a:spcPts val="2879"/>
              </a:lnSpc>
            </a:pPr>
            <a:endParaRPr lang="en-US" sz="2400" b="1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Mushkani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, R., Berard, H., Cohen, A., &amp; Koseki, S.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Posição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Direito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à IA. Anais da 42ª Conferência Internacional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Aprendizado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Máquina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(ICML 2025).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Nizamani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, DL, Zaman, G., &amp;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Nizamani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, KUN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Explorando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papel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preparação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inglês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IA. Revista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Contemporânea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Ciências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Sociais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3(3), 2311–2324.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Omer, N.I.M.S. (2024).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Manutenção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humana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significativa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ambientes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línguas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aprimorados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revisão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sistemática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Arts for Linguistic &amp; Literary Studies, 6(3), 533–552.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Owan, VJ, Rent, KB, Idika, DO, Etta, EO e Bassey, BA (2023).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Explorando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potencial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das ferramentas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medição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avaliação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educacional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EURASIA Journal of Mathematics, Science and Technology Education, 19(8), 2307. https://doi.org/10.29333/ejmste/13428.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Stavissky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, Y.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estrutura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envolvimento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pedagógico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IA ​​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centrada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ser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(HCAI-PE):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mudança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fundamental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paradigma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pedagogia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IA. SCIREA Journal of Education, 10(6), 344-365. </a:t>
            </a:r>
          </a:p>
        </p:txBody>
      </p:sp>
    </p:spTree>
    <p:custDataLst>
      <p:tags r:id="rId1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181100"/>
            <a:ext cx="16230600" cy="7410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</a:pP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Tan, L. Y., Hu, S., Yeo, D. J., &amp; Cheong, K. H. (2025). </a:t>
            </a:r>
          </a:p>
          <a:p>
            <a:pPr marL="0" lvl="0" indent="0" algn="l">
              <a:lnSpc>
                <a:spcPts val="2879"/>
              </a:lnSpc>
            </a:pPr>
            <a:r>
              <a:rPr lang="en-US" sz="2400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Plataformas</a:t>
            </a:r>
            <a:r>
              <a:rPr lang="en-US" sz="2400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aprendizagem</a:t>
            </a:r>
            <a:r>
              <a:rPr lang="en-US" sz="2400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adaptativa</a:t>
            </a:r>
            <a:r>
              <a:rPr lang="en-US" sz="2400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baseadas</a:t>
            </a:r>
            <a:r>
              <a:rPr lang="en-US" sz="2400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IA: </a:t>
            </a:r>
            <a:r>
              <a:rPr lang="en-US" sz="2400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uma</a:t>
            </a:r>
            <a:r>
              <a:rPr lang="en-US" sz="2400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revisão</a:t>
            </a:r>
            <a:r>
              <a:rPr lang="en-US" sz="2400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 Computers and Education: Artificial Intelligence, 9, 100429. https://doi.org/10.1016/j.caeai.2025.100429. </a:t>
            </a:r>
          </a:p>
          <a:p>
            <a:pPr marL="0" lvl="0" indent="0" algn="l">
              <a:lnSpc>
                <a:spcPts val="2879"/>
              </a:lnSpc>
            </a:pPr>
            <a:endParaRPr lang="en-US" sz="2400" b="1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Tan, X., Cheng, G., &amp; Ling, M. H.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no Ensino e 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Uma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Revisão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Sistemática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Computers and Education: Artificial Intelligence, 8, 100355. https://doi.org/10.1016/j.caeai.2024.100355.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Tusquellas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, N., Palau, R. e Santiago, R. (2024).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Analisando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potencial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para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desenvolvimento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profissional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gestão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talentos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revisão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sistemática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literatura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International Journal of Information Management Data Insights, 4, 100288. https://doi.org/10.1016/j.jjimei.2024.100288.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UNESCO. (2024).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Quadro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Competências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Professores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Organização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Nações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Unidas para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Ciência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a Cultura. https://doi.org/10.54675/ZJTE2084.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Viberg, O.,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Poquet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, O.,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Kovanovic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, V., &amp; Khosravi, H.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Aprimorando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ação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humana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era da IA: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perspectiva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análise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Journal of Learning Analytics, 12(3), 1–7.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28700"/>
            <a:ext cx="16230600" cy="542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399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Vorobyeva, KI, Belous, S., Savchenko, NV, Smirnova, LM, Nikitina, SA, &amp; Zhdanov, SP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399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Aprendizagem personalizada por meio de IA: abordagens pedagógicas e insights críticos. Contemporary Educational Technology, 17(2), 574. Holmes, W., Persson, J., Salaj, R., &amp; Tuomi, I. (s.d.). Diretrizes para o desenvolvimento e promoção da dimensão humana da alfabetização em IA. Conselho da Europa.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399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399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Hristova, M. e Donchev, I.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399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Applicazione di strumenti di IA per l'apprendimento e la valutazione personalizzati. Science Series “Innovative STEM Education”, 7, 176–184. https://doi.org/10.55630/STEM.2025.0715. Rigot, A. (2022). Design From the Margins: Centering the most marginalized and impacted in design processes - from ideation to production. Technology and Public Purpose Project, Belfer Center for Science and International Affairs, Harvard Kennedy School.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399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399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Song, Y., Weisberg, L. R., Zhang, S., Tian, ​​​​X., Boyer, K. E., &amp; Israel, M. (2024).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399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Uma estrutura para projetar aprendizagem inclusiva em IA para alunos com diversas necessidades. Computers and Education: Artificial Intelligence, 6, 100212. Holmes, W., Persson, J., Salaj, R., &amp; Tuomi, I. (s.d.). Diretrizes para desenvolver e promover a dimensão humana da alfabetização em IA. Conselho da Europa. </a:t>
            </a:r>
          </a:p>
        </p:txBody>
      </p:sp>
    </p:spTree>
    <p:custDataLst>
      <p:tags r:id="rId1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82" b="-33187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14400" y="349444"/>
            <a:ext cx="14517439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Ferramentas de </a:t>
            </a:r>
            <a:r>
              <a:rPr lang="en-US" sz="6000" u="none" strike="noStrik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autoavaliação</a:t>
            </a:r>
            <a:r>
              <a:rPr lang="en-US" sz="600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- </a:t>
            </a:r>
            <a:r>
              <a:rPr lang="en-US" sz="6000" u="none" strike="noStrik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Soluções</a:t>
            </a:r>
            <a:endParaRPr lang="en-US" sz="600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6" name="Freeform 6" descr="Logotipo representando uma cabeça humana dentro de um círculo.  O conteúdo gerado por inteligência artificial pode ser impreciso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707423" y="4150271"/>
            <a:ext cx="7436577" cy="30396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960"/>
              </a:lnSpc>
              <a:spcBef>
                <a:spcPct val="0"/>
              </a:spcBef>
            </a:pPr>
            <a:r>
              <a:rPr lang="en-US" sz="3300" b="1" u="none" strike="noStrike" dirty="0" err="1">
                <a:solidFill>
                  <a:srgbClr val="5357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Questões</a:t>
            </a:r>
            <a:r>
              <a:rPr lang="en-US" sz="3300" b="1" u="none" strike="noStrike" dirty="0">
                <a:solidFill>
                  <a:srgbClr val="5357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 </a:t>
            </a:r>
            <a:r>
              <a:rPr lang="en-US" sz="3300" b="1" u="none" strike="noStrike" dirty="0" err="1">
                <a:solidFill>
                  <a:srgbClr val="5357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múltipla</a:t>
            </a:r>
            <a:r>
              <a:rPr lang="en-US" sz="3300" b="1" u="none" strike="noStrike" dirty="0">
                <a:solidFill>
                  <a:srgbClr val="5357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300" b="1" u="none" strike="noStrike" dirty="0" err="1">
                <a:solidFill>
                  <a:srgbClr val="5357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escolha</a:t>
            </a:r>
            <a:r>
              <a:rPr lang="en-US" sz="3300" b="1" u="none" strike="noStrike" dirty="0">
                <a:solidFill>
                  <a:srgbClr val="5357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</a:t>
            </a:r>
          </a:p>
          <a:p>
            <a:pPr marL="0" lvl="0" indent="0" algn="l">
              <a:lnSpc>
                <a:spcPts val="3960"/>
              </a:lnSpc>
              <a:spcBef>
                <a:spcPct val="0"/>
              </a:spcBef>
            </a:pPr>
            <a:endParaRPr lang="en-US" sz="3300" b="1" u="none" strike="noStrike" dirty="0">
              <a:solidFill>
                <a:srgbClr val="53575E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>
              <a:lnSpc>
                <a:spcPts val="3960"/>
              </a:lnSpc>
            </a:pPr>
            <a:r>
              <a:rPr lang="en-US" sz="3300" dirty="0" err="1">
                <a:solidFill>
                  <a:srgbClr val="53575E"/>
                </a:solidFill>
                <a:latin typeface="Lato Light" panose="020F0302020204030203" pitchFamily="34" charset="0"/>
                <a:ea typeface="Lato"/>
                <a:cs typeface="Lato"/>
                <a:sym typeface="Lato Bold"/>
              </a:rPr>
              <a:t>Questão</a:t>
            </a:r>
            <a:r>
              <a:rPr lang="en-US" sz="3300" dirty="0">
                <a:solidFill>
                  <a:srgbClr val="53575E"/>
                </a:solidFill>
                <a:latin typeface="Lato Light" panose="020F0302020204030203" pitchFamily="34" charset="0"/>
                <a:ea typeface="Lato"/>
                <a:cs typeface="Lato"/>
                <a:sym typeface="Lato Bold"/>
              </a:rPr>
              <a:t> 1 – </a:t>
            </a:r>
            <a:r>
              <a:rPr lang="en-US" sz="3300" dirty="0">
                <a:solidFill>
                  <a:srgbClr val="53575E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</a:t>
            </a:r>
          </a:p>
          <a:p>
            <a:pPr>
              <a:lnSpc>
                <a:spcPts val="3960"/>
              </a:lnSpc>
            </a:pPr>
            <a:r>
              <a:rPr lang="en-US" sz="3300" dirty="0" err="1">
                <a:solidFill>
                  <a:srgbClr val="53575E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Questão</a:t>
            </a:r>
            <a:r>
              <a:rPr lang="en-US" sz="3300" dirty="0">
                <a:solidFill>
                  <a:srgbClr val="53575E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2 – </a:t>
            </a:r>
            <a:r>
              <a:rPr lang="en-US" sz="3300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B</a:t>
            </a:r>
          </a:p>
          <a:p>
            <a:pPr>
              <a:lnSpc>
                <a:spcPts val="3960"/>
              </a:lnSpc>
            </a:pPr>
            <a:r>
              <a:rPr lang="en-US" sz="3300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Questão</a:t>
            </a:r>
            <a:r>
              <a:rPr lang="en-US" sz="3300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3 – C</a:t>
            </a:r>
          </a:p>
          <a:p>
            <a:pPr>
              <a:lnSpc>
                <a:spcPts val="3960"/>
              </a:lnSpc>
            </a:pPr>
            <a:r>
              <a:rPr lang="en-US" sz="3300" dirty="0" err="1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Questão</a:t>
            </a:r>
            <a:r>
              <a:rPr lang="en-US" sz="3300" dirty="0">
                <a:solidFill>
                  <a:srgbClr val="53575E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4 - B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608696" y="2727712"/>
            <a:ext cx="6602359" cy="6602359"/>
            <a:chOff x="0" y="0"/>
            <a:chExt cx="8803145" cy="88031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803132" cy="8803132"/>
            </a:xfrm>
            <a:custGeom>
              <a:avLst/>
              <a:gdLst/>
              <a:ahLst/>
              <a:cxnLst/>
              <a:rect l="l" t="t" r="r" b="b"/>
              <a:pathLst>
                <a:path w="8803132" h="8803132">
                  <a:moveTo>
                    <a:pt x="0" y="0"/>
                  </a:moveTo>
                  <a:lnTo>
                    <a:pt x="8803132" y="0"/>
                  </a:lnTo>
                  <a:lnTo>
                    <a:pt x="8803132" y="8803132"/>
                  </a:lnTo>
                  <a:lnTo>
                    <a:pt x="0" y="8803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34589" y="7476973"/>
            <a:ext cx="2175491" cy="642671"/>
            <a:chOff x="0" y="0"/>
            <a:chExt cx="2900655" cy="8568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00656" cy="856895"/>
            </a:xfrm>
            <a:custGeom>
              <a:avLst/>
              <a:gdLst/>
              <a:ahLst/>
              <a:cxnLst/>
              <a:rect l="l" t="t" r="r" b="b"/>
              <a:pathLst>
                <a:path w="2900656" h="856895">
                  <a:moveTo>
                    <a:pt x="0" y="0"/>
                  </a:moveTo>
                  <a:lnTo>
                    <a:pt x="2900656" y="0"/>
                  </a:lnTo>
                  <a:lnTo>
                    <a:pt x="2900656" y="856895"/>
                  </a:lnTo>
                  <a:lnTo>
                    <a:pt x="0" y="856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6194" b="-572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900655" cy="856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3150" b="1" u="none" strike="noStrike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Ricomincia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601427" y="7476973"/>
            <a:ext cx="2338435" cy="1118921"/>
            <a:chOff x="0" y="0"/>
            <a:chExt cx="3117914" cy="14918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17912" cy="1491895"/>
            </a:xfrm>
            <a:custGeom>
              <a:avLst/>
              <a:gdLst/>
              <a:ahLst/>
              <a:cxnLst/>
              <a:rect l="l" t="t" r="r" b="b"/>
              <a:pathLst>
                <a:path w="3117912" h="1491895">
                  <a:moveTo>
                    <a:pt x="0" y="0"/>
                  </a:moveTo>
                  <a:lnTo>
                    <a:pt x="3117912" y="0"/>
                  </a:lnTo>
                  <a:lnTo>
                    <a:pt x="3117912" y="1491895"/>
                  </a:lnTo>
                  <a:lnTo>
                    <a:pt x="0" y="1491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882" b="3643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3117914" cy="1491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3150" b="1" u="none" strike="noStrike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Corso di uscita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806491" y="2992907"/>
            <a:ext cx="7419499" cy="3244739"/>
            <a:chOff x="0" y="0"/>
            <a:chExt cx="9892665" cy="4326318"/>
          </a:xfrm>
        </p:grpSpPr>
        <p:sp>
          <p:nvSpPr>
            <p:cNvPr id="9" name="Freeform 9" descr="Un logo con la testa di una persona in un cerchio.  Il contenuto generato dall'intelligenza artificiale potrebbe essere errato."/>
            <p:cNvSpPr/>
            <p:nvPr/>
          </p:nvSpPr>
          <p:spPr>
            <a:xfrm>
              <a:off x="0" y="0"/>
              <a:ext cx="9892665" cy="4326255"/>
            </a:xfrm>
            <a:custGeom>
              <a:avLst/>
              <a:gdLst/>
              <a:ahLst/>
              <a:cxnLst/>
              <a:rect l="l" t="t" r="r" b="b"/>
              <a:pathLst>
                <a:path w="9892665" h="4326255">
                  <a:moveTo>
                    <a:pt x="0" y="0"/>
                  </a:moveTo>
                  <a:lnTo>
                    <a:pt x="9892665" y="0"/>
                  </a:lnTo>
                  <a:lnTo>
                    <a:pt x="9892665" y="4326255"/>
                  </a:lnTo>
                  <a:lnTo>
                    <a:pt x="0" y="4326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03447" y="9038854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735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0" y="1777384"/>
            <a:ext cx="7419499" cy="6421526"/>
            <a:chOff x="0" y="0"/>
            <a:chExt cx="9892665" cy="856203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892665" cy="8562086"/>
            </a:xfrm>
            <a:custGeom>
              <a:avLst/>
              <a:gdLst/>
              <a:ahLst/>
              <a:cxnLst/>
              <a:rect l="l" t="t" r="r" b="b"/>
              <a:pathLst>
                <a:path w="9892665" h="8562086">
                  <a:moveTo>
                    <a:pt x="0" y="0"/>
                  </a:moveTo>
                  <a:lnTo>
                    <a:pt x="9892665" y="0"/>
                  </a:lnTo>
                  <a:lnTo>
                    <a:pt x="9892665" y="8562086"/>
                  </a:lnTo>
                  <a:lnTo>
                    <a:pt x="0" y="85620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25980" r="-2603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064173" y="8772525"/>
            <a:ext cx="6942236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Este projeto foi cofinanciado com o apoio do programa Erasmus+ da Comissão Europeia. Esta publicação reflete apenas as opiniões dos seus autores, e nem a Comissão Europeia nem a SEPIE são responsáveis ​​por qualquer uso que possa ser feito das informações aqui contidas.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5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6815</Words>
  <Application>Microsoft Office PowerPoint</Application>
  <PresentationFormat>Custom</PresentationFormat>
  <Paragraphs>488</Paragraphs>
  <Slides>50</Slides>
  <Notes>39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60" baseType="lpstr">
      <vt:lpstr>Lato Bold</vt:lpstr>
      <vt:lpstr>Open Sans Bold</vt:lpstr>
      <vt:lpstr>Open Sans</vt:lpstr>
      <vt:lpstr>Arial</vt:lpstr>
      <vt:lpstr>Lato</vt:lpstr>
      <vt:lpstr>Lato Light</vt:lpstr>
      <vt:lpstr>Calibri</vt:lpstr>
      <vt:lpstr>Quattrocento Bold</vt:lpstr>
      <vt:lpstr>Oswald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PT_Módulo 2 - Inclusive trainers</dc:title>
  <dc:creator>User00</dc:creator>
  <cp:lastModifiedBy>Jaione Santos Miguel</cp:lastModifiedBy>
  <cp:revision>2</cp:revision>
  <dcterms:created xsi:type="dcterms:W3CDTF">2006-08-16T00:00:00Z</dcterms:created>
  <dcterms:modified xsi:type="dcterms:W3CDTF">2026-09-11T09:52:27Z</dcterms:modified>
  <dc:identifier>DAHQqOxBG1E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BF3BC2B8-F51D-4D32-98E3-B94631630C1E</vt:lpwstr>
  </property>
  <property fmtid="{D5CDD505-2E9C-101B-9397-08002B2CF9AE}" pid="3" name="ArticulatePath">
    <vt:lpwstr>PT_Módulo 2 - Inclusive trainers</vt:lpwstr>
  </property>
</Properties>
</file>