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8.xml" ContentType="application/vnd.openxmlformats-officedocument.presentationml.notesSlide+xml"/>
  <Override PartName="/ppt/tags/tag34.xml" ContentType="application/vnd.openxmlformats-officedocument.presentationml.tags+xml"/>
  <Override PartName="/ppt/notesSlides/notesSlide29.xml" ContentType="application/vnd.openxmlformats-officedocument.presentationml.notesSlide+xml"/>
  <Override PartName="/ppt/tags/tag35.xml" ContentType="application/vnd.openxmlformats-officedocument.presentationml.tags+xml"/>
  <Override PartName="/ppt/notesSlides/notesSlide30.xml" ContentType="application/vnd.openxmlformats-officedocument.presentationml.notesSlide+xml"/>
  <Override PartName="/ppt/tags/tag36.xml" ContentType="application/vnd.openxmlformats-officedocument.presentationml.tags+xml"/>
  <Override PartName="/ppt/notesSlides/notesSlide31.xml" ContentType="application/vnd.openxmlformats-officedocument.presentationml.notesSlide+xml"/>
  <Override PartName="/ppt/tags/tag37.xml" ContentType="application/vnd.openxmlformats-officedocument.presentationml.tags+xml"/>
  <Override PartName="/ppt/notesSlides/notesSlide32.xml" ContentType="application/vnd.openxmlformats-officedocument.presentationml.notesSlide+xml"/>
  <Override PartName="/ppt/tags/tag38.xml" ContentType="application/vnd.openxmlformats-officedocument.presentationml.tags+xml"/>
  <Override PartName="/ppt/notesSlides/notesSlide33.xml" ContentType="application/vnd.openxmlformats-officedocument.presentationml.notesSlide+xml"/>
  <Override PartName="/ppt/tags/tag39.xml" ContentType="application/vnd.openxmlformats-officedocument.presentationml.tags+xml"/>
  <Override PartName="/ppt/notesSlides/notesSlide34.xml" ContentType="application/vnd.openxmlformats-officedocument.presentationml.notesSlide+xml"/>
  <Override PartName="/ppt/tags/tag40.xml" ContentType="application/vnd.openxmlformats-officedocument.presentationml.tags+xml"/>
  <Override PartName="/ppt/notesSlides/notesSlide35.xml" ContentType="application/vnd.openxmlformats-officedocument.presentationml.notesSlide+xml"/>
  <Override PartName="/ppt/tags/tag41.xml" ContentType="application/vnd.openxmlformats-officedocument.presentationml.tags+xml"/>
  <Override PartName="/ppt/notesSlides/notesSlide36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37.xml" ContentType="application/vnd.openxmlformats-officedocument.presentationml.notesSlide+xml"/>
  <Override PartName="/ppt/tags/tag44.xml" ContentType="application/vnd.openxmlformats-officedocument.presentationml.tags+xml"/>
  <Override PartName="/ppt/notesSlides/notesSlide38.xml" ContentType="application/vnd.openxmlformats-officedocument.presentationml.notesSlide+xml"/>
  <Override PartName="/ppt/tags/tag45.xml" ContentType="application/vnd.openxmlformats-officedocument.presentationml.tags+xml"/>
  <Override PartName="/ppt/notesSlides/notesSlide39.xml" ContentType="application/vnd.openxmlformats-officedocument.presentationml.notesSlide+xml"/>
  <Override PartName="/ppt/tags/tag46.xml" ContentType="application/vnd.openxmlformats-officedocument.presentationml.tags+xml"/>
  <Override PartName="/ppt/notesSlides/notesSlide40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41.xml" ContentType="application/vnd.openxmlformats-officedocument.presentationml.notesSlide+xml"/>
  <Override PartName="/ppt/tags/tag50.xml" ContentType="application/vnd.openxmlformats-officedocument.presentationml.tags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06" r:id="rId13"/>
    <p:sldId id="30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08" r:id="rId22"/>
    <p:sldId id="309" r:id="rId23"/>
    <p:sldId id="278" r:id="rId24"/>
    <p:sldId id="279" r:id="rId25"/>
    <p:sldId id="280" r:id="rId26"/>
    <p:sldId id="281" r:id="rId27"/>
    <p:sldId id="282" r:id="rId28"/>
    <p:sldId id="283" r:id="rId29"/>
    <p:sldId id="310" r:id="rId30"/>
    <p:sldId id="311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312" r:id="rId41"/>
    <p:sldId id="313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14" r:id="rId50"/>
    <p:sldId id="305" r:id="rId51"/>
  </p:sldIdLst>
  <p:sldSz cx="18288000" cy="10287000"/>
  <p:notesSz cx="6858000" cy="9144000"/>
  <p:embeddedFontLst>
    <p:embeddedFont>
      <p:font typeface="Lato" panose="020F0502020204030203" pitchFamily="34" charset="0"/>
      <p:regular r:id="rId53"/>
      <p:bold r:id="rId54"/>
      <p:italic r:id="rId55"/>
    </p:embeddedFont>
    <p:embeddedFont>
      <p:font typeface="Lato Bold" panose="020F0802020204030203" pitchFamily="34" charset="0"/>
      <p:regular r:id="rId56"/>
      <p:bold r:id="rId57"/>
    </p:embeddedFont>
    <p:embeddedFont>
      <p:font typeface="Lato Light" panose="020F0302020204030203" pitchFamily="34" charset="0"/>
      <p:regular r:id="rId58"/>
    </p:embeddedFont>
    <p:embeddedFont>
      <p:font typeface="Oswald" pitchFamily="2" charset="0"/>
      <p:regular r:id="rId59"/>
      <p:bold r:id="rId60"/>
    </p:embeddedFont>
    <p:embeddedFont>
      <p:font typeface="Quattrocento Bold" panose="020B0604020202020204" charset="0"/>
      <p:regular r:id="rId61"/>
    </p:embeddedFont>
  </p:embeddedFontLst>
  <p:custDataLst>
    <p:tags r:id="rId6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20.xml"/><Relationship Id="rId6" Type="http://schemas.openxmlformats.org/officeDocument/2006/relationships/image" Target="../media/image22.jpe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4" Type="http://schemas.openxmlformats.org/officeDocument/2006/relationships/image" Target="../media/image3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Relationship Id="rId6" Type="http://schemas.openxmlformats.org/officeDocument/2006/relationships/image" Target="../media/image3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>
            <a:extLst>
              <a:ext uri="{FF2B5EF4-FFF2-40B4-BE49-F238E27FC236}">
                <a16:creationId xmlns:a16="http://schemas.microsoft.com/office/drawing/2014/main" id="{82B9EF9E-62D0-0A3F-8F8E-D2FBDFF4B502}"/>
              </a:ext>
            </a:extLst>
          </p:cNvPr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0908ED7-DE2A-E55A-18FF-89391D20AF48}"/>
                </a:ext>
              </a:extLst>
            </p:cNvPr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64979" y="1494558"/>
            <a:ext cx="9253595" cy="2005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 2: </a:t>
            </a:r>
          </a:p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Integración responsable de la IA en la formación y la orientación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8" name="Freeform 8" descr="A logo with a person's head in a circle  AI-generated content may be incorrect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id="{914D29DE-39BE-FFB8-5AB1-2BF09BE482D4}"/>
              </a:ext>
            </a:extLst>
          </p:cNvPr>
          <p:cNvGrpSpPr/>
          <p:nvPr/>
        </p:nvGrpSpPr>
        <p:grpSpPr>
          <a:xfrm>
            <a:off x="1026823" y="6252611"/>
            <a:ext cx="3869665" cy="811759"/>
            <a:chOff x="0" y="0"/>
            <a:chExt cx="5159553" cy="1082345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66040572-A15B-95D2-3328-6CD5E69E8A1A}"/>
                </a:ext>
              </a:extLst>
            </p:cNvPr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4">
            <a:extLst>
              <a:ext uri="{FF2B5EF4-FFF2-40B4-BE49-F238E27FC236}">
                <a16:creationId xmlns:a16="http://schemas.microsoft.com/office/drawing/2014/main" id="{9EDB6A16-DD05-A216-AB5E-61BC0973E93B}"/>
              </a:ext>
            </a:extLst>
          </p:cNvPr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FCCC18C3-A9B3-C317-152E-6863A225ED4C}"/>
                </a:ext>
              </a:extLst>
            </p:cNvPr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49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" name="TextBox 8">
            <a:extLst>
              <a:ext uri="{FF2B5EF4-FFF2-40B4-BE49-F238E27FC236}">
                <a16:creationId xmlns:a16="http://schemas.microsoft.com/office/drawing/2014/main" id="{DD3E8B29-1AAE-A516-F61B-B3C5B469AA3F}"/>
              </a:ext>
            </a:extLst>
          </p:cNvPr>
          <p:cNvSpPr txBox="1"/>
          <p:nvPr/>
        </p:nvSpPr>
        <p:spPr>
          <a:xfrm>
            <a:off x="982085" y="7471296"/>
            <a:ext cx="368681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s-ES" sz="15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15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320365"/>
            <a:chOff x="0" y="0"/>
            <a:chExt cx="8391423" cy="17604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760482"/>
            </a:xfrm>
            <a:custGeom>
              <a:avLst/>
              <a:gdLst/>
              <a:ahLst/>
              <a:cxnLst/>
              <a:rect l="l" t="t" r="r" b="b"/>
              <a:pathLst>
                <a:path w="8391422" h="1760482">
                  <a:moveTo>
                    <a:pt x="0" y="0"/>
                  </a:moveTo>
                  <a:lnTo>
                    <a:pt x="8391422" y="0"/>
                  </a:lnTo>
                  <a:lnTo>
                    <a:pt x="8391422" y="1760482"/>
                  </a:lnTo>
                  <a:lnTo>
                    <a:pt x="0" y="17604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876" b="-428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6842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CONTENIDOS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799469" y="8043967"/>
            <a:ext cx="1700708" cy="1703661"/>
            <a:chOff x="0" y="0"/>
            <a:chExt cx="2267610" cy="2271547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10924" y="8268110"/>
            <a:ext cx="1277779" cy="1279998"/>
            <a:chOff x="0" y="0"/>
            <a:chExt cx="1703705" cy="170666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28275" y="2359447"/>
            <a:ext cx="1700708" cy="1703661"/>
            <a:chOff x="0" y="0"/>
            <a:chExt cx="2267610" cy="2271547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639739" y="2571274"/>
            <a:ext cx="1277779" cy="1279998"/>
            <a:chOff x="0" y="0"/>
            <a:chExt cx="1703705" cy="17066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559901" y="6340316"/>
            <a:ext cx="1700708" cy="1703661"/>
            <a:chOff x="0" y="0"/>
            <a:chExt cx="2267610" cy="2271547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771356" y="6552162"/>
            <a:ext cx="1277779" cy="1279998"/>
            <a:chOff x="0" y="0"/>
            <a:chExt cx="1703705" cy="170666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28872" y="706926"/>
            <a:ext cx="5632780" cy="2159712"/>
            <a:chOff x="0" y="0"/>
            <a:chExt cx="7510374" cy="287961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510378" cy="2879618"/>
            </a:xfrm>
            <a:custGeom>
              <a:avLst/>
              <a:gdLst/>
              <a:ahLst/>
              <a:cxnLst/>
              <a:rect l="l" t="t" r="r" b="b"/>
              <a:pathLst>
                <a:path w="7510378" h="2879618">
                  <a:moveTo>
                    <a:pt x="0" y="0"/>
                  </a:moveTo>
                  <a:lnTo>
                    <a:pt x="7510378" y="0"/>
                  </a:lnTo>
                  <a:lnTo>
                    <a:pt x="7510378" y="2879618"/>
                  </a:lnTo>
                  <a:lnTo>
                    <a:pt x="0" y="287961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559" b="1192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7510374" cy="2927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1: USO PRÁCTICO DE HERRAMIENTAS DE IA PARA EL APRENDIZAJE PERSONALIZADO </a:t>
              </a:r>
            </a:p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Y LA EVALUACIÓN DE HABILIDADES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01072" y="7970339"/>
            <a:ext cx="5245818" cy="1664412"/>
            <a:chOff x="0" y="0"/>
            <a:chExt cx="6994423" cy="221921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994428" cy="2219204"/>
            </a:xfrm>
            <a:custGeom>
              <a:avLst/>
              <a:gdLst/>
              <a:ahLst/>
              <a:cxnLst/>
              <a:rect l="l" t="t" r="r" b="b"/>
              <a:pathLst>
                <a:path w="6994428" h="2219204">
                  <a:moveTo>
                    <a:pt x="0" y="0"/>
                  </a:moveTo>
                  <a:lnTo>
                    <a:pt x="6994428" y="0"/>
                  </a:lnTo>
                  <a:lnTo>
                    <a:pt x="6994428" y="2219204"/>
                  </a:lnTo>
                  <a:lnTo>
                    <a:pt x="0" y="221920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6349" b="1352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6994423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4: RESPONSABILIDADES DEL FORMADOR AL SUPERVISAR LAS APLICACIONES DE IA EN LA EDUCACIÓN.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97619" y="2359447"/>
            <a:ext cx="4933188" cy="1664412"/>
            <a:chOff x="0" y="0"/>
            <a:chExt cx="6577584" cy="221921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77584" cy="2219221"/>
            </a:xfrm>
            <a:custGeom>
              <a:avLst/>
              <a:gdLst/>
              <a:ahLst/>
              <a:cxnLst/>
              <a:rect l="l" t="t" r="r" b="b"/>
              <a:pathLst>
                <a:path w="6577584" h="2219221">
                  <a:moveTo>
                    <a:pt x="0" y="0"/>
                  </a:moveTo>
                  <a:lnTo>
                    <a:pt x="6577584" y="0"/>
                  </a:lnTo>
                  <a:lnTo>
                    <a:pt x="6577584" y="2219221"/>
                  </a:lnTo>
                  <a:lnTo>
                    <a:pt x="0" y="221922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268" b="117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6577584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2: DISEÑO DE ACTIVIDADES DE APRENDIZAJE Y ORIENTACIÓN INCLUSIVAS BASADAS EN IA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497619" y="6269003"/>
            <a:ext cx="4933188" cy="1664412"/>
            <a:chOff x="0" y="0"/>
            <a:chExt cx="6577584" cy="221921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577584" cy="2219206"/>
            </a:xfrm>
            <a:custGeom>
              <a:avLst/>
              <a:gdLst/>
              <a:ahLst/>
              <a:cxnLst/>
              <a:rect l="l" t="t" r="r" b="b"/>
              <a:pathLst>
                <a:path w="6577584" h="2219206">
                  <a:moveTo>
                    <a:pt x="0" y="0"/>
                  </a:moveTo>
                  <a:lnTo>
                    <a:pt x="6577584" y="0"/>
                  </a:lnTo>
                  <a:lnTo>
                    <a:pt x="6577584" y="2219206"/>
                  </a:lnTo>
                  <a:lnTo>
                    <a:pt x="0" y="22192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995" b="1049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6577584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3: DIMENSIÓN HUMANA Y EL CONTROL PEDAGÓGICO EN LA FORMACIÓN ASISTIDA POR IA.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188270" y="998849"/>
            <a:ext cx="556651" cy="75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016244" y="2831401"/>
            <a:ext cx="556651" cy="75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131906" y="6812309"/>
            <a:ext cx="556651" cy="75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80075" y="8528247"/>
            <a:ext cx="846896" cy="75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grpSp>
        <p:nvGrpSpPr>
          <p:cNvPr id="43" name="Group 43">
            <a:extLst>
              <a:ext uri="{FF2B5EF4-FFF2-40B4-BE49-F238E27FC236}">
                <a16:creationId xmlns:a16="http://schemas.microsoft.com/office/drawing/2014/main" id="{74CB7E4D-084D-BA9B-483C-866CDC83D8C2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44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2A491F8E-0181-7E86-E86F-379A6140A57D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51948" y="887893"/>
            <a:ext cx="541883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OBJETIVOS DE APRENDIZAJE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82193" y="7408907"/>
            <a:ext cx="3958914" cy="786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1"/>
              </a:lnSpc>
            </a:pPr>
            <a:r>
              <a:rPr lang="en-US" sz="315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Insert Subtitle Here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E08885C-EB31-7D7C-72C0-F9871535308D}"/>
              </a:ext>
            </a:extLst>
          </p:cNvPr>
          <p:cNvGrpSpPr/>
          <p:nvPr/>
        </p:nvGrpSpPr>
        <p:grpSpPr>
          <a:xfrm>
            <a:off x="1070639" y="2534764"/>
            <a:ext cx="14050432" cy="1221387"/>
            <a:chOff x="1070639" y="2534764"/>
            <a:chExt cx="14050432" cy="1221387"/>
          </a:xfrm>
        </p:grpSpPr>
        <p:sp>
          <p:nvSpPr>
            <p:cNvPr id="14" name="TextBox 14"/>
            <p:cNvSpPr txBox="1"/>
            <p:nvPr/>
          </p:nvSpPr>
          <p:spPr>
            <a:xfrm>
              <a:off x="2484187" y="2670301"/>
              <a:ext cx="12636884" cy="1085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80"/>
                </a:lnSpc>
              </a:pP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Aprender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como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aplicar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herramientas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IA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la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evaluación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formativa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habilidades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, la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generación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retroalimentación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y el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seguimiento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del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aprendizaje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contextos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Formación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para el Empleo.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ABCBD0B-5F6D-5071-2F88-0DE82D74FCA4}"/>
                </a:ext>
              </a:extLst>
            </p:cNvPr>
            <p:cNvGrpSpPr/>
            <p:nvPr/>
          </p:nvGrpSpPr>
          <p:grpSpPr>
            <a:xfrm>
              <a:off x="1070639" y="2534764"/>
              <a:ext cx="1008555" cy="1010098"/>
              <a:chOff x="1070639" y="2534764"/>
              <a:chExt cx="1008555" cy="1010098"/>
            </a:xfrm>
          </p:grpSpPr>
          <p:grpSp>
            <p:nvGrpSpPr>
              <p:cNvPr id="4" name="Group 4"/>
              <p:cNvGrpSpPr/>
              <p:nvPr/>
            </p:nvGrpSpPr>
            <p:grpSpPr>
              <a:xfrm>
                <a:off x="1070639" y="2534764"/>
                <a:ext cx="1008555" cy="1010098"/>
                <a:chOff x="0" y="0"/>
                <a:chExt cx="1344740" cy="1346797"/>
              </a:xfrm>
            </p:grpSpPr>
            <p:sp>
              <p:nvSpPr>
                <p:cNvPr id="5" name="Freeform 5"/>
                <p:cNvSpPr/>
                <p:nvPr/>
              </p:nvSpPr>
              <p:spPr>
                <a:xfrm>
                  <a:off x="0" y="0"/>
                  <a:ext cx="1344676" cy="1346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4676" h="1346708">
                      <a:moveTo>
                        <a:pt x="0" y="672338"/>
                      </a:moveTo>
                      <a:cubicBezTo>
                        <a:pt x="0" y="300990"/>
                        <a:pt x="300990" y="0"/>
                        <a:pt x="672338" y="0"/>
                      </a:cubicBezTo>
                      <a:cubicBezTo>
                        <a:pt x="1043686" y="0"/>
                        <a:pt x="1344676" y="300990"/>
                        <a:pt x="1344676" y="672338"/>
                      </a:cubicBezTo>
                      <a:lnTo>
                        <a:pt x="1344676" y="674370"/>
                      </a:lnTo>
                      <a:cubicBezTo>
                        <a:pt x="1344676" y="1045718"/>
                        <a:pt x="1043686" y="1346708"/>
                        <a:pt x="672338" y="1346708"/>
                      </a:cubicBezTo>
                      <a:cubicBezTo>
                        <a:pt x="300990" y="1346708"/>
                        <a:pt x="0" y="1045718"/>
                        <a:pt x="0" y="674370"/>
                      </a:cubicBezTo>
                      <a:close/>
                    </a:path>
                  </a:pathLst>
                </a:custGeom>
                <a:solidFill>
                  <a:srgbClr val="EBD0C6"/>
                </a:solidFill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grpSp>
            <p:nvGrpSpPr>
              <p:cNvPr id="19" name="Group 19"/>
              <p:cNvGrpSpPr/>
              <p:nvPr/>
            </p:nvGrpSpPr>
            <p:grpSpPr>
              <a:xfrm>
                <a:off x="1369933" y="2797759"/>
                <a:ext cx="409975" cy="557270"/>
                <a:chOff x="0" y="0"/>
                <a:chExt cx="546633" cy="743026"/>
              </a:xfrm>
            </p:grpSpPr>
            <p:sp>
              <p:nvSpPr>
                <p:cNvPr id="20" name="Freeform 20"/>
                <p:cNvSpPr/>
                <p:nvPr/>
              </p:nvSpPr>
              <p:spPr>
                <a:xfrm>
                  <a:off x="0" y="0"/>
                  <a:ext cx="546634" cy="743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634" h="743026">
                      <a:moveTo>
                        <a:pt x="0" y="0"/>
                      </a:moveTo>
                      <a:lnTo>
                        <a:pt x="546634" y="0"/>
                      </a:lnTo>
                      <a:lnTo>
                        <a:pt x="546634" y="743026"/>
                      </a:lnTo>
                      <a:lnTo>
                        <a:pt x="0" y="743026"/>
                      </a:lnTo>
                      <a:close/>
                    </a:path>
                  </a:pathLst>
                </a:custGeom>
                <a:blipFill>
                  <a:blip r:embed="rId4">
                    <a:alphaModFix amt="0"/>
                  </a:blip>
                  <a:stretch>
                    <a:fillRect l="-124399" r="-124399"/>
                  </a:stretch>
                </a:blipFill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0" y="-9525"/>
                  <a:ext cx="546633" cy="752551"/>
                </a:xfrm>
                <a:prstGeom prst="rect">
                  <a:avLst/>
                </a:prstGeom>
              </p:spPr>
              <p:txBody>
                <a:bodyPr lIns="0" tIns="0" rIns="0" bIns="0" rtlCol="0" anchor="ctr"/>
                <a:lstStyle/>
                <a:p>
                  <a:pPr algn="ctr">
                    <a:lnSpc>
                      <a:spcPts val="4320"/>
                    </a:lnSpc>
                  </a:pPr>
                  <a:r>
                    <a:rPr lang="en-US" sz="3600" dirty="0">
                      <a:solidFill>
                        <a:srgbClr val="FFFFFF"/>
                      </a:solidFill>
                      <a:latin typeface="Oswald"/>
                      <a:ea typeface="Oswald"/>
                      <a:cs typeface="Oswald"/>
                      <a:sym typeface="Oswald"/>
                    </a:rPr>
                    <a:t>1</a:t>
                  </a:r>
                </a:p>
              </p:txBody>
            </p:sp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1E7A6E6-F949-3820-209D-775168386E77}"/>
              </a:ext>
            </a:extLst>
          </p:cNvPr>
          <p:cNvGrpSpPr/>
          <p:nvPr/>
        </p:nvGrpSpPr>
        <p:grpSpPr>
          <a:xfrm>
            <a:off x="1070639" y="3829060"/>
            <a:ext cx="13510269" cy="1010098"/>
            <a:chOff x="1070639" y="3829060"/>
            <a:chExt cx="13510269" cy="1010098"/>
          </a:xfrm>
        </p:grpSpPr>
        <p:sp>
          <p:nvSpPr>
            <p:cNvPr id="15" name="TextBox 15"/>
            <p:cNvSpPr txBox="1"/>
            <p:nvPr/>
          </p:nvSpPr>
          <p:spPr>
            <a:xfrm>
              <a:off x="2462851" y="3959847"/>
              <a:ext cx="12118057" cy="723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80"/>
                </a:lnSpc>
              </a:pP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Analizar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las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fortalezas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y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limitaciones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las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herramientas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IA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cuando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se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utilizan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para el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apoyo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al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aprendizaje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y la </a:t>
              </a:r>
              <a:r>
                <a:rPr lang="en-US" sz="2400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evaluación</a:t>
              </a:r>
              <a:r>
                <a:rPr lang="en-US" sz="24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F21F07F-A0E5-9132-AF8E-ED04C3AF2DAA}"/>
                </a:ext>
              </a:extLst>
            </p:cNvPr>
            <p:cNvGrpSpPr/>
            <p:nvPr/>
          </p:nvGrpSpPr>
          <p:grpSpPr>
            <a:xfrm>
              <a:off x="1070639" y="3829060"/>
              <a:ext cx="1008555" cy="1010098"/>
              <a:chOff x="1070639" y="3829060"/>
              <a:chExt cx="1008555" cy="1010098"/>
            </a:xfrm>
          </p:grpSpPr>
          <p:grpSp>
            <p:nvGrpSpPr>
              <p:cNvPr id="6" name="Group 6"/>
              <p:cNvGrpSpPr/>
              <p:nvPr/>
            </p:nvGrpSpPr>
            <p:grpSpPr>
              <a:xfrm>
                <a:off x="1070639" y="3829060"/>
                <a:ext cx="1008555" cy="1010098"/>
                <a:chOff x="0" y="0"/>
                <a:chExt cx="1344740" cy="1346797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0" y="0"/>
                  <a:ext cx="1344676" cy="1346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4676" h="1346708">
                      <a:moveTo>
                        <a:pt x="0" y="672338"/>
                      </a:moveTo>
                      <a:cubicBezTo>
                        <a:pt x="0" y="300990"/>
                        <a:pt x="300990" y="0"/>
                        <a:pt x="672338" y="0"/>
                      </a:cubicBezTo>
                      <a:cubicBezTo>
                        <a:pt x="1043686" y="0"/>
                        <a:pt x="1344676" y="300990"/>
                        <a:pt x="1344676" y="672338"/>
                      </a:cubicBezTo>
                      <a:lnTo>
                        <a:pt x="1344676" y="674370"/>
                      </a:lnTo>
                      <a:cubicBezTo>
                        <a:pt x="1344676" y="1045718"/>
                        <a:pt x="1043686" y="1346708"/>
                        <a:pt x="672338" y="1346708"/>
                      </a:cubicBezTo>
                      <a:cubicBezTo>
                        <a:pt x="300990" y="1346708"/>
                        <a:pt x="0" y="1045718"/>
                        <a:pt x="0" y="674370"/>
                      </a:cubicBezTo>
                      <a:close/>
                    </a:path>
                  </a:pathLst>
                </a:custGeom>
                <a:solidFill>
                  <a:srgbClr val="EBD0C6"/>
                </a:solidFill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grpSp>
            <p:nvGrpSpPr>
              <p:cNvPr id="22" name="Group 22"/>
              <p:cNvGrpSpPr/>
              <p:nvPr/>
            </p:nvGrpSpPr>
            <p:grpSpPr>
              <a:xfrm>
                <a:off x="1369933" y="4073757"/>
                <a:ext cx="409975" cy="557270"/>
                <a:chOff x="0" y="0"/>
                <a:chExt cx="546633" cy="743026"/>
              </a:xfrm>
            </p:grpSpPr>
            <p:sp>
              <p:nvSpPr>
                <p:cNvPr id="23" name="Freeform 23"/>
                <p:cNvSpPr/>
                <p:nvPr/>
              </p:nvSpPr>
              <p:spPr>
                <a:xfrm>
                  <a:off x="0" y="0"/>
                  <a:ext cx="546634" cy="743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634" h="743026">
                      <a:moveTo>
                        <a:pt x="0" y="0"/>
                      </a:moveTo>
                      <a:lnTo>
                        <a:pt x="546634" y="0"/>
                      </a:lnTo>
                      <a:lnTo>
                        <a:pt x="546634" y="743026"/>
                      </a:lnTo>
                      <a:lnTo>
                        <a:pt x="0" y="743026"/>
                      </a:lnTo>
                      <a:close/>
                    </a:path>
                  </a:pathLst>
                </a:custGeom>
                <a:blipFill>
                  <a:blip r:embed="rId4">
                    <a:alphaModFix amt="0"/>
                  </a:blip>
                  <a:stretch>
                    <a:fillRect l="-124399" r="-124399"/>
                  </a:stretch>
                </a:blipFill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4" name="TextBox 24"/>
                <p:cNvSpPr txBox="1"/>
                <p:nvPr/>
              </p:nvSpPr>
              <p:spPr>
                <a:xfrm>
                  <a:off x="0" y="-9525"/>
                  <a:ext cx="546633" cy="752551"/>
                </a:xfrm>
                <a:prstGeom prst="rect">
                  <a:avLst/>
                </a:prstGeom>
              </p:spPr>
              <p:txBody>
                <a:bodyPr lIns="0" tIns="0" rIns="0" bIns="0" rtlCol="0" anchor="ctr"/>
                <a:lstStyle/>
                <a:p>
                  <a:pPr algn="ctr">
                    <a:lnSpc>
                      <a:spcPts val="4320"/>
                    </a:lnSpc>
                  </a:pPr>
                  <a:r>
                    <a:rPr lang="en-US" sz="3600" dirty="0">
                      <a:solidFill>
                        <a:srgbClr val="FFFFFF"/>
                      </a:solidFill>
                      <a:latin typeface="Oswald"/>
                      <a:ea typeface="Oswald"/>
                      <a:cs typeface="Oswald"/>
                      <a:sym typeface="Oswald"/>
                    </a:rPr>
                    <a:t>2</a:t>
                  </a:r>
                </a:p>
              </p:txBody>
            </p:sp>
          </p:grp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4C2F2A6-A7A9-9E70-67C0-E7D16499A042}"/>
              </a:ext>
            </a:extLst>
          </p:cNvPr>
          <p:cNvGrpSpPr/>
          <p:nvPr/>
        </p:nvGrpSpPr>
        <p:grpSpPr>
          <a:xfrm>
            <a:off x="1070639" y="5159921"/>
            <a:ext cx="13142119" cy="1010098"/>
            <a:chOff x="1070639" y="5159921"/>
            <a:chExt cx="13142119" cy="1010098"/>
          </a:xfrm>
        </p:grpSpPr>
        <p:sp>
          <p:nvSpPr>
            <p:cNvPr id="16" name="TextBox 16"/>
            <p:cNvSpPr txBox="1"/>
            <p:nvPr/>
          </p:nvSpPr>
          <p:spPr>
            <a:xfrm>
              <a:off x="2462851" y="5295900"/>
              <a:ext cx="11749907" cy="723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Adaptar las actividades con apoyo de IA a los diferentes perfiles de los alumnos, niveles de competencia digital y contextos organizativos.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DFF133A-7F34-3F1F-00EF-2BB15E7B3721}"/>
                </a:ext>
              </a:extLst>
            </p:cNvPr>
            <p:cNvGrpSpPr/>
            <p:nvPr/>
          </p:nvGrpSpPr>
          <p:grpSpPr>
            <a:xfrm>
              <a:off x="1070639" y="5159921"/>
              <a:ext cx="1008555" cy="1010098"/>
              <a:chOff x="1070639" y="5159921"/>
              <a:chExt cx="1008555" cy="1010098"/>
            </a:xfrm>
          </p:grpSpPr>
          <p:grpSp>
            <p:nvGrpSpPr>
              <p:cNvPr id="8" name="Group 8"/>
              <p:cNvGrpSpPr/>
              <p:nvPr/>
            </p:nvGrpSpPr>
            <p:grpSpPr>
              <a:xfrm>
                <a:off x="1070639" y="5159921"/>
                <a:ext cx="1008555" cy="1010098"/>
                <a:chOff x="0" y="0"/>
                <a:chExt cx="1344740" cy="1346797"/>
              </a:xfrm>
            </p:grpSpPr>
            <p:sp>
              <p:nvSpPr>
                <p:cNvPr id="9" name="Freeform 9"/>
                <p:cNvSpPr/>
                <p:nvPr/>
              </p:nvSpPr>
              <p:spPr>
                <a:xfrm>
                  <a:off x="0" y="0"/>
                  <a:ext cx="1344676" cy="1346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4676" h="1346708">
                      <a:moveTo>
                        <a:pt x="0" y="672338"/>
                      </a:moveTo>
                      <a:cubicBezTo>
                        <a:pt x="0" y="300990"/>
                        <a:pt x="300990" y="0"/>
                        <a:pt x="672338" y="0"/>
                      </a:cubicBezTo>
                      <a:cubicBezTo>
                        <a:pt x="1043686" y="0"/>
                        <a:pt x="1344676" y="300990"/>
                        <a:pt x="1344676" y="672338"/>
                      </a:cubicBezTo>
                      <a:lnTo>
                        <a:pt x="1344676" y="674370"/>
                      </a:lnTo>
                      <a:cubicBezTo>
                        <a:pt x="1344676" y="1045718"/>
                        <a:pt x="1043686" y="1346708"/>
                        <a:pt x="672338" y="1346708"/>
                      </a:cubicBezTo>
                      <a:cubicBezTo>
                        <a:pt x="300990" y="1346708"/>
                        <a:pt x="0" y="1045718"/>
                        <a:pt x="0" y="674370"/>
                      </a:cubicBezTo>
                      <a:close/>
                    </a:path>
                  </a:pathLst>
                </a:custGeom>
                <a:solidFill>
                  <a:srgbClr val="EBD0C6"/>
                </a:solidFill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grpSp>
            <p:nvGrpSpPr>
              <p:cNvPr id="25" name="Group 25"/>
              <p:cNvGrpSpPr/>
              <p:nvPr/>
            </p:nvGrpSpPr>
            <p:grpSpPr>
              <a:xfrm>
                <a:off x="1369933" y="5386340"/>
                <a:ext cx="409975" cy="557270"/>
                <a:chOff x="0" y="0"/>
                <a:chExt cx="546633" cy="743026"/>
              </a:xfrm>
            </p:grpSpPr>
            <p:sp>
              <p:nvSpPr>
                <p:cNvPr id="26" name="Freeform 26"/>
                <p:cNvSpPr/>
                <p:nvPr/>
              </p:nvSpPr>
              <p:spPr>
                <a:xfrm>
                  <a:off x="0" y="0"/>
                  <a:ext cx="546634" cy="743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634" h="743026">
                      <a:moveTo>
                        <a:pt x="0" y="0"/>
                      </a:moveTo>
                      <a:lnTo>
                        <a:pt x="546634" y="0"/>
                      </a:lnTo>
                      <a:lnTo>
                        <a:pt x="546634" y="743026"/>
                      </a:lnTo>
                      <a:lnTo>
                        <a:pt x="0" y="743026"/>
                      </a:lnTo>
                      <a:close/>
                    </a:path>
                  </a:pathLst>
                </a:custGeom>
                <a:blipFill>
                  <a:blip r:embed="rId4">
                    <a:alphaModFix amt="0"/>
                  </a:blip>
                  <a:stretch>
                    <a:fillRect l="-124399" r="-124399"/>
                  </a:stretch>
                </a:blipFill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7" name="TextBox 27"/>
                <p:cNvSpPr txBox="1"/>
                <p:nvPr/>
              </p:nvSpPr>
              <p:spPr>
                <a:xfrm>
                  <a:off x="0" y="-9525"/>
                  <a:ext cx="546633" cy="752551"/>
                </a:xfrm>
                <a:prstGeom prst="rect">
                  <a:avLst/>
                </a:prstGeom>
              </p:spPr>
              <p:txBody>
                <a:bodyPr lIns="0" tIns="0" rIns="0" bIns="0" rtlCol="0" anchor="ctr"/>
                <a:lstStyle/>
                <a:p>
                  <a:pPr algn="ctr">
                    <a:lnSpc>
                      <a:spcPts val="4320"/>
                    </a:lnSpc>
                  </a:pPr>
                  <a:r>
                    <a:rPr lang="en-US" sz="3600" dirty="0">
                      <a:solidFill>
                        <a:srgbClr val="FFFFFF"/>
                      </a:solidFill>
                      <a:latin typeface="Oswald"/>
                      <a:ea typeface="Oswald"/>
                      <a:cs typeface="Oswald"/>
                      <a:sym typeface="Oswald"/>
                    </a:rPr>
                    <a:t>3</a:t>
                  </a: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6252BDE-2837-F121-FEF3-3A8E5FE5F66E}"/>
              </a:ext>
            </a:extLst>
          </p:cNvPr>
          <p:cNvGrpSpPr/>
          <p:nvPr/>
        </p:nvGrpSpPr>
        <p:grpSpPr>
          <a:xfrm>
            <a:off x="1070639" y="6565316"/>
            <a:ext cx="12676899" cy="1010098"/>
            <a:chOff x="1070639" y="6417640"/>
            <a:chExt cx="12676899" cy="1010098"/>
          </a:xfrm>
        </p:grpSpPr>
        <p:sp>
          <p:nvSpPr>
            <p:cNvPr id="17" name="TextBox 17"/>
            <p:cNvSpPr txBox="1"/>
            <p:nvPr/>
          </p:nvSpPr>
          <p:spPr>
            <a:xfrm>
              <a:off x="2462851" y="6560739"/>
              <a:ext cx="11284687" cy="723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Combinar el uso de la IA con la facilitación humana, garantizando una interacción significativa, la reflexión y la autonomía del alumnado.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92FD0E0-A117-1D90-85A9-E5A92E352ABC}"/>
                </a:ext>
              </a:extLst>
            </p:cNvPr>
            <p:cNvGrpSpPr/>
            <p:nvPr/>
          </p:nvGrpSpPr>
          <p:grpSpPr>
            <a:xfrm>
              <a:off x="1070639" y="6417640"/>
              <a:ext cx="1008555" cy="1010098"/>
              <a:chOff x="1070639" y="6417640"/>
              <a:chExt cx="1008555" cy="1010098"/>
            </a:xfrm>
          </p:grpSpPr>
          <p:grpSp>
            <p:nvGrpSpPr>
              <p:cNvPr id="10" name="Group 10"/>
              <p:cNvGrpSpPr/>
              <p:nvPr/>
            </p:nvGrpSpPr>
            <p:grpSpPr>
              <a:xfrm>
                <a:off x="1070639" y="6417640"/>
                <a:ext cx="1008555" cy="1010098"/>
                <a:chOff x="0" y="0"/>
                <a:chExt cx="1344740" cy="1346797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0" y="0"/>
                  <a:ext cx="1344676" cy="1346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4676" h="1346708">
                      <a:moveTo>
                        <a:pt x="0" y="672338"/>
                      </a:moveTo>
                      <a:cubicBezTo>
                        <a:pt x="0" y="300990"/>
                        <a:pt x="300990" y="0"/>
                        <a:pt x="672338" y="0"/>
                      </a:cubicBezTo>
                      <a:cubicBezTo>
                        <a:pt x="1043686" y="0"/>
                        <a:pt x="1344676" y="300990"/>
                        <a:pt x="1344676" y="672338"/>
                      </a:cubicBezTo>
                      <a:lnTo>
                        <a:pt x="1344676" y="674370"/>
                      </a:lnTo>
                      <a:cubicBezTo>
                        <a:pt x="1344676" y="1045718"/>
                        <a:pt x="1043686" y="1346708"/>
                        <a:pt x="672338" y="1346708"/>
                      </a:cubicBezTo>
                      <a:cubicBezTo>
                        <a:pt x="300990" y="1346708"/>
                        <a:pt x="0" y="1045718"/>
                        <a:pt x="0" y="674370"/>
                      </a:cubicBezTo>
                      <a:close/>
                    </a:path>
                  </a:pathLst>
                </a:custGeom>
                <a:solidFill>
                  <a:srgbClr val="EBD0C6"/>
                </a:solidFill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grpSp>
            <p:nvGrpSpPr>
              <p:cNvPr id="28" name="Group 28"/>
              <p:cNvGrpSpPr/>
              <p:nvPr/>
            </p:nvGrpSpPr>
            <p:grpSpPr>
              <a:xfrm>
                <a:off x="1369933" y="6644059"/>
                <a:ext cx="409975" cy="557270"/>
                <a:chOff x="0" y="0"/>
                <a:chExt cx="546633" cy="743026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0" y="0"/>
                  <a:ext cx="546634" cy="743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634" h="743026">
                      <a:moveTo>
                        <a:pt x="0" y="0"/>
                      </a:moveTo>
                      <a:lnTo>
                        <a:pt x="546634" y="0"/>
                      </a:lnTo>
                      <a:lnTo>
                        <a:pt x="546634" y="743026"/>
                      </a:lnTo>
                      <a:lnTo>
                        <a:pt x="0" y="743026"/>
                      </a:lnTo>
                      <a:close/>
                    </a:path>
                  </a:pathLst>
                </a:custGeom>
                <a:blipFill>
                  <a:blip r:embed="rId4">
                    <a:alphaModFix amt="0"/>
                  </a:blip>
                  <a:stretch>
                    <a:fillRect l="-124399" r="-124399"/>
                  </a:stretch>
                </a:blipFill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0" name="TextBox 30"/>
                <p:cNvSpPr txBox="1"/>
                <p:nvPr/>
              </p:nvSpPr>
              <p:spPr>
                <a:xfrm>
                  <a:off x="0" y="-9525"/>
                  <a:ext cx="546633" cy="752551"/>
                </a:xfrm>
                <a:prstGeom prst="rect">
                  <a:avLst/>
                </a:prstGeom>
              </p:spPr>
              <p:txBody>
                <a:bodyPr lIns="0" tIns="0" rIns="0" bIns="0" rtlCol="0" anchor="ctr"/>
                <a:lstStyle/>
                <a:p>
                  <a:pPr algn="ctr">
                    <a:lnSpc>
                      <a:spcPts val="4320"/>
                    </a:lnSpc>
                  </a:pPr>
                  <a:r>
                    <a:rPr lang="en-US" sz="3600">
                      <a:solidFill>
                        <a:srgbClr val="FFFFFF"/>
                      </a:solidFill>
                      <a:latin typeface="Oswald"/>
                      <a:ea typeface="Oswald"/>
                      <a:cs typeface="Oswald"/>
                      <a:sym typeface="Oswald"/>
                    </a:rPr>
                    <a:t>4</a:t>
                  </a: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58FC7B0-67AB-A12C-B534-EC8D690DB54E}"/>
              </a:ext>
            </a:extLst>
          </p:cNvPr>
          <p:cNvGrpSpPr/>
          <p:nvPr/>
        </p:nvGrpSpPr>
        <p:grpSpPr>
          <a:xfrm>
            <a:off x="1070639" y="7885014"/>
            <a:ext cx="12891011" cy="1010098"/>
            <a:chOff x="1070639" y="7675359"/>
            <a:chExt cx="12891011" cy="1010098"/>
          </a:xfrm>
        </p:grpSpPr>
        <p:sp>
          <p:nvSpPr>
            <p:cNvPr id="18" name="TextBox 18"/>
            <p:cNvSpPr txBox="1"/>
            <p:nvPr/>
          </p:nvSpPr>
          <p:spPr>
            <a:xfrm>
              <a:off x="2491978" y="7818453"/>
              <a:ext cx="11469672" cy="723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Aplicar principios éticos, requisitos de protección de datos y prácticas responsables de IA en las actividades de formación y orientación.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60AE55F-1D16-55DD-A849-D673888F1529}"/>
                </a:ext>
              </a:extLst>
            </p:cNvPr>
            <p:cNvGrpSpPr/>
            <p:nvPr/>
          </p:nvGrpSpPr>
          <p:grpSpPr>
            <a:xfrm>
              <a:off x="1070639" y="7675359"/>
              <a:ext cx="1008555" cy="1010098"/>
              <a:chOff x="1070639" y="7675359"/>
              <a:chExt cx="1008555" cy="1010098"/>
            </a:xfrm>
          </p:grpSpPr>
          <p:grpSp>
            <p:nvGrpSpPr>
              <p:cNvPr id="12" name="Group 12"/>
              <p:cNvGrpSpPr/>
              <p:nvPr/>
            </p:nvGrpSpPr>
            <p:grpSpPr>
              <a:xfrm>
                <a:off x="1070639" y="7675359"/>
                <a:ext cx="1008555" cy="1010098"/>
                <a:chOff x="0" y="0"/>
                <a:chExt cx="1344740" cy="1346797"/>
              </a:xfrm>
            </p:grpSpPr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1344676" cy="1346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4676" h="1346708">
                      <a:moveTo>
                        <a:pt x="0" y="672338"/>
                      </a:moveTo>
                      <a:cubicBezTo>
                        <a:pt x="0" y="300990"/>
                        <a:pt x="300990" y="0"/>
                        <a:pt x="672338" y="0"/>
                      </a:cubicBezTo>
                      <a:cubicBezTo>
                        <a:pt x="1043686" y="0"/>
                        <a:pt x="1344676" y="300990"/>
                        <a:pt x="1344676" y="672338"/>
                      </a:cubicBezTo>
                      <a:lnTo>
                        <a:pt x="1344676" y="674370"/>
                      </a:lnTo>
                      <a:cubicBezTo>
                        <a:pt x="1344676" y="1045718"/>
                        <a:pt x="1043686" y="1346708"/>
                        <a:pt x="672338" y="1346708"/>
                      </a:cubicBezTo>
                      <a:cubicBezTo>
                        <a:pt x="300990" y="1346708"/>
                        <a:pt x="0" y="1045718"/>
                        <a:pt x="0" y="674370"/>
                      </a:cubicBezTo>
                      <a:close/>
                    </a:path>
                  </a:pathLst>
                </a:custGeom>
                <a:solidFill>
                  <a:srgbClr val="EBD0C6"/>
                </a:solidFill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grpSp>
            <p:nvGrpSpPr>
              <p:cNvPr id="31" name="Group 31"/>
              <p:cNvGrpSpPr/>
              <p:nvPr/>
            </p:nvGrpSpPr>
            <p:grpSpPr>
              <a:xfrm>
                <a:off x="1369933" y="7901769"/>
                <a:ext cx="409975" cy="557270"/>
                <a:chOff x="0" y="0"/>
                <a:chExt cx="546633" cy="743026"/>
              </a:xfrm>
            </p:grpSpPr>
            <p:sp>
              <p:nvSpPr>
                <p:cNvPr id="32" name="Freeform 32"/>
                <p:cNvSpPr/>
                <p:nvPr/>
              </p:nvSpPr>
              <p:spPr>
                <a:xfrm>
                  <a:off x="0" y="0"/>
                  <a:ext cx="546634" cy="743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634" h="743026">
                      <a:moveTo>
                        <a:pt x="0" y="0"/>
                      </a:moveTo>
                      <a:lnTo>
                        <a:pt x="546634" y="0"/>
                      </a:lnTo>
                      <a:lnTo>
                        <a:pt x="546634" y="743026"/>
                      </a:lnTo>
                      <a:lnTo>
                        <a:pt x="0" y="743026"/>
                      </a:lnTo>
                      <a:close/>
                    </a:path>
                  </a:pathLst>
                </a:custGeom>
                <a:blipFill>
                  <a:blip r:embed="rId4">
                    <a:alphaModFix amt="0"/>
                  </a:blip>
                  <a:stretch>
                    <a:fillRect l="-124399" r="-124399"/>
                  </a:stretch>
                </a:blipFill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3" name="TextBox 33"/>
                <p:cNvSpPr txBox="1"/>
                <p:nvPr/>
              </p:nvSpPr>
              <p:spPr>
                <a:xfrm>
                  <a:off x="0" y="-9525"/>
                  <a:ext cx="546633" cy="752551"/>
                </a:xfrm>
                <a:prstGeom prst="rect">
                  <a:avLst/>
                </a:prstGeom>
              </p:spPr>
              <p:txBody>
                <a:bodyPr lIns="0" tIns="0" rIns="0" bIns="0" rtlCol="0" anchor="ctr"/>
                <a:lstStyle/>
                <a:p>
                  <a:pPr algn="ctr">
                    <a:lnSpc>
                      <a:spcPts val="4320"/>
                    </a:lnSpc>
                  </a:pPr>
                  <a:r>
                    <a:rPr lang="en-US" sz="3600">
                      <a:solidFill>
                        <a:srgbClr val="FFFFFF"/>
                      </a:solidFill>
                      <a:latin typeface="Oswald"/>
                      <a:ea typeface="Oswald"/>
                      <a:cs typeface="Oswald"/>
                      <a:sym typeface="Oswald"/>
                    </a:rPr>
                    <a:t>5</a:t>
                  </a:r>
                </a:p>
              </p:txBody>
            </p:sp>
          </p:grpSp>
        </p:grpSp>
      </p:grpSp>
      <p:grpSp>
        <p:nvGrpSpPr>
          <p:cNvPr id="34" name="Group 34"/>
          <p:cNvGrpSpPr/>
          <p:nvPr/>
        </p:nvGrpSpPr>
        <p:grpSpPr>
          <a:xfrm>
            <a:off x="15278805" y="2442639"/>
            <a:ext cx="1639262" cy="2121370"/>
            <a:chOff x="0" y="0"/>
            <a:chExt cx="2185683" cy="2828493"/>
          </a:xfrm>
        </p:grpSpPr>
        <p:sp>
          <p:nvSpPr>
            <p:cNvPr id="35" name="Freeform 35" descr="A picture containing antenna  Description automatically generated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302759" y="6297759"/>
            <a:ext cx="1728340" cy="2414454"/>
            <a:chOff x="0" y="0"/>
            <a:chExt cx="2304453" cy="3219272"/>
          </a:xfrm>
        </p:grpSpPr>
        <p:sp>
          <p:nvSpPr>
            <p:cNvPr id="37" name="Freeform 37" descr="A picture containing antenna  Description automatically generated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14">
            <a:extLst>
              <a:ext uri="{FF2B5EF4-FFF2-40B4-BE49-F238E27FC236}">
                <a16:creationId xmlns:a16="http://schemas.microsoft.com/office/drawing/2014/main" id="{E2B28804-2AD8-30F5-8864-E6ED3691ED46}"/>
              </a:ext>
            </a:extLst>
          </p:cNvPr>
          <p:cNvSpPr txBox="1"/>
          <p:nvPr/>
        </p:nvSpPr>
        <p:spPr>
          <a:xfrm>
            <a:off x="1151948" y="1787958"/>
            <a:ext cx="14507613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final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serán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54865"/>
            <a:ext cx="302016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INTRODUCCIÓN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04206" y="408956"/>
            <a:ext cx="2799445" cy="1224267"/>
            <a:chOff x="0" y="0"/>
            <a:chExt cx="3732593" cy="1632356"/>
          </a:xfrm>
        </p:grpSpPr>
        <p:sp>
          <p:nvSpPr>
            <p:cNvPr id="6" name="Freeform 6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1" y="2247900"/>
            <a:ext cx="10401300" cy="5922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adquiriendo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mayor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(FPE),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estés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convirtiendo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clave.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explorarás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incorporar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manera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Reflexionarás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aspectos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límites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acompañamiento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simplemente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integrarlas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equilibrada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coherente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orientadora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6353" y="1153392"/>
            <a:ext cx="6442405" cy="800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1: </a:t>
            </a:r>
          </a:p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USO PRÁCTICO DE HERRAMIENTAS DE IA PARA EL APRENDIZAJE PERSONALIZADO </a:t>
            </a:r>
          </a:p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Y LA EVALUACIÓN DE HABILIDADES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1" r="-5892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8290" y="2971800"/>
            <a:ext cx="9097710" cy="4435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(IA)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pasar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enseñanza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estandarizada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enfoque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adaptándote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ritmo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individuales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Mediante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grandes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cantidades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lagunas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fortalezas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específicas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facilita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través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(PAA)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89163"/>
            <a:ext cx="6699904" cy="802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6800" y="3162300"/>
            <a:ext cx="15049500" cy="5179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43197" lvl="1" indent="-271599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2025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(Budiman et al.)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reveló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mejores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resultados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utilizar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evaluaciones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basadas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emplearon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integrada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obtuvieron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puntuación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media del 85,6 %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prueba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posterior,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frente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76,4 %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control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tradicional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43197" lvl="1" indent="-271599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43197" lvl="1" indent="-271599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 la FPE,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técnicas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esenciales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proporcionando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retroalimentación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correcciones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inmediatas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ayuda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mejorar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mayor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rapidez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Alemania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demostró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mejoraron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tasas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adquisición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habilidades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un 30 %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comparación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con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métodos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tradicionales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43197" lvl="1" indent="-271599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43197" lvl="1" indent="-271599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instituciones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politécnicas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Unidos,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plataformas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contribuyeron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reducción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del 20 %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tasas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abandono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escolar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pruebas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adaptativas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(Budiman et al., 2025).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5400" y="952500"/>
            <a:ext cx="15163800" cy="1149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USO PRÁCTICO DE HERRAMIENTAS DE IA PARA EL APRENDIZAJE PERSONALIZADO Y LA EVALUACIÓN DE HABILIDADES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6295" y="887542"/>
            <a:ext cx="14973300" cy="1149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EL CAMBIO HACIA UNA PERSONALIZACIÓN ESTA IMPULSADO POR ALGORITMOS DE IA ESPECÍFICOS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632951" y="2647241"/>
            <a:ext cx="9701946" cy="557270"/>
            <a:chOff x="0" y="0"/>
            <a:chExt cx="12935928" cy="7430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8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Aprendizaje</a:t>
              </a:r>
              <a:r>
                <a:rPr lang="en-US" sz="28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8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automático</a:t>
              </a:r>
              <a:r>
                <a:rPr lang="en-US" sz="28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 (ML)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22953" y="3238238"/>
            <a:ext cx="155363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Algoritmos como Random Forest o Deep Knowledge Tracing clasifican los estilos de aprendizaje y rastrean los estados de conocimiento para sugerir rutas de aprendizaje personalizadas.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33047" y="4699993"/>
            <a:ext cx="9701946" cy="557270"/>
            <a:chOff x="0" y="0"/>
            <a:chExt cx="12935928" cy="7430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8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Inteligencia</a:t>
              </a:r>
              <a:r>
                <a:rPr lang="en-US" sz="28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 artificial </a:t>
              </a:r>
              <a:r>
                <a:rPr lang="en-US" sz="28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generativa</a:t>
              </a:r>
              <a:r>
                <a:rPr lang="en-US" sz="28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 y chatbots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23067" y="5277941"/>
            <a:ext cx="15536233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másteres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Derecho (LLM)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adoptar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forma de un tutor particular,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proporcionando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concisas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detallados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simplificadas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aquellos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633056" y="7172778"/>
            <a:ext cx="9701946" cy="557269"/>
            <a:chOff x="0" y="0"/>
            <a:chExt cx="12935928" cy="7430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8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 Bold"/>
                  <a:cs typeface="Lato Bold"/>
                  <a:sym typeface="Lato Bold"/>
                </a:rPr>
                <a:t>Visión artificial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723067" y="7750688"/>
            <a:ext cx="15536233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talleres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detectar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manos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ensamblar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componentes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brindarles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asistencia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durante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proyectos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físicos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206770" y="3272645"/>
            <a:ext cx="0" cy="1410958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6" name="AutoShape 16"/>
          <p:cNvSpPr/>
          <p:nvPr/>
        </p:nvSpPr>
        <p:spPr>
          <a:xfrm>
            <a:off x="1216295" y="5433867"/>
            <a:ext cx="0" cy="1664135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17" name="Freeform 17"/>
          <p:cNvSpPr/>
          <p:nvPr/>
        </p:nvSpPr>
        <p:spPr>
          <a:xfrm>
            <a:off x="1028700" y="7299177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Freeform 18"/>
          <p:cNvSpPr/>
          <p:nvPr/>
        </p:nvSpPr>
        <p:spPr>
          <a:xfrm>
            <a:off x="1028700" y="4882032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9" name="Freeform 19"/>
          <p:cNvSpPr/>
          <p:nvPr/>
        </p:nvSpPr>
        <p:spPr>
          <a:xfrm>
            <a:off x="1028700" y="2785141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99418" y="981075"/>
            <a:ext cx="9559882" cy="852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escuelas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FPE 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técnicas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citadas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Budiman et al.,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red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ciclo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estratégico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pasos: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•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Análisis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datos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realiza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seguimiento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meticuloso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progreso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patrones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comportamiento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estudiantes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 lo largo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•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Predicción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La IA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identifica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estudiantes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riesgo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rezagarse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especialmente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materias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técnicas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deficiencias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iniciales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agravarse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•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Tutoría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personalizada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reciben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datos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útiles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permiten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pasar de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clases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magistrales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genéricas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ofrecer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tutoría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abordan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deficiencias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específicas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principio.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Gradescope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corrección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exámenes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tareas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abiertas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reduciendo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calificación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manteniendo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objetividad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 software con IA,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Grammarly y Turnitin,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proporciona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instantánea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estilo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escritura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gramática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originalidad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193185" cy="10287000"/>
            <a:chOff x="0" y="0"/>
            <a:chExt cx="9590913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90913" cy="13716000"/>
            </a:xfrm>
            <a:custGeom>
              <a:avLst/>
              <a:gdLst/>
              <a:ahLst/>
              <a:cxnLst/>
              <a:rect l="l" t="t" r="r" b="b"/>
              <a:pathLst>
                <a:path w="9590913" h="13716000">
                  <a:moveTo>
                    <a:pt x="0" y="0"/>
                  </a:moveTo>
                  <a:lnTo>
                    <a:pt x="9590913" y="0"/>
                  </a:lnTo>
                  <a:lnTo>
                    <a:pt x="95909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39330"/>
            <a:ext cx="16230600" cy="4270578"/>
            <a:chOff x="0" y="0"/>
            <a:chExt cx="21640800" cy="56941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40812" cy="5694090"/>
            </a:xfrm>
            <a:custGeom>
              <a:avLst/>
              <a:gdLst/>
              <a:ahLst/>
              <a:cxnLst/>
              <a:rect l="l" t="t" r="r" b="b"/>
              <a:pathLst>
                <a:path w="21640812" h="5694090">
                  <a:moveTo>
                    <a:pt x="0" y="948992"/>
                  </a:moveTo>
                  <a:cubicBezTo>
                    <a:pt x="0" y="424938"/>
                    <a:pt x="373980" y="0"/>
                    <a:pt x="835188" y="0"/>
                  </a:cubicBezTo>
                  <a:lnTo>
                    <a:pt x="20805623" y="0"/>
                  </a:lnTo>
                  <a:cubicBezTo>
                    <a:pt x="21266956" y="0"/>
                    <a:pt x="21640812" y="424938"/>
                    <a:pt x="21640812" y="948992"/>
                  </a:cubicBezTo>
                  <a:lnTo>
                    <a:pt x="21640812" y="4745098"/>
                  </a:lnTo>
                  <a:cubicBezTo>
                    <a:pt x="21640812" y="5269291"/>
                    <a:pt x="21266832" y="5694090"/>
                    <a:pt x="20805623" y="5694090"/>
                  </a:cubicBezTo>
                  <a:lnTo>
                    <a:pt x="835188" y="5694090"/>
                  </a:lnTo>
                  <a:cubicBezTo>
                    <a:pt x="373980" y="5694090"/>
                    <a:pt x="0" y="5269152"/>
                    <a:pt x="0" y="4745098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574448" y="3389619"/>
            <a:ext cx="15139104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impartes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clases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un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numeroso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personalizar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manualmente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convierte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prácticamente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imposible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El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tiempo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dedicar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calificación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a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diferenciación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dificulta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ofrecer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tutoría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alto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Al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automatizar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administrativas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gran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volumen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calificación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automática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entrega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adaptativa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IA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centrarte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aquellas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funciones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humanas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insustituibles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el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emocional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moral y la </a:t>
            </a:r>
            <a:r>
              <a:rPr lang="en-US" sz="30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tutoría</a:t>
            </a:r>
            <a:r>
              <a:rPr lang="en-US" sz="30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integral.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16230600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USO PRÁCTICO DE HERRAMIENTAS DE IA PARA EL APRENDIZAJE PERSONALIZADO Y LA EVALUACIÓN DE HABILIDADES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56150" y="7505700"/>
            <a:ext cx="1080315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Utiliza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IA para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gestionar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tareas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repetitivas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corregir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exámenes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organizar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materiales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ejercicios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diferenciados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) para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puedas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dedicar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más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tiempo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lo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más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importa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guiar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estudiantes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proporcionarles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retroalimentación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apoyar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motivación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bienestar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65444" y="1559114"/>
            <a:ext cx="10407606" cy="812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Imagina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Impartiendo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intensivo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4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semanas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Gestión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Proyectos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Digitales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para 20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El director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instituto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acaba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examen final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certificación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ha adelantado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días. Debes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ruta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preparación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real.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¿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Cómo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utilizas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IA para resolver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? Elige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tu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opción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</a:p>
          <a:p>
            <a:pPr algn="just"/>
            <a:endParaRPr lang="en-US" sz="2400" b="1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algn="just"/>
            <a:r>
              <a:rPr lang="en-US" sz="2400" u="sng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El tutor bot de IA (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Andamiaje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Khanmigo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un GPT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actúe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tutor 24/7. Le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proporcionas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rúbrica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u="sng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B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ciclo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Calificación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rápida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Gradescope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Eduaide.Ai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primeros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borradores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entregas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u="sng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El "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cliente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simulado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generativo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Prueba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).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ChatGPT/Gemini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simular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"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cliente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difícil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simulación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gestión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proyectos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65444" y="573540"/>
            <a:ext cx="594642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BASADO EN RETOS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de aprendizaje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8526" y="2862463"/>
            <a:ext cx="15970948" cy="6822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Impartes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40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preparan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examen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Tu panel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análisis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muestra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30 % de la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riesgo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ya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teoría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tienen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dificultades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aplicarla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situaciones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reales.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queda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semana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poco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tiempo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atención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individualizada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idea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pedirle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actúe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desarrollador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sénior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aprendan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resolver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sí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mismos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encargarse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rápido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repetitivo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calificar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mientras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usted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concentra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cosas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no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hacer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alentar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brindar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emocional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plan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80%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riesgo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alcanzar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dominio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semana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sin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retrasar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aventajados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5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Un logotipo con la cabeza de una persona dentro de un círculo.  El contenido generado por IA puede ser incorrec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0465" y="2363653"/>
            <a:ext cx="10473014" cy="1949729"/>
            <a:chOff x="0" y="0"/>
            <a:chExt cx="13964018" cy="25996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64022" cy="2599628"/>
            </a:xfrm>
            <a:custGeom>
              <a:avLst/>
              <a:gdLst/>
              <a:ahLst/>
              <a:cxnLst/>
              <a:rect l="l" t="t" r="r" b="b"/>
              <a:pathLst>
                <a:path w="13964022" h="2599628">
                  <a:moveTo>
                    <a:pt x="0" y="0"/>
                  </a:moveTo>
                  <a:lnTo>
                    <a:pt x="13964022" y="0"/>
                  </a:lnTo>
                  <a:lnTo>
                    <a:pt x="13964022" y="2599628"/>
                  </a:lnTo>
                  <a:lnTo>
                    <a:pt x="0" y="259962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8034" b="-3129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3964018" cy="26091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765810" lvl="1" indent="-382905" algn="l">
                <a:lnSpc>
                  <a:spcPts val="4320"/>
                </a:lnSpc>
                <a:buAutoNum type="arabicPeriod"/>
              </a:pPr>
              <a:r>
                <a:rPr lang="es-ES" sz="36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¿Cuál es el principal desafío al que se enfrentan actualmente los docentes con los métodos de enseñanza tradicionales, y que esperan que la IA les ayude a superar?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459" y="5324475"/>
            <a:ext cx="10293020" cy="3109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3202" lvl="1" indent="-514350" algn="l">
              <a:lnSpc>
                <a:spcPts val="3419"/>
              </a:lnSpc>
              <a:buFont typeface="+mj-lt"/>
              <a:buAutoNum type="alphaUcPeriod"/>
            </a:pPr>
            <a:r>
              <a:rPr lang="es-E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Dificultad para personalizar el contenido según las necesidades de cada estudiante.</a:t>
            </a:r>
          </a:p>
          <a:p>
            <a:pPr marL="764030" lvl="1" indent="-514350" algn="l">
              <a:lnSpc>
                <a:spcPts val="2520"/>
              </a:lnSpc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853202" lvl="1" indent="-514350" algn="l">
              <a:lnSpc>
                <a:spcPts val="3419"/>
              </a:lnSpc>
              <a:buFont typeface="+mj-lt"/>
              <a:buAutoNum type="alphaUcPeriod"/>
            </a:pPr>
            <a:r>
              <a:rPr lang="es-E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Falta de acceso de los estudiantes a dispositivos digitales.</a:t>
            </a:r>
          </a:p>
          <a:p>
            <a:pPr marL="764030" lvl="1" indent="-514350" algn="l">
              <a:lnSpc>
                <a:spcPts val="2520"/>
              </a:lnSpc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853202" lvl="1" indent="-514350" algn="l">
              <a:lnSpc>
                <a:spcPts val="3419"/>
              </a:lnSpc>
              <a:buFont typeface="+mj-lt"/>
              <a:buAutoNum type="alphaUcPeriod"/>
            </a:pPr>
            <a:r>
              <a:rPr lang="es-E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Falta de materiales de evaluación estandarizados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764030" lvl="1" indent="-514350" algn="l">
              <a:lnSpc>
                <a:spcPts val="2520"/>
              </a:lnSpc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853202" lvl="1" indent="-514350" algn="l">
              <a:lnSpc>
                <a:spcPts val="3419"/>
              </a:lnSpc>
              <a:buFont typeface="+mj-lt"/>
              <a:buAutoNum type="alphaUcPeriod"/>
            </a:pPr>
            <a:r>
              <a:rPr lang="es-E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Aburrimiento de los estudiantes con la materia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856874" y="4243092"/>
            <a:ext cx="2654103" cy="2654103"/>
            <a:chOff x="0" y="0"/>
            <a:chExt cx="3538804" cy="3538804"/>
          </a:xfrm>
        </p:grpSpPr>
        <p:sp>
          <p:nvSpPr>
            <p:cNvPr id="12" name="Freeform 12" descr="A logo of a graduation cap  AI-generated content may be incorrect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5EAF6D72-AD89-3C61-C909-1A767A2A6124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es-ES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¡Comprueba la respuesta correcta al final del módulo!</a:t>
            </a:r>
            <a:endParaRPr lang="en-U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81BA3964-9106-F90E-7D3D-2B7B2285E86A}"/>
              </a:ext>
            </a:extLst>
          </p:cNvPr>
          <p:cNvSpPr txBox="1"/>
          <p:nvPr/>
        </p:nvSpPr>
        <p:spPr>
          <a:xfrm>
            <a:off x="931888" y="716909"/>
            <a:ext cx="861372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Herramienta</a:t>
            </a:r>
            <a:r>
              <a:rPr lang="en-US" sz="60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 </a:t>
            </a:r>
            <a:r>
              <a:rPr lang="en-US" sz="600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autoevaluación</a:t>
            </a:r>
            <a:endParaRPr lang="en-US" sz="6000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40635" y="1085850"/>
            <a:ext cx="708942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HERRAMIENTA DE AUTOEVALUACIÓN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40635" y="2958370"/>
            <a:ext cx="12383243" cy="672750"/>
            <a:chOff x="0" y="0"/>
            <a:chExt cx="16510991" cy="897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510995" cy="896999"/>
            </a:xfrm>
            <a:custGeom>
              <a:avLst/>
              <a:gdLst/>
              <a:ahLst/>
              <a:cxnLst/>
              <a:rect l="l" t="t" r="r" b="b"/>
              <a:pathLst>
                <a:path w="16510995" h="896999">
                  <a:moveTo>
                    <a:pt x="0" y="0"/>
                  </a:moveTo>
                  <a:lnTo>
                    <a:pt x="16510995" y="0"/>
                  </a:lnTo>
                  <a:lnTo>
                    <a:pt x="16510995" y="896999"/>
                  </a:lnTo>
                  <a:lnTo>
                    <a:pt x="0" y="8969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8659" b="-30865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6510991" cy="897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30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Pregunta</a:t>
              </a:r>
              <a:r>
                <a:rPr lang="en-US" sz="30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reflexión</a:t>
              </a:r>
              <a:endParaRPr lang="en-US" sz="30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683034"/>
            <a:ext cx="16227076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endParaRPr dirty="0"/>
          </a:p>
          <a:p>
            <a:pPr algn="just">
              <a:lnSpc>
                <a:spcPts val="28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implementaras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un Modelo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Abierto y un Panel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Predictivo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aula, </a:t>
            </a:r>
          </a:p>
          <a:p>
            <a:pPr algn="just">
              <a:lnSpc>
                <a:spcPts val="2879"/>
              </a:lnSpc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cambiaría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interacción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diaria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? En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concreto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identifica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tarea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tradicional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estandarizada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dejarías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realizar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cabida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 las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intervenciones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personalizadas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sugeridas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93254"/>
            <a:ext cx="5813413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2: </a:t>
            </a:r>
          </a:p>
          <a:p>
            <a:pPr algn="l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DISEÑO DE ACTIVIDADES DE APRENDIZAJE Y ORIENTACIÓN INCLUSIVAS BASADAS EN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E9797ED0-69F5-0F81-FE4F-7BB0685C794F}"/>
              </a:ext>
            </a:extLst>
          </p:cNvPr>
          <p:cNvGrpSpPr/>
          <p:nvPr/>
        </p:nvGrpSpPr>
        <p:grpSpPr>
          <a:xfrm>
            <a:off x="7086600" y="6667501"/>
            <a:ext cx="10172700" cy="2895599"/>
            <a:chOff x="0" y="0"/>
            <a:chExt cx="12517336" cy="3256191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D7B13D90-18C5-E879-8C07-C7CAF0C6405A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8089811" y="3589163"/>
            <a:ext cx="6699904" cy="802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762536"/>
            <a:ext cx="16230600" cy="325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requiere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cambio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enfoque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Pasar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excepcionales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centrarlos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principal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instruccional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aprovechar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Universal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(DUA)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Márgenes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(DFM),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accesibilidad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principio,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posterior.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término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descentrado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desplazados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—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políticos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—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nuestra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labor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reintegrarlos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85850"/>
            <a:ext cx="15963752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DISEÑO DE ACTIVIDADES DE APRENDIZAJE Y ORIENTACIÓN INCLUSIVAS BASADAS EN 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88220" y="7385211"/>
            <a:ext cx="9169489" cy="1460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diseñar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comienza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considerar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necesidades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vulnerable. Si la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tarea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accesible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clara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y le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brinda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necesario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probablemente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será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efectiva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inclusiva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toda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clase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10281" y="2428875"/>
            <a:ext cx="8671503" cy="517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FPE,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aplicar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principios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Universal para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(DUA)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abordar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“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”, el “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 y el “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Participación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(el “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qué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”)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conecta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conceptos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con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realidad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mantener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interés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Representación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(el “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qué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”)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presenta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distintos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texto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audio,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imágenes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demostraciones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interactivas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Acción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expresión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(el “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cómo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”)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ofrece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formas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demuestre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tanto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offline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recursos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digitales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454038" cy="10287000"/>
            <a:chOff x="0" y="0"/>
            <a:chExt cx="1127205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72012" cy="13716000"/>
            </a:xfrm>
            <a:custGeom>
              <a:avLst/>
              <a:gdLst/>
              <a:ahLst/>
              <a:cxnLst/>
              <a:rect l="l" t="t" r="r" b="b"/>
              <a:pathLst>
                <a:path w="11272012" h="13716000">
                  <a:moveTo>
                    <a:pt x="0" y="0"/>
                  </a:moveTo>
                  <a:lnTo>
                    <a:pt x="11272012" y="0"/>
                  </a:lnTo>
                  <a:lnTo>
                    <a:pt x="112720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3817" r="-487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89163"/>
            <a:ext cx="6699904" cy="802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6298" y="2739893"/>
            <a:ext cx="15367911" cy="4807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mejorar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significativamente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autonomía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dificultades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Sistemas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Tutoría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Inteligente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(ITS):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MathU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rutas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dificultades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progresar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ritmo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IA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asistencia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conversión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avatares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3D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lenguaje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señas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sordos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aplicaciones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gamificadas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visualmente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estimulantes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"Busy Shapes")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mantener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concentración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barreras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Apoyo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psicológico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Aplica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Autodeterminación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(TAD)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proyectos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autonomía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demostrado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ansiedad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aulas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IA.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97508" y="698552"/>
            <a:ext cx="14985492" cy="1149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DISEÑO DE ACTIVIDADES DE APRENDIZAJE Y ORIENTACIÓN INCLUSIVAS BASADAS EN IA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20775" y="1885950"/>
            <a:ext cx="10435057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alejarte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mentalidad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“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avanzar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rápido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romper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cosas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hoja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ruta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planificar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próxima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IA: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Etapa 1: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Herramienta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elige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identifica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riesgos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evidentes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prestando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atención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política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no solo 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funcionalidad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Etapa 2: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Enfoque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detallado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identifica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descentrado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(sin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internet, con barreras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lingüísticas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necesidades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específicas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Etapa 3: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Adaptación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diseña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pensando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ajustando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estructura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reducir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carga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cognitiva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mejorar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accesibilidad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Etapa 4: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Generalización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amplía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completo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comprobando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adaptaciones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realizadas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mejoran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resto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t="1336" b="1336"/>
          <a:stretch>
            <a:fillRect/>
          </a:stretch>
        </p:blipFill>
        <p:spPr>
          <a:xfrm>
            <a:off x="0" y="0"/>
            <a:ext cx="6571583" cy="10287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33827" y="1717281"/>
            <a:ext cx="9841611" cy="72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Verás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estructura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diseñada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vulnerable también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resulta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clara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eficaz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el resto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Contexto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Diriges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semanas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Seguridad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Lugar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Trabajo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 con 25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muy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diversos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final 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Simulación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Identificación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Peligros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puesto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trabajo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”. Debes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rediseñarla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IA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demostrar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sin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barreras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discapacidad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idioma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obstáculo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¿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Cómo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implementar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IA para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garantizar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igualdad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oportunidades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?</a:t>
            </a:r>
          </a:p>
          <a:p>
            <a:pPr algn="just">
              <a:lnSpc>
                <a:spcPts val="2879"/>
              </a:lnSpc>
            </a:pPr>
            <a:endParaRPr lang="en-US" sz="2400" b="1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u="sng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Multimodal (DUA),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convierte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manuales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audio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Speechify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crea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infografías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Canva Magic Studio.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B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Lenguaje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claro,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GPT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glosario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facilitar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u="sng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C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voz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sustituye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prueba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escrita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asistente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voz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IA.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835255" y="498481"/>
            <a:ext cx="594642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BASADO EN RETOS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6865477" cy="10287000"/>
            <a:chOff x="0" y="0"/>
            <a:chExt cx="915397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4033" cy="13716000"/>
            </a:xfrm>
            <a:custGeom>
              <a:avLst/>
              <a:gdLst/>
              <a:ahLst/>
              <a:cxnLst/>
              <a:rect l="l" t="t" r="r" b="b"/>
              <a:pathLst>
                <a:path w="9154033" h="13716000">
                  <a:moveTo>
                    <a:pt x="0" y="0"/>
                  </a:moveTo>
                  <a:lnTo>
                    <a:pt x="9154033" y="0"/>
                  </a:lnTo>
                  <a:lnTo>
                    <a:pt x="915403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72604" y="2654518"/>
            <a:ext cx="15970948" cy="5523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Eres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centro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adultos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muchos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cuales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ya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desconfían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vigilancia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indebido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centro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acaba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implementar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asistencia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reconocimiento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facial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detectar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riesgo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abandono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...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nadie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preguntado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deberían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usar sus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l"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Para pasar de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modelo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consumidor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uno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controlado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ciudadano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das dos pasos:</a:t>
            </a:r>
          </a:p>
          <a:p>
            <a:pPr marL="695325" lvl="1" indent="-347662" algn="l"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crean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propio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"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bot de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criticar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del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centro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695325" lvl="1" indent="-347662" algn="l">
              <a:spcBef>
                <a:spcPct val="0"/>
              </a:spcBef>
              <a:buFont typeface="Arial"/>
              <a:buChar char="•"/>
            </a:pP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Consejo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Comunitario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alumando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(y sus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familias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cuando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corresponda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)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tienen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voz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voto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establecimiento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reglas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datos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límites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riesgo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IA.</a:t>
            </a:r>
          </a:p>
          <a:p>
            <a:pPr marL="695325" lvl="1" indent="-347662" algn="l"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Ten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cuenta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el </a:t>
            </a:r>
            <a:r>
              <a:rPr lang="en-US" sz="2600" b="1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contexto</a:t>
            </a:r>
            <a:r>
              <a:rPr lang="en-US" sz="2600" b="1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legal, </a:t>
            </a:r>
            <a:r>
              <a:rPr lang="en-US" sz="2600" b="1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político</a:t>
            </a:r>
            <a:r>
              <a:rPr lang="en-US" sz="2600" b="1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y social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y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demuestra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cómo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estudiantes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pasan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ser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usuarios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pasivos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participantes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activos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establecen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objetivos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las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limitaciones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umbrales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riesgo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para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sistemas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IA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rigen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sus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vidas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</a:t>
            </a:r>
          </a:p>
          <a:p>
            <a:pPr marL="486727" lvl="1" indent="-243364" algn="l">
              <a:lnSpc>
                <a:spcPts val="2520"/>
              </a:lnSpc>
              <a:spcBef>
                <a:spcPct val="0"/>
              </a:spcBef>
            </a:pPr>
            <a:endParaRPr lang="en-US" sz="30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Un logotipo con la cabeza de una persona dentro de un círculo.  El contenido generado por IA puede ser incorrec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" name="TextBox 4">
            <a:extLst>
              <a:ext uri="{FF2B5EF4-FFF2-40B4-BE49-F238E27FC236}">
                <a16:creationId xmlns:a16="http://schemas.microsoft.com/office/drawing/2014/main" id="{FAA1A0C0-DBE4-CDA4-A345-0D90D18BC402}"/>
              </a:ext>
            </a:extLst>
          </p:cNvPr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de aprendizaje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5464" y="3323463"/>
            <a:ext cx="11447802" cy="449551"/>
            <a:chOff x="0" y="0"/>
            <a:chExt cx="15263736" cy="599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63740" cy="599400"/>
            </a:xfrm>
            <a:custGeom>
              <a:avLst/>
              <a:gdLst/>
              <a:ahLst/>
              <a:cxnLst/>
              <a:rect l="l" t="t" r="r" b="b"/>
              <a:pathLst>
                <a:path w="15263740" h="599400">
                  <a:moveTo>
                    <a:pt x="0" y="0"/>
                  </a:moveTo>
                  <a:lnTo>
                    <a:pt x="15263740" y="0"/>
                  </a:lnTo>
                  <a:lnTo>
                    <a:pt x="15263740" y="599400"/>
                  </a:lnTo>
                  <a:lnTo>
                    <a:pt x="0" y="5994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46186" b="-44618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5263736" cy="6089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0"/>
                </a:lnSpc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2. </a:t>
              </a:r>
              <a:r>
                <a:rPr lang="es-ES" sz="36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En la metodología "Diseño desde los márgenes" (DFM, por sus siglas en inglés), ¿cómo se definen los "casos descentrados"?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439" y="4404745"/>
            <a:ext cx="11377851" cy="432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A) </a:t>
            </a:r>
            <a:r>
              <a:rPr lang="es-E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Usuarios típicos que representan la mayoría del mercado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520"/>
              </a:lnSpc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B) </a:t>
            </a:r>
            <a:r>
              <a:rPr lang="es-E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Casos técnicos excepcionales, demasiado raros como para justificar el costo de diseño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520"/>
              </a:lnSpc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C) </a:t>
            </a:r>
            <a:r>
              <a:rPr lang="es-E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Usuarios marginales, los más vulnerables, con menor soporte y, a menudo, los más criminalizados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520"/>
              </a:lnSpc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D) </a:t>
            </a:r>
            <a:r>
              <a:rPr lang="es-E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Usuarios avanzados de altos ingresos, quienes generan la mayor parte de los ingresos de las empresas tecnológicas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12" name="Freeform 12" descr="A logo of a graduation cap  AI-generated content may be incorrect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TextBox 8">
            <a:extLst>
              <a:ext uri="{FF2B5EF4-FFF2-40B4-BE49-F238E27FC236}">
                <a16:creationId xmlns:a16="http://schemas.microsoft.com/office/drawing/2014/main" id="{FB691413-60DD-E307-C97A-83707D42ABD0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es-ES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¡Comprueba la respuesta correcta al final del módulo!</a:t>
            </a:r>
            <a:endParaRPr lang="en-U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D086CADF-4DDA-FFBB-576A-4951A85E00D0}"/>
              </a:ext>
            </a:extLst>
          </p:cNvPr>
          <p:cNvSpPr txBox="1"/>
          <p:nvPr/>
        </p:nvSpPr>
        <p:spPr>
          <a:xfrm>
            <a:off x="931888" y="716909"/>
            <a:ext cx="861372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Herramienta</a:t>
            </a:r>
            <a:r>
              <a:rPr lang="en-US" sz="60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 </a:t>
            </a:r>
            <a:r>
              <a:rPr lang="en-US" sz="6000" u="none" strike="noStrike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autoevaluación</a:t>
            </a:r>
            <a:endParaRPr lang="en-US" sz="6000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54951" y="736059"/>
            <a:ext cx="708942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HERRAMIENTA DE AUTOEVALUACIÓN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54951" y="2947673"/>
            <a:ext cx="12383243" cy="672750"/>
            <a:chOff x="0" y="0"/>
            <a:chExt cx="16510991" cy="897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510995" cy="896999"/>
            </a:xfrm>
            <a:custGeom>
              <a:avLst/>
              <a:gdLst/>
              <a:ahLst/>
              <a:cxnLst/>
              <a:rect l="l" t="t" r="r" b="b"/>
              <a:pathLst>
                <a:path w="16510995" h="896999">
                  <a:moveTo>
                    <a:pt x="0" y="0"/>
                  </a:moveTo>
                  <a:lnTo>
                    <a:pt x="16510995" y="0"/>
                  </a:lnTo>
                  <a:lnTo>
                    <a:pt x="16510995" y="896999"/>
                  </a:lnTo>
                  <a:lnTo>
                    <a:pt x="0" y="8969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8659" b="-30865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6510991" cy="906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Pregunta</a:t>
              </a:r>
              <a:r>
                <a:rPr lang="en-US" sz="30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reflexión</a:t>
              </a:r>
              <a:endParaRPr lang="en-US" sz="30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44963" y="3583315"/>
            <a:ext cx="16598084" cy="289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endParaRPr dirty="0"/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Al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reflexionar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integradas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aula,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identifica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situación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concreta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hayas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utilizado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recurso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proporcionado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sin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implicarlos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activamente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cambio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específico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podrías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implementar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próxima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semana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tus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participen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autónoma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definición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o la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emplean</a:t>
            </a:r>
            <a:r>
              <a:rPr lang="en-US" sz="24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6933" y="1643062"/>
            <a:ext cx="6401825" cy="700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9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3: </a:t>
            </a:r>
          </a:p>
          <a:p>
            <a:pPr algn="l">
              <a:lnSpc>
                <a:spcPts val="7919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MANTENER LA DIMENSIÓN HUMANA Y EL CONTROL PEDAGÓGICO EN LA FORMACIÓN CON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5A62B68D-3618-4EFC-139C-7EE96596E3E8}"/>
              </a:ext>
            </a:extLst>
          </p:cNvPr>
          <p:cNvGrpSpPr/>
          <p:nvPr/>
        </p:nvGrpSpPr>
        <p:grpSpPr>
          <a:xfrm>
            <a:off x="7086600" y="6362701"/>
            <a:ext cx="10172700" cy="2895599"/>
            <a:chOff x="0" y="0"/>
            <a:chExt cx="12517336" cy="3256191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490ACE22-BA7F-51A4-605B-B857AA798128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8089811" y="3589163"/>
            <a:ext cx="6699904" cy="802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862786"/>
            <a:ext cx="16230600" cy="253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Según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fundamentales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Consejo de Europa,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sofisticadas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comportamiento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carecen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intención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humanas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de forma imperceptible, el control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Es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recordar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no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neutral,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incorpora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políticos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económicos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cuestionamos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delegamos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inconscientemente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nuestra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enseñanza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algoritmo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desarrollador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85850"/>
            <a:ext cx="15762531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MANTENER LA DIMENSIÓN HUMANA Y EL CONTROL PEDAGÓGICO EN LA FORMACIÓN ASISTIDA POR 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47640" y="7086583"/>
            <a:ext cx="9850650" cy="1447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comienza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finaliza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asistidas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IA con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intervención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humana.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Pide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primero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escriban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propias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ideas o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preguntas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antes de usar la IA, y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exígeles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revisen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editen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justifiquen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generada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posteriormente</a:t>
            </a:r>
            <a:r>
              <a:rPr lang="en-US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46091" y="2066925"/>
            <a:ext cx="9033748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control pedagógico se mantiene al situar al ser humano como agente activo en todo el proceso formativo. 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 implica varias funciones clave para el educador: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Intérprete ético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guía al alumnado en la evaluación crítica de resultados de la IA, ayudándoles a detectar sesgos y comprender sus implicaciones. 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Guía reflexiva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fomenta un aprendizaje activo, animando a cuestionar las recomendaciones de la IA en lugar de aceptarlas sin análisis. 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marco </a:t>
            </a: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“Indagación Humana–IA–Empoderamiento Humano” (I-IA-I)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establece que el uso de IA debe comenzar con la indagación humana y terminar con revisión y reflexión humanas, evitando que la IA sea el producto final.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072999" cy="10287000"/>
            <a:chOff x="0" y="0"/>
            <a:chExt cx="10763999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64012" cy="13716000"/>
            </a:xfrm>
            <a:custGeom>
              <a:avLst/>
              <a:gdLst/>
              <a:ahLst/>
              <a:cxnLst/>
              <a:rect l="l" t="t" r="r" b="b"/>
              <a:pathLst>
                <a:path w="10764012" h="13716000">
                  <a:moveTo>
                    <a:pt x="0" y="0"/>
                  </a:moveTo>
                  <a:lnTo>
                    <a:pt x="10764012" y="0"/>
                  </a:lnTo>
                  <a:lnTo>
                    <a:pt x="107640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673" r="-6112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5889" y="727786"/>
            <a:ext cx="9995249" cy="1139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MANTENER LA DIMENSIÓN HUMANA Y EL CONTROL PEDAGÓGICO EN LA FORMACIÓN ASISTIDA POR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05889" y="2324100"/>
            <a:ext cx="9644396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investigación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(Chiu et al., 2023)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muestra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facilitación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tiene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motivación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percibida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IA. 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delegar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repetitivas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centrarte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socioemocional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mentoría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resolución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asegurarte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mientras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siguen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fundamentales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pregunta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clave 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es: 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ctr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profundamente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sí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mismos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0771651" y="0"/>
            <a:ext cx="7516349" cy="10287000"/>
            <a:chOff x="0" y="0"/>
            <a:chExt cx="10021799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5296" b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81581" y="2204563"/>
            <a:ext cx="8777719" cy="72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Tu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institución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adoptado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genera planes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califica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sugiere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interacción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solicita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reunión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Perciben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impersonal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genérica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poco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útil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mejorar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retomar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control?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borrador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(control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establece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ningún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muestra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contextualización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previa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profesorado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interacción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dimensión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humana):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apartado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30% de la nota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conversación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obligatoria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Alfabetización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estudiantil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conviertes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481581" y="1085850"/>
            <a:ext cx="594642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BASADO EN RETOS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065867" y="0"/>
            <a:ext cx="9017670" cy="10287000"/>
            <a:chOff x="0" y="0"/>
            <a:chExt cx="1202356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023598" cy="13716000"/>
            </a:xfrm>
            <a:custGeom>
              <a:avLst/>
              <a:gdLst/>
              <a:ahLst/>
              <a:cxnLst/>
              <a:rect l="l" t="t" r="r" b="b"/>
              <a:pathLst>
                <a:path w="12023598" h="13716000">
                  <a:moveTo>
                    <a:pt x="0" y="0"/>
                  </a:moveTo>
                  <a:lnTo>
                    <a:pt x="12023598" y="0"/>
                  </a:lnTo>
                  <a:lnTo>
                    <a:pt x="1202359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6459" t="105" r="-60583" b="-149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de aprendizaje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2314" y="2687403"/>
            <a:ext cx="15970948" cy="7101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47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un taller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Empleo,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preparan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introducen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códigos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error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proporciona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instrucciones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reparación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paso a paso.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pregunta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“Si la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diagnosticar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instante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¿para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teoría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?”. </a:t>
            </a:r>
          </a:p>
          <a:p>
            <a:pPr marL="0" lvl="0" indent="0" algn="l">
              <a:lnSpc>
                <a:spcPts val="4347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4347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responde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actuando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intérprete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Requiere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defensa oral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donde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pasó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alto la IA (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riesgos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seguridad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peculiaridades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específicas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equipo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antiguo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escuela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¿Los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llevan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registro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sugerencias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modificaron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rechazaron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endParaRPr lang="en-US" sz="26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>
              <a:lnSpc>
                <a:spcPts val="4347"/>
              </a:lnSpc>
              <a:spcBef>
                <a:spcPct val="0"/>
              </a:spcBef>
            </a:pPr>
            <a:r>
              <a:rPr lang="es-ES" sz="2600" dirty="0">
                <a:solidFill>
                  <a:srgbClr val="000000"/>
                </a:solidFill>
                <a:latin typeface="Lato Light"/>
                <a:sym typeface="Lato Light"/>
              </a:rPr>
              <a:t>El control pedagógico se preserva cuando el docente se asegura de que cada interacción comience con una indagación humana y termine con una reflexión humana; un paradigma en el que la medida del éxito no es lo que la IA puede hacer, sino lo que el ser humano puede lograr con la ayuda de la IA.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Un logotipo con la cabeza de una persona dentro de un círculo.  El contenido generado por IA puede ser incorrec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861372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Herramienta de autoevaluación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92750" y="2703681"/>
            <a:ext cx="10893828" cy="1765691"/>
            <a:chOff x="0" y="-547141"/>
            <a:chExt cx="14525104" cy="23542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474715" cy="1807114"/>
            </a:xfrm>
            <a:custGeom>
              <a:avLst/>
              <a:gdLst/>
              <a:ahLst/>
              <a:cxnLst/>
              <a:rect l="l" t="t" r="r" b="b"/>
              <a:pathLst>
                <a:path w="14474715" h="1807114">
                  <a:moveTo>
                    <a:pt x="0" y="0"/>
                  </a:moveTo>
                  <a:lnTo>
                    <a:pt x="14474715" y="0"/>
                  </a:lnTo>
                  <a:lnTo>
                    <a:pt x="14474715" y="1807114"/>
                  </a:lnTo>
                  <a:lnTo>
                    <a:pt x="0" y="180711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0605" b="-8153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0393" y="-547141"/>
              <a:ext cx="14474711" cy="18071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140"/>
                </a:lnSpc>
                <a:spcBef>
                  <a:spcPct val="0"/>
                </a:spcBef>
              </a:pPr>
              <a:r>
                <a:rPr lang="en-US" sz="345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3. ¿</a:t>
              </a:r>
              <a:r>
                <a:rPr lang="en-US" sz="345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Cuál</a:t>
              </a:r>
              <a:r>
                <a:rPr lang="en-US" sz="345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es el </a:t>
              </a:r>
              <a:r>
                <a:rPr lang="en-US" sz="345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requisito</a:t>
              </a:r>
              <a:r>
                <a:rPr lang="en-US" sz="345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fundamental del </a:t>
              </a:r>
              <a:r>
                <a:rPr lang="en-US" sz="345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modelo</a:t>
              </a:r>
              <a:r>
                <a:rPr lang="en-US" sz="345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"</a:t>
              </a:r>
              <a:r>
                <a:rPr lang="en-US" sz="345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Investigación</a:t>
              </a:r>
              <a:r>
                <a:rPr lang="en-US" sz="345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Humana-IA-</a:t>
              </a:r>
              <a:r>
                <a:rPr lang="en-US" sz="345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Empoderamiento</a:t>
              </a:r>
              <a:r>
                <a:rPr lang="en-US" sz="345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Humano" (H-IA-H)?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545" y="4455424"/>
            <a:ext cx="10127209" cy="480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5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A) Los sistemas de IA deberían determinar de forma autónoma la ruta de aprendizaje basándose en los datos del estudiante.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50" u="none" strike="noStrike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5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B) Todo uso de la IA debe comenzar con una indagación humana y terminar con una reflexión, una comprensión y una edición humanas.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50" u="none" strike="noStrike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5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C) La intervención humana solo es necesaria cuando el sistema de IA señala un error técnico.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50" u="none" strike="noStrike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5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D) La IA debería ser la principal creadora del producto final para garantizar la precisión técnica.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Un logotipo con la cabeza de una persona dentro de un círculo.  El contenido generado por IA puede ser incorrec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12" name="Freeform 12" descr="Logotipo de un birrete de graduación  El contenido generado por IA puede ser incorrecto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B1790677-B94C-C205-6082-043D9BDD4F1E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es-ES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¡Comprueba la respuesta correcta al final del módulo!</a:t>
            </a:r>
            <a:endParaRPr lang="en-U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708942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HERRAMIENTA DE AUTOEVALUACIÓN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2798127"/>
            <a:ext cx="12635122" cy="653479"/>
            <a:chOff x="0" y="0"/>
            <a:chExt cx="16846829" cy="87130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846831" cy="871305"/>
            </a:xfrm>
            <a:custGeom>
              <a:avLst/>
              <a:gdLst/>
              <a:ahLst/>
              <a:cxnLst/>
              <a:rect l="l" t="t" r="r" b="b"/>
              <a:pathLst>
                <a:path w="16846831" h="871305">
                  <a:moveTo>
                    <a:pt x="0" y="0"/>
                  </a:moveTo>
                  <a:lnTo>
                    <a:pt x="16846831" y="0"/>
                  </a:lnTo>
                  <a:lnTo>
                    <a:pt x="16846831" y="871305"/>
                  </a:lnTo>
                  <a:lnTo>
                    <a:pt x="0" y="87130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25272" b="-32822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6846829" cy="8713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30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Pregunta</a:t>
              </a:r>
              <a:r>
                <a:rPr lang="en-US" sz="30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reflexión</a:t>
              </a:r>
              <a:endParaRPr lang="en-US" sz="30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920664"/>
            <a:ext cx="16230600" cy="371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Reflexiona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específico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impartes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actualmente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integraras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compañera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generadora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</a:p>
          <a:p>
            <a:pPr algn="just">
              <a:lnSpc>
                <a:spcPts val="2879"/>
              </a:lnSpc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rediseñarías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criterios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"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contenidos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formativos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garantizar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alumno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desarrolle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estructuras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cognitivas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internas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simplemente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simular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mediante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IA? ¿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podrías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replantear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criterios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evidenciar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ha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desarrollado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comprensión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profunda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contenidos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y es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capaz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justificar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independientemente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IA?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0412" y="1699979"/>
            <a:ext cx="6493999" cy="60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4: RESPONSABILIDADES DEL FORMADOR AL SUPERVISAR LAS APLICACIONES DE IA EN LA EDUCACIÓN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520273" y="719338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89163"/>
            <a:ext cx="6699904" cy="802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76315" y="2971800"/>
            <a:ext cx="15645146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5940" lvl="1" indent="-2679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sebes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mantener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enfoque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asegurándote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utilice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sustituto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535940" lvl="1" indent="-2679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35940" lvl="1" indent="-267970"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periódicamente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eficaz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reduzcan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535940" lvl="1" indent="-2679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35940" lvl="1" indent="-2679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35940" lvl="1" indent="-2679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También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excesiva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debilitar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535940" lvl="1" indent="-2679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35940" lvl="1" indent="-267970"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animarles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obtengan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reflexionar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algunas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contribuyendo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así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prevenir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sobrecarga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mantenerles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involucrados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76315" y="1085850"/>
            <a:ext cx="1618298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RESPONSABILIDADES DEL FORMADOR AL SUPERVISAR APLICACIONES DE IA EN LA EDUCACIÓN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06986" y="1028700"/>
            <a:ext cx="7452314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FPE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guardián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IA. Tus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incluyen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819267" y="2547499"/>
            <a:ext cx="7440033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Privacidad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gestión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segura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proteja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individual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cumpla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normativas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RGPD. Esto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incluye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mantener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mecanismos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detectar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Mitigación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permanecer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alerta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ante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algorítmicos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relacionados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género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raza o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discapacidad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ajustarlos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equitativo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Inclusión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lista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blanca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validación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validación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antes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adopción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gran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escala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seguras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apropiadas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sólidas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217170" lvl="1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70612" y="1524000"/>
            <a:ext cx="9388688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Principio de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Esfuerzo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Inicial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estratégica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prevenir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Exige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enfrentes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conceptos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complejos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realices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investigaciones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independientes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antes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IA. </a:t>
            </a:r>
          </a:p>
          <a:p>
            <a:pPr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artífice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externalización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enfoque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“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Dúo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Diagnóstico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combina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con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experiencia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tutor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formulando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preguntas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orientadoras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lagunas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mismo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proporciona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un panel de control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muestra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dificultades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rápidamente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específico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dedicando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mentoría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limitarte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impartir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1435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9764" y="1057275"/>
            <a:ext cx="9008402" cy="979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formador de FPE debes supervisar el uso integrado de la IA para garantizar que sirva como un "compañero de entrenamiento cognitivo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40431" y="2418808"/>
            <a:ext cx="5737498" cy="557100"/>
            <a:chOff x="0" y="0"/>
            <a:chExt cx="7649997" cy="74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50000" cy="742802"/>
            </a:xfrm>
            <a:custGeom>
              <a:avLst/>
              <a:gdLst/>
              <a:ahLst/>
              <a:cxnLst/>
              <a:rect l="l" t="t" r="r" b="b"/>
              <a:pathLst>
                <a:path w="7650000" h="742802">
                  <a:moveTo>
                    <a:pt x="0" y="0"/>
                  </a:moveTo>
                  <a:lnTo>
                    <a:pt x="7650000" y="0"/>
                  </a:lnTo>
                  <a:lnTo>
                    <a:pt x="7650000" y="742802"/>
                  </a:lnTo>
                  <a:lnTo>
                    <a:pt x="0" y="74280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673" b="-15067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7649997" cy="74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879"/>
                </a:lnSpc>
              </a:pPr>
              <a:r>
                <a:rPr lang="en-US" sz="2400" b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Definición de normas de uso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30442" y="3124115"/>
            <a:ext cx="8731393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 orientar a los estudiantes sobre cuándo y cómo usar la IA, enseñándoles específicamente a analizar críticamente los resultados de la IA en lugar de aceptarlos como respuestas definitivas.</a:t>
            </a:r>
          </a:p>
          <a:p>
            <a:pPr algn="just">
              <a:lnSpc>
                <a:spcPts val="288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28700" y="7672341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028700" y="5107753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5"/>
                </a:lnTo>
                <a:lnTo>
                  <a:pt x="0" y="2890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1540431" y="4950029"/>
            <a:ext cx="5737498" cy="629905"/>
            <a:chOff x="0" y="0"/>
            <a:chExt cx="7649997" cy="8398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50000" cy="839869"/>
            </a:xfrm>
            <a:custGeom>
              <a:avLst/>
              <a:gdLst/>
              <a:ahLst/>
              <a:cxnLst/>
              <a:rect l="l" t="t" r="r" b="b"/>
              <a:pathLst>
                <a:path w="7650000" h="839869">
                  <a:moveTo>
                    <a:pt x="0" y="0"/>
                  </a:moveTo>
                  <a:lnTo>
                    <a:pt x="7650000" y="0"/>
                  </a:lnTo>
                  <a:lnTo>
                    <a:pt x="7650000" y="839869"/>
                  </a:lnTo>
                  <a:lnTo>
                    <a:pt x="0" y="8398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7480" b="-12748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7649997" cy="839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Andamiaje del aprendizaje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630442" y="5597396"/>
            <a:ext cx="8731393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Mediante el uso de análisis de aprendizaje en tiempo real, debes identificar las lagunas fundamentales en el conocimiento de los estudiantes e intervenir con instrucción específica dirigida por personas.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540431" y="7451389"/>
            <a:ext cx="5737498" cy="557100"/>
            <a:chOff x="0" y="0"/>
            <a:chExt cx="7649997" cy="74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650000" cy="742802"/>
            </a:xfrm>
            <a:custGeom>
              <a:avLst/>
              <a:gdLst/>
              <a:ahLst/>
              <a:cxnLst/>
              <a:rect l="l" t="t" r="r" b="b"/>
              <a:pathLst>
                <a:path w="7650000" h="742802">
                  <a:moveTo>
                    <a:pt x="0" y="0"/>
                  </a:moveTo>
                  <a:lnTo>
                    <a:pt x="7650000" y="0"/>
                  </a:lnTo>
                  <a:lnTo>
                    <a:pt x="7650000" y="742802"/>
                  </a:lnTo>
                  <a:lnTo>
                    <a:pt x="0" y="74280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673" b="-15067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7649997" cy="74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Diseño instruccional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30442" y="8000734"/>
            <a:ext cx="8731393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 diseñar experiencias de aprendizaje que combinen la retroalimentación generada por la IA con la empatía humana, especialmente en situaciones que requieren dinámicas interpersonales que la IA no puede replicar.</a:t>
            </a:r>
          </a:p>
          <a:p>
            <a:pPr algn="l">
              <a:lnSpc>
                <a:spcPts val="288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028700" y="2540652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10744048" y="-187052"/>
            <a:ext cx="7543952" cy="10474052"/>
            <a:chOff x="0" y="0"/>
            <a:chExt cx="10058603" cy="139654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058654" cy="13965428"/>
            </a:xfrm>
            <a:custGeom>
              <a:avLst/>
              <a:gdLst/>
              <a:ahLst/>
              <a:cxnLst/>
              <a:rect l="l" t="t" r="r" b="b"/>
              <a:pathLst>
                <a:path w="10058654" h="13965428">
                  <a:moveTo>
                    <a:pt x="0" y="0"/>
                  </a:moveTo>
                  <a:lnTo>
                    <a:pt x="10058654" y="0"/>
                  </a:lnTo>
                  <a:lnTo>
                    <a:pt x="10058654" y="13965428"/>
                  </a:lnTo>
                  <a:lnTo>
                    <a:pt x="0" y="13965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2621" t="1689" r="-5459" b="-168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2428875"/>
            <a:ext cx="8236801" cy="542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formadores deben adoptar estas métricas específicas: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Transcripciones de debates con IA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 el rigor y la profundidad del diálogo entre el estudiante y la IA para asegurar que el humano dirija la investigación.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Defensa en vivo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Exigir a los estudiantes que argumenten oralmente los matices en persona. Esto revela una comprensión sólida que la IA no puede simular.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Párrafos de reflexión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 relato escrito de cómo el proceso asistido por IA modificó, cuestionó o profundizó la tesis original del estudiante.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616715" cy="10287000"/>
            <a:chOff x="0" y="0"/>
            <a:chExt cx="11488953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488928" cy="13716000"/>
            </a:xfrm>
            <a:custGeom>
              <a:avLst/>
              <a:gdLst/>
              <a:ahLst/>
              <a:cxnLst/>
              <a:rect l="l" t="t" r="r" b="b"/>
              <a:pathLst>
                <a:path w="11488928" h="13716000">
                  <a:moveTo>
                    <a:pt x="0" y="0"/>
                  </a:moveTo>
                  <a:lnTo>
                    <a:pt x="11488928" y="0"/>
                  </a:lnTo>
                  <a:lnTo>
                    <a:pt x="114889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3668" r="-4540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9FC6387B-743C-51F0-6767-7CC59798999B}"/>
              </a:ext>
            </a:extLst>
          </p:cNvPr>
          <p:cNvGrpSpPr/>
          <p:nvPr/>
        </p:nvGrpSpPr>
        <p:grpSpPr>
          <a:xfrm>
            <a:off x="5486400" y="7460437"/>
            <a:ext cx="11772900" cy="2440561"/>
            <a:chOff x="0" y="0"/>
            <a:chExt cx="12517336" cy="3256191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2636DCD-3F4E-4FE4-983A-A5BBF16136D5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028700" y="2109778"/>
            <a:ext cx="16230600" cy="4405322"/>
            <a:chOff x="0" y="0"/>
            <a:chExt cx="21640800" cy="65401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40812" cy="6540119"/>
            </a:xfrm>
            <a:custGeom>
              <a:avLst/>
              <a:gdLst/>
              <a:ahLst/>
              <a:cxnLst/>
              <a:rect l="l" t="t" r="r" b="b"/>
              <a:pathLst>
                <a:path w="21640812" h="6540119">
                  <a:moveTo>
                    <a:pt x="0" y="1090041"/>
                  </a:moveTo>
                  <a:cubicBezTo>
                    <a:pt x="0" y="488061"/>
                    <a:pt x="472143" y="0"/>
                    <a:pt x="1054490" y="0"/>
                  </a:cubicBezTo>
                  <a:lnTo>
                    <a:pt x="20586323" y="0"/>
                  </a:lnTo>
                  <a:cubicBezTo>
                    <a:pt x="21168669" y="0"/>
                    <a:pt x="21640812" y="488061"/>
                    <a:pt x="21640812" y="1090041"/>
                  </a:cubicBezTo>
                  <a:lnTo>
                    <a:pt x="21640812" y="5450078"/>
                  </a:lnTo>
                  <a:cubicBezTo>
                    <a:pt x="21640812" y="6052058"/>
                    <a:pt x="21168669" y="6540119"/>
                    <a:pt x="20586323" y="6540119"/>
                  </a:cubicBezTo>
                  <a:lnTo>
                    <a:pt x="1054490" y="6540119"/>
                  </a:lnTo>
                  <a:cubicBezTo>
                    <a:pt x="472143" y="6540246"/>
                    <a:pt x="0" y="6052185"/>
                    <a:pt x="0" y="5450078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13518" y="2707450"/>
            <a:ext cx="14660963" cy="320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Podemos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construir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futuro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dependencia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cognitiva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donde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guiado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deja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generación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sin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habilidades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marginada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O bien,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podemos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elegir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intencionalmente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camino de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mejora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donde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tecnología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fortalece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potencial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impulsa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investigación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profunda.</a:t>
            </a:r>
          </a:p>
          <a:p>
            <a:pPr algn="just">
              <a:lnSpc>
                <a:spcPts val="3600"/>
              </a:lnSpc>
            </a:pPr>
            <a:endParaRPr lang="en-US" sz="28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3600"/>
              </a:lnSpc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pregunta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sigue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siendo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800" u="sng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¿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Estás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preparando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tus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liderar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IA, o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estás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preparando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ser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reemplazados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ella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1463129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RESPONSABILIDADES DEL FORMADOR AL SUPERVISAR APLICACIONES DE 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71293" y="7883623"/>
            <a:ext cx="1080315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intrínsecamente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reemplazar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resiliencia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cambiantes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resolver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independiente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63001" y="2600561"/>
            <a:ext cx="9096299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Tu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departamento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autorizado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“Registro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con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vídeos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IA genera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calificaciones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remite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inicial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filtraciones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 Debes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“Plan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superiores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prohibir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estructuras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Validación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“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Alerta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Roja”: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obligatoria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alto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exclusivo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aprobadas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institucionalmente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Opción</a:t>
            </a:r>
            <a:r>
              <a:rPr lang="en-US" sz="2400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Taller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justicia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calibración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equipo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63001" y="1451995"/>
            <a:ext cx="658594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BASADO EN RETOS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7507538" cy="10287000"/>
            <a:chOff x="0" y="0"/>
            <a:chExt cx="10010051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10013" cy="13716000"/>
            </a:xfrm>
            <a:custGeom>
              <a:avLst/>
              <a:gdLst/>
              <a:ahLst/>
              <a:cxnLst/>
              <a:rect l="l" t="t" r="r" b="b"/>
              <a:pathLst>
                <a:path w="10010013" h="13716000">
                  <a:moveTo>
                    <a:pt x="0" y="0"/>
                  </a:moveTo>
                  <a:lnTo>
                    <a:pt x="10010013" y="0"/>
                  </a:lnTo>
                  <a:lnTo>
                    <a:pt x="100100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952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de aprendizaje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4477" y="2622147"/>
            <a:ext cx="17059046" cy="715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Mariana,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28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años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matriculada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electricidad</a:t>
            </a:r>
            <a:r>
              <a:rPr lang="en-US" sz="26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industrial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con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obtener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reinsertarse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mercado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Su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Sr. Costa,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tiene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experiencia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sobrecargado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ya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varias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Ansiosa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mantenerse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día 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compaginar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un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tiempo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parcial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Mariana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empieza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usar un chatbot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genérico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para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completar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teóricas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ejercicios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noche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Sr. Costa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ejercicios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Mariana ha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entregado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escritorio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Ve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hoja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llena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correctas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Más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tarde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Mariana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llega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la confianza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suelos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Al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enfrentarse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un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fallo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eléctrico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diagnosticar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manualmente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sin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ninguna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queda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blanco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CVET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pasar de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calificación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basada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orientada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pensamiento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transcripciones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interacciones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la IA o las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reflexiones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cambió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razonamiento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30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Un logotipo con la cabeza de una persona dentro de un círculo.  El contenido generado por IA puede ser incorrec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861372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Herramienta de autoevaluación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44007" y="2446049"/>
            <a:ext cx="17020984" cy="1284808"/>
            <a:chOff x="0" y="0"/>
            <a:chExt cx="22694646" cy="17130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694643" cy="1713078"/>
            </a:xfrm>
            <a:custGeom>
              <a:avLst/>
              <a:gdLst/>
              <a:ahLst/>
              <a:cxnLst/>
              <a:rect l="l" t="t" r="r" b="b"/>
              <a:pathLst>
                <a:path w="22694643" h="1713078">
                  <a:moveTo>
                    <a:pt x="0" y="0"/>
                  </a:moveTo>
                  <a:lnTo>
                    <a:pt x="22694643" y="0"/>
                  </a:lnTo>
                  <a:lnTo>
                    <a:pt x="22694643" y="1713078"/>
                  </a:lnTo>
                  <a:lnTo>
                    <a:pt x="0" y="17130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740" b="-1825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2694646" cy="17130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960"/>
                </a:lnSpc>
                <a:spcBef>
                  <a:spcPct val="0"/>
                </a:spcBef>
              </a:pP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4. ¿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Qué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principio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exige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que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los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estudiantes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interactúen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profundamente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con el material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manualmente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antes de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utilizar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la IA para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perfeccionar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su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 </a:t>
              </a:r>
              <a:r>
                <a:rPr lang="en-US" sz="3600" u="none" strike="noStrike" dirty="0" err="1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trabajo</a:t>
              </a:r>
              <a:r>
                <a:rPr lang="en-US" sz="36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93188" y="4751993"/>
            <a:ext cx="16840981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A) El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enfoque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"IA primero".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B) </a:t>
            </a:r>
            <a:r>
              <a:rPr lang="es-E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El principio de "Esfuerzo primero".</a:t>
            </a:r>
            <a:endParaRPr lang="en-US" sz="28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C) El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modelo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aula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invertida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o flipped-classroom.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D) El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protocolo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automatizada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Un logotipo con la cabeza de una persona dentro de un círculo.  El contenido generado por IA puede ser incorrec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584311" y="7186184"/>
            <a:ext cx="12635124" cy="831455"/>
          </a:xfrm>
          <a:custGeom>
            <a:avLst/>
            <a:gdLst/>
            <a:ahLst/>
            <a:cxnLst/>
            <a:rect l="l" t="t" r="r" b="b"/>
            <a:pathLst>
              <a:path w="16846831" h="1108607">
                <a:moveTo>
                  <a:pt x="0" y="0"/>
                </a:moveTo>
                <a:lnTo>
                  <a:pt x="16846831" y="0"/>
                </a:lnTo>
                <a:lnTo>
                  <a:pt x="16846831" y="1108607"/>
                </a:lnTo>
                <a:lnTo>
                  <a:pt x="0" y="1108607"/>
                </a:lnTo>
                <a:close/>
              </a:path>
            </a:pathLst>
          </a:custGeom>
          <a:blipFill>
            <a:blip r:embed="rId5">
              <a:alphaModFix amt="0"/>
            </a:blip>
            <a:stretch>
              <a:fillRect t="-255646" b="-236558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30301AB4-C8CE-B4E9-C9F4-CF2DFCE78EEA}"/>
              </a:ext>
            </a:extLst>
          </p:cNvPr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18" name="Freeform 12" descr="A logo of a graduation cap  AI-generated content may be incorrect.">
              <a:extLst>
                <a:ext uri="{FF2B5EF4-FFF2-40B4-BE49-F238E27FC236}">
                  <a16:creationId xmlns:a16="http://schemas.microsoft.com/office/drawing/2014/main" id="{F07918AE-4F0C-B1BD-B506-DDFEC8388EDE}"/>
                </a:ext>
              </a:extLst>
            </p:cNvPr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TextBox 8">
            <a:extLst>
              <a:ext uri="{FF2B5EF4-FFF2-40B4-BE49-F238E27FC236}">
                <a16:creationId xmlns:a16="http://schemas.microsoft.com/office/drawing/2014/main" id="{E6FB4E4D-8277-7A05-82F6-EBC122F4C81F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es-ES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¡Comprueba la respuesta correcta al final del módulo!</a:t>
            </a:r>
            <a:endParaRPr lang="en-U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28700" y="1028700"/>
            <a:ext cx="12635121" cy="1012621"/>
          </a:xfrm>
          <a:custGeom>
            <a:avLst/>
            <a:gdLst/>
            <a:ahLst/>
            <a:cxnLst/>
            <a:rect l="l" t="t" r="r" b="b"/>
            <a:pathLst>
              <a:path w="16846828" h="1350161">
                <a:moveTo>
                  <a:pt x="0" y="0"/>
                </a:moveTo>
                <a:lnTo>
                  <a:pt x="16846828" y="0"/>
                </a:lnTo>
                <a:lnTo>
                  <a:pt x="16846828" y="1350161"/>
                </a:lnTo>
                <a:lnTo>
                  <a:pt x="0" y="1350161"/>
                </a:lnTo>
                <a:close/>
              </a:path>
            </a:pathLst>
          </a:custGeom>
          <a:blipFill>
            <a:blip r:embed="rId3">
              <a:alphaModFix amt="0"/>
            </a:blip>
            <a:stretch>
              <a:fillRect t="-209909" b="-17634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028700" y="3932175"/>
            <a:ext cx="9332595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puedes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mantener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tu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autonomía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asegurarte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estar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siempre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al tanto de la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situación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IA son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capaces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proporcionar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personalizada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calificar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tareas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autónoma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? </a:t>
            </a:r>
          </a:p>
          <a:p>
            <a:pPr algn="just">
              <a:lnSpc>
                <a:spcPts val="2879"/>
              </a:lnSpc>
            </a:pPr>
            <a:endParaRPr lang="en-US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Considera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riesgos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depender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demasiado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puedes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equilibrar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eficiencia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la IA con la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experiencia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empatía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insustituibles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un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educador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401425" y="0"/>
            <a:ext cx="6858000" cy="10287000"/>
            <a:chOff x="0" y="0"/>
            <a:chExt cx="9144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5">
            <a:extLst>
              <a:ext uri="{FF2B5EF4-FFF2-40B4-BE49-F238E27FC236}">
                <a16:creationId xmlns:a16="http://schemas.microsoft.com/office/drawing/2014/main" id="{7BB465E0-DD89-B77D-2AC2-730FEA37161B}"/>
              </a:ext>
            </a:extLst>
          </p:cNvPr>
          <p:cNvGrpSpPr/>
          <p:nvPr/>
        </p:nvGrpSpPr>
        <p:grpSpPr>
          <a:xfrm>
            <a:off x="1028700" y="2798127"/>
            <a:ext cx="12635122" cy="653479"/>
            <a:chOff x="0" y="0"/>
            <a:chExt cx="16846829" cy="871306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F4A1F9E4-7B0F-5179-5712-2F459DF5F5A5}"/>
                </a:ext>
              </a:extLst>
            </p:cNvPr>
            <p:cNvSpPr/>
            <p:nvPr/>
          </p:nvSpPr>
          <p:spPr>
            <a:xfrm>
              <a:off x="0" y="0"/>
              <a:ext cx="16846831" cy="871305"/>
            </a:xfrm>
            <a:custGeom>
              <a:avLst/>
              <a:gdLst/>
              <a:ahLst/>
              <a:cxnLst/>
              <a:rect l="l" t="t" r="r" b="b"/>
              <a:pathLst>
                <a:path w="16846831" h="871305">
                  <a:moveTo>
                    <a:pt x="0" y="0"/>
                  </a:moveTo>
                  <a:lnTo>
                    <a:pt x="16846831" y="0"/>
                  </a:lnTo>
                  <a:lnTo>
                    <a:pt x="16846831" y="871305"/>
                  </a:lnTo>
                  <a:lnTo>
                    <a:pt x="0" y="8713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25272" b="-32822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42163FDF-7222-51DA-0AE9-170670995FCE}"/>
                </a:ext>
              </a:extLst>
            </p:cNvPr>
            <p:cNvSpPr txBox="1"/>
            <p:nvPr/>
          </p:nvSpPr>
          <p:spPr>
            <a:xfrm>
              <a:off x="0" y="0"/>
              <a:ext cx="16846829" cy="8713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30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Pregunta</a:t>
              </a:r>
              <a:r>
                <a:rPr lang="en-US" sz="30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reflexión</a:t>
              </a:r>
              <a:endParaRPr lang="en-US" sz="30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90042"/>
            <a:ext cx="16230600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Nabhani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F., Hamzah, M. B.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Abuhassna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H. (2025). </a:t>
            </a:r>
          </a:p>
          <a:p>
            <a:pPr algn="just">
              <a:lnSpc>
                <a:spcPts val="263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Mejora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experiencia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rol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docente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entorno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integrado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Contemporary Educational Technology, 17(2), 573. https://doi.org/10.30935/cedtech/16089. </a:t>
            </a:r>
          </a:p>
          <a:p>
            <a:pPr algn="just">
              <a:lnSpc>
                <a:spcPts val="263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Abdurashidova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MS, Balba, M. e Ismailova, N. (2024).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Integración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procesos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educativos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aumentar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eficiencia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personalización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formación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instituciones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superior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Uzbekistán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Actas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8.ª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Conferencia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Internacional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Redes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Futuras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Sistemas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Distribuidos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(ICFNDS ’24). ACM, Nueva York, NY, EE. UU. https://doi.org/10.1145/3726122.3726273.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Alfredo, R., Echeverria, V., Jin, Y., Yan, L., Swiecki, Z.,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Gašević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D. y Martinez-Maldonado, R. (2024).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Analítica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centrada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el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revisión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literatura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Computers and Education: Artificial Intelligence, 6, 100215.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Antara, P. M., Mohd Beta, R. M. D., Ibrahim, N. A. y Talip, A.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allá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algoritmo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Hacia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pedagogía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centrada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Revista Internacional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Investigación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Innovación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Ciencias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Sociales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9(3).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199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2635122" cy="1012622"/>
            <a:chOff x="0" y="0"/>
            <a:chExt cx="16846829" cy="13501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46828" cy="1350161"/>
            </a:xfrm>
            <a:custGeom>
              <a:avLst/>
              <a:gdLst/>
              <a:ahLst/>
              <a:cxnLst/>
              <a:rect l="l" t="t" r="r" b="b"/>
              <a:pathLst>
                <a:path w="16846828" h="1350161">
                  <a:moveTo>
                    <a:pt x="0" y="0"/>
                  </a:moveTo>
                  <a:lnTo>
                    <a:pt x="16846828" y="0"/>
                  </a:lnTo>
                  <a:lnTo>
                    <a:pt x="16846828" y="1350161"/>
                  </a:lnTo>
                  <a:lnTo>
                    <a:pt x="0" y="13501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9909" b="-17634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6846829" cy="13406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4200" u="none" strike="noStrik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REFERENCIAS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19175"/>
            <a:ext cx="16230600" cy="866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Bakhmat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N.,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Mamychenko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S.,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Mozulenko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D.,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Barbashova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I.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Ponomarova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M. (2025). </a:t>
            </a:r>
          </a:p>
          <a:p>
            <a:pPr algn="just">
              <a:lnSpc>
                <a:spcPts val="263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historia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cambio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paradigma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etapa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actual. Revista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Brasileña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Sociedad (BRAJETS), 18(1), 234-246.</a:t>
            </a:r>
          </a:p>
          <a:p>
            <a:pPr algn="just">
              <a:lnSpc>
                <a:spcPts val="263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Birhane, A., Isaac, W. S., Prabhakaran, V., Diaz, M., Elish, M. C., Gabriel, I. y Mohammed, S. (2022).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¿El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reside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pueblo?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desafíos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la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Equidad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acceso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algoritmos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mecanismos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optimización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(EAAMO '22).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Budiman, R. D. A.,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Surjono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H. D., Wagiran, Firdaus, M.,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Kurniati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T.,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Feladi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V.,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Oktarika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D.,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Hakiki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M., Sabir, A.,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Wiyoko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T., Kadir, A., Hamid, M. A. y Fadli, R.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Eficacia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evaluaciones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mejorar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predictiva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escuela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secundaria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Revista Internacional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15(7).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Campbell, P. S., Nautiyal, T.,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Kutasov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D. y Couper, E.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táctica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integradas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IA: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Reimaginar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trabajo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fuerza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resiliente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centrada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personas.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Programa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becas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Convergence.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Chan, A., Okolo, CT, Terner, Z. y Wang, A. (2021).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límites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inclusión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global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Chatfield, T.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IA y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futuro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pedagogía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(Libro Blanco). Londres: Sage.</a:t>
            </a:r>
          </a:p>
          <a:p>
            <a:pPr algn="just">
              <a:lnSpc>
                <a:spcPts val="2639"/>
              </a:lnSpc>
            </a:pPr>
            <a:endParaRPr lang="en-US" sz="2400" b="1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263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Creely, E. y Carabott, K. (2025). </a:t>
            </a:r>
          </a:p>
          <a:p>
            <a:pPr algn="just">
              <a:lnSpc>
                <a:spcPts val="263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Enseñanza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con IA: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modelo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integrado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orientado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la IA. The Australian Educational Researcher, 52, 4633–4654.</a:t>
            </a:r>
            <a:endParaRPr lang="en-US" sz="2199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00100"/>
            <a:ext cx="16230600" cy="900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Cukurova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M., Kralj, L., Hertz, B. y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Saltidou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E. (2024).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docentes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era de la IA. Informe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seminario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temático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Academia European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Schoolnet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European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Schoolnet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Comisión Europea. (2022).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Directrices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(IA)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enseñanza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Oficina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Publicaciones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Unión Europea. https://doi.org/10.2766/153756.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Gupta, U., y Garg, P. (2023).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Integración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Revista Internacional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Gestión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Ciencia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Rehabilitación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(IJPREMS), 3(7), 277–280.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Hristova, M. y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Donchev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I.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Aplicación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para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Science Series “Innovative STEM Education”, 7, 176–184. https://doi.org/10.55630/STEM.2025.0715. Rigot, A. (2022).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márgenes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Centrando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marginados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afectados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ideación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hasta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producción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Technology and Public Purpose Project, Belfer Center for Science and International Affairs, Harvard Kennedy School.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Kolhatin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A. O.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realidad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aumentada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marco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centrado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la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creación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adaptativo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AREdu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2025: 8.º Taller Internacional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Realidad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Aumentada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3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Li, J., Yan, Y. y Zeng, X. (2025). </a:t>
            </a:r>
          </a:p>
          <a:p>
            <a:pPr algn="just">
              <a:lnSpc>
                <a:spcPts val="263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Explorando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inclusiva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revisión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sistemática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estudios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empíricos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Applied Sciences, 15(23), 12624.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199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19175"/>
            <a:ext cx="16230600" cy="800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Merino-Campos, C.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personalizado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superior: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revisión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Trends in Higher Education, 4(2), 17. https://doi.org/10.3390/higheredu4020017.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Miao, F., y Holmes, W. (2023).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Guía para la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investigación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Publicaciones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UNESCO.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Mushkani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R., Berard, H., Cohen, A. y Koseki, S.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Postura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El derecho a la IA.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42ª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Conferencia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Internacional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Automático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(ICML 2025).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Nizamani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DL, Zaman, G. y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Nizamani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KUN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Explorando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papel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preparación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inglés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integración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IA. Contemporary Journal of Social Science Review, 3(3), 2311–2324.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Omer, N. I. M. S. (2024).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Mantener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interacción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humana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significativa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idiomas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mejorados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IA: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Arts for Linguistic &amp; Literary Studies, 6(3), 533-552.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3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Owan, V. J., Rent, K. B., Idika, D. O., Etta, E. O. y Bassey, B. A. (2023). </a:t>
            </a:r>
          </a:p>
          <a:p>
            <a:pPr algn="just">
              <a:lnSpc>
                <a:spcPts val="263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Explorando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potencial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medición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EURASIA Journal of Mathematics, Science and Technology Education, 19(8), 2307. https://doi.org/10.29333/ejmste/13428.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199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19175"/>
            <a:ext cx="16230600" cy="7668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algn="just">
              <a:lnSpc>
                <a:spcPts val="2639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Song, Y., Weisberg, L. R., Zhang, S., Tian, ​​X., Boyer, K. E., &amp; Israel, M. (2024). </a:t>
            </a:r>
          </a:p>
          <a:p>
            <a:pPr algn="just">
              <a:lnSpc>
                <a:spcPts val="263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marco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inclusivo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IA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diversos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Computers and Education: Artificial Intelligence, 6, 100212. Holmes, W., Persson, J., Salaj, R., &amp; Tuomi, I. (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s.f.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). Directrices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promover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dimensión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humana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alfabetización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IA. Consejo de Europa. </a:t>
            </a:r>
          </a:p>
          <a:p>
            <a:pPr algn="just">
              <a:lnSpc>
                <a:spcPts val="263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Stavissky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Y.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marco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compromiso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pedagógico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centrado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el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(HCAI-PE):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cambio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paradigma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fundamental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IA. SCIREA Journal of Education, 10(6), 344-365.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Tan, L. Y., Hu, S., Yeo, D. J., y Cheong, K. H.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Plataformas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adaptativo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habilitadas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revisión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Computers and Education: Artificial Intelligence, 9, 100429. https://doi.org/10.1016/j.caeai.2025.100429.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Tan, X., Cheng, G., y Ling, M. H.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enseñanza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docente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Computers and Education: Artificial Intelligence, 8, 100355. https://doi.org/10.1016/j.caeai.2024.100355.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Tusquellas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N., Palau, R., &amp; Santiago, R. (2024).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para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gestión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talento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literatura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International Journal of Information Management Data Insights, 4, 100288. https://doi.org/10.1016/j.jjimei.2024.100288.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199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4981" y="1019175"/>
            <a:ext cx="16194319" cy="4667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sz="2400" dirty="0">
              <a:latin typeface="Lato Light" panose="020F0302020204030203" pitchFamily="34" charset="0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UNESCO. (2024).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Marco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docentes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Organización de las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Naciones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Unidas para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Ciencia y la Cultura. https://doi.org/10.54675/ZJTE2084.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Viberg, O.,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Poquet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O.,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Kovanovic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V. y Khosravi, H.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Fomentar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autonomía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humana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era de la IA: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perspectiva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Journal of Learning Analytics, 12(3), 1–7.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Vorobyeva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K. I., Belous, S., Savchenko, N. V., Smirnova, L. M., Nikitina, S. A. y Zhdanov, S. P. (2025).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Enfoques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perspectivas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críticas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Contemporary Educational Technology, 17(2), 574. Holmes, W., Persson, J., Salaj, R., &amp; Tuomi, I.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s.f.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). Directrices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promover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dimensión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humana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alfabetización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IA. Consejo de Europa.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199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12153156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Herramienta de autoevaluación - Soluciones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6" name="Freeform 6" descr="Un logotipo con la cabeza de una persona dentro de un círculo.  El contenido generado por IA puede ser incorrec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696" y="2727712"/>
            <a:ext cx="6602359" cy="6602359"/>
            <a:chOff x="0" y="0"/>
            <a:chExt cx="8803145" cy="88031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803132" cy="8803132"/>
            </a:xfrm>
            <a:custGeom>
              <a:avLst/>
              <a:gdLst/>
              <a:ahLst/>
              <a:cxnLst/>
              <a:rect l="l" t="t" r="r" b="b"/>
              <a:pathLst>
                <a:path w="8803132" h="8803132">
                  <a:moveTo>
                    <a:pt x="0" y="0"/>
                  </a:moveTo>
                  <a:lnTo>
                    <a:pt x="8803132" y="0"/>
                  </a:lnTo>
                  <a:lnTo>
                    <a:pt x="8803132" y="8803132"/>
                  </a:lnTo>
                  <a:lnTo>
                    <a:pt x="0" y="8803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TextBox 7">
            <a:extLst>
              <a:ext uri="{FF2B5EF4-FFF2-40B4-BE49-F238E27FC236}">
                <a16:creationId xmlns:a16="http://schemas.microsoft.com/office/drawing/2014/main" id="{3E37F364-F3F6-E6BE-29CE-42502DE7264C}"/>
              </a:ext>
            </a:extLst>
          </p:cNvPr>
          <p:cNvSpPr txBox="1"/>
          <p:nvPr/>
        </p:nvSpPr>
        <p:spPr>
          <a:xfrm>
            <a:off x="1707423" y="4150271"/>
            <a:ext cx="5912577" cy="3039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 dirty="0" err="1">
                <a:solidFill>
                  <a:srgbClr val="53575E"/>
                </a:solidFill>
                <a:latin typeface="Lato Bold"/>
                <a:ea typeface="Lato Bold"/>
                <a:cs typeface="Lato Bold"/>
                <a:sym typeface="Lato Bold"/>
              </a:rPr>
              <a:t>Preguntas</a:t>
            </a:r>
            <a:r>
              <a:rPr lang="en-US" sz="3300" b="1" dirty="0">
                <a:solidFill>
                  <a:srgbClr val="53575E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3300" b="1" dirty="0" err="1">
                <a:solidFill>
                  <a:srgbClr val="53575E"/>
                </a:solidFill>
                <a:latin typeface="Lato Bold"/>
                <a:ea typeface="Lato Bold"/>
                <a:cs typeface="Lato Bold"/>
                <a:sym typeface="Lato Bold"/>
              </a:rPr>
              <a:t>opción</a:t>
            </a:r>
            <a:r>
              <a:rPr lang="en-US" sz="3300" b="1" dirty="0">
                <a:solidFill>
                  <a:srgbClr val="53575E"/>
                </a:solidFill>
                <a:latin typeface="Lato Bold"/>
                <a:ea typeface="Lato Bold"/>
                <a:cs typeface="Lato Bold"/>
                <a:sym typeface="Lato Bold"/>
              </a:rPr>
              <a:t> multiple:</a:t>
            </a:r>
          </a:p>
          <a:p>
            <a:pPr algn="l">
              <a:lnSpc>
                <a:spcPts val="3960"/>
              </a:lnSpc>
            </a:pPr>
            <a:endParaRPr lang="en-US" sz="3300" b="1" dirty="0">
              <a:solidFill>
                <a:srgbClr val="53575E"/>
              </a:solidFill>
              <a:latin typeface="Lato Bold"/>
              <a:ea typeface="Lato"/>
              <a:cs typeface="Lato"/>
              <a:sym typeface="Lato Bold"/>
            </a:endParaRPr>
          </a:p>
          <a:p>
            <a:pPr algn="l">
              <a:lnSpc>
                <a:spcPts val="3960"/>
              </a:lnSpc>
            </a:pPr>
            <a:r>
              <a:rPr lang="en-US" sz="3300" dirty="0" err="1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 Bold"/>
              </a:rPr>
              <a:t>Pregunta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 Bold"/>
              </a:rPr>
              <a:t> 1 – 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</a:t>
            </a:r>
          </a:p>
          <a:p>
            <a:pPr>
              <a:lnSpc>
                <a:spcPts val="3960"/>
              </a:lnSpc>
            </a:pPr>
            <a:r>
              <a:rPr lang="en-US" sz="3300" dirty="0" err="1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 Bold"/>
              </a:rPr>
              <a:t>Pregunta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2 – 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</a:t>
            </a:r>
          </a:p>
          <a:p>
            <a:pPr>
              <a:lnSpc>
                <a:spcPts val="3960"/>
              </a:lnSpc>
            </a:pPr>
            <a:r>
              <a:rPr lang="en-US" sz="3300" dirty="0" err="1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 Bold"/>
              </a:rPr>
              <a:t>Pregunta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3 – C</a:t>
            </a:r>
          </a:p>
          <a:p>
            <a:pPr>
              <a:lnSpc>
                <a:spcPts val="3960"/>
              </a:lnSpc>
            </a:pPr>
            <a:r>
              <a:rPr lang="en-US" sz="3300" dirty="0" err="1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 Bold"/>
              </a:rPr>
              <a:t>Pregunta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4 - B</a:t>
            </a: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511102"/>
            <a:chOff x="0" y="0"/>
            <a:chExt cx="2900655" cy="6814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681470"/>
            </a:xfrm>
            <a:custGeom>
              <a:avLst/>
              <a:gdLst/>
              <a:ahLst/>
              <a:cxnLst/>
              <a:rect l="l" t="t" r="r" b="b"/>
              <a:pathLst>
                <a:path w="2900656" h="681470">
                  <a:moveTo>
                    <a:pt x="0" y="0"/>
                  </a:moveTo>
                  <a:lnTo>
                    <a:pt x="2900656" y="0"/>
                  </a:lnTo>
                  <a:lnTo>
                    <a:pt x="2900656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937" b="-329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Restart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511102"/>
            <a:chOff x="0" y="0"/>
            <a:chExt cx="3117914" cy="6814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681470"/>
            </a:xfrm>
            <a:custGeom>
              <a:avLst/>
              <a:gdLst/>
              <a:ahLst/>
              <a:cxnLst/>
              <a:rect l="l" t="t" r="r" b="b"/>
              <a:pathLst>
                <a:path w="3117912" h="681470">
                  <a:moveTo>
                    <a:pt x="0" y="0"/>
                  </a:moveTo>
                  <a:lnTo>
                    <a:pt x="3117912" y="0"/>
                  </a:lnTo>
                  <a:lnTo>
                    <a:pt x="3117912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149" b="-3914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Exit Course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A logo with a person's head in a circle  AI-generated content may be incorrect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856372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TextBox 8">
            <a:extLst>
              <a:ext uri="{FF2B5EF4-FFF2-40B4-BE49-F238E27FC236}">
                <a16:creationId xmlns:a16="http://schemas.microsoft.com/office/drawing/2014/main" id="{29AEC9B8-22FD-85D5-76DB-E1F89E030D12}"/>
              </a:ext>
            </a:extLst>
          </p:cNvPr>
          <p:cNvSpPr txBox="1"/>
          <p:nvPr/>
        </p:nvSpPr>
        <p:spPr>
          <a:xfrm>
            <a:off x="7620000" y="8230940"/>
            <a:ext cx="100584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s-ES" sz="24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24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7753DFE8-FF2B-9BDF-CEF5-8CBAFCA831CC}"/>
              </a:ext>
            </a:extLst>
          </p:cNvPr>
          <p:cNvGrpSpPr/>
          <p:nvPr/>
        </p:nvGrpSpPr>
        <p:grpSpPr>
          <a:xfrm>
            <a:off x="0" y="1777384"/>
            <a:ext cx="7419499" cy="6421526"/>
            <a:chOff x="0" y="0"/>
            <a:chExt cx="9892665" cy="8562035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6CD87D27-8CCB-3015-1FA0-EF3ACAFDDFF0}"/>
                </a:ext>
              </a:extLst>
            </p:cNvPr>
            <p:cNvSpPr/>
            <p:nvPr/>
          </p:nvSpPr>
          <p:spPr>
            <a:xfrm>
              <a:off x="0" y="0"/>
              <a:ext cx="9892665" cy="8562086"/>
            </a:xfrm>
            <a:custGeom>
              <a:avLst/>
              <a:gdLst/>
              <a:ahLst/>
              <a:cxnLst/>
              <a:rect l="l" t="t" r="r" b="b"/>
              <a:pathLst>
                <a:path w="9892665" h="8562086">
                  <a:moveTo>
                    <a:pt x="0" y="0"/>
                  </a:moveTo>
                  <a:lnTo>
                    <a:pt x="9892665" y="0"/>
                  </a:lnTo>
                  <a:lnTo>
                    <a:pt x="9892665" y="8562086"/>
                  </a:lnTo>
                  <a:lnTo>
                    <a:pt x="0" y="856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980" r="-2603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7074</Words>
  <Application>Microsoft Office PowerPoint</Application>
  <PresentationFormat>Custom</PresentationFormat>
  <Paragraphs>510</Paragraphs>
  <Slides>50</Slides>
  <Notes>42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Quattrocento Bold</vt:lpstr>
      <vt:lpstr>Arial</vt:lpstr>
      <vt:lpstr>Oswald</vt:lpstr>
      <vt:lpstr>Lato Bold</vt:lpstr>
      <vt:lpstr>Calibri</vt:lpstr>
      <vt:lpstr>Lato</vt:lpstr>
      <vt:lpstr>Lato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ES_Modulo 2 - Inclusive trAIners</dc:title>
  <cp:lastModifiedBy>Jaione Santos Miguel</cp:lastModifiedBy>
  <cp:revision>13</cp:revision>
  <dcterms:created xsi:type="dcterms:W3CDTF">2006-08-16T00:00:00Z</dcterms:created>
  <dcterms:modified xsi:type="dcterms:W3CDTF">2026-10-06T10:28:51Z</dcterms:modified>
  <dc:identifier>DAHNYHRnjR4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9C506662-A3B6-4C87-8934-5B89445DC505</vt:lpwstr>
  </property>
  <property fmtid="{D5CDD505-2E9C-101B-9397-08002B2CF9AE}" pid="3" name="ArticulatePath">
    <vt:lpwstr>M2 - Integración responsable de la IA en formación y orientación</vt:lpwstr>
  </property>
</Properties>
</file>