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7.xml" ContentType="application/vnd.openxmlformats-officedocument.presentationml.notesSlide+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notesSlides/notesSlide30.xml" ContentType="application/vnd.openxmlformats-officedocument.presentationml.notesSlide+xml"/>
  <Override PartName="/ppt/tags/tag38.xml" ContentType="application/vnd.openxmlformats-officedocument.presentationml.tags+xml"/>
  <Override PartName="/ppt/notesSlides/notesSlide31.xml" ContentType="application/vnd.openxmlformats-officedocument.presentationml.notesSlide+xml"/>
  <Override PartName="/ppt/tags/tag39.xml" ContentType="application/vnd.openxmlformats-officedocument.presentationml.tags+xml"/>
  <Override PartName="/ppt/notesSlides/notesSlide32.xml" ContentType="application/vnd.openxmlformats-officedocument.presentationml.notesSlide+xml"/>
  <Override PartName="/ppt/tags/tag40.xml" ContentType="application/vnd.openxmlformats-officedocument.presentationml.tags+xml"/>
  <Override PartName="/ppt/notesSlides/notesSlide33.xml" ContentType="application/vnd.openxmlformats-officedocument.presentationml.notesSlide+xml"/>
  <Override PartName="/ppt/tags/tag41.xml" ContentType="application/vnd.openxmlformats-officedocument.presentationml.tags+xml"/>
  <Override PartName="/ppt/notesSlides/notesSlide34.xml" ContentType="application/vnd.openxmlformats-officedocument.presentationml.notesSlide+xml"/>
  <Override PartName="/ppt/tags/tag42.xml" ContentType="application/vnd.openxmlformats-officedocument.presentationml.tags+xml"/>
  <Override PartName="/ppt/notesSlides/notesSlide3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3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3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305" r:id="rId32"/>
    <p:sldId id="286" r:id="rId33"/>
    <p:sldId id="287" r:id="rId34"/>
    <p:sldId id="288" r:id="rId35"/>
    <p:sldId id="289" r:id="rId36"/>
    <p:sldId id="290" r:id="rId37"/>
    <p:sldId id="291" r:id="rId38"/>
    <p:sldId id="292" r:id="rId39"/>
    <p:sldId id="293" r:id="rId40"/>
    <p:sldId id="294" r:id="rId41"/>
    <p:sldId id="295" r:id="rId42"/>
    <p:sldId id="296" r:id="rId43"/>
    <p:sldId id="298" r:id="rId44"/>
    <p:sldId id="299" r:id="rId45"/>
    <p:sldId id="300" r:id="rId46"/>
    <p:sldId id="301" r:id="rId47"/>
    <p:sldId id="302" r:id="rId48"/>
    <p:sldId id="303" r:id="rId49"/>
    <p:sldId id="297" r:id="rId50"/>
    <p:sldId id="304" r:id="rId51"/>
  </p:sldIdLst>
  <p:sldSz cx="18288000" cy="10287000"/>
  <p:notesSz cx="6858000" cy="9144000"/>
  <p:embeddedFontLst>
    <p:embeddedFont>
      <p:font typeface="Lato" panose="020F0502020204030203" pitchFamily="34" charset="0"/>
      <p:regular r:id="rId53"/>
      <p:bold r:id="rId54"/>
      <p:italic r:id="rId55"/>
    </p:embeddedFont>
    <p:embeddedFont>
      <p:font typeface="Lato Bold" panose="020F0802020204030203" pitchFamily="34" charset="0"/>
      <p:regular r:id="rId56"/>
      <p:bold r:id="rId57"/>
    </p:embeddedFont>
    <p:embeddedFont>
      <p:font typeface="Lato Light" panose="020F0302020204030203" pitchFamily="34" charset="0"/>
      <p:regular r:id="rId58"/>
    </p:embeddedFont>
    <p:embeddedFont>
      <p:font typeface="Oswald" pitchFamily="2" charset="0"/>
      <p:regular r:id="rId59"/>
      <p:bold r:id="rId60"/>
    </p:embeddedFont>
    <p:embeddedFont>
      <p:font typeface="Quattrocento Bold" panose="020B0604020202020204" charset="0"/>
      <p:regular r:id="rId61"/>
    </p:embeddedFont>
  </p:embeddedFontLst>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6.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20.xml"/><Relationship Id="rId5" Type="http://schemas.openxmlformats.org/officeDocument/2006/relationships/image" Target="../media/image22.jpeg"/><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6.jpe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2.xml"/><Relationship Id="rId5" Type="http://schemas.openxmlformats.org/officeDocument/2006/relationships/image" Target="../media/image6.jpe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37.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6.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1.xml"/><Relationship Id="rId5" Type="http://schemas.openxmlformats.org/officeDocument/2006/relationships/image" Target="../media/image18.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50.xml"/><Relationship Id="rId6" Type="http://schemas.openxmlformats.org/officeDocument/2006/relationships/image" Target="../media/image35.png"/><Relationship Id="rId5" Type="http://schemas.openxmlformats.org/officeDocument/2006/relationships/image" Target="../media/image18.pn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Un logo con la testa di una persona in un cerchio.  Il contenuto generato dall'intelligenza artificiale potrebbe essere errato."/>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62169" b="-62169"/>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
        <p:nvSpPr>
          <p:cNvPr id="13" name="TextBox 13"/>
          <p:cNvSpPr txBox="1"/>
          <p:nvPr/>
        </p:nvSpPr>
        <p:spPr>
          <a:xfrm>
            <a:off x="702226" y="1009650"/>
            <a:ext cx="8244221" cy="320992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Modulo 2: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Integrazione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responsabile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dell'IA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nella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formazione</a:t>
            </a:r>
            <a:r>
              <a:rPr lang="en-US" sz="4200" b="1" u="none" strike="noStrike" dirty="0">
                <a:solidFill>
                  <a:srgbClr val="FFFFFF"/>
                </a:solidFill>
                <a:latin typeface="Quattrocento Bold"/>
                <a:ea typeface="Quattrocento Bold"/>
                <a:cs typeface="Quattrocento Bold"/>
                <a:sym typeface="Quattrocento Bold"/>
              </a:rPr>
              <a:t> e </a:t>
            </a:r>
            <a:r>
              <a:rPr lang="en-US" sz="4200" b="1" u="none" strike="noStrike" dirty="0" err="1">
                <a:solidFill>
                  <a:srgbClr val="FFFFFF"/>
                </a:solidFill>
                <a:latin typeface="Quattrocento Bold"/>
                <a:ea typeface="Quattrocento Bold"/>
                <a:cs typeface="Quattrocento Bold"/>
                <a:sym typeface="Quattrocento Bold"/>
              </a:rPr>
              <a:t>nell'orientamento</a:t>
            </a:r>
            <a:endParaRPr lang="en-US" sz="4200" b="1" u="none" strike="noStrike" dirty="0">
              <a:solidFill>
                <a:srgbClr val="FFFFFF"/>
              </a:solidFill>
              <a:latin typeface="Quattrocento Bold"/>
              <a:ea typeface="Quattrocento Bold"/>
              <a:cs typeface="Quattrocento Bold"/>
              <a:sym typeface="Quattrocento Bold"/>
            </a:endParaRPr>
          </a:p>
          <a:p>
            <a:pPr marL="0" lvl="0" indent="0" algn="l">
              <a:lnSpc>
                <a:spcPts val="5040"/>
              </a:lnSpc>
              <a:spcBef>
                <a:spcPct val="0"/>
              </a:spcBef>
            </a:pP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CONTENUTO</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799469" y="8043967"/>
            <a:ext cx="1700708" cy="1703661"/>
            <a:chOff x="0" y="0"/>
            <a:chExt cx="2267610" cy="2271547"/>
          </a:xfrm>
        </p:grpSpPr>
        <p:sp>
          <p:nvSpPr>
            <p:cNvPr id="10" name="Freeform 10"/>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010924" y="8268110"/>
            <a:ext cx="1277779" cy="1279998"/>
            <a:chOff x="0" y="0"/>
            <a:chExt cx="1703705" cy="1706664"/>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428275" y="2359447"/>
            <a:ext cx="1700708" cy="1703661"/>
            <a:chOff x="0" y="0"/>
            <a:chExt cx="2267610" cy="2271547"/>
          </a:xfrm>
        </p:grpSpPr>
        <p:sp>
          <p:nvSpPr>
            <p:cNvPr id="14" name="Freeform 14"/>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639739" y="2571274"/>
            <a:ext cx="1277779" cy="1279998"/>
            <a:chOff x="0" y="0"/>
            <a:chExt cx="1703705" cy="1706664"/>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559901" y="6340316"/>
            <a:ext cx="1700708" cy="1703661"/>
            <a:chOff x="0" y="0"/>
            <a:chExt cx="2267610" cy="2271547"/>
          </a:xfrm>
        </p:grpSpPr>
        <p:sp>
          <p:nvSpPr>
            <p:cNvPr id="18" name="Freeform 18"/>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771356" y="6552162"/>
            <a:ext cx="1277779" cy="1279998"/>
            <a:chOff x="0" y="0"/>
            <a:chExt cx="1703705" cy="1706664"/>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270472" y="375533"/>
            <a:ext cx="6216440" cy="2441143"/>
            <a:chOff x="0" y="0"/>
            <a:chExt cx="8288586" cy="3254858"/>
          </a:xfrm>
        </p:grpSpPr>
        <p:sp>
          <p:nvSpPr>
            <p:cNvPr id="26" name="Freeform 26"/>
            <p:cNvSpPr/>
            <p:nvPr/>
          </p:nvSpPr>
          <p:spPr>
            <a:xfrm>
              <a:off x="0" y="0"/>
              <a:ext cx="8288591" cy="3254860"/>
            </a:xfrm>
            <a:custGeom>
              <a:avLst/>
              <a:gdLst/>
              <a:ahLst/>
              <a:cxnLst/>
              <a:rect l="l" t="t" r="r" b="b"/>
              <a:pathLst>
                <a:path w="8288591" h="3254860">
                  <a:moveTo>
                    <a:pt x="0" y="0"/>
                  </a:moveTo>
                  <a:lnTo>
                    <a:pt x="8288591" y="0"/>
                  </a:lnTo>
                  <a:lnTo>
                    <a:pt x="8288591" y="3254860"/>
                  </a:lnTo>
                  <a:lnTo>
                    <a:pt x="0" y="3254860"/>
                  </a:lnTo>
                  <a:close/>
                </a:path>
              </a:pathLst>
            </a:custGeom>
            <a:blipFill>
              <a:blip r:embed="rId5">
                <a:alphaModFix amt="0"/>
              </a:blip>
              <a:stretch>
                <a:fillRect t="-11996" r="9389" b="22075"/>
              </a:stretch>
            </a:blipFill>
          </p:spPr>
          <p:txBody>
            <a:bodyPr/>
            <a:lstStyle/>
            <a:p>
              <a:endParaRPr lang="es-ES"/>
            </a:p>
          </p:txBody>
        </p:sp>
        <p:sp>
          <p:nvSpPr>
            <p:cNvPr id="27" name="TextBox 27"/>
            <p:cNvSpPr txBox="1"/>
            <p:nvPr/>
          </p:nvSpPr>
          <p:spPr>
            <a:xfrm>
              <a:off x="0" y="-123825"/>
              <a:ext cx="8288586" cy="3378683"/>
            </a:xfrm>
            <a:prstGeom prst="rect">
              <a:avLst/>
            </a:prstGeom>
          </p:spPr>
          <p:txBody>
            <a:bodyPr lIns="0" tIns="0" rIns="0" bIns="0" rtlCol="0" anchor="ctr"/>
            <a:lstStyle/>
            <a:p>
              <a:pPr marL="0" lvl="0" indent="0" algn="ctr">
                <a:spcBef>
                  <a:spcPct val="0"/>
                </a:spcBef>
              </a:pPr>
              <a:r>
                <a:rPr lang="en-US" sz="2800" u="none" strike="noStrike" dirty="0">
                  <a:solidFill>
                    <a:srgbClr val="000000"/>
                  </a:solidFill>
                  <a:latin typeface="Oswald"/>
                  <a:ea typeface="Oswald"/>
                  <a:cs typeface="Oswald"/>
                  <a:sym typeface="Oswald"/>
                </a:rPr>
                <a:t>UNITÀ 1: UTILIZZO PRATICO DEGLI STRUMENTI DI INTELLIGENZA ARTIFICIALE PER L'APPRENDIMENTO PERSONALIZZATO E LA VALUTAZIONE DELLE COMPETENZE</a:t>
              </a:r>
            </a:p>
          </p:txBody>
        </p:sp>
      </p:grpSp>
      <p:grpSp>
        <p:nvGrpSpPr>
          <p:cNvPr id="28" name="Group 28"/>
          <p:cNvGrpSpPr/>
          <p:nvPr/>
        </p:nvGrpSpPr>
        <p:grpSpPr>
          <a:xfrm>
            <a:off x="1058351" y="7339870"/>
            <a:ext cx="5245818" cy="2441143"/>
            <a:chOff x="0" y="0"/>
            <a:chExt cx="6994423" cy="3254858"/>
          </a:xfrm>
        </p:grpSpPr>
        <p:sp>
          <p:nvSpPr>
            <p:cNvPr id="29" name="Freeform 29"/>
            <p:cNvSpPr/>
            <p:nvPr/>
          </p:nvSpPr>
          <p:spPr>
            <a:xfrm>
              <a:off x="0" y="0"/>
              <a:ext cx="6994428" cy="3254841"/>
            </a:xfrm>
            <a:custGeom>
              <a:avLst/>
              <a:gdLst/>
              <a:ahLst/>
              <a:cxnLst/>
              <a:rect l="l" t="t" r="r" b="b"/>
              <a:pathLst>
                <a:path w="6994428" h="3254841">
                  <a:moveTo>
                    <a:pt x="0" y="0"/>
                  </a:moveTo>
                  <a:lnTo>
                    <a:pt x="6994428" y="0"/>
                  </a:lnTo>
                  <a:lnTo>
                    <a:pt x="6994428" y="3254841"/>
                  </a:lnTo>
                  <a:lnTo>
                    <a:pt x="0" y="3254841"/>
                  </a:lnTo>
                  <a:close/>
                </a:path>
              </a:pathLst>
            </a:custGeom>
            <a:blipFill>
              <a:blip r:embed="rId5">
                <a:alphaModFix amt="0"/>
              </a:blip>
              <a:stretch>
                <a:fillRect t="-24783" b="41039"/>
              </a:stretch>
            </a:blipFill>
          </p:spPr>
          <p:txBody>
            <a:bodyPr/>
            <a:lstStyle/>
            <a:p>
              <a:endParaRPr lang="es-ES"/>
            </a:p>
          </p:txBody>
        </p:sp>
        <p:sp>
          <p:nvSpPr>
            <p:cNvPr id="30" name="TextBox 30"/>
            <p:cNvSpPr txBox="1"/>
            <p:nvPr/>
          </p:nvSpPr>
          <p:spPr>
            <a:xfrm>
              <a:off x="0" y="-123825"/>
              <a:ext cx="6994423" cy="3378683"/>
            </a:xfrm>
            <a:prstGeom prst="rect">
              <a:avLst/>
            </a:prstGeom>
          </p:spPr>
          <p:txBody>
            <a:bodyPr lIns="0" tIns="0" rIns="0" bIns="0" rtlCol="0" anchor="ctr"/>
            <a:lstStyle/>
            <a:p>
              <a:pPr marL="0" lvl="0" indent="0" algn="ctr">
                <a:spcBef>
                  <a:spcPct val="0"/>
                </a:spcBef>
              </a:pPr>
              <a:r>
                <a:rPr lang="en-US" sz="2800" u="none" strike="noStrike" dirty="0">
                  <a:solidFill>
                    <a:srgbClr val="000000"/>
                  </a:solidFill>
                  <a:latin typeface="Oswald"/>
                  <a:ea typeface="Oswald"/>
                  <a:cs typeface="Oswald"/>
                  <a:sym typeface="Oswald"/>
                </a:rPr>
                <a:t>UNITÀ 4: RESPONSABILITÀ DEL DOCENTE NELLA SUPERVISIONE DELLE APPLICAZIONI DI IA IN AMBITO EDUCATIVO</a:t>
              </a:r>
            </a:p>
          </p:txBody>
        </p:sp>
      </p:grpSp>
      <p:grpSp>
        <p:nvGrpSpPr>
          <p:cNvPr id="31" name="Group 31"/>
          <p:cNvGrpSpPr/>
          <p:nvPr/>
        </p:nvGrpSpPr>
        <p:grpSpPr>
          <a:xfrm>
            <a:off x="12414733" y="2025567"/>
            <a:ext cx="4933188" cy="2441143"/>
            <a:chOff x="0" y="0"/>
            <a:chExt cx="6577584" cy="3254858"/>
          </a:xfrm>
        </p:grpSpPr>
        <p:sp>
          <p:nvSpPr>
            <p:cNvPr id="32" name="Freeform 32"/>
            <p:cNvSpPr/>
            <p:nvPr/>
          </p:nvSpPr>
          <p:spPr>
            <a:xfrm>
              <a:off x="0" y="0"/>
              <a:ext cx="6577584" cy="3254863"/>
            </a:xfrm>
            <a:custGeom>
              <a:avLst/>
              <a:gdLst/>
              <a:ahLst/>
              <a:cxnLst/>
              <a:rect l="l" t="t" r="r" b="b"/>
              <a:pathLst>
                <a:path w="6577584" h="3254863">
                  <a:moveTo>
                    <a:pt x="0" y="0"/>
                  </a:moveTo>
                  <a:lnTo>
                    <a:pt x="6577584" y="0"/>
                  </a:lnTo>
                  <a:lnTo>
                    <a:pt x="6577584" y="3254863"/>
                  </a:lnTo>
                  <a:lnTo>
                    <a:pt x="0" y="3254863"/>
                  </a:lnTo>
                  <a:close/>
                </a:path>
              </a:pathLst>
            </a:custGeom>
            <a:blipFill>
              <a:blip r:embed="rId5">
                <a:alphaModFix amt="0"/>
              </a:blip>
              <a:stretch>
                <a:fillRect t="-18592" b="39839"/>
              </a:stretch>
            </a:blipFill>
          </p:spPr>
          <p:txBody>
            <a:bodyPr/>
            <a:lstStyle/>
            <a:p>
              <a:endParaRPr lang="es-ES"/>
            </a:p>
          </p:txBody>
        </p:sp>
        <p:sp>
          <p:nvSpPr>
            <p:cNvPr id="33" name="TextBox 33"/>
            <p:cNvSpPr txBox="1"/>
            <p:nvPr/>
          </p:nvSpPr>
          <p:spPr>
            <a:xfrm>
              <a:off x="0" y="-123825"/>
              <a:ext cx="6577584" cy="3378683"/>
            </a:xfrm>
            <a:prstGeom prst="rect">
              <a:avLst/>
            </a:prstGeom>
          </p:spPr>
          <p:txBody>
            <a:bodyPr lIns="0" tIns="0" rIns="0" bIns="0" rtlCol="0" anchor="ctr"/>
            <a:lstStyle/>
            <a:p>
              <a:pPr marL="0" lvl="0" indent="0" algn="ctr">
                <a:spcBef>
                  <a:spcPct val="0"/>
                </a:spcBef>
              </a:pPr>
              <a:r>
                <a:rPr lang="en-US" sz="2800" u="none" strike="noStrike" dirty="0">
                  <a:solidFill>
                    <a:srgbClr val="000000"/>
                  </a:solidFill>
                  <a:latin typeface="Oswald"/>
                  <a:ea typeface="Oswald"/>
                  <a:cs typeface="Oswald"/>
                  <a:sym typeface="Oswald"/>
                </a:rPr>
                <a:t>UNITÀ 2: PROGETTAZIONE DI ATTIVITÀ DI APPRENDIMENTO E ORIENTAMENTO INCLUSIVE BASATE SULL'INTELLIGENZA ARTIFICIALE</a:t>
              </a:r>
            </a:p>
          </p:txBody>
        </p:sp>
      </p:grpSp>
      <p:grpSp>
        <p:nvGrpSpPr>
          <p:cNvPr id="34" name="Group 34"/>
          <p:cNvGrpSpPr/>
          <p:nvPr/>
        </p:nvGrpSpPr>
        <p:grpSpPr>
          <a:xfrm>
            <a:off x="12548083" y="6340316"/>
            <a:ext cx="4933188" cy="1850593"/>
            <a:chOff x="0" y="0"/>
            <a:chExt cx="6577584" cy="2467458"/>
          </a:xfrm>
        </p:grpSpPr>
        <p:sp>
          <p:nvSpPr>
            <p:cNvPr id="35" name="Freeform 35"/>
            <p:cNvSpPr/>
            <p:nvPr/>
          </p:nvSpPr>
          <p:spPr>
            <a:xfrm>
              <a:off x="0" y="0"/>
              <a:ext cx="6577584" cy="2467447"/>
            </a:xfrm>
            <a:custGeom>
              <a:avLst/>
              <a:gdLst/>
              <a:ahLst/>
              <a:cxnLst/>
              <a:rect l="l" t="t" r="r" b="b"/>
              <a:pathLst>
                <a:path w="6577584" h="2467447">
                  <a:moveTo>
                    <a:pt x="0" y="0"/>
                  </a:moveTo>
                  <a:lnTo>
                    <a:pt x="6577584" y="0"/>
                  </a:lnTo>
                  <a:lnTo>
                    <a:pt x="6577584" y="2467447"/>
                  </a:lnTo>
                  <a:lnTo>
                    <a:pt x="0" y="2467447"/>
                  </a:lnTo>
                  <a:close/>
                </a:path>
              </a:pathLst>
            </a:custGeom>
            <a:blipFill>
              <a:blip r:embed="rId5">
                <a:alphaModFix amt="0"/>
              </a:blip>
              <a:stretch>
                <a:fillRect t="-23380" b="19496"/>
              </a:stretch>
            </a:blipFill>
          </p:spPr>
          <p:txBody>
            <a:bodyPr/>
            <a:lstStyle/>
            <a:p>
              <a:endParaRPr lang="es-ES"/>
            </a:p>
          </p:txBody>
        </p:sp>
        <p:sp>
          <p:nvSpPr>
            <p:cNvPr id="36" name="TextBox 36"/>
            <p:cNvSpPr txBox="1"/>
            <p:nvPr/>
          </p:nvSpPr>
          <p:spPr>
            <a:xfrm>
              <a:off x="0" y="-123825"/>
              <a:ext cx="6577584" cy="2591283"/>
            </a:xfrm>
            <a:prstGeom prst="rect">
              <a:avLst/>
            </a:prstGeom>
          </p:spPr>
          <p:txBody>
            <a:bodyPr lIns="0" tIns="0" rIns="0" bIns="0" rtlCol="0" anchor="ctr"/>
            <a:lstStyle/>
            <a:p>
              <a:pPr marL="0" lvl="0" indent="0" algn="ctr">
                <a:spcBef>
                  <a:spcPct val="0"/>
                </a:spcBef>
              </a:pPr>
              <a:r>
                <a:rPr lang="en-US" sz="2800" u="none" strike="noStrike" dirty="0">
                  <a:solidFill>
                    <a:srgbClr val="000000"/>
                  </a:solidFill>
                  <a:latin typeface="Oswald"/>
                  <a:ea typeface="Oswald"/>
                  <a:cs typeface="Oswald"/>
                  <a:sym typeface="Oswald"/>
                </a:rPr>
                <a:t>UNITÀ 3: DIMENSIONE UMANA E CONTROLLO PEDAGOGICO NELLA FORMAZIONE ASSISTITA DALL'IA</a:t>
              </a:r>
            </a:p>
          </p:txBody>
        </p:sp>
      </p:grpSp>
      <p:grpSp>
        <p:nvGrpSpPr>
          <p:cNvPr id="37" name="Group 37"/>
          <p:cNvGrpSpPr/>
          <p:nvPr/>
        </p:nvGrpSpPr>
        <p:grpSpPr>
          <a:xfrm>
            <a:off x="6853176" y="3535680"/>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63915"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112834" y="283140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217631" y="681230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455475" y="8528247"/>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a:extLst>
              <a:ext uri="{FF2B5EF4-FFF2-40B4-BE49-F238E27FC236}">
                <a16:creationId xmlns:a16="http://schemas.microsoft.com/office/drawing/2014/main" id="{B0A62406-DB0C-3AD9-2175-C24A4488D375}"/>
              </a:ext>
            </a:extLst>
          </p:cNvPr>
          <p:cNvGrpSpPr/>
          <p:nvPr/>
        </p:nvGrpSpPr>
        <p:grpSpPr>
          <a:xfrm>
            <a:off x="14965994" y="349444"/>
            <a:ext cx="2799445" cy="1224267"/>
            <a:chOff x="0" y="0"/>
            <a:chExt cx="3732593" cy="1632356"/>
          </a:xfrm>
        </p:grpSpPr>
        <p:sp>
          <p:nvSpPr>
            <p:cNvPr id="44" name="Freeform 44" descr="Un logo con la testa di una persona in un cerchio.  Il contenuto generato dall'intelligenza artificiale potrebbe essere errato.">
              <a:extLst>
                <a:ext uri="{FF2B5EF4-FFF2-40B4-BE49-F238E27FC236}">
                  <a16:creationId xmlns:a16="http://schemas.microsoft.com/office/drawing/2014/main" id="{8BEC9D70-E340-55A9-C622-DCDF4DC45881}"/>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587067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OBIETTIVI DI APPRENDIMENTO</a:t>
            </a:r>
          </a:p>
        </p:txBody>
      </p:sp>
      <p:sp>
        <p:nvSpPr>
          <p:cNvPr id="3" name="TextBox 3"/>
          <p:cNvSpPr txBox="1"/>
          <p:nvPr/>
        </p:nvSpPr>
        <p:spPr>
          <a:xfrm>
            <a:off x="11982193" y="7408907"/>
            <a:ext cx="3958914" cy="128435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Inserire il sottotitolo qui</a:t>
            </a:r>
          </a:p>
        </p:txBody>
      </p:sp>
      <p:grpSp>
        <p:nvGrpSpPr>
          <p:cNvPr id="4" name="Group 4"/>
          <p:cNvGrpSpPr/>
          <p:nvPr/>
        </p:nvGrpSpPr>
        <p:grpSpPr>
          <a:xfrm>
            <a:off x="1070639" y="2802807"/>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4097103"/>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42796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685683"/>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7943402"/>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52679" y="2774389"/>
            <a:ext cx="12636884" cy="10858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err="1">
                <a:solidFill>
                  <a:srgbClr val="000000"/>
                </a:solidFill>
                <a:latin typeface="Lato Light"/>
                <a:ea typeface="Lato Light"/>
                <a:cs typeface="Lato Light"/>
                <a:sym typeface="Lato Light"/>
              </a:rPr>
              <a:t>Scopri</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applicare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formativa</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competenze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generazione</a:t>
            </a:r>
            <a:r>
              <a:rPr lang="en-US" sz="2400" u="none" strike="noStrike" dirty="0">
                <a:solidFill>
                  <a:srgbClr val="000000"/>
                </a:solidFill>
                <a:latin typeface="Lato Light"/>
                <a:ea typeface="Lato Light"/>
                <a:cs typeface="Lato Light"/>
                <a:sym typeface="Lato Light"/>
              </a:rPr>
              <a:t> di feedback e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monitoraggio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dell'apprendimento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nell'ambito</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continua.</a:t>
            </a:r>
          </a:p>
        </p:txBody>
      </p:sp>
      <p:sp>
        <p:nvSpPr>
          <p:cNvPr id="15" name="TextBox 15"/>
          <p:cNvSpPr txBox="1"/>
          <p:nvPr/>
        </p:nvSpPr>
        <p:spPr>
          <a:xfrm>
            <a:off x="2453326" y="4258485"/>
            <a:ext cx="1211805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Analizzare i punti di forza e i limiti degli strumenti di intelligenza artificiale utilizzati a supporto dell'apprendimento e della valutazione.</a:t>
            </a:r>
          </a:p>
        </p:txBody>
      </p:sp>
      <p:sp>
        <p:nvSpPr>
          <p:cNvPr id="16" name="TextBox 16"/>
          <p:cNvSpPr txBox="1"/>
          <p:nvPr/>
        </p:nvSpPr>
        <p:spPr>
          <a:xfrm>
            <a:off x="2453326" y="5571063"/>
            <a:ext cx="1174990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Adattare le attività supportate dall'intelligenza artificiale ai diversi profili degli studenti, ai livelli di competenza digitale e ai contesti organizzativi.</a:t>
            </a:r>
          </a:p>
        </p:txBody>
      </p:sp>
      <p:sp>
        <p:nvSpPr>
          <p:cNvPr id="17" name="TextBox 17"/>
          <p:cNvSpPr txBox="1"/>
          <p:nvPr/>
        </p:nvSpPr>
        <p:spPr>
          <a:xfrm>
            <a:off x="2453326" y="6828782"/>
            <a:ext cx="1128468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Combinare l'uso dell'intelligenza artificiale con la facilitazione umana, garantendo un'interazione significativa, la riflessione e l'autonomia degli studenti.</a:t>
            </a:r>
          </a:p>
        </p:txBody>
      </p:sp>
      <p:sp>
        <p:nvSpPr>
          <p:cNvPr id="18" name="TextBox 18"/>
          <p:cNvSpPr txBox="1"/>
          <p:nvPr/>
        </p:nvSpPr>
        <p:spPr>
          <a:xfrm>
            <a:off x="2453326" y="8093621"/>
            <a:ext cx="11469672"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Applicare i principi etici, i requisiti di protezione dei dati e le pratiche di intelligenza artificiale responsabile nelle attività di formazione e tutoraggio.</a:t>
            </a:r>
          </a:p>
        </p:txBody>
      </p:sp>
      <p:grpSp>
        <p:nvGrpSpPr>
          <p:cNvPr id="19" name="Group 19"/>
          <p:cNvGrpSpPr/>
          <p:nvPr/>
        </p:nvGrpSpPr>
        <p:grpSpPr>
          <a:xfrm>
            <a:off x="1369928" y="2861748"/>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69933" y="418849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69928" y="5501073"/>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6758792"/>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33" y="8023631"/>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5463096" y="2516355"/>
            <a:ext cx="1639262" cy="2121370"/>
            <a:chOff x="0" y="0"/>
            <a:chExt cx="2185683" cy="2828493"/>
          </a:xfrm>
        </p:grpSpPr>
        <p:sp>
          <p:nvSpPr>
            <p:cNvPr id="35" name="Freeform 35" descr="Un'immagine contenente un'antenna  Descrizione generata automaticamente"/>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4302759" y="6297759"/>
            <a:ext cx="1728340" cy="2414454"/>
            <a:chOff x="0" y="0"/>
            <a:chExt cx="2304453" cy="3219272"/>
          </a:xfrm>
        </p:grpSpPr>
        <p:sp>
          <p:nvSpPr>
            <p:cNvPr id="37" name="Freeform 37" descr="Un'immagine contenente un'antenna  Descrizione generata automaticamente"/>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9" name="TextBox 38">
            <a:extLst>
              <a:ext uri="{FF2B5EF4-FFF2-40B4-BE49-F238E27FC236}">
                <a16:creationId xmlns:a16="http://schemas.microsoft.com/office/drawing/2014/main" id="{116ADBEA-22BA-C2FB-B9A0-A82AA348B95B}"/>
              </a:ext>
            </a:extLst>
          </p:cNvPr>
          <p:cNvSpPr txBox="1"/>
          <p:nvPr/>
        </p:nvSpPr>
        <p:spPr>
          <a:xfrm>
            <a:off x="1070639" y="1949167"/>
            <a:ext cx="11015739" cy="344453"/>
          </a:xfrm>
          <a:prstGeom prst="rect">
            <a:avLst/>
          </a:prstGeom>
        </p:spPr>
        <p:txBody>
          <a:bodyPr lIns="0" tIns="0" rIns="0" bIns="0" rtlCol="0" anchor="t">
            <a:spAutoFit/>
          </a:bodyPr>
          <a:lstStyle/>
          <a:p>
            <a:pPr marL="0" lvl="0" indent="0" algn="l">
              <a:lnSpc>
                <a:spcPts val="2880"/>
              </a:lnSpc>
              <a:spcBef>
                <a:spcPct val="0"/>
              </a:spcBef>
            </a:pPr>
            <a:r>
              <a:rPr lang="it-IT" sz="2400" u="none" strike="noStrike" dirty="0">
                <a:solidFill>
                  <a:srgbClr val="000000"/>
                </a:solidFill>
                <a:latin typeface="Lato Light"/>
                <a:ea typeface="Lato Light"/>
                <a:cs typeface="Lato Light"/>
                <a:sym typeface="Lato Light"/>
              </a:rPr>
              <a:t>Al termine di questo modulo, i partecipanti saranno in grado di:</a:t>
            </a: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INTRODUZIONE</a:t>
            </a:r>
          </a:p>
        </p:txBody>
      </p:sp>
      <p:grpSp>
        <p:nvGrpSpPr>
          <p:cNvPr id="5" name="Group 5"/>
          <p:cNvGrpSpPr/>
          <p:nvPr/>
        </p:nvGrpSpPr>
        <p:grpSpPr>
          <a:xfrm>
            <a:off x="14904206" y="408956"/>
            <a:ext cx="2799445" cy="1224267"/>
            <a:chOff x="0" y="0"/>
            <a:chExt cx="3732593" cy="1632356"/>
          </a:xfrm>
        </p:grpSpPr>
        <p:sp>
          <p:nvSpPr>
            <p:cNvPr id="6" name="Freeform 6" descr="Un logo con la testa di una persona in un cerchio.  Il contenuto generato dall'intelligenza artificiale potrebbe essere errato."/>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sp>
        <p:nvSpPr>
          <p:cNvPr id="7" name="TextBox 7"/>
          <p:cNvSpPr txBox="1"/>
          <p:nvPr/>
        </p:nvSpPr>
        <p:spPr>
          <a:xfrm>
            <a:off x="1028700" y="2205899"/>
            <a:ext cx="10588913"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sta assumendo un ruolo sempre più importante nell'istruzione e nella formazione. Come formatore di Formazione Professionale Continua (CVET), potresti già utilizzare strumenti di IA per supportare la creazione di contenuti, le attività di apprendimento, la valutazione o l'orientamento degli studenti. Comprendere come integrare queste tecnologie in modo responsabile sta diventando una competenza professionale fondamentale.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 questo modulo, esplorerete come integrare in modo responsabile l'intelligenza artificiale nei processi di formazione e orientamento. Rifletterete su aspetti quali il supporto alle decisioni, l'apprendimento personalizzato, i limiti dell'utilizzo dell'IA nel supporto agli studenti e l'importanza del giudizio professionale in contesti guidati dalla tecnologia.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L'obiettivo non è semplicemente imparare a usare gli strumenti di intelligenza artificiale, ma sviluppare le conoscenze e la capacità di giudizio necessarie per integrarli eticamente, in modo equilibrato e coerente con le pratiche educative e di orientamento.</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743508"/>
            <a:ext cx="5972062" cy="6896100"/>
          </a:xfrm>
          <a:prstGeom prst="rect">
            <a:avLst/>
          </a:prstGeom>
        </p:spPr>
        <p:txBody>
          <a:bodyPr lIns="0" tIns="0" rIns="0" bIns="0" rtlCol="0" anchor="t">
            <a:spAutoFit/>
          </a:bodyPr>
          <a:lstStyle/>
          <a:p>
            <a:pPr marL="0" lvl="0" indent="0" algn="l">
              <a:lnSpc>
                <a:spcPts val="6000"/>
              </a:lnSpc>
            </a:pPr>
            <a:r>
              <a:rPr lang="en-US" sz="6000" u="none" strike="noStrike">
                <a:solidFill>
                  <a:srgbClr val="000000"/>
                </a:solidFill>
                <a:latin typeface="Oswald"/>
                <a:ea typeface="Oswald"/>
                <a:cs typeface="Oswald"/>
                <a:sym typeface="Oswald"/>
              </a:rPr>
              <a:t>UNITÀ 1: </a:t>
            </a:r>
          </a:p>
          <a:p>
            <a:pPr marL="0" lvl="0" indent="0" algn="l">
              <a:lnSpc>
                <a:spcPts val="6000"/>
              </a:lnSpc>
            </a:pPr>
            <a:r>
              <a:rPr lang="en-US" sz="6000" u="none" strike="noStrike">
                <a:solidFill>
                  <a:srgbClr val="000000"/>
                </a:solidFill>
                <a:latin typeface="Oswald"/>
                <a:ea typeface="Oswald"/>
                <a:cs typeface="Oswald"/>
                <a:sym typeface="Oswald"/>
              </a:rPr>
              <a:t>UTILIZZO PRATICO DEGLI STRUMENTI DI INTELLIGENZA ARTIFICIALE PER L'APPRENDIMENTO PERSONALIZZATO E LA VALUTAZIONE DELLE COMPETENZE.</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1" r="-58922"/>
              </a:stretch>
            </a:blipFill>
          </p:spPr>
          <p:txBody>
            <a:bodyPr/>
            <a:lstStyle/>
            <a:p>
              <a:endParaRPr lang="es-ES"/>
            </a:p>
          </p:txBody>
        </p:sp>
      </p:grpSp>
      <p:sp>
        <p:nvSpPr>
          <p:cNvPr id="4" name="TextBox 4"/>
          <p:cNvSpPr txBox="1"/>
          <p:nvPr/>
        </p:nvSpPr>
        <p:spPr>
          <a:xfrm>
            <a:off x="1028700" y="2722280"/>
            <a:ext cx="9113552" cy="47053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L'utilizzo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pratico</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(IA)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continua </a:t>
            </a:r>
            <a:r>
              <a:rPr lang="en-US" sz="2400" u="none" strike="noStrike" dirty="0" err="1">
                <a:solidFill>
                  <a:srgbClr val="000000"/>
                </a:solidFill>
                <a:latin typeface="Lato Light"/>
                <a:ea typeface="Lato Light"/>
                <a:cs typeface="Lato Light"/>
                <a:sym typeface="Lato Light"/>
              </a:rPr>
              <a:t>consente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passare</a:t>
            </a:r>
            <a:r>
              <a:rPr lang="en-US" sz="2400" u="none" strike="noStrike" dirty="0">
                <a:solidFill>
                  <a:srgbClr val="000000"/>
                </a:solidFill>
                <a:latin typeface="Lato Light"/>
                <a:ea typeface="Lato Light"/>
                <a:cs typeface="Lato Light"/>
                <a:sym typeface="Lato Light"/>
              </a:rPr>
              <a:t> da un </a:t>
            </a:r>
            <a:r>
              <a:rPr lang="en-US" sz="2400" u="none" strike="noStrike" dirty="0" err="1">
                <a:solidFill>
                  <a:srgbClr val="000000"/>
                </a:solidFill>
                <a:latin typeface="Lato Light"/>
                <a:ea typeface="Lato Light"/>
                <a:cs typeface="Lato Light"/>
                <a:sym typeface="Lato Light"/>
              </a:rPr>
              <a:t>insegnamento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standardizzato</a:t>
            </a:r>
            <a:r>
              <a:rPr lang="en-US" sz="2400" u="none" strike="noStrike" dirty="0">
                <a:solidFill>
                  <a:srgbClr val="000000"/>
                </a:solidFill>
                <a:latin typeface="Lato Light"/>
                <a:ea typeface="Lato Light"/>
                <a:cs typeface="Lato Light"/>
                <a:sym typeface="Lato Light"/>
              </a:rPr>
              <a:t> a un </a:t>
            </a:r>
            <a:r>
              <a:rPr lang="en-US" sz="2400" u="none" strike="noStrike" dirty="0" err="1">
                <a:solidFill>
                  <a:srgbClr val="000000"/>
                </a:solidFill>
                <a:latin typeface="Lato Light"/>
                <a:ea typeface="Lato Light"/>
                <a:cs typeface="Lato Light"/>
                <a:sym typeface="Lato Light"/>
              </a:rPr>
              <a:t>approccio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centrato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adattandosi</a:t>
            </a:r>
            <a:r>
              <a:rPr lang="en-US" sz="2400" u="none" strike="noStrike" dirty="0">
                <a:solidFill>
                  <a:srgbClr val="000000"/>
                </a:solidFill>
                <a:latin typeface="Lato Light"/>
                <a:ea typeface="Lato Light"/>
                <a:cs typeface="Lato Light"/>
                <a:sym typeface="Lato Light"/>
              </a:rPr>
              <a:t> alle sue </a:t>
            </a:r>
            <a:r>
              <a:rPr lang="en-US" sz="2400" u="none" strike="noStrike" dirty="0" err="1">
                <a:solidFill>
                  <a:srgbClr val="000000"/>
                </a:solidFill>
                <a:latin typeface="Lato Light"/>
                <a:ea typeface="Lato Light"/>
                <a:cs typeface="Lato Light"/>
                <a:sym typeface="Lato Light"/>
              </a:rPr>
              <a:t>esigenze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individuali</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suoi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ritmi</a:t>
            </a:r>
            <a:r>
              <a:rPr lang="en-US" sz="2400" u="none" strike="noStrike" dirty="0">
                <a:solidFill>
                  <a:srgbClr val="000000"/>
                </a:solidFill>
                <a:latin typeface="Lato Light"/>
                <a:ea typeface="Lato Light"/>
                <a:cs typeface="Lato Light"/>
                <a:sym typeface="Lato Light"/>
              </a:rPr>
              <a:t> e alle sue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Analizzando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grandi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quantità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in tempo </a:t>
            </a:r>
            <a:r>
              <a:rPr lang="en-US" sz="2400" u="none" strike="noStrike" dirty="0" err="1">
                <a:solidFill>
                  <a:srgbClr val="000000"/>
                </a:solidFill>
                <a:latin typeface="Lato Light"/>
                <a:ea typeface="Lato Light"/>
                <a:cs typeface="Lato Light"/>
                <a:sym typeface="Lato Light"/>
              </a:rPr>
              <a:t>reale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consentono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le lacune </a:t>
            </a:r>
            <a:r>
              <a:rPr lang="en-US" sz="2400" u="none" strike="noStrike" dirty="0" err="1">
                <a:solidFill>
                  <a:srgbClr val="000000"/>
                </a:solidFill>
                <a:latin typeface="Lato Light"/>
                <a:ea typeface="Lato Light"/>
                <a:cs typeface="Lato Light"/>
                <a:sym typeface="Lato Light"/>
              </a:rPr>
              <a:t>nelle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conoscenze</a:t>
            </a:r>
            <a:r>
              <a:rPr lang="en-US" sz="2400" u="none" strike="noStrike" dirty="0">
                <a:solidFill>
                  <a:srgbClr val="000000"/>
                </a:solidFill>
                <a:latin typeface="Lato Light"/>
                <a:ea typeface="Lato Light"/>
                <a:cs typeface="Lato Light"/>
                <a:sym typeface="Lato Light"/>
              </a:rPr>
              <a:t> e di </a:t>
            </a:r>
            <a:r>
              <a:rPr lang="en-US" sz="2400" u="none" strike="noStrike" dirty="0" err="1">
                <a:solidFill>
                  <a:srgbClr val="000000"/>
                </a:solidFill>
                <a:latin typeface="Lato Light"/>
                <a:ea typeface="Lato Light"/>
                <a:cs typeface="Lato Light"/>
                <a:sym typeface="Lato Light"/>
              </a:rPr>
              <a:t>offrire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contenuti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personalizzati</a:t>
            </a:r>
            <a:r>
              <a:rPr lang="en-US" sz="2400" u="none" strike="noStrike" dirty="0">
                <a:solidFill>
                  <a:srgbClr val="000000"/>
                </a:solidFill>
                <a:latin typeface="Lato Light"/>
                <a:ea typeface="Lato Light"/>
                <a:cs typeface="Lato Light"/>
                <a:sym typeface="Lato Light"/>
              </a:rPr>
              <a:t> in base ai </a:t>
            </a:r>
            <a:r>
              <a:rPr lang="en-US" sz="2400" u="none" strike="noStrike" dirty="0" err="1">
                <a:solidFill>
                  <a:srgbClr val="000000"/>
                </a:solidFill>
                <a:latin typeface="Lato Light"/>
                <a:ea typeface="Lato Light"/>
                <a:cs typeface="Lato Light"/>
                <a:sym typeface="Lato Light"/>
              </a:rPr>
              <a:t>punti</a:t>
            </a:r>
            <a:r>
              <a:rPr lang="en-US" sz="2400" u="none" strike="noStrike" dirty="0">
                <a:solidFill>
                  <a:srgbClr val="000000"/>
                </a:solidFill>
                <a:latin typeface="Lato Light"/>
                <a:ea typeface="Lato Light"/>
                <a:cs typeface="Lato Light"/>
                <a:sym typeface="Lato Light"/>
              </a:rPr>
              <a:t> di forza e di </a:t>
            </a:r>
            <a:r>
              <a:rPr lang="en-US" sz="2400" u="none" strike="noStrike" dirty="0" err="1">
                <a:solidFill>
                  <a:srgbClr val="000000"/>
                </a:solidFill>
                <a:latin typeface="Lato Light"/>
                <a:ea typeface="Lato Light"/>
                <a:cs typeface="Lato Light"/>
                <a:sym typeface="Lato Light"/>
              </a:rPr>
              <a:t>debolezza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specifici</a:t>
            </a:r>
            <a:r>
              <a:rPr lang="en-US" sz="2400" u="none" strike="noStrike" dirty="0">
                <a:solidFill>
                  <a:srgbClr val="000000"/>
                </a:solidFill>
                <a:latin typeface="Lato Light"/>
                <a:ea typeface="Lato Light"/>
                <a:cs typeface="Lato Light"/>
                <a:sym typeface="Lato Light"/>
              </a:rPr>
              <a:t> di ogni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Inoltre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facilita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personalizzazione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attraverso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piattaforme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adattivo</a:t>
            </a:r>
            <a:r>
              <a:rPr lang="en-US" sz="2400" u="none" strike="noStrike" dirty="0">
                <a:solidFill>
                  <a:srgbClr val="000000"/>
                </a:solidFill>
                <a:latin typeface="Lato Light"/>
                <a:ea typeface="Lato Light"/>
                <a:cs typeface="Lato Light"/>
                <a:sym typeface="Lato Light"/>
              </a:rPr>
              <a:t> (ALP) e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assistenti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intelligenti</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546735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DEL TITOLO</a:t>
            </a:r>
          </a:p>
        </p:txBody>
      </p:sp>
      <p:sp>
        <p:nvSpPr>
          <p:cNvPr id="3" name="TextBox 3"/>
          <p:cNvSpPr txBox="1"/>
          <p:nvPr/>
        </p:nvSpPr>
        <p:spPr>
          <a:xfrm>
            <a:off x="1028700" y="2885456"/>
            <a:ext cx="16230600" cy="5067300"/>
          </a:xfrm>
          <a:prstGeom prst="rect">
            <a:avLst/>
          </a:prstGeom>
        </p:spPr>
        <p:txBody>
          <a:bodyPr lIns="0" tIns="0" rIns="0" bIns="0" rtlCol="0" anchor="t">
            <a:spAutoFit/>
          </a:bodyPr>
          <a:lstStyle/>
          <a:p>
            <a:pPr marL="543196" lvl="1" indent="-271598"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Uno studio del 2025 sugli studenti di formazione professionale (Budiman et al.) ha rivelato un </a:t>
            </a:r>
            <a:r>
              <a:rPr lang="en-US" sz="2400" b="1" u="none" strike="noStrike">
                <a:solidFill>
                  <a:srgbClr val="000000"/>
                </a:solidFill>
                <a:latin typeface="Lato Bold"/>
                <a:ea typeface="Lato Bold"/>
                <a:cs typeface="Lato Bold"/>
                <a:sym typeface="Lato Bold"/>
              </a:rPr>
              <a:t>miglioramento dei risultati di apprendimento con l'utilizzo di valutazioni basate sull'intelligenza artificiale</a:t>
            </a:r>
            <a:r>
              <a:rPr lang="en-US" sz="2400" u="none" strike="noStrike">
                <a:solidFill>
                  <a:srgbClr val="000000"/>
                </a:solidFill>
                <a:latin typeface="Lato Light"/>
                <a:ea typeface="Lato Light"/>
                <a:cs typeface="Lato Light"/>
                <a:sym typeface="Lato Light"/>
              </a:rPr>
              <a:t>. Gli studenti che hanno utilizzato valutazioni con intelligenza artificiale integrata hanno ottenuto un punteggio medio dell'85,6% nel post-test, rispetto al 76,4% del gruppo di controllo tradizionale.</a:t>
            </a:r>
          </a:p>
          <a:p>
            <a:pPr marL="543196" lvl="1" indent="-271598"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43196" lvl="1" indent="-271598"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Nell'ambito della formazione professionale e tecnica, dove le competenze tecniche pratiche sono essenziali, l'intelligenza artificiale può supportare l'apprendimento fornendo </a:t>
            </a:r>
            <a:r>
              <a:rPr lang="en-US" sz="2400" b="1" u="none" strike="noStrike">
                <a:solidFill>
                  <a:srgbClr val="000000"/>
                </a:solidFill>
                <a:latin typeface="Lato Bold"/>
                <a:ea typeface="Lato Bold"/>
                <a:cs typeface="Lato Bold"/>
                <a:sym typeface="Lato Bold"/>
              </a:rPr>
              <a:t>feedback e correzioni immediati</a:t>
            </a:r>
            <a:r>
              <a:rPr lang="en-US" sz="2400" u="none" strike="noStrike">
                <a:solidFill>
                  <a:srgbClr val="000000"/>
                </a:solidFill>
                <a:latin typeface="Lato Light"/>
                <a:ea typeface="Lato Light"/>
                <a:cs typeface="Lato Light"/>
                <a:sym typeface="Lato Light"/>
              </a:rPr>
              <a:t>, aiutando gli studenti a migliorare più rapidamente. Uno studio di caso condotto in Germania ha dimostrato che le valutazioni basate sull'intelligenza artificiale nella formazione professionale hanno </a:t>
            </a:r>
            <a:r>
              <a:rPr lang="en-US" sz="2400" b="1" u="none" strike="noStrike">
                <a:solidFill>
                  <a:srgbClr val="000000"/>
                </a:solidFill>
                <a:latin typeface="Lato Bold"/>
                <a:ea typeface="Lato Bold"/>
                <a:cs typeface="Lato Bold"/>
                <a:sym typeface="Lato Bold"/>
              </a:rPr>
              <a:t>migliorato i tassi di acquisizione delle competenze del 30% rispetto ai metodi tradizionali</a:t>
            </a:r>
            <a:r>
              <a:rPr lang="en-US" sz="2400" u="none" strike="noStrike">
                <a:solidFill>
                  <a:srgbClr val="000000"/>
                </a:solidFill>
                <a:latin typeface="Lato Light"/>
                <a:ea typeface="Lato Light"/>
                <a:cs typeface="Lato Light"/>
                <a:sym typeface="Lato Light"/>
              </a:rPr>
              <a:t>.</a:t>
            </a:r>
          </a:p>
          <a:p>
            <a:pPr marL="543196" lvl="1" indent="-271598"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43196" lvl="1" indent="-271598"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Negli istituti politecnici degli Stati Uniti, le piattaforme di apprendimento basate sull'intelligenza artificiale hanno </a:t>
            </a:r>
            <a:r>
              <a:rPr lang="en-US" sz="2400" b="1" u="none" strike="noStrike">
                <a:solidFill>
                  <a:srgbClr val="000000"/>
                </a:solidFill>
                <a:latin typeface="Lato Bold"/>
                <a:ea typeface="Lato Bold"/>
                <a:cs typeface="Lato Bold"/>
                <a:sym typeface="Lato Bold"/>
              </a:rPr>
              <a:t>contribuito a una riduzione del 20% dei tassi di abbandono scolastico</a:t>
            </a:r>
            <a:r>
              <a:rPr lang="en-US" sz="2400" u="none" strike="noStrike">
                <a:solidFill>
                  <a:srgbClr val="000000"/>
                </a:solidFill>
                <a:latin typeface="Lato Light"/>
                <a:ea typeface="Lato Light"/>
                <a:cs typeface="Lato Light"/>
                <a:sym typeface="Lato Light"/>
              </a:rPr>
              <a:t> grazie all'utilizzo di test adattivi (Budiman et al., 2025).</a:t>
            </a:r>
          </a:p>
        </p:txBody>
      </p:sp>
      <p:sp>
        <p:nvSpPr>
          <p:cNvPr id="4" name="TextBox 4"/>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UTILIZZO PRATICO DEGLI STRUMENTI DI INTELLIGENZA ARTIFICIALE PER L'APPRENDIMENTO PERSONALIZZATO E LA VALUTAZIONE DELLE COMPETENZE</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29980" y="3423009"/>
            <a:ext cx="0" cy="1410958"/>
          </a:xfrm>
          <a:prstGeom prst="line">
            <a:avLst/>
          </a:prstGeom>
          <a:ln w="19050" cap="rnd">
            <a:solidFill>
              <a:srgbClr val="9399A1"/>
            </a:solidFill>
            <a:prstDash val="solid"/>
            <a:headEnd type="none" w="sm" len="sm"/>
            <a:tailEnd type="triangle" w="lg" len="med"/>
          </a:ln>
        </p:spPr>
        <p:txBody>
          <a:bodyPr/>
          <a:lstStyle/>
          <a:p>
            <a:endParaRPr lang="es-ES"/>
          </a:p>
        </p:txBody>
      </p:sp>
      <p:sp>
        <p:nvSpPr>
          <p:cNvPr id="3" name="TextBox 3"/>
          <p:cNvSpPr txBox="1"/>
          <p:nvPr/>
        </p:nvSpPr>
        <p:spPr>
          <a:xfrm>
            <a:off x="1028700" y="1127674"/>
            <a:ext cx="1591134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IL PASSAGGIO ALLA PERSONALIZZAZIONE È GUIDATO DA SPECIFICI ALGORITMI DI INTELLIGENZA ARTIFICIALE:</a:t>
            </a:r>
          </a:p>
        </p:txBody>
      </p:sp>
      <p:grpSp>
        <p:nvGrpSpPr>
          <p:cNvPr id="4" name="Group 4"/>
          <p:cNvGrpSpPr/>
          <p:nvPr/>
        </p:nvGrpSpPr>
        <p:grpSpPr>
          <a:xfrm>
            <a:off x="1266806" y="2801407"/>
            <a:ext cx="9701946" cy="557270"/>
            <a:chOff x="0" y="0"/>
            <a:chExt cx="12935928" cy="743026"/>
          </a:xfrm>
        </p:grpSpPr>
        <p:sp>
          <p:nvSpPr>
            <p:cNvPr id="5" name="Freeform 5"/>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6" name="TextBox 6"/>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Apprendimento automatico (ML)</a:t>
              </a:r>
            </a:p>
          </p:txBody>
        </p:sp>
      </p:grpSp>
      <p:sp>
        <p:nvSpPr>
          <p:cNvPr id="7" name="TextBox 7"/>
          <p:cNvSpPr txBox="1"/>
          <p:nvPr/>
        </p:nvSpPr>
        <p:spPr>
          <a:xfrm>
            <a:off x="1307316" y="3507781"/>
            <a:ext cx="1595198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Algoritmi come Random Forest o Deep Knowledge Tracing classificano gli stili di apprendimento e tengono traccia del livello di conoscenza per suggerire percorsi di apprendimento personalizzati.</a:t>
            </a:r>
          </a:p>
        </p:txBody>
      </p:sp>
      <p:sp>
        <p:nvSpPr>
          <p:cNvPr id="8" name="AutoShape 8"/>
          <p:cNvSpPr/>
          <p:nvPr/>
        </p:nvSpPr>
        <p:spPr>
          <a:xfrm>
            <a:off x="839505" y="5584231"/>
            <a:ext cx="0" cy="1664135"/>
          </a:xfrm>
          <a:prstGeom prst="line">
            <a:avLst/>
          </a:prstGeom>
          <a:ln w="19050" cap="rnd">
            <a:solidFill>
              <a:srgbClr val="9399A1"/>
            </a:solidFill>
            <a:prstDash val="solid"/>
            <a:headEnd type="none" w="sm" len="sm"/>
            <a:tailEnd type="triangle" w="lg" len="med"/>
          </a:ln>
        </p:spPr>
        <p:txBody>
          <a:bodyPr/>
          <a:lstStyle/>
          <a:p>
            <a:endParaRPr lang="es-ES"/>
          </a:p>
        </p:txBody>
      </p:sp>
      <p:sp>
        <p:nvSpPr>
          <p:cNvPr id="9" name="Freeform 9"/>
          <p:cNvSpPr/>
          <p:nvPr/>
        </p:nvSpPr>
        <p:spPr>
          <a:xfrm>
            <a:off x="651910" y="7449541"/>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0" name="Freeform 10"/>
          <p:cNvSpPr/>
          <p:nvPr/>
        </p:nvSpPr>
        <p:spPr>
          <a:xfrm>
            <a:off x="651910" y="5032396"/>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11" name="Group 11"/>
          <p:cNvGrpSpPr/>
          <p:nvPr/>
        </p:nvGrpSpPr>
        <p:grpSpPr>
          <a:xfrm>
            <a:off x="1266901" y="4854159"/>
            <a:ext cx="9701946" cy="557270"/>
            <a:chOff x="0" y="0"/>
            <a:chExt cx="12935928" cy="743026"/>
          </a:xfrm>
        </p:grpSpPr>
        <p:sp>
          <p:nvSpPr>
            <p:cNvPr id="12" name="Freeform 12"/>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13" name="TextBox 13"/>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Intelligenza artificiale generativa e chatbot</a:t>
              </a:r>
            </a:p>
          </p:txBody>
        </p:sp>
      </p:grpSp>
      <p:sp>
        <p:nvSpPr>
          <p:cNvPr id="14" name="TextBox 14"/>
          <p:cNvSpPr txBox="1"/>
          <p:nvPr/>
        </p:nvSpPr>
        <p:spPr>
          <a:xfrm>
            <a:off x="1287870" y="5584231"/>
            <a:ext cx="15971430"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Modelli come il programma di Master in Giurisprudenza possono assumere la forma di un tutor individuale, che fornisce risposte concise agli studenti più preparati e offre esempi dettagliati e spiegazioni semplificate a coloro che hanno meno conoscenze.</a:t>
            </a:r>
          </a:p>
        </p:txBody>
      </p:sp>
      <p:grpSp>
        <p:nvGrpSpPr>
          <p:cNvPr id="15" name="Group 15"/>
          <p:cNvGrpSpPr/>
          <p:nvPr/>
        </p:nvGrpSpPr>
        <p:grpSpPr>
          <a:xfrm>
            <a:off x="1266911" y="7326944"/>
            <a:ext cx="9701946" cy="557269"/>
            <a:chOff x="0" y="0"/>
            <a:chExt cx="12935928" cy="743026"/>
          </a:xfrm>
        </p:grpSpPr>
        <p:sp>
          <p:nvSpPr>
            <p:cNvPr id="16" name="Freeform 16"/>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17" name="TextBox 17"/>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400" b="1">
                  <a:solidFill>
                    <a:srgbClr val="000000"/>
                  </a:solidFill>
                  <a:latin typeface="Lato Bold"/>
                  <a:ea typeface="Lato Bold"/>
                  <a:cs typeface="Lato Bold"/>
                  <a:sym typeface="Lato Bold"/>
                </a:rPr>
                <a:t>V</a:t>
              </a:r>
              <a:r>
                <a:rPr lang="en-US" sz="2400" b="1" u="none" strike="noStrike">
                  <a:solidFill>
                    <a:srgbClr val="000000"/>
                  </a:solidFill>
                  <a:latin typeface="Lato Bold"/>
                  <a:ea typeface="Lato Bold"/>
                  <a:cs typeface="Lato Bold"/>
                  <a:sym typeface="Lato Bold"/>
                </a:rPr>
                <a:t>isione artificiale</a:t>
              </a:r>
            </a:p>
          </p:txBody>
        </p:sp>
      </p:grpSp>
      <p:sp>
        <p:nvSpPr>
          <p:cNvPr id="18" name="TextBox 18"/>
          <p:cNvSpPr txBox="1"/>
          <p:nvPr/>
        </p:nvSpPr>
        <p:spPr>
          <a:xfrm>
            <a:off x="1287870" y="7977492"/>
            <a:ext cx="15971430"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Nei laboratori di formazione professionale continua, l'intelligenza artificiale può utilizzare la visione artificiale per rilevare le azioni manuali degli studenti (ad esempio, l'assemblaggio di componenti) al fine di misurarne la partecipazione e fornire loro assistenza durante i progetti pratici.</a:t>
            </a:r>
          </a:p>
        </p:txBody>
      </p:sp>
      <p:sp>
        <p:nvSpPr>
          <p:cNvPr id="19" name="Freeform 19"/>
          <p:cNvSpPr/>
          <p:nvPr/>
        </p:nvSpPr>
        <p:spPr>
          <a:xfrm>
            <a:off x="651910" y="2935505"/>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83409" y="1524000"/>
            <a:ext cx="9973094" cy="72390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Negli istituti di formazione professionale e nelle scuole tecniche citati da Budiman et al., questa rete di supporto segue un ciclo strategico in tre fasi: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l">
              <a:lnSpc>
                <a:spcPts val="2879"/>
              </a:lnSpc>
              <a:buFont typeface="Arial"/>
              <a:buChar char="•"/>
            </a:pPr>
            <a:r>
              <a:rPr lang="en-US" sz="2400" b="1" u="none" strike="noStrike">
                <a:solidFill>
                  <a:srgbClr val="000000"/>
                </a:solidFill>
                <a:latin typeface="Lato Bold"/>
                <a:ea typeface="Lato Bold"/>
                <a:cs typeface="Lato Bold"/>
                <a:sym typeface="Lato Bold"/>
              </a:rPr>
              <a:t>Analisi dei dati: </a:t>
            </a:r>
            <a:r>
              <a:rPr lang="en-US" sz="2400" u="none" strike="noStrike">
                <a:solidFill>
                  <a:srgbClr val="000000"/>
                </a:solidFill>
                <a:latin typeface="Lato Light"/>
                <a:ea typeface="Lato Light"/>
                <a:cs typeface="Lato Light"/>
                <a:sym typeface="Lato Light"/>
              </a:rPr>
              <a:t>Il sistema monitora meticolosamente i progressi e i modelli di comportamento degli studenti nel tempo.</a:t>
            </a:r>
          </a:p>
          <a:p>
            <a:pPr marL="518160" lvl="1" indent="-25908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Previsione dei risultati:</a:t>
            </a:r>
            <a:r>
              <a:rPr lang="en-US" sz="2400" u="none" strike="noStrike">
                <a:solidFill>
                  <a:srgbClr val="000000"/>
                </a:solidFill>
                <a:latin typeface="Lato Light"/>
                <a:ea typeface="Lato Light"/>
                <a:cs typeface="Lato Light"/>
                <a:sym typeface="Lato Light"/>
              </a:rPr>
              <a:t> l'IA identifica gli studenti a rischio di rimanere indietro, soprattutto nelle materie tecniche dove le lacune iniziali nelle competenze possono aggravarsi.</a:t>
            </a:r>
          </a:p>
          <a:p>
            <a:pPr marL="518160" lvl="1" indent="-25908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Tutoraggio personalizzato: </a:t>
            </a:r>
            <a:r>
              <a:rPr lang="en-US" sz="2400" u="none" strike="noStrike">
                <a:solidFill>
                  <a:srgbClr val="000000"/>
                </a:solidFill>
                <a:latin typeface="Lato Light"/>
                <a:ea typeface="Lato Light"/>
                <a:cs typeface="Lato Light"/>
                <a:sym typeface="Lato Light"/>
              </a:rPr>
              <a:t>gli insegnanti ricevono dati utili che consentono loro di passare da lezioni generiche a sessioni di tutoraggio personalizzate, in grado di colmare fin da subito specifiche lacune di conoscenza.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Strumenti come Gradescope automatizzano la valutazione di esami e compiti a risposta aperta, riducendo i tempi di correzione pur mantenendo l'obiettività.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software basati sull'intelligenza artificiale, come Grammarly e Turnitin, forniscono un feedback immediato sullo stile di scrittura, la grammatica e l'originalità.</a:t>
            </a:r>
          </a:p>
        </p:txBody>
      </p:sp>
      <p:grpSp>
        <p:nvGrpSpPr>
          <p:cNvPr id="3" name="Group 3"/>
          <p:cNvGrpSpPr/>
          <p:nvPr/>
        </p:nvGrpSpPr>
        <p:grpSpPr>
          <a:xfrm>
            <a:off x="0" y="0"/>
            <a:ext cx="7193185" cy="10287000"/>
            <a:chOff x="0" y="0"/>
            <a:chExt cx="9590913" cy="13716000"/>
          </a:xfrm>
        </p:grpSpPr>
        <p:sp>
          <p:nvSpPr>
            <p:cNvPr id="4" name="Freeform 4"/>
            <p:cNvSpPr/>
            <p:nvPr/>
          </p:nvSpPr>
          <p:spPr>
            <a:xfrm>
              <a:off x="0" y="0"/>
              <a:ext cx="9590913" cy="13716000"/>
            </a:xfrm>
            <a:custGeom>
              <a:avLst/>
              <a:gdLst/>
              <a:ahLst/>
              <a:cxnLst/>
              <a:rect l="l" t="t" r="r" b="b"/>
              <a:pathLst>
                <a:path w="9590913" h="13716000">
                  <a:moveTo>
                    <a:pt x="0" y="0"/>
                  </a:moveTo>
                  <a:lnTo>
                    <a:pt x="9590913" y="0"/>
                  </a:lnTo>
                  <a:lnTo>
                    <a:pt x="9590913"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639330"/>
            <a:ext cx="16230600" cy="3837272"/>
            <a:chOff x="0" y="0"/>
            <a:chExt cx="21910878" cy="5180216"/>
          </a:xfrm>
        </p:grpSpPr>
        <p:sp>
          <p:nvSpPr>
            <p:cNvPr id="3" name="Freeform 3"/>
            <p:cNvSpPr/>
            <p:nvPr/>
          </p:nvSpPr>
          <p:spPr>
            <a:xfrm>
              <a:off x="0" y="0"/>
              <a:ext cx="21910890" cy="5180203"/>
            </a:xfrm>
            <a:custGeom>
              <a:avLst/>
              <a:gdLst/>
              <a:ahLst/>
              <a:cxnLst/>
              <a:rect l="l" t="t" r="r" b="b"/>
              <a:pathLst>
                <a:path w="21910890" h="5180203">
                  <a:moveTo>
                    <a:pt x="0" y="863346"/>
                  </a:moveTo>
                  <a:cubicBezTo>
                    <a:pt x="0" y="386588"/>
                    <a:pt x="378647" y="0"/>
                    <a:pt x="845612" y="0"/>
                  </a:cubicBezTo>
                  <a:lnTo>
                    <a:pt x="21065279" y="0"/>
                  </a:lnTo>
                  <a:cubicBezTo>
                    <a:pt x="21532368" y="0"/>
                    <a:pt x="21910890" y="386588"/>
                    <a:pt x="21910890" y="863346"/>
                  </a:cubicBezTo>
                  <a:lnTo>
                    <a:pt x="21910890" y="4316857"/>
                  </a:lnTo>
                  <a:cubicBezTo>
                    <a:pt x="21910890" y="4793742"/>
                    <a:pt x="21532244" y="5180203"/>
                    <a:pt x="21065279" y="5180203"/>
                  </a:cubicBezTo>
                  <a:lnTo>
                    <a:pt x="845612" y="5180203"/>
                  </a:lnTo>
                  <a:cubicBezTo>
                    <a:pt x="378647" y="5180203"/>
                    <a:pt x="0" y="4793615"/>
                    <a:pt x="0" y="4316857"/>
                  </a:cubicBezTo>
                  <a:close/>
                </a:path>
              </a:pathLst>
            </a:custGeom>
            <a:solidFill>
              <a:srgbClr val="F0C8B9"/>
            </a:solidFill>
          </p:spPr>
          <p:txBody>
            <a:bodyPr/>
            <a:lstStyle/>
            <a:p>
              <a:endParaRPr lang="es-ES"/>
            </a:p>
          </p:txBody>
        </p:sp>
      </p:grpSp>
      <p:sp>
        <p:nvSpPr>
          <p:cNvPr id="4" name="TextBox 4"/>
          <p:cNvSpPr txBox="1"/>
          <p:nvPr/>
        </p:nvSpPr>
        <p:spPr>
          <a:xfrm>
            <a:off x="1832382" y="3724529"/>
            <a:ext cx="14623236" cy="1809750"/>
          </a:xfrm>
          <a:prstGeom prst="rect">
            <a:avLst/>
          </a:prstGeom>
        </p:spPr>
        <p:txBody>
          <a:bodyPr lIns="0" tIns="0" rIns="0" bIns="0" rtlCol="0" anchor="t">
            <a:spAutoFit/>
          </a:bodyPr>
          <a:lstStyle/>
          <a:p>
            <a:pPr marL="0" lvl="0" indent="0" algn="ctr">
              <a:lnSpc>
                <a:spcPts val="2879"/>
              </a:lnSpc>
              <a:spcBef>
                <a:spcPct val="0"/>
              </a:spcBef>
            </a:pPr>
            <a:r>
              <a:rPr lang="en-US" sz="2399" u="none" strike="noStrike">
                <a:solidFill>
                  <a:srgbClr val="000000"/>
                </a:solidFill>
                <a:latin typeface="Lato Light"/>
                <a:ea typeface="Lato Light"/>
                <a:cs typeface="Lato Light"/>
                <a:sym typeface="Lato Light"/>
              </a:rPr>
              <a:t>Quando si insegna a un gruppo numeroso, personalizzare manualmente i contenuti diventa praticamente impossibile. Il tempo necessario per la valutazione e la differenziazione dei contenuti rende difficile fornire un tutoraggio di alta qualità. Automatizzando le attività amministrative ad alto volume, come la valutazione automatica e la distribuzione adattiva dei contenuti, l'intelligenza artificiale consente di concentrarsi su funzioni umane insostituibili: supporto emotivo, guida morale e tutoraggio olistico.</a:t>
            </a:r>
          </a:p>
        </p:txBody>
      </p:sp>
      <p:sp>
        <p:nvSpPr>
          <p:cNvPr id="5" name="TextBox 5"/>
          <p:cNvSpPr txBox="1"/>
          <p:nvPr/>
        </p:nvSpPr>
        <p:spPr>
          <a:xfrm>
            <a:off x="1028700" y="1085850"/>
            <a:ext cx="16999677"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UTILIZZO PRATICO DEGLI STRUMENTI DI INTELLIGENZA ARTIFICIALE PER L'APPRENDIMENTO PERSONALIZZATO E LA VALUTAZIONE DELLE COMPETENZE</a:t>
            </a:r>
          </a:p>
        </p:txBody>
      </p:sp>
      <p:sp>
        <p:nvSpPr>
          <p:cNvPr id="6" name="TextBox 6"/>
          <p:cNvSpPr txBox="1"/>
          <p:nvPr/>
        </p:nvSpPr>
        <p:spPr>
          <a:xfrm>
            <a:off x="6456150" y="7147541"/>
            <a:ext cx="10803150"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err="1">
                <a:solidFill>
                  <a:srgbClr val="000000"/>
                </a:solidFill>
                <a:latin typeface="Lato"/>
                <a:ea typeface="Lato"/>
                <a:cs typeface="Lato"/>
                <a:sym typeface="Lato"/>
              </a:rPr>
              <a:t>Utilizza</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l'intelligenza</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artificiale</a:t>
            </a:r>
            <a:r>
              <a:rPr lang="en-US" sz="2400" u="none" strike="noStrike" dirty="0">
                <a:solidFill>
                  <a:srgbClr val="000000"/>
                </a:solidFill>
                <a:latin typeface="Lato"/>
                <a:ea typeface="Lato"/>
                <a:cs typeface="Lato"/>
                <a:sym typeface="Lato"/>
              </a:rPr>
              <a:t> per </a:t>
            </a:r>
            <a:r>
              <a:rPr lang="en-US" sz="2400" u="none" strike="noStrike" dirty="0" err="1">
                <a:solidFill>
                  <a:srgbClr val="000000"/>
                </a:solidFill>
                <a:latin typeface="Lato"/>
                <a:ea typeface="Lato"/>
                <a:cs typeface="Lato"/>
                <a:sym typeface="Lato"/>
              </a:rPr>
              <a:t>gestire</a:t>
            </a:r>
            <a:r>
              <a:rPr lang="en-US" sz="2400" u="none" strike="noStrike" dirty="0">
                <a:solidFill>
                  <a:srgbClr val="000000"/>
                </a:solidFill>
                <a:latin typeface="Lato"/>
                <a:ea typeface="Lato"/>
                <a:cs typeface="Lato"/>
                <a:sym typeface="Lato"/>
              </a:rPr>
              <a:t> le </a:t>
            </a:r>
            <a:r>
              <a:rPr lang="en-US" sz="2400" u="none" strike="noStrike" dirty="0" err="1">
                <a:solidFill>
                  <a:srgbClr val="000000"/>
                </a:solidFill>
                <a:latin typeface="Lato"/>
                <a:ea typeface="Lato"/>
                <a:cs typeface="Lato"/>
                <a:sym typeface="Lato"/>
              </a:rPr>
              <a:t>attività</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ripetitive</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correzione</a:t>
            </a:r>
            <a:r>
              <a:rPr lang="en-US" sz="2400" u="none" strike="noStrike" dirty="0">
                <a:solidFill>
                  <a:srgbClr val="000000"/>
                </a:solidFill>
                <a:latin typeface="Lato"/>
                <a:ea typeface="Lato"/>
                <a:cs typeface="Lato"/>
                <a:sym typeface="Lato"/>
              </a:rPr>
              <a:t> di </a:t>
            </a:r>
            <a:r>
              <a:rPr lang="en-US" sz="2400" u="none" strike="noStrike" dirty="0" err="1">
                <a:solidFill>
                  <a:srgbClr val="000000"/>
                </a:solidFill>
                <a:latin typeface="Lato"/>
                <a:ea typeface="Lato"/>
                <a:cs typeface="Lato"/>
                <a:sym typeface="Lato"/>
              </a:rPr>
              <a:t>esami</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organizzazione</a:t>
            </a:r>
            <a:r>
              <a:rPr lang="en-US" sz="2400" u="none" strike="noStrike" dirty="0">
                <a:solidFill>
                  <a:srgbClr val="000000"/>
                </a:solidFill>
                <a:latin typeface="Lato"/>
                <a:ea typeface="Lato"/>
                <a:cs typeface="Lato"/>
                <a:sym typeface="Lato"/>
              </a:rPr>
              <a:t> di </a:t>
            </a:r>
            <a:r>
              <a:rPr lang="en-US" sz="2400" u="none" strike="noStrike" dirty="0" err="1">
                <a:solidFill>
                  <a:srgbClr val="000000"/>
                </a:solidFill>
                <a:latin typeface="Lato"/>
                <a:ea typeface="Lato"/>
                <a:cs typeface="Lato"/>
                <a:sym typeface="Lato"/>
              </a:rPr>
              <a:t>materiali</a:t>
            </a:r>
            <a:r>
              <a:rPr lang="en-US" sz="2400" u="none" strike="noStrike" dirty="0">
                <a:solidFill>
                  <a:srgbClr val="000000"/>
                </a:solidFill>
                <a:latin typeface="Lato"/>
                <a:ea typeface="Lato"/>
                <a:cs typeface="Lato"/>
                <a:sym typeface="Lato"/>
              </a:rPr>
              <a:t> o </a:t>
            </a:r>
            <a:r>
              <a:rPr lang="en-US" sz="2400" u="none" strike="noStrike" dirty="0" err="1">
                <a:solidFill>
                  <a:srgbClr val="000000"/>
                </a:solidFill>
                <a:latin typeface="Lato"/>
                <a:ea typeface="Lato"/>
                <a:cs typeface="Lato"/>
                <a:sym typeface="Lato"/>
              </a:rPr>
              <a:t>generazione</a:t>
            </a:r>
            <a:r>
              <a:rPr lang="en-US" sz="2400" u="none" strike="noStrike" dirty="0">
                <a:solidFill>
                  <a:srgbClr val="000000"/>
                </a:solidFill>
                <a:latin typeface="Lato"/>
                <a:ea typeface="Lato"/>
                <a:cs typeface="Lato"/>
                <a:sym typeface="Lato"/>
              </a:rPr>
              <a:t> di </a:t>
            </a:r>
            <a:r>
              <a:rPr lang="en-US" sz="2400" u="none" strike="noStrike" dirty="0" err="1">
                <a:solidFill>
                  <a:srgbClr val="000000"/>
                </a:solidFill>
                <a:latin typeface="Lato"/>
                <a:ea typeface="Lato"/>
                <a:cs typeface="Lato"/>
                <a:sym typeface="Lato"/>
              </a:rPr>
              <a:t>esercizi</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differenziati</a:t>
            </a:r>
            <a:r>
              <a:rPr lang="en-US" sz="2400" u="none" strike="noStrike" dirty="0">
                <a:solidFill>
                  <a:srgbClr val="000000"/>
                </a:solidFill>
                <a:latin typeface="Lato"/>
                <a:ea typeface="Lato"/>
                <a:cs typeface="Lato"/>
                <a:sym typeface="Lato"/>
              </a:rPr>
              <a:t>) in modo da </a:t>
            </a:r>
            <a:r>
              <a:rPr lang="en-US" sz="2400" u="none" strike="noStrike" dirty="0" err="1">
                <a:solidFill>
                  <a:srgbClr val="000000"/>
                </a:solidFill>
                <a:latin typeface="Lato"/>
                <a:ea typeface="Lato"/>
                <a:cs typeface="Lato"/>
                <a:sym typeface="Lato"/>
              </a:rPr>
              <a:t>poter</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dedicare</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più</a:t>
            </a:r>
            <a:r>
              <a:rPr lang="en-US" sz="2400" u="none" strike="noStrike" dirty="0">
                <a:solidFill>
                  <a:srgbClr val="000000"/>
                </a:solidFill>
                <a:latin typeface="Lato"/>
                <a:ea typeface="Lato"/>
                <a:cs typeface="Lato"/>
                <a:sym typeface="Lato"/>
              </a:rPr>
              <a:t> tempo a </a:t>
            </a:r>
            <a:r>
              <a:rPr lang="en-US" sz="2400" u="none" strike="noStrike" dirty="0" err="1">
                <a:solidFill>
                  <a:srgbClr val="000000"/>
                </a:solidFill>
                <a:latin typeface="Lato"/>
                <a:ea typeface="Lato"/>
                <a:cs typeface="Lato"/>
                <a:sym typeface="Lato"/>
              </a:rPr>
              <a:t>ciò</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che</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conta</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davvero</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guidare</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gli</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studenti</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a:ea typeface="Lato"/>
                <a:cs typeface="Lato"/>
                <a:sym typeface="Lato"/>
              </a:rPr>
              <a:t>fornire</a:t>
            </a:r>
            <a:r>
              <a:rPr lang="en-US" sz="2400" u="none" strike="noStrike" dirty="0">
                <a:solidFill>
                  <a:srgbClr val="000000"/>
                </a:solidFill>
                <a:latin typeface="Lato"/>
                <a:ea typeface="Lato"/>
                <a:cs typeface="Lato"/>
                <a:sym typeface="Lato"/>
              </a:rPr>
              <a:t> loro feedback e </a:t>
            </a:r>
            <a:r>
              <a:rPr lang="en-US" sz="2400" u="none" strike="noStrike" dirty="0" err="1">
                <a:solidFill>
                  <a:srgbClr val="000000"/>
                </a:solidFill>
                <a:latin typeface="Lato"/>
                <a:ea typeface="Lato"/>
                <a:cs typeface="Lato"/>
                <a:sym typeface="Lato"/>
              </a:rPr>
              <a:t>supportare</a:t>
            </a:r>
            <a:r>
              <a:rPr lang="en-US" sz="2400" u="none" strike="noStrike" dirty="0">
                <a:solidFill>
                  <a:srgbClr val="000000"/>
                </a:solidFill>
                <a:latin typeface="Lato"/>
                <a:ea typeface="Lato"/>
                <a:cs typeface="Lato"/>
                <a:sym typeface="Lato"/>
              </a:rPr>
              <a:t> la loro </a:t>
            </a:r>
            <a:r>
              <a:rPr lang="en-US" sz="2400" u="none" strike="noStrike" dirty="0" err="1">
                <a:solidFill>
                  <a:srgbClr val="000000"/>
                </a:solidFill>
                <a:latin typeface="Lato"/>
                <a:ea typeface="Lato"/>
                <a:cs typeface="Lato"/>
                <a:sym typeface="Lato"/>
              </a:rPr>
              <a:t>motivazione</a:t>
            </a:r>
            <a:r>
              <a:rPr lang="en-US" sz="2400" u="none" strike="noStrike" dirty="0">
                <a:solidFill>
                  <a:srgbClr val="000000"/>
                </a:solidFill>
                <a:latin typeface="Lato"/>
                <a:ea typeface="Lato"/>
                <a:cs typeface="Lato"/>
                <a:sym typeface="Lato"/>
              </a:rPr>
              <a:t> e il loro </a:t>
            </a:r>
            <a:r>
              <a:rPr lang="en-US" sz="2400" u="none" strike="noStrike" dirty="0" err="1">
                <a:solidFill>
                  <a:srgbClr val="000000"/>
                </a:solidFill>
                <a:latin typeface="Lato"/>
                <a:ea typeface="Lato"/>
                <a:cs typeface="Lato"/>
                <a:sym typeface="Lato"/>
              </a:rPr>
              <a:t>benessere</a:t>
            </a:r>
            <a:r>
              <a:rPr lang="en-US" sz="2400" u="none" strike="noStrike" dirty="0">
                <a:solidFill>
                  <a:srgbClr val="000000"/>
                </a:solidFill>
                <a:latin typeface="Lato"/>
                <a:ea typeface="Lato"/>
                <a:cs typeface="Lato"/>
                <a:sym typeface="Lato"/>
              </a:rPr>
              <a:t>.</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22643" y="1453785"/>
            <a:ext cx="9736657" cy="83248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Immagina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tenere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corso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intensivo</a:t>
            </a:r>
            <a:r>
              <a:rPr lang="en-US" sz="2400" u="none" strike="noStrike" dirty="0">
                <a:solidFill>
                  <a:srgbClr val="000000"/>
                </a:solidFill>
                <a:latin typeface="Lato Light"/>
                <a:ea typeface="Lato Light"/>
                <a:cs typeface="Lato Light"/>
                <a:sym typeface="Lato Light"/>
              </a:rPr>
              <a:t> di 4 </a:t>
            </a:r>
            <a:r>
              <a:rPr lang="en-US" sz="2400" u="none" strike="noStrike" dirty="0" err="1">
                <a:solidFill>
                  <a:srgbClr val="000000"/>
                </a:solidFill>
                <a:latin typeface="Lato Light"/>
                <a:ea typeface="Lato Light"/>
                <a:cs typeface="Lato Light"/>
                <a:sym typeface="Lato Light"/>
              </a:rPr>
              <a:t>settimane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Gestione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digitali</a:t>
            </a:r>
            <a:r>
              <a:rPr lang="en-US" sz="2400" u="none" strike="noStrike" dirty="0">
                <a:solidFill>
                  <a:srgbClr val="000000"/>
                </a:solidFill>
                <a:latin typeface="Lato Light"/>
                <a:ea typeface="Lato Light"/>
                <a:cs typeface="Lato Light"/>
                <a:sym typeface="Lato Light"/>
              </a:rPr>
              <a:t>" per 20 </a:t>
            </a:r>
            <a:r>
              <a:rPr lang="en-US" sz="2400" u="none" strike="noStrike" dirty="0" err="1">
                <a:solidFill>
                  <a:srgbClr val="000000"/>
                </a:solidFill>
                <a:latin typeface="Lato Light"/>
                <a:ea typeface="Lato Light"/>
                <a:cs typeface="Lato Light"/>
                <a:sym typeface="Lato Light"/>
              </a:rPr>
              <a:t>professionisti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adulti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Light"/>
                <a:ea typeface="Lato Light"/>
                <a:cs typeface="Lato Light"/>
                <a:sym typeface="Lato Light"/>
              </a:rPr>
              <a:t>La </a:t>
            </a:r>
            <a:r>
              <a:rPr lang="en-US" sz="2400" b="1" u="none" strike="noStrike" dirty="0" err="1">
                <a:solidFill>
                  <a:srgbClr val="000000"/>
                </a:solidFill>
                <a:latin typeface="Lato Light"/>
                <a:ea typeface="Lato Light"/>
                <a:cs typeface="Lato Light"/>
                <a:sym typeface="Lato Light"/>
              </a:rPr>
              <a:t>sfida</a:t>
            </a:r>
            <a:r>
              <a:rPr lang="en-US" sz="2400" u="none" strike="noStrike" dirty="0">
                <a:solidFill>
                  <a:srgbClr val="000000"/>
                </a:solidFill>
                <a:latin typeface="Lato Light"/>
                <a:ea typeface="Lato Light"/>
                <a:cs typeface="Lato Light"/>
                <a:sym typeface="Lato Light"/>
              </a:rPr>
              <a:t>: il preside della </a:t>
            </a:r>
            <a:r>
              <a:rPr lang="en-US" sz="2400" u="none" strike="noStrike" dirty="0" err="1">
                <a:solidFill>
                  <a:srgbClr val="000000"/>
                </a:solidFill>
                <a:latin typeface="Lato Light"/>
                <a:ea typeface="Lato Light"/>
                <a:cs typeface="Lato Light"/>
                <a:sym typeface="Lato Light"/>
              </a:rPr>
              <a:t>tua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scuola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appena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l'esame</a:t>
            </a:r>
            <a:r>
              <a:rPr lang="en-US" sz="2400" u="none" strike="noStrike" dirty="0">
                <a:solidFill>
                  <a:srgbClr val="000000"/>
                </a:solidFill>
                <a:latin typeface="Lato Light"/>
                <a:ea typeface="Lato Light"/>
                <a:cs typeface="Lato Light"/>
                <a:sym typeface="Lato Light"/>
              </a:rPr>
              <a:t> finale di </a:t>
            </a:r>
            <a:r>
              <a:rPr lang="en-US" sz="2400" u="none" strike="noStrike" dirty="0" err="1">
                <a:solidFill>
                  <a:srgbClr val="000000"/>
                </a:solidFill>
                <a:latin typeface="Lato Light"/>
                <a:ea typeface="Lato Light"/>
                <a:cs typeface="Lato Light"/>
                <a:sym typeface="Lato Light"/>
              </a:rPr>
              <a:t>certificazione</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stato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anticipato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giorni</a:t>
            </a:r>
            <a:r>
              <a:rPr lang="en-US" sz="2400" u="none" strike="noStrike" dirty="0">
                <a:solidFill>
                  <a:srgbClr val="000000"/>
                </a:solidFill>
                <a:latin typeface="Lato Light"/>
                <a:ea typeface="Lato Light"/>
                <a:cs typeface="Lato Light"/>
                <a:sym typeface="Lato Light"/>
              </a:rPr>
              <a:t>. Devi </a:t>
            </a:r>
            <a:r>
              <a:rPr lang="en-US" sz="2400" u="none" strike="noStrike" dirty="0" err="1">
                <a:solidFill>
                  <a:srgbClr val="000000"/>
                </a:solidFill>
                <a:latin typeface="Lato Light"/>
                <a:ea typeface="Lato Light"/>
                <a:cs typeface="Lato Light"/>
                <a:sym typeface="Lato Light"/>
              </a:rPr>
              <a:t>personalizzare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percorso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per ogni </a:t>
            </a:r>
            <a:r>
              <a:rPr lang="en-US" sz="2400" u="none" strike="noStrike" dirty="0" err="1">
                <a:solidFill>
                  <a:srgbClr val="000000"/>
                </a:solidFill>
                <a:latin typeface="Lato Light"/>
                <a:ea typeface="Lato Light"/>
                <a:cs typeface="Lato Light"/>
                <a:sym typeface="Lato Light"/>
              </a:rPr>
              <a:t>gruppo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valutare</a:t>
            </a:r>
            <a:r>
              <a:rPr lang="en-US" sz="2400" u="none" strike="noStrike" dirty="0">
                <a:solidFill>
                  <a:srgbClr val="000000"/>
                </a:solidFill>
                <a:latin typeface="Lato Light"/>
                <a:ea typeface="Lato Light"/>
                <a:cs typeface="Lato Light"/>
                <a:sym typeface="Lato Light"/>
              </a:rPr>
              <a:t> la loro </a:t>
            </a:r>
            <a:r>
              <a:rPr lang="en-US" sz="2400" u="none" strike="noStrike" dirty="0" err="1">
                <a:solidFill>
                  <a:srgbClr val="000000"/>
                </a:solidFill>
                <a:latin typeface="Lato Light"/>
                <a:ea typeface="Lato Light"/>
                <a:cs typeface="Lato Light"/>
                <a:sym typeface="Lato Light"/>
              </a:rPr>
              <a:t>preparazione</a:t>
            </a:r>
            <a:r>
              <a:rPr lang="en-US" sz="2400" u="none" strike="noStrike" dirty="0">
                <a:solidFill>
                  <a:srgbClr val="000000"/>
                </a:solidFill>
                <a:latin typeface="Lato Light"/>
                <a:ea typeface="Lato Light"/>
                <a:cs typeface="Lato Light"/>
                <a:sym typeface="Lato Light"/>
              </a:rPr>
              <a:t> in tempo </a:t>
            </a:r>
            <a:r>
              <a:rPr lang="en-US" sz="2400" u="none" strike="noStrike" dirty="0" err="1">
                <a:solidFill>
                  <a:srgbClr val="000000"/>
                </a:solidFill>
                <a:latin typeface="Lato Light"/>
                <a:ea typeface="Lato Light"/>
                <a:cs typeface="Lato Light"/>
                <a:sym typeface="Lato Light"/>
              </a:rPr>
              <a:t>reale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Come </a:t>
            </a:r>
            <a:r>
              <a:rPr lang="en-US" sz="2400" b="1" u="none" strike="noStrike" dirty="0" err="1">
                <a:solidFill>
                  <a:srgbClr val="000000"/>
                </a:solidFill>
                <a:latin typeface="Lato Bold"/>
                <a:ea typeface="Lato Bold"/>
                <a:cs typeface="Lato Bold"/>
                <a:sym typeface="Lato Bold"/>
              </a:rPr>
              <a:t>si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può</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utilizzare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l'intelligenza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artificiale</a:t>
            </a:r>
            <a:r>
              <a:rPr lang="en-US" sz="2400" b="1" u="none" strike="noStrike" dirty="0">
                <a:solidFill>
                  <a:srgbClr val="000000"/>
                </a:solidFill>
                <a:latin typeface="Lato Bold"/>
                <a:ea typeface="Lato Bold"/>
                <a:cs typeface="Lato Bold"/>
                <a:sym typeface="Lato Bold"/>
              </a:rPr>
              <a:t> per </a:t>
            </a:r>
            <a:r>
              <a:rPr lang="en-US" sz="2400" b="1" u="none" strike="noStrike" dirty="0" err="1">
                <a:solidFill>
                  <a:srgbClr val="000000"/>
                </a:solidFill>
                <a:latin typeface="Lato Bold"/>
                <a:ea typeface="Lato Bold"/>
                <a:cs typeface="Lato Bold"/>
                <a:sym typeface="Lato Bold"/>
              </a:rPr>
              <a:t>risolvere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questo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problema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Scegli</a:t>
            </a:r>
            <a:r>
              <a:rPr lang="en-US" sz="2400" b="1" u="none" strike="noStrike" dirty="0">
                <a:solidFill>
                  <a:srgbClr val="000000"/>
                </a:solidFill>
                <a:latin typeface="Lato Bold"/>
                <a:ea typeface="Lato Bold"/>
                <a:cs typeface="Lato Bold"/>
                <a:sym typeface="Lato Bold"/>
              </a:rPr>
              <a:t> la </a:t>
            </a:r>
            <a:r>
              <a:rPr lang="en-US" sz="2400" b="1" u="none" strike="noStrike" dirty="0" err="1">
                <a:solidFill>
                  <a:srgbClr val="000000"/>
                </a:solidFill>
                <a:latin typeface="Lato Bold"/>
                <a:ea typeface="Lato Bold"/>
                <a:cs typeface="Lato Bold"/>
                <a:sym typeface="Lato Bold"/>
              </a:rPr>
              <a:t>tua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opzione</a:t>
            </a:r>
            <a:r>
              <a:rPr lang="en-US" sz="2400" b="1" u="none" strike="noStrike" dirty="0">
                <a:solidFill>
                  <a:srgbClr val="000000"/>
                </a:solidFill>
                <a:latin typeface="Lato Bold"/>
                <a:ea typeface="Lato Bold"/>
                <a:cs typeface="Lato Bold"/>
                <a:sym typeface="Lato Bold"/>
              </a:rPr>
              <a:t>:</a:t>
            </a:r>
          </a:p>
          <a:p>
            <a:pPr marL="0" lvl="0" indent="0" algn="just">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just">
              <a:lnSpc>
                <a:spcPts val="2879"/>
              </a:lnSpc>
              <a:spcBef>
                <a:spcPct val="0"/>
              </a:spcBef>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A</a:t>
            </a:r>
            <a:r>
              <a:rPr lang="en-US" sz="2400" u="none" strike="noStrike" dirty="0">
                <a:solidFill>
                  <a:srgbClr val="000000"/>
                </a:solidFill>
                <a:latin typeface="Lato Light"/>
                <a:ea typeface="Lato Light"/>
                <a:cs typeface="Lato Light"/>
                <a:sym typeface="Lato Light"/>
              </a:rPr>
              <a:t>: Il bot tutor </a:t>
            </a:r>
            <a:r>
              <a:rPr lang="en-US" sz="2400" u="none" strike="noStrike" dirty="0" err="1">
                <a:solidFill>
                  <a:srgbClr val="000000"/>
                </a:solidFill>
                <a:latin typeface="Lato Light"/>
                <a:ea typeface="Lato Light"/>
                <a:cs typeface="Lato Light"/>
                <a:sym typeface="Lato Light"/>
              </a:rPr>
              <a:t>basato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personalizzato</a:t>
            </a:r>
            <a:r>
              <a:rPr lang="en-US" sz="2400" u="none" strike="noStrike" dirty="0">
                <a:solidFill>
                  <a:srgbClr val="000000"/>
                </a:solidFill>
                <a:latin typeface="Lato Light"/>
                <a:ea typeface="Lato Light"/>
                <a:cs typeface="Lato Light"/>
                <a:sym typeface="Lato Light"/>
              </a:rPr>
              <a:t>). Si </a:t>
            </a:r>
            <a:r>
              <a:rPr lang="en-US" sz="2400" u="none" strike="noStrike" dirty="0" err="1">
                <a:solidFill>
                  <a:srgbClr val="000000"/>
                </a:solidFill>
                <a:latin typeface="Lato Light"/>
                <a:ea typeface="Lato Light"/>
                <a:cs typeface="Lato Light"/>
                <a:sym typeface="Lato Light"/>
              </a:rPr>
              <a:t>utilizza</a:t>
            </a:r>
            <a:r>
              <a:rPr lang="en-US" sz="2400" u="none" strike="noStrike" dirty="0">
                <a:solidFill>
                  <a:srgbClr val="000000"/>
                </a:solidFill>
                <a:latin typeface="Lato Light"/>
                <a:ea typeface="Lato Light"/>
                <a:cs typeface="Lato Light"/>
                <a:sym typeface="Lato Light"/>
              </a:rPr>
              <a:t> uno </a:t>
            </a:r>
            <a:r>
              <a:rPr lang="en-US" sz="2400" u="none" strike="noStrike" dirty="0" err="1">
                <a:solidFill>
                  <a:srgbClr val="000000"/>
                </a:solidFill>
                <a:latin typeface="Lato Light"/>
                <a:ea typeface="Lato Light"/>
                <a:cs typeface="Lato Light"/>
                <a:sym typeface="Lato Light"/>
              </a:rPr>
              <a:t>strumento</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Khanmigo</a:t>
            </a:r>
            <a:r>
              <a:rPr lang="en-US" sz="2400" u="none" strike="noStrike" dirty="0">
                <a:solidFill>
                  <a:srgbClr val="000000"/>
                </a:solidFill>
                <a:latin typeface="Lato Light"/>
                <a:ea typeface="Lato Light"/>
                <a:cs typeface="Lato Light"/>
                <a:sym typeface="Lato Light"/>
              </a:rPr>
              <a:t> o un GPT </a:t>
            </a:r>
            <a:r>
              <a:rPr lang="en-US" sz="2400" u="none" strike="noStrike" dirty="0" err="1">
                <a:solidFill>
                  <a:srgbClr val="000000"/>
                </a:solidFill>
                <a:latin typeface="Lato Light"/>
                <a:ea typeface="Lato Light"/>
                <a:cs typeface="Lato Light"/>
                <a:sym typeface="Lato Light"/>
              </a:rPr>
              <a:t>personalizzato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funge</a:t>
            </a:r>
            <a:r>
              <a:rPr lang="en-US" sz="2400" u="none" strike="noStrike" dirty="0">
                <a:solidFill>
                  <a:srgbClr val="000000"/>
                </a:solidFill>
                <a:latin typeface="Lato Light"/>
                <a:ea typeface="Lato Light"/>
                <a:cs typeface="Lato Light"/>
                <a:sym typeface="Lato Light"/>
              </a:rPr>
              <a:t> da tutor 24 ore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24, 7 </a:t>
            </a:r>
            <a:r>
              <a:rPr lang="en-US" sz="2400" u="none" strike="noStrike" dirty="0" err="1">
                <a:solidFill>
                  <a:srgbClr val="000000"/>
                </a:solidFill>
                <a:latin typeface="Lato Light"/>
                <a:ea typeface="Lato Light"/>
                <a:cs typeface="Lato Light"/>
                <a:sym typeface="Lato Light"/>
              </a:rPr>
              <a:t>giorni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7.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fornisce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griglia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corso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B</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ciclo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automatizzato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rapida</a:t>
            </a:r>
            <a:r>
              <a:rPr lang="en-US" sz="2400" u="none" strike="noStrike" dirty="0">
                <a:solidFill>
                  <a:srgbClr val="000000"/>
                </a:solidFill>
                <a:latin typeface="Lato Light"/>
                <a:ea typeface="Lato Light"/>
                <a:cs typeface="Lato Light"/>
                <a:sym typeface="Lato Light"/>
              </a:rPr>
              <a:t>). Si </a:t>
            </a:r>
            <a:r>
              <a:rPr lang="en-US" sz="2400" u="none" strike="noStrike" dirty="0" err="1">
                <a:solidFill>
                  <a:srgbClr val="000000"/>
                </a:solidFill>
                <a:latin typeface="Lato Light"/>
                <a:ea typeface="Lato Light"/>
                <a:cs typeface="Lato Light"/>
                <a:sym typeface="Lato Light"/>
              </a:rPr>
              <a:t>utilizzano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Gradescope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Eduaide.Ai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analizzare</a:t>
            </a:r>
            <a:r>
              <a:rPr lang="en-US" sz="2400" u="none" strike="noStrike" dirty="0">
                <a:solidFill>
                  <a:srgbClr val="000000"/>
                </a:solidFill>
                <a:latin typeface="Lato Light"/>
                <a:ea typeface="Lato Light"/>
                <a:cs typeface="Lato Light"/>
                <a:sym typeface="Lato Light"/>
              </a:rPr>
              <a:t> le prime </a:t>
            </a:r>
            <a:r>
              <a:rPr lang="en-US" sz="2400" u="none" strike="noStrike" dirty="0" err="1">
                <a:solidFill>
                  <a:srgbClr val="000000"/>
                </a:solidFill>
                <a:latin typeface="Lato Light"/>
                <a:ea typeface="Lato Light"/>
                <a:cs typeface="Lato Light"/>
                <a:sym typeface="Lato Light"/>
              </a:rPr>
              <a:t>bozze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lavori</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C</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cliente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generativo</a:t>
            </a:r>
            <a:r>
              <a:rPr lang="en-US" sz="2400" u="none" strike="noStrike" dirty="0">
                <a:solidFill>
                  <a:srgbClr val="000000"/>
                </a:solidFill>
                <a:latin typeface="Lato Light"/>
                <a:ea typeface="Lato Light"/>
                <a:cs typeface="Lato Light"/>
                <a:sym typeface="Lato Light"/>
              </a:rPr>
              <a:t> (Test di </a:t>
            </a:r>
            <a:r>
              <a:rPr lang="en-US" sz="2400" u="none" strike="noStrike" dirty="0" err="1">
                <a:solidFill>
                  <a:srgbClr val="000000"/>
                </a:solidFill>
                <a:latin typeface="Lato Light"/>
                <a:ea typeface="Lato Light"/>
                <a:cs typeface="Lato Light"/>
                <a:sym typeface="Lato Light"/>
              </a:rPr>
              <a:t>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pratiche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utilizzano</a:t>
            </a:r>
            <a:r>
              <a:rPr lang="en-US" sz="2400" u="none" strike="noStrike" dirty="0">
                <a:solidFill>
                  <a:srgbClr val="000000"/>
                </a:solidFill>
                <a:latin typeface="Lato Light"/>
                <a:ea typeface="Lato Light"/>
                <a:cs typeface="Lato Light"/>
                <a:sym typeface="Lato Light"/>
              </a:rPr>
              <a:t> ChatGPT/Gemini per </a:t>
            </a:r>
            <a:r>
              <a:rPr lang="en-US" sz="2400" u="none" strike="noStrike" dirty="0" err="1">
                <a:solidFill>
                  <a:srgbClr val="000000"/>
                </a:solidFill>
                <a:latin typeface="Lato Light"/>
                <a:ea typeface="Lato Light"/>
                <a:cs typeface="Lato Light"/>
                <a:sym typeface="Lato Light"/>
              </a:rPr>
              <a:t>simulare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cliente</a:t>
            </a:r>
            <a:r>
              <a:rPr lang="en-US" sz="2400" u="none" strike="noStrike" dirty="0">
                <a:solidFill>
                  <a:srgbClr val="000000"/>
                </a:solidFill>
                <a:latin typeface="Lato Light"/>
                <a:ea typeface="Lato Light"/>
                <a:cs typeface="Lato Light"/>
                <a:sym typeface="Lato Light"/>
              </a:rPr>
              <a:t> difficile" in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simulazione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gestione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progetto</a:t>
            </a:r>
            <a:r>
              <a:rPr lang="en-US" sz="2400" u="none" strike="noStrike" dirty="0">
                <a:solidFill>
                  <a:srgbClr val="000000"/>
                </a:solidFill>
                <a:latin typeface="Lato Light"/>
                <a:ea typeface="Lato Light"/>
                <a:cs typeface="Lato Light"/>
                <a:sym typeface="Lato Light"/>
              </a:rPr>
              <a:t>.</a:t>
            </a:r>
          </a:p>
        </p:txBody>
      </p:sp>
      <p:sp>
        <p:nvSpPr>
          <p:cNvPr id="3" name="TextBox 3"/>
          <p:cNvSpPr txBox="1"/>
          <p:nvPr/>
        </p:nvSpPr>
        <p:spPr>
          <a:xfrm>
            <a:off x="7522642" y="565515"/>
            <a:ext cx="8098357"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SCENARIO BASATO SULLE SFIDE</a:t>
            </a:r>
          </a:p>
        </p:txBody>
      </p:sp>
      <p:grpSp>
        <p:nvGrpSpPr>
          <p:cNvPr id="4" name="Group 4"/>
          <p:cNvGrpSpPr/>
          <p:nvPr/>
        </p:nvGrpSpPr>
        <p:grpSpPr>
          <a:xfrm>
            <a:off x="0" y="0"/>
            <a:ext cx="6858000" cy="10287000"/>
            <a:chOff x="0" y="0"/>
            <a:chExt cx="9144000" cy="13716000"/>
          </a:xfrm>
        </p:grpSpPr>
        <p:sp>
          <p:nvSpPr>
            <p:cNvPr id="5" name="Freeform 5"/>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Scenario di apprendimento</a:t>
            </a:r>
          </a:p>
        </p:txBody>
      </p:sp>
      <p:sp>
        <p:nvSpPr>
          <p:cNvPr id="5" name="TextBox 5"/>
          <p:cNvSpPr txBox="1"/>
          <p:nvPr/>
        </p:nvSpPr>
        <p:spPr>
          <a:xfrm>
            <a:off x="1158526" y="2622514"/>
            <a:ext cx="15970948" cy="6822380"/>
          </a:xfrm>
          <a:prstGeom prst="rect">
            <a:avLst/>
          </a:prstGeom>
        </p:spPr>
        <p:txBody>
          <a:bodyPr lIns="0" tIns="0" rIns="0" bIns="0" rtlCol="0" anchor="t">
            <a:spAutoFit/>
          </a:bodyPr>
          <a:lstStyle/>
          <a:p>
            <a:pPr marL="0" lvl="0" indent="0" algn="l">
              <a:lnSpc>
                <a:spcPts val="3933"/>
              </a:lnSpc>
              <a:spcBef>
                <a:spcPct val="0"/>
              </a:spcBef>
            </a:pPr>
            <a:r>
              <a:rPr lang="en-US" sz="2600" u="none" strike="noStrike" dirty="0">
                <a:solidFill>
                  <a:srgbClr val="000000"/>
                </a:solidFill>
                <a:latin typeface="Lato Light"/>
                <a:ea typeface="Lato Light"/>
                <a:cs typeface="Lato Light"/>
                <a:sym typeface="Lato Light"/>
              </a:rPr>
              <a:t>Stai </a:t>
            </a:r>
            <a:r>
              <a:rPr lang="en-US" sz="2600" u="none" strike="noStrike" dirty="0" err="1">
                <a:solidFill>
                  <a:srgbClr val="000000"/>
                </a:solidFill>
                <a:latin typeface="Lato Light"/>
                <a:ea typeface="Lato Light"/>
                <a:cs typeface="Lato Light"/>
                <a:sym typeface="Lato Light"/>
              </a:rPr>
              <a:t>tenendo</a:t>
            </a:r>
            <a:r>
              <a:rPr lang="en-US" sz="2600" u="none" strike="noStrike" dirty="0">
                <a:solidFill>
                  <a:srgbClr val="000000"/>
                </a:solidFill>
                <a:latin typeface="Lato Light"/>
                <a:ea typeface="Lato Light"/>
                <a:cs typeface="Lato Light"/>
                <a:sym typeface="Lato Light"/>
              </a:rPr>
              <a:t> un </a:t>
            </a:r>
            <a:r>
              <a:rPr lang="en-US" sz="2600" u="none" strike="noStrike" dirty="0" err="1">
                <a:solidFill>
                  <a:srgbClr val="000000"/>
                </a:solidFill>
                <a:latin typeface="Lato Light"/>
                <a:ea typeface="Lato Light"/>
                <a:cs typeface="Lato Light"/>
                <a:sym typeface="Lato Light"/>
              </a:rPr>
              <a:t>corso</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formazione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professionale</a:t>
            </a:r>
            <a:r>
              <a:rPr lang="en-US" sz="2600" u="none" strike="noStrike" dirty="0">
                <a:solidFill>
                  <a:srgbClr val="000000"/>
                </a:solidFill>
                <a:latin typeface="Lato Light"/>
                <a:ea typeface="Lato Light"/>
                <a:cs typeface="Lato Light"/>
                <a:sym typeface="Lato Light"/>
              </a:rPr>
              <a:t> per </a:t>
            </a:r>
            <a:r>
              <a:rPr lang="en-US" sz="2600" b="1" u="none" strike="noStrike" dirty="0">
                <a:solidFill>
                  <a:srgbClr val="000000"/>
                </a:solidFill>
                <a:latin typeface="Lato Light"/>
                <a:ea typeface="Lato Light"/>
                <a:cs typeface="Lato Light"/>
                <a:sym typeface="Lato Light"/>
              </a:rPr>
              <a:t>40 </a:t>
            </a:r>
            <a:r>
              <a:rPr lang="en-US" sz="2600" b="1" u="none" strike="noStrike" dirty="0" err="1">
                <a:solidFill>
                  <a:srgbClr val="000000"/>
                </a:solidFill>
                <a:latin typeface="Lato Light"/>
                <a:ea typeface="Lato Light"/>
                <a:cs typeface="Lato Light"/>
                <a:sym typeface="Lato Light"/>
              </a:rPr>
              <a:t>studenti</a:t>
            </a:r>
            <a:r>
              <a:rPr lang="en-US" sz="2600" b="1"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stanno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preparando</a:t>
            </a:r>
            <a:r>
              <a:rPr lang="en-US" sz="2600" u="none" strike="noStrike" dirty="0">
                <a:solidFill>
                  <a:srgbClr val="000000"/>
                </a:solidFill>
                <a:latin typeface="Lato Light"/>
                <a:ea typeface="Lato Light"/>
                <a:cs typeface="Lato Light"/>
                <a:sym typeface="Lato Light"/>
              </a:rPr>
              <a:t> per un </a:t>
            </a:r>
            <a:r>
              <a:rPr lang="en-US" sz="2600" u="none" strike="noStrike" dirty="0" err="1">
                <a:solidFill>
                  <a:srgbClr val="000000"/>
                </a:solidFill>
                <a:latin typeface="Lato Light"/>
                <a:ea typeface="Lato Light"/>
                <a:cs typeface="Lato Light"/>
                <a:sym typeface="Lato Light"/>
              </a:rPr>
              <a:t>importante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esame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tecnico</a:t>
            </a:r>
            <a:r>
              <a:rPr lang="en-US" sz="2600" u="none" strike="noStrike" dirty="0">
                <a:solidFill>
                  <a:srgbClr val="000000"/>
                </a:solidFill>
                <a:latin typeface="Lato Light"/>
                <a:ea typeface="Lato Light"/>
                <a:cs typeface="Lato Light"/>
                <a:sym typeface="Lato Light"/>
              </a:rPr>
              <a:t>. Il </a:t>
            </a:r>
            <a:r>
              <a:rPr lang="en-US" sz="2600" u="none" strike="noStrike" dirty="0" err="1">
                <a:solidFill>
                  <a:srgbClr val="000000"/>
                </a:solidFill>
                <a:latin typeface="Lato Light"/>
                <a:ea typeface="Lato Light"/>
                <a:cs typeface="Lato Light"/>
                <a:sym typeface="Lato Light"/>
              </a:rPr>
              <a:t>tuo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pannello</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controllo</a:t>
            </a:r>
            <a:r>
              <a:rPr lang="en-US" sz="2600" u="none" strike="noStrike" dirty="0">
                <a:solidFill>
                  <a:srgbClr val="000000"/>
                </a:solidFill>
                <a:latin typeface="Lato Light"/>
                <a:ea typeface="Lato Light"/>
                <a:cs typeface="Lato Light"/>
                <a:sym typeface="Lato Light"/>
              </a:rPr>
              <a:t> delle </a:t>
            </a:r>
            <a:r>
              <a:rPr lang="en-US" sz="2600" u="none" strike="noStrike" dirty="0" err="1">
                <a:solidFill>
                  <a:srgbClr val="000000"/>
                </a:solidFill>
                <a:latin typeface="Lato Light"/>
                <a:ea typeface="Lato Light"/>
                <a:cs typeface="Lato Light"/>
                <a:sym typeface="Lato Light"/>
              </a:rPr>
              <a:t>analisi</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apprendimento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mostra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il </a:t>
            </a:r>
            <a:r>
              <a:rPr lang="en-US" sz="2600" b="1" u="none" strike="noStrike" dirty="0">
                <a:solidFill>
                  <a:srgbClr val="000000"/>
                </a:solidFill>
                <a:latin typeface="Lato Light"/>
                <a:ea typeface="Lato Light"/>
                <a:cs typeface="Lato Light"/>
                <a:sym typeface="Lato Light"/>
              </a:rPr>
              <a:t>30% della </a:t>
            </a:r>
            <a:r>
              <a:rPr lang="en-US" sz="2600" b="1" u="none" strike="noStrike" dirty="0" err="1">
                <a:solidFill>
                  <a:srgbClr val="000000"/>
                </a:solidFill>
                <a:latin typeface="Lato Light"/>
                <a:ea typeface="Lato Light"/>
                <a:cs typeface="Lato Light"/>
                <a:sym typeface="Lato Light"/>
              </a:rPr>
              <a:t>classe</a:t>
            </a:r>
            <a:r>
              <a:rPr lang="en-US" sz="2600" b="1" u="none" strike="noStrike" dirty="0">
                <a:solidFill>
                  <a:srgbClr val="000000"/>
                </a:solidFill>
                <a:latin typeface="Lato Light"/>
                <a:ea typeface="Lato Light"/>
                <a:cs typeface="Lato Light"/>
                <a:sym typeface="Lato Light"/>
              </a:rPr>
              <a:t> è a </a:t>
            </a:r>
            <a:r>
              <a:rPr lang="en-US" sz="2600" b="1" u="none" strike="noStrike" dirty="0" err="1">
                <a:solidFill>
                  <a:srgbClr val="000000"/>
                </a:solidFill>
                <a:latin typeface="Lato Light"/>
                <a:ea typeface="Lato Light"/>
                <a:cs typeface="Lato Light"/>
                <a:sym typeface="Lato Light"/>
              </a:rPr>
              <a:t>rischio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perché</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pur</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comprendendo</a:t>
            </a:r>
            <a:r>
              <a:rPr lang="en-US" sz="2600" u="none" strike="noStrike" dirty="0">
                <a:solidFill>
                  <a:srgbClr val="000000"/>
                </a:solidFill>
                <a:latin typeface="Lato Light"/>
                <a:ea typeface="Lato Light"/>
                <a:cs typeface="Lato Light"/>
                <a:sym typeface="Lato Light"/>
              </a:rPr>
              <a:t> la </a:t>
            </a:r>
            <a:r>
              <a:rPr lang="en-US" sz="2600" u="none" strike="noStrike" dirty="0" err="1">
                <a:solidFill>
                  <a:srgbClr val="000000"/>
                </a:solidFill>
                <a:latin typeface="Lato Light"/>
                <a:ea typeface="Lato Light"/>
                <a:cs typeface="Lato Light"/>
                <a:sym typeface="Lato Light"/>
              </a:rPr>
              <a:t>teoria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fatica</a:t>
            </a:r>
            <a:r>
              <a:rPr lang="en-US" sz="2600" u="none" strike="noStrike" dirty="0">
                <a:solidFill>
                  <a:srgbClr val="000000"/>
                </a:solidFill>
                <a:latin typeface="Lato Light"/>
                <a:ea typeface="Lato Light"/>
                <a:cs typeface="Lato Light"/>
                <a:sym typeface="Lato Light"/>
              </a:rPr>
              <a:t> ad </a:t>
            </a:r>
            <a:r>
              <a:rPr lang="en-US" sz="2600" u="none" strike="noStrike" dirty="0" err="1">
                <a:solidFill>
                  <a:srgbClr val="000000"/>
                </a:solidFill>
                <a:latin typeface="Lato Light"/>
                <a:ea typeface="Lato Light"/>
                <a:cs typeface="Lato Light"/>
                <a:sym typeface="Lato Light"/>
              </a:rPr>
              <a:t>applicarla</a:t>
            </a:r>
            <a:r>
              <a:rPr lang="en-US" sz="2600" u="none" strike="noStrike" dirty="0">
                <a:solidFill>
                  <a:srgbClr val="000000"/>
                </a:solidFill>
                <a:latin typeface="Lato Light"/>
                <a:ea typeface="Lato Light"/>
                <a:cs typeface="Lato Light"/>
                <a:sym typeface="Lato Light"/>
              </a:rPr>
              <a:t> a </a:t>
            </a:r>
            <a:r>
              <a:rPr lang="en-US" sz="2600" u="none" strike="noStrike" dirty="0" err="1">
                <a:solidFill>
                  <a:srgbClr val="000000"/>
                </a:solidFill>
                <a:latin typeface="Lato Light"/>
                <a:ea typeface="Lato Light"/>
                <a:cs typeface="Lato Light"/>
                <a:sym typeface="Lato Light"/>
              </a:rPr>
              <a:t>situazioni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reali</a:t>
            </a:r>
            <a:r>
              <a:rPr lang="en-US" sz="2600" u="none" strike="noStrike" dirty="0">
                <a:solidFill>
                  <a:srgbClr val="000000"/>
                </a:solidFill>
                <a:latin typeface="Lato Light"/>
                <a:ea typeface="Lato Light"/>
                <a:cs typeface="Lato Light"/>
                <a:sym typeface="Lato Light"/>
              </a:rPr>
              <a:t>. Hai </a:t>
            </a:r>
            <a:r>
              <a:rPr lang="en-US" sz="2600" u="none" strike="noStrike" dirty="0" err="1">
                <a:solidFill>
                  <a:srgbClr val="000000"/>
                </a:solidFill>
                <a:latin typeface="Lato Light"/>
                <a:ea typeface="Lato Light"/>
                <a:cs typeface="Lato Light"/>
                <a:sym typeface="Lato Light"/>
              </a:rPr>
              <a:t>una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settimana</a:t>
            </a:r>
            <a:r>
              <a:rPr lang="en-US" sz="2600" u="none" strike="noStrike" dirty="0">
                <a:solidFill>
                  <a:srgbClr val="000000"/>
                </a:solidFill>
                <a:latin typeface="Lato Light"/>
                <a:ea typeface="Lato Light"/>
                <a:cs typeface="Lato Light"/>
                <a:sym typeface="Lato Light"/>
              </a:rPr>
              <a:t> di tempo e poco da </a:t>
            </a:r>
            <a:r>
              <a:rPr lang="en-US" sz="2600" u="none" strike="noStrike" dirty="0" err="1">
                <a:solidFill>
                  <a:srgbClr val="000000"/>
                </a:solidFill>
                <a:latin typeface="Lato Light"/>
                <a:ea typeface="Lato Light"/>
                <a:cs typeface="Lato Light"/>
                <a:sym typeface="Lato Light"/>
              </a:rPr>
              <a:t>dedicare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all'attenzione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individuale</a:t>
            </a:r>
            <a:r>
              <a:rPr lang="en-US" sz="2600" u="none" strike="noStrike" dirty="0">
                <a:solidFill>
                  <a:srgbClr val="000000"/>
                </a:solidFill>
                <a:latin typeface="Lato Light"/>
                <a:ea typeface="Lato Light"/>
                <a:cs typeface="Lato Light"/>
                <a:sym typeface="Lato Light"/>
              </a:rPr>
              <a:t>.</a:t>
            </a:r>
          </a:p>
          <a:p>
            <a:pPr marL="0" lvl="0" indent="0" algn="l">
              <a:lnSpc>
                <a:spcPts val="3933"/>
              </a:lnSpc>
              <a:spcBef>
                <a:spcPct val="0"/>
              </a:spcBef>
            </a:pPr>
            <a:endParaRPr lang="en-US" sz="2600" u="none" strike="noStrike" dirty="0">
              <a:solidFill>
                <a:srgbClr val="000000"/>
              </a:solidFill>
              <a:latin typeface="Lato Light"/>
              <a:ea typeface="Lato Light"/>
              <a:cs typeface="Lato Light"/>
              <a:sym typeface="Lato Light"/>
            </a:endParaRPr>
          </a:p>
          <a:p>
            <a:pPr marL="0" lvl="0" indent="0" algn="l">
              <a:lnSpc>
                <a:spcPts val="3933"/>
              </a:lnSpc>
              <a:spcBef>
                <a:spcPct val="0"/>
              </a:spcBef>
            </a:pPr>
            <a:r>
              <a:rPr lang="en-US" sz="2600" b="1" u="none" strike="noStrike" dirty="0" err="1">
                <a:solidFill>
                  <a:srgbClr val="000000"/>
                </a:solidFill>
                <a:latin typeface="Lato Light"/>
                <a:ea typeface="Lato Light"/>
                <a:cs typeface="Lato Light"/>
                <a:sym typeface="Lato Light"/>
              </a:rPr>
              <a:t>Un'idea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chiedere</a:t>
            </a:r>
            <a:r>
              <a:rPr lang="en-US" sz="2600" u="none" strike="noStrike" dirty="0">
                <a:solidFill>
                  <a:srgbClr val="000000"/>
                </a:solidFill>
                <a:latin typeface="Lato Light"/>
                <a:ea typeface="Lato Light"/>
                <a:cs typeface="Lato Light"/>
                <a:sym typeface="Lato Light"/>
              </a:rPr>
              <a:t> a </a:t>
            </a:r>
            <a:r>
              <a:rPr lang="en-US" sz="2600" u="none" strike="noStrike" dirty="0" err="1">
                <a:solidFill>
                  <a:srgbClr val="000000"/>
                </a:solidFill>
                <a:latin typeface="Lato Light"/>
                <a:ea typeface="Lato Light"/>
                <a:cs typeface="Lato Light"/>
                <a:sym typeface="Lato Light"/>
              </a:rPr>
              <a:t>un'intelligenza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artificiale</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agire</a:t>
            </a:r>
            <a:r>
              <a:rPr lang="en-US" sz="2600" u="none" strike="noStrike" dirty="0">
                <a:solidFill>
                  <a:srgbClr val="000000"/>
                </a:solidFill>
                <a:latin typeface="Lato Light"/>
                <a:ea typeface="Lato Light"/>
                <a:cs typeface="Lato Light"/>
                <a:sym typeface="Lato Light"/>
              </a:rPr>
              <a:t> come uno </a:t>
            </a:r>
            <a:r>
              <a:rPr lang="en-US" sz="2600" u="none" strike="noStrike" dirty="0" err="1">
                <a:solidFill>
                  <a:srgbClr val="000000"/>
                </a:solidFill>
                <a:latin typeface="Lato Light"/>
                <a:ea typeface="Lato Light"/>
                <a:cs typeface="Lato Light"/>
                <a:sym typeface="Lato Light"/>
              </a:rPr>
              <a:t>sviluppatore</a:t>
            </a:r>
            <a:r>
              <a:rPr lang="en-US" sz="2600" u="none" strike="noStrike" dirty="0">
                <a:solidFill>
                  <a:srgbClr val="000000"/>
                </a:solidFill>
                <a:latin typeface="Lato Light"/>
                <a:ea typeface="Lato Light"/>
                <a:cs typeface="Lato Light"/>
                <a:sym typeface="Lato Light"/>
              </a:rPr>
              <a:t> senior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fornisce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suggerimenti</a:t>
            </a:r>
            <a:r>
              <a:rPr lang="en-US" sz="2600" u="none" strike="noStrike" dirty="0">
                <a:solidFill>
                  <a:srgbClr val="000000"/>
                </a:solidFill>
                <a:latin typeface="Lato Light"/>
                <a:ea typeface="Lato Light"/>
                <a:cs typeface="Lato Light"/>
                <a:sym typeface="Lato Light"/>
              </a:rPr>
              <a:t>, non </a:t>
            </a:r>
            <a:r>
              <a:rPr lang="en-US" sz="2600" u="none" strike="noStrike" dirty="0" err="1">
                <a:solidFill>
                  <a:srgbClr val="000000"/>
                </a:solidFill>
                <a:latin typeface="Lato Light"/>
                <a:ea typeface="Lato Light"/>
                <a:cs typeface="Lato Light"/>
                <a:sym typeface="Lato Light"/>
              </a:rPr>
              <a:t>risposte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dirette</a:t>
            </a:r>
            <a:r>
              <a:rPr lang="en-US" sz="2600" u="none" strike="noStrike" dirty="0">
                <a:solidFill>
                  <a:srgbClr val="000000"/>
                </a:solidFill>
                <a:latin typeface="Lato Light"/>
                <a:ea typeface="Lato Light"/>
                <a:cs typeface="Lato Light"/>
                <a:sym typeface="Lato Light"/>
              </a:rPr>
              <a:t>, in modo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gli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studenti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imparino</a:t>
            </a:r>
            <a:r>
              <a:rPr lang="en-US" sz="2600" u="none" strike="noStrike" dirty="0">
                <a:solidFill>
                  <a:srgbClr val="000000"/>
                </a:solidFill>
                <a:latin typeface="Lato Light"/>
                <a:ea typeface="Lato Light"/>
                <a:cs typeface="Lato Light"/>
                <a:sym typeface="Lato Light"/>
              </a:rPr>
              <a:t> a </a:t>
            </a:r>
            <a:r>
              <a:rPr lang="en-US" sz="2600" u="none" strike="noStrike" dirty="0" err="1">
                <a:solidFill>
                  <a:srgbClr val="000000"/>
                </a:solidFill>
                <a:latin typeface="Lato Light"/>
                <a:ea typeface="Lato Light"/>
                <a:cs typeface="Lato Light"/>
                <a:sym typeface="Lato Light"/>
              </a:rPr>
              <a:t>risolvere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problemi</a:t>
            </a:r>
            <a:r>
              <a:rPr lang="en-US" sz="2600" u="none" strike="noStrike" dirty="0">
                <a:solidFill>
                  <a:srgbClr val="000000"/>
                </a:solidFill>
                <a:latin typeface="Lato Light"/>
                <a:ea typeface="Lato Light"/>
                <a:cs typeface="Lato Light"/>
                <a:sym typeface="Lato Light"/>
              </a:rPr>
              <a:t> in </a:t>
            </a:r>
            <a:r>
              <a:rPr lang="en-US" sz="2600" u="none" strike="noStrike" dirty="0" err="1">
                <a:solidFill>
                  <a:srgbClr val="000000"/>
                </a:solidFill>
                <a:latin typeface="Lato Light"/>
                <a:ea typeface="Lato Light"/>
                <a:cs typeface="Lato Light"/>
                <a:sym typeface="Lato Light"/>
              </a:rPr>
              <a:t>autonomia</a:t>
            </a:r>
            <a:r>
              <a:rPr lang="en-US" sz="2600" u="none" strike="noStrike" dirty="0">
                <a:solidFill>
                  <a:srgbClr val="000000"/>
                </a:solidFill>
                <a:latin typeface="Lato Light"/>
                <a:ea typeface="Lato Light"/>
                <a:cs typeface="Lato Light"/>
                <a:sym typeface="Lato Light"/>
              </a:rPr>
              <a:t>.</a:t>
            </a:r>
          </a:p>
          <a:p>
            <a:pPr marL="0" lvl="0" indent="0" algn="l">
              <a:lnSpc>
                <a:spcPts val="3933"/>
              </a:lnSpc>
              <a:spcBef>
                <a:spcPct val="0"/>
              </a:spcBef>
            </a:pPr>
            <a:endParaRPr lang="en-US" sz="2600" u="none" strike="noStrike" dirty="0">
              <a:solidFill>
                <a:srgbClr val="000000"/>
              </a:solidFill>
              <a:latin typeface="Lato Light"/>
              <a:ea typeface="Lato Light"/>
              <a:cs typeface="Lato Light"/>
              <a:sym typeface="Lato Light"/>
            </a:endParaRPr>
          </a:p>
          <a:p>
            <a:pPr marL="0" lvl="0" indent="0" algn="l">
              <a:lnSpc>
                <a:spcPts val="3933"/>
              </a:lnSpc>
              <a:spcBef>
                <a:spcPct val="0"/>
              </a:spcBef>
            </a:pPr>
            <a:r>
              <a:rPr lang="en-US" sz="2600" u="none" strike="noStrike" dirty="0" err="1">
                <a:solidFill>
                  <a:srgbClr val="000000"/>
                </a:solidFill>
                <a:latin typeface="Lato Light"/>
                <a:ea typeface="Lato Light"/>
                <a:cs typeface="Lato Light"/>
                <a:sym typeface="Lato Light"/>
              </a:rPr>
              <a:t>L'intelligenza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artificiale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può</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gestire</a:t>
            </a:r>
            <a:r>
              <a:rPr lang="en-US" sz="2600" u="none" strike="noStrike" dirty="0">
                <a:solidFill>
                  <a:srgbClr val="000000"/>
                </a:solidFill>
                <a:latin typeface="Lato Light"/>
                <a:ea typeface="Lato Light"/>
                <a:cs typeface="Lato Light"/>
                <a:sym typeface="Lato Light"/>
              </a:rPr>
              <a:t> il </a:t>
            </a:r>
            <a:r>
              <a:rPr lang="en-US" sz="2600" u="none" strike="noStrike" dirty="0" err="1">
                <a:solidFill>
                  <a:srgbClr val="000000"/>
                </a:solidFill>
                <a:latin typeface="Lato Light"/>
                <a:ea typeface="Lato Light"/>
                <a:cs typeface="Lato Light"/>
                <a:sym typeface="Lato Light"/>
              </a:rPr>
              <a:t>lavoro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rapido</a:t>
            </a:r>
            <a:r>
              <a:rPr lang="en-US" sz="2600" u="none" strike="noStrike" dirty="0">
                <a:solidFill>
                  <a:srgbClr val="000000"/>
                </a:solidFill>
                <a:latin typeface="Lato Light"/>
                <a:ea typeface="Lato Light"/>
                <a:cs typeface="Lato Light"/>
                <a:sym typeface="Lato Light"/>
              </a:rPr>
              <a:t> e </a:t>
            </a:r>
            <a:r>
              <a:rPr lang="en-US" sz="2600" u="none" strike="noStrike" dirty="0" err="1">
                <a:solidFill>
                  <a:srgbClr val="000000"/>
                </a:solidFill>
                <a:latin typeface="Lato Light"/>
                <a:ea typeface="Lato Light"/>
                <a:cs typeface="Lato Light"/>
                <a:sym typeface="Lato Light"/>
              </a:rPr>
              <a:t>ripetitivo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valutazione</a:t>
            </a:r>
            <a:r>
              <a:rPr lang="en-US" sz="2600" u="none" strike="noStrike" dirty="0">
                <a:solidFill>
                  <a:srgbClr val="000000"/>
                </a:solidFill>
                <a:latin typeface="Lato Light"/>
                <a:ea typeface="Lato Light"/>
                <a:cs typeface="Lato Light"/>
                <a:sym typeface="Lato Light"/>
              </a:rPr>
              <a:t>, feedback), </a:t>
            </a:r>
            <a:r>
              <a:rPr lang="en-US" sz="2600" u="none" strike="noStrike" dirty="0" err="1">
                <a:solidFill>
                  <a:srgbClr val="000000"/>
                </a:solidFill>
                <a:latin typeface="Lato Light"/>
                <a:ea typeface="Lato Light"/>
                <a:cs typeface="Lato Light"/>
                <a:sym typeface="Lato Light"/>
              </a:rPr>
              <a:t>mentre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tu</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puoi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concentrarti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su</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ciò</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l'IA</a:t>
            </a:r>
            <a:r>
              <a:rPr lang="en-US" sz="2600" u="none" strike="noStrike" dirty="0">
                <a:solidFill>
                  <a:srgbClr val="000000"/>
                </a:solidFill>
                <a:latin typeface="Lato Light"/>
                <a:ea typeface="Lato Light"/>
                <a:cs typeface="Lato Light"/>
                <a:sym typeface="Lato Light"/>
              </a:rPr>
              <a:t> non </a:t>
            </a:r>
            <a:r>
              <a:rPr lang="en-US" sz="2600" u="none" strike="noStrike" dirty="0" err="1">
                <a:solidFill>
                  <a:srgbClr val="000000"/>
                </a:solidFill>
                <a:latin typeface="Lato Light"/>
                <a:ea typeface="Lato Light"/>
                <a:cs typeface="Lato Light"/>
                <a:sym typeface="Lato Light"/>
              </a:rPr>
              <a:t>può</a:t>
            </a:r>
            <a:r>
              <a:rPr lang="en-US" sz="2600" u="none" strike="noStrike" dirty="0">
                <a:solidFill>
                  <a:srgbClr val="000000"/>
                </a:solidFill>
                <a:latin typeface="Lato Light"/>
                <a:ea typeface="Lato Light"/>
                <a:cs typeface="Lato Light"/>
                <a:sym typeface="Lato Light"/>
              </a:rPr>
              <a:t> fare, come </a:t>
            </a:r>
            <a:r>
              <a:rPr lang="en-US" sz="2600" u="none" strike="noStrike" dirty="0" err="1">
                <a:solidFill>
                  <a:srgbClr val="000000"/>
                </a:solidFill>
                <a:latin typeface="Lato Light"/>
                <a:ea typeface="Lato Light"/>
                <a:cs typeface="Lato Light"/>
                <a:sym typeface="Lato Light"/>
              </a:rPr>
              <a:t>incoraggiare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fornire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supporto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emotivo</a:t>
            </a:r>
            <a:r>
              <a:rPr lang="en-US" sz="2600" u="none" strike="noStrike" dirty="0">
                <a:solidFill>
                  <a:srgbClr val="000000"/>
                </a:solidFill>
                <a:latin typeface="Lato Light"/>
                <a:ea typeface="Lato Light"/>
                <a:cs typeface="Lato Light"/>
                <a:sym typeface="Lato Light"/>
              </a:rPr>
              <a:t> e </a:t>
            </a:r>
            <a:r>
              <a:rPr lang="en-US" sz="2600" u="none" strike="noStrike" dirty="0" err="1">
                <a:solidFill>
                  <a:srgbClr val="000000"/>
                </a:solidFill>
                <a:latin typeface="Lato Light"/>
                <a:ea typeface="Lato Light"/>
                <a:cs typeface="Lato Light"/>
                <a:sym typeface="Lato Light"/>
              </a:rPr>
              <a:t>prendere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decisioni</a:t>
            </a:r>
            <a:r>
              <a:rPr lang="en-US" sz="2600" u="none" strike="noStrike" dirty="0">
                <a:solidFill>
                  <a:srgbClr val="000000"/>
                </a:solidFill>
                <a:latin typeface="Lato Light"/>
                <a:ea typeface="Lato Light"/>
                <a:cs typeface="Lato Light"/>
                <a:sym typeface="Lato Light"/>
              </a:rPr>
              <a:t>.</a:t>
            </a:r>
          </a:p>
          <a:p>
            <a:pPr marL="0" lvl="0" indent="0" algn="l">
              <a:lnSpc>
                <a:spcPts val="3933"/>
              </a:lnSpc>
              <a:spcBef>
                <a:spcPct val="0"/>
              </a:spcBef>
            </a:pPr>
            <a:endParaRPr lang="en-US" sz="2600" u="none" strike="noStrike" dirty="0">
              <a:solidFill>
                <a:srgbClr val="000000"/>
              </a:solidFill>
              <a:latin typeface="Lato Light"/>
              <a:ea typeface="Lato Light"/>
              <a:cs typeface="Lato Light"/>
              <a:sym typeface="Lato Light"/>
            </a:endParaRPr>
          </a:p>
          <a:p>
            <a:pPr marL="0" lvl="0" indent="0" algn="l">
              <a:lnSpc>
                <a:spcPts val="3933"/>
              </a:lnSpc>
              <a:spcBef>
                <a:spcPct val="0"/>
              </a:spcBef>
            </a:pPr>
            <a:r>
              <a:rPr lang="en-US" sz="2600" b="1" u="none" strike="noStrike" dirty="0">
                <a:solidFill>
                  <a:srgbClr val="000000"/>
                </a:solidFill>
                <a:latin typeface="Lato Light"/>
                <a:ea typeface="Lato Light"/>
                <a:cs typeface="Lato Light"/>
                <a:sym typeface="Lato Light"/>
              </a:rPr>
              <a:t>Il </a:t>
            </a:r>
            <a:r>
              <a:rPr lang="en-US" sz="2600" b="1" u="none" strike="noStrike" dirty="0" err="1">
                <a:solidFill>
                  <a:srgbClr val="000000"/>
                </a:solidFill>
                <a:latin typeface="Lato Light"/>
                <a:ea typeface="Lato Light"/>
                <a:cs typeface="Lato Light"/>
                <a:sym typeface="Lato Light"/>
              </a:rPr>
              <a:t>tuo</a:t>
            </a:r>
            <a:r>
              <a:rPr lang="en-US" sz="2600" b="1" u="none" strike="noStrike" dirty="0">
                <a:solidFill>
                  <a:srgbClr val="000000"/>
                </a:solidFill>
                <a:latin typeface="Lato Light"/>
                <a:ea typeface="Lato Light"/>
                <a:cs typeface="Lato Light"/>
                <a:sym typeface="Lato Light"/>
              </a:rPr>
              <a:t> </a:t>
            </a:r>
            <a:r>
              <a:rPr lang="en-US" sz="2600" b="1" u="none" strike="noStrike" dirty="0" err="1">
                <a:solidFill>
                  <a:srgbClr val="000000"/>
                </a:solidFill>
                <a:latin typeface="Lato Light"/>
                <a:ea typeface="Lato Light"/>
                <a:cs typeface="Lato Light"/>
                <a:sym typeface="Lato Light"/>
              </a:rPr>
              <a:t>compito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progettare</a:t>
            </a:r>
            <a:r>
              <a:rPr lang="en-US" sz="2600" u="none" strike="noStrike" dirty="0">
                <a:solidFill>
                  <a:srgbClr val="000000"/>
                </a:solidFill>
                <a:latin typeface="Lato Light"/>
                <a:ea typeface="Lato Light"/>
                <a:cs typeface="Lato Light"/>
                <a:sym typeface="Lato Light"/>
              </a:rPr>
              <a:t> un piano </a:t>
            </a:r>
            <a:r>
              <a:rPr lang="en-US" sz="2600" u="none" strike="noStrike" dirty="0" err="1">
                <a:solidFill>
                  <a:srgbClr val="000000"/>
                </a:solidFill>
                <a:latin typeface="Lato Light"/>
                <a:ea typeface="Lato Light"/>
                <a:cs typeface="Lato Light"/>
                <a:sym typeface="Lato Light"/>
              </a:rPr>
              <a:t>basato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sull'intelligenza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artificiale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aiuti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almeno</a:t>
            </a:r>
            <a:r>
              <a:rPr lang="en-US" sz="2600" u="none" strike="noStrike" dirty="0">
                <a:solidFill>
                  <a:srgbClr val="000000"/>
                </a:solidFill>
                <a:latin typeface="Lato Light"/>
                <a:ea typeface="Lato Light"/>
                <a:cs typeface="Lato Light"/>
                <a:sym typeface="Lato Light"/>
              </a:rPr>
              <a:t> l'80% degli </a:t>
            </a:r>
            <a:r>
              <a:rPr lang="en-US" sz="2600" u="none" strike="noStrike" dirty="0" err="1">
                <a:solidFill>
                  <a:srgbClr val="000000"/>
                </a:solidFill>
                <a:latin typeface="Lato Light"/>
                <a:ea typeface="Lato Light"/>
                <a:cs typeface="Lato Light"/>
                <a:sym typeface="Lato Light"/>
              </a:rPr>
              <a:t>studenti</a:t>
            </a:r>
            <a:r>
              <a:rPr lang="en-US" sz="2600" u="none" strike="noStrike" dirty="0">
                <a:solidFill>
                  <a:srgbClr val="000000"/>
                </a:solidFill>
                <a:latin typeface="Lato Light"/>
                <a:ea typeface="Lato Light"/>
                <a:cs typeface="Lato Light"/>
                <a:sym typeface="Lato Light"/>
              </a:rPr>
              <a:t> a </a:t>
            </a:r>
            <a:r>
              <a:rPr lang="en-US" sz="2600" u="none" strike="noStrike" dirty="0" err="1">
                <a:solidFill>
                  <a:srgbClr val="000000"/>
                </a:solidFill>
                <a:latin typeface="Lato Light"/>
                <a:ea typeface="Lato Light"/>
                <a:cs typeface="Lato Light"/>
                <a:sym typeface="Lato Light"/>
              </a:rPr>
              <a:t>rischio</a:t>
            </a:r>
            <a:r>
              <a:rPr lang="en-US" sz="2600" u="none" strike="noStrike" dirty="0">
                <a:solidFill>
                  <a:srgbClr val="000000"/>
                </a:solidFill>
                <a:latin typeface="Lato Light"/>
                <a:ea typeface="Lato Light"/>
                <a:cs typeface="Lato Light"/>
                <a:sym typeface="Lato Light"/>
              </a:rPr>
              <a:t> a </a:t>
            </a:r>
            <a:r>
              <a:rPr lang="en-US" sz="2600" u="none" strike="noStrike" dirty="0" err="1">
                <a:solidFill>
                  <a:srgbClr val="000000"/>
                </a:solidFill>
                <a:latin typeface="Lato Light"/>
                <a:ea typeface="Lato Light"/>
                <a:cs typeface="Lato Light"/>
                <a:sym typeface="Lato Light"/>
              </a:rPr>
              <a:t>raggiungere</a:t>
            </a:r>
            <a:r>
              <a:rPr lang="en-US" sz="2600" u="none" strike="noStrike" dirty="0">
                <a:solidFill>
                  <a:srgbClr val="000000"/>
                </a:solidFill>
                <a:latin typeface="Lato Light"/>
                <a:ea typeface="Lato Light"/>
                <a:cs typeface="Lato Light"/>
                <a:sym typeface="Lato Light"/>
              </a:rPr>
              <a:t> la </a:t>
            </a:r>
            <a:r>
              <a:rPr lang="en-US" sz="2600" u="none" strike="noStrike" dirty="0" err="1">
                <a:solidFill>
                  <a:srgbClr val="000000"/>
                </a:solidFill>
                <a:latin typeface="Lato Light"/>
                <a:ea typeface="Lato Light"/>
                <a:cs typeface="Lato Light"/>
                <a:sym typeface="Lato Light"/>
              </a:rPr>
              <a:t>padronanza</a:t>
            </a:r>
            <a:r>
              <a:rPr lang="en-US" sz="2600" u="none" strike="noStrike" dirty="0">
                <a:solidFill>
                  <a:srgbClr val="000000"/>
                </a:solidFill>
                <a:latin typeface="Lato Light"/>
                <a:ea typeface="Lato Light"/>
                <a:cs typeface="Lato Light"/>
                <a:sym typeface="Lato Light"/>
              </a:rPr>
              <a:t> della </a:t>
            </a:r>
            <a:r>
              <a:rPr lang="en-US" sz="2600" u="none" strike="noStrike" dirty="0" err="1">
                <a:solidFill>
                  <a:srgbClr val="000000"/>
                </a:solidFill>
                <a:latin typeface="Lato Light"/>
                <a:ea typeface="Lato Light"/>
                <a:cs typeface="Lato Light"/>
                <a:sym typeface="Lato Light"/>
              </a:rPr>
              <a:t>materia</a:t>
            </a:r>
            <a:r>
              <a:rPr lang="en-US" sz="2600" u="none" strike="noStrike" dirty="0">
                <a:solidFill>
                  <a:srgbClr val="000000"/>
                </a:solidFill>
                <a:latin typeface="Lato Light"/>
                <a:ea typeface="Lato Light"/>
                <a:cs typeface="Lato Light"/>
                <a:sym typeface="Lato Light"/>
              </a:rPr>
              <a:t> in </a:t>
            </a:r>
            <a:r>
              <a:rPr lang="en-US" sz="2600" u="none" strike="noStrike" dirty="0" err="1">
                <a:solidFill>
                  <a:srgbClr val="000000"/>
                </a:solidFill>
                <a:latin typeface="Lato Light"/>
                <a:ea typeface="Lato Light"/>
                <a:cs typeface="Lato Light"/>
                <a:sym typeface="Lato Light"/>
              </a:rPr>
              <a:t>una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settimana</a:t>
            </a:r>
            <a:r>
              <a:rPr lang="en-US" sz="2600" u="none" strike="noStrike" dirty="0">
                <a:solidFill>
                  <a:srgbClr val="000000"/>
                </a:solidFill>
                <a:latin typeface="Lato Light"/>
                <a:ea typeface="Lato Light"/>
                <a:cs typeface="Lato Light"/>
                <a:sym typeface="Lato Light"/>
              </a:rPr>
              <a:t>, senza </a:t>
            </a:r>
            <a:r>
              <a:rPr lang="en-US" sz="2600" u="none" strike="noStrike" dirty="0" err="1">
                <a:solidFill>
                  <a:srgbClr val="000000"/>
                </a:solidFill>
                <a:latin typeface="Lato Light"/>
                <a:ea typeface="Lato Light"/>
                <a:cs typeface="Lato Light"/>
                <a:sym typeface="Lato Light"/>
              </a:rPr>
              <a:t>ritardare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gli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studenti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più</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avanzati</a:t>
            </a:r>
            <a:r>
              <a:rPr lang="en-US" sz="2600" u="none" strike="noStrike" dirty="0">
                <a:solidFill>
                  <a:srgbClr val="000000"/>
                </a:solidFill>
                <a:latin typeface="Lato Light"/>
                <a:ea typeface="Lato Light"/>
                <a:cs typeface="Lato Light"/>
                <a:sym typeface="Lato Light"/>
              </a:rPr>
              <a:t>.</a:t>
            </a:r>
          </a:p>
          <a:p>
            <a:pPr marL="0" lvl="0" indent="0" algn="l">
              <a:lnSpc>
                <a:spcPts val="2520"/>
              </a:lnSpc>
              <a:spcBef>
                <a:spcPct val="0"/>
              </a:spcBef>
            </a:pPr>
            <a:endParaRPr lang="en-US" sz="2850" u="none" strike="noStrike"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931888" y="716909"/>
            <a:ext cx="8091041"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Strumento di autovalutazione</a:t>
            </a:r>
          </a:p>
        </p:txBody>
      </p:sp>
      <p:grpSp>
        <p:nvGrpSpPr>
          <p:cNvPr id="5" name="Group 5"/>
          <p:cNvGrpSpPr/>
          <p:nvPr/>
        </p:nvGrpSpPr>
        <p:grpSpPr>
          <a:xfrm>
            <a:off x="750465" y="2363653"/>
            <a:ext cx="10473014" cy="2492654"/>
            <a:chOff x="0" y="0"/>
            <a:chExt cx="13964018" cy="3323539"/>
          </a:xfrm>
        </p:grpSpPr>
        <p:sp>
          <p:nvSpPr>
            <p:cNvPr id="6" name="Freeform 6"/>
            <p:cNvSpPr/>
            <p:nvPr/>
          </p:nvSpPr>
          <p:spPr>
            <a:xfrm>
              <a:off x="0" y="0"/>
              <a:ext cx="13964022" cy="3323524"/>
            </a:xfrm>
            <a:custGeom>
              <a:avLst/>
              <a:gdLst/>
              <a:ahLst/>
              <a:cxnLst/>
              <a:rect l="l" t="t" r="r" b="b"/>
              <a:pathLst>
                <a:path w="13964022" h="3323524">
                  <a:moveTo>
                    <a:pt x="0" y="0"/>
                  </a:moveTo>
                  <a:lnTo>
                    <a:pt x="13964022" y="0"/>
                  </a:lnTo>
                  <a:lnTo>
                    <a:pt x="13964022" y="3323524"/>
                  </a:lnTo>
                  <a:lnTo>
                    <a:pt x="0" y="3323524"/>
                  </a:lnTo>
                  <a:close/>
                </a:path>
              </a:pathLst>
            </a:custGeom>
            <a:blipFill>
              <a:blip r:embed="rId5">
                <a:alphaModFix amt="0"/>
              </a:blip>
              <a:stretch>
                <a:fillRect t="-61037" b="-2697"/>
              </a:stretch>
            </a:blipFill>
          </p:spPr>
          <p:txBody>
            <a:bodyPr/>
            <a:lstStyle/>
            <a:p>
              <a:endParaRPr lang="es-ES"/>
            </a:p>
          </p:txBody>
        </p:sp>
        <p:sp>
          <p:nvSpPr>
            <p:cNvPr id="7" name="TextBox 7"/>
            <p:cNvSpPr txBox="1"/>
            <p:nvPr/>
          </p:nvSpPr>
          <p:spPr>
            <a:xfrm>
              <a:off x="0" y="-9525"/>
              <a:ext cx="13964018" cy="3333064"/>
            </a:xfrm>
            <a:prstGeom prst="rect">
              <a:avLst/>
            </a:prstGeom>
          </p:spPr>
          <p:txBody>
            <a:bodyPr lIns="0" tIns="0" rIns="0" bIns="0" rtlCol="0" anchor="ctr"/>
            <a:lstStyle/>
            <a:p>
              <a:pPr marL="765810" lvl="1" indent="-382905" algn="l">
                <a:lnSpc>
                  <a:spcPts val="4320"/>
                </a:lnSpc>
                <a:spcBef>
                  <a:spcPct val="0"/>
                </a:spcBef>
                <a:buAutoNum type="arabicPeriod"/>
              </a:pPr>
              <a:r>
                <a:rPr lang="en-US" sz="3600" u="none" strike="noStrike">
                  <a:solidFill>
                    <a:srgbClr val="000000"/>
                  </a:solidFill>
                  <a:latin typeface="Oswald"/>
                  <a:ea typeface="Oswald"/>
                  <a:cs typeface="Oswald"/>
                  <a:sym typeface="Oswald"/>
                </a:rPr>
                <a:t>Qual è la principale difficoltà che gli insegnanti incontrano attualmente con i metodi di insegnamento tradizionali e in che modo sperano che l'intelligenza artificiale li aiuti a superarla?</a:t>
              </a:r>
            </a:p>
          </p:txBody>
        </p:sp>
      </p:grpSp>
      <p:sp>
        <p:nvSpPr>
          <p:cNvPr id="8" name="TextBox 8"/>
          <p:cNvSpPr txBox="1"/>
          <p:nvPr/>
        </p:nvSpPr>
        <p:spPr>
          <a:xfrm>
            <a:off x="930459" y="5324475"/>
            <a:ext cx="10293020" cy="3488134"/>
          </a:xfrm>
          <a:prstGeom prst="rect">
            <a:avLst/>
          </a:prstGeom>
        </p:spPr>
        <p:txBody>
          <a:bodyPr lIns="0" tIns="0" rIns="0" bIns="0" rtlCol="0" anchor="t">
            <a:spAutoFit/>
          </a:bodyPr>
          <a:lstStyle/>
          <a:p>
            <a:pPr marL="677704" lvl="1" indent="-338852"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La </a:t>
            </a:r>
            <a:r>
              <a:rPr lang="en-US" sz="2850" u="none" strike="noStrike" dirty="0" err="1">
                <a:solidFill>
                  <a:srgbClr val="53575E"/>
                </a:solidFill>
                <a:latin typeface="Lato Light"/>
                <a:ea typeface="Lato Light"/>
                <a:cs typeface="Lato Light"/>
                <a:sym typeface="Lato Light"/>
              </a:rPr>
              <a:t>difficoltà</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personalizzare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i</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contenuti</a:t>
            </a:r>
            <a:r>
              <a:rPr lang="en-US" sz="2850" u="none" strike="noStrike" dirty="0">
                <a:solidFill>
                  <a:srgbClr val="53575E"/>
                </a:solidFill>
                <a:latin typeface="Lato Light"/>
                <a:ea typeface="Lato Light"/>
                <a:cs typeface="Lato Light"/>
                <a:sym typeface="Lato Light"/>
              </a:rPr>
              <a:t> in base alle </a:t>
            </a:r>
            <a:r>
              <a:rPr lang="en-US" sz="2850" u="none" strike="noStrike" dirty="0" err="1">
                <a:solidFill>
                  <a:srgbClr val="53575E"/>
                </a:solidFill>
                <a:latin typeface="Lato Light"/>
                <a:ea typeface="Lato Light"/>
                <a:cs typeface="Lato Light"/>
                <a:sym typeface="Lato Light"/>
              </a:rPr>
              <a:t>esigenze</a:t>
            </a:r>
            <a:r>
              <a:rPr lang="en-US" sz="2850" u="none" strike="noStrike" dirty="0">
                <a:solidFill>
                  <a:srgbClr val="53575E"/>
                </a:solidFill>
                <a:latin typeface="Lato Light"/>
                <a:ea typeface="Lato Light"/>
                <a:cs typeface="Lato Light"/>
                <a:sym typeface="Lato Light"/>
              </a:rPr>
              <a:t> di ogni </a:t>
            </a:r>
            <a:r>
              <a:rPr lang="en-US" sz="2850" u="none" strike="noStrike" dirty="0" err="1">
                <a:solidFill>
                  <a:srgbClr val="53575E"/>
                </a:solidFill>
                <a:latin typeface="Lato Light"/>
                <a:ea typeface="Lato Light"/>
                <a:cs typeface="Lato Light"/>
                <a:sym typeface="Lato Light"/>
              </a:rPr>
              <a:t>singolo</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studente</a:t>
            </a:r>
            <a:r>
              <a:rPr lang="en-US" sz="2850" u="none" strike="noStrike" dirty="0">
                <a:solidFill>
                  <a:srgbClr val="53575E"/>
                </a:solidFill>
                <a:latin typeface="Lato Light"/>
                <a:ea typeface="Lato Light"/>
                <a:cs typeface="Lato Light"/>
                <a:sym typeface="Lato Light"/>
              </a:rPr>
              <a:t>.</a:t>
            </a:r>
          </a:p>
          <a:p>
            <a:pPr marL="677704" lvl="1" indent="-338852"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677704" lvl="1" indent="-338852"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La </a:t>
            </a:r>
            <a:r>
              <a:rPr lang="en-US" sz="2850" u="none" strike="noStrike" dirty="0" err="1">
                <a:solidFill>
                  <a:srgbClr val="53575E"/>
                </a:solidFill>
                <a:latin typeface="Lato Light"/>
                <a:ea typeface="Lato Light"/>
                <a:cs typeface="Lato Light"/>
                <a:sym typeface="Lato Light"/>
              </a:rPr>
              <a:t>mancanza</a:t>
            </a:r>
            <a:r>
              <a:rPr lang="en-US" sz="2850" u="none" strike="noStrike" dirty="0">
                <a:solidFill>
                  <a:srgbClr val="53575E"/>
                </a:solidFill>
                <a:latin typeface="Lato Light"/>
                <a:ea typeface="Lato Light"/>
                <a:cs typeface="Lato Light"/>
                <a:sym typeface="Lato Light"/>
              </a:rPr>
              <a:t> di accesso degli </a:t>
            </a:r>
            <a:r>
              <a:rPr lang="en-US" sz="2850" u="none" strike="noStrike" dirty="0" err="1">
                <a:solidFill>
                  <a:srgbClr val="53575E"/>
                </a:solidFill>
                <a:latin typeface="Lato Light"/>
                <a:ea typeface="Lato Light"/>
                <a:cs typeface="Lato Light"/>
                <a:sym typeface="Lato Light"/>
              </a:rPr>
              <a:t>studenti</a:t>
            </a:r>
            <a:r>
              <a:rPr lang="en-US" sz="2850" u="none" strike="noStrike" dirty="0">
                <a:solidFill>
                  <a:srgbClr val="53575E"/>
                </a:solidFill>
                <a:latin typeface="Lato Light"/>
                <a:ea typeface="Lato Light"/>
                <a:cs typeface="Lato Light"/>
                <a:sym typeface="Lato Light"/>
              </a:rPr>
              <a:t> ai </a:t>
            </a:r>
            <a:r>
              <a:rPr lang="en-US" sz="2850" u="none" strike="noStrike" dirty="0" err="1">
                <a:solidFill>
                  <a:srgbClr val="53575E"/>
                </a:solidFill>
                <a:latin typeface="Lato Light"/>
                <a:ea typeface="Lato Light"/>
                <a:cs typeface="Lato Light"/>
                <a:sym typeface="Lato Light"/>
              </a:rPr>
              <a:t>dispositivi</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digitali</a:t>
            </a:r>
            <a:r>
              <a:rPr lang="en-US" sz="2850" u="none" strike="noStrike" dirty="0">
                <a:solidFill>
                  <a:srgbClr val="53575E"/>
                </a:solidFill>
                <a:latin typeface="Lato Light"/>
                <a:ea typeface="Lato Light"/>
                <a:cs typeface="Lato Light"/>
                <a:sym typeface="Lato Light"/>
              </a:rPr>
              <a:t>.</a:t>
            </a:r>
          </a:p>
          <a:p>
            <a:pPr marL="677704" lvl="1" indent="-338852"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677704" lvl="1" indent="-338852" algn="l">
              <a:lnSpc>
                <a:spcPts val="3419"/>
              </a:lnSpc>
              <a:spcBef>
                <a:spcPct val="0"/>
              </a:spcBef>
              <a:buAutoNum type="alphaLcPeriod"/>
            </a:pPr>
            <a:r>
              <a:rPr lang="en-US" sz="2850" u="none" strike="noStrike" dirty="0" err="1">
                <a:solidFill>
                  <a:srgbClr val="53575E"/>
                </a:solidFill>
                <a:latin typeface="Lato Light"/>
                <a:ea typeface="Lato Light"/>
                <a:cs typeface="Lato Light"/>
                <a:sym typeface="Lato Light"/>
              </a:rPr>
              <a:t>Mancanza</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materiali</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prova</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standardizzati</a:t>
            </a:r>
            <a:r>
              <a:rPr lang="en-US" sz="2850" u="none" strike="noStrike" dirty="0">
                <a:solidFill>
                  <a:srgbClr val="53575E"/>
                </a:solidFill>
                <a:latin typeface="Lato Light"/>
                <a:ea typeface="Lato Light"/>
                <a:cs typeface="Lato Light"/>
                <a:sym typeface="Lato Light"/>
              </a:rPr>
              <a:t>.</a:t>
            </a:r>
          </a:p>
          <a:p>
            <a:pPr marL="677704" lvl="1" indent="-338852"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677704" lvl="1" indent="-338852"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La </a:t>
            </a:r>
            <a:r>
              <a:rPr lang="en-US" sz="2850" u="none" strike="noStrike" dirty="0" err="1">
                <a:solidFill>
                  <a:srgbClr val="53575E"/>
                </a:solidFill>
                <a:latin typeface="Lato Light"/>
                <a:ea typeface="Lato Light"/>
                <a:cs typeface="Lato Light"/>
                <a:sym typeface="Lato Light"/>
              </a:rPr>
              <a:t>noia</a:t>
            </a:r>
            <a:r>
              <a:rPr lang="en-US" sz="2850" u="none" strike="noStrike" dirty="0">
                <a:solidFill>
                  <a:srgbClr val="53575E"/>
                </a:solidFill>
                <a:latin typeface="Lato Light"/>
                <a:ea typeface="Lato Light"/>
                <a:cs typeface="Lato Light"/>
                <a:sym typeface="Lato Light"/>
              </a:rPr>
              <a:t> degli </a:t>
            </a:r>
            <a:r>
              <a:rPr lang="en-US" sz="2850" u="none" strike="noStrike" dirty="0" err="1">
                <a:solidFill>
                  <a:srgbClr val="53575E"/>
                </a:solidFill>
                <a:latin typeface="Lato Light"/>
                <a:ea typeface="Lato Light"/>
                <a:cs typeface="Lato Light"/>
                <a:sym typeface="Lato Light"/>
              </a:rPr>
              <a:t>studenti</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nei</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confronti</a:t>
            </a:r>
            <a:r>
              <a:rPr lang="en-US" sz="2850" u="none" strike="noStrike" dirty="0">
                <a:solidFill>
                  <a:srgbClr val="53575E"/>
                </a:solidFill>
                <a:latin typeface="Lato Light"/>
                <a:ea typeface="Lato Light"/>
                <a:cs typeface="Lato Light"/>
                <a:sym typeface="Lato Light"/>
              </a:rPr>
              <a:t> della </a:t>
            </a:r>
            <a:r>
              <a:rPr lang="en-US" sz="2850" u="none" strike="noStrike" dirty="0" err="1">
                <a:solidFill>
                  <a:srgbClr val="53575E"/>
                </a:solidFill>
                <a:latin typeface="Lato Light"/>
                <a:ea typeface="Lato Light"/>
                <a:cs typeface="Lato Light"/>
                <a:sym typeface="Lato Light"/>
              </a:rPr>
              <a:t>materia</a:t>
            </a:r>
            <a:r>
              <a:rPr lang="en-US" sz="2850" u="none" strike="noStrike" dirty="0">
                <a:solidFill>
                  <a:srgbClr val="53575E"/>
                </a:solidFill>
                <a:latin typeface="Lato Light"/>
                <a:ea typeface="Lato Light"/>
                <a:cs typeface="Lato Light"/>
                <a:sym typeface="Lato Light"/>
              </a:rPr>
              <a:t>.</a:t>
            </a:r>
          </a:p>
        </p:txBody>
      </p:sp>
      <p:grpSp>
        <p:nvGrpSpPr>
          <p:cNvPr id="9" name="Group 9"/>
          <p:cNvGrpSpPr/>
          <p:nvPr/>
        </p:nvGrpSpPr>
        <p:grpSpPr>
          <a:xfrm>
            <a:off x="14965994" y="349444"/>
            <a:ext cx="2799445" cy="1224267"/>
            <a:chOff x="0" y="0"/>
            <a:chExt cx="3732593" cy="1632356"/>
          </a:xfrm>
        </p:grpSpPr>
        <p:sp>
          <p:nvSpPr>
            <p:cNvPr id="10" name="Freeform 10"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2856874" y="4243092"/>
            <a:ext cx="2654103" cy="2654103"/>
            <a:chOff x="0" y="0"/>
            <a:chExt cx="3538804" cy="3538804"/>
          </a:xfrm>
        </p:grpSpPr>
        <p:sp>
          <p:nvSpPr>
            <p:cNvPr id="12" name="Freeform 12" descr="Logo del cappello di laurea  Il contenuto generato dall'intelligenza artificiale potrebbe non essere accurato."/>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941DF574-6CF2-BA24-C2D8-0A187AE300E5}"/>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it-IT" sz="2850" i="1" dirty="0">
                <a:solidFill>
                  <a:srgbClr val="53575E"/>
                </a:solidFill>
                <a:latin typeface="Lato Light"/>
                <a:ea typeface="Lato Light"/>
                <a:cs typeface="Lato Light"/>
                <a:sym typeface="Lato Light"/>
              </a:rPr>
              <a:t>Controlla la risposta corretta nell'ultima diapositiva!</a:t>
            </a:r>
            <a:endParaRPr lang="en-US" sz="2850" i="1" dirty="0">
              <a:solidFill>
                <a:srgbClr val="53575E"/>
              </a:solidFill>
              <a:latin typeface="Lato Light"/>
              <a:ea typeface="Lato Light"/>
              <a:cs typeface="Lato Light"/>
              <a:sym typeface="Lato Light"/>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grpSp>
        <p:nvGrpSpPr>
          <p:cNvPr id="4" name="Group 4"/>
          <p:cNvGrpSpPr/>
          <p:nvPr/>
        </p:nvGrpSpPr>
        <p:grpSpPr>
          <a:xfrm>
            <a:off x="1040635" y="2958370"/>
            <a:ext cx="12383243" cy="672750"/>
            <a:chOff x="0" y="0"/>
            <a:chExt cx="16510991" cy="897000"/>
          </a:xfrm>
        </p:grpSpPr>
        <p:sp>
          <p:nvSpPr>
            <p:cNvPr id="5" name="Freeform 5"/>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6" name="TextBox 6"/>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err="1">
                  <a:solidFill>
                    <a:srgbClr val="000000"/>
                  </a:solidFill>
                  <a:latin typeface="Lato Bold"/>
                  <a:ea typeface="Lato Bold"/>
                  <a:cs typeface="Lato Bold"/>
                  <a:sym typeface="Lato Bold"/>
                </a:rPr>
                <a:t>Domanda</a:t>
              </a:r>
              <a:r>
                <a:rPr lang="en-US" sz="3000" b="1" u="none" strike="noStrike" dirty="0">
                  <a:solidFill>
                    <a:srgbClr val="000000"/>
                  </a:solidFill>
                  <a:latin typeface="Lato Bold"/>
                  <a:ea typeface="Lato Bold"/>
                  <a:cs typeface="Lato Bold"/>
                  <a:sym typeface="Lato Bold"/>
                </a:rPr>
                <a:t> di </a:t>
              </a:r>
              <a:r>
                <a:rPr lang="en-US" sz="3000" b="1" u="none" strike="noStrike" dirty="0" err="1">
                  <a:solidFill>
                    <a:srgbClr val="000000"/>
                  </a:solidFill>
                  <a:latin typeface="Lato Bold"/>
                  <a:ea typeface="Lato Bold"/>
                  <a:cs typeface="Lato Bold"/>
                  <a:sym typeface="Lato Bold"/>
                </a:rPr>
                <a:t>riflessione</a:t>
              </a:r>
              <a:endParaRPr lang="en-US" sz="3000" b="1" u="none" strike="noStrike" dirty="0">
                <a:solidFill>
                  <a:srgbClr val="000000"/>
                </a:solidFill>
                <a:latin typeface="Lato Bold"/>
                <a:ea typeface="Lato Bold"/>
                <a:cs typeface="Lato Bold"/>
                <a:sym typeface="Lato Bold"/>
              </a:endParaRPr>
            </a:p>
          </p:txBody>
        </p:sp>
      </p:grpSp>
      <p:sp>
        <p:nvSpPr>
          <p:cNvPr id="7" name="TextBox 7"/>
          <p:cNvSpPr txBox="1"/>
          <p:nvPr/>
        </p:nvSpPr>
        <p:spPr>
          <a:xfrm>
            <a:off x="1028700" y="4178137"/>
            <a:ext cx="16227076" cy="2603277"/>
          </a:xfrm>
          <a:prstGeom prst="rect">
            <a:avLst/>
          </a:prstGeom>
        </p:spPr>
        <p:txBody>
          <a:bodyPr lIns="0" tIns="0" rIns="0" bIns="0" rtlCol="0" anchor="t">
            <a:spAutoFit/>
          </a:bodyPr>
          <a:lstStyle/>
          <a:p>
            <a:pPr marL="0" lvl="0" indent="0" algn="just">
              <a:lnSpc>
                <a:spcPts val="2879"/>
              </a:lnSpc>
              <a:spcBef>
                <a:spcPct val="0"/>
              </a:spcBef>
            </a:pPr>
            <a:endParaRPr sz="2800" dirty="0">
              <a:latin typeface="Lato Light" panose="020F0302020204030203" pitchFamily="34" charset="0"/>
            </a:endParaRPr>
          </a:p>
          <a:p>
            <a:pPr marL="0" lvl="0" indent="0" algn="just">
              <a:lnSpc>
                <a:spcPts val="2879"/>
              </a:lnSpc>
              <a:spcBef>
                <a:spcPct val="0"/>
              </a:spcBef>
            </a:pPr>
            <a:r>
              <a:rPr lang="en-US" sz="2800" u="none" strike="noStrike" dirty="0">
                <a:solidFill>
                  <a:srgbClr val="53575E"/>
                </a:solidFill>
                <a:latin typeface="Lato Light" panose="020F0302020204030203" pitchFamily="34" charset="0"/>
                <a:ea typeface="Lato Light"/>
                <a:cs typeface="Lato Light"/>
                <a:sym typeface="Lato Light"/>
              </a:rPr>
              <a:t>Se </a:t>
            </a:r>
            <a:r>
              <a:rPr lang="en-US" sz="2800" u="none" strike="noStrike" dirty="0" err="1">
                <a:solidFill>
                  <a:srgbClr val="53575E"/>
                </a:solidFill>
                <a:latin typeface="Lato Light" panose="020F0302020204030203" pitchFamily="34" charset="0"/>
                <a:ea typeface="Lato Light"/>
                <a:cs typeface="Lato Light"/>
                <a:sym typeface="Lato Light"/>
              </a:rPr>
              <a:t>doveste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implementare</a:t>
            </a:r>
            <a:r>
              <a:rPr lang="en-US" sz="2800" u="none" strike="noStrike" dirty="0">
                <a:solidFill>
                  <a:srgbClr val="53575E"/>
                </a:solidFill>
                <a:latin typeface="Lato Light" panose="020F0302020204030203" pitchFamily="34" charset="0"/>
                <a:ea typeface="Lato Light"/>
                <a:cs typeface="Lato Light"/>
                <a:sym typeface="Lato Light"/>
              </a:rPr>
              <a:t> un </a:t>
            </a:r>
            <a:r>
              <a:rPr lang="en-US" sz="2800" u="none" strike="noStrike" dirty="0" err="1">
                <a:solidFill>
                  <a:srgbClr val="53575E"/>
                </a:solidFill>
                <a:latin typeface="Lato Light" panose="020F0302020204030203" pitchFamily="34" charset="0"/>
                <a:ea typeface="Lato Light"/>
                <a:cs typeface="Lato Light"/>
                <a:sym typeface="Lato Light"/>
              </a:rPr>
              <a:t>modello</a:t>
            </a:r>
            <a:r>
              <a:rPr lang="en-US" sz="2800" u="none" strike="noStrike" dirty="0">
                <a:solidFill>
                  <a:srgbClr val="53575E"/>
                </a:solidFill>
                <a:latin typeface="Lato Light" panose="020F0302020204030203" pitchFamily="34" charset="0"/>
                <a:ea typeface="Lato Light"/>
                <a:cs typeface="Lato Light"/>
                <a:sym typeface="Lato Light"/>
              </a:rPr>
              <a:t> di </a:t>
            </a:r>
            <a:r>
              <a:rPr lang="en-US" sz="2800" u="none" strike="noStrike" dirty="0" err="1">
                <a:solidFill>
                  <a:srgbClr val="53575E"/>
                </a:solidFill>
                <a:latin typeface="Lato Light" panose="020F0302020204030203" pitchFamily="34" charset="0"/>
                <a:ea typeface="Lato Light"/>
                <a:cs typeface="Lato Light"/>
                <a:sym typeface="Lato Light"/>
              </a:rPr>
              <a:t>apprendimento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aperto</a:t>
            </a:r>
            <a:r>
              <a:rPr lang="en-US" sz="2800" u="none" strike="noStrike" dirty="0">
                <a:solidFill>
                  <a:srgbClr val="53575E"/>
                </a:solidFill>
                <a:latin typeface="Lato Light" panose="020F0302020204030203" pitchFamily="34" charset="0"/>
                <a:ea typeface="Lato Light"/>
                <a:cs typeface="Lato Light"/>
                <a:sym typeface="Lato Light"/>
              </a:rPr>
              <a:t> e un </a:t>
            </a:r>
            <a:r>
              <a:rPr lang="en-US" sz="2800" u="none" strike="noStrike" dirty="0" err="1">
                <a:solidFill>
                  <a:srgbClr val="53575E"/>
                </a:solidFill>
                <a:latin typeface="Lato Light" panose="020F0302020204030203" pitchFamily="34" charset="0"/>
                <a:ea typeface="Lato Light"/>
                <a:cs typeface="Lato Light"/>
                <a:sym typeface="Lato Light"/>
              </a:rPr>
              <a:t>pannello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predittivo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nella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vostra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classe</a:t>
            </a:r>
            <a:r>
              <a:rPr lang="en-US" sz="2800" u="none" strike="noStrike" dirty="0">
                <a:solidFill>
                  <a:srgbClr val="53575E"/>
                </a:solidFill>
                <a:latin typeface="Lato Light" panose="020F0302020204030203" pitchFamily="34" charset="0"/>
                <a:ea typeface="Lato Light"/>
                <a:cs typeface="Lato Light"/>
                <a:sym typeface="Lato Light"/>
              </a:rPr>
              <a:t>, </a:t>
            </a:r>
          </a:p>
          <a:p>
            <a:pPr marL="0" lvl="0" indent="0" algn="just">
              <a:lnSpc>
                <a:spcPts val="2879"/>
              </a:lnSpc>
              <a:spcBef>
                <a:spcPct val="0"/>
              </a:spcBef>
            </a:pPr>
            <a:endParaRPr lang="en-US" sz="2800" u="none" strike="noStrike" dirty="0">
              <a:solidFill>
                <a:srgbClr val="53575E"/>
              </a:solidFill>
              <a:latin typeface="Lato Light" panose="020F0302020204030203" pitchFamily="34" charset="0"/>
              <a:ea typeface="Lato Light"/>
              <a:cs typeface="Lato Light"/>
              <a:sym typeface="Lato Light"/>
            </a:endParaRPr>
          </a:p>
          <a:p>
            <a:pPr marL="0" lvl="0" indent="0" algn="just">
              <a:lnSpc>
                <a:spcPts val="2879"/>
              </a:lnSpc>
              <a:spcBef>
                <a:spcPct val="0"/>
              </a:spcBef>
            </a:pPr>
            <a:endParaRPr lang="en-US" sz="2800" u="none" strike="noStrike" dirty="0">
              <a:solidFill>
                <a:srgbClr val="53575E"/>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panose="020F0302020204030203" pitchFamily="34" charset="0"/>
                <a:ea typeface="Lato Light"/>
                <a:cs typeface="Lato Light"/>
                <a:sym typeface="Lato Light"/>
              </a:rPr>
              <a:t>Come </a:t>
            </a:r>
            <a:r>
              <a:rPr lang="en-US" sz="2800" u="none" strike="noStrike" dirty="0" err="1">
                <a:solidFill>
                  <a:srgbClr val="53575E"/>
                </a:solidFill>
                <a:latin typeface="Lato Light" panose="020F0302020204030203" pitchFamily="34" charset="0"/>
                <a:ea typeface="Lato Light"/>
                <a:cs typeface="Lato Light"/>
                <a:sym typeface="Lato Light"/>
              </a:rPr>
              <a:t>cambierebbe</a:t>
            </a:r>
            <a:r>
              <a:rPr lang="en-US" sz="2800" u="none" strike="noStrike" dirty="0">
                <a:solidFill>
                  <a:srgbClr val="53575E"/>
                </a:solidFill>
                <a:latin typeface="Lato Light" panose="020F0302020204030203" pitchFamily="34" charset="0"/>
                <a:ea typeface="Lato Light"/>
                <a:cs typeface="Lato Light"/>
                <a:sym typeface="Lato Light"/>
              </a:rPr>
              <a:t> la </a:t>
            </a:r>
            <a:r>
              <a:rPr lang="en-US" sz="2800" u="none" strike="noStrike" dirty="0" err="1">
                <a:solidFill>
                  <a:srgbClr val="53575E"/>
                </a:solidFill>
                <a:latin typeface="Lato Light" panose="020F0302020204030203" pitchFamily="34" charset="0"/>
                <a:ea typeface="Lato Light"/>
                <a:cs typeface="Lato Light"/>
                <a:sym typeface="Lato Light"/>
              </a:rPr>
              <a:t>tua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interazione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quotidiana</a:t>
            </a:r>
            <a:r>
              <a:rPr lang="en-US" sz="2800" u="none" strike="noStrike" dirty="0">
                <a:solidFill>
                  <a:srgbClr val="53575E"/>
                </a:solidFill>
                <a:latin typeface="Lato Light" panose="020F0302020204030203" pitchFamily="34" charset="0"/>
                <a:ea typeface="Lato Light"/>
                <a:cs typeface="Lato Light"/>
                <a:sym typeface="Lato Light"/>
              </a:rPr>
              <a:t> con </a:t>
            </a:r>
            <a:r>
              <a:rPr lang="en-US" sz="2800" u="none" strike="noStrike" dirty="0" err="1">
                <a:solidFill>
                  <a:srgbClr val="53575E"/>
                </a:solidFill>
                <a:latin typeface="Lato Light" panose="020F0302020204030203" pitchFamily="34" charset="0"/>
                <a:ea typeface="Lato Light"/>
                <a:cs typeface="Lato Light"/>
                <a:sym typeface="Lato Light"/>
              </a:rPr>
              <a:t>gli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studenti</a:t>
            </a:r>
            <a:r>
              <a:rPr lang="en-US" sz="2800" u="none" strike="noStrike" dirty="0">
                <a:solidFill>
                  <a:srgbClr val="53575E"/>
                </a:solidFill>
                <a:latin typeface="Lato Light" panose="020F0302020204030203" pitchFamily="34" charset="0"/>
                <a:ea typeface="Lato Light"/>
                <a:cs typeface="Lato Light"/>
                <a:sym typeface="Lato Light"/>
              </a:rPr>
              <a:t>? Nello </a:t>
            </a:r>
            <a:r>
              <a:rPr lang="en-US" sz="2800" u="none" strike="noStrike" dirty="0" err="1">
                <a:solidFill>
                  <a:srgbClr val="53575E"/>
                </a:solidFill>
                <a:latin typeface="Lato Light" panose="020F0302020204030203" pitchFamily="34" charset="0"/>
                <a:ea typeface="Lato Light"/>
                <a:cs typeface="Lato Light"/>
                <a:sym typeface="Lato Light"/>
              </a:rPr>
              <a:t>specifico</a:t>
            </a:r>
            <a:r>
              <a:rPr lang="en-US" sz="2800" u="none" strike="noStrike" dirty="0">
                <a:solidFill>
                  <a:srgbClr val="53575E"/>
                </a:solidFill>
                <a:latin typeface="Lato Light" panose="020F0302020204030203" pitchFamily="34" charset="0"/>
                <a:ea typeface="Lato Light"/>
                <a:cs typeface="Lato Light"/>
                <a:sym typeface="Lato Light"/>
              </a:rPr>
              <a:t>, individua </a:t>
            </a:r>
            <a:r>
              <a:rPr lang="en-US" sz="2800" u="none" strike="noStrike" dirty="0" err="1">
                <a:solidFill>
                  <a:srgbClr val="53575E"/>
                </a:solidFill>
                <a:latin typeface="Lato Light" panose="020F0302020204030203" pitchFamily="34" charset="0"/>
                <a:ea typeface="Lato Light"/>
                <a:cs typeface="Lato Light"/>
                <a:sym typeface="Lato Light"/>
              </a:rPr>
              <a:t>un'attività</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tradizionale</a:t>
            </a:r>
            <a:r>
              <a:rPr lang="en-US" sz="2800" u="none" strike="noStrike" dirty="0">
                <a:solidFill>
                  <a:srgbClr val="53575E"/>
                </a:solidFill>
                <a:latin typeface="Lato Light" panose="020F0302020204030203" pitchFamily="34" charset="0"/>
                <a:ea typeface="Lato Light"/>
                <a:cs typeface="Lato Light"/>
                <a:sym typeface="Lato Light"/>
              </a:rPr>
              <a:t> e </a:t>
            </a:r>
            <a:r>
              <a:rPr lang="en-US" sz="2800" u="none" strike="noStrike" dirty="0" err="1">
                <a:solidFill>
                  <a:srgbClr val="53575E"/>
                </a:solidFill>
                <a:latin typeface="Lato Light" panose="020F0302020204030203" pitchFamily="34" charset="0"/>
                <a:ea typeface="Lato Light"/>
                <a:cs typeface="Lato Light"/>
                <a:sym typeface="Lato Light"/>
              </a:rPr>
              <a:t>standardizzata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che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smetteresti</a:t>
            </a:r>
            <a:r>
              <a:rPr lang="en-US" sz="2800" u="none" strike="noStrike" dirty="0">
                <a:solidFill>
                  <a:srgbClr val="53575E"/>
                </a:solidFill>
                <a:latin typeface="Lato Light" panose="020F0302020204030203" pitchFamily="34" charset="0"/>
                <a:ea typeface="Lato Light"/>
                <a:cs typeface="Lato Light"/>
                <a:sym typeface="Lato Light"/>
              </a:rPr>
              <a:t> di </a:t>
            </a:r>
            <a:r>
              <a:rPr lang="en-US" sz="2800" u="none" strike="noStrike" dirty="0" err="1">
                <a:solidFill>
                  <a:srgbClr val="53575E"/>
                </a:solidFill>
                <a:latin typeface="Lato Light" panose="020F0302020204030203" pitchFamily="34" charset="0"/>
                <a:ea typeface="Lato Light"/>
                <a:cs typeface="Lato Light"/>
                <a:sym typeface="Lato Light"/>
              </a:rPr>
              <a:t>svolgere</a:t>
            </a:r>
            <a:r>
              <a:rPr lang="en-US" sz="2800" u="none" strike="noStrike" dirty="0">
                <a:solidFill>
                  <a:srgbClr val="53575E"/>
                </a:solidFill>
                <a:latin typeface="Lato Light" panose="020F0302020204030203" pitchFamily="34" charset="0"/>
                <a:ea typeface="Lato Light"/>
                <a:cs typeface="Lato Light"/>
                <a:sym typeface="Lato Light"/>
              </a:rPr>
              <a:t> per fare </a:t>
            </a:r>
            <a:r>
              <a:rPr lang="en-US" sz="2800" u="none" strike="noStrike" dirty="0" err="1">
                <a:solidFill>
                  <a:srgbClr val="53575E"/>
                </a:solidFill>
                <a:latin typeface="Lato Light" panose="020F0302020204030203" pitchFamily="34" charset="0"/>
                <a:ea typeface="Lato Light"/>
                <a:cs typeface="Lato Light"/>
                <a:sym typeface="Lato Light"/>
              </a:rPr>
              <a:t>spazio</a:t>
            </a:r>
            <a:r>
              <a:rPr lang="en-US" sz="2800" u="none" strike="noStrike" dirty="0">
                <a:solidFill>
                  <a:srgbClr val="53575E"/>
                </a:solidFill>
                <a:latin typeface="Lato Light" panose="020F0302020204030203" pitchFamily="34" charset="0"/>
                <a:ea typeface="Lato Light"/>
                <a:cs typeface="Lato Light"/>
                <a:sym typeface="Lato Light"/>
              </a:rPr>
              <a:t> a </a:t>
            </a:r>
            <a:r>
              <a:rPr lang="en-US" sz="2800" u="none" strike="noStrike" dirty="0" err="1">
                <a:solidFill>
                  <a:srgbClr val="53575E"/>
                </a:solidFill>
                <a:latin typeface="Lato Light" panose="020F0302020204030203" pitchFamily="34" charset="0"/>
                <a:ea typeface="Lato Light"/>
                <a:cs typeface="Lato Light"/>
                <a:sym typeface="Lato Light"/>
              </a:rPr>
              <a:t>interventi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personalizzati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suggeriti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dall'intelligenza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artificiale</a:t>
            </a:r>
            <a:r>
              <a:rPr lang="en-US" sz="2800" u="none" strike="noStrike" dirty="0">
                <a:solidFill>
                  <a:srgbClr val="53575E"/>
                </a:solidFill>
                <a:latin typeface="Lato Light" panose="020F0302020204030203" pitchFamily="34" charset="0"/>
                <a:ea typeface="Lato Light"/>
                <a:cs typeface="Lato Light"/>
                <a:sym typeface="Lato Light"/>
              </a:rPr>
              <a:t>.</a:t>
            </a:r>
          </a:p>
        </p:txBody>
      </p:sp>
      <p:sp>
        <p:nvSpPr>
          <p:cNvPr id="8" name="TextBox 8"/>
          <p:cNvSpPr txBox="1"/>
          <p:nvPr/>
        </p:nvSpPr>
        <p:spPr>
          <a:xfrm>
            <a:off x="1028700" y="1053813"/>
            <a:ext cx="104775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STRUMENTO DI AUTOVALUTAZIONE</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74480" y="2124508"/>
            <a:ext cx="5645365" cy="6134100"/>
          </a:xfrm>
          <a:prstGeom prst="rect">
            <a:avLst/>
          </a:prstGeom>
        </p:spPr>
        <p:txBody>
          <a:bodyPr lIns="0" tIns="0" rIns="0" bIns="0" rtlCol="0" anchor="t">
            <a:spAutoFit/>
          </a:bodyPr>
          <a:lstStyle/>
          <a:p>
            <a:pPr marL="0" lvl="0" indent="0" algn="l">
              <a:lnSpc>
                <a:spcPts val="6000"/>
              </a:lnSpc>
            </a:pPr>
            <a:r>
              <a:rPr lang="en-US" sz="6000" u="none" strike="noStrike">
                <a:solidFill>
                  <a:srgbClr val="000000"/>
                </a:solidFill>
                <a:latin typeface="Oswald"/>
                <a:ea typeface="Oswald"/>
                <a:cs typeface="Oswald"/>
                <a:sym typeface="Oswald"/>
              </a:rPr>
              <a:t>UNITÀ 2: </a:t>
            </a:r>
          </a:p>
          <a:p>
            <a:pPr marL="0" lvl="0" indent="0" algn="l">
              <a:lnSpc>
                <a:spcPts val="6000"/>
              </a:lnSpc>
            </a:pPr>
            <a:r>
              <a:rPr lang="en-US" sz="6000" u="none" strike="noStrike">
                <a:solidFill>
                  <a:srgbClr val="000000"/>
                </a:solidFill>
                <a:latin typeface="Oswald"/>
                <a:ea typeface="Oswald"/>
                <a:cs typeface="Oswald"/>
                <a:sym typeface="Oswald"/>
              </a:rPr>
              <a:t>PROGETTAZIONE DI ATTIVITÀ DI APPRENDIMENTO E ORIENTAMENTO INCLUSIVE BASATE SULL'INTELLIGENZA ARTIFICIALE</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3488CD04-1544-DF06-1DE0-EC48390061C7}"/>
              </a:ext>
            </a:extLst>
          </p:cNvPr>
          <p:cNvGrpSpPr/>
          <p:nvPr/>
        </p:nvGrpSpPr>
        <p:grpSpPr>
          <a:xfrm>
            <a:off x="7086600" y="6362701"/>
            <a:ext cx="10172700" cy="2895599"/>
            <a:chOff x="0" y="0"/>
            <a:chExt cx="12517336" cy="3256191"/>
          </a:xfrm>
        </p:grpSpPr>
        <p:sp>
          <p:nvSpPr>
            <p:cNvPr id="6" name="Freeform 3">
              <a:extLst>
                <a:ext uri="{FF2B5EF4-FFF2-40B4-BE49-F238E27FC236}">
                  <a16:creationId xmlns:a16="http://schemas.microsoft.com/office/drawing/2014/main" id="{3A7DCA8A-6379-92D9-8910-AB3B5F0E10C7}"/>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2" name="TextBox 2"/>
          <p:cNvSpPr txBox="1"/>
          <p:nvPr/>
        </p:nvSpPr>
        <p:spPr>
          <a:xfrm>
            <a:off x="1028700" y="2835783"/>
            <a:ext cx="16230600" cy="32465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Progettare attività di apprendimento inclusive basate sull'intelligenza artificiale richiede un cambio di approccio: </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Passare da una visione degli studenti con esigenze diverse come casi eccezionali a una che li ponga al centro della progettazione didattica. Sfruttando modelli come l'Universal Design for Learning (UDL) e il Design from the Margins (DFM), gli educatori possono creare ambienti in cui l'accessibilità è integrata fin dall'inizio, anziché essere un ripensamento successivo.</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Il termine "decentrati" implica che questi studenti siano stati allontanati dal centro da sistemi più ampi – educativi, politici o sociali – e che il nostro compito sia quello di reintegrarli.</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p:txBody>
      </p:sp>
      <p:sp>
        <p:nvSpPr>
          <p:cNvPr id="3" name="TextBox 3"/>
          <p:cNvSpPr txBox="1"/>
          <p:nvPr/>
        </p:nvSpPr>
        <p:spPr>
          <a:xfrm>
            <a:off x="1028700" y="1085850"/>
            <a:ext cx="15557331" cy="1721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PROGETTAZIONE DI ATTIVITÀ DI APPRENDIMENTO E ORIENTAMENTO INCLUSIVE BASATE SULL'INTELLIGENZA ARTIFICIALE</a:t>
            </a:r>
          </a:p>
          <a:p>
            <a:pPr marL="0" lvl="0" indent="0" algn="ctr">
              <a:lnSpc>
                <a:spcPts val="4536"/>
              </a:lnSpc>
              <a:spcBef>
                <a:spcPct val="0"/>
              </a:spcBef>
            </a:pPr>
            <a:endParaRPr lang="en-US" sz="4200" u="none" strike="noStrike">
              <a:solidFill>
                <a:srgbClr val="000000"/>
              </a:solidFill>
              <a:latin typeface="Oswald"/>
              <a:ea typeface="Oswald"/>
              <a:cs typeface="Oswald"/>
              <a:sym typeface="Oswald"/>
            </a:endParaRPr>
          </a:p>
        </p:txBody>
      </p:sp>
      <p:sp>
        <p:nvSpPr>
          <p:cNvPr id="4" name="TextBox 4"/>
          <p:cNvSpPr txBox="1"/>
          <p:nvPr/>
        </p:nvSpPr>
        <p:spPr>
          <a:xfrm>
            <a:off x="7562477" y="6996857"/>
            <a:ext cx="9220976" cy="2000548"/>
          </a:xfrm>
          <a:prstGeom prst="rect">
            <a:avLst/>
          </a:prstGeom>
        </p:spPr>
        <p:txBody>
          <a:bodyPr lIns="0" tIns="0" rIns="0" bIns="0" rtlCol="0" anchor="t">
            <a:spAutoFit/>
          </a:bodyPr>
          <a:lstStyle/>
          <a:p>
            <a:pPr marL="0" lvl="0" indent="0" algn="ctr">
              <a:lnSpc>
                <a:spcPts val="2592"/>
              </a:lnSpc>
              <a:spcBef>
                <a:spcPct val="0"/>
              </a:spcBef>
            </a:pPr>
            <a:r>
              <a:rPr lang="en-US" sz="2800" u="none" strike="noStrike" dirty="0">
                <a:solidFill>
                  <a:srgbClr val="000000"/>
                </a:solidFill>
                <a:latin typeface="Lato Light"/>
                <a:ea typeface="Lato Light"/>
                <a:cs typeface="Lato Light"/>
                <a:sym typeface="Lato Light"/>
              </a:rPr>
              <a:t>Quando </a:t>
            </a:r>
            <a:r>
              <a:rPr lang="en-US" sz="2800" u="none" strike="noStrike" dirty="0" err="1">
                <a:solidFill>
                  <a:srgbClr val="000000"/>
                </a:solidFill>
                <a:latin typeface="Lato Light"/>
                <a:ea typeface="Lato Light"/>
                <a:cs typeface="Lato Light"/>
                <a:sym typeface="Lato Light"/>
              </a:rPr>
              <a:t>si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progettano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attività</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supportate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dall'intelligenza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artificiale</a:t>
            </a:r>
            <a:r>
              <a:rPr lang="en-US" sz="2800" u="none" strike="noStrike" dirty="0">
                <a:solidFill>
                  <a:srgbClr val="000000"/>
                </a:solidFill>
                <a:latin typeface="Lato Light"/>
                <a:ea typeface="Lato Light"/>
                <a:cs typeface="Lato Light"/>
                <a:sym typeface="Lato Light"/>
              </a:rPr>
              <a:t>, è </a:t>
            </a:r>
            <a:r>
              <a:rPr lang="en-US" sz="2800" u="none" strike="noStrike" dirty="0" err="1">
                <a:solidFill>
                  <a:srgbClr val="000000"/>
                </a:solidFill>
                <a:latin typeface="Lato Light"/>
                <a:ea typeface="Lato Light"/>
                <a:cs typeface="Lato Light"/>
                <a:sym typeface="Lato Light"/>
              </a:rPr>
              <a:t>importante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partire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dalle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esigenze</a:t>
            </a:r>
            <a:r>
              <a:rPr lang="en-US" sz="2800" u="none" strike="noStrike" dirty="0">
                <a:solidFill>
                  <a:srgbClr val="000000"/>
                </a:solidFill>
                <a:latin typeface="Lato Light"/>
                <a:ea typeface="Lato Light"/>
                <a:cs typeface="Lato Light"/>
                <a:sym typeface="Lato Light"/>
              </a:rPr>
              <a:t> degli </a:t>
            </a:r>
            <a:r>
              <a:rPr lang="en-US" sz="2800" u="none" strike="noStrike" dirty="0" err="1">
                <a:solidFill>
                  <a:srgbClr val="000000"/>
                </a:solidFill>
                <a:latin typeface="Lato Light"/>
                <a:ea typeface="Lato Light"/>
                <a:cs typeface="Lato Light"/>
                <a:sym typeface="Lato Light"/>
              </a:rPr>
              <a:t>studenti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più</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vulnerabili</a:t>
            </a:r>
            <a:r>
              <a:rPr lang="en-US" sz="2800" u="none" strike="noStrike" dirty="0">
                <a:solidFill>
                  <a:srgbClr val="000000"/>
                </a:solidFill>
                <a:latin typeface="Lato Light"/>
                <a:ea typeface="Lato Light"/>
                <a:cs typeface="Lato Light"/>
                <a:sym typeface="Lato Light"/>
              </a:rPr>
              <a:t>. Se il </a:t>
            </a:r>
            <a:r>
              <a:rPr lang="en-US" sz="2800" u="none" strike="noStrike" dirty="0" err="1">
                <a:solidFill>
                  <a:srgbClr val="000000"/>
                </a:solidFill>
                <a:latin typeface="Lato Light"/>
                <a:ea typeface="Lato Light"/>
                <a:cs typeface="Lato Light"/>
                <a:sym typeface="Lato Light"/>
              </a:rPr>
              <a:t>compito</a:t>
            </a:r>
            <a:r>
              <a:rPr lang="en-US" sz="2800" u="none" strike="noStrike" dirty="0">
                <a:solidFill>
                  <a:srgbClr val="000000"/>
                </a:solidFill>
                <a:latin typeface="Lato Light"/>
                <a:ea typeface="Lato Light"/>
                <a:cs typeface="Lato Light"/>
                <a:sym typeface="Lato Light"/>
              </a:rPr>
              <a:t> è </a:t>
            </a:r>
            <a:r>
              <a:rPr lang="en-US" sz="2800" u="none" strike="noStrike" dirty="0" err="1">
                <a:solidFill>
                  <a:srgbClr val="000000"/>
                </a:solidFill>
                <a:latin typeface="Lato Light"/>
                <a:ea typeface="Lato Light"/>
                <a:cs typeface="Lato Light"/>
                <a:sym typeface="Lato Light"/>
              </a:rPr>
              <a:t>accessibile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chiaro</a:t>
            </a:r>
            <a:r>
              <a:rPr lang="en-US" sz="2800" u="none" strike="noStrike" dirty="0">
                <a:solidFill>
                  <a:srgbClr val="000000"/>
                </a:solidFill>
                <a:latin typeface="Lato Light"/>
                <a:ea typeface="Lato Light"/>
                <a:cs typeface="Lato Light"/>
                <a:sym typeface="Lato Light"/>
              </a:rPr>
              <a:t> e </a:t>
            </a:r>
            <a:r>
              <a:rPr lang="en-US" sz="2800" u="none" strike="noStrike" dirty="0" err="1">
                <a:solidFill>
                  <a:srgbClr val="000000"/>
                </a:solidFill>
                <a:latin typeface="Lato Light"/>
                <a:ea typeface="Lato Light"/>
                <a:cs typeface="Lato Light"/>
                <a:sym typeface="Lato Light"/>
              </a:rPr>
              <a:t>fornisce</a:t>
            </a:r>
            <a:r>
              <a:rPr lang="en-US" sz="2800" u="none" strike="noStrike" dirty="0">
                <a:solidFill>
                  <a:srgbClr val="000000"/>
                </a:solidFill>
                <a:latin typeface="Lato Light"/>
                <a:ea typeface="Lato Light"/>
                <a:cs typeface="Lato Light"/>
                <a:sym typeface="Lato Light"/>
              </a:rPr>
              <a:t> il </a:t>
            </a:r>
            <a:r>
              <a:rPr lang="en-US" sz="2800" u="none" strike="noStrike" dirty="0" err="1">
                <a:solidFill>
                  <a:srgbClr val="000000"/>
                </a:solidFill>
                <a:latin typeface="Lato Light"/>
                <a:ea typeface="Lato Light"/>
                <a:cs typeface="Lato Light"/>
                <a:sym typeface="Lato Light"/>
              </a:rPr>
              <a:t>supporto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necessario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sarà</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probabilmente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più</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efficace</a:t>
            </a:r>
            <a:r>
              <a:rPr lang="en-US" sz="2800" u="none" strike="noStrike" dirty="0">
                <a:solidFill>
                  <a:srgbClr val="000000"/>
                </a:solidFill>
                <a:latin typeface="Lato Light"/>
                <a:ea typeface="Lato Light"/>
                <a:cs typeface="Lato Light"/>
                <a:sym typeface="Lato Light"/>
              </a:rPr>
              <a:t> e </a:t>
            </a:r>
            <a:r>
              <a:rPr lang="en-US" sz="2800" u="none" strike="noStrike" dirty="0" err="1">
                <a:solidFill>
                  <a:srgbClr val="000000"/>
                </a:solidFill>
                <a:latin typeface="Lato Light"/>
                <a:ea typeface="Lato Light"/>
                <a:cs typeface="Lato Light"/>
                <a:sym typeface="Lato Light"/>
              </a:rPr>
              <a:t>inclusivo</a:t>
            </a:r>
            <a:r>
              <a:rPr lang="en-US" sz="2800" u="none" strike="noStrike" dirty="0">
                <a:solidFill>
                  <a:srgbClr val="000000"/>
                </a:solidFill>
                <a:latin typeface="Lato Light"/>
                <a:ea typeface="Lato Light"/>
                <a:cs typeface="Lato Light"/>
                <a:sym typeface="Lato Light"/>
              </a:rPr>
              <a:t> per </a:t>
            </a:r>
            <a:r>
              <a:rPr lang="en-US" sz="2800" u="none" strike="noStrike" dirty="0" err="1">
                <a:solidFill>
                  <a:srgbClr val="000000"/>
                </a:solidFill>
                <a:latin typeface="Lato Light"/>
                <a:ea typeface="Lato Light"/>
                <a:cs typeface="Lato Light"/>
                <a:sym typeface="Lato Light"/>
              </a:rPr>
              <a:t>l'intera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classe</a:t>
            </a:r>
            <a:r>
              <a:rPr lang="en-US" sz="28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0" y="2428875"/>
            <a:ext cx="8115300" cy="555100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In </a:t>
            </a:r>
            <a:r>
              <a:rPr lang="en-US" sz="2400" u="none" strike="noStrike" dirty="0" err="1">
                <a:solidFill>
                  <a:srgbClr val="000000"/>
                </a:solidFill>
                <a:latin typeface="Lato Light" panose="020F0302020204030203" pitchFamily="34" charset="0"/>
                <a:ea typeface="Lato Light"/>
                <a:cs typeface="Lato Light"/>
                <a:sym typeface="Lato Light"/>
              </a:rPr>
              <a:t>qualità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formatore</a:t>
            </a:r>
            <a:r>
              <a:rPr lang="en-US" sz="2400" u="none" strike="noStrike" dirty="0">
                <a:solidFill>
                  <a:srgbClr val="000000"/>
                </a:solidFill>
                <a:latin typeface="Lato Light" panose="020F0302020204030203" pitchFamily="34" charset="0"/>
                <a:ea typeface="Lato Light"/>
                <a:cs typeface="Lato Light"/>
                <a:sym typeface="Lato Light"/>
              </a:rPr>
              <a:t> CVET, devi </a:t>
            </a:r>
            <a:r>
              <a:rPr lang="en-US" sz="2400" u="none" strike="noStrike" dirty="0" err="1">
                <a:solidFill>
                  <a:srgbClr val="000000"/>
                </a:solidFill>
                <a:latin typeface="Lato Light" panose="020F0302020204030203" pitchFamily="34" charset="0"/>
                <a:ea typeface="Lato Light"/>
                <a:cs typeface="Lato Light"/>
                <a:sym typeface="Lato Light"/>
              </a:rPr>
              <a:t>applicare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principi</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Progettazione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Universale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l'Apprendimento</a:t>
            </a:r>
            <a:r>
              <a:rPr lang="en-US" sz="2400" u="none" strike="noStrike" dirty="0">
                <a:solidFill>
                  <a:srgbClr val="000000"/>
                </a:solidFill>
                <a:latin typeface="Lato Light" panose="020F0302020204030203" pitchFamily="34" charset="0"/>
                <a:ea typeface="Lato Light"/>
                <a:cs typeface="Lato Light"/>
                <a:sym typeface="Lato Light"/>
              </a:rPr>
              <a:t> (UDL) per </a:t>
            </a:r>
            <a:r>
              <a:rPr lang="en-US" sz="2400" u="none" strike="noStrike" dirty="0" err="1">
                <a:solidFill>
                  <a:srgbClr val="000000"/>
                </a:solidFill>
                <a:latin typeface="Lato Light" panose="020F0302020204030203" pitchFamily="34" charset="0"/>
                <a:ea typeface="Lato Light"/>
                <a:cs typeface="Lato Light"/>
                <a:sym typeface="Lato Light"/>
              </a:rPr>
              <a:t>affrontare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perché</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cosa</a:t>
            </a:r>
            <a:r>
              <a:rPr lang="en-US" sz="2400" u="none" strike="noStrike" dirty="0">
                <a:solidFill>
                  <a:srgbClr val="000000"/>
                </a:solidFill>
                <a:latin typeface="Lato Light" panose="020F0302020204030203" pitchFamily="34" charset="0"/>
                <a:ea typeface="Lato Light"/>
                <a:cs typeface="Lato Light"/>
                <a:sym typeface="Lato Light"/>
              </a:rPr>
              <a:t>" e il "come" </a:t>
            </a:r>
            <a:r>
              <a:rPr lang="en-US" sz="2400" u="none" strike="noStrike" dirty="0" err="1">
                <a:solidFill>
                  <a:srgbClr val="000000"/>
                </a:solidFill>
                <a:latin typeface="Lato Light" panose="020F0302020204030203" pitchFamily="34" charset="0"/>
                <a:ea typeface="Lato Light"/>
                <a:cs typeface="Lato Light"/>
                <a:sym typeface="Lato Light"/>
              </a:rPr>
              <a:t>dell'apprendimento</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Coinvolgimento</a:t>
            </a:r>
            <a:r>
              <a:rPr lang="en-US" sz="2400" b="1" u="none" strike="noStrike" dirty="0">
                <a:solidFill>
                  <a:srgbClr val="000000"/>
                </a:solidFill>
                <a:latin typeface="Lato Light" panose="020F0302020204030203" pitchFamily="34" charset="0"/>
                <a:ea typeface="Lato Bold"/>
                <a:cs typeface="Lato Bold"/>
                <a:sym typeface="Lato Bold"/>
              </a:rPr>
              <a:t> (il "</a:t>
            </a:r>
            <a:r>
              <a:rPr lang="en-US" sz="2400" b="1" u="none" strike="noStrike" dirty="0" err="1">
                <a:solidFill>
                  <a:srgbClr val="000000"/>
                </a:solidFill>
                <a:latin typeface="Lato Light" panose="020F0302020204030203" pitchFamily="34" charset="0"/>
                <a:ea typeface="Lato Bold"/>
                <a:cs typeface="Lato Bold"/>
                <a:sym typeface="Lato Bold"/>
              </a:rPr>
              <a:t>perché</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collega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concetti</a:t>
            </a:r>
            <a:r>
              <a:rPr lang="en-US" sz="2400" u="none" strike="noStrike" dirty="0">
                <a:solidFill>
                  <a:srgbClr val="000000"/>
                </a:solidFill>
                <a:latin typeface="Lato Light" panose="020F0302020204030203" pitchFamily="34" charset="0"/>
                <a:ea typeface="Lato"/>
                <a:cs typeface="Lato"/>
                <a:sym typeface="Lato"/>
              </a:rPr>
              <a:t> di IA alla </a:t>
            </a:r>
            <a:r>
              <a:rPr lang="en-US" sz="2400" u="none" strike="noStrike" dirty="0" err="1">
                <a:solidFill>
                  <a:srgbClr val="000000"/>
                </a:solidFill>
                <a:latin typeface="Lato Light" panose="020F0302020204030203" pitchFamily="34" charset="0"/>
                <a:ea typeface="Lato"/>
                <a:cs typeface="Lato"/>
                <a:sym typeface="Lato"/>
              </a:rPr>
              <a:t>realtà</a:t>
            </a:r>
            <a:r>
              <a:rPr lang="en-US" sz="2400" u="none" strike="noStrike" dirty="0">
                <a:solidFill>
                  <a:srgbClr val="000000"/>
                </a:solidFill>
                <a:latin typeface="Lato Light" panose="020F0302020204030203" pitchFamily="34" charset="0"/>
                <a:ea typeface="Lato"/>
                <a:cs typeface="Lato"/>
                <a:sym typeface="Lato"/>
              </a:rPr>
              <a:t> e al </a:t>
            </a:r>
            <a:r>
              <a:rPr lang="en-US" sz="2400" u="none" strike="noStrike" dirty="0" err="1">
                <a:solidFill>
                  <a:srgbClr val="000000"/>
                </a:solidFill>
                <a:latin typeface="Lato Light" panose="020F0302020204030203" pitchFamily="34" charset="0"/>
                <a:ea typeface="Lato"/>
                <a:cs typeface="Lato"/>
                <a:sym typeface="Lato"/>
              </a:rPr>
              <a:t>contesto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tuoi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studenti</a:t>
            </a:r>
            <a:r>
              <a:rPr lang="en-US" sz="2400" u="none" strike="noStrike" dirty="0">
                <a:solidFill>
                  <a:srgbClr val="000000"/>
                </a:solidFill>
                <a:latin typeface="Lato Light" panose="020F0302020204030203" pitchFamily="34" charset="0"/>
                <a:ea typeface="Lato"/>
                <a:cs typeface="Lato"/>
                <a:sym typeface="Lato"/>
              </a:rPr>
              <a:t> per </a:t>
            </a:r>
            <a:r>
              <a:rPr lang="en-US" sz="2400" u="none" strike="noStrike" dirty="0" err="1">
                <a:solidFill>
                  <a:srgbClr val="000000"/>
                </a:solidFill>
                <a:latin typeface="Lato Light" panose="020F0302020204030203" pitchFamily="34" charset="0"/>
                <a:ea typeface="Lato"/>
                <a:cs typeface="Lato"/>
                <a:sym typeface="Lato"/>
              </a:rPr>
              <a:t>mantenere</a:t>
            </a:r>
            <a:r>
              <a:rPr lang="en-US" sz="2400" u="none" strike="noStrike" dirty="0">
                <a:solidFill>
                  <a:srgbClr val="000000"/>
                </a:solidFill>
                <a:latin typeface="Lato Light" panose="020F0302020204030203" pitchFamily="34" charset="0"/>
                <a:ea typeface="Lato"/>
                <a:cs typeface="Lato"/>
                <a:sym typeface="Lato"/>
              </a:rPr>
              <a:t> vivo il loro interesse. </a:t>
            </a:r>
          </a:p>
          <a:p>
            <a:pPr marL="434340" lvl="1" indent="-21717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Rappresentazione</a:t>
            </a:r>
            <a:r>
              <a:rPr lang="en-US" sz="2400" b="1" u="none" strike="noStrike" dirty="0">
                <a:solidFill>
                  <a:srgbClr val="000000"/>
                </a:solidFill>
                <a:latin typeface="Lato Light" panose="020F0302020204030203" pitchFamily="34" charset="0"/>
                <a:ea typeface="Lato Bold"/>
                <a:cs typeface="Lato Bold"/>
                <a:sym typeface="Lato Bold"/>
              </a:rPr>
              <a:t> (il "</a:t>
            </a:r>
            <a:r>
              <a:rPr lang="en-US" sz="2400" b="1" u="none" strike="noStrike" dirty="0" err="1">
                <a:solidFill>
                  <a:srgbClr val="000000"/>
                </a:solidFill>
                <a:latin typeface="Lato Light" panose="020F0302020204030203" pitchFamily="34" charset="0"/>
                <a:ea typeface="Lato Bold"/>
                <a:cs typeface="Lato Bold"/>
                <a:sym typeface="Lato Bold"/>
              </a:rPr>
              <a:t>cosa</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presenta</a:t>
            </a:r>
            <a:r>
              <a:rPr lang="en-US" sz="2400" u="none" strike="noStrike" dirty="0">
                <a:solidFill>
                  <a:srgbClr val="000000"/>
                </a:solidFill>
                <a:latin typeface="Lato Light" panose="020F0302020204030203" pitchFamily="34" charset="0"/>
                <a:ea typeface="Lato"/>
                <a:cs typeface="Lato"/>
                <a:sym typeface="Lato"/>
              </a:rPr>
              <a:t> le </a:t>
            </a:r>
            <a:r>
              <a:rPr lang="en-US" sz="2400" u="none" strike="noStrike" dirty="0" err="1">
                <a:solidFill>
                  <a:srgbClr val="000000"/>
                </a:solidFill>
                <a:latin typeface="Lato Light" panose="020F0302020204030203" pitchFamily="34" charset="0"/>
                <a:ea typeface="Lato"/>
                <a:cs typeface="Lato"/>
                <a:sym typeface="Lato"/>
              </a:rPr>
              <a:t>informazioni</a:t>
            </a:r>
            <a:r>
              <a:rPr lang="en-US" sz="2400" u="none" strike="noStrike" dirty="0">
                <a:solidFill>
                  <a:srgbClr val="000000"/>
                </a:solidFill>
                <a:latin typeface="Lato Light" panose="020F0302020204030203" pitchFamily="34" charset="0"/>
                <a:ea typeface="Lato"/>
                <a:cs typeface="Lato"/>
                <a:sym typeface="Lato"/>
              </a:rPr>
              <a:t> in </a:t>
            </a:r>
            <a:r>
              <a:rPr lang="en-US" sz="2400" u="none" strike="noStrike" dirty="0" err="1">
                <a:solidFill>
                  <a:srgbClr val="000000"/>
                </a:solidFill>
                <a:latin typeface="Lato Light" panose="020F0302020204030203" pitchFamily="34" charset="0"/>
                <a:ea typeface="Lato"/>
                <a:cs typeface="Lato"/>
                <a:sym typeface="Lato"/>
              </a:rPr>
              <a:t>diversi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formati</a:t>
            </a:r>
            <a:r>
              <a:rPr lang="en-US" sz="2400" u="none" strike="noStrike" dirty="0">
                <a:solidFill>
                  <a:srgbClr val="000000"/>
                </a:solidFill>
                <a:latin typeface="Lato Light" panose="020F0302020204030203" pitchFamily="34" charset="0"/>
                <a:ea typeface="Lato"/>
                <a:cs typeface="Lato"/>
                <a:sym typeface="Lato"/>
              </a:rPr>
              <a:t>, come testo, audio, </a:t>
            </a:r>
            <a:r>
              <a:rPr lang="en-US" sz="2400" u="none" strike="noStrike" dirty="0" err="1">
                <a:solidFill>
                  <a:srgbClr val="000000"/>
                </a:solidFill>
                <a:latin typeface="Lato Light" panose="020F0302020204030203" pitchFamily="34" charset="0"/>
                <a:ea typeface="Lato"/>
                <a:cs typeface="Lato"/>
                <a:sym typeface="Lato"/>
              </a:rPr>
              <a:t>immagini</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dimostrazioni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interattive</a:t>
            </a:r>
            <a:r>
              <a:rPr lang="en-US" sz="2400" u="none" strike="noStrike" dirty="0">
                <a:solidFill>
                  <a:srgbClr val="000000"/>
                </a:solidFill>
                <a:latin typeface="Lato Light" panose="020F0302020204030203" pitchFamily="34" charset="0"/>
                <a:ea typeface="Lato"/>
                <a:cs typeface="Lato"/>
                <a:sym typeface="Lato"/>
              </a:rPr>
              <a:t>. </a:t>
            </a:r>
          </a:p>
          <a:p>
            <a:pPr marL="434340" lvl="1" indent="-21717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Azione ed </a:t>
            </a:r>
            <a:r>
              <a:rPr lang="en-US" sz="2400" b="1" u="none" strike="noStrike" dirty="0" err="1">
                <a:solidFill>
                  <a:srgbClr val="000000"/>
                </a:solidFill>
                <a:latin typeface="Lato Light" panose="020F0302020204030203" pitchFamily="34" charset="0"/>
                <a:ea typeface="Lato Bold"/>
                <a:cs typeface="Lato Bold"/>
                <a:sym typeface="Lato Bold"/>
              </a:rPr>
              <a:t>espressione</a:t>
            </a:r>
            <a:r>
              <a:rPr lang="en-US" sz="2400" b="1" u="none" strike="noStrike" dirty="0">
                <a:solidFill>
                  <a:srgbClr val="000000"/>
                </a:solidFill>
                <a:latin typeface="Lato Light" panose="020F0302020204030203" pitchFamily="34" charset="0"/>
                <a:ea typeface="Lato Bold"/>
                <a:cs typeface="Lato Bold"/>
                <a:sym typeface="Lato Bold"/>
              </a:rPr>
              <a:t> (il "come")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offre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agli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studenti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diversi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modi</a:t>
            </a:r>
            <a:r>
              <a:rPr lang="en-US" sz="2400" u="none" strike="noStrike" dirty="0">
                <a:solidFill>
                  <a:srgbClr val="000000"/>
                </a:solidFill>
                <a:latin typeface="Lato Light" panose="020F0302020204030203" pitchFamily="34" charset="0"/>
                <a:ea typeface="Lato"/>
                <a:cs typeface="Lato"/>
                <a:sym typeface="Lato"/>
              </a:rPr>
              <a:t> per </a:t>
            </a:r>
            <a:r>
              <a:rPr lang="en-US" sz="2400" u="none" strike="noStrike" dirty="0" err="1">
                <a:solidFill>
                  <a:srgbClr val="000000"/>
                </a:solidFill>
                <a:latin typeface="Lato Light" panose="020F0302020204030203" pitchFamily="34" charset="0"/>
                <a:ea typeface="Lato"/>
                <a:cs typeface="Lato"/>
                <a:sym typeface="Lato"/>
              </a:rPr>
              <a:t>dimostrare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ciò</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che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hanno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imparato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sia</a:t>
            </a:r>
            <a:r>
              <a:rPr lang="en-US" sz="2400" u="none" strike="noStrike" dirty="0">
                <a:solidFill>
                  <a:srgbClr val="000000"/>
                </a:solidFill>
                <a:latin typeface="Lato Light" panose="020F0302020204030203" pitchFamily="34" charset="0"/>
                <a:ea typeface="Lato"/>
                <a:cs typeface="Lato"/>
                <a:sym typeface="Lato"/>
              </a:rPr>
              <a:t> con </a:t>
            </a:r>
            <a:r>
              <a:rPr lang="en-US" sz="2400" u="none" strike="noStrike" dirty="0" err="1">
                <a:solidFill>
                  <a:srgbClr val="000000"/>
                </a:solidFill>
                <a:latin typeface="Lato Light" panose="020F0302020204030203" pitchFamily="34" charset="0"/>
                <a:ea typeface="Lato"/>
                <a:cs typeface="Lato"/>
                <a:sym typeface="Lato"/>
              </a:rPr>
              <a:t>attività</a:t>
            </a:r>
            <a:r>
              <a:rPr lang="en-US" sz="2400" u="none" strike="noStrike" dirty="0">
                <a:solidFill>
                  <a:srgbClr val="000000"/>
                </a:solidFill>
                <a:latin typeface="Lato Light" panose="020F0302020204030203" pitchFamily="34" charset="0"/>
                <a:ea typeface="Lato"/>
                <a:cs typeface="Lato"/>
                <a:sym typeface="Lato"/>
              </a:rPr>
              <a:t> offline </a:t>
            </a:r>
            <a:r>
              <a:rPr lang="en-US" sz="2400" u="none" strike="noStrike" dirty="0" err="1">
                <a:solidFill>
                  <a:srgbClr val="000000"/>
                </a:solidFill>
                <a:latin typeface="Lato Light" panose="020F0302020204030203" pitchFamily="34" charset="0"/>
                <a:ea typeface="Lato"/>
                <a:cs typeface="Lato"/>
                <a:sym typeface="Lato"/>
              </a:rPr>
              <a:t>che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attraverso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risorse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digitali</a:t>
            </a:r>
            <a:r>
              <a:rPr lang="en-US" sz="2400" u="none" strike="noStrike" dirty="0">
                <a:solidFill>
                  <a:srgbClr val="000000"/>
                </a:solidFill>
                <a:latin typeface="Lato Light" panose="020F0302020204030203" pitchFamily="34" charset="0"/>
                <a:ea typeface="Lato"/>
                <a:cs typeface="Lato"/>
                <a:sym typeface="Lato"/>
              </a:rPr>
              <a:t>.</a:t>
            </a:r>
          </a:p>
        </p:txBody>
      </p:sp>
      <p:grpSp>
        <p:nvGrpSpPr>
          <p:cNvPr id="3" name="Group 3"/>
          <p:cNvGrpSpPr/>
          <p:nvPr/>
        </p:nvGrpSpPr>
        <p:grpSpPr>
          <a:xfrm>
            <a:off x="0" y="0"/>
            <a:ext cx="8454038" cy="10287000"/>
            <a:chOff x="0" y="0"/>
            <a:chExt cx="11272050" cy="13716000"/>
          </a:xfrm>
        </p:grpSpPr>
        <p:sp>
          <p:nvSpPr>
            <p:cNvPr id="4" name="Freeform 4"/>
            <p:cNvSpPr/>
            <p:nvPr/>
          </p:nvSpPr>
          <p:spPr>
            <a:xfrm>
              <a:off x="0" y="0"/>
              <a:ext cx="11272012" cy="13716000"/>
            </a:xfrm>
            <a:custGeom>
              <a:avLst/>
              <a:gdLst/>
              <a:ahLst/>
              <a:cxnLst/>
              <a:rect l="l" t="t" r="r" b="b"/>
              <a:pathLst>
                <a:path w="11272012" h="13716000">
                  <a:moveTo>
                    <a:pt x="0" y="0"/>
                  </a:moveTo>
                  <a:lnTo>
                    <a:pt x="11272012" y="0"/>
                  </a:lnTo>
                  <a:lnTo>
                    <a:pt x="11272012" y="13716000"/>
                  </a:lnTo>
                  <a:lnTo>
                    <a:pt x="0" y="13716000"/>
                  </a:lnTo>
                  <a:lnTo>
                    <a:pt x="0" y="0"/>
                  </a:lnTo>
                  <a:close/>
                </a:path>
              </a:pathLst>
            </a:custGeom>
            <a:blipFill>
              <a:blip r:embed="rId4"/>
              <a:stretch>
                <a:fillRect l="-33817" r="-48704"/>
              </a:stretch>
            </a:blipFill>
          </p:spPr>
          <p:txBody>
            <a:bodyPr/>
            <a:lstStyle/>
            <a:p>
              <a:endParaRPr lang="es-ES"/>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886837"/>
            <a:ext cx="16230600" cy="4667945"/>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può</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migliorare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significativamente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personalizzazione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l'autonomia</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con </a:t>
            </a:r>
            <a:r>
              <a:rPr lang="en-US" sz="2400" u="none" strike="noStrike" dirty="0" err="1">
                <a:solidFill>
                  <a:srgbClr val="000000"/>
                </a:solidFill>
                <a:latin typeface="Lato Light" panose="020F0302020204030203" pitchFamily="34" charset="0"/>
                <a:ea typeface="Lato Light"/>
                <a:cs typeface="Lato Light"/>
                <a:sym typeface="Lato Light"/>
              </a:rPr>
              <a:t>limitazioni</a:t>
            </a:r>
            <a:r>
              <a:rPr lang="en-US" sz="2400" u="none" strike="noStrike" dirty="0">
                <a:solidFill>
                  <a:srgbClr val="000000"/>
                </a:solidFill>
                <a:latin typeface="Lato Light" panose="020F0302020204030203" pitchFamily="34" charset="0"/>
                <a:ea typeface="Lato Light"/>
                <a:cs typeface="Lato Light"/>
                <a:sym typeface="Lato Light"/>
              </a:rPr>
              <a:t> o </a:t>
            </a:r>
            <a:r>
              <a:rPr lang="en-US" sz="2400" u="none" strike="noStrike" dirty="0" err="1">
                <a:solidFill>
                  <a:srgbClr val="000000"/>
                </a:solidFill>
                <a:latin typeface="Lato Light" panose="020F0302020204030203" pitchFamily="34" charset="0"/>
                <a:ea typeface="Lato Light"/>
                <a:cs typeface="Lato Light"/>
                <a:sym typeface="Lato Light"/>
              </a:rPr>
              <a:t>difficoltà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apprendimento</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l">
              <a:lnSpc>
                <a:spcPts val="2592"/>
              </a:lnSpc>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Sistemi</a:t>
            </a:r>
            <a:r>
              <a:rPr lang="en-US" sz="2400" b="1" u="none" strike="noStrike" dirty="0">
                <a:solidFill>
                  <a:srgbClr val="000000"/>
                </a:solidFill>
                <a:latin typeface="Lato Light" panose="020F0302020204030203" pitchFamily="34" charset="0"/>
                <a:ea typeface="Lato Bold"/>
                <a:cs typeface="Lato Bold"/>
                <a:sym typeface="Lato Bold"/>
              </a:rPr>
              <a:t> di </a:t>
            </a:r>
            <a:r>
              <a:rPr lang="en-US" sz="2400" b="1" u="none" strike="noStrike" dirty="0" err="1">
                <a:solidFill>
                  <a:srgbClr val="000000"/>
                </a:solidFill>
                <a:latin typeface="Lato Light" panose="020F0302020204030203" pitchFamily="34" charset="0"/>
                <a:ea typeface="Lato Bold"/>
                <a:cs typeface="Lato Bold"/>
                <a:sym typeface="Lato Bold"/>
              </a:rPr>
              <a:t>tutoraggio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intelligenti</a:t>
            </a:r>
            <a:r>
              <a:rPr lang="en-US" sz="2400" b="1" u="none" strike="noStrike" dirty="0">
                <a:solidFill>
                  <a:srgbClr val="000000"/>
                </a:solidFill>
                <a:latin typeface="Lato Light" panose="020F0302020204030203" pitchFamily="34" charset="0"/>
                <a:ea typeface="Lato Bold"/>
                <a:cs typeface="Lato Bold"/>
                <a:sym typeface="Lato Bold"/>
              </a:rPr>
              <a:t> (ITS):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strumenti</a:t>
            </a:r>
            <a:r>
              <a:rPr lang="en-US" sz="2400" u="none" strike="noStrike" dirty="0">
                <a:solidFill>
                  <a:srgbClr val="000000"/>
                </a:solidFill>
                <a:latin typeface="Lato Light" panose="020F0302020204030203" pitchFamily="34" charset="0"/>
                <a:ea typeface="Lato Light"/>
                <a:cs typeface="Lato Light"/>
                <a:sym typeface="Lato Light"/>
              </a:rPr>
              <a:t> come </a:t>
            </a:r>
            <a:r>
              <a:rPr lang="en-US" sz="2400" u="none" strike="noStrike" dirty="0" err="1">
                <a:solidFill>
                  <a:srgbClr val="000000"/>
                </a:solidFill>
                <a:latin typeface="Lato Light" panose="020F0302020204030203" pitchFamily="34" charset="0"/>
                <a:ea typeface="Lato Light"/>
                <a:cs typeface="Lato Light"/>
                <a:sym typeface="Lato Light"/>
              </a:rPr>
              <a:t>MathU</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offrono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percorsi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personalizzati</a:t>
            </a:r>
            <a:r>
              <a:rPr lang="en-US" sz="2400" u="none" strike="noStrike" dirty="0">
                <a:solidFill>
                  <a:srgbClr val="000000"/>
                </a:solidFill>
                <a:latin typeface="Lato Light" panose="020F0302020204030203" pitchFamily="34" charset="0"/>
                <a:ea typeface="Lato Light"/>
                <a:cs typeface="Lato Light"/>
                <a:sym typeface="Lato Light"/>
              </a:rPr>
              <a:t> e feedback </a:t>
            </a:r>
            <a:r>
              <a:rPr lang="en-US" sz="2400" u="none" strike="noStrike" dirty="0" err="1">
                <a:solidFill>
                  <a:srgbClr val="000000"/>
                </a:solidFill>
                <a:latin typeface="Lato Light" panose="020F0302020204030203" pitchFamily="34" charset="0"/>
                <a:ea typeface="Lato Light"/>
                <a:cs typeface="Lato Light"/>
                <a:sym typeface="Lato Light"/>
              </a:rPr>
              <a:t>adattivo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consentendo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con </a:t>
            </a:r>
            <a:r>
              <a:rPr lang="en-US" sz="2400" u="none" strike="noStrike" dirty="0" err="1">
                <a:solidFill>
                  <a:srgbClr val="000000"/>
                </a:solidFill>
                <a:latin typeface="Lato Light" panose="020F0302020204030203" pitchFamily="34" charset="0"/>
                <a:ea typeface="Lato Light"/>
                <a:cs typeface="Lato Light"/>
                <a:sym typeface="Lato Light"/>
              </a:rPr>
              <a:t>difficoltà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apprendimento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progredire</a:t>
            </a:r>
            <a:r>
              <a:rPr lang="en-US" sz="2400" u="none" strike="noStrike" dirty="0">
                <a:solidFill>
                  <a:srgbClr val="000000"/>
                </a:solidFill>
                <a:latin typeface="Lato Light" panose="020F0302020204030203" pitchFamily="34" charset="0"/>
                <a:ea typeface="Lato Light"/>
                <a:cs typeface="Lato Light"/>
                <a:sym typeface="Lato Light"/>
              </a:rPr>
              <a:t> al proprio </a:t>
            </a:r>
            <a:r>
              <a:rPr lang="en-US" sz="2400" u="none" strike="noStrike" dirty="0" err="1">
                <a:solidFill>
                  <a:srgbClr val="000000"/>
                </a:solidFill>
                <a:latin typeface="Lato Light" panose="020F0302020204030203" pitchFamily="34" charset="0"/>
                <a:ea typeface="Lato Light"/>
                <a:cs typeface="Lato Light"/>
                <a:sym typeface="Lato Light"/>
              </a:rPr>
              <a:t>ritmo</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l">
              <a:lnSpc>
                <a:spcPts val="2592"/>
              </a:lnSpc>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IA </a:t>
            </a:r>
            <a:r>
              <a:rPr lang="en-US" sz="2400" b="1" u="none" strike="noStrike" dirty="0" err="1">
                <a:solidFill>
                  <a:srgbClr val="000000"/>
                </a:solidFill>
                <a:latin typeface="Lato Light" panose="020F0302020204030203" pitchFamily="34" charset="0"/>
                <a:ea typeface="Lato Bold"/>
                <a:cs typeface="Lato Bold"/>
                <a:sym typeface="Lato Bold"/>
              </a:rPr>
              <a:t>assistiva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Light"/>
                <a:cs typeface="Lato Light"/>
                <a:sym typeface="Lato Light"/>
              </a:rPr>
              <a:t>utilizza</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conversione</a:t>
            </a:r>
            <a:r>
              <a:rPr lang="en-US" sz="2400" u="none" strike="noStrike" dirty="0">
                <a:solidFill>
                  <a:srgbClr val="000000"/>
                </a:solidFill>
                <a:latin typeface="Lato Light" panose="020F0302020204030203" pitchFamily="34" charset="0"/>
                <a:ea typeface="Lato Light"/>
                <a:cs typeface="Lato Light"/>
                <a:sym typeface="Lato Light"/>
              </a:rPr>
              <a:t> da </a:t>
            </a:r>
            <a:r>
              <a:rPr lang="en-US" sz="2400" u="none" strike="noStrike" dirty="0" err="1">
                <a:solidFill>
                  <a:srgbClr val="000000"/>
                </a:solidFill>
                <a:latin typeface="Lato Light" panose="020F0302020204030203" pitchFamily="34" charset="0"/>
                <a:ea typeface="Lato Light"/>
                <a:cs typeface="Lato Light"/>
                <a:sym typeface="Lato Light"/>
              </a:rPr>
              <a:t>parlato</a:t>
            </a:r>
            <a:r>
              <a:rPr lang="en-US" sz="2400" u="none" strike="noStrike" dirty="0">
                <a:solidFill>
                  <a:srgbClr val="000000"/>
                </a:solidFill>
                <a:latin typeface="Lato Light" panose="020F0302020204030203" pitchFamily="34" charset="0"/>
                <a:ea typeface="Lato Light"/>
                <a:cs typeface="Lato Light"/>
                <a:sym typeface="Lato Light"/>
              </a:rPr>
              <a:t> a testo, avatar 3D con </a:t>
            </a:r>
            <a:r>
              <a:rPr lang="en-US" sz="2400" u="none" strike="noStrike" dirty="0" err="1">
                <a:solidFill>
                  <a:srgbClr val="000000"/>
                </a:solidFill>
                <a:latin typeface="Lato Light" panose="020F0302020204030203" pitchFamily="34" charset="0"/>
                <a:ea typeface="Lato Light"/>
                <a:cs typeface="Lato Light"/>
                <a:sym typeface="Lato Light"/>
              </a:rPr>
              <a:t>linguaggio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segni per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sordi</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applicazioni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ludiche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visivamente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stimolanti</a:t>
            </a:r>
            <a:r>
              <a:rPr lang="en-US" sz="2400" u="none" strike="noStrike" dirty="0">
                <a:solidFill>
                  <a:srgbClr val="000000"/>
                </a:solidFill>
                <a:latin typeface="Lato Light" panose="020F0302020204030203" pitchFamily="34" charset="0"/>
                <a:ea typeface="Lato Light"/>
                <a:cs typeface="Lato Light"/>
                <a:sym typeface="Lato Light"/>
              </a:rPr>
              <a:t> (ad </a:t>
            </a:r>
            <a:r>
              <a:rPr lang="en-US" sz="2400" u="none" strike="noStrike" dirty="0" err="1">
                <a:solidFill>
                  <a:srgbClr val="000000"/>
                </a:solidFill>
                <a:latin typeface="Lato Light" panose="020F0302020204030203" pitchFamily="34" charset="0"/>
                <a:ea typeface="Lato Light"/>
                <a:cs typeface="Lato Light"/>
                <a:sym typeface="Lato Light"/>
              </a:rPr>
              <a:t>esempio</a:t>
            </a:r>
            <a:r>
              <a:rPr lang="en-US" sz="2400" u="none" strike="noStrike" dirty="0">
                <a:solidFill>
                  <a:srgbClr val="000000"/>
                </a:solidFill>
                <a:latin typeface="Lato Light" panose="020F0302020204030203" pitchFamily="34" charset="0"/>
                <a:ea typeface="Lato Light"/>
                <a:cs typeface="Lato Light"/>
                <a:sym typeface="Lato Light"/>
              </a:rPr>
              <a:t>, "Busy Shapes") per </a:t>
            </a:r>
            <a:r>
              <a:rPr lang="en-US" sz="2400" u="none" strike="noStrike" dirty="0" err="1">
                <a:solidFill>
                  <a:srgbClr val="000000"/>
                </a:solidFill>
                <a:latin typeface="Lato Light" panose="020F0302020204030203" pitchFamily="34" charset="0"/>
                <a:ea typeface="Lato Light"/>
                <a:cs typeface="Lato Light"/>
                <a:sym typeface="Lato Light"/>
              </a:rPr>
              <a:t>mantenere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concentrazione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ridurre</a:t>
            </a:r>
            <a:r>
              <a:rPr lang="en-US" sz="2400" u="none" strike="noStrike" dirty="0">
                <a:solidFill>
                  <a:srgbClr val="000000"/>
                </a:solidFill>
                <a:latin typeface="Lato Light" panose="020F0302020204030203" pitchFamily="34" charset="0"/>
                <a:ea typeface="Lato Light"/>
                <a:cs typeface="Lato Light"/>
                <a:sym typeface="Lato Light"/>
              </a:rPr>
              <a:t> le </a:t>
            </a:r>
            <a:r>
              <a:rPr lang="en-US" sz="2400" u="none" strike="noStrike" dirty="0" err="1">
                <a:solidFill>
                  <a:srgbClr val="000000"/>
                </a:solidFill>
                <a:latin typeface="Lato Light" panose="020F0302020204030203" pitchFamily="34" charset="0"/>
                <a:ea typeface="Lato Light"/>
                <a:cs typeface="Lato Light"/>
                <a:sym typeface="Lato Light"/>
              </a:rPr>
              <a:t>barriere</a:t>
            </a:r>
            <a:r>
              <a:rPr lang="en-US" sz="2400" u="none" strike="noStrike" dirty="0">
                <a:solidFill>
                  <a:srgbClr val="000000"/>
                </a:solidFill>
                <a:latin typeface="Lato Light" panose="020F0302020204030203" pitchFamily="34" charset="0"/>
                <a:ea typeface="Lato Light"/>
                <a:cs typeface="Lato Light"/>
                <a:sym typeface="Lato Light"/>
              </a:rPr>
              <a:t> cognitive.</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l">
              <a:lnSpc>
                <a:spcPts val="2592"/>
              </a:lnSpc>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Supporto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psicologico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Light"/>
                <a:cs typeface="Lato Light"/>
                <a:sym typeface="Lato Light"/>
              </a:rPr>
              <a:t>applica</a:t>
            </a:r>
            <a:r>
              <a:rPr lang="en-US" sz="2400" u="none" strike="noStrike" dirty="0">
                <a:solidFill>
                  <a:srgbClr val="000000"/>
                </a:solidFill>
                <a:latin typeface="Lato Light" panose="020F0302020204030203" pitchFamily="34" charset="0"/>
                <a:ea typeface="Lato Light"/>
                <a:cs typeface="Lato Light"/>
                <a:sym typeface="Lato Light"/>
              </a:rPr>
              <a:t> la Teoria </a:t>
            </a:r>
            <a:r>
              <a:rPr lang="en-US" sz="2400" u="none" strike="noStrike" dirty="0" err="1">
                <a:solidFill>
                  <a:srgbClr val="000000"/>
                </a:solidFill>
                <a:latin typeface="Lato Light" panose="020F0302020204030203" pitchFamily="34" charset="0"/>
                <a:ea typeface="Lato Light"/>
                <a:cs typeface="Lato Light"/>
                <a:sym typeface="Lato Light"/>
              </a:rPr>
              <a:t>dell'Autodeterminazione</a:t>
            </a:r>
            <a:r>
              <a:rPr lang="en-US" sz="2400" u="none" strike="noStrike" dirty="0">
                <a:solidFill>
                  <a:srgbClr val="000000"/>
                </a:solidFill>
                <a:latin typeface="Lato Light" panose="020F0302020204030203" pitchFamily="34" charset="0"/>
                <a:ea typeface="Lato Light"/>
                <a:cs typeface="Lato Light"/>
                <a:sym typeface="Lato Light"/>
              </a:rPr>
              <a:t> (SDT) </a:t>
            </a:r>
            <a:r>
              <a:rPr lang="en-US" sz="2400" u="none" strike="noStrike" dirty="0" err="1">
                <a:solidFill>
                  <a:srgbClr val="000000"/>
                </a:solidFill>
                <a:latin typeface="Lato Light" panose="020F0302020204030203" pitchFamily="34" charset="0"/>
                <a:ea typeface="Lato Light"/>
                <a:cs typeface="Lato Light"/>
                <a:sym typeface="Lato Light"/>
              </a:rPr>
              <a:t>offrendo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possibilità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scelta</a:t>
            </a:r>
            <a:r>
              <a:rPr lang="en-US" sz="2400" u="none" strike="noStrike" dirty="0">
                <a:solidFill>
                  <a:srgbClr val="000000"/>
                </a:solidFill>
                <a:latin typeface="Lato Light" panose="020F0302020204030203" pitchFamily="34" charset="0"/>
                <a:ea typeface="Lato Light"/>
                <a:cs typeface="Lato Light"/>
                <a:sym typeface="Lato Light"/>
              </a:rPr>
              <a:t> in termini di </a:t>
            </a:r>
            <a:r>
              <a:rPr lang="en-US" sz="2400" u="none" strike="noStrike" dirty="0" err="1">
                <a:solidFill>
                  <a:srgbClr val="000000"/>
                </a:solidFill>
                <a:latin typeface="Lato Light" panose="020F0302020204030203" pitchFamily="34" charset="0"/>
                <a:ea typeface="Lato Light"/>
                <a:cs typeface="Lato Light"/>
                <a:sym typeface="Lato Light"/>
              </a:rPr>
              <a:t>progetti</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strumenti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Questo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supporta</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bisogno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autonomia</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competenza</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ha </a:t>
            </a:r>
            <a:r>
              <a:rPr lang="en-US" sz="2400" u="none" strike="noStrike" dirty="0" err="1">
                <a:solidFill>
                  <a:srgbClr val="000000"/>
                </a:solidFill>
                <a:latin typeface="Lato Light" panose="020F0302020204030203" pitchFamily="34" charset="0"/>
                <a:ea typeface="Lato Light"/>
                <a:cs typeface="Lato Light"/>
                <a:sym typeface="Lato Light"/>
              </a:rPr>
              <a:t>dimostrato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ridurre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l'ansia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classi</a:t>
            </a:r>
            <a:r>
              <a:rPr lang="en-US" sz="2400" u="none" strike="noStrike" dirty="0">
                <a:solidFill>
                  <a:srgbClr val="000000"/>
                </a:solidFill>
                <a:latin typeface="Lato Light" panose="020F0302020204030203" pitchFamily="34" charset="0"/>
                <a:ea typeface="Lato Light"/>
                <a:cs typeface="Lato Light"/>
                <a:sym typeface="Lato Light"/>
              </a:rPr>
              <a:t> inclusive con </a:t>
            </a:r>
            <a:r>
              <a:rPr lang="en-US" sz="2400" u="none" strike="noStrike" dirty="0" err="1">
                <a:solidFill>
                  <a:srgbClr val="000000"/>
                </a:solidFill>
                <a:latin typeface="Lato Light" panose="020F0302020204030203" pitchFamily="34" charset="0"/>
                <a:ea typeface="Lato Light"/>
                <a:cs typeface="Lato Light"/>
                <a:sym typeface="Lato Light"/>
              </a:rPr>
              <a:t>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3" name="TextBox 3"/>
          <p:cNvSpPr txBox="1"/>
          <p:nvPr/>
        </p:nvSpPr>
        <p:spPr>
          <a:xfrm>
            <a:off x="1028700" y="1085850"/>
            <a:ext cx="15557331" cy="1721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PROGETTAZIONE DI ATTIVITÀ DI APPRENDIMENTO E ORIENTAMENTO INCLUSIVE BASATE SULL'INTELLIGENZA ARTIFICIALE</a:t>
            </a:r>
          </a:p>
          <a:p>
            <a:pPr marL="0" lvl="0" indent="0" algn="ctr">
              <a:lnSpc>
                <a:spcPts val="4536"/>
              </a:lnSpc>
              <a:spcBef>
                <a:spcPct val="0"/>
              </a:spcBef>
            </a:pPr>
            <a:endParaRPr lang="en-US" sz="4200" u="none" strike="noStrike">
              <a:solidFill>
                <a:srgbClr val="000000"/>
              </a:solidFill>
              <a:latin typeface="Oswald"/>
              <a:ea typeface="Oswald"/>
              <a:cs typeface="Oswald"/>
              <a:sym typeface="Oswald"/>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71857" y="2239137"/>
            <a:ext cx="10031942" cy="6335068"/>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Per </a:t>
            </a:r>
            <a:r>
              <a:rPr lang="en-US" sz="2400" u="none" strike="noStrike" dirty="0" err="1">
                <a:solidFill>
                  <a:srgbClr val="000000"/>
                </a:solidFill>
                <a:latin typeface="Lato Light" panose="020F0302020204030203" pitchFamily="34" charset="0"/>
                <a:ea typeface="Lato Light"/>
                <a:cs typeface="Lato Light"/>
                <a:sym typeface="Lato Light"/>
              </a:rPr>
              <a:t>abbandonare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mentalità</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andare</a:t>
            </a:r>
            <a:r>
              <a:rPr lang="en-US" sz="2400" u="none" strike="noStrike" dirty="0">
                <a:solidFill>
                  <a:srgbClr val="000000"/>
                </a:solidFill>
                <a:latin typeface="Lato Light" panose="020F0302020204030203" pitchFamily="34" charset="0"/>
                <a:ea typeface="Lato Light"/>
                <a:cs typeface="Lato Light"/>
                <a:sym typeface="Lato Light"/>
              </a:rPr>
              <a:t> avanti </a:t>
            </a:r>
            <a:r>
              <a:rPr lang="en-US" sz="2400" u="none" strike="noStrike" dirty="0" err="1">
                <a:solidFill>
                  <a:srgbClr val="000000"/>
                </a:solidFill>
                <a:latin typeface="Lato Light" panose="020F0302020204030203" pitchFamily="34" charset="0"/>
                <a:ea typeface="Lato Light"/>
                <a:cs typeface="Lato Light"/>
                <a:sym typeface="Lato Light"/>
              </a:rPr>
              <a:t>velocemente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rompere</a:t>
            </a:r>
            <a:r>
              <a:rPr lang="en-US" sz="2400" u="none" strike="noStrike" dirty="0">
                <a:solidFill>
                  <a:srgbClr val="000000"/>
                </a:solidFill>
                <a:latin typeface="Lato Light" panose="020F0302020204030203" pitchFamily="34" charset="0"/>
                <a:ea typeface="Lato Light"/>
                <a:cs typeface="Lato Light"/>
                <a:sym typeface="Lato Light"/>
              </a:rPr>
              <a:t> le </a:t>
            </a:r>
            <a:r>
              <a:rPr lang="en-US" sz="2400" u="none" strike="noStrike" dirty="0" err="1">
                <a:solidFill>
                  <a:srgbClr val="000000"/>
                </a:solidFill>
                <a:latin typeface="Lato Light" panose="020F0302020204030203" pitchFamily="34" charset="0"/>
                <a:ea typeface="Lato Light"/>
                <a:cs typeface="Lato Light"/>
                <a:sym typeface="Lato Light"/>
              </a:rPr>
              <a:t>cose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puoi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utilizzare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questa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tabella</a:t>
            </a:r>
            <a:r>
              <a:rPr lang="en-US" sz="2400" u="none" strike="noStrike" dirty="0">
                <a:solidFill>
                  <a:srgbClr val="000000"/>
                </a:solidFill>
                <a:latin typeface="Lato Light" panose="020F0302020204030203" pitchFamily="34" charset="0"/>
                <a:ea typeface="Lato Light"/>
                <a:cs typeface="Lato Light"/>
                <a:sym typeface="Lato Light"/>
              </a:rPr>
              <a:t> di marcia per </a:t>
            </a:r>
            <a:r>
              <a:rPr lang="en-US" sz="2400" u="none" strike="noStrike" dirty="0" err="1">
                <a:solidFill>
                  <a:srgbClr val="000000"/>
                </a:solidFill>
                <a:latin typeface="Lato Light" panose="020F0302020204030203" pitchFamily="34" charset="0"/>
                <a:ea typeface="Lato Light"/>
                <a:cs typeface="Lato Light"/>
                <a:sym typeface="Lato Light"/>
              </a:rPr>
              <a:t>pianificare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tua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prossima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attività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Fase 1: </a:t>
            </a:r>
            <a:r>
              <a:rPr lang="en-US" sz="2400" b="1" u="none" strike="noStrike" dirty="0" err="1">
                <a:solidFill>
                  <a:srgbClr val="000000"/>
                </a:solidFill>
                <a:latin typeface="Lato Light" panose="020F0302020204030203" pitchFamily="34" charset="0"/>
                <a:ea typeface="Lato Bold"/>
                <a:cs typeface="Lato Bold"/>
                <a:sym typeface="Lato Bold"/>
              </a:rPr>
              <a:t>Strumento</a:t>
            </a:r>
            <a:r>
              <a:rPr lang="en-US" sz="2400" b="1" u="none" strike="noStrike" dirty="0">
                <a:solidFill>
                  <a:srgbClr val="000000"/>
                </a:solidFill>
                <a:latin typeface="Lato Light" panose="020F0302020204030203" pitchFamily="34" charset="0"/>
                <a:ea typeface="Lato Bold"/>
                <a:cs typeface="Lato Bold"/>
                <a:sym typeface="Lato Bold"/>
              </a:rPr>
              <a:t> e </a:t>
            </a:r>
            <a:r>
              <a:rPr lang="en-US" sz="2400" b="1" u="none" strike="noStrike" dirty="0" err="1">
                <a:solidFill>
                  <a:srgbClr val="000000"/>
                </a:solidFill>
                <a:latin typeface="Lato Light" panose="020F0302020204030203" pitchFamily="34" charset="0"/>
                <a:ea typeface="Lato Bold"/>
                <a:cs typeface="Lato Bold"/>
                <a:sym typeface="Lato Bold"/>
              </a:rPr>
              <a:t>contesto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Light"/>
                <a:cs typeface="Lato Light"/>
                <a:sym typeface="Lato Light"/>
              </a:rPr>
              <a:t>Scegliere</a:t>
            </a:r>
            <a:r>
              <a:rPr lang="en-US" sz="2400" u="none" strike="noStrike" dirty="0">
                <a:solidFill>
                  <a:srgbClr val="000000"/>
                </a:solidFill>
                <a:latin typeface="Lato Light" panose="020F0302020204030203" pitchFamily="34" charset="0"/>
                <a:ea typeface="Lato Light"/>
                <a:cs typeface="Lato Light"/>
                <a:sym typeface="Lato Light"/>
              </a:rPr>
              <a:t> lo </a:t>
            </a:r>
            <a:r>
              <a:rPr lang="en-US" sz="2400" u="none" strike="noStrike" dirty="0" err="1">
                <a:solidFill>
                  <a:srgbClr val="000000"/>
                </a:solidFill>
                <a:latin typeface="Lato Light" panose="020F0302020204030203" pitchFamily="34" charset="0"/>
                <a:ea typeface="Lato Light"/>
                <a:cs typeface="Lato Light"/>
                <a:sym typeface="Lato Light"/>
              </a:rPr>
              <a:t>strumento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identificare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rischi</a:t>
            </a:r>
            <a:r>
              <a:rPr lang="en-US" sz="2400" u="none" strike="noStrike" dirty="0">
                <a:solidFill>
                  <a:srgbClr val="000000"/>
                </a:solidFill>
                <a:latin typeface="Lato Light" panose="020F0302020204030203" pitchFamily="34" charset="0"/>
                <a:ea typeface="Lato Light"/>
                <a:cs typeface="Lato Light"/>
                <a:sym typeface="Lato Light"/>
              </a:rPr>
              <a:t> non </a:t>
            </a:r>
            <a:r>
              <a:rPr lang="en-US" sz="2400" u="none" strike="noStrike" dirty="0" err="1">
                <a:solidFill>
                  <a:srgbClr val="000000"/>
                </a:solidFill>
                <a:latin typeface="Lato Light" panose="020F0302020204030203" pitchFamily="34" charset="0"/>
                <a:ea typeface="Lato Light"/>
                <a:cs typeface="Lato Light"/>
                <a:sym typeface="Lato Light"/>
              </a:rPr>
              <a:t>ovvi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prestando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attenzione</a:t>
            </a:r>
            <a:r>
              <a:rPr lang="en-US" sz="2400" u="none" strike="noStrike" dirty="0">
                <a:solidFill>
                  <a:srgbClr val="000000"/>
                </a:solidFill>
                <a:latin typeface="Lato Light" panose="020F0302020204030203" pitchFamily="34" charset="0"/>
                <a:ea typeface="Lato Light"/>
                <a:cs typeface="Lato Light"/>
                <a:sym typeface="Lato Light"/>
              </a:rPr>
              <a:t> alla </a:t>
            </a:r>
            <a:r>
              <a:rPr lang="en-US" sz="2400" u="none" strike="noStrike" dirty="0" err="1">
                <a:solidFill>
                  <a:srgbClr val="000000"/>
                </a:solidFill>
                <a:latin typeface="Lato Light" panose="020F0302020204030203" pitchFamily="34" charset="0"/>
                <a:ea typeface="Lato Light"/>
                <a:cs typeface="Lato Light"/>
                <a:sym typeface="Lato Light"/>
              </a:rPr>
              <a:t>politica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dati</a:t>
            </a:r>
            <a:r>
              <a:rPr lang="en-US" sz="2400" u="none" strike="noStrike" dirty="0">
                <a:solidFill>
                  <a:srgbClr val="000000"/>
                </a:solidFill>
                <a:latin typeface="Lato Light" panose="020F0302020204030203" pitchFamily="34" charset="0"/>
                <a:ea typeface="Lato Light"/>
                <a:cs typeface="Lato Light"/>
                <a:sym typeface="Lato Light"/>
              </a:rPr>
              <a:t>, non solo alla </a:t>
            </a:r>
            <a:r>
              <a:rPr lang="en-US" sz="2400" u="none" strike="noStrike" dirty="0" err="1">
                <a:solidFill>
                  <a:srgbClr val="000000"/>
                </a:solidFill>
                <a:latin typeface="Lato Light" panose="020F0302020204030203" pitchFamily="34" charset="0"/>
                <a:ea typeface="Lato Light"/>
                <a:cs typeface="Lato Light"/>
                <a:sym typeface="Lato Light"/>
              </a:rPr>
              <a:t>funzionalità</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Fase 2: </a:t>
            </a:r>
            <a:r>
              <a:rPr lang="en-US" sz="2400" b="1" u="none" strike="noStrike" dirty="0" err="1">
                <a:solidFill>
                  <a:srgbClr val="000000"/>
                </a:solidFill>
                <a:latin typeface="Lato Light" panose="020F0302020204030203" pitchFamily="34" charset="0"/>
                <a:ea typeface="Lato Bold"/>
                <a:cs typeface="Lato Bold"/>
                <a:sym typeface="Lato Bold"/>
              </a:rPr>
              <a:t>Approccio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dettagliato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Light"/>
                <a:cs typeface="Lato Light"/>
                <a:sym typeface="Lato Light"/>
              </a:rPr>
              <a:t>identifica</a:t>
            </a:r>
            <a:r>
              <a:rPr lang="en-US" sz="2400" u="none" strike="noStrike" dirty="0">
                <a:solidFill>
                  <a:srgbClr val="000000"/>
                </a:solidFill>
                <a:latin typeface="Lato Light" panose="020F0302020204030203" pitchFamily="34" charset="0"/>
                <a:ea typeface="Lato Light"/>
                <a:cs typeface="Lato Light"/>
                <a:sym typeface="Lato Light"/>
              </a:rPr>
              <a:t> lo </a:t>
            </a:r>
            <a:r>
              <a:rPr lang="en-US" sz="2400" u="none" strike="noStrike" dirty="0" err="1">
                <a:solidFill>
                  <a:srgbClr val="000000"/>
                </a:solidFill>
                <a:latin typeface="Lato Light" panose="020F0302020204030203" pitchFamily="34" charset="0"/>
                <a:ea typeface="Lato Light"/>
                <a:cs typeface="Lato Light"/>
                <a:sym typeface="Lato Light"/>
              </a:rPr>
              <a:t>studente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decentrato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nell’attività</a:t>
            </a:r>
            <a:r>
              <a:rPr lang="en-US" sz="2400" u="none" strike="noStrike" dirty="0">
                <a:solidFill>
                  <a:srgbClr val="000000"/>
                </a:solidFill>
                <a:latin typeface="Lato Light" panose="020F0302020204030203" pitchFamily="34" charset="0"/>
                <a:ea typeface="Lato Light"/>
                <a:cs typeface="Lato Light"/>
                <a:sym typeface="Lato Light"/>
              </a:rPr>
              <a:t> (senza accesso a Internet, con </a:t>
            </a:r>
            <a:r>
              <a:rPr lang="en-US" sz="2400" u="none" strike="noStrike" dirty="0" err="1">
                <a:solidFill>
                  <a:srgbClr val="000000"/>
                </a:solidFill>
                <a:latin typeface="Lato Light" panose="020F0302020204030203" pitchFamily="34" charset="0"/>
                <a:ea typeface="Lato Light"/>
                <a:cs typeface="Lato Light"/>
                <a:sym typeface="Lato Light"/>
              </a:rPr>
              <a:t>barriere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linguistiche</a:t>
            </a:r>
            <a:r>
              <a:rPr lang="en-US" sz="2400" u="none" strike="noStrike" dirty="0">
                <a:solidFill>
                  <a:srgbClr val="000000"/>
                </a:solidFill>
                <a:latin typeface="Lato Light" panose="020F0302020204030203" pitchFamily="34" charset="0"/>
                <a:ea typeface="Lato Light"/>
                <a:cs typeface="Lato Light"/>
                <a:sym typeface="Lato Light"/>
              </a:rPr>
              <a:t> o </a:t>
            </a:r>
            <a:r>
              <a:rPr lang="en-US" sz="2400" u="none" strike="noStrike" dirty="0" err="1">
                <a:solidFill>
                  <a:srgbClr val="000000"/>
                </a:solidFill>
                <a:latin typeface="Lato Light" panose="020F0302020204030203" pitchFamily="34" charset="0"/>
                <a:ea typeface="Lato Light"/>
                <a:cs typeface="Lato Light"/>
                <a:sym typeface="Lato Light"/>
              </a:rPr>
              <a:t>esigenze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specifiche</a:t>
            </a:r>
            <a:r>
              <a:rPr lang="en-US" sz="2400" u="none" strike="noStrike" dirty="0">
                <a:solidFill>
                  <a:srgbClr val="000000"/>
                </a:solidFill>
                <a:latin typeface="Lato Light" panose="020F0302020204030203" pitchFamily="34" charset="0"/>
                <a:ea typeface="Lato Light"/>
                <a:cs typeface="Lato Light"/>
                <a:sym typeface="Lato Light"/>
              </a:rPr>
              <a:t> di privacy). </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Fase 3: </a:t>
            </a:r>
            <a:r>
              <a:rPr lang="en-US" sz="2400" b="1" u="none" strike="noStrike" dirty="0" err="1">
                <a:solidFill>
                  <a:srgbClr val="000000"/>
                </a:solidFill>
                <a:latin typeface="Lato Light" panose="020F0302020204030203" pitchFamily="34" charset="0"/>
                <a:ea typeface="Lato Bold"/>
                <a:cs typeface="Lato Bold"/>
                <a:sym typeface="Lato Bold"/>
              </a:rPr>
              <a:t>Adattamento</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progettare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l'attività</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tenendo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modificando</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struttura</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ridurre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carico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cognitivo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migliorare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l'accessibilità</a:t>
            </a:r>
            <a:r>
              <a:rPr lang="en-US" sz="2400" u="none" strike="noStrike" dirty="0">
                <a:solidFill>
                  <a:srgbClr val="000000"/>
                </a:solidFill>
                <a:latin typeface="Lato Light" panose="020F0302020204030203" pitchFamily="34" charset="0"/>
                <a:ea typeface="Lato Light"/>
                <a:cs typeface="Lato Light"/>
                <a:sym typeface="Lato Light"/>
              </a:rPr>
              <a:t> per tutti. </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Fase 4: </a:t>
            </a:r>
            <a:r>
              <a:rPr lang="en-US" sz="2400" b="1" u="none" strike="noStrike" dirty="0" err="1">
                <a:solidFill>
                  <a:srgbClr val="000000"/>
                </a:solidFill>
                <a:latin typeface="Lato Light" panose="020F0302020204030203" pitchFamily="34" charset="0"/>
                <a:ea typeface="Lato Bold"/>
                <a:cs typeface="Lato Bold"/>
                <a:sym typeface="Lato Bold"/>
              </a:rPr>
              <a:t>Generalizzazione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Light"/>
                <a:cs typeface="Lato Light"/>
                <a:sym typeface="Lato Light"/>
              </a:rPr>
              <a:t>estendere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l'attività</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all'intero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gruppo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verificando</a:t>
            </a:r>
            <a:r>
              <a:rPr lang="en-US" sz="2400" u="none" strike="noStrike" dirty="0">
                <a:solidFill>
                  <a:srgbClr val="000000"/>
                </a:solidFill>
                <a:latin typeface="Lato Light" panose="020F0302020204030203" pitchFamily="34" charset="0"/>
                <a:ea typeface="Lato Light"/>
                <a:cs typeface="Lato Light"/>
                <a:sym typeface="Lato Light"/>
              </a:rPr>
              <a:t> in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modo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adattamenti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apportati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migliorano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l'apprendimento</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altri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a:t>
            </a:r>
          </a:p>
        </p:txBody>
      </p:sp>
      <p:pic>
        <p:nvPicPr>
          <p:cNvPr id="3" name="Picture 3">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5"/>
          <a:srcRect t="1336" b="1336"/>
          <a:stretch>
            <a:fillRect/>
          </a:stretch>
        </p:blipFill>
        <p:spPr>
          <a:xfrm>
            <a:off x="0" y="0"/>
            <a:ext cx="6571583" cy="10287000"/>
          </a:xfrm>
          <a:prstGeom prst="rect">
            <a:avLst/>
          </a:prstGeom>
        </p:spPr>
      </p:pic>
    </p:spTree>
    <p:custDataLst>
      <p:tags r:id="rId1"/>
    </p:custDataLst>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05566" y="1486611"/>
            <a:ext cx="8925033"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SCENARIO BASATO SULLE SFIDE</a:t>
            </a:r>
          </a:p>
        </p:txBody>
      </p:sp>
      <p:grpSp>
        <p:nvGrpSpPr>
          <p:cNvPr id="3" name="Group 3"/>
          <p:cNvGrpSpPr/>
          <p:nvPr/>
        </p:nvGrpSpPr>
        <p:grpSpPr>
          <a:xfrm>
            <a:off x="0" y="0"/>
            <a:ext cx="6865477" cy="10287000"/>
            <a:chOff x="0" y="0"/>
            <a:chExt cx="9153970" cy="13716000"/>
          </a:xfrm>
        </p:grpSpPr>
        <p:sp>
          <p:nvSpPr>
            <p:cNvPr id="4" name="Freeform 4"/>
            <p:cNvSpPr/>
            <p:nvPr/>
          </p:nvSpPr>
          <p:spPr>
            <a:xfrm>
              <a:off x="0" y="0"/>
              <a:ext cx="9154033" cy="13716000"/>
            </a:xfrm>
            <a:custGeom>
              <a:avLst/>
              <a:gdLst/>
              <a:ahLst/>
              <a:cxnLst/>
              <a:rect l="l" t="t" r="r" b="b"/>
              <a:pathLst>
                <a:path w="9154033" h="13716000">
                  <a:moveTo>
                    <a:pt x="0" y="0"/>
                  </a:moveTo>
                  <a:lnTo>
                    <a:pt x="9154033" y="0"/>
                  </a:lnTo>
                  <a:lnTo>
                    <a:pt x="9154033" y="13716000"/>
                  </a:lnTo>
                  <a:lnTo>
                    <a:pt x="0" y="13716000"/>
                  </a:lnTo>
                  <a:lnTo>
                    <a:pt x="0" y="0"/>
                  </a:lnTo>
                  <a:close/>
                </a:path>
              </a:pathLst>
            </a:custGeom>
            <a:blipFill>
              <a:blip r:embed="rId4"/>
              <a:stretch>
                <a:fillRect/>
              </a:stretch>
            </a:blipFill>
          </p:spPr>
          <p:txBody>
            <a:bodyPr/>
            <a:lstStyle/>
            <a:p>
              <a:endParaRPr lang="es-ES"/>
            </a:p>
          </p:txBody>
        </p:sp>
      </p:grpSp>
      <p:sp>
        <p:nvSpPr>
          <p:cNvPr id="5" name="TextBox 5"/>
          <p:cNvSpPr txBox="1"/>
          <p:nvPr/>
        </p:nvSpPr>
        <p:spPr>
          <a:xfrm>
            <a:off x="7305567" y="2562372"/>
            <a:ext cx="9953733" cy="6668492"/>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err="1">
                <a:solidFill>
                  <a:srgbClr val="000000"/>
                </a:solidFill>
                <a:latin typeface="Lato Light"/>
                <a:ea typeface="Lato Light"/>
                <a:cs typeface="Lato Light"/>
                <a:sym typeface="Lato Light"/>
              </a:rPr>
              <a:t>Noterete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struttura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dell'attività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pensata</a:t>
            </a:r>
            <a:r>
              <a:rPr lang="en-US" sz="2400" u="none" strike="noStrike" dirty="0">
                <a:solidFill>
                  <a:srgbClr val="000000"/>
                </a:solidFill>
                <a:latin typeface="Lato Light"/>
                <a:ea typeface="Lato Light"/>
                <a:cs typeface="Lato Light"/>
                <a:sym typeface="Lato Light"/>
              </a:rPr>
              <a:t> per lo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vulnerabile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chiara</a:t>
            </a:r>
            <a:r>
              <a:rPr lang="en-US" sz="2400" u="none" strike="noStrike" dirty="0">
                <a:solidFill>
                  <a:srgbClr val="000000"/>
                </a:solidFill>
                <a:latin typeface="Lato Light"/>
                <a:ea typeface="Lato Light"/>
                <a:cs typeface="Lato Light"/>
                <a:sym typeface="Lato Light"/>
              </a:rPr>
              <a:t> ed </a:t>
            </a:r>
            <a:r>
              <a:rPr lang="en-US" sz="2400" u="none" strike="noStrike" dirty="0" err="1">
                <a:solidFill>
                  <a:srgbClr val="000000"/>
                </a:solidFill>
                <a:latin typeface="Lato Light"/>
                <a:ea typeface="Lato Light"/>
                <a:cs typeface="Lato Light"/>
                <a:sym typeface="Lato Light"/>
              </a:rPr>
              <a:t>efficace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anche</a:t>
            </a:r>
            <a:r>
              <a:rPr lang="en-US" sz="2400" u="none" strike="noStrike" dirty="0">
                <a:solidFill>
                  <a:srgbClr val="000000"/>
                </a:solidFill>
                <a:latin typeface="Lato Light"/>
                <a:ea typeface="Lato Light"/>
                <a:cs typeface="Lato Light"/>
                <a:sym typeface="Lato Light"/>
              </a:rPr>
              <a:t> per il resto del </a:t>
            </a:r>
            <a:r>
              <a:rPr lang="en-US" sz="2400" u="none" strike="noStrike" dirty="0" err="1">
                <a:solidFill>
                  <a:srgbClr val="000000"/>
                </a:solidFill>
                <a:latin typeface="Lato Light"/>
                <a:ea typeface="Lato Light"/>
                <a:cs typeface="Lato Light"/>
                <a:sym typeface="Lato Light"/>
              </a:rPr>
              <a:t>gruppo</a:t>
            </a:r>
            <a:r>
              <a:rPr lang="en-US" sz="24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Sei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di un modulo di </a:t>
            </a:r>
            <a:r>
              <a:rPr lang="en-US" sz="2400" u="none" strike="noStrike" dirty="0" err="1">
                <a:solidFill>
                  <a:srgbClr val="000000"/>
                </a:solidFill>
                <a:latin typeface="Lato Light"/>
                <a:ea typeface="Lato Light"/>
                <a:cs typeface="Lato Light"/>
                <a:sym typeface="Lato Light"/>
              </a:rPr>
              <a:t>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settimane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Sicurezza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lavoro</a:t>
            </a:r>
            <a:r>
              <a:rPr lang="en-US" sz="2400" u="none" strike="noStrike" dirty="0">
                <a:solidFill>
                  <a:srgbClr val="000000"/>
                </a:solidFill>
                <a:latin typeface="Lato Light"/>
                <a:ea typeface="Lato Light"/>
                <a:cs typeface="Lato Light"/>
                <a:sym typeface="Lato Light"/>
              </a:rPr>
              <a:t>" con 25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molto </a:t>
            </a:r>
            <a:r>
              <a:rPr lang="en-US" sz="2400" u="none" strike="noStrike" dirty="0" err="1">
                <a:solidFill>
                  <a:srgbClr val="000000"/>
                </a:solidFill>
                <a:latin typeface="Lato Light"/>
                <a:ea typeface="Lato Light"/>
                <a:cs typeface="Lato Light"/>
                <a:sym typeface="Lato Light"/>
              </a:rPr>
              <a:t>diversi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a:t>
            </a:r>
            <a:r>
              <a:rPr lang="en-US" sz="2400" u="none" strike="noStrike" dirty="0">
                <a:solidFill>
                  <a:srgbClr val="000000"/>
                </a:solidFill>
                <a:latin typeface="Lato Light"/>
                <a:ea typeface="Lato Light"/>
                <a:cs typeface="Lato Light"/>
                <a:sym typeface="Lato Light"/>
              </a:rPr>
              <a:t> loro.</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err="1">
                <a:solidFill>
                  <a:srgbClr val="000000"/>
                </a:solidFill>
                <a:latin typeface="Lato Light"/>
                <a:ea typeface="Lato Light"/>
                <a:cs typeface="Lato Light"/>
                <a:sym typeface="Lato Light"/>
              </a:rPr>
              <a:t>Sfida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finale </a:t>
            </a:r>
            <a:r>
              <a:rPr lang="en-US" sz="2400" u="none" strike="noStrike" dirty="0" err="1">
                <a:solidFill>
                  <a:srgbClr val="000000"/>
                </a:solidFill>
                <a:latin typeface="Lato Light"/>
                <a:ea typeface="Lato Light"/>
                <a:cs typeface="Lato Light"/>
                <a:sym typeface="Lato Light"/>
              </a:rPr>
              <a:t>consiste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Simulazione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identificazione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rischi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luogo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lavoro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Dovete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riprogettarla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in modo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tutti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dimostrare</a:t>
            </a:r>
            <a:r>
              <a:rPr lang="en-US" sz="2400" u="none" strike="noStrike" dirty="0">
                <a:solidFill>
                  <a:srgbClr val="000000"/>
                </a:solidFill>
                <a:latin typeface="Lato Light"/>
                <a:ea typeface="Lato Light"/>
                <a:cs typeface="Lato Light"/>
                <a:sym typeface="Lato Light"/>
              </a:rPr>
              <a:t> la propria </a:t>
            </a:r>
            <a:r>
              <a:rPr lang="en-US" sz="2400" u="none" strike="noStrike" dirty="0" err="1">
                <a:solidFill>
                  <a:srgbClr val="000000"/>
                </a:solidFill>
                <a:latin typeface="Lato Light"/>
                <a:ea typeface="Lato Light"/>
                <a:cs typeface="Lato Light"/>
                <a:sym typeface="Lato Light"/>
              </a:rPr>
              <a:t>competenza</a:t>
            </a:r>
            <a:r>
              <a:rPr lang="en-US" sz="2400" u="none" strike="noStrike" dirty="0">
                <a:solidFill>
                  <a:srgbClr val="000000"/>
                </a:solidFill>
                <a:latin typeface="Lato Light"/>
                <a:ea typeface="Lato Light"/>
                <a:cs typeface="Lato Light"/>
                <a:sym typeface="Lato Light"/>
              </a:rPr>
              <a:t> senza </a:t>
            </a:r>
            <a:r>
              <a:rPr lang="en-US" sz="2400" u="none" strike="noStrike" dirty="0" err="1">
                <a:solidFill>
                  <a:srgbClr val="000000"/>
                </a:solidFill>
                <a:latin typeface="Lato Light"/>
                <a:ea typeface="Lato Light"/>
                <a:cs typeface="Lato Light"/>
                <a:sym typeface="Lato Light"/>
              </a:rPr>
              <a:t>barriere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linguistiche</a:t>
            </a:r>
            <a:r>
              <a:rPr lang="en-US" sz="2400" u="none" strike="noStrike" dirty="0">
                <a:solidFill>
                  <a:srgbClr val="000000"/>
                </a:solidFill>
                <a:latin typeface="Lato Light"/>
                <a:ea typeface="Lato Light"/>
                <a:cs typeface="Lato Light"/>
                <a:sym typeface="Lato Light"/>
              </a:rPr>
              <a:t> o legate a </a:t>
            </a:r>
            <a:r>
              <a:rPr lang="en-US" sz="2400" u="none" strike="noStrike" dirty="0" err="1">
                <a:solidFill>
                  <a:srgbClr val="000000"/>
                </a:solidFill>
                <a:latin typeface="Lato Light"/>
                <a:ea typeface="Lato Light"/>
                <a:cs typeface="Lato Light"/>
                <a:sym typeface="Lato Light"/>
              </a:rPr>
              <a:t>disabilità</a:t>
            </a:r>
            <a:r>
              <a:rPr lang="en-US" sz="24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Bold"/>
                <a:ea typeface="Lato Bold"/>
                <a:cs typeface="Lato Bold"/>
                <a:sym typeface="Lato Bold"/>
              </a:rPr>
              <a:t>Come </a:t>
            </a:r>
            <a:r>
              <a:rPr lang="en-US" sz="2400" b="1" u="none" strike="noStrike" dirty="0" err="1">
                <a:solidFill>
                  <a:srgbClr val="000000"/>
                </a:solidFill>
                <a:latin typeface="Lato Bold"/>
                <a:ea typeface="Lato Bold"/>
                <a:cs typeface="Lato Bold"/>
                <a:sym typeface="Lato Bold"/>
              </a:rPr>
              <a:t>si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può</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implementare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l'intelligenza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artificiale</a:t>
            </a:r>
            <a:r>
              <a:rPr lang="en-US" sz="2400" b="1" u="none" strike="noStrike" dirty="0">
                <a:solidFill>
                  <a:srgbClr val="000000"/>
                </a:solidFill>
                <a:latin typeface="Lato Bold"/>
                <a:ea typeface="Lato Bold"/>
                <a:cs typeface="Lato Bold"/>
                <a:sym typeface="Lato Bold"/>
              </a:rPr>
              <a:t> per </a:t>
            </a:r>
            <a:r>
              <a:rPr lang="en-US" sz="2400" b="1" u="none" strike="noStrike" dirty="0" err="1">
                <a:solidFill>
                  <a:srgbClr val="000000"/>
                </a:solidFill>
                <a:latin typeface="Lato Bold"/>
                <a:ea typeface="Lato Bold"/>
                <a:cs typeface="Lato Bold"/>
                <a:sym typeface="Lato Bold"/>
              </a:rPr>
              <a:t>garantire</a:t>
            </a:r>
            <a:r>
              <a:rPr lang="en-US" sz="2400" b="1" u="none" strike="noStrike" dirty="0">
                <a:solidFill>
                  <a:srgbClr val="000000"/>
                </a:solidFill>
                <a:latin typeface="Lato Bold"/>
                <a:ea typeface="Lato Bold"/>
                <a:cs typeface="Lato Bold"/>
                <a:sym typeface="Lato Bold"/>
              </a:rPr>
              <a:t> pari </a:t>
            </a:r>
            <a:r>
              <a:rPr lang="en-US" sz="2400" b="1" u="none" strike="noStrike" dirty="0" err="1">
                <a:solidFill>
                  <a:srgbClr val="000000"/>
                </a:solidFill>
                <a:latin typeface="Lato Bold"/>
                <a:ea typeface="Lato Bold"/>
                <a:cs typeface="Lato Bold"/>
                <a:sym typeface="Lato Bold"/>
              </a:rPr>
              <a:t>opportunità</a:t>
            </a:r>
            <a:r>
              <a:rPr lang="en-US" sz="2400" b="1" u="none" strike="noStrike" dirty="0">
                <a:solidFill>
                  <a:srgbClr val="000000"/>
                </a:solidFill>
                <a:latin typeface="Lato Bold"/>
                <a:ea typeface="Lato Bold"/>
                <a:cs typeface="Lato Bold"/>
                <a:sym typeface="Lato Bold"/>
              </a:rPr>
              <a:t>?</a:t>
            </a:r>
          </a:p>
          <a:p>
            <a:pPr marL="0" lvl="0" indent="0" algn="just">
              <a:lnSpc>
                <a:spcPts val="2592"/>
              </a:lnSpc>
              <a:spcBef>
                <a:spcPct val="0"/>
              </a:spcBef>
            </a:pPr>
            <a:endParaRPr lang="en-US" sz="2400" b="1" u="none" strike="noStrike" dirty="0">
              <a:solidFill>
                <a:srgbClr val="000000"/>
              </a:solidFill>
              <a:latin typeface="Lato Bold"/>
              <a:ea typeface="Lato Bold"/>
              <a:cs typeface="Lato Bold"/>
              <a:sym typeface="Lato Bold"/>
            </a:endParaRPr>
          </a:p>
          <a:p>
            <a:pPr marL="518160" lvl="1" indent="-259080" algn="l">
              <a:lnSpc>
                <a:spcPts val="2592"/>
              </a:lnSpc>
              <a:spcBef>
                <a:spcPct val="0"/>
              </a:spcBef>
              <a:buFont typeface="Arial"/>
              <a:buChar char="•"/>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Multimodale</a:t>
            </a:r>
            <a:r>
              <a:rPr lang="en-US" sz="2400" u="none" strike="noStrike" dirty="0">
                <a:solidFill>
                  <a:srgbClr val="000000"/>
                </a:solidFill>
                <a:latin typeface="Lato Light"/>
                <a:ea typeface="Lato Light"/>
                <a:cs typeface="Lato Light"/>
                <a:sym typeface="Lato Light"/>
              </a:rPr>
              <a:t> (DUA): </a:t>
            </a:r>
            <a:r>
              <a:rPr lang="en-US" sz="2400" u="none" strike="noStrike" dirty="0" err="1">
                <a:solidFill>
                  <a:srgbClr val="000000"/>
                </a:solidFill>
                <a:latin typeface="Lato Light"/>
                <a:ea typeface="Lato Light"/>
                <a:cs typeface="Lato Light"/>
                <a:sym typeface="Lato Light"/>
              </a:rPr>
              <a:t>Converti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manuali</a:t>
            </a:r>
            <a:r>
              <a:rPr lang="en-US" sz="2400" u="none" strike="noStrike" dirty="0">
                <a:solidFill>
                  <a:srgbClr val="000000"/>
                </a:solidFill>
                <a:latin typeface="Lato Light"/>
                <a:ea typeface="Lato Light"/>
                <a:cs typeface="Lato Light"/>
                <a:sym typeface="Lato Light"/>
              </a:rPr>
              <a:t> in audio con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come Speechify e </a:t>
            </a:r>
            <a:r>
              <a:rPr lang="en-US" sz="2400" u="none" strike="noStrike" dirty="0" err="1">
                <a:solidFill>
                  <a:srgbClr val="000000"/>
                </a:solidFill>
                <a:latin typeface="Lato Light"/>
                <a:ea typeface="Lato Light"/>
                <a:cs typeface="Lato Light"/>
                <a:sym typeface="Lato Light"/>
              </a:rPr>
              <a:t>crea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infografiche</a:t>
            </a:r>
            <a:r>
              <a:rPr lang="en-US" sz="2400" u="none" strike="noStrike" dirty="0">
                <a:solidFill>
                  <a:srgbClr val="000000"/>
                </a:solidFill>
                <a:latin typeface="Lato Light"/>
                <a:ea typeface="Lato Light"/>
                <a:cs typeface="Lato Light"/>
                <a:sym typeface="Lato Light"/>
              </a:rPr>
              <a:t> con Canva Magic Studio.</a:t>
            </a:r>
          </a:p>
          <a:p>
            <a:pPr marL="518160" lvl="1" indent="-259080" algn="l">
              <a:lnSpc>
                <a:spcPts val="2592"/>
              </a:lnSpc>
              <a:spcBef>
                <a:spcPct val="0"/>
              </a:spcBef>
              <a:buFont typeface="Arial"/>
              <a:buChar char="•"/>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Linguaggio</a:t>
            </a:r>
            <a:r>
              <a:rPr lang="en-US" sz="2400" u="none" strike="noStrike" dirty="0">
                <a:solidFill>
                  <a:srgbClr val="000000"/>
                </a:solidFill>
                <a:latin typeface="Lato Light"/>
                <a:ea typeface="Lato Light"/>
                <a:cs typeface="Lato Light"/>
                <a:sym typeface="Lato Light"/>
              </a:rPr>
              <a:t> semplice: </a:t>
            </a:r>
            <a:r>
              <a:rPr lang="en-US" sz="2400" u="none" strike="noStrike" dirty="0" err="1">
                <a:solidFill>
                  <a:srgbClr val="000000"/>
                </a:solidFill>
                <a:latin typeface="Lato Light"/>
                <a:ea typeface="Lato Light"/>
                <a:cs typeface="Lato Light"/>
                <a:sym typeface="Lato Light"/>
              </a:rPr>
              <a:t>utilizzare</a:t>
            </a:r>
            <a:r>
              <a:rPr lang="en-US" sz="2400" u="none" strike="noStrike" dirty="0">
                <a:solidFill>
                  <a:srgbClr val="000000"/>
                </a:solidFill>
                <a:latin typeface="Lato Light"/>
                <a:ea typeface="Lato Light"/>
                <a:cs typeface="Lato Light"/>
                <a:sym typeface="Lato Light"/>
              </a:rPr>
              <a:t> un GPT con un </a:t>
            </a:r>
            <a:r>
              <a:rPr lang="en-US" sz="2400" u="none" strike="noStrike" dirty="0" err="1">
                <a:solidFill>
                  <a:srgbClr val="000000"/>
                </a:solidFill>
                <a:latin typeface="Lato Light"/>
                <a:ea typeface="Lato Light"/>
                <a:cs typeface="Lato Light"/>
                <a:sym typeface="Lato Light"/>
              </a:rPr>
              <a:t>glossario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corso</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facilitare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comprensione</a:t>
            </a:r>
            <a:r>
              <a:rPr lang="en-US" sz="2400" u="none" strike="noStrike" dirty="0">
                <a:solidFill>
                  <a:srgbClr val="000000"/>
                </a:solidFill>
                <a:latin typeface="Lato Light"/>
                <a:ea typeface="Lato Light"/>
                <a:cs typeface="Lato Light"/>
                <a:sym typeface="Lato Light"/>
              </a:rPr>
              <a:t>. </a:t>
            </a:r>
          </a:p>
          <a:p>
            <a:pPr marL="518160" lvl="1" indent="-259080" algn="l">
              <a:lnSpc>
                <a:spcPts val="2592"/>
              </a:lnSpc>
              <a:spcBef>
                <a:spcPct val="0"/>
              </a:spcBef>
              <a:buFont typeface="Arial"/>
              <a:buChar char="•"/>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sostituisce</a:t>
            </a:r>
            <a:r>
              <a:rPr lang="en-US" sz="2400" u="none" strike="noStrike" dirty="0">
                <a:solidFill>
                  <a:srgbClr val="000000"/>
                </a:solidFill>
                <a:latin typeface="Lato Light"/>
                <a:ea typeface="Lato Light"/>
                <a:cs typeface="Lato Light"/>
                <a:sym typeface="Lato Light"/>
              </a:rPr>
              <a:t> il test </a:t>
            </a:r>
            <a:r>
              <a:rPr lang="en-US" sz="2400" u="none" strike="noStrike" dirty="0" err="1">
                <a:solidFill>
                  <a:srgbClr val="000000"/>
                </a:solidFill>
                <a:latin typeface="Lato Light"/>
                <a:ea typeface="Lato Light"/>
                <a:cs typeface="Lato Light"/>
                <a:sym typeface="Lato Light"/>
              </a:rPr>
              <a:t>scritto</a:t>
            </a:r>
            <a:r>
              <a:rPr lang="en-US" sz="2400" u="none" strike="noStrike" dirty="0">
                <a:solidFill>
                  <a:srgbClr val="000000"/>
                </a:solidFill>
                <a:latin typeface="Lato Light"/>
                <a:ea typeface="Lato Light"/>
                <a:cs typeface="Lato Light"/>
                <a:sym typeface="Lato Light"/>
              </a:rPr>
              <a:t> con un </a:t>
            </a:r>
            <a:r>
              <a:rPr lang="en-US" sz="2400" u="none" strike="noStrike" dirty="0" err="1">
                <a:solidFill>
                  <a:srgbClr val="000000"/>
                </a:solidFill>
                <a:latin typeface="Lato Light"/>
                <a:ea typeface="Lato Light"/>
                <a:cs typeface="Lato Light"/>
                <a:sym typeface="Lato Light"/>
              </a:rPr>
              <a:t>assistente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Scenario di apprendimento</a:t>
            </a:r>
          </a:p>
        </p:txBody>
      </p:sp>
      <p:sp>
        <p:nvSpPr>
          <p:cNvPr id="5" name="TextBox 5"/>
          <p:cNvSpPr txBox="1"/>
          <p:nvPr/>
        </p:nvSpPr>
        <p:spPr>
          <a:xfrm>
            <a:off x="990600" y="2567169"/>
            <a:ext cx="15970948" cy="7157600"/>
          </a:xfrm>
          <a:prstGeom prst="rect">
            <a:avLst/>
          </a:prstGeom>
        </p:spPr>
        <p:txBody>
          <a:bodyPr lIns="0" tIns="0" rIns="0" bIns="0" rtlCol="0" anchor="t">
            <a:spAutoFit/>
          </a:bodyPr>
          <a:lstStyle/>
          <a:p>
            <a:pPr marL="0" lvl="0" indent="0" algn="l">
              <a:lnSpc>
                <a:spcPts val="4140"/>
              </a:lnSpc>
              <a:spcBef>
                <a:spcPct val="0"/>
              </a:spcBef>
            </a:pPr>
            <a:r>
              <a:rPr lang="en-US" sz="2600" u="none" strike="noStrike" dirty="0">
                <a:solidFill>
                  <a:srgbClr val="000000"/>
                </a:solidFill>
                <a:latin typeface="Lato Light" panose="020F0302020204030203" pitchFamily="34" charset="0"/>
                <a:ea typeface="Lato Light"/>
                <a:cs typeface="Lato Light"/>
                <a:sym typeface="Lato Light"/>
              </a:rPr>
              <a:t>Sei un </a:t>
            </a:r>
            <a:r>
              <a:rPr lang="en-US" sz="2600" u="none" strike="noStrike" dirty="0" err="1">
                <a:solidFill>
                  <a:srgbClr val="000000"/>
                </a:solidFill>
                <a:latin typeface="Lato Light" panose="020F0302020204030203" pitchFamily="34" charset="0"/>
                <a:ea typeface="Lato Light"/>
                <a:cs typeface="Lato Light"/>
                <a:sym typeface="Lato Light"/>
              </a:rPr>
              <a:t>istruttore</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presso</a:t>
            </a:r>
            <a:r>
              <a:rPr lang="en-US" sz="2600" u="none" strike="noStrike" dirty="0">
                <a:solidFill>
                  <a:srgbClr val="000000"/>
                </a:solidFill>
                <a:latin typeface="Lato Light" panose="020F0302020204030203" pitchFamily="34" charset="0"/>
                <a:ea typeface="Lato Light"/>
                <a:cs typeface="Lato Light"/>
                <a:sym typeface="Lato Light"/>
              </a:rPr>
              <a:t> un </a:t>
            </a:r>
            <a:r>
              <a:rPr lang="en-US" sz="2600" u="none" strike="noStrike" dirty="0" err="1">
                <a:solidFill>
                  <a:srgbClr val="000000"/>
                </a:solidFill>
                <a:latin typeface="Lato Light" panose="020F0302020204030203" pitchFamily="34" charset="0"/>
                <a:ea typeface="Lato Light"/>
                <a:cs typeface="Lato Light"/>
                <a:sym typeface="Lato Light"/>
              </a:rPr>
              <a:t>centro</a:t>
            </a:r>
            <a:r>
              <a:rPr lang="en-US" sz="2600" u="none" strike="noStrike" dirty="0">
                <a:solidFill>
                  <a:srgbClr val="000000"/>
                </a:solidFill>
                <a:latin typeface="Lato Light" panose="020F0302020204030203" pitchFamily="34" charset="0"/>
                <a:ea typeface="Lato Light"/>
                <a:cs typeface="Lato Light"/>
                <a:sym typeface="Lato Light"/>
              </a:rPr>
              <a:t> di </a:t>
            </a:r>
            <a:r>
              <a:rPr lang="en-US" sz="2600" u="none" strike="noStrike" dirty="0" err="1">
                <a:solidFill>
                  <a:srgbClr val="000000"/>
                </a:solidFill>
                <a:latin typeface="Lato Light" panose="020F0302020204030203" pitchFamily="34" charset="0"/>
                <a:ea typeface="Lato Light"/>
                <a:cs typeface="Lato Light"/>
                <a:sym typeface="Lato Light"/>
              </a:rPr>
              <a:t>formazione</a:t>
            </a:r>
            <a:r>
              <a:rPr lang="en-US" sz="2600" u="none" strike="noStrike" dirty="0">
                <a:solidFill>
                  <a:srgbClr val="000000"/>
                </a:solidFill>
                <a:latin typeface="Lato Light" panose="020F0302020204030203" pitchFamily="34" charset="0"/>
                <a:ea typeface="Lato Light"/>
                <a:cs typeface="Lato Light"/>
                <a:sym typeface="Lato Light"/>
              </a:rPr>
              <a:t> per </a:t>
            </a:r>
            <a:r>
              <a:rPr lang="en-US" sz="2600" u="none" strike="noStrike" dirty="0" err="1">
                <a:solidFill>
                  <a:srgbClr val="000000"/>
                </a:solidFill>
                <a:latin typeface="Lato Light" panose="020F0302020204030203" pitchFamily="34" charset="0"/>
                <a:ea typeface="Lato Light"/>
                <a:cs typeface="Lato Light"/>
                <a:sym typeface="Lato Light"/>
              </a:rPr>
              <a:t>adulti</a:t>
            </a:r>
            <a:r>
              <a:rPr lang="en-US" sz="2600" u="none" strike="noStrike" dirty="0">
                <a:solidFill>
                  <a:srgbClr val="000000"/>
                </a:solidFill>
                <a:latin typeface="Lato Light" panose="020F0302020204030203" pitchFamily="34" charset="0"/>
                <a:ea typeface="Lato Light"/>
                <a:cs typeface="Lato Light"/>
                <a:sym typeface="Lato Light"/>
              </a:rPr>
              <a:t>, dove </a:t>
            </a:r>
            <a:r>
              <a:rPr lang="en-US" sz="2600" u="none" strike="noStrike" dirty="0" err="1">
                <a:solidFill>
                  <a:srgbClr val="000000"/>
                </a:solidFill>
                <a:latin typeface="Lato Light" panose="020F0302020204030203" pitchFamily="34" charset="0"/>
                <a:ea typeface="Lato Light"/>
                <a:cs typeface="Lato Light"/>
                <a:sym typeface="Lato Light"/>
              </a:rPr>
              <a:t>molti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studenti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sono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già</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diffidenti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nei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confronti</a:t>
            </a:r>
            <a:r>
              <a:rPr lang="en-US" sz="2600" u="none" strike="noStrike" dirty="0">
                <a:solidFill>
                  <a:srgbClr val="000000"/>
                </a:solidFill>
                <a:latin typeface="Lato Light" panose="020F0302020204030203" pitchFamily="34" charset="0"/>
                <a:ea typeface="Lato Light"/>
                <a:cs typeface="Lato Light"/>
                <a:sym typeface="Lato Light"/>
              </a:rPr>
              <a:t> della </a:t>
            </a:r>
            <a:r>
              <a:rPr lang="en-US" sz="2600" u="none" strike="noStrike" dirty="0" err="1">
                <a:solidFill>
                  <a:srgbClr val="000000"/>
                </a:solidFill>
                <a:latin typeface="Lato Light" panose="020F0302020204030203" pitchFamily="34" charset="0"/>
                <a:ea typeface="Lato Light"/>
                <a:cs typeface="Lato Light"/>
                <a:sym typeface="Lato Light"/>
              </a:rPr>
              <a:t>sorveglianza</a:t>
            </a:r>
            <a:r>
              <a:rPr lang="en-US" sz="2600" u="none" strike="noStrike" dirty="0">
                <a:solidFill>
                  <a:srgbClr val="000000"/>
                </a:solidFill>
                <a:latin typeface="Lato Light" panose="020F0302020204030203" pitchFamily="34" charset="0"/>
                <a:ea typeface="Lato Light"/>
                <a:cs typeface="Lato Light"/>
                <a:sym typeface="Lato Light"/>
              </a:rPr>
              <a:t> e </a:t>
            </a:r>
            <a:r>
              <a:rPr lang="en-US" sz="2600" u="none" strike="noStrike" dirty="0" err="1">
                <a:solidFill>
                  <a:srgbClr val="000000"/>
                </a:solidFill>
                <a:latin typeface="Lato Light" panose="020F0302020204030203" pitchFamily="34" charset="0"/>
                <a:ea typeface="Lato Light"/>
                <a:cs typeface="Lato Light"/>
                <a:sym typeface="Lato Light"/>
              </a:rPr>
              <a:t>dell'uso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improprio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dei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dati</a:t>
            </a:r>
            <a:r>
              <a:rPr lang="en-US" sz="2600" u="none" strike="noStrike" dirty="0">
                <a:solidFill>
                  <a:srgbClr val="000000"/>
                </a:solidFill>
                <a:latin typeface="Lato Light" panose="020F0302020204030203" pitchFamily="34" charset="0"/>
                <a:ea typeface="Lato Light"/>
                <a:cs typeface="Lato Light"/>
                <a:sym typeface="Lato Light"/>
              </a:rPr>
              <a:t>. Il </a:t>
            </a:r>
            <a:r>
              <a:rPr lang="en-US" sz="2600" u="none" strike="noStrike" dirty="0" err="1">
                <a:solidFill>
                  <a:srgbClr val="000000"/>
                </a:solidFill>
                <a:latin typeface="Lato Light" panose="020F0302020204030203" pitchFamily="34" charset="0"/>
                <a:ea typeface="Lato Light"/>
                <a:cs typeface="Lato Light"/>
                <a:sym typeface="Lato Light"/>
              </a:rPr>
              <a:t>centro</a:t>
            </a:r>
            <a:r>
              <a:rPr lang="en-US" sz="2600" u="none" strike="noStrike" dirty="0">
                <a:solidFill>
                  <a:srgbClr val="000000"/>
                </a:solidFill>
                <a:latin typeface="Lato Light" panose="020F0302020204030203" pitchFamily="34" charset="0"/>
                <a:ea typeface="Lato Light"/>
                <a:cs typeface="Lato Light"/>
                <a:sym typeface="Lato Light"/>
              </a:rPr>
              <a:t> ha </a:t>
            </a:r>
            <a:r>
              <a:rPr lang="en-US" sz="2600" u="none" strike="noStrike" dirty="0" err="1">
                <a:solidFill>
                  <a:srgbClr val="000000"/>
                </a:solidFill>
                <a:latin typeface="Lato Light" panose="020F0302020204030203" pitchFamily="34" charset="0"/>
                <a:ea typeface="Lato Light"/>
                <a:cs typeface="Lato Light"/>
                <a:sym typeface="Lato Light"/>
              </a:rPr>
              <a:t>appena</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implementato</a:t>
            </a:r>
            <a:r>
              <a:rPr lang="en-US" sz="2600" u="none" strike="noStrike" dirty="0">
                <a:solidFill>
                  <a:srgbClr val="000000"/>
                </a:solidFill>
                <a:latin typeface="Lato Light" panose="020F0302020204030203" pitchFamily="34" charset="0"/>
                <a:ea typeface="Lato Light"/>
                <a:cs typeface="Lato Light"/>
                <a:sym typeface="Lato Light"/>
              </a:rPr>
              <a:t> un </a:t>
            </a:r>
            <a:r>
              <a:rPr lang="en-US" sz="2600" u="none" strike="noStrike" dirty="0" err="1">
                <a:solidFill>
                  <a:srgbClr val="000000"/>
                </a:solidFill>
                <a:latin typeface="Lato Light" panose="020F0302020204030203" pitchFamily="34" charset="0"/>
                <a:ea typeface="Lato Light"/>
                <a:cs typeface="Lato Light"/>
                <a:sym typeface="Lato Light"/>
              </a:rPr>
              <a:t>sistema</a:t>
            </a:r>
            <a:r>
              <a:rPr lang="en-US" sz="2600" u="none" strike="noStrike" dirty="0">
                <a:solidFill>
                  <a:srgbClr val="000000"/>
                </a:solidFill>
                <a:latin typeface="Lato Light" panose="020F0302020204030203" pitchFamily="34" charset="0"/>
                <a:ea typeface="Lato Light"/>
                <a:cs typeface="Lato Light"/>
                <a:sym typeface="Lato Light"/>
              </a:rPr>
              <a:t> di </a:t>
            </a:r>
            <a:r>
              <a:rPr lang="en-US" sz="2600" u="none" strike="noStrike" dirty="0" err="1">
                <a:solidFill>
                  <a:srgbClr val="000000"/>
                </a:solidFill>
                <a:latin typeface="Lato Light" panose="020F0302020204030203" pitchFamily="34" charset="0"/>
                <a:ea typeface="Lato Light"/>
                <a:cs typeface="Lato Light"/>
                <a:sym typeface="Lato Light"/>
              </a:rPr>
              <a:t>rilevazione</a:t>
            </a:r>
            <a:r>
              <a:rPr lang="en-US" sz="2600" u="none" strike="noStrike" dirty="0">
                <a:solidFill>
                  <a:srgbClr val="000000"/>
                </a:solidFill>
                <a:latin typeface="Lato Light" panose="020F0302020204030203" pitchFamily="34" charset="0"/>
                <a:ea typeface="Lato Light"/>
                <a:cs typeface="Lato Light"/>
                <a:sym typeface="Lato Light"/>
              </a:rPr>
              <a:t> delle </a:t>
            </a:r>
            <a:r>
              <a:rPr lang="en-US" sz="2600" u="none" strike="noStrike" dirty="0" err="1">
                <a:solidFill>
                  <a:srgbClr val="000000"/>
                </a:solidFill>
                <a:latin typeface="Lato Light" panose="020F0302020204030203" pitchFamily="34" charset="0"/>
                <a:ea typeface="Lato Light"/>
                <a:cs typeface="Lato Light"/>
                <a:sym typeface="Lato Light"/>
              </a:rPr>
              <a:t>presenze</a:t>
            </a:r>
            <a:r>
              <a:rPr lang="en-US" sz="2600" u="none" strike="noStrike" dirty="0">
                <a:solidFill>
                  <a:srgbClr val="000000"/>
                </a:solidFill>
                <a:latin typeface="Lato Light" panose="020F0302020204030203" pitchFamily="34" charset="0"/>
                <a:ea typeface="Lato Light"/>
                <a:cs typeface="Lato Light"/>
                <a:sym typeface="Lato Light"/>
              </a:rPr>
              <a:t> e di </a:t>
            </a:r>
            <a:r>
              <a:rPr lang="en-US" sz="2600" u="none" strike="noStrike" dirty="0" err="1">
                <a:solidFill>
                  <a:srgbClr val="000000"/>
                </a:solidFill>
                <a:latin typeface="Lato Light" panose="020F0302020204030203" pitchFamily="34" charset="0"/>
                <a:ea typeface="Lato Light"/>
                <a:cs typeface="Lato Light"/>
                <a:sym typeface="Lato Light"/>
              </a:rPr>
              <a:t>partecipazione</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basato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sull'intelligenza</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artificiale</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che</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utilizza</a:t>
            </a:r>
            <a:r>
              <a:rPr lang="en-US" sz="2600" u="none" strike="noStrike" dirty="0">
                <a:solidFill>
                  <a:srgbClr val="000000"/>
                </a:solidFill>
                <a:latin typeface="Lato Light" panose="020F0302020204030203" pitchFamily="34" charset="0"/>
                <a:ea typeface="Lato Light"/>
                <a:cs typeface="Lato Light"/>
                <a:sym typeface="Lato Light"/>
              </a:rPr>
              <a:t> il </a:t>
            </a:r>
            <a:r>
              <a:rPr lang="en-US" sz="2600" u="none" strike="noStrike" dirty="0" err="1">
                <a:solidFill>
                  <a:srgbClr val="000000"/>
                </a:solidFill>
                <a:latin typeface="Lato Light" panose="020F0302020204030203" pitchFamily="34" charset="0"/>
                <a:ea typeface="Lato Light"/>
                <a:cs typeface="Lato Light"/>
                <a:sym typeface="Lato Light"/>
              </a:rPr>
              <a:t>riconoscimento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facciale</a:t>
            </a:r>
            <a:r>
              <a:rPr lang="en-US" sz="2600" u="none" strike="noStrike" dirty="0">
                <a:solidFill>
                  <a:srgbClr val="000000"/>
                </a:solidFill>
                <a:latin typeface="Lato Light" panose="020F0302020204030203" pitchFamily="34" charset="0"/>
                <a:ea typeface="Lato Light"/>
                <a:cs typeface="Lato Light"/>
                <a:sym typeface="Lato Light"/>
              </a:rPr>
              <a:t> per </a:t>
            </a:r>
            <a:r>
              <a:rPr lang="en-US" sz="2600" u="none" strike="noStrike" dirty="0" err="1">
                <a:solidFill>
                  <a:srgbClr val="000000"/>
                </a:solidFill>
                <a:latin typeface="Lato Light" panose="020F0302020204030203" pitchFamily="34" charset="0"/>
                <a:ea typeface="Lato Light"/>
                <a:cs typeface="Lato Light"/>
                <a:sym typeface="Lato Light"/>
              </a:rPr>
              <a:t>individuare</a:t>
            </a:r>
            <a:r>
              <a:rPr lang="en-US" sz="2600" u="none" strike="noStrike" dirty="0">
                <a:solidFill>
                  <a:srgbClr val="000000"/>
                </a:solidFill>
                <a:latin typeface="Lato Light" panose="020F0302020204030203" pitchFamily="34" charset="0"/>
                <a:ea typeface="Lato Light"/>
                <a:cs typeface="Lato Light"/>
                <a:sym typeface="Lato Light"/>
              </a:rPr>
              <a:t> il </a:t>
            </a:r>
            <a:r>
              <a:rPr lang="en-US" sz="2600" u="none" strike="noStrike" dirty="0" err="1">
                <a:solidFill>
                  <a:srgbClr val="000000"/>
                </a:solidFill>
                <a:latin typeface="Lato Light" panose="020F0302020204030203" pitchFamily="34" charset="0"/>
                <a:ea typeface="Lato Light"/>
                <a:cs typeface="Lato Light"/>
                <a:sym typeface="Lato Light"/>
              </a:rPr>
              <a:t>rischio</a:t>
            </a:r>
            <a:r>
              <a:rPr lang="en-US" sz="2600" u="none" strike="noStrike" dirty="0">
                <a:solidFill>
                  <a:srgbClr val="000000"/>
                </a:solidFill>
                <a:latin typeface="Lato Light" panose="020F0302020204030203" pitchFamily="34" charset="0"/>
                <a:ea typeface="Lato Light"/>
                <a:cs typeface="Lato Light"/>
                <a:sym typeface="Lato Light"/>
              </a:rPr>
              <a:t> di </a:t>
            </a:r>
            <a:r>
              <a:rPr lang="en-US" sz="2600" u="none" strike="noStrike" dirty="0" err="1">
                <a:solidFill>
                  <a:srgbClr val="000000"/>
                </a:solidFill>
                <a:latin typeface="Lato Light" panose="020F0302020204030203" pitchFamily="34" charset="0"/>
                <a:ea typeface="Lato Light"/>
                <a:cs typeface="Lato Light"/>
                <a:sym typeface="Lato Light"/>
              </a:rPr>
              <a:t>abbandono</a:t>
            </a:r>
            <a:r>
              <a:rPr lang="en-US" sz="2600" u="none" strike="noStrike" dirty="0">
                <a:solidFill>
                  <a:srgbClr val="000000"/>
                </a:solidFill>
                <a:latin typeface="Lato Light" panose="020F0302020204030203" pitchFamily="34" charset="0"/>
                <a:ea typeface="Lato Light"/>
                <a:cs typeface="Lato Light"/>
                <a:sym typeface="Lato Light"/>
              </a:rPr>
              <a:t>... ma </a:t>
            </a:r>
            <a:r>
              <a:rPr lang="en-US" sz="2600" u="none" strike="noStrike" dirty="0" err="1">
                <a:solidFill>
                  <a:srgbClr val="000000"/>
                </a:solidFill>
                <a:latin typeface="Lato Light" panose="020F0302020204030203" pitchFamily="34" charset="0"/>
                <a:ea typeface="Lato Light"/>
                <a:cs typeface="Lato Light"/>
                <a:sym typeface="Lato Light"/>
              </a:rPr>
              <a:t>nessuno</a:t>
            </a:r>
            <a:r>
              <a:rPr lang="en-US" sz="2600" u="none" strike="noStrike" dirty="0">
                <a:solidFill>
                  <a:srgbClr val="000000"/>
                </a:solidFill>
                <a:latin typeface="Lato Light" panose="020F0302020204030203" pitchFamily="34" charset="0"/>
                <a:ea typeface="Lato Light"/>
                <a:cs typeface="Lato Light"/>
                <a:sym typeface="Lato Light"/>
              </a:rPr>
              <a:t> ha </a:t>
            </a:r>
            <a:r>
              <a:rPr lang="en-US" sz="2600" u="none" strike="noStrike" dirty="0" err="1">
                <a:solidFill>
                  <a:srgbClr val="000000"/>
                </a:solidFill>
                <a:latin typeface="Lato Light" panose="020F0302020204030203" pitchFamily="34" charset="0"/>
                <a:ea typeface="Lato Light"/>
                <a:cs typeface="Lato Light"/>
                <a:sym typeface="Lato Light"/>
              </a:rPr>
              <a:t>chiesto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agli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studenti</a:t>
            </a:r>
            <a:r>
              <a:rPr lang="en-US" sz="2600" u="none" strike="noStrike" dirty="0">
                <a:solidFill>
                  <a:srgbClr val="000000"/>
                </a:solidFill>
                <a:latin typeface="Lato Light" panose="020F0302020204030203" pitchFamily="34" charset="0"/>
                <a:ea typeface="Lato Light"/>
                <a:cs typeface="Lato Light"/>
                <a:sym typeface="Lato Light"/>
              </a:rPr>
              <a:t> come </a:t>
            </a:r>
            <a:r>
              <a:rPr lang="en-US" sz="2600" u="none" strike="noStrike" dirty="0" err="1">
                <a:solidFill>
                  <a:srgbClr val="000000"/>
                </a:solidFill>
                <a:latin typeface="Lato Light" panose="020F0302020204030203" pitchFamily="34" charset="0"/>
                <a:ea typeface="Lato Light"/>
                <a:cs typeface="Lato Light"/>
                <a:sym typeface="Lato Light"/>
              </a:rPr>
              <a:t>dovrebbero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essere</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utilizzati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i</a:t>
            </a:r>
            <a:r>
              <a:rPr lang="en-US" sz="2600" u="none" strike="noStrike" dirty="0">
                <a:solidFill>
                  <a:srgbClr val="000000"/>
                </a:solidFill>
                <a:latin typeface="Lato Light" panose="020F0302020204030203" pitchFamily="34" charset="0"/>
                <a:ea typeface="Lato Light"/>
                <a:cs typeface="Lato Light"/>
                <a:sym typeface="Lato Light"/>
              </a:rPr>
              <a:t> loro </a:t>
            </a:r>
            <a:r>
              <a:rPr lang="en-US" sz="2600" u="none" strike="noStrike" dirty="0" err="1">
                <a:solidFill>
                  <a:srgbClr val="000000"/>
                </a:solidFill>
                <a:latin typeface="Lato Light" panose="020F0302020204030203" pitchFamily="34" charset="0"/>
                <a:ea typeface="Lato Light"/>
                <a:cs typeface="Lato Light"/>
                <a:sym typeface="Lato Light"/>
              </a:rPr>
              <a:t>dati</a:t>
            </a:r>
            <a:r>
              <a:rPr lang="en-US" sz="2600" u="none" strike="noStrike" dirty="0">
                <a:solidFill>
                  <a:srgbClr val="000000"/>
                </a:solidFill>
                <a:latin typeface="Lato Light" panose="020F0302020204030203" pitchFamily="34" charset="0"/>
                <a:ea typeface="Lato Light"/>
                <a:cs typeface="Lato Light"/>
                <a:sym typeface="Lato Light"/>
              </a:rPr>
              <a:t>.</a:t>
            </a:r>
          </a:p>
          <a:p>
            <a:pPr marL="0" lvl="0" indent="0" algn="l">
              <a:lnSpc>
                <a:spcPts val="4140"/>
              </a:lnSpc>
              <a:spcBef>
                <a:spcPct val="0"/>
              </a:spcBef>
            </a:pPr>
            <a:endParaRPr lang="en-US" sz="26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4140"/>
              </a:lnSpc>
              <a:spcBef>
                <a:spcPct val="0"/>
              </a:spcBef>
            </a:pPr>
            <a:r>
              <a:rPr lang="en-US" sz="2600" u="none" strike="noStrike" dirty="0">
                <a:solidFill>
                  <a:srgbClr val="000000"/>
                </a:solidFill>
                <a:latin typeface="Lato Light" panose="020F0302020204030203" pitchFamily="34" charset="0"/>
                <a:ea typeface="Lato Light"/>
                <a:cs typeface="Lato Light"/>
                <a:sym typeface="Lato Light"/>
              </a:rPr>
              <a:t>Per </a:t>
            </a:r>
            <a:r>
              <a:rPr lang="en-US" sz="2600" u="none" strike="noStrike" dirty="0" err="1">
                <a:solidFill>
                  <a:srgbClr val="000000"/>
                </a:solidFill>
                <a:latin typeface="Lato Light" panose="020F0302020204030203" pitchFamily="34" charset="0"/>
                <a:ea typeface="Lato Light"/>
                <a:cs typeface="Lato Light"/>
                <a:sym typeface="Lato Light"/>
              </a:rPr>
              <a:t>passare</a:t>
            </a:r>
            <a:r>
              <a:rPr lang="en-US" sz="2600" u="none" strike="noStrike" dirty="0">
                <a:solidFill>
                  <a:srgbClr val="000000"/>
                </a:solidFill>
                <a:latin typeface="Lato Light" panose="020F0302020204030203" pitchFamily="34" charset="0"/>
                <a:ea typeface="Lato Light"/>
                <a:cs typeface="Lato Light"/>
                <a:sym typeface="Lato Light"/>
              </a:rPr>
              <a:t> da un </a:t>
            </a:r>
            <a:r>
              <a:rPr lang="en-US" sz="2600" u="none" strike="noStrike" dirty="0" err="1">
                <a:solidFill>
                  <a:srgbClr val="000000"/>
                </a:solidFill>
                <a:latin typeface="Lato Light" panose="020F0302020204030203" pitchFamily="34" charset="0"/>
                <a:ea typeface="Lato Light"/>
                <a:cs typeface="Lato Light"/>
                <a:sym typeface="Lato Light"/>
              </a:rPr>
              <a:t>modello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basato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sul</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consumo</a:t>
            </a:r>
            <a:r>
              <a:rPr lang="en-US" sz="2600" u="none" strike="noStrike" dirty="0">
                <a:solidFill>
                  <a:srgbClr val="000000"/>
                </a:solidFill>
                <a:latin typeface="Lato Light" panose="020F0302020204030203" pitchFamily="34" charset="0"/>
                <a:ea typeface="Lato Light"/>
                <a:cs typeface="Lato Light"/>
                <a:sym typeface="Lato Light"/>
              </a:rPr>
              <a:t> a uno </a:t>
            </a:r>
            <a:r>
              <a:rPr lang="en-US" sz="2600" u="none" strike="noStrike" dirty="0" err="1">
                <a:solidFill>
                  <a:srgbClr val="000000"/>
                </a:solidFill>
                <a:latin typeface="Lato Light" panose="020F0302020204030203" pitchFamily="34" charset="0"/>
                <a:ea typeface="Lato Light"/>
                <a:cs typeface="Lato Light"/>
                <a:sym typeface="Lato Light"/>
              </a:rPr>
              <a:t>controllato</a:t>
            </a:r>
            <a:r>
              <a:rPr lang="en-US" sz="2600" u="none" strike="noStrike" dirty="0">
                <a:solidFill>
                  <a:srgbClr val="000000"/>
                </a:solidFill>
                <a:latin typeface="Lato Light" panose="020F0302020204030203" pitchFamily="34" charset="0"/>
                <a:ea typeface="Lato Light"/>
                <a:cs typeface="Lato Light"/>
                <a:sym typeface="Lato Light"/>
              </a:rPr>
              <a:t> dal </a:t>
            </a:r>
            <a:r>
              <a:rPr lang="en-US" sz="2600" u="none" strike="noStrike" dirty="0" err="1">
                <a:solidFill>
                  <a:srgbClr val="000000"/>
                </a:solidFill>
                <a:latin typeface="Lato Light" panose="020F0302020204030203" pitchFamily="34" charset="0"/>
                <a:ea typeface="Lato Light"/>
                <a:cs typeface="Lato Light"/>
                <a:sym typeface="Lato Light"/>
              </a:rPr>
              <a:t>cittadino</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occorre</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compiere</a:t>
            </a:r>
            <a:r>
              <a:rPr lang="en-US" sz="2600" u="none" strike="noStrike" dirty="0">
                <a:solidFill>
                  <a:srgbClr val="000000"/>
                </a:solidFill>
                <a:latin typeface="Lato Light" panose="020F0302020204030203" pitchFamily="34" charset="0"/>
                <a:ea typeface="Lato Light"/>
                <a:cs typeface="Lato Light"/>
                <a:sym typeface="Lato Light"/>
              </a:rPr>
              <a:t> due </a:t>
            </a:r>
            <a:r>
              <a:rPr lang="en-US" sz="2600" u="none" strike="noStrike" dirty="0" err="1">
                <a:solidFill>
                  <a:srgbClr val="000000"/>
                </a:solidFill>
                <a:latin typeface="Lato Light" panose="020F0302020204030203" pitchFamily="34" charset="0"/>
                <a:ea typeface="Lato Light"/>
                <a:cs typeface="Lato Light"/>
                <a:sym typeface="Lato Light"/>
              </a:rPr>
              <a:t>passi</a:t>
            </a:r>
            <a:r>
              <a:rPr lang="en-US" sz="2600" u="none" strike="noStrike" dirty="0">
                <a:solidFill>
                  <a:srgbClr val="000000"/>
                </a:solidFill>
                <a:latin typeface="Lato Light" panose="020F0302020204030203" pitchFamily="34" charset="0"/>
                <a:ea typeface="Lato Light"/>
                <a:cs typeface="Lato Light"/>
                <a:sym typeface="Lato Light"/>
              </a:rPr>
              <a:t>:</a:t>
            </a:r>
          </a:p>
          <a:p>
            <a:pPr marL="695325" lvl="1" indent="-347662" algn="l">
              <a:lnSpc>
                <a:spcPts val="4140"/>
              </a:lnSpc>
              <a:spcBef>
                <a:spcPct val="0"/>
              </a:spcBef>
              <a:buFont typeface="Arial"/>
              <a:buChar char="•"/>
            </a:pPr>
            <a:r>
              <a:rPr lang="en-US" sz="2600" u="none" strike="noStrike" dirty="0" err="1">
                <a:solidFill>
                  <a:srgbClr val="000000"/>
                </a:solidFill>
                <a:latin typeface="Lato Light" panose="020F0302020204030203" pitchFamily="34" charset="0"/>
                <a:ea typeface="Lato Light"/>
                <a:cs typeface="Lato Light"/>
                <a:sym typeface="Lato Light"/>
              </a:rPr>
              <a:t>Gli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studenti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tirocinanti</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creano</a:t>
            </a:r>
            <a:r>
              <a:rPr lang="en-US" sz="2600" u="none" strike="noStrike" dirty="0">
                <a:solidFill>
                  <a:srgbClr val="000000"/>
                </a:solidFill>
                <a:latin typeface="Lato Light" panose="020F0302020204030203" pitchFamily="34" charset="0"/>
                <a:ea typeface="Lato Light"/>
                <a:cs typeface="Lato Light"/>
                <a:sym typeface="Lato Light"/>
              </a:rPr>
              <a:t> il proprio "</a:t>
            </a:r>
            <a:r>
              <a:rPr lang="en-US" sz="2600" b="1" u="none" strike="noStrike" dirty="0">
                <a:solidFill>
                  <a:srgbClr val="000000"/>
                </a:solidFill>
                <a:latin typeface="Lato Light" panose="020F0302020204030203" pitchFamily="34" charset="0"/>
                <a:ea typeface="Lato Light"/>
                <a:cs typeface="Lato Light"/>
                <a:sym typeface="Lato Light"/>
              </a:rPr>
              <a:t>bot </a:t>
            </a:r>
            <a:r>
              <a:rPr lang="en-US" sz="2600" b="1" u="none" strike="noStrike" dirty="0" err="1">
                <a:solidFill>
                  <a:srgbClr val="000000"/>
                </a:solidFill>
                <a:latin typeface="Lato Light" panose="020F0302020204030203" pitchFamily="34" charset="0"/>
                <a:ea typeface="Lato Light"/>
                <a:cs typeface="Lato Light"/>
                <a:sym typeface="Lato Light"/>
              </a:rPr>
              <a:t>etico</a:t>
            </a:r>
            <a:r>
              <a:rPr lang="en-US" sz="2600" u="none" strike="noStrike" dirty="0">
                <a:solidFill>
                  <a:srgbClr val="000000"/>
                </a:solidFill>
                <a:latin typeface="Lato Light" panose="020F0302020204030203" pitchFamily="34" charset="0"/>
                <a:ea typeface="Lato Light"/>
                <a:cs typeface="Lato Light"/>
                <a:sym typeface="Lato Light"/>
              </a:rPr>
              <a:t>" per </a:t>
            </a:r>
            <a:r>
              <a:rPr lang="en-US" sz="2600" u="none" strike="noStrike" dirty="0" err="1">
                <a:solidFill>
                  <a:srgbClr val="000000"/>
                </a:solidFill>
                <a:latin typeface="Lato Light" panose="020F0302020204030203" pitchFamily="34" charset="0"/>
                <a:ea typeface="Lato Light"/>
                <a:cs typeface="Lato Light"/>
                <a:sym typeface="Lato Light"/>
              </a:rPr>
              <a:t>criticare</a:t>
            </a:r>
            <a:r>
              <a:rPr lang="en-US" sz="2600" u="none" strike="noStrike" dirty="0">
                <a:solidFill>
                  <a:srgbClr val="000000"/>
                </a:solidFill>
                <a:latin typeface="Lato Light" panose="020F0302020204030203" pitchFamily="34" charset="0"/>
                <a:ea typeface="Lato Light"/>
                <a:cs typeface="Lato Light"/>
                <a:sym typeface="Lato Light"/>
              </a:rPr>
              <a:t> il </a:t>
            </a:r>
            <a:r>
              <a:rPr lang="en-US" sz="2600" u="none" strike="noStrike" dirty="0" err="1">
                <a:solidFill>
                  <a:srgbClr val="000000"/>
                </a:solidFill>
                <a:latin typeface="Lato Light" panose="020F0302020204030203" pitchFamily="34" charset="0"/>
                <a:ea typeface="Lato Light"/>
                <a:cs typeface="Lato Light"/>
                <a:sym typeface="Lato Light"/>
              </a:rPr>
              <a:t>sistema</a:t>
            </a:r>
            <a:r>
              <a:rPr lang="en-US" sz="2600" u="none" strike="noStrike" dirty="0">
                <a:solidFill>
                  <a:srgbClr val="000000"/>
                </a:solidFill>
                <a:latin typeface="Lato Light" panose="020F0302020204030203" pitchFamily="34" charset="0"/>
                <a:ea typeface="Lato Light"/>
                <a:cs typeface="Lato Light"/>
                <a:sym typeface="Lato Light"/>
              </a:rPr>
              <a:t> di </a:t>
            </a:r>
            <a:r>
              <a:rPr lang="en-US" sz="2600" u="none" strike="noStrike" dirty="0" err="1">
                <a:solidFill>
                  <a:srgbClr val="000000"/>
                </a:solidFill>
                <a:latin typeface="Lato Light" panose="020F0302020204030203" pitchFamily="34" charset="0"/>
                <a:ea typeface="Lato Light"/>
                <a:cs typeface="Lato Light"/>
                <a:sym typeface="Lato Light"/>
              </a:rPr>
              <a:t>intelligenza</a:t>
            </a:r>
            <a:r>
              <a:rPr lang="en-US" sz="2600" u="none" strike="noStrike" dirty="0">
                <a:solidFill>
                  <a:srgbClr val="000000"/>
                </a:solidFill>
                <a:latin typeface="Lato Light" panose="020F0302020204030203" pitchFamily="34" charset="0"/>
                <a:ea typeface="Lato Light"/>
                <a:cs typeface="Lato Light"/>
                <a:sym typeface="Lato Light"/>
              </a:rPr>
              <a:t> </a:t>
            </a:r>
            <a:r>
              <a:rPr lang="en-US" sz="2600" u="none" strike="noStrike" dirty="0" err="1">
                <a:solidFill>
                  <a:srgbClr val="000000"/>
                </a:solidFill>
                <a:latin typeface="Lato Light" panose="020F0302020204030203" pitchFamily="34" charset="0"/>
                <a:ea typeface="Lato Light"/>
                <a:cs typeface="Lato Light"/>
                <a:sym typeface="Lato Light"/>
              </a:rPr>
              <a:t>artificiale</a:t>
            </a:r>
            <a:r>
              <a:rPr lang="en-US" sz="2600" u="none" strike="noStrike" dirty="0">
                <a:solidFill>
                  <a:srgbClr val="000000"/>
                </a:solidFill>
                <a:latin typeface="Lato Light" panose="020F0302020204030203" pitchFamily="34" charset="0"/>
                <a:ea typeface="Lato Light"/>
                <a:cs typeface="Lato Light"/>
                <a:sym typeface="Lato Light"/>
              </a:rPr>
              <a:t> della </a:t>
            </a:r>
            <a:r>
              <a:rPr lang="en-US" sz="2600" u="none" strike="noStrike" dirty="0" err="1">
                <a:solidFill>
                  <a:srgbClr val="000000"/>
                </a:solidFill>
                <a:latin typeface="Lato Light" panose="020F0302020204030203" pitchFamily="34" charset="0"/>
                <a:ea typeface="Lato Light"/>
                <a:cs typeface="Lato Light"/>
                <a:sym typeface="Lato Light"/>
              </a:rPr>
              <a:t>scuola</a:t>
            </a:r>
            <a:r>
              <a:rPr lang="en-US" sz="2600" u="none" strike="noStrike" dirty="0">
                <a:solidFill>
                  <a:srgbClr val="000000"/>
                </a:solidFill>
                <a:latin typeface="Lato Light" panose="020F0302020204030203" pitchFamily="34" charset="0"/>
                <a:ea typeface="Lato Light"/>
                <a:cs typeface="Lato Light"/>
                <a:sym typeface="Lato Light"/>
              </a:rPr>
              <a:t>.</a:t>
            </a:r>
          </a:p>
          <a:p>
            <a:pPr marL="695325" lvl="1" indent="-347662" algn="l">
              <a:lnSpc>
                <a:spcPts val="4140"/>
              </a:lnSpc>
              <a:spcBef>
                <a:spcPct val="0"/>
              </a:spcBef>
              <a:buFont typeface="Arial"/>
              <a:buChar char="•"/>
            </a:pPr>
            <a:r>
              <a:rPr lang="en-US" sz="2600" b="1" u="none" strike="noStrike" dirty="0">
                <a:solidFill>
                  <a:srgbClr val="000000"/>
                </a:solidFill>
                <a:latin typeface="Lato Light" panose="020F0302020204030203" pitchFamily="34" charset="0"/>
                <a:ea typeface="Lato Bold"/>
                <a:cs typeface="Lato Bold"/>
                <a:sym typeface="Lato Bold"/>
              </a:rPr>
              <a:t>Consiglio della </a:t>
            </a:r>
            <a:r>
              <a:rPr lang="en-US" sz="2600" b="1" u="none" strike="noStrike" dirty="0" err="1">
                <a:solidFill>
                  <a:srgbClr val="000000"/>
                </a:solidFill>
                <a:latin typeface="Lato Light" panose="020F0302020204030203" pitchFamily="34" charset="0"/>
                <a:ea typeface="Lato Bold"/>
                <a:cs typeface="Lato Bold"/>
                <a:sym typeface="Lato Bold"/>
              </a:rPr>
              <a:t>comunità</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sull'IA</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i</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partecipanti</a:t>
            </a:r>
            <a:r>
              <a:rPr lang="en-US" sz="2600" b="1" u="none" strike="noStrike" dirty="0">
                <a:solidFill>
                  <a:srgbClr val="000000"/>
                </a:solidFill>
                <a:latin typeface="Lato Light" panose="020F0302020204030203" pitchFamily="34" charset="0"/>
                <a:ea typeface="Lato Bold"/>
                <a:cs typeface="Lato Bold"/>
                <a:sym typeface="Lato Bold"/>
              </a:rPr>
              <a:t> ai </a:t>
            </a:r>
            <a:r>
              <a:rPr lang="en-US" sz="2600" b="1" u="none" strike="noStrike" dirty="0" err="1">
                <a:solidFill>
                  <a:srgbClr val="000000"/>
                </a:solidFill>
                <a:latin typeface="Lato Light" panose="020F0302020204030203" pitchFamily="34" charset="0"/>
                <a:ea typeface="Lato Bold"/>
                <a:cs typeface="Lato Bold"/>
                <a:sym typeface="Lato Bold"/>
              </a:rPr>
              <a:t>corsi</a:t>
            </a:r>
            <a:r>
              <a:rPr lang="en-US" sz="2600" b="1" u="none" strike="noStrike" dirty="0">
                <a:solidFill>
                  <a:srgbClr val="000000"/>
                </a:solidFill>
                <a:latin typeface="Lato Light" panose="020F0302020204030203" pitchFamily="34" charset="0"/>
                <a:ea typeface="Lato Bold"/>
                <a:cs typeface="Lato Bold"/>
                <a:sym typeface="Lato Bold"/>
              </a:rPr>
              <a:t> di </a:t>
            </a:r>
            <a:r>
              <a:rPr lang="en-US" sz="2600" b="1" u="none" strike="noStrike" dirty="0" err="1">
                <a:solidFill>
                  <a:srgbClr val="000000"/>
                </a:solidFill>
                <a:latin typeface="Lato Light" panose="020F0302020204030203" pitchFamily="34" charset="0"/>
                <a:ea typeface="Lato Bold"/>
                <a:cs typeface="Lato Bold"/>
                <a:sym typeface="Lato Bold"/>
              </a:rPr>
              <a:t>formazione</a:t>
            </a:r>
            <a:r>
              <a:rPr lang="en-US" sz="2600" b="1" u="none" strike="noStrike" dirty="0">
                <a:solidFill>
                  <a:srgbClr val="000000"/>
                </a:solidFill>
                <a:latin typeface="Lato Light" panose="020F0302020204030203" pitchFamily="34" charset="0"/>
                <a:ea typeface="Lato Bold"/>
                <a:cs typeface="Lato Bold"/>
                <a:sym typeface="Lato Bold"/>
              </a:rPr>
              <a:t> (e le loro </a:t>
            </a:r>
            <a:r>
              <a:rPr lang="en-US" sz="2600" b="1" u="none" strike="noStrike" dirty="0" err="1">
                <a:solidFill>
                  <a:srgbClr val="000000"/>
                </a:solidFill>
                <a:latin typeface="Lato Light" panose="020F0302020204030203" pitchFamily="34" charset="0"/>
                <a:ea typeface="Lato Bold"/>
                <a:cs typeface="Lato Bold"/>
                <a:sym typeface="Lato Bold"/>
              </a:rPr>
              <a:t>famiglie</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ove</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applicabile</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hanno</a:t>
            </a:r>
            <a:r>
              <a:rPr lang="en-US" sz="2600" b="1" u="none" strike="noStrike" dirty="0">
                <a:solidFill>
                  <a:srgbClr val="000000"/>
                </a:solidFill>
                <a:latin typeface="Lato Light" panose="020F0302020204030203" pitchFamily="34" charset="0"/>
                <a:ea typeface="Lato Bold"/>
                <a:cs typeface="Lato Bold"/>
                <a:sym typeface="Lato Bold"/>
              </a:rPr>
              <a:t> voce in </a:t>
            </a:r>
            <a:r>
              <a:rPr lang="en-US" sz="2600" b="1" u="none" strike="noStrike" dirty="0" err="1">
                <a:solidFill>
                  <a:srgbClr val="000000"/>
                </a:solidFill>
                <a:latin typeface="Lato Light" panose="020F0302020204030203" pitchFamily="34" charset="0"/>
                <a:ea typeface="Lato Bold"/>
                <a:cs typeface="Lato Bold"/>
                <a:sym typeface="Lato Bold"/>
              </a:rPr>
              <a:t>capitolo</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nella</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definizione</a:t>
            </a:r>
            <a:r>
              <a:rPr lang="en-US" sz="2600" b="1" u="none" strike="noStrike" dirty="0">
                <a:solidFill>
                  <a:srgbClr val="000000"/>
                </a:solidFill>
                <a:latin typeface="Lato Light" panose="020F0302020204030203" pitchFamily="34" charset="0"/>
                <a:ea typeface="Lato Bold"/>
                <a:cs typeface="Lato Bold"/>
                <a:sym typeface="Lato Bold"/>
              </a:rPr>
              <a:t> delle </a:t>
            </a:r>
            <a:r>
              <a:rPr lang="en-US" sz="2600" b="1" u="none" strike="noStrike" dirty="0" err="1">
                <a:solidFill>
                  <a:srgbClr val="000000"/>
                </a:solidFill>
                <a:latin typeface="Lato Light" panose="020F0302020204030203" pitchFamily="34" charset="0"/>
                <a:ea typeface="Lato Bold"/>
                <a:cs typeface="Lato Bold"/>
                <a:sym typeface="Lato Bold"/>
              </a:rPr>
              <a:t>regole</a:t>
            </a:r>
            <a:r>
              <a:rPr lang="en-US" sz="2600" b="1" u="none" strike="noStrike" dirty="0">
                <a:solidFill>
                  <a:srgbClr val="000000"/>
                </a:solidFill>
                <a:latin typeface="Lato Light" panose="020F0302020204030203" pitchFamily="34" charset="0"/>
                <a:ea typeface="Lato Bold"/>
                <a:cs typeface="Lato Bold"/>
                <a:sym typeface="Lato Bold"/>
              </a:rPr>
              <a:t> sui </a:t>
            </a:r>
            <a:r>
              <a:rPr lang="en-US" sz="2600" b="1" u="none" strike="noStrike" dirty="0" err="1">
                <a:solidFill>
                  <a:srgbClr val="000000"/>
                </a:solidFill>
                <a:latin typeface="Lato Light" panose="020F0302020204030203" pitchFamily="34" charset="0"/>
                <a:ea typeface="Lato Bold"/>
                <a:cs typeface="Lato Bold"/>
                <a:sym typeface="Lato Bold"/>
              </a:rPr>
              <a:t>dati</a:t>
            </a:r>
            <a:r>
              <a:rPr lang="en-US" sz="2600" b="1" u="none" strike="noStrike" dirty="0">
                <a:solidFill>
                  <a:srgbClr val="000000"/>
                </a:solidFill>
                <a:latin typeface="Lato Light" panose="020F0302020204030203" pitchFamily="34" charset="0"/>
                <a:ea typeface="Lato Bold"/>
                <a:cs typeface="Lato Bold"/>
                <a:sym typeface="Lato Bold"/>
              </a:rPr>
              <a:t> e </a:t>
            </a:r>
            <a:r>
              <a:rPr lang="en-US" sz="2600" b="1" u="none" strike="noStrike" dirty="0" err="1">
                <a:solidFill>
                  <a:srgbClr val="000000"/>
                </a:solidFill>
                <a:latin typeface="Lato Light" panose="020F0302020204030203" pitchFamily="34" charset="0"/>
                <a:ea typeface="Lato Bold"/>
                <a:cs typeface="Lato Bold"/>
                <a:sym typeface="Lato Bold"/>
              </a:rPr>
              <a:t>dei</a:t>
            </a:r>
            <a:r>
              <a:rPr lang="en-US" sz="2600" b="1" u="none" strike="noStrike" dirty="0">
                <a:solidFill>
                  <a:srgbClr val="000000"/>
                </a:solidFill>
                <a:latin typeface="Lato Light" panose="020F0302020204030203" pitchFamily="34" charset="0"/>
                <a:ea typeface="Lato Bold"/>
                <a:cs typeface="Lato Bold"/>
                <a:sym typeface="Lato Bold"/>
              </a:rPr>
              <a:t> </a:t>
            </a:r>
            <a:r>
              <a:rPr lang="en-US" sz="2600" b="1" u="none" strike="noStrike" dirty="0" err="1">
                <a:solidFill>
                  <a:srgbClr val="000000"/>
                </a:solidFill>
                <a:latin typeface="Lato Light" panose="020F0302020204030203" pitchFamily="34" charset="0"/>
                <a:ea typeface="Lato Bold"/>
                <a:cs typeface="Lato Bold"/>
                <a:sym typeface="Lato Bold"/>
              </a:rPr>
              <a:t>limiti</a:t>
            </a:r>
            <a:r>
              <a:rPr lang="en-US" sz="2600" b="1" u="none" strike="noStrike" dirty="0">
                <a:solidFill>
                  <a:srgbClr val="000000"/>
                </a:solidFill>
                <a:latin typeface="Lato Light" panose="020F0302020204030203" pitchFamily="34" charset="0"/>
                <a:ea typeface="Lato Bold"/>
                <a:cs typeface="Lato Bold"/>
                <a:sym typeface="Lato Bold"/>
              </a:rPr>
              <a:t> di </a:t>
            </a:r>
            <a:r>
              <a:rPr lang="en-US" sz="2600" b="1" u="none" strike="noStrike" dirty="0" err="1">
                <a:solidFill>
                  <a:srgbClr val="000000"/>
                </a:solidFill>
                <a:latin typeface="Lato Light" panose="020F0302020204030203" pitchFamily="34" charset="0"/>
                <a:ea typeface="Lato Bold"/>
                <a:cs typeface="Lato Bold"/>
                <a:sym typeface="Lato Bold"/>
              </a:rPr>
              <a:t>rischio</a:t>
            </a:r>
            <a:r>
              <a:rPr lang="en-US" sz="2600" b="1" u="none" strike="noStrike" dirty="0">
                <a:solidFill>
                  <a:srgbClr val="000000"/>
                </a:solidFill>
                <a:latin typeface="Lato Light" panose="020F0302020204030203" pitchFamily="34" charset="0"/>
                <a:ea typeface="Lato Bold"/>
                <a:cs typeface="Lato Bold"/>
                <a:sym typeface="Lato Bold"/>
              </a:rPr>
              <a:t> per </a:t>
            </a:r>
            <a:r>
              <a:rPr lang="en-US" sz="2600" b="1" u="none" strike="noStrike" dirty="0" err="1">
                <a:solidFill>
                  <a:srgbClr val="000000"/>
                </a:solidFill>
                <a:latin typeface="Lato Light" panose="020F0302020204030203" pitchFamily="34" charset="0"/>
                <a:ea typeface="Lato Bold"/>
                <a:cs typeface="Lato Bold"/>
                <a:sym typeface="Lato Bold"/>
              </a:rPr>
              <a:t>l’IA</a:t>
            </a:r>
            <a:r>
              <a:rPr lang="en-US" sz="2600" b="1" u="none" strike="noStrike" dirty="0">
                <a:solidFill>
                  <a:srgbClr val="000000"/>
                </a:solidFill>
                <a:latin typeface="Lato Light" panose="020F0302020204030203" pitchFamily="34" charset="0"/>
                <a:ea typeface="Lato Bold"/>
                <a:cs typeface="Lato Bold"/>
                <a:sym typeface="Lato Bold"/>
              </a:rPr>
              <a:t>.</a:t>
            </a:r>
          </a:p>
          <a:p>
            <a:pPr marL="695325" lvl="1" indent="-347662" algn="l">
              <a:lnSpc>
                <a:spcPts val="4140"/>
              </a:lnSpc>
              <a:spcBef>
                <a:spcPct val="0"/>
              </a:spcBef>
              <a:buFont typeface="Arial"/>
              <a:buChar char="•"/>
            </a:pPr>
            <a:endParaRPr lang="en-US" sz="2800" b="1" u="none" strike="noStrike" dirty="0">
              <a:solidFill>
                <a:srgbClr val="000000"/>
              </a:solidFill>
              <a:latin typeface="Lato Light" panose="020F0302020204030203" pitchFamily="34" charset="0"/>
              <a:ea typeface="Lato Bold"/>
              <a:cs typeface="Lato Bold"/>
              <a:sym typeface="Lato Bold"/>
            </a:endParaRPr>
          </a:p>
          <a:p>
            <a:pPr marL="0" lvl="1" indent="-347662">
              <a:lnSpc>
                <a:spcPts val="4140"/>
              </a:lnSpc>
              <a:spcBef>
                <a:spcPct val="0"/>
              </a:spcBef>
            </a:pPr>
            <a:r>
              <a:rPr lang="en-US" sz="2600" dirty="0" err="1">
                <a:solidFill>
                  <a:srgbClr val="000000"/>
                </a:solidFill>
                <a:latin typeface="Lato Light" panose="020F0302020204030203" pitchFamily="34" charset="0"/>
                <a:sym typeface="Lato Light"/>
              </a:rPr>
              <a:t>Considera</a:t>
            </a:r>
            <a:r>
              <a:rPr lang="en-US" sz="2600" dirty="0">
                <a:solidFill>
                  <a:srgbClr val="000000"/>
                </a:solidFill>
                <a:latin typeface="Lato Light" panose="020F0302020204030203" pitchFamily="34" charset="0"/>
                <a:sym typeface="Lato Light"/>
              </a:rPr>
              <a:t> il </a:t>
            </a:r>
            <a:r>
              <a:rPr lang="en-US" sz="2600" b="1" dirty="0" err="1">
                <a:solidFill>
                  <a:srgbClr val="000000"/>
                </a:solidFill>
                <a:latin typeface="Lato Light" panose="020F0302020204030203" pitchFamily="34" charset="0"/>
                <a:sym typeface="Lato Light"/>
              </a:rPr>
              <a:t>contesto</a:t>
            </a:r>
            <a:r>
              <a:rPr lang="en-US" sz="2600" b="1" dirty="0">
                <a:solidFill>
                  <a:srgbClr val="000000"/>
                </a:solidFill>
                <a:latin typeface="Lato Light" panose="020F0302020204030203" pitchFamily="34" charset="0"/>
                <a:sym typeface="Lato Light"/>
              </a:rPr>
              <a:t> </a:t>
            </a:r>
            <a:r>
              <a:rPr lang="en-US" sz="2600" b="1" dirty="0" err="1">
                <a:solidFill>
                  <a:srgbClr val="000000"/>
                </a:solidFill>
                <a:latin typeface="Lato Light" panose="020F0302020204030203" pitchFamily="34" charset="0"/>
                <a:sym typeface="Lato Light"/>
              </a:rPr>
              <a:t>legale</a:t>
            </a:r>
            <a:r>
              <a:rPr lang="en-US" sz="2600" b="1" dirty="0">
                <a:solidFill>
                  <a:srgbClr val="000000"/>
                </a:solidFill>
                <a:latin typeface="Lato Light" panose="020F0302020204030203" pitchFamily="34" charset="0"/>
                <a:sym typeface="Lato Light"/>
              </a:rPr>
              <a:t>, politico e </a:t>
            </a:r>
            <a:r>
              <a:rPr lang="en-US" sz="2600" b="1" dirty="0" err="1">
                <a:solidFill>
                  <a:srgbClr val="000000"/>
                </a:solidFill>
                <a:latin typeface="Lato Light" panose="020F0302020204030203" pitchFamily="34" charset="0"/>
                <a:sym typeface="Lato Light"/>
              </a:rPr>
              <a:t>sociale</a:t>
            </a:r>
            <a:r>
              <a:rPr lang="en-US" sz="2600" b="1" dirty="0">
                <a:solidFill>
                  <a:srgbClr val="000000"/>
                </a:solidFill>
                <a:latin typeface="Lato Light" panose="020F0302020204030203" pitchFamily="34" charset="0"/>
                <a:sym typeface="Lato Light"/>
              </a:rPr>
              <a:t> </a:t>
            </a:r>
            <a:r>
              <a:rPr lang="en-US" sz="2600" dirty="0">
                <a:solidFill>
                  <a:srgbClr val="000000"/>
                </a:solidFill>
                <a:latin typeface="Lato Light" panose="020F0302020204030203" pitchFamily="34" charset="0"/>
                <a:sym typeface="Lato Light"/>
              </a:rPr>
              <a:t>e </a:t>
            </a:r>
            <a:r>
              <a:rPr lang="en-US" sz="2600" dirty="0" err="1">
                <a:solidFill>
                  <a:srgbClr val="000000"/>
                </a:solidFill>
                <a:latin typeface="Lato Light" panose="020F0302020204030203" pitchFamily="34" charset="0"/>
                <a:sym typeface="Lato Light"/>
              </a:rPr>
              <a:t>mostra</a:t>
            </a:r>
            <a:r>
              <a:rPr lang="en-US" sz="2600" dirty="0">
                <a:solidFill>
                  <a:srgbClr val="000000"/>
                </a:solidFill>
                <a:latin typeface="Lato Light" panose="020F0302020204030203" pitchFamily="34" charset="0"/>
                <a:sym typeface="Lato Light"/>
              </a:rPr>
              <a:t> come </a:t>
            </a:r>
            <a:r>
              <a:rPr lang="en-US" sz="2600" dirty="0" err="1">
                <a:solidFill>
                  <a:srgbClr val="000000"/>
                </a:solidFill>
                <a:latin typeface="Lato Light" panose="020F0302020204030203" pitchFamily="34" charset="0"/>
                <a:sym typeface="Lato Light"/>
              </a:rPr>
              <a:t>gli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studenti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passano</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dall'essere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utenti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passivi</a:t>
            </a:r>
            <a:r>
              <a:rPr lang="en-US" sz="2600" dirty="0">
                <a:solidFill>
                  <a:srgbClr val="000000"/>
                </a:solidFill>
                <a:latin typeface="Lato Light" panose="020F0302020204030203" pitchFamily="34" charset="0"/>
                <a:sym typeface="Lato Light"/>
              </a:rPr>
              <a:t> a </a:t>
            </a:r>
            <a:r>
              <a:rPr lang="en-US" sz="2600" dirty="0" err="1">
                <a:solidFill>
                  <a:srgbClr val="000000"/>
                </a:solidFill>
                <a:latin typeface="Lato Light" panose="020F0302020204030203" pitchFamily="34" charset="0"/>
                <a:sym typeface="Lato Light"/>
              </a:rPr>
              <a:t>partecipanti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attivi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che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definiscono</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obiettivi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limiti</a:t>
            </a:r>
            <a:r>
              <a:rPr lang="en-US" sz="2600" dirty="0">
                <a:solidFill>
                  <a:srgbClr val="000000"/>
                </a:solidFill>
                <a:latin typeface="Lato Light" panose="020F0302020204030203" pitchFamily="34" charset="0"/>
                <a:sym typeface="Lato Light"/>
              </a:rPr>
              <a:t> e </a:t>
            </a:r>
            <a:r>
              <a:rPr lang="en-US" sz="2600" dirty="0" err="1">
                <a:solidFill>
                  <a:srgbClr val="000000"/>
                </a:solidFill>
                <a:latin typeface="Lato Light" panose="020F0302020204030203" pitchFamily="34" charset="0"/>
                <a:sym typeface="Lato Light"/>
              </a:rPr>
              <a:t>soglie</a:t>
            </a:r>
            <a:r>
              <a:rPr lang="en-US" sz="2600" dirty="0">
                <a:solidFill>
                  <a:srgbClr val="000000"/>
                </a:solidFill>
                <a:latin typeface="Lato Light" panose="020F0302020204030203" pitchFamily="34" charset="0"/>
                <a:sym typeface="Lato Light"/>
              </a:rPr>
              <a:t> di </a:t>
            </a:r>
            <a:r>
              <a:rPr lang="en-US" sz="2600" dirty="0" err="1">
                <a:solidFill>
                  <a:srgbClr val="000000"/>
                </a:solidFill>
                <a:latin typeface="Lato Light" panose="020F0302020204030203" pitchFamily="34" charset="0"/>
                <a:sym typeface="Lato Light"/>
              </a:rPr>
              <a:t>rischio</a:t>
            </a:r>
            <a:r>
              <a:rPr lang="en-US" sz="2600" dirty="0">
                <a:solidFill>
                  <a:srgbClr val="000000"/>
                </a:solidFill>
                <a:latin typeface="Lato Light" panose="020F0302020204030203" pitchFamily="34" charset="0"/>
                <a:sym typeface="Lato Light"/>
              </a:rPr>
              <a:t> per </a:t>
            </a:r>
            <a:r>
              <a:rPr lang="en-US" sz="2600" dirty="0" err="1">
                <a:solidFill>
                  <a:srgbClr val="000000"/>
                </a:solidFill>
                <a:latin typeface="Lato Light" panose="020F0302020204030203" pitchFamily="34" charset="0"/>
                <a:sym typeface="Lato Light"/>
              </a:rPr>
              <a:t>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sistemi</a:t>
            </a:r>
            <a:r>
              <a:rPr lang="en-US" sz="2600" dirty="0">
                <a:solidFill>
                  <a:srgbClr val="000000"/>
                </a:solidFill>
                <a:latin typeface="Lato Light" panose="020F0302020204030203" pitchFamily="34" charset="0"/>
                <a:sym typeface="Lato Light"/>
              </a:rPr>
              <a:t> di </a:t>
            </a:r>
            <a:r>
              <a:rPr lang="en-US" sz="2600" dirty="0" err="1">
                <a:solidFill>
                  <a:srgbClr val="000000"/>
                </a:solidFill>
                <a:latin typeface="Lato Light" panose="020F0302020204030203" pitchFamily="34" charset="0"/>
                <a:sym typeface="Lato Light"/>
              </a:rPr>
              <a:t>intelligenza</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artificiale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che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governano</a:t>
            </a:r>
            <a:r>
              <a:rPr lang="en-US" sz="2600" dirty="0">
                <a:solidFill>
                  <a:srgbClr val="000000"/>
                </a:solidFill>
                <a:latin typeface="Lato Light" panose="020F0302020204030203" pitchFamily="34" charset="0"/>
                <a:sym typeface="Lato Light"/>
              </a:rPr>
              <a:t> le loro </a:t>
            </a:r>
            <a:r>
              <a:rPr lang="en-US" sz="2600" dirty="0" err="1">
                <a:solidFill>
                  <a:srgbClr val="000000"/>
                </a:solidFill>
                <a:latin typeface="Lato Light" panose="020F0302020204030203" pitchFamily="34" charset="0"/>
                <a:sym typeface="Lato Light"/>
              </a:rPr>
              <a:t>vite</a:t>
            </a:r>
            <a:r>
              <a:rPr lang="en-US" sz="2600" dirty="0">
                <a:solidFill>
                  <a:srgbClr val="000000"/>
                </a:solidFill>
                <a:latin typeface="Lato Light" panose="020F0302020204030203" pitchFamily="34" charset="0"/>
                <a:sym typeface="Lato Light"/>
              </a:rPr>
              <a:t>.</a:t>
            </a:r>
          </a:p>
          <a:p>
            <a:pPr marL="486727" lvl="1" indent="-243364" algn="l">
              <a:lnSpc>
                <a:spcPts val="2520"/>
              </a:lnSpc>
              <a:spcBef>
                <a:spcPct val="0"/>
              </a:spcBef>
            </a:pPr>
            <a:endParaRPr lang="en-US" sz="3000" u="none" strike="noStrike"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8091041"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Strumento di autovalutazione</a:t>
            </a:r>
          </a:p>
        </p:txBody>
      </p:sp>
      <p:grpSp>
        <p:nvGrpSpPr>
          <p:cNvPr id="5" name="Group 5"/>
          <p:cNvGrpSpPr/>
          <p:nvPr/>
        </p:nvGrpSpPr>
        <p:grpSpPr>
          <a:xfrm>
            <a:off x="895464" y="2577653"/>
            <a:ext cx="11482778" cy="2223133"/>
            <a:chOff x="0" y="-994414"/>
            <a:chExt cx="15310371" cy="2964178"/>
          </a:xfrm>
        </p:grpSpPr>
        <p:sp>
          <p:nvSpPr>
            <p:cNvPr id="6" name="Freeform 6"/>
            <p:cNvSpPr/>
            <p:nvPr/>
          </p:nvSpPr>
          <p:spPr>
            <a:xfrm>
              <a:off x="0" y="0"/>
              <a:ext cx="15263740" cy="1969764"/>
            </a:xfrm>
            <a:custGeom>
              <a:avLst/>
              <a:gdLst/>
              <a:ahLst/>
              <a:cxnLst/>
              <a:rect l="l" t="t" r="r" b="b"/>
              <a:pathLst>
                <a:path w="15263740" h="1969764">
                  <a:moveTo>
                    <a:pt x="0" y="0"/>
                  </a:moveTo>
                  <a:lnTo>
                    <a:pt x="15263740" y="0"/>
                  </a:lnTo>
                  <a:lnTo>
                    <a:pt x="15263740" y="1969764"/>
                  </a:lnTo>
                  <a:lnTo>
                    <a:pt x="0" y="1969764"/>
                  </a:lnTo>
                  <a:close/>
                </a:path>
              </a:pathLst>
            </a:custGeom>
            <a:blipFill>
              <a:blip r:embed="rId5">
                <a:alphaModFix amt="0"/>
              </a:blip>
              <a:stretch>
                <a:fillRect t="-135774" b="-66205"/>
              </a:stretch>
            </a:blipFill>
          </p:spPr>
          <p:txBody>
            <a:bodyPr/>
            <a:lstStyle/>
            <a:p>
              <a:endParaRPr lang="es-ES"/>
            </a:p>
          </p:txBody>
        </p:sp>
        <p:sp>
          <p:nvSpPr>
            <p:cNvPr id="7" name="TextBox 7"/>
            <p:cNvSpPr txBox="1"/>
            <p:nvPr/>
          </p:nvSpPr>
          <p:spPr>
            <a:xfrm>
              <a:off x="46635" y="-994414"/>
              <a:ext cx="15263736" cy="1979295"/>
            </a:xfrm>
            <a:prstGeom prst="rect">
              <a:avLst/>
            </a:prstGeom>
          </p:spPr>
          <p:txBody>
            <a:bodyPr lIns="0" tIns="0" rIns="0" bIns="0" rtlCol="0" anchor="ctr"/>
            <a:lstStyle/>
            <a:p>
              <a:pPr marL="0" lvl="0" indent="0" algn="l">
                <a:lnSpc>
                  <a:spcPts val="4500"/>
                </a:lnSpc>
                <a:spcBef>
                  <a:spcPct val="0"/>
                </a:spcBef>
              </a:pPr>
              <a:r>
                <a:rPr lang="en-US" sz="3750" u="none" strike="noStrike" dirty="0">
                  <a:solidFill>
                    <a:srgbClr val="000000"/>
                  </a:solidFill>
                  <a:latin typeface="Oswald"/>
                  <a:ea typeface="Oswald"/>
                  <a:cs typeface="Oswald"/>
                  <a:sym typeface="Oswald"/>
                </a:rPr>
                <a:t>2. Nella </a:t>
              </a:r>
              <a:r>
                <a:rPr lang="en-US" sz="3750" u="none" strike="noStrike" dirty="0" err="1">
                  <a:solidFill>
                    <a:srgbClr val="000000"/>
                  </a:solidFill>
                  <a:latin typeface="Oswald"/>
                  <a:ea typeface="Oswald"/>
                  <a:cs typeface="Oswald"/>
                  <a:sym typeface="Oswald"/>
                </a:rPr>
                <a:t>metodologia</a:t>
              </a:r>
              <a:r>
                <a:rPr lang="en-US" sz="3750" u="none" strike="noStrike" dirty="0">
                  <a:solidFill>
                    <a:srgbClr val="000000"/>
                  </a:solidFill>
                  <a:latin typeface="Oswald"/>
                  <a:ea typeface="Oswald"/>
                  <a:cs typeface="Oswald"/>
                  <a:sym typeface="Oswald"/>
                </a:rPr>
                <a:t> "Design from the Margins" (DFM), come </a:t>
              </a:r>
              <a:r>
                <a:rPr lang="en-US" sz="3750" u="none" strike="noStrike" dirty="0" err="1">
                  <a:solidFill>
                    <a:srgbClr val="000000"/>
                  </a:solidFill>
                  <a:latin typeface="Oswald"/>
                  <a:ea typeface="Oswald"/>
                  <a:cs typeface="Oswald"/>
                  <a:sym typeface="Oswald"/>
                </a:rPr>
                <a:t>vengono</a:t>
              </a:r>
              <a:r>
                <a:rPr lang="en-US" sz="3750" u="none" strike="noStrike" dirty="0">
                  <a:solidFill>
                    <a:srgbClr val="000000"/>
                  </a:solidFill>
                  <a:latin typeface="Oswald"/>
                  <a:ea typeface="Oswald"/>
                  <a:cs typeface="Oswald"/>
                  <a:sym typeface="Oswald"/>
                </a:rPr>
                <a:t> </a:t>
              </a:r>
              <a:r>
                <a:rPr lang="en-US" sz="3750" u="none" strike="noStrike" dirty="0" err="1">
                  <a:solidFill>
                    <a:srgbClr val="000000"/>
                  </a:solidFill>
                  <a:latin typeface="Oswald"/>
                  <a:ea typeface="Oswald"/>
                  <a:cs typeface="Oswald"/>
                  <a:sym typeface="Oswald"/>
                </a:rPr>
                <a:t>definiti</a:t>
              </a:r>
              <a:r>
                <a:rPr lang="en-US" sz="3750" u="none" strike="noStrike" dirty="0">
                  <a:solidFill>
                    <a:srgbClr val="000000"/>
                  </a:solidFill>
                  <a:latin typeface="Oswald"/>
                  <a:ea typeface="Oswald"/>
                  <a:cs typeface="Oswald"/>
                  <a:sym typeface="Oswald"/>
                </a:rPr>
                <a:t> </a:t>
              </a:r>
              <a:r>
                <a:rPr lang="en-US" sz="3750" u="none" strike="noStrike" dirty="0" err="1">
                  <a:solidFill>
                    <a:srgbClr val="000000"/>
                  </a:solidFill>
                  <a:latin typeface="Oswald"/>
                  <a:ea typeface="Oswald"/>
                  <a:cs typeface="Oswald"/>
                  <a:sym typeface="Oswald"/>
                </a:rPr>
                <a:t>i</a:t>
              </a:r>
              <a:r>
                <a:rPr lang="en-US" sz="3750" u="none" strike="noStrike" dirty="0">
                  <a:solidFill>
                    <a:srgbClr val="000000"/>
                  </a:solidFill>
                  <a:latin typeface="Oswald"/>
                  <a:ea typeface="Oswald"/>
                  <a:cs typeface="Oswald"/>
                  <a:sym typeface="Oswald"/>
                </a:rPr>
                <a:t> "</a:t>
              </a:r>
              <a:r>
                <a:rPr lang="en-US" sz="3750" u="none" strike="noStrike" dirty="0" err="1">
                  <a:solidFill>
                    <a:srgbClr val="000000"/>
                  </a:solidFill>
                  <a:latin typeface="Oswald"/>
                  <a:ea typeface="Oswald"/>
                  <a:cs typeface="Oswald"/>
                  <a:sym typeface="Oswald"/>
                </a:rPr>
                <a:t>casi</a:t>
              </a:r>
              <a:r>
                <a:rPr lang="en-US" sz="3750" u="none" strike="noStrike" dirty="0">
                  <a:solidFill>
                    <a:srgbClr val="000000"/>
                  </a:solidFill>
                  <a:latin typeface="Oswald"/>
                  <a:ea typeface="Oswald"/>
                  <a:cs typeface="Oswald"/>
                  <a:sym typeface="Oswald"/>
                </a:rPr>
                <a:t> </a:t>
              </a:r>
              <a:r>
                <a:rPr lang="en-US" sz="3750" u="none" strike="noStrike" dirty="0" err="1">
                  <a:solidFill>
                    <a:srgbClr val="000000"/>
                  </a:solidFill>
                  <a:latin typeface="Oswald"/>
                  <a:ea typeface="Oswald"/>
                  <a:cs typeface="Oswald"/>
                  <a:sym typeface="Oswald"/>
                </a:rPr>
                <a:t>decentrati</a:t>
              </a:r>
              <a:r>
                <a:rPr lang="en-US" sz="3750" u="none" strike="noStrike" dirty="0">
                  <a:solidFill>
                    <a:srgbClr val="000000"/>
                  </a:solidFill>
                  <a:latin typeface="Oswald"/>
                  <a:ea typeface="Oswald"/>
                  <a:cs typeface="Oswald"/>
                  <a:sym typeface="Oswald"/>
                </a:rPr>
                <a:t>"?</a:t>
              </a:r>
            </a:p>
          </p:txBody>
        </p:sp>
      </p:grpSp>
      <p:sp>
        <p:nvSpPr>
          <p:cNvPr id="8" name="TextBox 8"/>
          <p:cNvSpPr txBox="1"/>
          <p:nvPr/>
        </p:nvSpPr>
        <p:spPr>
          <a:xfrm>
            <a:off x="930440" y="4275572"/>
            <a:ext cx="11377851" cy="4837350"/>
          </a:xfrm>
          <a:prstGeom prst="rect">
            <a:avLst/>
          </a:prstGeom>
        </p:spPr>
        <p:txBody>
          <a:bodyPr lIns="0" tIns="0" rIns="0" bIns="0" rtlCol="0" anchor="t">
            <a:spAutoFit/>
          </a:bodyPr>
          <a:lstStyle/>
          <a:p>
            <a:pPr marL="514350" lvl="0" indent="-514350" algn="l">
              <a:lnSpc>
                <a:spcPts val="3779"/>
              </a:lnSpc>
              <a:spcBef>
                <a:spcPct val="0"/>
              </a:spcBef>
              <a:buAutoNum type="alphaLcPeriod"/>
            </a:pPr>
            <a:r>
              <a:rPr lang="en-US" sz="3150" u="none" strike="noStrike" dirty="0" err="1">
                <a:solidFill>
                  <a:srgbClr val="53575E"/>
                </a:solidFill>
                <a:latin typeface="Lato Light"/>
                <a:ea typeface="Lato Light"/>
                <a:cs typeface="Lato Light"/>
                <a:sym typeface="Lato Light"/>
              </a:rPr>
              <a:t>Utenti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tipici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che</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rappresentano</a:t>
            </a:r>
            <a:r>
              <a:rPr lang="en-US" sz="3150" u="none" strike="noStrike" dirty="0">
                <a:solidFill>
                  <a:srgbClr val="53575E"/>
                </a:solidFill>
                <a:latin typeface="Lato Light"/>
                <a:ea typeface="Lato Light"/>
                <a:cs typeface="Lato Light"/>
                <a:sym typeface="Lato Light"/>
              </a:rPr>
              <a:t> la </a:t>
            </a:r>
            <a:r>
              <a:rPr lang="en-US" sz="3150" u="none" strike="noStrike" dirty="0" err="1">
                <a:solidFill>
                  <a:srgbClr val="53575E"/>
                </a:solidFill>
                <a:latin typeface="Lato Light"/>
                <a:ea typeface="Lato Light"/>
                <a:cs typeface="Lato Light"/>
                <a:sym typeface="Lato Light"/>
              </a:rPr>
              <a:t>maggioranza</a:t>
            </a:r>
            <a:r>
              <a:rPr lang="en-US" sz="3150" u="none" strike="noStrike" dirty="0">
                <a:solidFill>
                  <a:srgbClr val="53575E"/>
                </a:solidFill>
                <a:latin typeface="Lato Light"/>
                <a:ea typeface="Lato Light"/>
                <a:cs typeface="Lato Light"/>
                <a:sym typeface="Lato Light"/>
              </a:rPr>
              <a:t> del </a:t>
            </a:r>
            <a:r>
              <a:rPr lang="en-US" sz="3150" u="none" strike="noStrike" dirty="0" err="1">
                <a:solidFill>
                  <a:srgbClr val="53575E"/>
                </a:solidFill>
                <a:latin typeface="Lato Light"/>
                <a:ea typeface="Lato Light"/>
                <a:cs typeface="Lato Light"/>
                <a:sym typeface="Lato Light"/>
              </a:rPr>
              <a:t>mercato</a:t>
            </a:r>
            <a:r>
              <a:rPr lang="en-US" sz="3150" u="none" strike="noStrike" dirty="0">
                <a:solidFill>
                  <a:srgbClr val="53575E"/>
                </a:solidFill>
                <a:latin typeface="Lato Light"/>
                <a:ea typeface="Lato Light"/>
                <a:cs typeface="Lato Light"/>
                <a:sym typeface="Lato Light"/>
              </a:rPr>
              <a:t>.</a:t>
            </a:r>
          </a:p>
          <a:p>
            <a:pPr marL="514350" lvl="0" indent="-514350" algn="l">
              <a:lnSpc>
                <a:spcPts val="3779"/>
              </a:lnSpc>
              <a:spcBef>
                <a:spcPct val="0"/>
              </a:spcBef>
              <a:buAutoNum type="alphaLcPeriod"/>
            </a:pPr>
            <a:endParaRPr lang="en-US" sz="3150" u="none" strike="noStrike" dirty="0">
              <a:solidFill>
                <a:srgbClr val="53575E"/>
              </a:solidFill>
              <a:latin typeface="Lato Light"/>
              <a:ea typeface="Lato Light"/>
              <a:cs typeface="Lato Light"/>
              <a:sym typeface="Lato Light"/>
            </a:endParaRPr>
          </a:p>
          <a:p>
            <a:pPr marL="514350" lvl="0" indent="-514350" algn="l">
              <a:lnSpc>
                <a:spcPts val="3779"/>
              </a:lnSpc>
              <a:spcBef>
                <a:spcPct val="0"/>
              </a:spcBef>
              <a:buAutoNum type="alphaLcPeriod"/>
            </a:pPr>
            <a:r>
              <a:rPr lang="en-US" sz="3150" u="none" strike="noStrike" dirty="0">
                <a:solidFill>
                  <a:srgbClr val="53575E"/>
                </a:solidFill>
                <a:latin typeface="Lato Light"/>
                <a:ea typeface="Lato Light"/>
                <a:cs typeface="Lato Light"/>
                <a:sym typeface="Lato Light"/>
              </a:rPr>
              <a:t>Casi </a:t>
            </a:r>
            <a:r>
              <a:rPr lang="en-US" sz="3150" u="none" strike="noStrike" dirty="0" err="1">
                <a:solidFill>
                  <a:srgbClr val="53575E"/>
                </a:solidFill>
                <a:latin typeface="Lato Light"/>
                <a:ea typeface="Lato Light"/>
                <a:cs typeface="Lato Light"/>
                <a:sym typeface="Lato Light"/>
              </a:rPr>
              <a:t>tecnici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eccezionali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troppo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rari</a:t>
            </a:r>
            <a:r>
              <a:rPr lang="en-US" sz="3150" u="none" strike="noStrike" dirty="0">
                <a:solidFill>
                  <a:srgbClr val="53575E"/>
                </a:solidFill>
                <a:latin typeface="Lato Light"/>
                <a:ea typeface="Lato Light"/>
                <a:cs typeface="Lato Light"/>
                <a:sym typeface="Lato Light"/>
              </a:rPr>
              <a:t> per </a:t>
            </a:r>
            <a:r>
              <a:rPr lang="en-US" sz="3150" u="none" strike="noStrike" dirty="0" err="1">
                <a:solidFill>
                  <a:srgbClr val="53575E"/>
                </a:solidFill>
                <a:latin typeface="Lato Light"/>
                <a:ea typeface="Lato Light"/>
                <a:cs typeface="Lato Light"/>
                <a:sym typeface="Lato Light"/>
              </a:rPr>
              <a:t>giustificare</a:t>
            </a:r>
            <a:r>
              <a:rPr lang="en-US" sz="3150" u="none" strike="noStrike" dirty="0">
                <a:solidFill>
                  <a:srgbClr val="53575E"/>
                </a:solidFill>
                <a:latin typeface="Lato Light"/>
                <a:ea typeface="Lato Light"/>
                <a:cs typeface="Lato Light"/>
                <a:sym typeface="Lato Light"/>
              </a:rPr>
              <a:t> il </a:t>
            </a:r>
            <a:r>
              <a:rPr lang="en-US" sz="3150" u="none" strike="noStrike" dirty="0" err="1">
                <a:solidFill>
                  <a:srgbClr val="53575E"/>
                </a:solidFill>
                <a:latin typeface="Lato Light"/>
                <a:ea typeface="Lato Light"/>
                <a:cs typeface="Lato Light"/>
                <a:sym typeface="Lato Light"/>
              </a:rPr>
              <a:t>costo</a:t>
            </a:r>
            <a:r>
              <a:rPr lang="en-US" sz="3150" u="none" strike="noStrike" dirty="0">
                <a:solidFill>
                  <a:srgbClr val="53575E"/>
                </a:solidFill>
                <a:latin typeface="Lato Light"/>
                <a:ea typeface="Lato Light"/>
                <a:cs typeface="Lato Light"/>
                <a:sym typeface="Lato Light"/>
              </a:rPr>
              <a:t> della </a:t>
            </a:r>
            <a:r>
              <a:rPr lang="en-US" sz="3150" u="none" strike="noStrike" dirty="0" err="1">
                <a:solidFill>
                  <a:srgbClr val="53575E"/>
                </a:solidFill>
                <a:latin typeface="Lato Light"/>
                <a:ea typeface="Lato Light"/>
                <a:cs typeface="Lato Light"/>
                <a:sym typeface="Lato Light"/>
              </a:rPr>
              <a:t>progettazione</a:t>
            </a:r>
            <a:r>
              <a:rPr lang="en-US" sz="3150" u="none" strike="noStrike" dirty="0">
                <a:solidFill>
                  <a:srgbClr val="53575E"/>
                </a:solidFill>
                <a:latin typeface="Lato Light"/>
                <a:ea typeface="Lato Light"/>
                <a:cs typeface="Lato Light"/>
                <a:sym typeface="Lato Light"/>
              </a:rPr>
              <a:t>.</a:t>
            </a:r>
          </a:p>
          <a:p>
            <a:pPr marL="514350" lvl="0" indent="-514350" algn="l">
              <a:lnSpc>
                <a:spcPts val="3779"/>
              </a:lnSpc>
              <a:spcBef>
                <a:spcPct val="0"/>
              </a:spcBef>
              <a:buAutoNum type="alphaLcPeriod"/>
            </a:pPr>
            <a:endParaRPr lang="en-US" sz="3150" u="none" strike="noStrike" dirty="0">
              <a:solidFill>
                <a:srgbClr val="53575E"/>
              </a:solidFill>
              <a:latin typeface="Lato Light"/>
              <a:ea typeface="Lato Light"/>
              <a:cs typeface="Lato Light"/>
              <a:sym typeface="Lato Light"/>
            </a:endParaRPr>
          </a:p>
          <a:p>
            <a:pPr marL="514350" lvl="0" indent="-514350" algn="l">
              <a:lnSpc>
                <a:spcPts val="3779"/>
              </a:lnSpc>
              <a:spcBef>
                <a:spcPct val="0"/>
              </a:spcBef>
              <a:buAutoNum type="alphaLcPeriod"/>
            </a:pPr>
            <a:r>
              <a:rPr lang="en-US" sz="3150" dirty="0" err="1">
                <a:solidFill>
                  <a:srgbClr val="53575E"/>
                </a:solidFill>
                <a:latin typeface="Lato Light"/>
                <a:ea typeface="Lato Light"/>
                <a:cs typeface="Lato Light"/>
                <a:sym typeface="Lato Light"/>
              </a:rPr>
              <a:t>U</a:t>
            </a:r>
            <a:r>
              <a:rPr lang="en-US" sz="3150" u="none" strike="noStrike" dirty="0" err="1">
                <a:solidFill>
                  <a:srgbClr val="53575E"/>
                </a:solidFill>
                <a:latin typeface="Lato Light"/>
                <a:ea typeface="Lato Light"/>
                <a:cs typeface="Lato Light"/>
                <a:sym typeface="Lato Light"/>
              </a:rPr>
              <a:t>tenti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marginalizzati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che</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sono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più</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vulnerabili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ricevono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meno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supporto</a:t>
            </a:r>
            <a:r>
              <a:rPr lang="en-US" sz="3150" u="none" strike="noStrike" dirty="0">
                <a:solidFill>
                  <a:srgbClr val="53575E"/>
                </a:solidFill>
                <a:latin typeface="Lato Light"/>
                <a:ea typeface="Lato Light"/>
                <a:cs typeface="Lato Light"/>
                <a:sym typeface="Lato Light"/>
              </a:rPr>
              <a:t> e </a:t>
            </a:r>
            <a:r>
              <a:rPr lang="en-US" sz="3150" u="none" strike="noStrike" dirty="0" err="1">
                <a:solidFill>
                  <a:srgbClr val="53575E"/>
                </a:solidFill>
                <a:latin typeface="Lato Light"/>
                <a:ea typeface="Lato Light"/>
                <a:cs typeface="Lato Light"/>
                <a:sym typeface="Lato Light"/>
              </a:rPr>
              <a:t>sono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spesso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i</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più</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criminalizzati</a:t>
            </a:r>
            <a:r>
              <a:rPr lang="en-US" sz="3150" u="none" strike="noStrike" dirty="0">
                <a:solidFill>
                  <a:srgbClr val="53575E"/>
                </a:solidFill>
                <a:latin typeface="Lato Light"/>
                <a:ea typeface="Lato Light"/>
                <a:cs typeface="Lato Light"/>
                <a:sym typeface="Lato Light"/>
              </a:rPr>
              <a:t>.</a:t>
            </a:r>
          </a:p>
          <a:p>
            <a:pPr marL="514350" lvl="0" indent="-514350" algn="l">
              <a:lnSpc>
                <a:spcPts val="3779"/>
              </a:lnSpc>
              <a:spcBef>
                <a:spcPct val="0"/>
              </a:spcBef>
              <a:buAutoNum type="alphaLcPeriod"/>
            </a:pPr>
            <a:endParaRPr lang="en-US" sz="3150" u="none" strike="noStrike" dirty="0">
              <a:solidFill>
                <a:srgbClr val="53575E"/>
              </a:solidFill>
              <a:latin typeface="Lato Light"/>
              <a:ea typeface="Lato Light"/>
              <a:cs typeface="Lato Light"/>
              <a:sym typeface="Lato Light"/>
            </a:endParaRPr>
          </a:p>
          <a:p>
            <a:pPr marL="514350" lvl="0" indent="-514350" algn="l">
              <a:lnSpc>
                <a:spcPts val="3779"/>
              </a:lnSpc>
              <a:spcBef>
                <a:spcPct val="0"/>
              </a:spcBef>
              <a:buAutoNum type="alphaLcPeriod"/>
            </a:pPr>
            <a:r>
              <a:rPr lang="en-US" sz="3150" u="none" strike="noStrike" dirty="0" err="1">
                <a:solidFill>
                  <a:srgbClr val="53575E"/>
                </a:solidFill>
                <a:latin typeface="Lato Light"/>
                <a:ea typeface="Lato Light"/>
                <a:cs typeface="Lato Light"/>
                <a:sym typeface="Lato Light"/>
              </a:rPr>
              <a:t>Utenti</a:t>
            </a:r>
            <a:r>
              <a:rPr lang="en-US" sz="3150" u="none" strike="noStrike" dirty="0">
                <a:solidFill>
                  <a:srgbClr val="53575E"/>
                </a:solidFill>
                <a:latin typeface="Lato Light"/>
                <a:ea typeface="Lato Light"/>
                <a:cs typeface="Lato Light"/>
                <a:sym typeface="Lato Light"/>
              </a:rPr>
              <a:t> ad alto </a:t>
            </a:r>
            <a:r>
              <a:rPr lang="en-US" sz="3150" u="none" strike="noStrike" dirty="0" err="1">
                <a:solidFill>
                  <a:srgbClr val="53575E"/>
                </a:solidFill>
                <a:latin typeface="Lato Light"/>
                <a:ea typeface="Lato Light"/>
                <a:cs typeface="Lato Light"/>
                <a:sym typeface="Lato Light"/>
              </a:rPr>
              <a:t>reddito</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che</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generano</a:t>
            </a:r>
            <a:r>
              <a:rPr lang="en-US" sz="3150" u="none" strike="noStrike" dirty="0">
                <a:solidFill>
                  <a:srgbClr val="53575E"/>
                </a:solidFill>
                <a:latin typeface="Lato Light"/>
                <a:ea typeface="Lato Light"/>
                <a:cs typeface="Lato Light"/>
                <a:sym typeface="Lato Light"/>
              </a:rPr>
              <a:t> la </a:t>
            </a:r>
            <a:r>
              <a:rPr lang="en-US" sz="3150" u="none" strike="noStrike" dirty="0" err="1">
                <a:solidFill>
                  <a:srgbClr val="53575E"/>
                </a:solidFill>
                <a:latin typeface="Lato Light"/>
                <a:ea typeface="Lato Light"/>
                <a:cs typeface="Lato Light"/>
                <a:sym typeface="Lato Light"/>
              </a:rPr>
              <a:t>maggior</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parte</a:t>
            </a:r>
            <a:r>
              <a:rPr lang="en-US" sz="3150" u="none" strike="noStrike" dirty="0">
                <a:solidFill>
                  <a:srgbClr val="53575E"/>
                </a:solidFill>
                <a:latin typeface="Lato Light"/>
                <a:ea typeface="Lato Light"/>
                <a:cs typeface="Lato Light"/>
                <a:sym typeface="Lato Light"/>
              </a:rPr>
              <a:t> delle </a:t>
            </a:r>
            <a:r>
              <a:rPr lang="en-US" sz="3150" u="none" strike="noStrike" dirty="0" err="1">
                <a:solidFill>
                  <a:srgbClr val="53575E"/>
                </a:solidFill>
                <a:latin typeface="Lato Light"/>
                <a:ea typeface="Lato Light"/>
                <a:cs typeface="Lato Light"/>
                <a:sym typeface="Lato Light"/>
              </a:rPr>
              <a:t>entrate</a:t>
            </a:r>
            <a:r>
              <a:rPr lang="en-US" sz="3150" u="none" strike="noStrike" dirty="0">
                <a:solidFill>
                  <a:srgbClr val="53575E"/>
                </a:solidFill>
                <a:latin typeface="Lato Light"/>
                <a:ea typeface="Lato Light"/>
                <a:cs typeface="Lato Light"/>
                <a:sym typeface="Lato Light"/>
              </a:rPr>
              <a:t> per le </a:t>
            </a:r>
            <a:r>
              <a:rPr lang="en-US" sz="3150" u="none" strike="noStrike" dirty="0" err="1">
                <a:solidFill>
                  <a:srgbClr val="53575E"/>
                </a:solidFill>
                <a:latin typeface="Lato Light"/>
                <a:ea typeface="Lato Light"/>
                <a:cs typeface="Lato Light"/>
                <a:sym typeface="Lato Light"/>
              </a:rPr>
              <a:t>aziende</a:t>
            </a:r>
            <a:r>
              <a:rPr lang="en-US" sz="3150" u="none" strike="noStrike" dirty="0">
                <a:solidFill>
                  <a:srgbClr val="53575E"/>
                </a:solidFill>
                <a:latin typeface="Lato Light"/>
                <a:ea typeface="Lato Light"/>
                <a:cs typeface="Lato Light"/>
                <a:sym typeface="Lato Light"/>
              </a:rPr>
              <a:t> </a:t>
            </a:r>
            <a:r>
              <a:rPr lang="en-US" sz="3150" u="none" strike="noStrike" dirty="0" err="1">
                <a:solidFill>
                  <a:srgbClr val="53575E"/>
                </a:solidFill>
                <a:latin typeface="Lato Light"/>
                <a:ea typeface="Lato Light"/>
                <a:cs typeface="Lato Light"/>
                <a:sym typeface="Lato Light"/>
              </a:rPr>
              <a:t>tecnologiche</a:t>
            </a:r>
            <a:r>
              <a:rPr lang="en-US" sz="3150" u="none" strike="noStrike" dirty="0">
                <a:solidFill>
                  <a:srgbClr val="53575E"/>
                </a:solidFill>
                <a:latin typeface="Lato Light"/>
                <a:ea typeface="Lato Light"/>
                <a:cs typeface="Lato Light"/>
                <a:sym typeface="Lato Light"/>
              </a:rPr>
              <a:t>.</a:t>
            </a:r>
          </a:p>
        </p:txBody>
      </p:sp>
      <p:grpSp>
        <p:nvGrpSpPr>
          <p:cNvPr id="9" name="Group 9"/>
          <p:cNvGrpSpPr/>
          <p:nvPr/>
        </p:nvGrpSpPr>
        <p:grpSpPr>
          <a:xfrm>
            <a:off x="14965994" y="349444"/>
            <a:ext cx="2799445" cy="1224267"/>
            <a:chOff x="0" y="0"/>
            <a:chExt cx="3732593" cy="1632356"/>
          </a:xfrm>
        </p:grpSpPr>
        <p:sp>
          <p:nvSpPr>
            <p:cNvPr id="10" name="Freeform 10"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3639838" y="4243092"/>
            <a:ext cx="2654103" cy="2654103"/>
            <a:chOff x="0" y="0"/>
            <a:chExt cx="3538804" cy="3538804"/>
          </a:xfrm>
        </p:grpSpPr>
        <p:sp>
          <p:nvSpPr>
            <p:cNvPr id="12" name="Freeform 12" descr="Logo del cappello di laurea  Il contenuto generato dall'intelligenza artificiale potrebbe non essere accurato."/>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7B54E8B4-F583-18CC-63F6-32F92BB55DC3}"/>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it-IT" sz="2850" i="1" dirty="0">
                <a:solidFill>
                  <a:srgbClr val="53575E"/>
                </a:solidFill>
                <a:latin typeface="Lato Light"/>
                <a:ea typeface="Lato Light"/>
                <a:cs typeface="Lato Light"/>
                <a:sym typeface="Lato Light"/>
              </a:rPr>
              <a:t>Controlla la risposta corretta nell'ultima diapositiva!</a:t>
            </a:r>
            <a:endParaRPr lang="en-US" sz="2850" i="1" dirty="0">
              <a:solidFill>
                <a:srgbClr val="53575E"/>
              </a:solidFill>
              <a:latin typeface="Lato Light"/>
              <a:ea typeface="Lato Light"/>
              <a:cs typeface="Lato Light"/>
              <a:sym typeface="Lato Light"/>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1028700" y="1085850"/>
            <a:ext cx="97917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STRUMENTO DI AUTOVALUTAZIONE</a:t>
            </a:r>
          </a:p>
        </p:txBody>
      </p:sp>
      <p:grpSp>
        <p:nvGrpSpPr>
          <p:cNvPr id="5" name="Group 5"/>
          <p:cNvGrpSpPr/>
          <p:nvPr/>
        </p:nvGrpSpPr>
        <p:grpSpPr>
          <a:xfrm>
            <a:off x="1028700" y="2720405"/>
            <a:ext cx="12383243" cy="672750"/>
            <a:chOff x="0" y="0"/>
            <a:chExt cx="16510991" cy="897000"/>
          </a:xfrm>
        </p:grpSpPr>
        <p:sp>
          <p:nvSpPr>
            <p:cNvPr id="6" name="Freeform 6"/>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7" name="TextBox 7"/>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err="1">
                  <a:solidFill>
                    <a:srgbClr val="000000"/>
                  </a:solidFill>
                  <a:latin typeface="Lato Bold"/>
                  <a:ea typeface="Lato Bold"/>
                  <a:cs typeface="Lato Bold"/>
                  <a:sym typeface="Lato Bold"/>
                </a:rPr>
                <a:t>Domanda</a:t>
              </a:r>
              <a:r>
                <a:rPr lang="en-US" sz="3000" b="1" u="none" strike="noStrike" dirty="0">
                  <a:solidFill>
                    <a:srgbClr val="000000"/>
                  </a:solidFill>
                  <a:latin typeface="Lato Bold"/>
                  <a:ea typeface="Lato Bold"/>
                  <a:cs typeface="Lato Bold"/>
                  <a:sym typeface="Lato Bold"/>
                </a:rPr>
                <a:t> di </a:t>
              </a:r>
              <a:r>
                <a:rPr lang="en-US" sz="3000" b="1" u="none" strike="noStrike" dirty="0" err="1">
                  <a:solidFill>
                    <a:srgbClr val="000000"/>
                  </a:solidFill>
                  <a:latin typeface="Lato Bold"/>
                  <a:ea typeface="Lato Bold"/>
                  <a:cs typeface="Lato Bold"/>
                  <a:sym typeface="Lato Bold"/>
                </a:rPr>
                <a:t>riflessione</a:t>
              </a:r>
              <a:endParaRPr lang="en-US" sz="3000" b="1" u="none" strike="noStrike" dirty="0">
                <a:solidFill>
                  <a:srgbClr val="000000"/>
                </a:solidFill>
                <a:latin typeface="Lato Bold"/>
                <a:ea typeface="Lato Bold"/>
                <a:cs typeface="Lato Bold"/>
                <a:sym typeface="Lato Bold"/>
              </a:endParaRPr>
            </a:p>
          </p:txBody>
        </p:sp>
      </p:grpSp>
      <p:sp>
        <p:nvSpPr>
          <p:cNvPr id="8" name="TextBox 8"/>
          <p:cNvSpPr txBox="1"/>
          <p:nvPr/>
        </p:nvSpPr>
        <p:spPr>
          <a:xfrm>
            <a:off x="1028700" y="3561897"/>
            <a:ext cx="16230600" cy="3319627"/>
          </a:xfrm>
          <a:prstGeom prst="rect">
            <a:avLst/>
          </a:prstGeom>
        </p:spPr>
        <p:txBody>
          <a:bodyPr lIns="0" tIns="0" rIns="0" bIns="0" rtlCol="0" anchor="t">
            <a:spAutoFit/>
          </a:bodyPr>
          <a:lstStyle/>
          <a:p>
            <a:pPr marL="0" lvl="0" indent="0" algn="just">
              <a:lnSpc>
                <a:spcPts val="2879"/>
              </a:lnSpc>
              <a:spcBef>
                <a:spcPct val="0"/>
              </a:spcBef>
            </a:pPr>
            <a:endParaRPr sz="2800" dirty="0">
              <a:latin typeface="Lato Light" panose="020F0302020204030203" pitchFamily="34" charset="0"/>
            </a:endParaRPr>
          </a:p>
          <a:p>
            <a:pPr marL="0" lvl="0" indent="0" algn="just">
              <a:lnSpc>
                <a:spcPts val="2879"/>
              </a:lnSpc>
              <a:spcBef>
                <a:spcPct val="0"/>
              </a:spcBef>
            </a:pPr>
            <a:r>
              <a:rPr lang="en-US" sz="2800" u="none" strike="noStrike" dirty="0" err="1">
                <a:solidFill>
                  <a:srgbClr val="53575E"/>
                </a:solidFill>
                <a:latin typeface="Lato Light" panose="020F0302020204030203" pitchFamily="34" charset="0"/>
                <a:ea typeface="Lato Light"/>
                <a:cs typeface="Lato Light"/>
                <a:sym typeface="Lato Light"/>
              </a:rPr>
              <a:t>Riflettendo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sull'utilizzo</a:t>
            </a:r>
            <a:r>
              <a:rPr lang="en-US" sz="2800" u="none" strike="noStrike" dirty="0">
                <a:solidFill>
                  <a:srgbClr val="53575E"/>
                </a:solidFill>
                <a:latin typeface="Lato Light" panose="020F0302020204030203" pitchFamily="34" charset="0"/>
                <a:ea typeface="Lato Light"/>
                <a:cs typeface="Lato Light"/>
                <a:sym typeface="Lato Light"/>
              </a:rPr>
              <a:t> degli </a:t>
            </a:r>
            <a:r>
              <a:rPr lang="en-US" sz="2800" u="none" strike="noStrike" dirty="0" err="1">
                <a:solidFill>
                  <a:srgbClr val="53575E"/>
                </a:solidFill>
                <a:latin typeface="Lato Light" panose="020F0302020204030203" pitchFamily="34" charset="0"/>
                <a:ea typeface="Lato Light"/>
                <a:cs typeface="Lato Light"/>
                <a:sym typeface="Lato Light"/>
              </a:rPr>
              <a:t>strumenti</a:t>
            </a:r>
            <a:r>
              <a:rPr lang="en-US" sz="2800" u="none" strike="noStrike" dirty="0">
                <a:solidFill>
                  <a:srgbClr val="53575E"/>
                </a:solidFill>
                <a:latin typeface="Lato Light" panose="020F0302020204030203" pitchFamily="34" charset="0"/>
                <a:ea typeface="Lato Light"/>
                <a:cs typeface="Lato Light"/>
                <a:sym typeface="Lato Light"/>
              </a:rPr>
              <a:t> di </a:t>
            </a:r>
            <a:r>
              <a:rPr lang="en-US" sz="2800" u="none" strike="noStrike" dirty="0" err="1">
                <a:solidFill>
                  <a:srgbClr val="53575E"/>
                </a:solidFill>
                <a:latin typeface="Lato Light" panose="020F0302020204030203" pitchFamily="34" charset="0"/>
                <a:ea typeface="Lato Light"/>
                <a:cs typeface="Lato Light"/>
                <a:sym typeface="Lato Light"/>
              </a:rPr>
              <a:t>intelligenza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artificiale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integrati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nella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tua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classe</a:t>
            </a:r>
            <a:r>
              <a:rPr lang="en-US" sz="2800" u="none" strike="noStrike" dirty="0">
                <a:solidFill>
                  <a:srgbClr val="53575E"/>
                </a:solidFill>
                <a:latin typeface="Lato Light" panose="020F0302020204030203" pitchFamily="34" charset="0"/>
                <a:ea typeface="Lato Light"/>
                <a:cs typeface="Lato Light"/>
                <a:sym typeface="Lato Light"/>
              </a:rPr>
              <a:t>, individua </a:t>
            </a:r>
            <a:r>
              <a:rPr lang="en-US" sz="2800" u="none" strike="noStrike" dirty="0" err="1">
                <a:solidFill>
                  <a:srgbClr val="53575E"/>
                </a:solidFill>
                <a:latin typeface="Lato Light" panose="020F0302020204030203" pitchFamily="34" charset="0"/>
                <a:ea typeface="Lato Light"/>
                <a:cs typeface="Lato Light"/>
                <a:sym typeface="Lato Light"/>
              </a:rPr>
              <a:t>una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situazione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specifica</a:t>
            </a:r>
            <a:r>
              <a:rPr lang="en-US" sz="2800" u="none" strike="noStrike" dirty="0">
                <a:solidFill>
                  <a:srgbClr val="53575E"/>
                </a:solidFill>
                <a:latin typeface="Lato Light" panose="020F0302020204030203" pitchFamily="34" charset="0"/>
                <a:ea typeface="Lato Light"/>
                <a:cs typeface="Lato Light"/>
                <a:sym typeface="Lato Light"/>
              </a:rPr>
              <a:t> in cui </a:t>
            </a:r>
            <a:r>
              <a:rPr lang="en-US" sz="2800" u="none" strike="noStrike" dirty="0" err="1">
                <a:solidFill>
                  <a:srgbClr val="53575E"/>
                </a:solidFill>
                <a:latin typeface="Lato Light" panose="020F0302020204030203" pitchFamily="34" charset="0"/>
                <a:ea typeface="Lato Light"/>
                <a:cs typeface="Lato Light"/>
                <a:sym typeface="Lato Light"/>
              </a:rPr>
              <a:t>hai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utilizzato</a:t>
            </a:r>
            <a:r>
              <a:rPr lang="en-US" sz="2800" u="none" strike="noStrike" dirty="0">
                <a:solidFill>
                  <a:srgbClr val="53575E"/>
                </a:solidFill>
                <a:latin typeface="Lato Light" panose="020F0302020204030203" pitchFamily="34" charset="0"/>
                <a:ea typeface="Lato Light"/>
                <a:cs typeface="Lato Light"/>
                <a:sym typeface="Lato Light"/>
              </a:rPr>
              <a:t> la </a:t>
            </a:r>
            <a:r>
              <a:rPr lang="en-US" sz="2800" u="none" strike="noStrike" dirty="0" err="1">
                <a:solidFill>
                  <a:srgbClr val="53575E"/>
                </a:solidFill>
                <a:latin typeface="Lato Light" panose="020F0302020204030203" pitchFamily="34" charset="0"/>
                <a:ea typeface="Lato Light"/>
                <a:cs typeface="Lato Light"/>
                <a:sym typeface="Lato Light"/>
              </a:rPr>
              <a:t>tecnologia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principalmente</a:t>
            </a:r>
            <a:r>
              <a:rPr lang="en-US" sz="2800" u="none" strike="noStrike" dirty="0">
                <a:solidFill>
                  <a:srgbClr val="53575E"/>
                </a:solidFill>
                <a:latin typeface="Lato Light" panose="020F0302020204030203" pitchFamily="34" charset="0"/>
                <a:ea typeface="Lato Light"/>
                <a:cs typeface="Lato Light"/>
                <a:sym typeface="Lato Light"/>
              </a:rPr>
              <a:t> come </a:t>
            </a:r>
            <a:r>
              <a:rPr lang="en-US" sz="2800" u="none" strike="noStrike" dirty="0" err="1">
                <a:solidFill>
                  <a:srgbClr val="53575E"/>
                </a:solidFill>
                <a:latin typeface="Lato Light" panose="020F0302020204030203" pitchFamily="34" charset="0"/>
                <a:ea typeface="Lato Light"/>
                <a:cs typeface="Lato Light"/>
                <a:sym typeface="Lato Light"/>
              </a:rPr>
              <a:t>risorsa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fornita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agli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studenti</a:t>
            </a:r>
            <a:r>
              <a:rPr lang="en-US" sz="2800" u="none" strike="noStrike" dirty="0">
                <a:solidFill>
                  <a:srgbClr val="53575E"/>
                </a:solidFill>
                <a:latin typeface="Lato Light" panose="020F0302020204030203" pitchFamily="34" charset="0"/>
                <a:ea typeface="Lato Light"/>
                <a:cs typeface="Lato Light"/>
                <a:sym typeface="Lato Light"/>
              </a:rPr>
              <a:t>, senza </a:t>
            </a:r>
            <a:r>
              <a:rPr lang="en-US" sz="2800" u="none" strike="noStrike" dirty="0" err="1">
                <a:solidFill>
                  <a:srgbClr val="53575E"/>
                </a:solidFill>
                <a:latin typeface="Lato Light" panose="020F0302020204030203" pitchFamily="34" charset="0"/>
                <a:ea typeface="Lato Light"/>
                <a:cs typeface="Lato Light"/>
                <a:sym typeface="Lato Light"/>
              </a:rPr>
              <a:t>coinvolgerli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attivamente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nel</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processo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decisionale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relativo</a:t>
            </a:r>
            <a:r>
              <a:rPr lang="en-US" sz="2800" u="none" strike="noStrike" dirty="0">
                <a:solidFill>
                  <a:srgbClr val="53575E"/>
                </a:solidFill>
                <a:latin typeface="Lato Light" panose="020F0302020204030203" pitchFamily="34" charset="0"/>
                <a:ea typeface="Lato Light"/>
                <a:cs typeface="Lato Light"/>
                <a:sym typeface="Lato Light"/>
              </a:rPr>
              <a:t> al </a:t>
            </a:r>
            <a:r>
              <a:rPr lang="en-US" sz="2800" u="none" strike="noStrike" dirty="0" err="1">
                <a:solidFill>
                  <a:srgbClr val="53575E"/>
                </a:solidFill>
                <a:latin typeface="Lato Light" panose="020F0302020204030203" pitchFamily="34" charset="0"/>
                <a:ea typeface="Lato Light"/>
                <a:cs typeface="Lato Light"/>
                <a:sym typeface="Lato Light"/>
              </a:rPr>
              <a:t>suo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impiego</a:t>
            </a:r>
            <a:r>
              <a:rPr lang="en-US" sz="2800" u="none" strike="noStrike" dirty="0">
                <a:solidFill>
                  <a:srgbClr val="53575E"/>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800" u="none" strike="noStrike" dirty="0">
              <a:solidFill>
                <a:srgbClr val="53575E"/>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panose="020F0302020204030203" pitchFamily="34" charset="0"/>
                <a:ea typeface="Lato Light"/>
                <a:cs typeface="Lato Light"/>
                <a:sym typeface="Lato Light"/>
              </a:rPr>
              <a:t>Quale </a:t>
            </a:r>
            <a:r>
              <a:rPr lang="en-US" sz="2800" u="none" strike="noStrike" dirty="0" err="1">
                <a:solidFill>
                  <a:srgbClr val="53575E"/>
                </a:solidFill>
                <a:latin typeface="Lato Light" panose="020F0302020204030203" pitchFamily="34" charset="0"/>
                <a:ea typeface="Lato Light"/>
                <a:cs typeface="Lato Light"/>
                <a:sym typeface="Lato Light"/>
              </a:rPr>
              <a:t>cambiamento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pedagogico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specifico</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potresti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implementare</a:t>
            </a:r>
            <a:r>
              <a:rPr lang="en-US" sz="2800" u="none" strike="noStrike" dirty="0">
                <a:solidFill>
                  <a:srgbClr val="53575E"/>
                </a:solidFill>
                <a:latin typeface="Lato Light" panose="020F0302020204030203" pitchFamily="34" charset="0"/>
                <a:ea typeface="Lato Light"/>
                <a:cs typeface="Lato Light"/>
                <a:sym typeface="Lato Light"/>
              </a:rPr>
              <a:t> la </a:t>
            </a:r>
            <a:r>
              <a:rPr lang="en-US" sz="2800" u="none" strike="noStrike" dirty="0" err="1">
                <a:solidFill>
                  <a:srgbClr val="53575E"/>
                </a:solidFill>
                <a:latin typeface="Lato Light" panose="020F0302020204030203" pitchFamily="34" charset="0"/>
                <a:ea typeface="Lato Light"/>
                <a:cs typeface="Lato Light"/>
                <a:sym typeface="Lato Light"/>
              </a:rPr>
              <a:t>prossima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settimana</a:t>
            </a:r>
            <a:r>
              <a:rPr lang="en-US" sz="2800" u="none" strike="noStrike" dirty="0">
                <a:solidFill>
                  <a:srgbClr val="53575E"/>
                </a:solidFill>
                <a:latin typeface="Lato Light" panose="020F0302020204030203" pitchFamily="34" charset="0"/>
                <a:ea typeface="Lato Light"/>
                <a:cs typeface="Lato Light"/>
                <a:sym typeface="Lato Light"/>
              </a:rPr>
              <a:t> per </a:t>
            </a:r>
            <a:r>
              <a:rPr lang="en-US" sz="2800" u="none" strike="noStrike" dirty="0" err="1">
                <a:solidFill>
                  <a:srgbClr val="53575E"/>
                </a:solidFill>
                <a:latin typeface="Lato Light" panose="020F0302020204030203" pitchFamily="34" charset="0"/>
                <a:ea typeface="Lato Light"/>
                <a:cs typeface="Lato Light"/>
                <a:sym typeface="Lato Light"/>
              </a:rPr>
              <a:t>consentire</a:t>
            </a:r>
            <a:r>
              <a:rPr lang="en-US" sz="2800" u="none" strike="noStrike" dirty="0">
                <a:solidFill>
                  <a:srgbClr val="53575E"/>
                </a:solidFill>
                <a:latin typeface="Lato Light" panose="020F0302020204030203" pitchFamily="34" charset="0"/>
                <a:ea typeface="Lato Light"/>
                <a:cs typeface="Lato Light"/>
                <a:sym typeface="Lato Light"/>
              </a:rPr>
              <a:t> ai </a:t>
            </a:r>
            <a:r>
              <a:rPr lang="en-US" sz="2800" u="none" strike="noStrike" dirty="0" err="1">
                <a:solidFill>
                  <a:srgbClr val="53575E"/>
                </a:solidFill>
                <a:latin typeface="Lato Light" panose="020F0302020204030203" pitchFamily="34" charset="0"/>
                <a:ea typeface="Lato Light"/>
                <a:cs typeface="Lato Light"/>
                <a:sym typeface="Lato Light"/>
              </a:rPr>
              <a:t>tuoi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studenti</a:t>
            </a:r>
            <a:r>
              <a:rPr lang="en-US" sz="2800" u="none" strike="noStrike" dirty="0">
                <a:solidFill>
                  <a:srgbClr val="53575E"/>
                </a:solidFill>
                <a:latin typeface="Lato Light" panose="020F0302020204030203" pitchFamily="34" charset="0"/>
                <a:ea typeface="Lato Light"/>
                <a:cs typeface="Lato Light"/>
                <a:sym typeface="Lato Light"/>
              </a:rPr>
              <a:t> di </a:t>
            </a:r>
            <a:r>
              <a:rPr lang="en-US" sz="2800" u="none" strike="noStrike" dirty="0" err="1">
                <a:solidFill>
                  <a:srgbClr val="53575E"/>
                </a:solidFill>
                <a:latin typeface="Lato Light" panose="020F0302020204030203" pitchFamily="34" charset="0"/>
                <a:ea typeface="Lato Light"/>
                <a:cs typeface="Lato Light"/>
                <a:sym typeface="Lato Light"/>
              </a:rPr>
              <a:t>partecipare</a:t>
            </a:r>
            <a:r>
              <a:rPr lang="en-US" sz="2800" u="none" strike="noStrike" dirty="0">
                <a:solidFill>
                  <a:srgbClr val="53575E"/>
                </a:solidFill>
                <a:latin typeface="Lato Light" panose="020F0302020204030203" pitchFamily="34" charset="0"/>
                <a:ea typeface="Lato Light"/>
                <a:cs typeface="Lato Light"/>
                <a:sym typeface="Lato Light"/>
              </a:rPr>
              <a:t> in modo </a:t>
            </a:r>
            <a:r>
              <a:rPr lang="en-US" sz="2800" u="none" strike="noStrike" dirty="0" err="1">
                <a:solidFill>
                  <a:srgbClr val="53575E"/>
                </a:solidFill>
                <a:latin typeface="Lato Light" panose="020F0302020204030203" pitchFamily="34" charset="0"/>
                <a:ea typeface="Lato Light"/>
                <a:cs typeface="Lato Light"/>
                <a:sym typeface="Lato Light"/>
              </a:rPr>
              <a:t>più</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autonomo</a:t>
            </a:r>
            <a:r>
              <a:rPr lang="en-US" sz="2800" u="none" strike="noStrike" dirty="0">
                <a:solidFill>
                  <a:srgbClr val="53575E"/>
                </a:solidFill>
                <a:latin typeface="Lato Light" panose="020F0302020204030203" pitchFamily="34" charset="0"/>
                <a:ea typeface="Lato Light"/>
                <a:cs typeface="Lato Light"/>
                <a:sym typeface="Lato Light"/>
              </a:rPr>
              <a:t> alla </a:t>
            </a:r>
            <a:r>
              <a:rPr lang="en-US" sz="2800" u="none" strike="noStrike" dirty="0" err="1">
                <a:solidFill>
                  <a:srgbClr val="53575E"/>
                </a:solidFill>
                <a:latin typeface="Lato Light" panose="020F0302020204030203" pitchFamily="34" charset="0"/>
                <a:ea typeface="Lato Light"/>
                <a:cs typeface="Lato Light"/>
                <a:sym typeface="Lato Light"/>
              </a:rPr>
              <a:t>definizione</a:t>
            </a:r>
            <a:r>
              <a:rPr lang="en-US" sz="2800" u="none" strike="noStrike" dirty="0">
                <a:solidFill>
                  <a:srgbClr val="53575E"/>
                </a:solidFill>
                <a:latin typeface="Lato Light" panose="020F0302020204030203" pitchFamily="34" charset="0"/>
                <a:ea typeface="Lato Light"/>
                <a:cs typeface="Lato Light"/>
                <a:sym typeface="Lato Light"/>
              </a:rPr>
              <a:t> degli </a:t>
            </a:r>
            <a:r>
              <a:rPr lang="en-US" sz="2800" u="none" strike="noStrike" dirty="0" err="1">
                <a:solidFill>
                  <a:srgbClr val="53575E"/>
                </a:solidFill>
                <a:latin typeface="Lato Light" panose="020F0302020204030203" pitchFamily="34" charset="0"/>
                <a:ea typeface="Lato Light"/>
                <a:cs typeface="Lato Light"/>
                <a:sym typeface="Lato Light"/>
              </a:rPr>
              <a:t>obiettivi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all'analisi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critica</a:t>
            </a:r>
            <a:r>
              <a:rPr lang="en-US" sz="2800" u="none" strike="noStrike" dirty="0">
                <a:solidFill>
                  <a:srgbClr val="53575E"/>
                </a:solidFill>
                <a:latin typeface="Lato Light" panose="020F0302020204030203" pitchFamily="34" charset="0"/>
                <a:ea typeface="Lato Light"/>
                <a:cs typeface="Lato Light"/>
                <a:sym typeface="Lato Light"/>
              </a:rPr>
              <a:t> o alla </a:t>
            </a:r>
            <a:r>
              <a:rPr lang="en-US" sz="2800" u="none" strike="noStrike" dirty="0" err="1">
                <a:solidFill>
                  <a:srgbClr val="53575E"/>
                </a:solidFill>
                <a:latin typeface="Lato Light" panose="020F0302020204030203" pitchFamily="34" charset="0"/>
                <a:ea typeface="Lato Light"/>
                <a:cs typeface="Lato Light"/>
                <a:sym typeface="Lato Light"/>
              </a:rPr>
              <a:t>valutazione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dei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sistemi</a:t>
            </a:r>
            <a:r>
              <a:rPr lang="en-US" sz="2800" u="none" strike="noStrike" dirty="0">
                <a:solidFill>
                  <a:srgbClr val="53575E"/>
                </a:solidFill>
                <a:latin typeface="Lato Light" panose="020F0302020204030203" pitchFamily="34" charset="0"/>
                <a:ea typeface="Lato Light"/>
                <a:cs typeface="Lato Light"/>
                <a:sym typeface="Lato Light"/>
              </a:rPr>
              <a:t> di </a:t>
            </a:r>
            <a:r>
              <a:rPr lang="en-US" sz="2800" u="none" strike="noStrike" dirty="0" err="1">
                <a:solidFill>
                  <a:srgbClr val="53575E"/>
                </a:solidFill>
                <a:latin typeface="Lato Light" panose="020F0302020204030203" pitchFamily="34" charset="0"/>
                <a:ea typeface="Lato Light"/>
                <a:cs typeface="Lato Light"/>
                <a:sym typeface="Lato Light"/>
              </a:rPr>
              <a:t>intelligenza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artificiale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che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utilizzano</a:t>
            </a:r>
            <a:r>
              <a:rPr lang="en-US" sz="2800" u="none" strike="noStrike" dirty="0">
                <a:solidFill>
                  <a:srgbClr val="53575E"/>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53575E"/>
              </a:solidFill>
              <a:latin typeface="Lato Light"/>
              <a:ea typeface="Lato Light"/>
              <a:cs typeface="Lato Light"/>
              <a:sym typeface="Lato Light"/>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74292" y="2895600"/>
            <a:ext cx="6080576" cy="4610100"/>
          </a:xfrm>
          <a:prstGeom prst="rect">
            <a:avLst/>
          </a:prstGeom>
        </p:spPr>
        <p:txBody>
          <a:bodyPr lIns="0" tIns="0" rIns="0" bIns="0" rtlCol="0" anchor="t">
            <a:spAutoFit/>
          </a:bodyPr>
          <a:lstStyle/>
          <a:p>
            <a:pPr marL="0" lvl="0" indent="0" algn="l">
              <a:lnSpc>
                <a:spcPts val="6000"/>
              </a:lnSpc>
            </a:pPr>
            <a:r>
              <a:rPr lang="en-US" sz="6000" u="none" strike="noStrike">
                <a:solidFill>
                  <a:srgbClr val="000000"/>
                </a:solidFill>
                <a:latin typeface="Oswald"/>
                <a:ea typeface="Oswald"/>
                <a:cs typeface="Oswald"/>
                <a:sym typeface="Oswald"/>
              </a:rPr>
              <a:t>UNITÀ 3: </a:t>
            </a:r>
          </a:p>
          <a:p>
            <a:pPr marL="0" lvl="0" indent="0" algn="l">
              <a:lnSpc>
                <a:spcPts val="6000"/>
              </a:lnSpc>
            </a:pPr>
            <a:r>
              <a:rPr lang="en-US" sz="6000" u="none" strike="noStrike">
                <a:solidFill>
                  <a:srgbClr val="000000"/>
                </a:solidFill>
                <a:latin typeface="Oswald"/>
                <a:ea typeface="Oswald"/>
                <a:cs typeface="Oswald"/>
                <a:sym typeface="Oswald"/>
              </a:rPr>
              <a:t>MANTENERE LA DIMENSIONE UMANA E IL CONTROLLO PEDAGOGICO NELLA FORMAZIONE SULL'IA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D7129429-D84D-8A7D-F632-25F188B7C227}"/>
              </a:ext>
            </a:extLst>
          </p:cNvPr>
          <p:cNvGrpSpPr/>
          <p:nvPr/>
        </p:nvGrpSpPr>
        <p:grpSpPr>
          <a:xfrm>
            <a:off x="7077456" y="6597682"/>
            <a:ext cx="10172700" cy="2895599"/>
            <a:chOff x="0" y="0"/>
            <a:chExt cx="12517336" cy="3256191"/>
          </a:xfrm>
        </p:grpSpPr>
        <p:sp>
          <p:nvSpPr>
            <p:cNvPr id="7" name="Freeform 3">
              <a:extLst>
                <a:ext uri="{FF2B5EF4-FFF2-40B4-BE49-F238E27FC236}">
                  <a16:creationId xmlns:a16="http://schemas.microsoft.com/office/drawing/2014/main" id="{2A048964-8241-96E4-B249-698C5B0A9E44}"/>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2" name="TextBox 2"/>
          <p:cNvSpPr txBox="1"/>
          <p:nvPr/>
        </p:nvSpPr>
        <p:spPr>
          <a:xfrm>
            <a:off x="8089811" y="3589163"/>
            <a:ext cx="546735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DEL TITOLO</a:t>
            </a:r>
          </a:p>
        </p:txBody>
      </p:sp>
      <p:sp>
        <p:nvSpPr>
          <p:cNvPr id="3" name="TextBox 3"/>
          <p:cNvSpPr txBox="1"/>
          <p:nvPr/>
        </p:nvSpPr>
        <p:spPr>
          <a:xfrm>
            <a:off x="1028700" y="3156728"/>
            <a:ext cx="16230600"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Secondo i principi fondamentali del Consiglio d'Europa, i sistemi di intelligenza artificiale sono sofisticate imitazioni del comportamento e del processo decisionale umano, ma sono privi di intento o comprensione umani.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Trattando l'IA come un "pensatore", rischiamo di perdere impercettibilmente il controllo pedagogico. È fondamentale ricordare che l'IA non è uno strumento neutrale; al contrario, incorpora i valori politici, economici e sociali dei suoi sviluppatori. Se non ci interroghiamo su come l'intelligenza e l'apprendimento vengono definiti in questi sistemi, deleghiamo inconsapevolmente il nostro insegnamento ai pregiudizi e ai valori dell'algoritmo dello sviluppatore.</a:t>
            </a:r>
          </a:p>
        </p:txBody>
      </p:sp>
      <p:sp>
        <p:nvSpPr>
          <p:cNvPr id="4" name="TextBox 4"/>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MANTENERE LA DIMENSIONE UMANA E IL CONTROLLO PEDAGOGICO NELLA FORMAZIONE ASSISTITA DALL'INTELLIGENZA ARTIFICIALE</a:t>
            </a:r>
          </a:p>
        </p:txBody>
      </p:sp>
      <p:sp>
        <p:nvSpPr>
          <p:cNvPr id="5" name="TextBox 5"/>
          <p:cNvSpPr txBox="1"/>
          <p:nvPr/>
        </p:nvSpPr>
        <p:spPr>
          <a:xfrm>
            <a:off x="7924800" y="7200900"/>
            <a:ext cx="8841532" cy="1859483"/>
          </a:xfrm>
          <a:prstGeom prst="rect">
            <a:avLst/>
          </a:prstGeom>
        </p:spPr>
        <p:txBody>
          <a:bodyPr lIns="0" tIns="0" rIns="0" bIns="0" rtlCol="0" anchor="t">
            <a:spAutoFit/>
          </a:bodyPr>
          <a:lstStyle/>
          <a:p>
            <a:pPr marL="0" lvl="0" indent="0" algn="ctr">
              <a:lnSpc>
                <a:spcPts val="2879"/>
              </a:lnSpc>
              <a:spcBef>
                <a:spcPct val="0"/>
              </a:spcBef>
            </a:pPr>
            <a:r>
              <a:rPr lang="en-US" sz="2800" u="none" strike="noStrike" dirty="0">
                <a:solidFill>
                  <a:srgbClr val="000000"/>
                </a:solidFill>
                <a:latin typeface="Lato Light" panose="020F0302020204030203" pitchFamily="34" charset="0"/>
                <a:ea typeface="Lato"/>
                <a:cs typeface="Lato"/>
                <a:sym typeface="Lato"/>
              </a:rPr>
              <a:t>Le </a:t>
            </a:r>
            <a:r>
              <a:rPr lang="en-US" sz="2800" u="none" strike="noStrike" dirty="0" err="1">
                <a:solidFill>
                  <a:srgbClr val="000000"/>
                </a:solidFill>
                <a:latin typeface="Lato Light" panose="020F0302020204030203" pitchFamily="34" charset="0"/>
                <a:ea typeface="Lato"/>
                <a:cs typeface="Lato"/>
                <a:sym typeface="Lato"/>
              </a:rPr>
              <a:t>attività</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assistite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dall'IA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devono</a:t>
            </a:r>
            <a:r>
              <a:rPr lang="en-US" sz="2800" u="none" strike="noStrike" dirty="0">
                <a:solidFill>
                  <a:srgbClr val="000000"/>
                </a:solidFill>
                <a:latin typeface="Lato Light" panose="020F0302020204030203" pitchFamily="34" charset="0"/>
                <a:ea typeface="Lato"/>
                <a:cs typeface="Lato"/>
                <a:sym typeface="Lato"/>
              </a:rPr>
              <a:t> sempre </a:t>
            </a:r>
            <a:r>
              <a:rPr lang="en-US" sz="2800" u="none" strike="noStrike" dirty="0" err="1">
                <a:solidFill>
                  <a:srgbClr val="000000"/>
                </a:solidFill>
                <a:latin typeface="Lato Light" panose="020F0302020204030203" pitchFamily="34" charset="0"/>
                <a:ea typeface="Lato"/>
                <a:cs typeface="Lato"/>
                <a:sym typeface="Lato"/>
              </a:rPr>
              <a:t>iniziare</a:t>
            </a:r>
            <a:r>
              <a:rPr lang="en-US" sz="2800" u="none" strike="noStrike" dirty="0">
                <a:solidFill>
                  <a:srgbClr val="000000"/>
                </a:solidFill>
                <a:latin typeface="Lato Light" panose="020F0302020204030203" pitchFamily="34" charset="0"/>
                <a:ea typeface="Lato"/>
                <a:cs typeface="Lato"/>
                <a:sym typeface="Lato"/>
              </a:rPr>
              <a:t> e </a:t>
            </a:r>
            <a:r>
              <a:rPr lang="en-US" sz="2800" u="none" strike="noStrike" dirty="0" err="1">
                <a:solidFill>
                  <a:srgbClr val="000000"/>
                </a:solidFill>
                <a:latin typeface="Lato Light" panose="020F0302020204030203" pitchFamily="34" charset="0"/>
                <a:ea typeface="Lato"/>
                <a:cs typeface="Lato"/>
                <a:sym typeface="Lato"/>
              </a:rPr>
              <a:t>terminare</a:t>
            </a:r>
            <a:r>
              <a:rPr lang="en-US" sz="2800" u="none" strike="noStrike" dirty="0">
                <a:solidFill>
                  <a:srgbClr val="000000"/>
                </a:solidFill>
                <a:latin typeface="Lato Light" panose="020F0302020204030203" pitchFamily="34" charset="0"/>
                <a:ea typeface="Lato"/>
                <a:cs typeface="Lato"/>
                <a:sym typeface="Lato"/>
              </a:rPr>
              <a:t> con </a:t>
            </a:r>
            <a:r>
              <a:rPr lang="en-US" sz="2800" u="none" strike="noStrike" dirty="0" err="1">
                <a:solidFill>
                  <a:srgbClr val="000000"/>
                </a:solidFill>
                <a:latin typeface="Lato Light" panose="020F0302020204030203" pitchFamily="34" charset="0"/>
                <a:ea typeface="Lato"/>
                <a:cs typeface="Lato"/>
                <a:sym typeface="Lato"/>
              </a:rPr>
              <a:t>l'intervento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umano</a:t>
            </a:r>
            <a:r>
              <a:rPr lang="en-US" sz="2800" u="none" strike="noStrike" dirty="0">
                <a:solidFill>
                  <a:srgbClr val="000000"/>
                </a:solidFill>
                <a:latin typeface="Lato Light" panose="020F0302020204030203" pitchFamily="34" charset="0"/>
                <a:ea typeface="Lato"/>
                <a:cs typeface="Lato"/>
                <a:sym typeface="Lato"/>
              </a:rPr>
              <a:t>. Prima di </a:t>
            </a:r>
            <a:r>
              <a:rPr lang="en-US" sz="2800" u="none" strike="noStrike" dirty="0" err="1">
                <a:solidFill>
                  <a:srgbClr val="000000"/>
                </a:solidFill>
                <a:latin typeface="Lato Light" panose="020F0302020204030203" pitchFamily="34" charset="0"/>
                <a:ea typeface="Lato"/>
                <a:cs typeface="Lato"/>
                <a:sym typeface="Lato"/>
              </a:rPr>
              <a:t>utilizzare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l'IA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chiedi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agli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studenti</a:t>
            </a:r>
            <a:r>
              <a:rPr lang="en-US" sz="2800" u="none" strike="noStrike" dirty="0">
                <a:solidFill>
                  <a:srgbClr val="000000"/>
                </a:solidFill>
                <a:latin typeface="Lato Light" panose="020F0302020204030203" pitchFamily="34" charset="0"/>
                <a:ea typeface="Lato"/>
                <a:cs typeface="Lato"/>
                <a:sym typeface="Lato"/>
              </a:rPr>
              <a:t> di </a:t>
            </a:r>
            <a:r>
              <a:rPr lang="en-US" sz="2800" u="none" strike="noStrike" dirty="0" err="1">
                <a:solidFill>
                  <a:srgbClr val="000000"/>
                </a:solidFill>
                <a:latin typeface="Lato Light" panose="020F0302020204030203" pitchFamily="34" charset="0"/>
                <a:ea typeface="Lato"/>
                <a:cs typeface="Lato"/>
                <a:sym typeface="Lato"/>
              </a:rPr>
              <a:t>annotare</a:t>
            </a:r>
            <a:r>
              <a:rPr lang="en-US" sz="2800" u="none" strike="noStrike" dirty="0">
                <a:solidFill>
                  <a:srgbClr val="000000"/>
                </a:solidFill>
                <a:latin typeface="Lato Light" panose="020F0302020204030203" pitchFamily="34" charset="0"/>
                <a:ea typeface="Lato"/>
                <a:cs typeface="Lato"/>
                <a:sym typeface="Lato"/>
              </a:rPr>
              <a:t> le </a:t>
            </a:r>
            <a:r>
              <a:rPr lang="en-US" sz="2800" u="none" strike="noStrike" dirty="0" err="1">
                <a:solidFill>
                  <a:srgbClr val="000000"/>
                </a:solidFill>
                <a:latin typeface="Lato Light" panose="020F0302020204030203" pitchFamily="34" charset="0"/>
                <a:ea typeface="Lato"/>
                <a:cs typeface="Lato"/>
                <a:sym typeface="Lato"/>
              </a:rPr>
              <a:t>proprie</a:t>
            </a:r>
            <a:r>
              <a:rPr lang="en-US" sz="2800" u="none" strike="noStrike" dirty="0">
                <a:solidFill>
                  <a:srgbClr val="000000"/>
                </a:solidFill>
                <a:latin typeface="Lato Light" panose="020F0302020204030203" pitchFamily="34" charset="0"/>
                <a:ea typeface="Lato"/>
                <a:cs typeface="Lato"/>
                <a:sym typeface="Lato"/>
              </a:rPr>
              <a:t> idee o </a:t>
            </a:r>
            <a:r>
              <a:rPr lang="en-US" sz="2800" u="none" strike="noStrike" dirty="0" err="1">
                <a:solidFill>
                  <a:srgbClr val="000000"/>
                </a:solidFill>
                <a:latin typeface="Lato Light" panose="020F0302020204030203" pitchFamily="34" charset="0"/>
                <a:ea typeface="Lato"/>
                <a:cs typeface="Lato"/>
                <a:sym typeface="Lato"/>
              </a:rPr>
              <a:t>domande</a:t>
            </a:r>
            <a:r>
              <a:rPr lang="en-US" sz="2800" u="none" strike="noStrike" dirty="0">
                <a:solidFill>
                  <a:srgbClr val="000000"/>
                </a:solidFill>
                <a:latin typeface="Lato Light" panose="020F0302020204030203" pitchFamily="34" charset="0"/>
                <a:ea typeface="Lato"/>
                <a:cs typeface="Lato"/>
                <a:sym typeface="Lato"/>
              </a:rPr>
              <a:t> e, </a:t>
            </a:r>
            <a:r>
              <a:rPr lang="en-US" sz="2800" u="none" strike="noStrike" dirty="0" err="1">
                <a:solidFill>
                  <a:srgbClr val="000000"/>
                </a:solidFill>
                <a:latin typeface="Lato Light" panose="020F0302020204030203" pitchFamily="34" charset="0"/>
                <a:ea typeface="Lato"/>
                <a:cs typeface="Lato"/>
                <a:sym typeface="Lato"/>
              </a:rPr>
              <a:t>successivamente</a:t>
            </a:r>
            <a:r>
              <a:rPr lang="en-US" sz="2800" u="none" strike="noStrike" dirty="0">
                <a:solidFill>
                  <a:srgbClr val="000000"/>
                </a:solidFill>
                <a:latin typeface="Lato Light" panose="020F0302020204030203" pitchFamily="34" charset="0"/>
                <a:ea typeface="Lato"/>
                <a:cs typeface="Lato"/>
                <a:sym typeface="Lato"/>
              </a:rPr>
              <a:t>, di </a:t>
            </a:r>
            <a:r>
              <a:rPr lang="en-US" sz="2800" u="none" strike="noStrike" dirty="0" err="1">
                <a:solidFill>
                  <a:srgbClr val="000000"/>
                </a:solidFill>
                <a:latin typeface="Lato Light" panose="020F0302020204030203" pitchFamily="34" charset="0"/>
                <a:ea typeface="Lato"/>
                <a:cs typeface="Lato"/>
                <a:sym typeface="Lato"/>
              </a:rPr>
              <a:t>rivedere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modificare</a:t>
            </a:r>
            <a:r>
              <a:rPr lang="en-US" sz="2800" u="none" strike="noStrike" dirty="0">
                <a:solidFill>
                  <a:srgbClr val="000000"/>
                </a:solidFill>
                <a:latin typeface="Lato Light" panose="020F0302020204030203" pitchFamily="34" charset="0"/>
                <a:ea typeface="Lato"/>
                <a:cs typeface="Lato"/>
                <a:sym typeface="Lato"/>
              </a:rPr>
              <a:t> e </a:t>
            </a:r>
            <a:r>
              <a:rPr lang="en-US" sz="2800" u="none" strike="noStrike" dirty="0" err="1">
                <a:solidFill>
                  <a:srgbClr val="000000"/>
                </a:solidFill>
                <a:latin typeface="Lato Light" panose="020F0302020204030203" pitchFamily="34" charset="0"/>
                <a:ea typeface="Lato"/>
                <a:cs typeface="Lato"/>
                <a:sym typeface="Lato"/>
              </a:rPr>
              <a:t>giustificare</a:t>
            </a:r>
            <a:r>
              <a:rPr lang="en-US" sz="2800" u="none" strike="noStrike" dirty="0">
                <a:solidFill>
                  <a:srgbClr val="000000"/>
                </a:solidFill>
                <a:latin typeface="Lato Light" panose="020F0302020204030203" pitchFamily="34" charset="0"/>
                <a:ea typeface="Lato"/>
                <a:cs typeface="Lato"/>
                <a:sym typeface="Lato"/>
              </a:rPr>
              <a:t> la </a:t>
            </a:r>
            <a:r>
              <a:rPr lang="en-US" sz="2800" u="none" strike="noStrike" dirty="0" err="1">
                <a:solidFill>
                  <a:srgbClr val="000000"/>
                </a:solidFill>
                <a:latin typeface="Lato Light" panose="020F0302020204030203" pitchFamily="34" charset="0"/>
                <a:ea typeface="Lato"/>
                <a:cs typeface="Lato"/>
                <a:sym typeface="Lato"/>
              </a:rPr>
              <a:t>risposta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generata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dall'IA</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595394" y="1885950"/>
            <a:ext cx="8663906" cy="6670352"/>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Il </a:t>
            </a:r>
            <a:r>
              <a:rPr lang="en-US" sz="2400" u="none" strike="noStrike" dirty="0" err="1">
                <a:solidFill>
                  <a:srgbClr val="000000"/>
                </a:solidFill>
                <a:latin typeface="Lato Light" panose="020F0302020204030203" pitchFamily="34" charset="0"/>
                <a:ea typeface="Lato Light"/>
                <a:cs typeface="Lato Light"/>
                <a:sym typeface="Lato Light"/>
              </a:rPr>
              <a:t>controllo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pedagogico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mantiene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ponendo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l'essere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umano</a:t>
            </a:r>
            <a:r>
              <a:rPr lang="en-US" sz="2400" u="none" strike="noStrike" dirty="0">
                <a:solidFill>
                  <a:srgbClr val="000000"/>
                </a:solidFill>
                <a:latin typeface="Lato Light" panose="020F0302020204030203" pitchFamily="34" charset="0"/>
                <a:ea typeface="Lato Light"/>
                <a:cs typeface="Lato Light"/>
                <a:sym typeface="Lato Light"/>
              </a:rPr>
              <a:t> come </a:t>
            </a:r>
            <a:r>
              <a:rPr lang="en-US" sz="2400" u="none" strike="noStrike" dirty="0" err="1">
                <a:solidFill>
                  <a:srgbClr val="000000"/>
                </a:solidFill>
                <a:latin typeface="Lato Light" panose="020F0302020204030203" pitchFamily="34" charset="0"/>
                <a:ea typeface="Lato Light"/>
                <a:cs typeface="Lato Light"/>
                <a:sym typeface="Lato Light"/>
              </a:rPr>
              <a:t>agente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attivo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nell'intero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processo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educativo</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Ciò</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implica</a:t>
            </a:r>
            <a:r>
              <a:rPr lang="en-US" sz="2400" u="none" strike="noStrike" dirty="0">
                <a:solidFill>
                  <a:srgbClr val="000000"/>
                </a:solidFill>
                <a:latin typeface="Lato Light" panose="020F0302020204030203" pitchFamily="34" charset="0"/>
                <a:ea typeface="Lato Light"/>
                <a:cs typeface="Lato Light"/>
                <a:sym typeface="Lato Light"/>
              </a:rPr>
              <a:t> diverse </a:t>
            </a:r>
            <a:r>
              <a:rPr lang="en-US" sz="2400" u="none" strike="noStrike" dirty="0" err="1">
                <a:solidFill>
                  <a:srgbClr val="000000"/>
                </a:solidFill>
                <a:latin typeface="Lato Light" panose="020F0302020204030203" pitchFamily="34" charset="0"/>
                <a:ea typeface="Lato Light"/>
                <a:cs typeface="Lato Light"/>
                <a:sym typeface="Lato Light"/>
              </a:rPr>
              <a:t>funzioni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chiave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tu</a:t>
            </a:r>
            <a:r>
              <a:rPr lang="en-US" sz="2400" u="none" strike="noStrike" dirty="0">
                <a:solidFill>
                  <a:srgbClr val="000000"/>
                </a:solidFill>
                <a:latin typeface="Lato Light" panose="020F0302020204030203" pitchFamily="34" charset="0"/>
                <a:ea typeface="Lato Light"/>
                <a:cs typeface="Lato Light"/>
                <a:sym typeface="Lato Light"/>
              </a:rPr>
              <a:t>, in </a:t>
            </a:r>
            <a:r>
              <a:rPr lang="en-US" sz="2400" u="none" strike="noStrike" dirty="0" err="1">
                <a:solidFill>
                  <a:srgbClr val="000000"/>
                </a:solidFill>
                <a:latin typeface="Lato Light" panose="020F0302020204030203" pitchFamily="34" charset="0"/>
                <a:ea typeface="Lato Light"/>
                <a:cs typeface="Lato Light"/>
                <a:sym typeface="Lato Light"/>
              </a:rPr>
              <a:t>qualità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educatore</a:t>
            </a:r>
            <a:r>
              <a:rPr lang="en-US" sz="2400" u="none" strike="noStrike" dirty="0">
                <a:solidFill>
                  <a:srgbClr val="000000"/>
                </a:solidFill>
                <a:latin typeface="Lato Light" panose="020F0302020204030203" pitchFamily="34" charset="0"/>
                <a:ea typeface="Lato Light"/>
                <a:cs typeface="Lato Light"/>
                <a:sym typeface="Lato Light"/>
              </a:rPr>
              <a:t>, devi </a:t>
            </a:r>
            <a:r>
              <a:rPr lang="en-US" sz="2400" u="none" strike="noStrike" dirty="0" err="1">
                <a:solidFill>
                  <a:srgbClr val="000000"/>
                </a:solidFill>
                <a:latin typeface="Lato Light" panose="020F0302020204030203" pitchFamily="34" charset="0"/>
                <a:ea typeface="Lato Light"/>
                <a:cs typeface="Lato Light"/>
                <a:sym typeface="Lato Light"/>
              </a:rPr>
              <a:t>svolgere</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Interprete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etico</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guida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valutazione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critica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risultati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aiutandoli</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individuare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pregiudizi</a:t>
            </a:r>
            <a:r>
              <a:rPr lang="en-US" sz="2400" u="none" strike="noStrike" dirty="0">
                <a:solidFill>
                  <a:srgbClr val="000000"/>
                </a:solidFill>
                <a:latin typeface="Lato Light" panose="020F0302020204030203" pitchFamily="34" charset="0"/>
                <a:ea typeface="Lato Light"/>
                <a:cs typeface="Lato Light"/>
                <a:sym typeface="Lato Light"/>
              </a:rPr>
              <a:t> e a </a:t>
            </a:r>
            <a:r>
              <a:rPr lang="en-US" sz="2400" u="none" strike="noStrike" dirty="0" err="1">
                <a:solidFill>
                  <a:srgbClr val="000000"/>
                </a:solidFill>
                <a:latin typeface="Lato Light" panose="020F0302020204030203" pitchFamily="34" charset="0"/>
                <a:ea typeface="Lato Light"/>
                <a:cs typeface="Lato Light"/>
                <a:sym typeface="Lato Light"/>
              </a:rPr>
              <a:t>comprenderne</a:t>
            </a:r>
            <a:r>
              <a:rPr lang="en-US" sz="2400" u="none" strike="noStrike" dirty="0">
                <a:solidFill>
                  <a:srgbClr val="000000"/>
                </a:solidFill>
                <a:latin typeface="Lato Light" panose="020F0302020204030203" pitchFamily="34" charset="0"/>
                <a:ea typeface="Lato Light"/>
                <a:cs typeface="Lato Light"/>
                <a:sym typeface="Lato Light"/>
              </a:rPr>
              <a:t> le </a:t>
            </a:r>
            <a:r>
              <a:rPr lang="en-US" sz="2400" u="none" strike="noStrike" dirty="0" err="1">
                <a:solidFill>
                  <a:srgbClr val="000000"/>
                </a:solidFill>
                <a:latin typeface="Lato Light" panose="020F0302020204030203" pitchFamily="34" charset="0"/>
                <a:ea typeface="Lato Light"/>
                <a:cs typeface="Lato Light"/>
                <a:sym typeface="Lato Light"/>
              </a:rPr>
              <a:t>implicazioni</a:t>
            </a:r>
            <a:r>
              <a:rPr lang="en-US" sz="2400" u="none" strike="noStrike" dirty="0">
                <a:solidFill>
                  <a:srgbClr val="000000"/>
                </a:solidFill>
                <a:latin typeface="Lato Light" panose="020F0302020204030203" pitchFamily="34" charset="0"/>
                <a:ea typeface="Lato Light"/>
                <a:cs typeface="Lato Light"/>
                <a:sym typeface="Lato Light"/>
              </a:rPr>
              <a:t>. </a:t>
            </a:r>
          </a:p>
          <a:p>
            <a:pPr marL="434340" lvl="1" indent="-21717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Guida </a:t>
            </a:r>
            <a:r>
              <a:rPr lang="en-US" sz="2400" b="1" u="none" strike="noStrike" dirty="0" err="1">
                <a:solidFill>
                  <a:srgbClr val="000000"/>
                </a:solidFill>
                <a:latin typeface="Lato Light" panose="020F0302020204030203" pitchFamily="34" charset="0"/>
                <a:ea typeface="Lato Bold"/>
                <a:cs typeface="Lato Bold"/>
                <a:sym typeface="Lato Bold"/>
              </a:rPr>
              <a:t>riflessiva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Light"/>
                <a:cs typeface="Lato Light"/>
                <a:sym typeface="Lato Light"/>
              </a:rPr>
              <a:t>incoraggia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attivo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spingendoti</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mettere</a:t>
            </a:r>
            <a:r>
              <a:rPr lang="en-US" sz="2400" u="none" strike="noStrike" dirty="0">
                <a:solidFill>
                  <a:srgbClr val="000000"/>
                </a:solidFill>
                <a:latin typeface="Lato Light" panose="020F0302020204030203" pitchFamily="34" charset="0"/>
                <a:ea typeface="Lato Light"/>
                <a:cs typeface="Lato Light"/>
                <a:sym typeface="Lato Light"/>
              </a:rPr>
              <a:t> in </a:t>
            </a:r>
            <a:r>
              <a:rPr lang="en-US" sz="2400" u="none" strike="noStrike" dirty="0" err="1">
                <a:solidFill>
                  <a:srgbClr val="000000"/>
                </a:solidFill>
                <a:latin typeface="Lato Light" panose="020F0302020204030203" pitchFamily="34" charset="0"/>
                <a:ea typeface="Lato Light"/>
                <a:cs typeface="Lato Light"/>
                <a:sym typeface="Lato Light"/>
              </a:rPr>
              <a:t>discussione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suggerimenti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anziché</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accettarli</a:t>
            </a:r>
            <a:r>
              <a:rPr lang="en-US" sz="2400" u="none" strike="noStrike" dirty="0">
                <a:solidFill>
                  <a:srgbClr val="000000"/>
                </a:solidFill>
                <a:latin typeface="Lato Light" panose="020F0302020204030203" pitchFamily="34" charset="0"/>
                <a:ea typeface="Lato Light"/>
                <a:cs typeface="Lato Light"/>
                <a:sym typeface="Lato Light"/>
              </a:rPr>
              <a:t> senza </a:t>
            </a:r>
            <a:r>
              <a:rPr lang="en-US" sz="2400" u="none" strike="noStrike" dirty="0" err="1">
                <a:solidFill>
                  <a:srgbClr val="000000"/>
                </a:solidFill>
                <a:latin typeface="Lato Light" panose="020F0302020204030203" pitchFamily="34" charset="0"/>
                <a:ea typeface="Lato Light"/>
                <a:cs typeface="Lato Light"/>
                <a:sym typeface="Lato Light"/>
              </a:rPr>
              <a:t>analizzarli</a:t>
            </a:r>
            <a:r>
              <a:rPr lang="en-US" sz="2400" u="none" strike="noStrike" dirty="0">
                <a:solidFill>
                  <a:srgbClr val="000000"/>
                </a:solidFill>
                <a:latin typeface="Lato Light" panose="020F0302020204030203" pitchFamily="34" charset="0"/>
                <a:ea typeface="Lato Light"/>
                <a:cs typeface="Lato Light"/>
                <a:sym typeface="Lato Light"/>
              </a:rPr>
              <a:t>. </a:t>
            </a:r>
          </a:p>
          <a:p>
            <a:pPr marL="434340" lvl="1" indent="-21717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panose="020F0302020204030203" pitchFamily="34" charset="0"/>
                <a:ea typeface="Lato Light"/>
                <a:cs typeface="Lato Light"/>
                <a:sym typeface="Lato Light"/>
              </a:rPr>
              <a:t>Il </a:t>
            </a:r>
            <a:r>
              <a:rPr lang="en-US" sz="2400" u="none" strike="noStrike" dirty="0" err="1">
                <a:solidFill>
                  <a:srgbClr val="000000"/>
                </a:solidFill>
                <a:latin typeface="Lato Light" panose="020F0302020204030203" pitchFamily="34" charset="0"/>
                <a:ea typeface="Lato Light"/>
                <a:cs typeface="Lato Light"/>
                <a:sym typeface="Lato Light"/>
              </a:rPr>
              <a:t>quadro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riferimento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Indagine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umana</a:t>
            </a:r>
            <a:r>
              <a:rPr lang="en-US" sz="2400" b="1" u="none" strike="noStrike" dirty="0">
                <a:solidFill>
                  <a:srgbClr val="000000"/>
                </a:solidFill>
                <a:latin typeface="Lato Light" panose="020F0302020204030203" pitchFamily="34" charset="0"/>
                <a:ea typeface="Lato Bold"/>
                <a:cs typeface="Lato Bold"/>
                <a:sym typeface="Lato Bold"/>
              </a:rPr>
              <a:t>–IA–</a:t>
            </a:r>
            <a:r>
              <a:rPr lang="en-US" sz="2400" b="1" u="none" strike="noStrike" dirty="0" err="1">
                <a:solidFill>
                  <a:srgbClr val="000000"/>
                </a:solidFill>
                <a:latin typeface="Lato Light" panose="020F0302020204030203" pitchFamily="34" charset="0"/>
                <a:ea typeface="Lato Bold"/>
                <a:cs typeface="Lato Bold"/>
                <a:sym typeface="Lato Bold"/>
              </a:rPr>
              <a:t>Potenziamento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umano</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Light"/>
                <a:cs typeface="Lato Light"/>
                <a:sym typeface="Lato Light"/>
              </a:rPr>
              <a:t> (I-IA-I) </a:t>
            </a:r>
            <a:r>
              <a:rPr lang="en-US" sz="2400" u="none" strike="noStrike" dirty="0" err="1">
                <a:solidFill>
                  <a:srgbClr val="000000"/>
                </a:solidFill>
                <a:latin typeface="Lato Light" panose="020F0302020204030203" pitchFamily="34" charset="0"/>
                <a:ea typeface="Lato Light"/>
                <a:cs typeface="Lato Light"/>
                <a:sym typeface="Lato Light"/>
              </a:rPr>
              <a:t>afferma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l'utilizzo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dovrebbe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iniziare</a:t>
            </a:r>
            <a:r>
              <a:rPr lang="en-US" sz="2400" u="none" strike="noStrike" dirty="0">
                <a:solidFill>
                  <a:srgbClr val="000000"/>
                </a:solidFill>
                <a:latin typeface="Lato Light" panose="020F0302020204030203" pitchFamily="34" charset="0"/>
                <a:ea typeface="Lato Light"/>
                <a:cs typeface="Lato Light"/>
                <a:sym typeface="Lato Light"/>
              </a:rPr>
              <a:t> con </a:t>
            </a:r>
            <a:r>
              <a:rPr lang="en-US" sz="2400" u="none" strike="noStrike" dirty="0" err="1">
                <a:solidFill>
                  <a:srgbClr val="000000"/>
                </a:solidFill>
                <a:latin typeface="Lato Light" panose="020F0302020204030203" pitchFamily="34" charset="0"/>
                <a:ea typeface="Lato Light"/>
                <a:cs typeface="Lato Light"/>
                <a:sym typeface="Lato Light"/>
              </a:rPr>
              <a:t>l'indagine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umana</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terminare</a:t>
            </a:r>
            <a:r>
              <a:rPr lang="en-US" sz="2400" u="none" strike="noStrike" dirty="0">
                <a:solidFill>
                  <a:srgbClr val="000000"/>
                </a:solidFill>
                <a:latin typeface="Lato Light" panose="020F0302020204030203" pitchFamily="34" charset="0"/>
                <a:ea typeface="Lato Light"/>
                <a:cs typeface="Lato Light"/>
                <a:sym typeface="Lato Light"/>
              </a:rPr>
              <a:t> con la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riflessione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impedendo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diventi</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prodotto</a:t>
            </a:r>
            <a:r>
              <a:rPr lang="en-US" sz="2400" u="none" strike="noStrike" dirty="0">
                <a:solidFill>
                  <a:srgbClr val="000000"/>
                </a:solidFill>
                <a:latin typeface="Lato Light" panose="020F0302020204030203" pitchFamily="34" charset="0"/>
                <a:ea typeface="Lato Light"/>
                <a:cs typeface="Lato Light"/>
                <a:sym typeface="Lato Light"/>
              </a:rPr>
              <a:t> finale.</a:t>
            </a:r>
          </a:p>
        </p:txBody>
      </p:sp>
      <p:grpSp>
        <p:nvGrpSpPr>
          <p:cNvPr id="3" name="Group 3"/>
          <p:cNvGrpSpPr/>
          <p:nvPr/>
        </p:nvGrpSpPr>
        <p:grpSpPr>
          <a:xfrm>
            <a:off x="0" y="0"/>
            <a:ext cx="8072999" cy="10287000"/>
            <a:chOff x="0" y="0"/>
            <a:chExt cx="10763999" cy="13716000"/>
          </a:xfrm>
        </p:grpSpPr>
        <p:sp>
          <p:nvSpPr>
            <p:cNvPr id="4" name="Freeform 4"/>
            <p:cNvSpPr/>
            <p:nvPr/>
          </p:nvSpPr>
          <p:spPr>
            <a:xfrm>
              <a:off x="0" y="0"/>
              <a:ext cx="10764012" cy="13716000"/>
            </a:xfrm>
            <a:custGeom>
              <a:avLst/>
              <a:gdLst/>
              <a:ahLst/>
              <a:cxnLst/>
              <a:rect l="l" t="t" r="r" b="b"/>
              <a:pathLst>
                <a:path w="10764012" h="13716000">
                  <a:moveTo>
                    <a:pt x="0" y="0"/>
                  </a:moveTo>
                  <a:lnTo>
                    <a:pt x="10764012" y="0"/>
                  </a:lnTo>
                  <a:lnTo>
                    <a:pt x="10764012" y="13716000"/>
                  </a:lnTo>
                  <a:lnTo>
                    <a:pt x="0" y="13716000"/>
                  </a:lnTo>
                  <a:lnTo>
                    <a:pt x="0" y="0"/>
                  </a:lnTo>
                  <a:close/>
                </a:path>
              </a:pathLst>
            </a:custGeom>
            <a:blipFill>
              <a:blip r:embed="rId4"/>
              <a:stretch>
                <a:fillRect l="-8673" r="-61120"/>
              </a:stretch>
            </a:blipFill>
          </p:spPr>
          <p:txBody>
            <a:bodyPr/>
            <a:lstStyle/>
            <a:p>
              <a:endParaRPr lang="es-ES"/>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40172"/>
            <a:ext cx="9644396" cy="1721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MANTENERE LA DIMENSIONE UMANA E IL CONTROLLO PEDAGOGICO NELLA FORMAZIONE ASSISTITA DALL'INTELLIGENZA ARTIFICIALE</a:t>
            </a:r>
          </a:p>
        </p:txBody>
      </p:sp>
      <p:sp>
        <p:nvSpPr>
          <p:cNvPr id="3" name="TextBox 3"/>
          <p:cNvSpPr txBox="1"/>
          <p:nvPr/>
        </p:nvSpPr>
        <p:spPr>
          <a:xfrm>
            <a:off x="762000" y="2628900"/>
            <a:ext cx="9074894" cy="7410490"/>
          </a:xfrm>
          <a:prstGeom prst="rect">
            <a:avLst/>
          </a:prstGeom>
        </p:spPr>
        <p:txBody>
          <a:bodyPr lIns="0" tIns="0" rIns="0" bIns="0" rtlCol="0" anchor="t">
            <a:spAutoFit/>
          </a:bodyPr>
          <a:lstStyle/>
          <a:p>
            <a:pPr marL="0" lvl="0" indent="0" algn="just">
              <a:lnSpc>
                <a:spcPts val="2879"/>
              </a:lnSpc>
              <a:spcBef>
                <a:spcPct val="0"/>
              </a:spcBef>
            </a:pPr>
            <a:endParaRPr dirty="0"/>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La </a:t>
            </a:r>
            <a:r>
              <a:rPr lang="en-US" sz="2400" u="none" strike="noStrike" dirty="0" err="1">
                <a:solidFill>
                  <a:srgbClr val="000000"/>
                </a:solidFill>
                <a:latin typeface="Lato Light"/>
                <a:ea typeface="Lato Light"/>
                <a:cs typeface="Lato Light"/>
                <a:sym typeface="Lato Light"/>
              </a:rPr>
              <a:t>ricerca</a:t>
            </a:r>
            <a:r>
              <a:rPr lang="en-US" sz="2400" u="none" strike="noStrike" dirty="0">
                <a:solidFill>
                  <a:srgbClr val="000000"/>
                </a:solidFill>
                <a:latin typeface="Lato Light"/>
                <a:ea typeface="Lato Light"/>
                <a:cs typeface="Lato Light"/>
                <a:sym typeface="Lato Light"/>
              </a:rPr>
              <a:t> (Chiu et al., 2023) </a:t>
            </a:r>
            <a:r>
              <a:rPr lang="en-US" sz="2400" u="none" strike="noStrike" dirty="0" err="1">
                <a:solidFill>
                  <a:srgbClr val="000000"/>
                </a:solidFill>
                <a:latin typeface="Lato Light"/>
                <a:ea typeface="Lato Light"/>
                <a:cs typeface="Lato Light"/>
                <a:sym typeface="Lato Light"/>
              </a:rPr>
              <a:t>dimostra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hanno</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impatto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maggiore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motivazione</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rispetto </a:t>
            </a:r>
            <a:r>
              <a:rPr lang="en-US" sz="2400" u="none" strike="noStrike" dirty="0" err="1">
                <a:solidFill>
                  <a:srgbClr val="000000"/>
                </a:solidFill>
                <a:latin typeface="Lato Light"/>
                <a:ea typeface="Lato Light"/>
                <a:cs typeface="Lato Light"/>
                <a:sym typeface="Lato Light"/>
              </a:rPr>
              <a:t>all'intelligenza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percepita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stessa</a:t>
            </a:r>
            <a:r>
              <a:rPr lang="en-US" sz="2400" u="none" strike="noStrike" dirty="0">
                <a:solidFill>
                  <a:srgbClr val="000000"/>
                </a:solidFill>
                <a:latin typeface="Lato Light"/>
                <a:ea typeface="Lato Light"/>
                <a:cs typeface="Lato Light"/>
                <a:sym typeface="Lato Light"/>
              </a:rPr>
              <a:t>.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Delegando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amministrative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ripetitive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potrai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concentrarti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maggiormente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sull'apprendimento</a:t>
            </a:r>
            <a:r>
              <a:rPr lang="en-US" sz="2400" u="none" strike="noStrike" dirty="0">
                <a:solidFill>
                  <a:srgbClr val="000000"/>
                </a:solidFill>
                <a:latin typeface="Lato Light"/>
                <a:ea typeface="Lato Light"/>
                <a:cs typeface="Lato Light"/>
                <a:sym typeface="Lato Light"/>
              </a:rPr>
              <a:t> socio-</a:t>
            </a:r>
            <a:r>
              <a:rPr lang="en-US" sz="2400" u="none" strike="noStrike" dirty="0" err="1">
                <a:solidFill>
                  <a:srgbClr val="000000"/>
                </a:solidFill>
                <a:latin typeface="Lato Light"/>
                <a:ea typeface="Lato Light"/>
                <a:cs typeface="Lato Light"/>
                <a:sym typeface="Lato Light"/>
              </a:rPr>
              <a:t>emotivo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tutoraggio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risoluzione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creativa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problemi</a:t>
            </a:r>
            <a:r>
              <a:rPr lang="en-US" sz="2400" u="none" strike="noStrike" dirty="0">
                <a:solidFill>
                  <a:srgbClr val="000000"/>
                </a:solidFill>
                <a:latin typeface="Lato Light"/>
                <a:ea typeface="Lato Light"/>
                <a:cs typeface="Lato Light"/>
                <a:sym typeface="Lato Light"/>
              </a:rPr>
              <a:t>.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È </a:t>
            </a:r>
            <a:r>
              <a:rPr lang="en-US" sz="2400" u="none" strike="noStrike" dirty="0" err="1">
                <a:solidFill>
                  <a:srgbClr val="000000"/>
                </a:solidFill>
                <a:latin typeface="Lato Light"/>
                <a:ea typeface="Lato Light"/>
                <a:cs typeface="Lato Light"/>
                <a:sym typeface="Lato Light"/>
              </a:rPr>
              <a:t>fondamentale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rimanga</a:t>
            </a:r>
            <a:r>
              <a:rPr lang="en-US" sz="2400" u="none" strike="noStrike" dirty="0">
                <a:solidFill>
                  <a:srgbClr val="000000"/>
                </a:solidFill>
                <a:latin typeface="Lato Light"/>
                <a:ea typeface="Lato Light"/>
                <a:cs typeface="Lato Light"/>
                <a:sym typeface="Lato Light"/>
              </a:rPr>
              <a:t> uno </a:t>
            </a:r>
            <a:r>
              <a:rPr lang="en-US" sz="2400" u="none" strike="noStrike" dirty="0" err="1">
                <a:solidFill>
                  <a:srgbClr val="000000"/>
                </a:solidFill>
                <a:latin typeface="Lato Light"/>
                <a:ea typeface="Lato Light"/>
                <a:cs typeface="Lato Light"/>
                <a:sym typeface="Lato Light"/>
              </a:rPr>
              <a:t>strumento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mentre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guida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restano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essenziali</a:t>
            </a:r>
            <a:r>
              <a:rPr lang="en-US" sz="2400" u="none" strike="noStrike" dirty="0">
                <a:solidFill>
                  <a:srgbClr val="000000"/>
                </a:solidFill>
                <a:latin typeface="Lato Light"/>
                <a:ea typeface="Lato Light"/>
                <a:cs typeface="Lato Light"/>
                <a:sym typeface="Lato Light"/>
              </a:rPr>
              <a:t>.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879"/>
              </a:lnSpc>
              <a:spcBef>
                <a:spcPct val="0"/>
              </a:spcBef>
            </a:pPr>
            <a:r>
              <a:rPr lang="en-US" sz="2400" u="none" strike="noStrike" dirty="0">
                <a:solidFill>
                  <a:srgbClr val="000000"/>
                </a:solidFill>
                <a:latin typeface="Lato Light"/>
                <a:ea typeface="Lato Light"/>
                <a:cs typeface="Lato Light"/>
                <a:sym typeface="Lato Light"/>
              </a:rPr>
              <a:t>Una </a:t>
            </a:r>
            <a:r>
              <a:rPr lang="en-US" sz="2400" u="none" strike="noStrike" dirty="0" err="1">
                <a:solidFill>
                  <a:srgbClr val="000000"/>
                </a:solidFill>
                <a:latin typeface="Lato Light"/>
                <a:ea typeface="Lato Light"/>
                <a:cs typeface="Lato Light"/>
                <a:sym typeface="Lato Light"/>
              </a:rPr>
              <a:t>domanda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fondamentale</a:t>
            </a:r>
            <a:r>
              <a:rPr lang="en-US" sz="2400" u="none" strike="noStrike" dirty="0">
                <a:solidFill>
                  <a:srgbClr val="000000"/>
                </a:solidFill>
                <a:latin typeface="Lato Light"/>
                <a:ea typeface="Lato Light"/>
                <a:cs typeface="Lato Light"/>
                <a:sym typeface="Lato Light"/>
              </a:rPr>
              <a:t> è: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ctr">
              <a:lnSpc>
                <a:spcPts val="2879"/>
              </a:lnSpc>
              <a:spcBef>
                <a:spcPct val="0"/>
              </a:spcBef>
            </a:pPr>
            <a:r>
              <a:rPr lang="en-US" sz="2400" b="1" i="1" u="none" strike="noStrike" dirty="0">
                <a:solidFill>
                  <a:srgbClr val="000000"/>
                </a:solidFill>
                <a:latin typeface="Lato Light"/>
                <a:ea typeface="Lato Light"/>
                <a:cs typeface="Lato Light"/>
                <a:sym typeface="Lato Light"/>
              </a:rPr>
              <a:t>State </a:t>
            </a:r>
            <a:r>
              <a:rPr lang="en-US" sz="2400" b="1" i="1" u="none" strike="noStrike" dirty="0" err="1">
                <a:solidFill>
                  <a:srgbClr val="000000"/>
                </a:solidFill>
                <a:latin typeface="Lato Light"/>
                <a:ea typeface="Lato Light"/>
                <a:cs typeface="Lato Light"/>
                <a:sym typeface="Lato Light"/>
              </a:rPr>
              <a:t>addestrando</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gli</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studenti</a:t>
            </a:r>
            <a:r>
              <a:rPr lang="en-US" sz="2400" b="1" i="1" u="none" strike="noStrike" dirty="0">
                <a:solidFill>
                  <a:srgbClr val="000000"/>
                </a:solidFill>
                <a:latin typeface="Lato Light"/>
                <a:ea typeface="Lato Light"/>
                <a:cs typeface="Lato Light"/>
                <a:sym typeface="Lato Light"/>
              </a:rPr>
              <a:t> a fare </a:t>
            </a:r>
            <a:r>
              <a:rPr lang="en-US" sz="2400" b="1" i="1" u="none" strike="noStrike" dirty="0" err="1">
                <a:solidFill>
                  <a:srgbClr val="000000"/>
                </a:solidFill>
                <a:latin typeface="Lato Light"/>
                <a:ea typeface="Lato Light"/>
                <a:cs typeface="Lato Light"/>
                <a:sym typeface="Lato Light"/>
              </a:rPr>
              <a:t>affidamento</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sull'intelligenza</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artificiale</a:t>
            </a:r>
            <a:r>
              <a:rPr lang="en-US" sz="2400" b="1" i="1" u="none" strike="noStrike" dirty="0">
                <a:solidFill>
                  <a:srgbClr val="000000"/>
                </a:solidFill>
                <a:latin typeface="Lato Light"/>
                <a:ea typeface="Lato Light"/>
                <a:cs typeface="Lato Light"/>
                <a:sym typeface="Lato Light"/>
              </a:rPr>
              <a:t> per </a:t>
            </a:r>
            <a:r>
              <a:rPr lang="en-US" sz="2400" b="1" i="1" u="none" strike="noStrike" dirty="0" err="1">
                <a:solidFill>
                  <a:srgbClr val="000000"/>
                </a:solidFill>
                <a:latin typeface="Lato Light"/>
                <a:ea typeface="Lato Light"/>
                <a:cs typeface="Lato Light"/>
                <a:sym typeface="Lato Light"/>
              </a:rPr>
              <a:t>pensare</a:t>
            </a:r>
            <a:r>
              <a:rPr lang="en-US" sz="2400" b="1" i="1" u="none" strike="noStrike" dirty="0">
                <a:solidFill>
                  <a:srgbClr val="000000"/>
                </a:solidFill>
                <a:latin typeface="Lato Light"/>
                <a:ea typeface="Lato Light"/>
                <a:cs typeface="Lato Light"/>
                <a:sym typeface="Lato Light"/>
              </a:rPr>
              <a:t> al </a:t>
            </a:r>
            <a:r>
              <a:rPr lang="en-US" sz="2400" b="1" i="1" u="none" strike="noStrike" dirty="0" err="1">
                <a:solidFill>
                  <a:srgbClr val="000000"/>
                </a:solidFill>
                <a:latin typeface="Lato Light"/>
                <a:ea typeface="Lato Light"/>
                <a:cs typeface="Lato Light"/>
                <a:sym typeface="Lato Light"/>
              </a:rPr>
              <a:t>posto</a:t>
            </a:r>
            <a:r>
              <a:rPr lang="en-US" sz="2400" b="1" i="1" u="none" strike="noStrike" dirty="0">
                <a:solidFill>
                  <a:srgbClr val="000000"/>
                </a:solidFill>
                <a:latin typeface="Lato Light"/>
                <a:ea typeface="Lato Light"/>
                <a:cs typeface="Lato Light"/>
                <a:sym typeface="Lato Light"/>
              </a:rPr>
              <a:t> loro, </a:t>
            </a:r>
            <a:r>
              <a:rPr lang="en-US" sz="2400" b="1" i="1" u="none" strike="noStrike" dirty="0" err="1">
                <a:solidFill>
                  <a:srgbClr val="000000"/>
                </a:solidFill>
                <a:latin typeface="Lato Light"/>
                <a:ea typeface="Lato Light"/>
                <a:cs typeface="Lato Light"/>
                <a:sym typeface="Lato Light"/>
              </a:rPr>
              <a:t>oppure</a:t>
            </a:r>
            <a:r>
              <a:rPr lang="en-US" sz="2400" b="1" i="1" u="none" strike="noStrike" dirty="0">
                <a:solidFill>
                  <a:srgbClr val="000000"/>
                </a:solidFill>
                <a:latin typeface="Lato Light"/>
                <a:ea typeface="Lato Light"/>
                <a:cs typeface="Lato Light"/>
                <a:sym typeface="Lato Light"/>
              </a:rPr>
              <a:t> a </a:t>
            </a:r>
            <a:r>
              <a:rPr lang="en-US" sz="2400" b="1" i="1" u="none" strike="noStrike" dirty="0" err="1">
                <a:solidFill>
                  <a:srgbClr val="000000"/>
                </a:solidFill>
                <a:latin typeface="Lato Light"/>
                <a:ea typeface="Lato Light"/>
                <a:cs typeface="Lato Light"/>
                <a:sym typeface="Lato Light"/>
              </a:rPr>
              <a:t>lasciare</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che</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l'intelligenza</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artificiale</a:t>
            </a:r>
            <a:r>
              <a:rPr lang="en-US" sz="2400" b="1" i="1" u="none" strike="noStrike" dirty="0">
                <a:solidFill>
                  <a:srgbClr val="000000"/>
                </a:solidFill>
                <a:latin typeface="Lato Light"/>
                <a:ea typeface="Lato Light"/>
                <a:cs typeface="Lato Light"/>
                <a:sym typeface="Lato Light"/>
              </a:rPr>
              <a:t> li </a:t>
            </a:r>
            <a:r>
              <a:rPr lang="en-US" sz="2400" b="1" i="1" u="none" strike="noStrike" dirty="0" err="1">
                <a:solidFill>
                  <a:srgbClr val="000000"/>
                </a:solidFill>
                <a:latin typeface="Lato Light"/>
                <a:ea typeface="Lato Light"/>
                <a:cs typeface="Lato Light"/>
                <a:sym typeface="Lato Light"/>
              </a:rPr>
              <a:t>aiuti</a:t>
            </a:r>
            <a:r>
              <a:rPr lang="en-US" sz="2400" b="1" i="1" u="none" strike="noStrike" dirty="0">
                <a:solidFill>
                  <a:srgbClr val="000000"/>
                </a:solidFill>
                <a:latin typeface="Lato Light"/>
                <a:ea typeface="Lato Light"/>
                <a:cs typeface="Lato Light"/>
                <a:sym typeface="Lato Light"/>
              </a:rPr>
              <a:t> a </a:t>
            </a:r>
            <a:r>
              <a:rPr lang="en-US" sz="2400" b="1" i="1" u="none" strike="noStrike" dirty="0" err="1">
                <a:solidFill>
                  <a:srgbClr val="000000"/>
                </a:solidFill>
                <a:latin typeface="Lato Light"/>
                <a:ea typeface="Lato Light"/>
                <a:cs typeface="Lato Light"/>
                <a:sym typeface="Lato Light"/>
              </a:rPr>
              <a:t>pensare</a:t>
            </a:r>
            <a:r>
              <a:rPr lang="en-US" sz="2400" b="1" i="1" u="none" strike="noStrike" dirty="0">
                <a:solidFill>
                  <a:srgbClr val="000000"/>
                </a:solidFill>
                <a:latin typeface="Lato Light"/>
                <a:ea typeface="Lato Light"/>
                <a:cs typeface="Lato Light"/>
                <a:sym typeface="Lato Light"/>
              </a:rPr>
              <a:t> in modo </a:t>
            </a:r>
            <a:r>
              <a:rPr lang="en-US" sz="2400" b="1" i="1" u="none" strike="noStrike" dirty="0" err="1">
                <a:solidFill>
                  <a:srgbClr val="000000"/>
                </a:solidFill>
                <a:latin typeface="Lato Light"/>
                <a:ea typeface="Lato Light"/>
                <a:cs typeface="Lato Light"/>
                <a:sym typeface="Lato Light"/>
              </a:rPr>
              <a:t>più</a:t>
            </a:r>
            <a:r>
              <a:rPr lang="en-US" sz="2400" b="1" i="1" u="none" strike="noStrike" dirty="0">
                <a:solidFill>
                  <a:srgbClr val="000000"/>
                </a:solidFill>
                <a:latin typeface="Lato Light"/>
                <a:ea typeface="Lato Light"/>
                <a:cs typeface="Lato Light"/>
                <a:sym typeface="Lato Light"/>
              </a:rPr>
              <a:t> </a:t>
            </a:r>
            <a:r>
              <a:rPr lang="en-US" sz="2400" b="1" i="1" u="none" strike="noStrike" dirty="0" err="1">
                <a:solidFill>
                  <a:srgbClr val="000000"/>
                </a:solidFill>
                <a:latin typeface="Lato Light"/>
                <a:ea typeface="Lato Light"/>
                <a:cs typeface="Lato Light"/>
                <a:sym typeface="Lato Light"/>
              </a:rPr>
              <a:t>approfondito</a:t>
            </a:r>
            <a:r>
              <a:rPr lang="en-US" sz="2400" b="1" i="1" u="none" strike="noStrike" dirty="0">
                <a:solidFill>
                  <a:srgbClr val="000000"/>
                </a:solidFill>
                <a:latin typeface="Lato Light"/>
                <a:ea typeface="Lato Light"/>
                <a:cs typeface="Lato Light"/>
                <a:sym typeface="Lato Light"/>
              </a:rPr>
              <a:t> e </a:t>
            </a:r>
            <a:r>
              <a:rPr lang="en-US" sz="2400" b="1" i="1" u="none" strike="noStrike" dirty="0" err="1">
                <a:solidFill>
                  <a:srgbClr val="000000"/>
                </a:solidFill>
                <a:latin typeface="Lato Light"/>
                <a:ea typeface="Lato Light"/>
                <a:cs typeface="Lato Light"/>
                <a:sym typeface="Lato Light"/>
              </a:rPr>
              <a:t>autonomo</a:t>
            </a:r>
            <a:r>
              <a:rPr lang="en-US" sz="2400" b="1" i="1" u="none" strike="noStrike" dirty="0">
                <a:solidFill>
                  <a:srgbClr val="000000"/>
                </a:solidFill>
                <a:latin typeface="Lato Light"/>
                <a:ea typeface="Lato Light"/>
                <a:cs typeface="Lato Light"/>
                <a:sym typeface="Lato Light"/>
              </a:rPr>
              <a:t>?</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grpSp>
        <p:nvGrpSpPr>
          <p:cNvPr id="4" name="Group 4"/>
          <p:cNvGrpSpPr/>
          <p:nvPr/>
        </p:nvGrpSpPr>
        <p:grpSpPr>
          <a:xfrm>
            <a:off x="10771651" y="0"/>
            <a:ext cx="7516349" cy="10287000"/>
            <a:chOff x="0" y="0"/>
            <a:chExt cx="10021799" cy="13716000"/>
          </a:xfrm>
        </p:grpSpPr>
        <p:sp>
          <p:nvSpPr>
            <p:cNvPr id="5" name="Freeform 5"/>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105296" b="-2"/>
              </a:stretch>
            </a:blipFill>
          </p:spPr>
          <p:txBody>
            <a:bodyPr/>
            <a:lstStyle/>
            <a:p>
              <a:endParaRPr lang="es-ES"/>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93938" y="2381250"/>
            <a:ext cx="9065362" cy="687705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Il vostro </a:t>
            </a:r>
            <a:r>
              <a:rPr lang="en-US" sz="2400" u="none" strike="noStrike" dirty="0" err="1">
                <a:solidFill>
                  <a:srgbClr val="000000"/>
                </a:solidFill>
                <a:latin typeface="Lato Light"/>
                <a:ea typeface="Lato Light"/>
                <a:cs typeface="Lato Light"/>
                <a:sym typeface="Lato Light"/>
              </a:rPr>
              <a:t>istituto</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adottato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piattaforma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genera </a:t>
            </a:r>
            <a:r>
              <a:rPr lang="en-US" sz="2400" u="none" strike="noStrike" dirty="0" err="1">
                <a:solidFill>
                  <a:srgbClr val="000000"/>
                </a:solidFill>
                <a:latin typeface="Lato Light"/>
                <a:ea typeface="Lato Light"/>
                <a:cs typeface="Lato Light"/>
                <a:sym typeface="Lato Light"/>
              </a:rPr>
              <a:t>programmi</a:t>
            </a:r>
            <a:r>
              <a:rPr lang="en-US" sz="2400" u="none" strike="noStrike" dirty="0">
                <a:solidFill>
                  <a:srgbClr val="000000"/>
                </a:solidFill>
                <a:latin typeface="Lato Light"/>
                <a:ea typeface="Lato Light"/>
                <a:cs typeface="Lato Light"/>
                <a:sym typeface="Lato Light"/>
              </a:rPr>
              <a:t> di studio, valuta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compiti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suggerisce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interventi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basati</a:t>
            </a:r>
            <a:r>
              <a:rPr lang="en-US" sz="2400" u="none" strike="noStrike" dirty="0">
                <a:solidFill>
                  <a:srgbClr val="000000"/>
                </a:solidFill>
                <a:latin typeface="Lato Light"/>
                <a:ea typeface="Lato Light"/>
                <a:cs typeface="Lato Light"/>
                <a:sym typeface="Lato Light"/>
              </a:rPr>
              <a:t> sui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interazione</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a:solidFill>
                  <a:srgbClr val="000000"/>
                </a:solidFill>
                <a:latin typeface="Lato Light"/>
                <a:ea typeface="Lato Light"/>
                <a:cs typeface="Lato Light"/>
                <a:sym typeface="Lato Light"/>
              </a:rPr>
              <a:t>La </a:t>
            </a:r>
            <a:r>
              <a:rPr lang="en-US" sz="2400" b="1" u="none" strike="noStrike" dirty="0" err="1">
                <a:solidFill>
                  <a:srgbClr val="000000"/>
                </a:solidFill>
                <a:latin typeface="Lato Light"/>
                <a:ea typeface="Lato Light"/>
                <a:cs typeface="Lato Light"/>
                <a:sym typeface="Lato Light"/>
              </a:rPr>
              <a:t>sfida</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gruppo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richiede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incontro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Percepiscono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impersonale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considerano</a:t>
            </a:r>
            <a:r>
              <a:rPr lang="en-US" sz="2400" u="none" strike="noStrike" dirty="0">
                <a:solidFill>
                  <a:srgbClr val="000000"/>
                </a:solidFill>
                <a:latin typeface="Lato Light"/>
                <a:ea typeface="Lato Light"/>
                <a:cs typeface="Lato Light"/>
                <a:sym typeface="Lato Light"/>
              </a:rPr>
              <a:t> il feedback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generico</a:t>
            </a:r>
            <a:r>
              <a:rPr lang="en-US" sz="2400" u="none" strike="noStrike" dirty="0">
                <a:solidFill>
                  <a:srgbClr val="000000"/>
                </a:solidFill>
                <a:latin typeface="Lato Light"/>
                <a:ea typeface="Lato Light"/>
                <a:cs typeface="Lato Light"/>
                <a:sym typeface="Lato Light"/>
              </a:rPr>
              <a:t> e poco utile per </a:t>
            </a:r>
            <a:r>
              <a:rPr lang="en-US" sz="2400" u="none" strike="noStrike" dirty="0" err="1">
                <a:solidFill>
                  <a:srgbClr val="000000"/>
                </a:solidFill>
                <a:latin typeface="Lato Light"/>
                <a:ea typeface="Lato Light"/>
                <a:cs typeface="Lato Light"/>
                <a:sym typeface="Lato Light"/>
              </a:rPr>
              <a:t>migliorare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proprie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competenze</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Come </a:t>
            </a:r>
            <a:r>
              <a:rPr lang="en-US" sz="2400" u="none" strike="noStrike" dirty="0" err="1">
                <a:solidFill>
                  <a:srgbClr val="000000"/>
                </a:solidFill>
                <a:latin typeface="Lato Light"/>
                <a:ea typeface="Lato Light"/>
                <a:cs typeface="Lato Light"/>
                <a:sym typeface="Lato Light"/>
              </a:rPr>
              <a:t>riprendere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controllo</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A</a:t>
            </a:r>
            <a:r>
              <a:rPr lang="en-US" sz="2400" u="none" strike="noStrike" dirty="0">
                <a:solidFill>
                  <a:srgbClr val="000000"/>
                </a:solidFill>
                <a:latin typeface="Lato Light"/>
                <a:ea typeface="Lato Light"/>
                <a:cs typeface="Lato Light"/>
                <a:sym typeface="Lato Light"/>
              </a:rPr>
              <a:t>: IA come </a:t>
            </a:r>
            <a:r>
              <a:rPr lang="en-US" sz="2400" u="none" strike="noStrike" dirty="0" err="1">
                <a:solidFill>
                  <a:srgbClr val="000000"/>
                </a:solidFill>
                <a:latin typeface="Lato Light"/>
                <a:ea typeface="Lato Light"/>
                <a:cs typeface="Lato Light"/>
                <a:sym typeface="Lato Light"/>
              </a:rPr>
              <a:t>bozza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controllo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stabilisce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nessun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contenuto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mostrato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senza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preventiva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contestualizzazione</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parte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dell'insegnante</a:t>
            </a:r>
            <a:r>
              <a:rPr lang="en-US" sz="2400" u="none" strike="noStrike" dirty="0">
                <a:solidFill>
                  <a:srgbClr val="000000"/>
                </a:solidFill>
                <a:latin typeface="Lato Light"/>
                <a:ea typeface="Lato Light"/>
                <a:cs typeface="Lato Light"/>
                <a:sym typeface="Lato Light"/>
              </a:rPr>
              <a:t>. </a:t>
            </a:r>
          </a:p>
          <a:p>
            <a:pPr marL="434341" lvl="1" indent="-217171" algn="just">
              <a:lnSpc>
                <a:spcPts val="2880"/>
              </a:lnSpc>
              <a:spcBef>
                <a:spcPct val="0"/>
              </a:spcBef>
              <a:buFont typeface="Arial"/>
              <a:buChar char="•"/>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interazione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dimensione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occupa</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parte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teorica</a:t>
            </a:r>
            <a:r>
              <a:rPr lang="en-US" sz="2400" u="none" strike="noStrike" dirty="0">
                <a:solidFill>
                  <a:srgbClr val="000000"/>
                </a:solidFill>
                <a:latin typeface="Lato Light"/>
                <a:ea typeface="Lato Light"/>
                <a:cs typeface="Lato Light"/>
                <a:sym typeface="Lato Light"/>
              </a:rPr>
              <a:t>, ma il 30% del </a:t>
            </a:r>
            <a:r>
              <a:rPr lang="en-US" sz="2400" u="none" strike="noStrike" dirty="0" err="1">
                <a:solidFill>
                  <a:srgbClr val="000000"/>
                </a:solidFill>
                <a:latin typeface="Lato Light"/>
                <a:ea typeface="Lato Light"/>
                <a:cs typeface="Lato Light"/>
                <a:sym typeface="Lato Light"/>
              </a:rPr>
              <a:t>voto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dipende</a:t>
            </a:r>
            <a:r>
              <a:rPr lang="en-US" sz="2400" u="none" strike="noStrike" dirty="0">
                <a:solidFill>
                  <a:srgbClr val="000000"/>
                </a:solidFill>
                <a:latin typeface="Lato Light"/>
                <a:ea typeface="Lato Light"/>
                <a:cs typeface="Lato Light"/>
                <a:sym typeface="Lato Light"/>
              </a:rPr>
              <a:t> da un </a:t>
            </a:r>
            <a:r>
              <a:rPr lang="en-US" sz="2400" u="none" strike="noStrike" dirty="0" err="1">
                <a:solidFill>
                  <a:srgbClr val="000000"/>
                </a:solidFill>
                <a:latin typeface="Lato Light"/>
                <a:ea typeface="Lato Light"/>
                <a:cs typeface="Lato Light"/>
                <a:sym typeface="Lato Light"/>
              </a:rPr>
              <a:t>colloquio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obbligatorio</a:t>
            </a:r>
            <a:r>
              <a:rPr lang="en-US" sz="2400" u="none" strike="noStrike" dirty="0">
                <a:solidFill>
                  <a:srgbClr val="000000"/>
                </a:solidFill>
                <a:latin typeface="Lato Light"/>
                <a:ea typeface="Lato Light"/>
                <a:cs typeface="Lato Light"/>
                <a:sym typeface="Lato Light"/>
              </a:rPr>
              <a:t> con il </a:t>
            </a:r>
            <a:r>
              <a:rPr lang="en-US" sz="2400" u="none" strike="noStrike" dirty="0" err="1">
                <a:solidFill>
                  <a:srgbClr val="000000"/>
                </a:solidFill>
                <a:latin typeface="Lato Light"/>
                <a:ea typeface="Lato Light"/>
                <a:cs typeface="Lato Light"/>
                <a:sym typeface="Lato Light"/>
              </a:rPr>
              <a:t>docente</a:t>
            </a:r>
            <a:r>
              <a:rPr lang="en-US" sz="2400" u="none" strike="noStrike" dirty="0">
                <a:solidFill>
                  <a:srgbClr val="000000"/>
                </a:solidFill>
                <a:latin typeface="Lato Light"/>
                <a:ea typeface="Lato Light"/>
                <a:cs typeface="Lato Light"/>
                <a:sym typeface="Lato Light"/>
              </a:rPr>
              <a:t>. </a:t>
            </a:r>
          </a:p>
          <a:p>
            <a:pPr marL="434341" lvl="1" indent="-217171" algn="just">
              <a:lnSpc>
                <a:spcPts val="2880"/>
              </a:lnSpc>
              <a:spcBef>
                <a:spcPct val="0"/>
              </a:spcBef>
              <a:buFont typeface="Arial"/>
              <a:buChar char="•"/>
            </a:pPr>
            <a:r>
              <a:rPr lang="en-US" sz="2400" u="sng" strike="noStrike" dirty="0" err="1">
                <a:solidFill>
                  <a:srgbClr val="000000"/>
                </a:solidFill>
                <a:latin typeface="Lato Light"/>
                <a:ea typeface="Lato Light"/>
                <a:cs typeface="Lato Light"/>
                <a:sym typeface="Lato Light"/>
              </a:rPr>
              <a:t>Opzione</a:t>
            </a:r>
            <a:r>
              <a:rPr lang="en-US" sz="2400" u="sng" strike="noStrike" dirty="0">
                <a:solidFill>
                  <a:srgbClr val="000000"/>
                </a:solidFill>
                <a:latin typeface="Lato Light"/>
                <a:ea typeface="Lato Light"/>
                <a:cs typeface="Lato Light"/>
                <a:sym typeface="Lato Light"/>
              </a:rPr>
              <a:t> 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Alfabetizzazione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autonomia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Trasformate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in un </a:t>
            </a:r>
            <a:r>
              <a:rPr lang="en-US" sz="2400" u="none" strike="noStrike" dirty="0" err="1">
                <a:solidFill>
                  <a:srgbClr val="000000"/>
                </a:solidFill>
                <a:latin typeface="Lato Light"/>
                <a:ea typeface="Lato Light"/>
                <a:cs typeface="Lato Light"/>
                <a:sym typeface="Lato Light"/>
              </a:rPr>
              <a:t>oggetto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analisi</a:t>
            </a:r>
            <a:r>
              <a:rPr lang="en-US" sz="2400" u="none" strike="noStrike" dirty="0">
                <a:solidFill>
                  <a:srgbClr val="000000"/>
                </a:solidFill>
                <a:latin typeface="Lato Light"/>
                <a:ea typeface="Lato Light"/>
                <a:cs typeface="Lato Light"/>
                <a:sym typeface="Lato Light"/>
              </a:rPr>
              <a:t> e studio.</a:t>
            </a:r>
          </a:p>
        </p:txBody>
      </p:sp>
      <p:sp>
        <p:nvSpPr>
          <p:cNvPr id="3" name="TextBox 3"/>
          <p:cNvSpPr txBox="1"/>
          <p:nvPr/>
        </p:nvSpPr>
        <p:spPr>
          <a:xfrm>
            <a:off x="8193938" y="1085850"/>
            <a:ext cx="7808062"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SCENARIO BASATO SULLE SFIDE</a:t>
            </a:r>
          </a:p>
        </p:txBody>
      </p:sp>
      <p:grpSp>
        <p:nvGrpSpPr>
          <p:cNvPr id="4" name="Group 4"/>
          <p:cNvGrpSpPr/>
          <p:nvPr/>
        </p:nvGrpSpPr>
        <p:grpSpPr>
          <a:xfrm>
            <a:off x="-1329117" y="0"/>
            <a:ext cx="9017670" cy="10287000"/>
            <a:chOff x="0" y="0"/>
            <a:chExt cx="12023560" cy="13716000"/>
          </a:xfrm>
        </p:grpSpPr>
        <p:sp>
          <p:nvSpPr>
            <p:cNvPr id="5" name="Freeform 5"/>
            <p:cNvSpPr/>
            <p:nvPr/>
          </p:nvSpPr>
          <p:spPr>
            <a:xfrm>
              <a:off x="0" y="0"/>
              <a:ext cx="12023598" cy="13716000"/>
            </a:xfrm>
            <a:custGeom>
              <a:avLst/>
              <a:gdLst/>
              <a:ahLst/>
              <a:cxnLst/>
              <a:rect l="l" t="t" r="r" b="b"/>
              <a:pathLst>
                <a:path w="12023598" h="13716000">
                  <a:moveTo>
                    <a:pt x="0" y="0"/>
                  </a:moveTo>
                  <a:lnTo>
                    <a:pt x="12023598" y="0"/>
                  </a:lnTo>
                  <a:lnTo>
                    <a:pt x="12023598" y="13716000"/>
                  </a:lnTo>
                  <a:lnTo>
                    <a:pt x="0" y="13716000"/>
                  </a:lnTo>
                  <a:lnTo>
                    <a:pt x="0" y="0"/>
                  </a:lnTo>
                  <a:close/>
                </a:path>
              </a:pathLst>
            </a:custGeom>
            <a:blipFill>
              <a:blip r:embed="rId4"/>
              <a:stretch>
                <a:fillRect l="-34132" t="-802" r="-19991" b="-590"/>
              </a:stretch>
            </a:blipFill>
          </p:spPr>
          <p:txBody>
            <a:bodyPr/>
            <a:lstStyle/>
            <a:p>
              <a:endParaRPr lang="es-ES"/>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Scenario di apprendimento</a:t>
            </a:r>
          </a:p>
        </p:txBody>
      </p:sp>
      <p:sp>
        <p:nvSpPr>
          <p:cNvPr id="5" name="TextBox 5"/>
          <p:cNvSpPr txBox="1"/>
          <p:nvPr/>
        </p:nvSpPr>
        <p:spPr>
          <a:xfrm>
            <a:off x="832314" y="2687403"/>
            <a:ext cx="15970948" cy="6943696"/>
          </a:xfrm>
          <a:prstGeom prst="rect">
            <a:avLst/>
          </a:prstGeom>
        </p:spPr>
        <p:txBody>
          <a:bodyPr lIns="0" tIns="0" rIns="0" bIns="0" rtlCol="0" anchor="t">
            <a:spAutoFit/>
          </a:bodyPr>
          <a:lstStyle/>
          <a:p>
            <a:pPr marL="0" lvl="0" indent="0" algn="l">
              <a:lnSpc>
                <a:spcPts val="4347"/>
              </a:lnSpc>
              <a:spcBef>
                <a:spcPct val="0"/>
              </a:spcBef>
            </a:pPr>
            <a:r>
              <a:rPr lang="en-US" sz="2600" u="none" strike="noStrike" dirty="0">
                <a:solidFill>
                  <a:srgbClr val="000000"/>
                </a:solidFill>
                <a:latin typeface="Lato Light"/>
                <a:ea typeface="Lato Light"/>
                <a:cs typeface="Lato Light"/>
                <a:sym typeface="Lato Light"/>
              </a:rPr>
              <a:t>In un workshop CVET, </a:t>
            </a:r>
            <a:r>
              <a:rPr lang="en-US" sz="2600" u="none" strike="noStrike" dirty="0" err="1">
                <a:solidFill>
                  <a:srgbClr val="000000"/>
                </a:solidFill>
                <a:latin typeface="Lato Light"/>
                <a:ea typeface="Lato Light"/>
                <a:cs typeface="Lato Light"/>
                <a:sym typeface="Lato Light"/>
              </a:rPr>
              <a:t>gli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studenti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preparano</a:t>
            </a:r>
            <a:r>
              <a:rPr lang="en-US" sz="2600" u="none" strike="noStrike" dirty="0">
                <a:solidFill>
                  <a:srgbClr val="000000"/>
                </a:solidFill>
                <a:latin typeface="Lato Light"/>
                <a:ea typeface="Lato Light"/>
                <a:cs typeface="Lato Light"/>
                <a:sym typeface="Lato Light"/>
              </a:rPr>
              <a:t> per la </a:t>
            </a:r>
            <a:r>
              <a:rPr lang="en-US" sz="2600" u="none" strike="noStrike" dirty="0" err="1">
                <a:solidFill>
                  <a:srgbClr val="000000"/>
                </a:solidFill>
                <a:latin typeface="Lato Light"/>
                <a:ea typeface="Lato Light"/>
                <a:cs typeface="Lato Light"/>
                <a:sym typeface="Lato Light"/>
              </a:rPr>
              <a:t>certificazione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inseriscono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codici</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errore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direttamente</a:t>
            </a:r>
            <a:r>
              <a:rPr lang="en-US" sz="2600" u="none" strike="noStrike" dirty="0">
                <a:solidFill>
                  <a:srgbClr val="000000"/>
                </a:solidFill>
                <a:latin typeface="Lato Light"/>
                <a:ea typeface="Lato Light"/>
                <a:cs typeface="Lato Light"/>
                <a:sym typeface="Lato Light"/>
              </a:rPr>
              <a:t> in uno </a:t>
            </a:r>
            <a:r>
              <a:rPr lang="en-US" sz="2600" u="none" strike="noStrike" dirty="0" err="1">
                <a:solidFill>
                  <a:srgbClr val="000000"/>
                </a:solidFill>
                <a:latin typeface="Lato Light"/>
                <a:ea typeface="Lato Light"/>
                <a:cs typeface="Lato Light"/>
                <a:sym typeface="Lato Light"/>
              </a:rPr>
              <a:t>strumento</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intelligenza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artificiale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generativa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fornisce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istruzioni</a:t>
            </a:r>
            <a:r>
              <a:rPr lang="en-US" sz="2600" u="none" strike="noStrike" dirty="0">
                <a:solidFill>
                  <a:srgbClr val="000000"/>
                </a:solidFill>
                <a:latin typeface="Lato Light"/>
                <a:ea typeface="Lato Light"/>
                <a:cs typeface="Lato Light"/>
                <a:sym typeface="Lato Light"/>
              </a:rPr>
              <a:t> di </a:t>
            </a:r>
            <a:r>
              <a:rPr lang="en-US" sz="2600" u="none" strike="noStrike" dirty="0" err="1">
                <a:solidFill>
                  <a:srgbClr val="000000"/>
                </a:solidFill>
                <a:latin typeface="Lato Light"/>
                <a:ea typeface="Lato Light"/>
                <a:cs typeface="Lato Light"/>
                <a:sym typeface="Lato Light"/>
              </a:rPr>
              <a:t>riparazione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passo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passo</a:t>
            </a:r>
            <a:r>
              <a:rPr lang="en-US" sz="2600" u="none" strike="noStrike" dirty="0">
                <a:solidFill>
                  <a:srgbClr val="000000"/>
                </a:solidFill>
                <a:latin typeface="Lato Light"/>
                <a:ea typeface="Lato Light"/>
                <a:cs typeface="Lato Light"/>
                <a:sym typeface="Lato Light"/>
              </a:rPr>
              <a:t>. Uno </a:t>
            </a:r>
            <a:r>
              <a:rPr lang="en-US" sz="2600" u="none" strike="noStrike" dirty="0" err="1">
                <a:solidFill>
                  <a:srgbClr val="000000"/>
                </a:solidFill>
                <a:latin typeface="Lato Light"/>
                <a:ea typeface="Lato Light"/>
                <a:cs typeface="Lato Light"/>
                <a:sym typeface="Lato Light"/>
              </a:rPr>
              <a:t>studente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chiede</a:t>
            </a:r>
            <a:r>
              <a:rPr lang="en-US" sz="2600" dirty="0">
                <a:solidFill>
                  <a:srgbClr val="000000"/>
                </a:solidFill>
                <a:latin typeface="Lato Light"/>
                <a:ea typeface="Lato Light"/>
                <a:cs typeface="Lato Light"/>
                <a:sym typeface="Lato Light"/>
              </a:rPr>
              <a:t>, </a:t>
            </a:r>
            <a:r>
              <a:rPr lang="en-US" sz="2600" i="1" u="none" strike="noStrike" dirty="0">
                <a:solidFill>
                  <a:srgbClr val="000000"/>
                </a:solidFill>
                <a:latin typeface="Lato Light"/>
                <a:ea typeface="Lato Light"/>
                <a:cs typeface="Lato Light"/>
                <a:sym typeface="Lato Light"/>
              </a:rPr>
              <a:t>"Se </a:t>
            </a:r>
            <a:r>
              <a:rPr lang="en-US" sz="2600" i="1" u="none" strike="noStrike" dirty="0" err="1">
                <a:solidFill>
                  <a:srgbClr val="000000"/>
                </a:solidFill>
                <a:latin typeface="Lato Light"/>
                <a:ea typeface="Lato Light"/>
                <a:cs typeface="Lato Light"/>
                <a:sym typeface="Lato Light"/>
              </a:rPr>
              <a:t>l'IA</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può</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diagnosticare</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questo</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problema</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all'istante</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perché</a:t>
            </a:r>
            <a:r>
              <a:rPr lang="en-US" sz="2600" i="1" u="none" strike="noStrike" dirty="0">
                <a:solidFill>
                  <a:srgbClr val="000000"/>
                </a:solidFill>
                <a:latin typeface="Lato Light"/>
                <a:ea typeface="Lato Light"/>
                <a:cs typeface="Lato Light"/>
                <a:sym typeface="Lato Light"/>
              </a:rPr>
              <a:t> </a:t>
            </a:r>
            <a:r>
              <a:rPr lang="en-US" sz="2600" i="1" u="none" strike="noStrike" dirty="0" err="1">
                <a:solidFill>
                  <a:srgbClr val="000000"/>
                </a:solidFill>
                <a:latin typeface="Lato Light"/>
                <a:ea typeface="Lato Light"/>
                <a:cs typeface="Lato Light"/>
                <a:sym typeface="Lato Light"/>
              </a:rPr>
              <a:t>imparare</a:t>
            </a:r>
            <a:r>
              <a:rPr lang="en-US" sz="2600" i="1" u="none" strike="noStrike" dirty="0">
                <a:solidFill>
                  <a:srgbClr val="000000"/>
                </a:solidFill>
                <a:latin typeface="Lato Light"/>
                <a:ea typeface="Lato Light"/>
                <a:cs typeface="Lato Light"/>
                <a:sym typeface="Lato Light"/>
              </a:rPr>
              <a:t> la </a:t>
            </a:r>
            <a:r>
              <a:rPr lang="en-US" sz="2600" i="1" u="none" strike="noStrike" dirty="0" err="1">
                <a:solidFill>
                  <a:srgbClr val="000000"/>
                </a:solidFill>
                <a:latin typeface="Lato Light"/>
                <a:ea typeface="Lato Light"/>
                <a:cs typeface="Lato Light"/>
                <a:sym typeface="Lato Light"/>
              </a:rPr>
              <a:t>teoria</a:t>
            </a:r>
            <a:r>
              <a:rPr lang="en-US" sz="2600" i="1" u="none" strike="noStrike" dirty="0">
                <a:solidFill>
                  <a:srgbClr val="000000"/>
                </a:solidFill>
                <a:latin typeface="Lato Light"/>
                <a:ea typeface="Lato Light"/>
                <a:cs typeface="Lato Light"/>
                <a:sym typeface="Lato Light"/>
              </a:rPr>
              <a:t>?"</a:t>
            </a:r>
            <a:r>
              <a:rPr lang="en-US" sz="2600" u="none" strike="noStrike" dirty="0">
                <a:solidFill>
                  <a:srgbClr val="000000"/>
                </a:solidFill>
                <a:latin typeface="Lato Light"/>
                <a:ea typeface="Lato Light"/>
                <a:cs typeface="Lato Light"/>
                <a:sym typeface="Lato Light"/>
              </a:rPr>
              <a:t>. </a:t>
            </a:r>
          </a:p>
          <a:p>
            <a:pPr marL="0" lvl="0" indent="0" algn="l">
              <a:lnSpc>
                <a:spcPts val="4347"/>
              </a:lnSpc>
              <a:spcBef>
                <a:spcPct val="0"/>
              </a:spcBef>
            </a:pPr>
            <a:endParaRPr lang="en-US" sz="2600" dirty="0">
              <a:solidFill>
                <a:srgbClr val="000000"/>
              </a:solidFill>
              <a:latin typeface="Lato Light"/>
              <a:ea typeface="Lato Light"/>
              <a:cs typeface="Lato Light"/>
              <a:sym typeface="Lato Light"/>
            </a:endParaRPr>
          </a:p>
          <a:p>
            <a:pPr marL="0" lvl="0" indent="0" algn="l">
              <a:lnSpc>
                <a:spcPts val="4347"/>
              </a:lnSpc>
              <a:spcBef>
                <a:spcPct val="0"/>
              </a:spcBef>
            </a:pPr>
            <a:r>
              <a:rPr lang="en-US" sz="2600" u="none" strike="noStrike" dirty="0">
                <a:solidFill>
                  <a:srgbClr val="000000"/>
                </a:solidFill>
                <a:latin typeface="Lato Light"/>
                <a:ea typeface="Lato Light"/>
                <a:cs typeface="Lato Light"/>
                <a:sym typeface="Lato Light"/>
              </a:rPr>
              <a:t>Il </a:t>
            </a:r>
            <a:r>
              <a:rPr lang="en-US" sz="2600" u="none" strike="noStrike" dirty="0" err="1">
                <a:solidFill>
                  <a:srgbClr val="000000"/>
                </a:solidFill>
                <a:latin typeface="Lato Light"/>
                <a:ea typeface="Lato Light"/>
                <a:cs typeface="Lato Light"/>
                <a:sym typeface="Lato Light"/>
              </a:rPr>
              <a:t>formatore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risponde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fungendo</a:t>
            </a:r>
            <a:r>
              <a:rPr lang="en-US" sz="2600" u="none" strike="noStrike" dirty="0">
                <a:solidFill>
                  <a:srgbClr val="000000"/>
                </a:solidFill>
                <a:latin typeface="Lato Light"/>
                <a:ea typeface="Lato Light"/>
                <a:cs typeface="Lato Light"/>
                <a:sym typeface="Lato Light"/>
              </a:rPr>
              <a:t> da </a:t>
            </a:r>
            <a:r>
              <a:rPr lang="en-US" sz="2600" u="none" strike="noStrike" dirty="0" err="1">
                <a:solidFill>
                  <a:srgbClr val="000000"/>
                </a:solidFill>
                <a:latin typeface="Lato Light"/>
                <a:ea typeface="Lato Light"/>
                <a:cs typeface="Lato Light"/>
                <a:sym typeface="Lato Light"/>
              </a:rPr>
              <a:t>interprete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etico</a:t>
            </a:r>
            <a:r>
              <a:rPr lang="en-US" sz="2600" u="none" strike="noStrike" dirty="0">
                <a:solidFill>
                  <a:srgbClr val="000000"/>
                </a:solidFill>
                <a:latin typeface="Lato Light"/>
                <a:ea typeface="Lato Light"/>
                <a:cs typeface="Lato Light"/>
                <a:sym typeface="Lato Light"/>
              </a:rPr>
              <a:t>:</a:t>
            </a:r>
          </a:p>
          <a:p>
            <a:pPr marL="712945" lvl="1" indent="-356473" algn="l">
              <a:lnSpc>
                <a:spcPts val="4347"/>
              </a:lnSpc>
              <a:spcBef>
                <a:spcPct val="0"/>
              </a:spcBef>
              <a:buFont typeface="Arial"/>
              <a:buChar char="•"/>
            </a:pPr>
            <a:r>
              <a:rPr lang="en-US" sz="2600" u="none" strike="noStrike" dirty="0" err="1">
                <a:solidFill>
                  <a:srgbClr val="000000"/>
                </a:solidFill>
                <a:latin typeface="Lato Light"/>
                <a:ea typeface="Lato Light"/>
                <a:cs typeface="Lato Light"/>
                <a:sym typeface="Lato Light"/>
              </a:rPr>
              <a:t>Richiede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una</a:t>
            </a:r>
            <a:r>
              <a:rPr lang="en-US" sz="2600" u="none" strike="noStrike" dirty="0">
                <a:solidFill>
                  <a:srgbClr val="000000"/>
                </a:solidFill>
                <a:latin typeface="Lato Light"/>
                <a:ea typeface="Lato Light"/>
                <a:cs typeface="Lato Light"/>
                <a:sym typeface="Lato Light"/>
              </a:rPr>
              <a:t> </a:t>
            </a:r>
            <a:r>
              <a:rPr lang="en-US" sz="2600" b="1" u="none" strike="noStrike" dirty="0" err="1">
                <a:solidFill>
                  <a:srgbClr val="000000"/>
                </a:solidFill>
                <a:latin typeface="Lato Light"/>
                <a:ea typeface="Lato Light"/>
                <a:cs typeface="Lato Light"/>
                <a:sym typeface="Lato Light"/>
              </a:rPr>
              <a:t>difesa</a:t>
            </a:r>
            <a:r>
              <a:rPr lang="en-US" sz="2600" b="1" u="none" strike="noStrike" dirty="0">
                <a:solidFill>
                  <a:srgbClr val="000000"/>
                </a:solidFill>
                <a:latin typeface="Lato Light"/>
                <a:ea typeface="Lato Light"/>
                <a:cs typeface="Lato Light"/>
                <a:sym typeface="Lato Light"/>
              </a:rPr>
              <a:t> </a:t>
            </a:r>
            <a:r>
              <a:rPr lang="en-US" sz="2600" b="1" u="none" strike="noStrike" dirty="0" err="1">
                <a:solidFill>
                  <a:srgbClr val="000000"/>
                </a:solidFill>
                <a:latin typeface="Lato Light"/>
                <a:ea typeface="Lato Light"/>
                <a:cs typeface="Lato Light"/>
                <a:sym typeface="Lato Light"/>
              </a:rPr>
              <a:t>orale</a:t>
            </a:r>
            <a:r>
              <a:rPr lang="en-US" sz="2600" u="none" strike="noStrike" dirty="0">
                <a:solidFill>
                  <a:srgbClr val="000000"/>
                </a:solidFill>
                <a:latin typeface="Lato Light"/>
                <a:ea typeface="Lato Light"/>
                <a:cs typeface="Lato Light"/>
                <a:sym typeface="Lato Light"/>
              </a:rPr>
              <a:t>, in cui </a:t>
            </a:r>
            <a:r>
              <a:rPr lang="en-US" sz="2600" u="none" strike="noStrike" dirty="0" err="1">
                <a:solidFill>
                  <a:srgbClr val="000000"/>
                </a:solidFill>
                <a:latin typeface="Lato Light"/>
                <a:ea typeface="Lato Light"/>
                <a:cs typeface="Lato Light"/>
                <a:sym typeface="Lato Light"/>
              </a:rPr>
              <a: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partecipanti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spiegano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cosa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l'IA</a:t>
            </a:r>
            <a:r>
              <a:rPr lang="en-US" sz="2600" u="none" strike="noStrike" dirty="0">
                <a:solidFill>
                  <a:srgbClr val="000000"/>
                </a:solidFill>
                <a:latin typeface="Lato Light"/>
                <a:ea typeface="Lato Light"/>
                <a:cs typeface="Lato Light"/>
                <a:sym typeface="Lato Light"/>
              </a:rPr>
              <a:t> ha </a:t>
            </a:r>
            <a:r>
              <a:rPr lang="en-US" sz="2600" u="none" strike="noStrike" dirty="0" err="1">
                <a:solidFill>
                  <a:srgbClr val="000000"/>
                </a:solidFill>
                <a:latin typeface="Lato Light"/>
                <a:ea typeface="Lato Light"/>
                <a:cs typeface="Lato Light"/>
                <a:sym typeface="Lato Light"/>
              </a:rPr>
              <a:t>trascurato</a:t>
            </a:r>
            <a:r>
              <a:rPr lang="en-US" sz="2600" u="none" strike="noStrike" dirty="0">
                <a:solidFill>
                  <a:srgbClr val="000000"/>
                </a:solidFill>
                <a:latin typeface="Lato Light"/>
                <a:ea typeface="Lato Light"/>
                <a:cs typeface="Lato Light"/>
                <a:sym typeface="Lato Light"/>
              </a:rPr>
              <a:t> (ad </a:t>
            </a:r>
            <a:r>
              <a:rPr lang="en-US" sz="2600" u="none" strike="noStrike" dirty="0" err="1">
                <a:solidFill>
                  <a:srgbClr val="000000"/>
                </a:solidFill>
                <a:latin typeface="Lato Light"/>
                <a:ea typeface="Lato Light"/>
                <a:cs typeface="Lato Light"/>
                <a:sym typeface="Lato Light"/>
              </a:rPr>
              <a:t>esempio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rischi</a:t>
            </a:r>
            <a:r>
              <a:rPr lang="en-US" sz="2600" u="none" strike="noStrike" dirty="0">
                <a:solidFill>
                  <a:srgbClr val="000000"/>
                </a:solidFill>
                <a:latin typeface="Lato Light"/>
                <a:ea typeface="Lato Light"/>
                <a:cs typeface="Lato Light"/>
                <a:sym typeface="Lato Light"/>
              </a:rPr>
              <a:t> per la </a:t>
            </a:r>
            <a:r>
              <a:rPr lang="en-US" sz="2600" u="none" strike="noStrike" dirty="0" err="1">
                <a:solidFill>
                  <a:srgbClr val="000000"/>
                </a:solidFill>
                <a:latin typeface="Lato Light"/>
                <a:ea typeface="Lato Light"/>
                <a:cs typeface="Lato Light"/>
                <a:sym typeface="Lato Light"/>
              </a:rPr>
              <a:t>sicurezza</a:t>
            </a:r>
            <a:r>
              <a:rPr lang="en-US" sz="2600" u="none" strike="noStrike" dirty="0">
                <a:solidFill>
                  <a:srgbClr val="000000"/>
                </a:solidFill>
                <a:latin typeface="Lato Light"/>
                <a:ea typeface="Lato Light"/>
                <a:cs typeface="Lato Light"/>
                <a:sym typeface="Lato Light"/>
              </a:rPr>
              <a:t> o </a:t>
            </a:r>
            <a:r>
              <a:rPr lang="en-US" sz="2600" u="none" strike="noStrike" dirty="0" err="1">
                <a:solidFill>
                  <a:srgbClr val="000000"/>
                </a:solidFill>
                <a:latin typeface="Lato Light"/>
                <a:ea typeface="Lato Light"/>
                <a:cs typeface="Lato Light"/>
                <a:sym typeface="Lato Light"/>
              </a:rPr>
              <a:t>peculiarità</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specifiche</a:t>
            </a:r>
            <a:r>
              <a:rPr lang="en-US" sz="2600" u="none" strike="noStrike" dirty="0">
                <a:solidFill>
                  <a:srgbClr val="000000"/>
                </a:solidFill>
                <a:latin typeface="Lato Light"/>
                <a:ea typeface="Lato Light"/>
                <a:cs typeface="Lato Light"/>
                <a:sym typeface="Lato Light"/>
              </a:rPr>
              <a:t> delle </a:t>
            </a:r>
            <a:r>
              <a:rPr lang="en-US" sz="2600" u="none" strike="noStrike" dirty="0" err="1">
                <a:solidFill>
                  <a:srgbClr val="000000"/>
                </a:solidFill>
                <a:latin typeface="Lato Light"/>
                <a:ea typeface="Lato Light"/>
                <a:cs typeface="Lato Light"/>
                <a:sym typeface="Lato Light"/>
              </a:rPr>
              <a:t>vecchie</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attrezzature</a:t>
            </a:r>
            <a:r>
              <a:rPr lang="en-US" sz="2600" u="none" strike="noStrike" dirty="0">
                <a:solidFill>
                  <a:srgbClr val="000000"/>
                </a:solidFill>
                <a:latin typeface="Lato Light"/>
                <a:ea typeface="Lato Light"/>
                <a:cs typeface="Lato Light"/>
                <a:sym typeface="Lato Light"/>
              </a:rPr>
              <a:t> della </a:t>
            </a:r>
            <a:r>
              <a:rPr lang="en-US" sz="2600" u="none" strike="noStrike" dirty="0" err="1">
                <a:solidFill>
                  <a:srgbClr val="000000"/>
                </a:solidFill>
                <a:latin typeface="Lato Light"/>
                <a:ea typeface="Lato Light"/>
                <a:cs typeface="Lato Light"/>
                <a:sym typeface="Lato Light"/>
              </a:rPr>
              <a:t>scuola</a:t>
            </a:r>
            <a:r>
              <a:rPr lang="en-US" sz="2600" u="none" strike="noStrike" dirty="0">
                <a:solidFill>
                  <a:srgbClr val="000000"/>
                </a:solidFill>
                <a:latin typeface="Lato Light"/>
                <a:ea typeface="Lato Light"/>
                <a:cs typeface="Lato Light"/>
                <a:sym typeface="Lato Light"/>
              </a:rPr>
              <a:t>).</a:t>
            </a:r>
          </a:p>
          <a:p>
            <a:pPr marL="712945" lvl="1" indent="-356473" algn="l">
              <a:lnSpc>
                <a:spcPts val="4347"/>
              </a:lnSpc>
              <a:spcBef>
                <a:spcPct val="0"/>
              </a:spcBef>
              <a:buFont typeface="Arial"/>
              <a:buChar char="•"/>
            </a:pPr>
            <a:r>
              <a:rPr lang="en-US" sz="2600" u="none" strike="noStrike" dirty="0">
                <a:solidFill>
                  <a:srgbClr val="000000"/>
                </a:solidFill>
                <a:latin typeface="Lato Light"/>
                <a:ea typeface="Lato Light"/>
                <a:cs typeface="Lato Light"/>
                <a:sym typeface="Lato Light"/>
              </a:rPr>
              <a:t>I </a:t>
            </a:r>
            <a:r>
              <a:rPr lang="en-US" sz="2600" u="none" strike="noStrike" dirty="0" err="1">
                <a:solidFill>
                  <a:srgbClr val="000000"/>
                </a:solidFill>
                <a:latin typeface="Lato Light"/>
                <a:ea typeface="Lato Light"/>
                <a:cs typeface="Lato Light"/>
                <a:sym typeface="Lato Light"/>
              </a:rPr>
              <a:t>partecipanti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tengono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traccia</a:t>
            </a:r>
            <a:r>
              <a:rPr lang="en-US" sz="2600" u="none" strike="noStrike" dirty="0">
                <a:solidFill>
                  <a:srgbClr val="000000"/>
                </a:solidFill>
                <a:latin typeface="Lato Light"/>
                <a:ea typeface="Lato Light"/>
                <a:cs typeface="Lato Light"/>
                <a:sym typeface="Lato Light"/>
              </a:rPr>
              <a:t> delle </a:t>
            </a:r>
            <a:r>
              <a:rPr lang="en-US" sz="2600" b="1" u="none" strike="noStrike" dirty="0">
                <a:solidFill>
                  <a:srgbClr val="000000"/>
                </a:solidFill>
                <a:latin typeface="Lato Light"/>
                <a:ea typeface="Lato Light"/>
                <a:cs typeface="Lato Light"/>
                <a:sym typeface="Lato Light"/>
              </a:rPr>
              <a:t>loro </a:t>
            </a:r>
            <a:r>
              <a:rPr lang="en-US" sz="2600" b="1" u="none" strike="noStrike" dirty="0" err="1">
                <a:solidFill>
                  <a:srgbClr val="000000"/>
                </a:solidFill>
                <a:latin typeface="Lato Light"/>
                <a:ea typeface="Lato Light"/>
                <a:cs typeface="Lato Light"/>
                <a:sym typeface="Lato Light"/>
              </a:rPr>
              <a:t>riflessioni</a:t>
            </a:r>
            <a:r>
              <a:rPr lang="en-US" sz="2600" b="1"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su</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quali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suggerimenti</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dell'IA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hanno</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modificato</a:t>
            </a:r>
            <a:r>
              <a:rPr lang="en-US" sz="2600" u="none" strike="noStrike" dirty="0">
                <a:solidFill>
                  <a:srgbClr val="000000"/>
                </a:solidFill>
                <a:latin typeface="Lato Light"/>
                <a:ea typeface="Lato Light"/>
                <a:cs typeface="Lato Light"/>
                <a:sym typeface="Lato Light"/>
              </a:rPr>
              <a:t> o </a:t>
            </a:r>
            <a:r>
              <a:rPr lang="en-US" sz="2600" u="none" strike="noStrike" dirty="0" err="1">
                <a:solidFill>
                  <a:srgbClr val="000000"/>
                </a:solidFill>
                <a:latin typeface="Lato Light"/>
                <a:ea typeface="Lato Light"/>
                <a:cs typeface="Lato Light"/>
                <a:sym typeface="Lato Light"/>
              </a:rPr>
              <a:t>rifiutato</a:t>
            </a:r>
            <a:r>
              <a:rPr lang="en-US" sz="2600" u="none" strike="noStrike" dirty="0">
                <a:solidFill>
                  <a:srgbClr val="000000"/>
                </a:solidFill>
                <a:latin typeface="Lato Light"/>
                <a:ea typeface="Lato Light"/>
                <a:cs typeface="Lato Light"/>
                <a:sym typeface="Lato Light"/>
              </a:rPr>
              <a:t> e </a:t>
            </a:r>
            <a:r>
              <a:rPr lang="en-US" sz="2600" u="none" strike="noStrike" dirty="0" err="1">
                <a:solidFill>
                  <a:srgbClr val="000000"/>
                </a:solidFill>
                <a:latin typeface="Lato Light"/>
                <a:ea typeface="Lato Light"/>
                <a:cs typeface="Lato Light"/>
                <a:sym typeface="Lato Light"/>
              </a:rPr>
              <a:t>perché</a:t>
            </a:r>
            <a:r>
              <a:rPr lang="en-US" sz="2600" u="none" strike="noStrike" dirty="0">
                <a:solidFill>
                  <a:srgbClr val="000000"/>
                </a:solidFill>
                <a:latin typeface="Lato Light"/>
                <a:ea typeface="Lato Light"/>
                <a:cs typeface="Lato Light"/>
                <a:sym typeface="Lato Light"/>
              </a:rPr>
              <a:t>?</a:t>
            </a:r>
          </a:p>
          <a:p>
            <a:pPr marL="712945" lvl="1" indent="-356473" algn="l">
              <a:lnSpc>
                <a:spcPts val="4347"/>
              </a:lnSpc>
              <a:spcBef>
                <a:spcPct val="0"/>
              </a:spcBef>
              <a:buFont typeface="Arial"/>
              <a:buChar char="•"/>
            </a:pPr>
            <a:endParaRPr lang="en-US" sz="2600" u="none" strike="noStrike" dirty="0">
              <a:solidFill>
                <a:srgbClr val="000000"/>
              </a:solidFill>
              <a:latin typeface="Lato Light"/>
              <a:ea typeface="Lato Light"/>
              <a:cs typeface="Lato Light"/>
              <a:sym typeface="Lato Light"/>
            </a:endParaRPr>
          </a:p>
          <a:p>
            <a:pPr marL="0" lvl="1" indent="-356473">
              <a:lnSpc>
                <a:spcPts val="4347"/>
              </a:lnSpc>
              <a:spcBef>
                <a:spcPct val="0"/>
              </a:spcBef>
            </a:pPr>
            <a:r>
              <a:rPr lang="en-US" sz="2600" dirty="0">
                <a:solidFill>
                  <a:srgbClr val="000000"/>
                </a:solidFill>
                <a:latin typeface="Lato Light" panose="020F0302020204030203" pitchFamily="34" charset="0"/>
                <a:sym typeface="Lato Light"/>
              </a:rPr>
              <a:t>Il </a:t>
            </a:r>
            <a:r>
              <a:rPr lang="en-US" sz="2600" dirty="0" err="1">
                <a:solidFill>
                  <a:srgbClr val="000000"/>
                </a:solidFill>
                <a:latin typeface="Lato Light" panose="020F0302020204030203" pitchFamily="34" charset="0"/>
                <a:sym typeface="Lato Light"/>
              </a:rPr>
              <a:t>formatore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mantiene</a:t>
            </a:r>
            <a:r>
              <a:rPr lang="en-US" sz="2600" dirty="0">
                <a:solidFill>
                  <a:srgbClr val="000000"/>
                </a:solidFill>
                <a:latin typeface="Lato Light" panose="020F0302020204030203" pitchFamily="34" charset="0"/>
                <a:sym typeface="Lato Light"/>
              </a:rPr>
              <a:t> il </a:t>
            </a:r>
            <a:r>
              <a:rPr lang="en-US" sz="2600" dirty="0" err="1">
                <a:solidFill>
                  <a:srgbClr val="000000"/>
                </a:solidFill>
                <a:latin typeface="Lato Light" panose="020F0302020204030203" pitchFamily="34" charset="0"/>
                <a:sym typeface="Lato Light"/>
              </a:rPr>
              <a:t>controllo</a:t>
            </a:r>
            <a:r>
              <a:rPr lang="en-US" sz="2600" dirty="0">
                <a:solidFill>
                  <a:srgbClr val="000000"/>
                </a:solidFill>
                <a:latin typeface="Lato Light" panose="020F0302020204030203" pitchFamily="34" charset="0"/>
                <a:sym typeface="Lato Light"/>
              </a:rPr>
              <a:t> del </a:t>
            </a:r>
            <a:r>
              <a:rPr lang="en-US" sz="2600" dirty="0" err="1">
                <a:solidFill>
                  <a:srgbClr val="000000"/>
                </a:solidFill>
                <a:latin typeface="Lato Light" panose="020F0302020204030203" pitchFamily="34" charset="0"/>
                <a:sym typeface="Lato Light"/>
              </a:rPr>
              <a:t>processo</a:t>
            </a:r>
            <a:r>
              <a:rPr lang="en-US" sz="2600" dirty="0">
                <a:solidFill>
                  <a:srgbClr val="000000"/>
                </a:solidFill>
                <a:latin typeface="Lato Light" panose="020F0302020204030203" pitchFamily="34" charset="0"/>
                <a:sym typeface="Lato Light"/>
              </a:rPr>
              <a:t> di </a:t>
            </a:r>
            <a:r>
              <a:rPr lang="en-US" sz="2600" dirty="0" err="1">
                <a:solidFill>
                  <a:srgbClr val="000000"/>
                </a:solidFill>
                <a:latin typeface="Lato Light" panose="020F0302020204030203" pitchFamily="34" charset="0"/>
                <a:sym typeface="Lato Light"/>
              </a:rPr>
              <a:t>apprendimento</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assicurandosi</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che</a:t>
            </a:r>
            <a:r>
              <a:rPr lang="en-US" sz="2600" dirty="0">
                <a:solidFill>
                  <a:srgbClr val="000000"/>
                </a:solidFill>
                <a:latin typeface="Lato Light" panose="020F0302020204030203" pitchFamily="34" charset="0"/>
                <a:sym typeface="Lato Light"/>
              </a:rPr>
              <a:t> ogni </a:t>
            </a:r>
            <a:r>
              <a:rPr lang="en-US" sz="2600" dirty="0" err="1">
                <a:solidFill>
                  <a:srgbClr val="000000"/>
                </a:solidFill>
                <a:latin typeface="Lato Light" panose="020F0302020204030203" pitchFamily="34" charset="0"/>
                <a:sym typeface="Lato Light"/>
              </a:rPr>
              <a:t>interazione</a:t>
            </a:r>
            <a:r>
              <a:rPr lang="en-US" sz="2600" dirty="0">
                <a:solidFill>
                  <a:srgbClr val="000000"/>
                </a:solidFill>
                <a:latin typeface="Lato Light" panose="020F0302020204030203" pitchFamily="34" charset="0"/>
                <a:sym typeface="Lato Light"/>
              </a:rPr>
              <a:t> con </a:t>
            </a:r>
            <a:r>
              <a:rPr lang="en-US" sz="2600" dirty="0" err="1">
                <a:solidFill>
                  <a:srgbClr val="000000"/>
                </a:solidFill>
                <a:latin typeface="Lato Light" panose="020F0302020204030203" pitchFamily="34" charset="0"/>
                <a:sym typeface="Lato Light"/>
              </a:rPr>
              <a:t>l'IA</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inizi</a:t>
            </a:r>
            <a:r>
              <a:rPr lang="en-US" sz="2600" dirty="0">
                <a:solidFill>
                  <a:srgbClr val="000000"/>
                </a:solidFill>
                <a:latin typeface="Lato Light" panose="020F0302020204030203" pitchFamily="34" charset="0"/>
                <a:sym typeface="Lato Light"/>
              </a:rPr>
              <a:t> con </a:t>
            </a:r>
            <a:r>
              <a:rPr lang="en-US" sz="2600" dirty="0" err="1">
                <a:solidFill>
                  <a:srgbClr val="000000"/>
                </a:solidFill>
                <a:latin typeface="Lato Light" panose="020F0302020204030203" pitchFamily="34" charset="0"/>
                <a:sym typeface="Lato Light"/>
              </a:rPr>
              <a:t>domande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umane</a:t>
            </a:r>
            <a:r>
              <a:rPr lang="en-US" sz="2600" dirty="0">
                <a:solidFill>
                  <a:srgbClr val="000000"/>
                </a:solidFill>
                <a:latin typeface="Lato Light" panose="020F0302020204030203" pitchFamily="34" charset="0"/>
                <a:sym typeface="Lato Light"/>
              </a:rPr>
              <a:t> e termini con </a:t>
            </a:r>
            <a:r>
              <a:rPr lang="en-US" sz="2600" dirty="0" err="1">
                <a:solidFill>
                  <a:srgbClr val="000000"/>
                </a:solidFill>
                <a:latin typeface="Lato Light" panose="020F0302020204030203" pitchFamily="34" charset="0"/>
                <a:sym typeface="Lato Light"/>
              </a:rPr>
              <a:t>una</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riflessione</a:t>
            </a:r>
            <a:r>
              <a:rPr lang="en-US" sz="2600" dirty="0">
                <a:solidFill>
                  <a:srgbClr val="000000"/>
                </a:solidFill>
                <a:latin typeface="Lato Light" panose="020F0302020204030203" pitchFamily="34" charset="0"/>
                <a:sym typeface="Lato Light"/>
              </a:rPr>
              <a:t> </a:t>
            </a:r>
            <a:r>
              <a:rPr lang="en-US" sz="2600" dirty="0" err="1">
                <a:solidFill>
                  <a:srgbClr val="000000"/>
                </a:solidFill>
                <a:latin typeface="Lato Light" panose="020F0302020204030203" pitchFamily="34" charset="0"/>
                <a:sym typeface="Lato Light"/>
              </a:rPr>
              <a:t>umana</a:t>
            </a:r>
            <a:r>
              <a:rPr lang="en-US" sz="2600" dirty="0">
                <a:solidFill>
                  <a:srgbClr val="000000"/>
                </a:solidFill>
                <a:latin typeface="Lato Light" panose="020F0302020204030203" pitchFamily="34" charset="0"/>
                <a:sym typeface="Lato Light"/>
              </a:rPr>
              <a:t>.</a:t>
            </a:r>
          </a:p>
          <a:p>
            <a:pPr marL="475297" lvl="1" indent="-237648" algn="l">
              <a:lnSpc>
                <a:spcPts val="2520"/>
              </a:lnSpc>
              <a:spcBef>
                <a:spcPct val="0"/>
              </a:spcBef>
            </a:pPr>
            <a:endParaRPr lang="en-US" sz="3150" u="none" strike="noStrike"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8091041"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Strumento di autovalutazione</a:t>
            </a:r>
          </a:p>
        </p:txBody>
      </p:sp>
      <p:grpSp>
        <p:nvGrpSpPr>
          <p:cNvPr id="5" name="Group 5"/>
          <p:cNvGrpSpPr/>
          <p:nvPr/>
        </p:nvGrpSpPr>
        <p:grpSpPr>
          <a:xfrm>
            <a:off x="892750" y="2471425"/>
            <a:ext cx="16099850" cy="1997947"/>
            <a:chOff x="0" y="-856816"/>
            <a:chExt cx="21466467" cy="2663930"/>
          </a:xfrm>
        </p:grpSpPr>
        <p:sp>
          <p:nvSpPr>
            <p:cNvPr id="6" name="Freeform 6"/>
            <p:cNvSpPr/>
            <p:nvPr/>
          </p:nvSpPr>
          <p:spPr>
            <a:xfrm>
              <a:off x="0" y="0"/>
              <a:ext cx="14474715" cy="1807114"/>
            </a:xfrm>
            <a:custGeom>
              <a:avLst/>
              <a:gdLst/>
              <a:ahLst/>
              <a:cxnLst/>
              <a:rect l="l" t="t" r="r" b="b"/>
              <a:pathLst>
                <a:path w="14474715" h="1807114">
                  <a:moveTo>
                    <a:pt x="0" y="0"/>
                  </a:moveTo>
                  <a:lnTo>
                    <a:pt x="14474715" y="0"/>
                  </a:lnTo>
                  <a:lnTo>
                    <a:pt x="14474715" y="1807114"/>
                  </a:lnTo>
                  <a:lnTo>
                    <a:pt x="0" y="1807114"/>
                  </a:lnTo>
                  <a:close/>
                </a:path>
              </a:pathLst>
            </a:custGeom>
            <a:blipFill>
              <a:blip r:embed="rId5">
                <a:alphaModFix amt="0"/>
              </a:blip>
              <a:stretch>
                <a:fillRect t="-130605" b="-81539"/>
              </a:stretch>
            </a:blipFill>
          </p:spPr>
          <p:txBody>
            <a:bodyPr/>
            <a:lstStyle/>
            <a:p>
              <a:endParaRPr lang="es-ES"/>
            </a:p>
          </p:txBody>
        </p:sp>
        <p:sp>
          <p:nvSpPr>
            <p:cNvPr id="7" name="TextBox 7"/>
            <p:cNvSpPr txBox="1"/>
            <p:nvPr/>
          </p:nvSpPr>
          <p:spPr>
            <a:xfrm>
              <a:off x="0" y="-856816"/>
              <a:ext cx="21466467" cy="1807108"/>
            </a:xfrm>
            <a:prstGeom prst="rect">
              <a:avLst/>
            </a:prstGeom>
          </p:spPr>
          <p:txBody>
            <a:bodyPr lIns="0" tIns="0" rIns="0" bIns="0" rtlCol="0" anchor="ctr"/>
            <a:lstStyle/>
            <a:p>
              <a:pPr marL="0" lvl="0" indent="0" algn="l">
                <a:lnSpc>
                  <a:spcPts val="4140"/>
                </a:lnSpc>
                <a:spcBef>
                  <a:spcPct val="0"/>
                </a:spcBef>
              </a:pPr>
              <a:r>
                <a:rPr lang="en-US" sz="3450" u="none" strike="noStrike" dirty="0">
                  <a:solidFill>
                    <a:srgbClr val="000000"/>
                  </a:solidFill>
                  <a:latin typeface="Oswald"/>
                  <a:ea typeface="Oswald"/>
                  <a:cs typeface="Oswald"/>
                  <a:sym typeface="Oswald"/>
                </a:rPr>
                <a:t>3. Qual è il </a:t>
              </a:r>
              <a:r>
                <a:rPr lang="en-US" sz="3450" u="none" strike="noStrike" dirty="0" err="1">
                  <a:solidFill>
                    <a:srgbClr val="000000"/>
                  </a:solidFill>
                  <a:latin typeface="Oswald"/>
                  <a:ea typeface="Oswald"/>
                  <a:cs typeface="Oswald"/>
                  <a:sym typeface="Oswald"/>
                </a:rPr>
                <a:t>requisito</a:t>
              </a:r>
              <a:r>
                <a:rPr lang="en-US" sz="3450" u="none" strike="noStrike" dirty="0">
                  <a:solidFill>
                    <a:srgbClr val="000000"/>
                  </a:solidFill>
                  <a:latin typeface="Oswald"/>
                  <a:ea typeface="Oswald"/>
                  <a:cs typeface="Oswald"/>
                  <a:sym typeface="Oswald"/>
                </a:rPr>
                <a:t> </a:t>
              </a:r>
              <a:r>
                <a:rPr lang="en-US" sz="3450" u="none" strike="noStrike" dirty="0" err="1">
                  <a:solidFill>
                    <a:srgbClr val="000000"/>
                  </a:solidFill>
                  <a:latin typeface="Oswald"/>
                  <a:ea typeface="Oswald"/>
                  <a:cs typeface="Oswald"/>
                  <a:sym typeface="Oswald"/>
                </a:rPr>
                <a:t>fondamentale</a:t>
              </a:r>
              <a:r>
                <a:rPr lang="en-US" sz="3450" u="none" strike="noStrike" dirty="0">
                  <a:solidFill>
                    <a:srgbClr val="000000"/>
                  </a:solidFill>
                  <a:latin typeface="Oswald"/>
                  <a:ea typeface="Oswald"/>
                  <a:cs typeface="Oswald"/>
                  <a:sym typeface="Oswald"/>
                </a:rPr>
                <a:t> del </a:t>
              </a:r>
              <a:r>
                <a:rPr lang="en-US" sz="3450" u="none" strike="noStrike" dirty="0" err="1">
                  <a:solidFill>
                    <a:srgbClr val="000000"/>
                  </a:solidFill>
                  <a:latin typeface="Oswald"/>
                  <a:ea typeface="Oswald"/>
                  <a:cs typeface="Oswald"/>
                  <a:sym typeface="Oswald"/>
                </a:rPr>
                <a:t>modello</a:t>
              </a:r>
              <a:r>
                <a:rPr lang="en-US" sz="3450" u="none" strike="noStrike" dirty="0">
                  <a:solidFill>
                    <a:srgbClr val="000000"/>
                  </a:solidFill>
                  <a:latin typeface="Oswald"/>
                  <a:ea typeface="Oswald"/>
                  <a:cs typeface="Oswald"/>
                  <a:sym typeface="Oswald"/>
                </a:rPr>
                <a:t> "</a:t>
              </a:r>
              <a:r>
                <a:rPr lang="en-US" sz="3450" u="none" strike="noStrike" dirty="0" err="1">
                  <a:solidFill>
                    <a:srgbClr val="000000"/>
                  </a:solidFill>
                  <a:latin typeface="Oswald"/>
                  <a:ea typeface="Oswald"/>
                  <a:cs typeface="Oswald"/>
                  <a:sym typeface="Oswald"/>
                </a:rPr>
                <a:t>Ricerca</a:t>
              </a:r>
              <a:r>
                <a:rPr lang="en-US" sz="3450" u="none" strike="noStrike" dirty="0">
                  <a:solidFill>
                    <a:srgbClr val="000000"/>
                  </a:solidFill>
                  <a:latin typeface="Oswald"/>
                  <a:ea typeface="Oswald"/>
                  <a:cs typeface="Oswald"/>
                  <a:sym typeface="Oswald"/>
                </a:rPr>
                <a:t> </a:t>
              </a:r>
              <a:r>
                <a:rPr lang="en-US" sz="3450" u="none" strike="noStrike" dirty="0" err="1">
                  <a:solidFill>
                    <a:srgbClr val="000000"/>
                  </a:solidFill>
                  <a:latin typeface="Oswald"/>
                  <a:ea typeface="Oswald"/>
                  <a:cs typeface="Oswald"/>
                  <a:sym typeface="Oswald"/>
                </a:rPr>
                <a:t>umana</a:t>
              </a:r>
              <a:r>
                <a:rPr lang="en-US" sz="3450" u="none" strike="noStrike" dirty="0">
                  <a:solidFill>
                    <a:srgbClr val="000000"/>
                  </a:solidFill>
                  <a:latin typeface="Oswald"/>
                  <a:ea typeface="Oswald"/>
                  <a:cs typeface="Oswald"/>
                  <a:sym typeface="Oswald"/>
                </a:rPr>
                <a:t>-IA-</a:t>
              </a:r>
              <a:r>
                <a:rPr lang="en-US" sz="3450" u="none" strike="noStrike" dirty="0" err="1">
                  <a:solidFill>
                    <a:srgbClr val="000000"/>
                  </a:solidFill>
                  <a:latin typeface="Oswald"/>
                  <a:ea typeface="Oswald"/>
                  <a:cs typeface="Oswald"/>
                  <a:sym typeface="Oswald"/>
                </a:rPr>
                <a:t>Potenziamento</a:t>
              </a:r>
              <a:r>
                <a:rPr lang="en-US" sz="3450" u="none" strike="noStrike" dirty="0">
                  <a:solidFill>
                    <a:srgbClr val="000000"/>
                  </a:solidFill>
                  <a:latin typeface="Oswald"/>
                  <a:ea typeface="Oswald"/>
                  <a:cs typeface="Oswald"/>
                  <a:sym typeface="Oswald"/>
                </a:rPr>
                <a:t> </a:t>
              </a:r>
              <a:r>
                <a:rPr lang="en-US" sz="3450" u="none" strike="noStrike" dirty="0" err="1">
                  <a:solidFill>
                    <a:srgbClr val="000000"/>
                  </a:solidFill>
                  <a:latin typeface="Oswald"/>
                  <a:ea typeface="Oswald"/>
                  <a:cs typeface="Oswald"/>
                  <a:sym typeface="Oswald"/>
                </a:rPr>
                <a:t>umano</a:t>
              </a:r>
              <a:r>
                <a:rPr lang="en-US" sz="3450" u="none" strike="noStrike" dirty="0">
                  <a:solidFill>
                    <a:srgbClr val="000000"/>
                  </a:solidFill>
                  <a:latin typeface="Oswald"/>
                  <a:ea typeface="Oswald"/>
                  <a:cs typeface="Oswald"/>
                  <a:sym typeface="Oswald"/>
                </a:rPr>
                <a:t>" (H-AI-H)?</a:t>
              </a:r>
            </a:p>
          </p:txBody>
        </p:sp>
      </p:grpSp>
      <p:sp>
        <p:nvSpPr>
          <p:cNvPr id="8" name="TextBox 8"/>
          <p:cNvSpPr txBox="1"/>
          <p:nvPr/>
        </p:nvSpPr>
        <p:spPr>
          <a:xfrm>
            <a:off x="892750" y="3627107"/>
            <a:ext cx="10080050" cy="5668218"/>
          </a:xfrm>
          <a:prstGeom prst="rect">
            <a:avLst/>
          </a:prstGeom>
        </p:spPr>
        <p:txBody>
          <a:bodyPr wrap="square" lIns="0" tIns="0" rIns="0" bIns="0" rtlCol="0" anchor="t">
            <a:spAutoFit/>
          </a:bodyPr>
          <a:lstStyle/>
          <a:p>
            <a:pPr marL="514350" lvl="0" indent="-514350"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I </a:t>
            </a:r>
            <a:r>
              <a:rPr lang="en-US" sz="2850" u="none" strike="noStrike" dirty="0" err="1">
                <a:solidFill>
                  <a:srgbClr val="53575E"/>
                </a:solidFill>
                <a:latin typeface="Lato Light"/>
                <a:ea typeface="Lato Light"/>
                <a:cs typeface="Lato Light"/>
                <a:sym typeface="Lato Light"/>
              </a:rPr>
              <a:t>sistemi</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intelligenza</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artificiale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dovrebbero</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determinare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autonomamente</a:t>
            </a:r>
            <a:r>
              <a:rPr lang="en-US" sz="2850" u="none" strike="noStrike" dirty="0">
                <a:solidFill>
                  <a:srgbClr val="53575E"/>
                </a:solidFill>
                <a:latin typeface="Lato Light"/>
                <a:ea typeface="Lato Light"/>
                <a:cs typeface="Lato Light"/>
                <a:sym typeface="Lato Light"/>
              </a:rPr>
              <a:t> il </a:t>
            </a:r>
            <a:r>
              <a:rPr lang="en-US" sz="2850" u="none" strike="noStrike" dirty="0" err="1">
                <a:solidFill>
                  <a:srgbClr val="53575E"/>
                </a:solidFill>
                <a:latin typeface="Lato Light"/>
                <a:ea typeface="Lato Light"/>
                <a:cs typeface="Lato Light"/>
                <a:sym typeface="Lato Light"/>
              </a:rPr>
              <a:t>percorso</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apprendimento</a:t>
            </a:r>
            <a:r>
              <a:rPr lang="en-US" sz="2850" u="none" strike="noStrike" dirty="0">
                <a:solidFill>
                  <a:srgbClr val="53575E"/>
                </a:solidFill>
                <a:latin typeface="Lato Light"/>
                <a:ea typeface="Lato Light"/>
                <a:cs typeface="Lato Light"/>
                <a:sym typeface="Lato Light"/>
              </a:rPr>
              <a:t> in base ai </a:t>
            </a:r>
            <a:r>
              <a:rPr lang="en-US" sz="2850" u="none" strike="noStrike" dirty="0" err="1">
                <a:solidFill>
                  <a:srgbClr val="53575E"/>
                </a:solidFill>
                <a:latin typeface="Lato Light"/>
                <a:ea typeface="Lato Light"/>
                <a:cs typeface="Lato Light"/>
                <a:sym typeface="Lato Light"/>
              </a:rPr>
              <a:t>dati</a:t>
            </a:r>
            <a:r>
              <a:rPr lang="en-US" sz="2850" u="none" strike="noStrike" dirty="0">
                <a:solidFill>
                  <a:srgbClr val="53575E"/>
                </a:solidFill>
                <a:latin typeface="Lato Light"/>
                <a:ea typeface="Lato Light"/>
                <a:cs typeface="Lato Light"/>
                <a:sym typeface="Lato Light"/>
              </a:rPr>
              <a:t> degli </a:t>
            </a:r>
            <a:r>
              <a:rPr lang="en-US" sz="2850" u="none" strike="noStrike" dirty="0" err="1">
                <a:solidFill>
                  <a:srgbClr val="53575E"/>
                </a:solidFill>
                <a:latin typeface="Lato Light"/>
                <a:ea typeface="Lato Light"/>
                <a:cs typeface="Lato Light"/>
                <a:sym typeface="Lato Light"/>
              </a:rPr>
              <a:t>studenti</a:t>
            </a:r>
            <a:r>
              <a:rPr lang="en-US" sz="2850" u="none" strike="noStrike" dirty="0">
                <a:solidFill>
                  <a:srgbClr val="53575E"/>
                </a:solidFill>
                <a:latin typeface="Lato Light"/>
                <a:ea typeface="Lato Light"/>
                <a:cs typeface="Lato Light"/>
                <a:sym typeface="Lato Light"/>
              </a:rPr>
              <a:t>. </a:t>
            </a:r>
          </a:p>
          <a:p>
            <a:pPr marL="514350" lvl="0" indent="-514350"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514350" lvl="0" indent="-514350"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Ogni </a:t>
            </a:r>
            <a:r>
              <a:rPr lang="en-US" sz="2850" u="none" strike="noStrike" dirty="0" err="1">
                <a:solidFill>
                  <a:srgbClr val="53575E"/>
                </a:solidFill>
                <a:latin typeface="Lato Light"/>
                <a:ea typeface="Lato Light"/>
                <a:cs typeface="Lato Light"/>
                <a:sym typeface="Lato Light"/>
              </a:rPr>
              <a:t>utilizzo</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dell'IA</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dovrebbe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iniziare</a:t>
            </a:r>
            <a:r>
              <a:rPr lang="en-US" sz="2850" u="none" strike="noStrike" dirty="0">
                <a:solidFill>
                  <a:srgbClr val="53575E"/>
                </a:solidFill>
                <a:latin typeface="Lato Light"/>
                <a:ea typeface="Lato Light"/>
                <a:cs typeface="Lato Light"/>
                <a:sym typeface="Lato Light"/>
              </a:rPr>
              <a:t> con </a:t>
            </a:r>
            <a:r>
              <a:rPr lang="en-US" sz="2850" u="none" strike="noStrike" dirty="0" err="1">
                <a:solidFill>
                  <a:srgbClr val="53575E"/>
                </a:solidFill>
                <a:latin typeface="Lato Light"/>
                <a:ea typeface="Lato Light"/>
                <a:cs typeface="Lato Light"/>
                <a:sym typeface="Lato Light"/>
              </a:rPr>
              <a:t>un'indagine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umana</a:t>
            </a:r>
            <a:r>
              <a:rPr lang="en-US" sz="2850" u="none" strike="noStrike" dirty="0">
                <a:solidFill>
                  <a:srgbClr val="53575E"/>
                </a:solidFill>
                <a:latin typeface="Lato Light"/>
                <a:ea typeface="Lato Light"/>
                <a:cs typeface="Lato Light"/>
                <a:sym typeface="Lato Light"/>
              </a:rPr>
              <a:t> e </a:t>
            </a:r>
            <a:r>
              <a:rPr lang="en-US" sz="2850" u="none" strike="noStrike" dirty="0" err="1">
                <a:solidFill>
                  <a:srgbClr val="53575E"/>
                </a:solidFill>
                <a:latin typeface="Lato Light"/>
                <a:ea typeface="Lato Light"/>
                <a:cs typeface="Lato Light"/>
                <a:sym typeface="Lato Light"/>
              </a:rPr>
              <a:t>terminare</a:t>
            </a:r>
            <a:r>
              <a:rPr lang="en-US" sz="2850" u="none" strike="noStrike" dirty="0">
                <a:solidFill>
                  <a:srgbClr val="53575E"/>
                </a:solidFill>
                <a:latin typeface="Lato Light"/>
                <a:ea typeface="Lato Light"/>
                <a:cs typeface="Lato Light"/>
                <a:sym typeface="Lato Light"/>
              </a:rPr>
              <a:t> con la </a:t>
            </a:r>
            <a:r>
              <a:rPr lang="en-US" sz="2850" u="none" strike="noStrike" dirty="0" err="1">
                <a:solidFill>
                  <a:srgbClr val="53575E"/>
                </a:solidFill>
                <a:latin typeface="Lato Light"/>
                <a:ea typeface="Lato Light"/>
                <a:cs typeface="Lato Light"/>
                <a:sym typeface="Lato Light"/>
              </a:rPr>
              <a:t>riflessione</a:t>
            </a:r>
            <a:r>
              <a:rPr lang="en-US" sz="2850" u="none" strike="noStrike" dirty="0">
                <a:solidFill>
                  <a:srgbClr val="53575E"/>
                </a:solidFill>
                <a:latin typeface="Lato Light"/>
                <a:ea typeface="Lato Light"/>
                <a:cs typeface="Lato Light"/>
                <a:sym typeface="Lato Light"/>
              </a:rPr>
              <a:t>, la </a:t>
            </a:r>
            <a:r>
              <a:rPr lang="en-US" sz="2850" u="none" strike="noStrike" dirty="0" err="1">
                <a:solidFill>
                  <a:srgbClr val="53575E"/>
                </a:solidFill>
                <a:latin typeface="Lato Light"/>
                <a:ea typeface="Lato Light"/>
                <a:cs typeface="Lato Light"/>
                <a:sym typeface="Lato Light"/>
              </a:rPr>
              <a:t>comprensione</a:t>
            </a:r>
            <a:r>
              <a:rPr lang="en-US" sz="2850" u="none" strike="noStrike" dirty="0">
                <a:solidFill>
                  <a:srgbClr val="53575E"/>
                </a:solidFill>
                <a:latin typeface="Lato Light"/>
                <a:ea typeface="Lato Light"/>
                <a:cs typeface="Lato Light"/>
                <a:sym typeface="Lato Light"/>
              </a:rPr>
              <a:t> e la </a:t>
            </a:r>
            <a:r>
              <a:rPr lang="en-US" sz="2850" u="none" strike="noStrike" dirty="0" err="1">
                <a:solidFill>
                  <a:srgbClr val="53575E"/>
                </a:solidFill>
                <a:latin typeface="Lato Light"/>
                <a:ea typeface="Lato Light"/>
                <a:cs typeface="Lato Light"/>
                <a:sym typeface="Lato Light"/>
              </a:rPr>
              <a:t>modifica</a:t>
            </a:r>
            <a:r>
              <a:rPr lang="en-US" sz="2850" u="none" strike="noStrike" dirty="0">
                <a:solidFill>
                  <a:srgbClr val="53575E"/>
                </a:solidFill>
                <a:latin typeface="Lato Light"/>
                <a:ea typeface="Lato Light"/>
                <a:cs typeface="Lato Light"/>
                <a:sym typeface="Lato Light"/>
              </a:rPr>
              <a:t> da </a:t>
            </a:r>
            <a:r>
              <a:rPr lang="en-US" sz="2850" u="none" strike="noStrike" dirty="0" err="1">
                <a:solidFill>
                  <a:srgbClr val="53575E"/>
                </a:solidFill>
                <a:latin typeface="Lato Light"/>
                <a:ea typeface="Lato Light"/>
                <a:cs typeface="Lato Light"/>
                <a:sym typeface="Lato Light"/>
              </a:rPr>
              <a:t>parte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dell'uomo</a:t>
            </a:r>
            <a:r>
              <a:rPr lang="en-US" sz="2850" u="none" strike="noStrike" dirty="0">
                <a:solidFill>
                  <a:srgbClr val="53575E"/>
                </a:solidFill>
                <a:latin typeface="Lato Light"/>
                <a:ea typeface="Lato Light"/>
                <a:cs typeface="Lato Light"/>
                <a:sym typeface="Lato Light"/>
              </a:rPr>
              <a:t>.</a:t>
            </a:r>
          </a:p>
          <a:p>
            <a:pPr marL="514350" lvl="0" indent="-514350"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514350" lvl="0" indent="-514350" algn="l">
              <a:lnSpc>
                <a:spcPts val="3419"/>
              </a:lnSpc>
              <a:spcBef>
                <a:spcPct val="0"/>
              </a:spcBef>
              <a:buAutoNum type="alphaLcPeriod"/>
            </a:pPr>
            <a:r>
              <a:rPr lang="en-US" sz="2850" u="none" strike="noStrike" dirty="0" err="1">
                <a:solidFill>
                  <a:srgbClr val="53575E"/>
                </a:solidFill>
                <a:latin typeface="Lato Light"/>
                <a:ea typeface="Lato Light"/>
                <a:cs typeface="Lato Light"/>
                <a:sym typeface="Lato Light"/>
              </a:rPr>
              <a:t>L'intervento</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umano</a:t>
            </a:r>
            <a:r>
              <a:rPr lang="en-US" sz="2850" u="none" strike="noStrike" dirty="0">
                <a:solidFill>
                  <a:srgbClr val="53575E"/>
                </a:solidFill>
                <a:latin typeface="Lato Light"/>
                <a:ea typeface="Lato Light"/>
                <a:cs typeface="Lato Light"/>
                <a:sym typeface="Lato Light"/>
              </a:rPr>
              <a:t> è </a:t>
            </a:r>
            <a:r>
              <a:rPr lang="en-US" sz="2850" u="none" strike="noStrike" dirty="0" err="1">
                <a:solidFill>
                  <a:srgbClr val="53575E"/>
                </a:solidFill>
                <a:latin typeface="Lato Light"/>
                <a:ea typeface="Lato Light"/>
                <a:cs typeface="Lato Light"/>
                <a:sym typeface="Lato Light"/>
              </a:rPr>
              <a:t>necessario</a:t>
            </a:r>
            <a:r>
              <a:rPr lang="en-US" sz="2850" u="none" strike="noStrike" dirty="0">
                <a:solidFill>
                  <a:srgbClr val="53575E"/>
                </a:solidFill>
                <a:latin typeface="Lato Light"/>
                <a:ea typeface="Lato Light"/>
                <a:cs typeface="Lato Light"/>
                <a:sym typeface="Lato Light"/>
              </a:rPr>
              <a:t> solo </a:t>
            </a:r>
            <a:r>
              <a:rPr lang="en-US" sz="2850" u="none" strike="noStrike" dirty="0" err="1">
                <a:solidFill>
                  <a:srgbClr val="53575E"/>
                </a:solidFill>
                <a:latin typeface="Lato Light"/>
                <a:ea typeface="Lato Light"/>
                <a:cs typeface="Lato Light"/>
                <a:sym typeface="Lato Light"/>
              </a:rPr>
              <a:t>quando</a:t>
            </a:r>
            <a:r>
              <a:rPr lang="en-US" sz="2850" u="none" strike="noStrike" dirty="0">
                <a:solidFill>
                  <a:srgbClr val="53575E"/>
                </a:solidFill>
                <a:latin typeface="Lato Light"/>
                <a:ea typeface="Lato Light"/>
                <a:cs typeface="Lato Light"/>
                <a:sym typeface="Lato Light"/>
              </a:rPr>
              <a:t> il </a:t>
            </a:r>
            <a:r>
              <a:rPr lang="en-US" sz="2850" u="none" strike="noStrike" dirty="0" err="1">
                <a:solidFill>
                  <a:srgbClr val="53575E"/>
                </a:solidFill>
                <a:latin typeface="Lato Light"/>
                <a:ea typeface="Lato Light"/>
                <a:cs typeface="Lato Light"/>
                <a:sym typeface="Lato Light"/>
              </a:rPr>
              <a:t>sistema</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intelligenza</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artificiale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segnala</a:t>
            </a:r>
            <a:r>
              <a:rPr lang="en-US" sz="2850" u="none" strike="noStrike" dirty="0">
                <a:solidFill>
                  <a:srgbClr val="53575E"/>
                </a:solidFill>
                <a:latin typeface="Lato Light"/>
                <a:ea typeface="Lato Light"/>
                <a:cs typeface="Lato Light"/>
                <a:sym typeface="Lato Light"/>
              </a:rPr>
              <a:t> un </a:t>
            </a:r>
            <a:r>
              <a:rPr lang="en-US" sz="2850" u="none" strike="noStrike" dirty="0" err="1">
                <a:solidFill>
                  <a:srgbClr val="53575E"/>
                </a:solidFill>
                <a:latin typeface="Lato Light"/>
                <a:ea typeface="Lato Light"/>
                <a:cs typeface="Lato Light"/>
                <a:sym typeface="Lato Light"/>
              </a:rPr>
              <a:t>errore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tecnico</a:t>
            </a:r>
            <a:r>
              <a:rPr lang="en-US" sz="2850" u="none" strike="noStrike" dirty="0">
                <a:solidFill>
                  <a:srgbClr val="53575E"/>
                </a:solidFill>
                <a:latin typeface="Lato Light"/>
                <a:ea typeface="Lato Light"/>
                <a:cs typeface="Lato Light"/>
                <a:sym typeface="Lato Light"/>
              </a:rPr>
              <a:t>. </a:t>
            </a:r>
          </a:p>
          <a:p>
            <a:pPr marL="514350" lvl="0" indent="-514350"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514350" lvl="0" indent="-514350" algn="l">
              <a:lnSpc>
                <a:spcPts val="3419"/>
              </a:lnSpc>
              <a:spcBef>
                <a:spcPct val="0"/>
              </a:spcBef>
              <a:buAutoNum type="alphaLcPeriod"/>
            </a:pPr>
            <a:r>
              <a:rPr lang="en-US" sz="2850" u="none" strike="noStrike" dirty="0" err="1">
                <a:solidFill>
                  <a:srgbClr val="53575E"/>
                </a:solidFill>
                <a:latin typeface="Lato Light"/>
                <a:ea typeface="Lato Light"/>
                <a:cs typeface="Lato Light"/>
                <a:sym typeface="Lato Light"/>
              </a:rPr>
              <a:t>L'intelligenza</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artificiale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dovrebbe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essere</a:t>
            </a:r>
            <a:r>
              <a:rPr lang="en-US" sz="2850" u="none" strike="noStrike" dirty="0">
                <a:solidFill>
                  <a:srgbClr val="53575E"/>
                </a:solidFill>
                <a:latin typeface="Lato Light"/>
                <a:ea typeface="Lato Light"/>
                <a:cs typeface="Lato Light"/>
                <a:sym typeface="Lato Light"/>
              </a:rPr>
              <a:t> il </a:t>
            </a:r>
            <a:r>
              <a:rPr lang="en-US" sz="2850" u="none" strike="noStrike" dirty="0" err="1">
                <a:solidFill>
                  <a:srgbClr val="53575E"/>
                </a:solidFill>
                <a:latin typeface="Lato Light"/>
                <a:ea typeface="Lato Light"/>
                <a:cs typeface="Lato Light"/>
                <a:sym typeface="Lato Light"/>
              </a:rPr>
              <a:t>principale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creatore</a:t>
            </a:r>
            <a:r>
              <a:rPr lang="en-US" sz="2850" u="none" strike="noStrike" dirty="0">
                <a:solidFill>
                  <a:srgbClr val="53575E"/>
                </a:solidFill>
                <a:latin typeface="Lato Light"/>
                <a:ea typeface="Lato Light"/>
                <a:cs typeface="Lato Light"/>
                <a:sym typeface="Lato Light"/>
              </a:rPr>
              <a:t> del </a:t>
            </a:r>
            <a:r>
              <a:rPr lang="en-US" sz="2850" u="none" strike="noStrike" dirty="0" err="1">
                <a:solidFill>
                  <a:srgbClr val="53575E"/>
                </a:solidFill>
                <a:latin typeface="Lato Light"/>
                <a:ea typeface="Lato Light"/>
                <a:cs typeface="Lato Light"/>
                <a:sym typeface="Lato Light"/>
              </a:rPr>
              <a:t>prodotto</a:t>
            </a:r>
            <a:r>
              <a:rPr lang="en-US" sz="2850" u="none" strike="noStrike" dirty="0">
                <a:solidFill>
                  <a:srgbClr val="53575E"/>
                </a:solidFill>
                <a:latin typeface="Lato Light"/>
                <a:ea typeface="Lato Light"/>
                <a:cs typeface="Lato Light"/>
                <a:sym typeface="Lato Light"/>
              </a:rPr>
              <a:t> finale per </a:t>
            </a:r>
            <a:r>
              <a:rPr lang="en-US" sz="2850" u="none" strike="noStrike" dirty="0" err="1">
                <a:solidFill>
                  <a:srgbClr val="53575E"/>
                </a:solidFill>
                <a:latin typeface="Lato Light"/>
                <a:ea typeface="Lato Light"/>
                <a:cs typeface="Lato Light"/>
                <a:sym typeface="Lato Light"/>
              </a:rPr>
              <a:t>garantire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l'accuratezza</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tecnica</a:t>
            </a:r>
            <a:r>
              <a:rPr lang="en-US" sz="2850" u="none" strike="noStrike" dirty="0">
                <a:solidFill>
                  <a:srgbClr val="53575E"/>
                </a:solidFill>
                <a:latin typeface="Lato Light"/>
                <a:ea typeface="Lato Light"/>
                <a:cs typeface="Lato Light"/>
                <a:sym typeface="Lato Light"/>
              </a:rPr>
              <a:t>.</a:t>
            </a:r>
          </a:p>
        </p:txBody>
      </p:sp>
      <p:grpSp>
        <p:nvGrpSpPr>
          <p:cNvPr id="9" name="Group 9"/>
          <p:cNvGrpSpPr/>
          <p:nvPr/>
        </p:nvGrpSpPr>
        <p:grpSpPr>
          <a:xfrm>
            <a:off x="14965994" y="349444"/>
            <a:ext cx="2799445" cy="1224267"/>
            <a:chOff x="0" y="0"/>
            <a:chExt cx="3732593" cy="1632356"/>
          </a:xfrm>
        </p:grpSpPr>
        <p:sp>
          <p:nvSpPr>
            <p:cNvPr id="10" name="Freeform 10"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3639838" y="4243092"/>
            <a:ext cx="2654103" cy="2654103"/>
            <a:chOff x="0" y="0"/>
            <a:chExt cx="3538804" cy="3538804"/>
          </a:xfrm>
        </p:grpSpPr>
        <p:sp>
          <p:nvSpPr>
            <p:cNvPr id="12" name="Freeform 12" descr="Logo del cappello di laurea  Il contenuto generato dall'intelligenza artificiale potrebbe non essere accurato."/>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7EE52257-C6FB-B3FD-2ED5-940D1508899E}"/>
              </a:ext>
            </a:extLst>
          </p:cNvPr>
          <p:cNvSpPr txBox="1"/>
          <p:nvPr/>
        </p:nvSpPr>
        <p:spPr>
          <a:xfrm>
            <a:off x="7472467" y="9134074"/>
            <a:ext cx="10293020" cy="872034"/>
          </a:xfrm>
          <a:prstGeom prst="rect">
            <a:avLst/>
          </a:prstGeom>
        </p:spPr>
        <p:txBody>
          <a:bodyPr lIns="0" tIns="0" rIns="0" bIns="0" rtlCol="0" anchor="t">
            <a:spAutoFit/>
          </a:bodyPr>
          <a:lstStyle/>
          <a:p>
            <a:pPr marL="338852" lvl="1" algn="r">
              <a:lnSpc>
                <a:spcPts val="3419"/>
              </a:lnSpc>
            </a:pPr>
            <a:r>
              <a:rPr lang="it-IT" sz="2850" i="1" dirty="0">
                <a:solidFill>
                  <a:srgbClr val="53575E"/>
                </a:solidFill>
                <a:latin typeface="Lato Light"/>
                <a:ea typeface="Lato Light"/>
                <a:cs typeface="Lato Light"/>
                <a:sym typeface="Lato Light"/>
              </a:rPr>
              <a:t>Controlla la risposta corretta </a:t>
            </a:r>
          </a:p>
          <a:p>
            <a:pPr marL="338852" lvl="1" algn="r">
              <a:lnSpc>
                <a:spcPts val="3419"/>
              </a:lnSpc>
            </a:pPr>
            <a:r>
              <a:rPr lang="it-IT" sz="2850" i="1" dirty="0">
                <a:solidFill>
                  <a:srgbClr val="53575E"/>
                </a:solidFill>
                <a:latin typeface="Lato Light"/>
                <a:ea typeface="Lato Light"/>
                <a:cs typeface="Lato Light"/>
                <a:sym typeface="Lato Light"/>
              </a:rPr>
              <a:t>nell'ultima diapositiva!</a:t>
            </a:r>
            <a:endParaRPr lang="en-US" sz="2850" i="1" dirty="0">
              <a:solidFill>
                <a:srgbClr val="53575E"/>
              </a:solidFill>
              <a:latin typeface="Lato Light"/>
              <a:ea typeface="Lato Light"/>
              <a:cs typeface="Lato Light"/>
              <a:sym typeface="Lato Light"/>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1028700" y="1085850"/>
            <a:ext cx="8115300" cy="577081"/>
          </a:xfrm>
          <a:prstGeom prst="rect">
            <a:avLst/>
          </a:prstGeom>
        </p:spPr>
        <p:txBody>
          <a:bodyPr wrap="square" lIns="0" tIns="0" rIns="0" bIns="0" rtlCol="0" anchor="t">
            <a:spAutoFit/>
          </a:bodyPr>
          <a:lstStyle/>
          <a:p>
            <a:pPr lvl="0">
              <a:lnSpc>
                <a:spcPts val="4536"/>
              </a:lnSpc>
              <a:spcBef>
                <a:spcPct val="0"/>
              </a:spcBef>
            </a:pPr>
            <a:r>
              <a:rPr lang="en-US" sz="4200" dirty="0">
                <a:solidFill>
                  <a:srgbClr val="000000"/>
                </a:solidFill>
                <a:latin typeface="Oswald"/>
                <a:ea typeface="Oswald"/>
                <a:cs typeface="Oswald"/>
                <a:sym typeface="Oswald"/>
              </a:rPr>
              <a:t>STRUMENTO DI AUTOVALUTAZIONE</a:t>
            </a:r>
          </a:p>
        </p:txBody>
      </p:sp>
      <p:grpSp>
        <p:nvGrpSpPr>
          <p:cNvPr id="5" name="Group 5"/>
          <p:cNvGrpSpPr/>
          <p:nvPr/>
        </p:nvGrpSpPr>
        <p:grpSpPr>
          <a:xfrm>
            <a:off x="1028700" y="2991489"/>
            <a:ext cx="12635122" cy="672750"/>
            <a:chOff x="0" y="0"/>
            <a:chExt cx="16846829" cy="897000"/>
          </a:xfrm>
        </p:grpSpPr>
        <p:sp>
          <p:nvSpPr>
            <p:cNvPr id="6" name="Freeform 6"/>
            <p:cNvSpPr/>
            <p:nvPr/>
          </p:nvSpPr>
          <p:spPr>
            <a:xfrm>
              <a:off x="0" y="0"/>
              <a:ext cx="16846831" cy="896999"/>
            </a:xfrm>
            <a:custGeom>
              <a:avLst/>
              <a:gdLst/>
              <a:ahLst/>
              <a:cxnLst/>
              <a:rect l="l" t="t" r="r" b="b"/>
              <a:pathLst>
                <a:path w="16846831" h="896999">
                  <a:moveTo>
                    <a:pt x="0" y="0"/>
                  </a:moveTo>
                  <a:lnTo>
                    <a:pt x="16846831" y="0"/>
                  </a:lnTo>
                  <a:lnTo>
                    <a:pt x="16846831" y="896999"/>
                  </a:lnTo>
                  <a:lnTo>
                    <a:pt x="0" y="896999"/>
                  </a:lnTo>
                  <a:close/>
                </a:path>
              </a:pathLst>
            </a:custGeom>
            <a:blipFill>
              <a:blip r:embed="rId5">
                <a:alphaModFix amt="0"/>
              </a:blip>
              <a:stretch>
                <a:fillRect t="-315954" b="-315954"/>
              </a:stretch>
            </a:blipFill>
          </p:spPr>
          <p:txBody>
            <a:bodyPr/>
            <a:lstStyle/>
            <a:p>
              <a:endParaRPr lang="es-ES"/>
            </a:p>
          </p:txBody>
        </p:sp>
        <p:sp>
          <p:nvSpPr>
            <p:cNvPr id="7" name="TextBox 7"/>
            <p:cNvSpPr txBox="1"/>
            <p:nvPr/>
          </p:nvSpPr>
          <p:spPr>
            <a:xfrm>
              <a:off x="0" y="0"/>
              <a:ext cx="16846829" cy="897000"/>
            </a:xfrm>
            <a:prstGeom prst="rect">
              <a:avLst/>
            </a:prstGeom>
          </p:spPr>
          <p:txBody>
            <a:bodyPr lIns="0" tIns="0" rIns="0" bIns="0" rtlCol="0" anchor="ctr"/>
            <a:lstStyle/>
            <a:p>
              <a:pPr lvl="0">
                <a:lnSpc>
                  <a:spcPts val="2879"/>
                </a:lnSpc>
                <a:spcBef>
                  <a:spcPct val="0"/>
                </a:spcBef>
              </a:pPr>
              <a:r>
                <a:rPr lang="en-US" sz="3000" b="1" dirty="0" err="1">
                  <a:solidFill>
                    <a:srgbClr val="000000"/>
                  </a:solidFill>
                  <a:latin typeface="Lato Bold"/>
                  <a:ea typeface="Lato Bold"/>
                  <a:cs typeface="Lato Bold"/>
                  <a:sym typeface="Lato Bold"/>
                </a:rPr>
                <a:t>Domanda</a:t>
              </a:r>
              <a:r>
                <a:rPr lang="en-US" sz="3000" b="1" dirty="0">
                  <a:solidFill>
                    <a:srgbClr val="000000"/>
                  </a:solidFill>
                  <a:latin typeface="Lato Bold"/>
                  <a:ea typeface="Lato Bold"/>
                  <a:cs typeface="Lato Bold"/>
                  <a:sym typeface="Lato Bold"/>
                </a:rPr>
                <a:t> di </a:t>
              </a:r>
              <a:r>
                <a:rPr lang="en-US" sz="3000" b="1" dirty="0" err="1">
                  <a:solidFill>
                    <a:srgbClr val="000000"/>
                  </a:solidFill>
                  <a:latin typeface="Lato Bold"/>
                  <a:ea typeface="Lato Bold"/>
                  <a:cs typeface="Lato Bold"/>
                  <a:sym typeface="Lato Bold"/>
                </a:rPr>
                <a:t>riflessione</a:t>
              </a:r>
              <a:endParaRPr lang="en-US" sz="3000" b="1" dirty="0">
                <a:solidFill>
                  <a:srgbClr val="000000"/>
                </a:solidFill>
                <a:latin typeface="Lato Bold"/>
                <a:ea typeface="Lato Bold"/>
                <a:cs typeface="Lato Bold"/>
                <a:sym typeface="Lato Bold"/>
              </a:endParaRPr>
            </a:p>
          </p:txBody>
        </p:sp>
      </p:grpSp>
      <p:sp>
        <p:nvSpPr>
          <p:cNvPr id="8" name="TextBox 8"/>
          <p:cNvSpPr txBox="1"/>
          <p:nvPr/>
        </p:nvSpPr>
        <p:spPr>
          <a:xfrm>
            <a:off x="1028701" y="4027935"/>
            <a:ext cx="16040100" cy="3718967"/>
          </a:xfrm>
          <a:prstGeom prst="rect">
            <a:avLst/>
          </a:prstGeom>
        </p:spPr>
        <p:txBody>
          <a:bodyPr wrap="square" lIns="0" tIns="0" rIns="0" bIns="0" rtlCol="0" anchor="t">
            <a:spAutoFit/>
          </a:bodyPr>
          <a:lstStyle/>
          <a:p>
            <a:pPr marL="0" lvl="0" indent="0" algn="just">
              <a:lnSpc>
                <a:spcPts val="2879"/>
              </a:lnSpc>
              <a:spcBef>
                <a:spcPct val="0"/>
              </a:spcBef>
            </a:pPr>
            <a:r>
              <a:rPr lang="it-IT" sz="2800" u="none" strike="noStrike" dirty="0">
                <a:solidFill>
                  <a:srgbClr val="53575E"/>
                </a:solidFill>
                <a:latin typeface="Lato Light"/>
                <a:ea typeface="Lato Light"/>
                <a:cs typeface="Lato Light"/>
                <a:sym typeface="Lato Light"/>
              </a:rPr>
              <a:t>Rifletti su un modulo formativo specifico che insegni attualmente. </a:t>
            </a:r>
          </a:p>
          <a:p>
            <a:pPr marL="0" lvl="0" indent="0" algn="just">
              <a:lnSpc>
                <a:spcPts val="2879"/>
              </a:lnSpc>
              <a:spcBef>
                <a:spcPct val="0"/>
              </a:spcBef>
            </a:pPr>
            <a:endParaRPr lang="it-IT" sz="2800" dirty="0">
              <a:solidFill>
                <a:srgbClr val="53575E"/>
              </a:solidFill>
              <a:latin typeface="Lato Light"/>
              <a:ea typeface="Lato Light"/>
              <a:cs typeface="Lato Light"/>
              <a:sym typeface="Lato Light"/>
            </a:endParaRPr>
          </a:p>
          <a:p>
            <a:pPr marL="0" lvl="0" indent="0" algn="just">
              <a:lnSpc>
                <a:spcPts val="2879"/>
              </a:lnSpc>
              <a:spcBef>
                <a:spcPct val="0"/>
              </a:spcBef>
            </a:pPr>
            <a:r>
              <a:rPr lang="it-IT" sz="2800" u="none" strike="noStrike" dirty="0">
                <a:solidFill>
                  <a:srgbClr val="53575E"/>
                </a:solidFill>
                <a:latin typeface="Lato Light"/>
                <a:ea typeface="Lato Light"/>
                <a:cs typeface="Lato Light"/>
                <a:sym typeface="Lato Light"/>
              </a:rPr>
              <a:t>Se dovessi integrare uno strumento di IA generativa come “strumento di supporto” anziché come generatore di </a:t>
            </a:r>
            <a:r>
              <a:rPr lang="it-IT" sz="2800" u="none" strike="noStrike" dirty="0" err="1">
                <a:solidFill>
                  <a:srgbClr val="53575E"/>
                </a:solidFill>
                <a:latin typeface="Lato Light"/>
                <a:ea typeface="Lato Light"/>
                <a:cs typeface="Lato Light"/>
                <a:sym typeface="Lato Light"/>
              </a:rPr>
              <a:t>risposte,come</a:t>
            </a:r>
            <a:r>
              <a:rPr lang="it-IT" sz="2800" u="none" strike="noStrike" dirty="0">
                <a:solidFill>
                  <a:srgbClr val="53575E"/>
                </a:solidFill>
                <a:latin typeface="Lato Light"/>
                <a:ea typeface="Lato Light"/>
                <a:cs typeface="Lato Light"/>
                <a:sym typeface="Lato Light"/>
              </a:rPr>
              <a:t> riprogetteresti i “criteri di valutazione” dei contenuti formativi per garantire che gli studenti sviluppino strutture cognitive interne anziché limitarsi a simulare le competenze attraverso i risultati forniti dall'IA? </a:t>
            </a:r>
          </a:p>
          <a:p>
            <a:pPr marL="0" lvl="0" indent="0" algn="just">
              <a:lnSpc>
                <a:spcPts val="2879"/>
              </a:lnSpc>
              <a:spcBef>
                <a:spcPct val="0"/>
              </a:spcBef>
            </a:pPr>
            <a:endParaRPr lang="it-IT" sz="2800" dirty="0">
              <a:solidFill>
                <a:srgbClr val="53575E"/>
              </a:solidFill>
              <a:latin typeface="Lato Light"/>
              <a:ea typeface="Lato Light"/>
              <a:cs typeface="Lato Light"/>
              <a:sym typeface="Lato Light"/>
            </a:endParaRPr>
          </a:p>
          <a:p>
            <a:pPr marL="0" lvl="0" indent="0" algn="just">
              <a:lnSpc>
                <a:spcPts val="2879"/>
              </a:lnSpc>
              <a:spcBef>
                <a:spcPct val="0"/>
              </a:spcBef>
            </a:pPr>
            <a:r>
              <a:rPr lang="it-IT" sz="2800" u="none" strike="noStrike" dirty="0">
                <a:solidFill>
                  <a:srgbClr val="53575E"/>
                </a:solidFill>
                <a:latin typeface="Lato Light"/>
                <a:ea typeface="Lato Light"/>
                <a:cs typeface="Lato Light"/>
                <a:sym typeface="Lato Light"/>
              </a:rPr>
              <a:t>Come potresti riformulare questi criteri di valutazione per dimostrare che gli studenti hanno sviluppato una comprensione approfondita dei contenuti e sono in grado di giustificare le proprie decisioni, indipendentemente dall'uso degli strumenti di IA?</a:t>
            </a:r>
            <a:endParaRPr lang="en-US" sz="2800" u="none" strike="noStrike" dirty="0">
              <a:solidFill>
                <a:srgbClr val="53575E"/>
              </a:solidFill>
              <a:latin typeface="Lato Light"/>
              <a:ea typeface="Lato Light"/>
              <a:cs typeface="Lato Light"/>
              <a:sym typeface="Lato Light"/>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7852" y="2895600"/>
            <a:ext cx="6644848" cy="4610100"/>
          </a:xfrm>
          <a:prstGeom prst="rect">
            <a:avLst/>
          </a:prstGeom>
        </p:spPr>
        <p:txBody>
          <a:bodyPr lIns="0" tIns="0" rIns="0" bIns="0" rtlCol="0" anchor="t">
            <a:spAutoFit/>
          </a:bodyPr>
          <a:lstStyle/>
          <a:p>
            <a:pPr marL="0" lvl="0" indent="0" algn="l">
              <a:lnSpc>
                <a:spcPts val="6000"/>
              </a:lnSpc>
            </a:pPr>
            <a:r>
              <a:rPr lang="en-US" sz="6000" u="none" strike="noStrike">
                <a:solidFill>
                  <a:srgbClr val="000000"/>
                </a:solidFill>
                <a:latin typeface="Oswald"/>
                <a:ea typeface="Oswald"/>
                <a:cs typeface="Oswald"/>
                <a:sym typeface="Oswald"/>
              </a:rPr>
              <a:t>UNITÀ 4: RESPONSABILITÀ DELL'EDUCATORE NELLA SUPERVISIONE DELLE APPLICAZIONI DI IA IN AMBITO EDUCATIVO</a:t>
            </a:r>
          </a:p>
        </p:txBody>
      </p:sp>
      <p:grpSp>
        <p:nvGrpSpPr>
          <p:cNvPr id="3" name="Group 3"/>
          <p:cNvGrpSpPr/>
          <p:nvPr/>
        </p:nvGrpSpPr>
        <p:grpSpPr>
          <a:xfrm>
            <a:off x="7520273" y="71933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546735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DEL TITOLO</a:t>
            </a:r>
          </a:p>
        </p:txBody>
      </p:sp>
      <p:sp>
        <p:nvSpPr>
          <p:cNvPr id="3" name="TextBox 3"/>
          <p:cNvSpPr txBox="1"/>
          <p:nvPr/>
        </p:nvSpPr>
        <p:spPr>
          <a:xfrm>
            <a:off x="1028700" y="2971800"/>
            <a:ext cx="16230600" cy="4807213"/>
          </a:xfrm>
          <a:prstGeom prst="rect">
            <a:avLst/>
          </a:prstGeom>
        </p:spPr>
        <p:txBody>
          <a:bodyPr lIns="0" tIns="0" rIns="0" bIns="0" rtlCol="0" anchor="t">
            <a:spAutoFit/>
          </a:bodyPr>
          <a:lstStyle/>
          <a:p>
            <a:pPr marL="535939" lvl="1" indent="-267969"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CVET, è </a:t>
            </a:r>
            <a:r>
              <a:rPr lang="en-US" sz="2400" u="none" strike="noStrike" dirty="0" err="1">
                <a:solidFill>
                  <a:srgbClr val="000000"/>
                </a:solidFill>
                <a:latin typeface="Lato Light"/>
                <a:ea typeface="Lato Light"/>
                <a:cs typeface="Lato Light"/>
                <a:sym typeface="Lato Light"/>
              </a:rPr>
              <a:t>fondamentale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mantenere</a:t>
            </a:r>
            <a:r>
              <a:rPr lang="en-US" sz="2400" u="none" strike="noStrike" dirty="0">
                <a:solidFill>
                  <a:srgbClr val="000000"/>
                </a:solidFill>
                <a:latin typeface="Lato Light"/>
                <a:ea typeface="Lato Light"/>
                <a:cs typeface="Lato Light"/>
                <a:sym typeface="Lato Light"/>
              </a:rPr>
              <a:t> sempre un </a:t>
            </a:r>
            <a:r>
              <a:rPr lang="en-US" sz="2400" u="none" strike="noStrike" dirty="0" err="1">
                <a:solidFill>
                  <a:srgbClr val="000000"/>
                </a:solidFill>
                <a:latin typeface="Lato Light"/>
                <a:ea typeface="Lato Light"/>
                <a:cs typeface="Lato Light"/>
                <a:sym typeface="Lato Light"/>
              </a:rPr>
              <a:t>approccio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partecipativo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assicurandosi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strumento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e non come </a:t>
            </a:r>
            <a:r>
              <a:rPr lang="en-US" sz="2400" u="none" strike="noStrike" dirty="0" err="1">
                <a:solidFill>
                  <a:srgbClr val="000000"/>
                </a:solidFill>
                <a:latin typeface="Lato Light"/>
                <a:ea typeface="Lato Light"/>
                <a:cs typeface="Lato Light"/>
                <a:sym typeface="Lato Light"/>
              </a:rPr>
              <a:t>sostituto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a:t>
            </a:r>
          </a:p>
          <a:p>
            <a:pPr marL="535939" lvl="1" indent="-267969"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879"/>
              </a:lnSpc>
              <a:spcBef>
                <a:spcPct val="0"/>
              </a:spcBef>
            </a:pP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implica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revisione</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periodica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supportino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efficacemente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l'apprendimento</a:t>
            </a:r>
            <a:r>
              <a:rPr lang="en-US" sz="2400" u="none" strike="noStrike" dirty="0">
                <a:solidFill>
                  <a:srgbClr val="000000"/>
                </a:solidFill>
                <a:latin typeface="Lato Light"/>
                <a:ea typeface="Lato Light"/>
                <a:cs typeface="Lato Light"/>
                <a:sym typeface="Lato Light"/>
              </a:rPr>
              <a:t> e non </a:t>
            </a:r>
            <a:r>
              <a:rPr lang="en-US" sz="2400" u="none" strike="noStrike" dirty="0" err="1">
                <a:solidFill>
                  <a:srgbClr val="000000"/>
                </a:solidFill>
                <a:latin typeface="Lato Light"/>
                <a:ea typeface="Lato Light"/>
                <a:cs typeface="Lato Light"/>
                <a:sym typeface="Lato Light"/>
              </a:rPr>
              <a:t>riducano</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coinvolgimento</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a:t>
            </a:r>
          </a:p>
          <a:p>
            <a:pPr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35939" lvl="1" indent="-267969"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35939" lvl="1" indent="-267969"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È </a:t>
            </a:r>
            <a:r>
              <a:rPr lang="en-US" sz="2400" u="none" strike="noStrike" dirty="0" err="1">
                <a:solidFill>
                  <a:srgbClr val="000000"/>
                </a:solidFill>
                <a:latin typeface="Lato Light"/>
                <a:ea typeface="Lato Light"/>
                <a:cs typeface="Lato Light"/>
                <a:sym typeface="Lato Light"/>
              </a:rPr>
              <a:t>inoltre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opportuno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monitorare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parte</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evitare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un'eccessiva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dipendenza</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indebolire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pensiero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critico</a:t>
            </a:r>
            <a:r>
              <a:rPr lang="en-US" sz="2400" u="none" strike="noStrike" dirty="0">
                <a:solidFill>
                  <a:srgbClr val="000000"/>
                </a:solidFill>
                <a:latin typeface="Lato Light"/>
                <a:ea typeface="Lato Light"/>
                <a:cs typeface="Lato Light"/>
                <a:sym typeface="Lato Light"/>
              </a:rPr>
              <a:t>. </a:t>
            </a:r>
          </a:p>
          <a:p>
            <a:pPr marL="535939" lvl="1" indent="-267969"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879"/>
              </a:lnSpc>
              <a:spcBef>
                <a:spcPct val="0"/>
              </a:spcBef>
            </a:pPr>
            <a:r>
              <a:rPr lang="en-US" sz="2400" u="none" strike="noStrike" dirty="0">
                <a:solidFill>
                  <a:srgbClr val="000000"/>
                </a:solidFill>
                <a:latin typeface="Lato Light"/>
                <a:ea typeface="Lato Light"/>
                <a:cs typeface="Lato Light"/>
                <a:sym typeface="Lato Light"/>
              </a:rPr>
              <a:t>È </a:t>
            </a:r>
            <a:r>
              <a:rPr lang="en-US" sz="2400" u="none" strike="noStrike" dirty="0" err="1">
                <a:solidFill>
                  <a:srgbClr val="000000"/>
                </a:solidFill>
                <a:latin typeface="Lato Light"/>
                <a:ea typeface="Lato Light"/>
                <a:cs typeface="Lato Light"/>
                <a:sym typeface="Lato Light"/>
              </a:rPr>
              <a:t>opportuno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incoraggiarli</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mettere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discussione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ottenuti</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riflettere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proprie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risposte</a:t>
            </a:r>
            <a:r>
              <a:rPr lang="en-US" sz="2400" u="none" strike="noStrike" dirty="0">
                <a:solidFill>
                  <a:srgbClr val="000000"/>
                </a:solidFill>
                <a:latin typeface="Lato Light"/>
                <a:ea typeface="Lato Light"/>
                <a:cs typeface="Lato Light"/>
                <a:sym typeface="Lato Light"/>
              </a:rPr>
              <a:t> e a </a:t>
            </a:r>
            <a:r>
              <a:rPr lang="en-US" sz="2400" u="none" strike="noStrike" dirty="0" err="1">
                <a:solidFill>
                  <a:srgbClr val="000000"/>
                </a:solidFill>
                <a:latin typeface="Lato Light"/>
                <a:ea typeface="Lato Light"/>
                <a:cs typeface="Lato Light"/>
                <a:sym typeface="Lato Light"/>
              </a:rPr>
              <a:t>completare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alcuni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compiti</a:t>
            </a:r>
            <a:r>
              <a:rPr lang="en-US" sz="2400" u="none" strike="noStrike" dirty="0">
                <a:solidFill>
                  <a:srgbClr val="000000"/>
                </a:solidFill>
                <a:latin typeface="Lato Light"/>
                <a:ea typeface="Lato Light"/>
                <a:cs typeface="Lato Light"/>
                <a:sym typeface="Lato Light"/>
              </a:rPr>
              <a:t> senza il </a:t>
            </a:r>
            <a:r>
              <a:rPr lang="en-US" sz="2400" u="none" strike="noStrike" dirty="0" err="1">
                <a:solidFill>
                  <a:srgbClr val="000000"/>
                </a:solidFill>
                <a:latin typeface="Lato Light"/>
                <a:ea typeface="Lato Light"/>
                <a:cs typeface="Lato Light"/>
                <a:sym typeface="Lato Light"/>
              </a:rPr>
              <a:t>suo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aiuto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contribuendo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così</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prevenire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sovraccarico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cognitivo</a:t>
            </a:r>
            <a:r>
              <a:rPr lang="en-US" sz="2400" u="none" strike="noStrike" dirty="0">
                <a:solidFill>
                  <a:srgbClr val="000000"/>
                </a:solidFill>
                <a:latin typeface="Lato Light"/>
                <a:ea typeface="Lato Light"/>
                <a:cs typeface="Lato Light"/>
                <a:sym typeface="Lato Light"/>
              </a:rPr>
              <a:t> e a </a:t>
            </a:r>
            <a:r>
              <a:rPr lang="en-US" sz="2400" u="none" strike="noStrike" dirty="0" err="1">
                <a:solidFill>
                  <a:srgbClr val="000000"/>
                </a:solidFill>
                <a:latin typeface="Lato Light"/>
                <a:ea typeface="Lato Light"/>
                <a:cs typeface="Lato Light"/>
                <a:sym typeface="Lato Light"/>
              </a:rPr>
              <a:t>mantenerli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attivamente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coinvolti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a:t>
            </a:r>
          </a:p>
        </p:txBody>
      </p:sp>
      <p:sp>
        <p:nvSpPr>
          <p:cNvPr id="4" name="TextBox 4"/>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RESPONSABILITÀ DELL'EDUCATORE NELLA SUPERVISIONE DELLE APPLICAZIONI DI IA IN AMBITO EDUCATIVO</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658674" y="1028700"/>
            <a:ext cx="7600626"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CVET, </a:t>
            </a:r>
            <a:r>
              <a:rPr lang="en-US" sz="2400" u="none" strike="noStrike" dirty="0" err="1">
                <a:solidFill>
                  <a:srgbClr val="000000"/>
                </a:solidFill>
                <a:latin typeface="Lato Light"/>
                <a:ea typeface="Lato Light"/>
                <a:cs typeface="Lato Light"/>
                <a:sym typeface="Lato Light"/>
              </a:rPr>
              <a:t>dovrai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agire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garante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pratiche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etiche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ambienti</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un'elevata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presenza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tue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includono</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
        <p:nvSpPr>
          <p:cNvPr id="5" name="TextBox 5"/>
          <p:cNvSpPr txBox="1"/>
          <p:nvPr/>
        </p:nvSpPr>
        <p:spPr>
          <a:xfrm>
            <a:off x="9658674" y="2759010"/>
            <a:ext cx="7600626" cy="2203937"/>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Protezione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dati</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Light"/>
                <a:cs typeface="Lato Light"/>
                <a:sym typeface="Lato Light"/>
              </a:rPr>
              <a:t> è </a:t>
            </a:r>
            <a:r>
              <a:rPr lang="en-US" sz="2400" u="none" strike="noStrike" dirty="0" err="1">
                <a:solidFill>
                  <a:srgbClr val="000000"/>
                </a:solidFill>
                <a:latin typeface="Lato Light" panose="020F0302020204030203" pitchFamily="34" charset="0"/>
                <a:ea typeface="Lato Light"/>
                <a:cs typeface="Lato Light"/>
                <a:sym typeface="Lato Light"/>
              </a:rPr>
              <a:t>necessario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garantire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gestione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didattici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sicura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tuteli</a:t>
            </a:r>
            <a:r>
              <a:rPr lang="en-US" sz="2400" u="none" strike="noStrike" dirty="0">
                <a:solidFill>
                  <a:srgbClr val="000000"/>
                </a:solidFill>
                <a:latin typeface="Lato Light" panose="020F0302020204030203" pitchFamily="34" charset="0"/>
                <a:ea typeface="Lato Light"/>
                <a:cs typeface="Lato Light"/>
                <a:sym typeface="Lato Light"/>
              </a:rPr>
              <a:t> la privacy </a:t>
            </a:r>
            <a:r>
              <a:rPr lang="en-US" sz="2400" u="none" strike="noStrike" dirty="0" err="1">
                <a:solidFill>
                  <a:srgbClr val="000000"/>
                </a:solidFill>
                <a:latin typeface="Lato Light" panose="020F0302020204030203" pitchFamily="34" charset="0"/>
                <a:ea typeface="Lato Light"/>
                <a:cs typeface="Lato Light"/>
                <a:sym typeface="Lato Light"/>
              </a:rPr>
              <a:t>individuale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conforme</a:t>
            </a:r>
            <a:r>
              <a:rPr lang="en-US" sz="2400" u="none" strike="noStrike" dirty="0">
                <a:solidFill>
                  <a:srgbClr val="000000"/>
                </a:solidFill>
                <a:latin typeface="Lato Light" panose="020F0302020204030203" pitchFamily="34" charset="0"/>
                <a:ea typeface="Lato Light"/>
                <a:cs typeface="Lato Light"/>
                <a:sym typeface="Lato Light"/>
              </a:rPr>
              <a:t> a normative </a:t>
            </a:r>
            <a:r>
              <a:rPr lang="en-US" sz="2400" u="none" strike="noStrike" dirty="0" err="1">
                <a:solidFill>
                  <a:srgbClr val="000000"/>
                </a:solidFill>
                <a:latin typeface="Lato Light" panose="020F0302020204030203" pitchFamily="34" charset="0"/>
                <a:ea typeface="Lato Light"/>
                <a:cs typeface="Lato Light"/>
                <a:sym typeface="Lato Light"/>
              </a:rPr>
              <a:t>quali</a:t>
            </a:r>
            <a:r>
              <a:rPr lang="en-US" sz="2400" u="none" strike="noStrike" dirty="0">
                <a:solidFill>
                  <a:srgbClr val="000000"/>
                </a:solidFill>
                <a:latin typeface="Lato Light" panose="020F0302020204030203" pitchFamily="34" charset="0"/>
                <a:ea typeface="Lato Light"/>
                <a:cs typeface="Lato Light"/>
                <a:sym typeface="Lato Light"/>
              </a:rPr>
              <a:t> il GDPR. </a:t>
            </a:r>
            <a:r>
              <a:rPr lang="en-US" sz="2400" u="none" strike="noStrike" dirty="0" err="1">
                <a:solidFill>
                  <a:srgbClr val="000000"/>
                </a:solidFill>
                <a:latin typeface="Lato Light" panose="020F0302020204030203" pitchFamily="34" charset="0"/>
                <a:ea typeface="Lato Light"/>
                <a:cs typeface="Lato Light"/>
                <a:sym typeface="Lato Light"/>
              </a:rPr>
              <a:t>Ciò</a:t>
            </a:r>
            <a:r>
              <a:rPr lang="en-US" sz="2400" u="none" strike="noStrike" dirty="0">
                <a:solidFill>
                  <a:srgbClr val="000000"/>
                </a:solidFill>
                <a:latin typeface="Lato Light" panose="020F0302020204030203" pitchFamily="34" charset="0"/>
                <a:ea typeface="Lato Light"/>
                <a:cs typeface="Lato Light"/>
                <a:sym typeface="Lato Light"/>
              </a:rPr>
              <a:t> include </a:t>
            </a:r>
            <a:r>
              <a:rPr lang="en-US" sz="2400" u="none" strike="noStrike" dirty="0" err="1">
                <a:solidFill>
                  <a:srgbClr val="000000"/>
                </a:solidFill>
                <a:latin typeface="Lato Light" panose="020F0302020204030203" pitchFamily="34" charset="0"/>
                <a:ea typeface="Lato Light"/>
                <a:cs typeface="Lato Light"/>
                <a:sym typeface="Lato Light"/>
              </a:rPr>
              <a:t>informare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a:t>
            </a:r>
            <a:r>
              <a:rPr lang="en-US" sz="2400" u="none" strike="noStrike" dirty="0">
                <a:solidFill>
                  <a:srgbClr val="000000"/>
                </a:solidFill>
                <a:latin typeface="Lato Light" panose="020F0302020204030203" pitchFamily="34" charset="0"/>
                <a:ea typeface="Lato Light"/>
                <a:cs typeface="Lato Light"/>
                <a:sym typeface="Lato Light"/>
              </a:rPr>
              <a:t> come </a:t>
            </a:r>
            <a:r>
              <a:rPr lang="en-US" sz="2400" u="none" strike="noStrike" dirty="0" err="1">
                <a:solidFill>
                  <a:srgbClr val="000000"/>
                </a:solidFill>
                <a:latin typeface="Lato Light" panose="020F0302020204030203" pitchFamily="34" charset="0"/>
                <a:ea typeface="Lato Light"/>
                <a:cs typeface="Lato Light"/>
                <a:sym typeface="Lato Light"/>
              </a:rPr>
              <a:t>vengono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utilizzati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loro </a:t>
            </a:r>
            <a:r>
              <a:rPr lang="en-US" sz="2400" u="none" strike="noStrike" dirty="0" err="1">
                <a:solidFill>
                  <a:srgbClr val="000000"/>
                </a:solidFill>
                <a:latin typeface="Lato Light" panose="020F0302020204030203" pitchFamily="34" charset="0"/>
                <a:ea typeface="Lato Light"/>
                <a:cs typeface="Lato Light"/>
                <a:sym typeface="Lato Light"/>
              </a:rPr>
              <a:t>dati</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mantenere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meccanismi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individuare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eventuali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problemi</a:t>
            </a:r>
            <a:r>
              <a:rPr lang="en-US" sz="2400" u="none" strike="noStrike" dirty="0">
                <a:solidFill>
                  <a:srgbClr val="000000"/>
                </a:solidFill>
                <a:latin typeface="Lato Light" panose="020F0302020204030203" pitchFamily="34" charset="0"/>
                <a:ea typeface="Lato Light"/>
                <a:cs typeface="Lato Light"/>
                <a:sym typeface="Lato Light"/>
              </a:rPr>
              <a:t> di privacy.</a:t>
            </a:r>
          </a:p>
        </p:txBody>
      </p:sp>
      <p:sp>
        <p:nvSpPr>
          <p:cNvPr id="6" name="TextBox 6"/>
          <p:cNvSpPr txBox="1"/>
          <p:nvPr/>
        </p:nvSpPr>
        <p:spPr>
          <a:xfrm>
            <a:off x="9658674" y="5302185"/>
            <a:ext cx="7600626" cy="1447800"/>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Mitigazione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pregiudizi</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Light"/>
                <a:cs typeface="Lato Light"/>
                <a:sym typeface="Lato Light"/>
              </a:rPr>
              <a:t> è </a:t>
            </a:r>
            <a:r>
              <a:rPr lang="en-US" sz="2400" u="none" strike="noStrike" dirty="0" err="1">
                <a:solidFill>
                  <a:srgbClr val="000000"/>
                </a:solidFill>
                <a:latin typeface="Lato Light" panose="020F0302020204030203" pitchFamily="34" charset="0"/>
                <a:ea typeface="Lato Light"/>
                <a:cs typeface="Lato Light"/>
                <a:sym typeface="Lato Light"/>
              </a:rPr>
              <a:t>necessario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rimanere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vigili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individuare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eventuali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pregiudizi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algoritmici</a:t>
            </a:r>
            <a:r>
              <a:rPr lang="en-US" sz="2400" u="none" strike="noStrike" dirty="0">
                <a:solidFill>
                  <a:srgbClr val="000000"/>
                </a:solidFill>
                <a:latin typeface="Lato Light" panose="020F0302020204030203" pitchFamily="34" charset="0"/>
                <a:ea typeface="Lato Light"/>
                <a:cs typeface="Lato Light"/>
                <a:sym typeface="Lato Light"/>
              </a:rPr>
              <a:t> (ad </a:t>
            </a:r>
            <a:r>
              <a:rPr lang="en-US" sz="2400" u="none" strike="noStrike" dirty="0" err="1">
                <a:solidFill>
                  <a:srgbClr val="000000"/>
                </a:solidFill>
                <a:latin typeface="Lato Light" panose="020F0302020204030203" pitchFamily="34" charset="0"/>
                <a:ea typeface="Lato Light"/>
                <a:cs typeface="Lato Light"/>
                <a:sym typeface="Lato Light"/>
              </a:rPr>
              <a:t>esempio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relativi</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genere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razza</a:t>
            </a:r>
            <a:r>
              <a:rPr lang="en-US" sz="2400" u="none" strike="noStrike" dirty="0">
                <a:solidFill>
                  <a:srgbClr val="000000"/>
                </a:solidFill>
                <a:latin typeface="Lato Light" panose="020F0302020204030203" pitchFamily="34" charset="0"/>
                <a:ea typeface="Lato Light"/>
                <a:cs typeface="Lato Light"/>
                <a:sym typeface="Lato Light"/>
              </a:rPr>
              <a:t> o </a:t>
            </a:r>
            <a:r>
              <a:rPr lang="en-US" sz="2400" u="none" strike="noStrike" dirty="0" err="1">
                <a:solidFill>
                  <a:srgbClr val="000000"/>
                </a:solidFill>
                <a:latin typeface="Lato Light" panose="020F0302020204030203" pitchFamily="34" charset="0"/>
                <a:ea typeface="Lato Light"/>
                <a:cs typeface="Lato Light"/>
                <a:sym typeface="Lato Light"/>
              </a:rPr>
              <a:t>disabilità</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correggerli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garantire</a:t>
            </a:r>
            <a:r>
              <a:rPr lang="en-US" sz="2400" u="none" strike="noStrike" dirty="0">
                <a:solidFill>
                  <a:srgbClr val="000000"/>
                </a:solidFill>
                <a:latin typeface="Lato Light" panose="020F0302020204030203" pitchFamily="34" charset="0"/>
                <a:ea typeface="Lato Light"/>
                <a:cs typeface="Lato Light"/>
                <a:sym typeface="Lato Light"/>
              </a:rPr>
              <a:t> un </a:t>
            </a:r>
            <a:r>
              <a:rPr lang="en-US" sz="2400" u="none" strike="noStrike" dirty="0" err="1">
                <a:solidFill>
                  <a:srgbClr val="000000"/>
                </a:solidFill>
                <a:latin typeface="Lato Light" panose="020F0302020204030203" pitchFamily="34" charset="0"/>
                <a:ea typeface="Lato Light"/>
                <a:cs typeface="Lato Light"/>
                <a:sym typeface="Lato Light"/>
              </a:rPr>
              <a:t>trattamento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equo</a:t>
            </a:r>
            <a:r>
              <a:rPr lang="en-US" sz="2400" u="none" strike="noStrike" dirty="0">
                <a:solidFill>
                  <a:srgbClr val="000000"/>
                </a:solidFill>
                <a:latin typeface="Lato Light" panose="020F0302020204030203" pitchFamily="34" charset="0"/>
                <a:ea typeface="Lato Light"/>
                <a:cs typeface="Lato Light"/>
                <a:sym typeface="Lato Light"/>
              </a:rPr>
              <a:t>.</a:t>
            </a:r>
          </a:p>
        </p:txBody>
      </p:sp>
      <p:sp>
        <p:nvSpPr>
          <p:cNvPr id="7" name="TextBox 7"/>
          <p:cNvSpPr txBox="1"/>
          <p:nvPr/>
        </p:nvSpPr>
        <p:spPr>
          <a:xfrm>
            <a:off x="9658674" y="7121460"/>
            <a:ext cx="7600626" cy="1832040"/>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Lista </a:t>
            </a:r>
            <a:r>
              <a:rPr lang="en-US" sz="2400" b="1" u="none" strike="noStrike" dirty="0" err="1">
                <a:solidFill>
                  <a:srgbClr val="000000"/>
                </a:solidFill>
                <a:latin typeface="Lato Light" panose="020F0302020204030203" pitchFamily="34" charset="0"/>
                <a:ea typeface="Lato Bold"/>
                <a:cs typeface="Lato Bold"/>
                <a:sym typeface="Lato Bold"/>
              </a:rPr>
              <a:t>bianca</a:t>
            </a:r>
            <a:r>
              <a:rPr lang="en-US" sz="2400" b="1" u="none" strike="noStrike" dirty="0">
                <a:solidFill>
                  <a:srgbClr val="000000"/>
                </a:solidFill>
                <a:latin typeface="Lato Light" panose="020F0302020204030203" pitchFamily="34" charset="0"/>
                <a:ea typeface="Lato Bold"/>
                <a:cs typeface="Lato Bold"/>
                <a:sym typeface="Lato Bold"/>
              </a:rPr>
              <a:t> e </a:t>
            </a:r>
            <a:r>
              <a:rPr lang="en-US" sz="2400" b="1" u="none" strike="noStrike" dirty="0" err="1">
                <a:solidFill>
                  <a:srgbClr val="000000"/>
                </a:solidFill>
                <a:latin typeface="Lato Light" panose="020F0302020204030203" pitchFamily="34" charset="0"/>
                <a:ea typeface="Lato Bold"/>
                <a:cs typeface="Lato Bold"/>
                <a:sym typeface="Lato Bold"/>
              </a:rPr>
              <a:t>validazione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Light"/>
                <a:cs typeface="Lato Light"/>
                <a:sym typeface="Lato Light"/>
              </a:rPr>
              <a:t>è </a:t>
            </a:r>
            <a:r>
              <a:rPr lang="en-US" sz="2400" u="none" strike="noStrike" dirty="0" err="1">
                <a:solidFill>
                  <a:srgbClr val="000000"/>
                </a:solidFill>
                <a:latin typeface="Lato Light" panose="020F0302020204030203" pitchFamily="34" charset="0"/>
                <a:ea typeface="Lato Light"/>
                <a:cs typeface="Lato Light"/>
                <a:sym typeface="Lato Light"/>
              </a:rPr>
              <a:t>necessario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essere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coinvolti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validazione</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strumenti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prima della loro </a:t>
            </a:r>
            <a:r>
              <a:rPr lang="en-US" sz="2400" u="none" strike="noStrike" dirty="0" err="1">
                <a:solidFill>
                  <a:srgbClr val="000000"/>
                </a:solidFill>
                <a:latin typeface="Lato Light" panose="020F0302020204030203" pitchFamily="34" charset="0"/>
                <a:ea typeface="Lato Light"/>
                <a:cs typeface="Lato Light"/>
                <a:sym typeface="Lato Light"/>
              </a:rPr>
              <a:t>adozione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larga</a:t>
            </a:r>
            <a:r>
              <a:rPr lang="en-US" sz="2400" u="none" strike="noStrike" dirty="0">
                <a:solidFill>
                  <a:srgbClr val="000000"/>
                </a:solidFill>
                <a:latin typeface="Lato Light" panose="020F0302020204030203" pitchFamily="34" charset="0"/>
                <a:ea typeface="Lato Light"/>
                <a:cs typeface="Lato Light"/>
                <a:sym typeface="Lato Light"/>
              </a:rPr>
              <a:t> scala, per </a:t>
            </a:r>
            <a:r>
              <a:rPr lang="en-US" sz="2400" u="none" strike="noStrike" dirty="0" err="1">
                <a:solidFill>
                  <a:srgbClr val="000000"/>
                </a:solidFill>
                <a:latin typeface="Lato Light" panose="020F0302020204030203" pitchFamily="34" charset="0"/>
                <a:ea typeface="Lato Light"/>
                <a:cs typeface="Lato Light"/>
                <a:sym typeface="Lato Light"/>
              </a:rPr>
              <a:t>garantire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siano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sicuri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appropriati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all'età</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pedagogicamente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validi</a:t>
            </a:r>
            <a:r>
              <a:rPr lang="en-US" sz="2400" u="none" strike="noStrike" dirty="0">
                <a:solidFill>
                  <a:srgbClr val="000000"/>
                </a:solidFill>
                <a:latin typeface="Lato Light" panose="020F0302020204030203" pitchFamily="34" charset="0"/>
                <a:ea typeface="Lato Light"/>
                <a:cs typeface="Lato Light"/>
                <a:sym typeface="Lato Light"/>
              </a:rPr>
              <a:t>.</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07334" y="1524000"/>
            <a:ext cx="9451966" cy="72390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Il principio </a:t>
            </a:r>
            <a:r>
              <a:rPr lang="en-US" sz="2400" u="none" strike="noStrike" dirty="0" err="1">
                <a:solidFill>
                  <a:srgbClr val="000000"/>
                </a:solidFill>
                <a:latin typeface="Lato Light"/>
                <a:ea typeface="Lato Light"/>
                <a:cs typeface="Lato Light"/>
                <a:sym typeface="Lato Light"/>
              </a:rPr>
              <a:t>dello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sforzo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iniziale</a:t>
            </a:r>
            <a:r>
              <a:rPr lang="en-US" sz="2400" u="none" strike="noStrike" dirty="0">
                <a:solidFill>
                  <a:srgbClr val="000000"/>
                </a:solidFill>
                <a:latin typeface="Lato Light"/>
                <a:ea typeface="Lato Light"/>
                <a:cs typeface="Lato Light"/>
                <a:sym typeface="Lato Light"/>
              </a:rPr>
              <a:t> è un </a:t>
            </a:r>
            <a:r>
              <a:rPr lang="en-US" sz="2400" u="none" strike="noStrike" dirty="0" err="1">
                <a:solidFill>
                  <a:srgbClr val="000000"/>
                </a:solidFill>
                <a:latin typeface="Lato Light"/>
                <a:ea typeface="Lato Light"/>
                <a:cs typeface="Lato Light"/>
                <a:sym typeface="Lato Light"/>
              </a:rPr>
              <a:t>intervento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strategico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progettato</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prevenire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dipendenza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cognitiva</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Richiede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confrontarsi</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concetti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complessi</a:t>
            </a:r>
            <a:r>
              <a:rPr lang="en-US" sz="2400" u="none" strike="noStrike" dirty="0">
                <a:solidFill>
                  <a:srgbClr val="000000"/>
                </a:solidFill>
                <a:latin typeface="Lato Light"/>
                <a:ea typeface="Lato Light"/>
                <a:cs typeface="Lato Light"/>
                <a:sym typeface="Lato Light"/>
              </a:rPr>
              <a:t> e di </a:t>
            </a:r>
            <a:r>
              <a:rPr lang="en-US" sz="2400" u="none" strike="noStrike" dirty="0" err="1">
                <a:solidFill>
                  <a:srgbClr val="000000"/>
                </a:solidFill>
                <a:latin typeface="Lato Light"/>
                <a:ea typeface="Lato Light"/>
                <a:cs typeface="Lato Light"/>
                <a:sym typeface="Lato Light"/>
              </a:rPr>
              <a:t>condurre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ricerche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indipendenti</a:t>
            </a:r>
            <a:r>
              <a:rPr lang="en-US" sz="2400" u="none" strike="noStrike" dirty="0">
                <a:solidFill>
                  <a:srgbClr val="000000"/>
                </a:solidFill>
                <a:latin typeface="Lato Light"/>
                <a:ea typeface="Lato Light"/>
                <a:cs typeface="Lato Light"/>
                <a:sym typeface="Lato Light"/>
              </a:rPr>
              <a:t> prima di </a:t>
            </a:r>
            <a:r>
              <a:rPr lang="en-US" sz="2400" u="none" strike="noStrike" dirty="0" err="1">
                <a:solidFill>
                  <a:srgbClr val="000000"/>
                </a:solidFill>
                <a:latin typeface="Lato Light"/>
                <a:ea typeface="Lato Light"/>
                <a:cs typeface="Lato Light"/>
                <a:sym typeface="Lato Light"/>
              </a:rPr>
              <a:t>poter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rimanga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l'artefice</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risultato</a:t>
            </a:r>
            <a:r>
              <a:rPr lang="en-US" sz="2400" u="none" strike="noStrike" dirty="0">
                <a:solidFill>
                  <a:srgbClr val="000000"/>
                </a:solidFill>
                <a:latin typeface="Lato Light"/>
                <a:ea typeface="Lato Light"/>
                <a:cs typeface="Lato Light"/>
                <a:sym typeface="Lato Light"/>
              </a:rPr>
              <a:t> finale, </a:t>
            </a:r>
            <a:r>
              <a:rPr lang="en-US" sz="2400" u="none" strike="noStrike" dirty="0" err="1">
                <a:solidFill>
                  <a:srgbClr val="000000"/>
                </a:solidFill>
                <a:latin typeface="Lato Light"/>
                <a:ea typeface="Lato Light"/>
                <a:cs typeface="Lato Light"/>
                <a:sym typeface="Lato Light"/>
              </a:rPr>
              <a:t>evitando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esternalizzare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conoscenze</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L'approccio</a:t>
            </a:r>
            <a:r>
              <a:rPr lang="en-US" sz="2400" u="none" strike="noStrike" dirty="0">
                <a:solidFill>
                  <a:srgbClr val="000000"/>
                </a:solidFill>
                <a:latin typeface="Lato Light"/>
                <a:ea typeface="Lato Light"/>
                <a:cs typeface="Lato Light"/>
                <a:sym typeface="Lato Light"/>
              </a:rPr>
              <a:t> "Diagnostic Duo" </a:t>
            </a:r>
            <a:r>
              <a:rPr lang="en-US" sz="2400" u="none" strike="noStrike" dirty="0" err="1">
                <a:solidFill>
                  <a:srgbClr val="000000"/>
                </a:solidFill>
                <a:latin typeface="Lato Light"/>
                <a:ea typeface="Lato Light"/>
                <a:cs typeface="Lato Light"/>
                <a:sym typeface="Lato Light"/>
              </a:rPr>
              <a:t>combina</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con la </a:t>
            </a:r>
            <a:r>
              <a:rPr lang="en-US" sz="2400" u="none" strike="noStrike" dirty="0" err="1">
                <a:solidFill>
                  <a:srgbClr val="000000"/>
                </a:solidFill>
                <a:latin typeface="Lato Light"/>
                <a:ea typeface="Lato Light"/>
                <a:cs typeface="Lato Light"/>
                <a:sym typeface="Lato Light"/>
              </a:rPr>
              <a:t>competenza</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fungere</a:t>
            </a:r>
            <a:r>
              <a:rPr lang="en-US" sz="2400" u="none" strike="noStrike" dirty="0">
                <a:solidFill>
                  <a:srgbClr val="000000"/>
                </a:solidFill>
                <a:latin typeface="Lato Light"/>
                <a:ea typeface="Lato Light"/>
                <a:cs typeface="Lato Light"/>
                <a:sym typeface="Lato Light"/>
              </a:rPr>
              <a:t> da tutor </a:t>
            </a:r>
            <a:r>
              <a:rPr lang="en-US" sz="2400" u="none" strike="noStrike" dirty="0" err="1">
                <a:solidFill>
                  <a:srgbClr val="000000"/>
                </a:solidFill>
                <a:latin typeface="Lato Light"/>
                <a:ea typeface="Lato Light"/>
                <a:cs typeface="Lato Light"/>
                <a:sym typeface="Lato Light"/>
              </a:rPr>
              <a:t>formulando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domande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guida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aiutano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le lacune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comprensione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Allo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stesso</a:t>
            </a:r>
            <a:r>
              <a:rPr lang="en-US" sz="2400" u="none" strike="noStrike" dirty="0">
                <a:solidFill>
                  <a:srgbClr val="000000"/>
                </a:solidFill>
                <a:latin typeface="Lato Light"/>
                <a:ea typeface="Lato Light"/>
                <a:cs typeface="Lato Light"/>
                <a:sym typeface="Lato Light"/>
              </a:rPr>
              <a:t> tempo, </a:t>
            </a:r>
            <a:r>
              <a:rPr lang="en-US" sz="2400" u="none" strike="noStrike" dirty="0" err="1">
                <a:solidFill>
                  <a:srgbClr val="000000"/>
                </a:solidFill>
                <a:latin typeface="Lato Light"/>
                <a:ea typeface="Lato Light"/>
                <a:cs typeface="Lato Light"/>
                <a:sym typeface="Lato Light"/>
              </a:rPr>
              <a:t>fornisce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te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dashboard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mostra</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difficoltà</a:t>
            </a:r>
            <a:r>
              <a:rPr lang="en-US" sz="2400" u="none" strike="noStrike" dirty="0">
                <a:solidFill>
                  <a:srgbClr val="000000"/>
                </a:solidFill>
                <a:latin typeface="Lato Light"/>
                <a:ea typeface="Lato Light"/>
                <a:cs typeface="Lato Light"/>
                <a:sym typeface="Lato Light"/>
              </a:rPr>
              <a:t> di ogni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consente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rapidamente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problemi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offrire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mirato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liberando</a:t>
            </a:r>
            <a:r>
              <a:rPr lang="en-US" sz="2400" u="none" strike="noStrike" dirty="0">
                <a:solidFill>
                  <a:srgbClr val="000000"/>
                </a:solidFill>
                <a:latin typeface="Lato Light"/>
                <a:ea typeface="Lato Light"/>
                <a:cs typeface="Lato Light"/>
                <a:sym typeface="Lato Light"/>
              </a:rPr>
              <a:t> tempo da </a:t>
            </a:r>
            <a:r>
              <a:rPr lang="en-US" sz="2400" u="none" strike="noStrike" dirty="0" err="1">
                <a:solidFill>
                  <a:srgbClr val="000000"/>
                </a:solidFill>
                <a:latin typeface="Lato Light"/>
                <a:ea typeface="Lato Light"/>
                <a:cs typeface="Lato Light"/>
                <a:sym typeface="Lato Light"/>
              </a:rPr>
              <a:t>dedicare</a:t>
            </a:r>
            <a:r>
              <a:rPr lang="en-US" sz="2400" u="none" strike="noStrike" dirty="0">
                <a:solidFill>
                  <a:srgbClr val="000000"/>
                </a:solidFill>
                <a:latin typeface="Lato Light"/>
                <a:ea typeface="Lato Light"/>
                <a:cs typeface="Lato Light"/>
                <a:sym typeface="Lato Light"/>
              </a:rPr>
              <a:t> al </a:t>
            </a:r>
            <a:r>
              <a:rPr lang="en-US" sz="2400" u="none" strike="noStrike" dirty="0" err="1">
                <a:solidFill>
                  <a:srgbClr val="000000"/>
                </a:solidFill>
                <a:latin typeface="Lato Light"/>
                <a:ea typeface="Lato Light"/>
                <a:cs typeface="Lato Light"/>
                <a:sym typeface="Lato Light"/>
              </a:rPr>
              <a:t>tutoraggio</a:t>
            </a:r>
            <a:r>
              <a:rPr lang="en-US" sz="2400" u="none" strike="noStrike" dirty="0">
                <a:solidFill>
                  <a:srgbClr val="000000"/>
                </a:solidFill>
                <a:latin typeface="Lato Light"/>
                <a:ea typeface="Lato Light"/>
                <a:cs typeface="Lato Light"/>
                <a:sym typeface="Lato Light"/>
              </a:rPr>
              <a:t> e alla </a:t>
            </a:r>
            <a:r>
              <a:rPr lang="en-US" sz="2400" u="none" strike="noStrike" dirty="0" err="1">
                <a:solidFill>
                  <a:srgbClr val="000000"/>
                </a:solidFill>
                <a:latin typeface="Lato Light"/>
                <a:ea typeface="Lato Light"/>
                <a:cs typeface="Lato Light"/>
                <a:sym typeface="Lato Light"/>
              </a:rPr>
              <a:t>guida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anziché</a:t>
            </a:r>
            <a:r>
              <a:rPr lang="en-US" sz="2400" u="none" strike="noStrike" dirty="0">
                <a:solidFill>
                  <a:srgbClr val="000000"/>
                </a:solidFill>
                <a:latin typeface="Lato Light"/>
                <a:ea typeface="Lato Light"/>
                <a:cs typeface="Lato Light"/>
                <a:sym typeface="Lato Light"/>
              </a:rPr>
              <a:t> alla semplice </a:t>
            </a:r>
            <a:r>
              <a:rPr lang="en-US" sz="2400" u="none" strike="noStrike" dirty="0" err="1">
                <a:solidFill>
                  <a:srgbClr val="000000"/>
                </a:solidFill>
                <a:latin typeface="Lato Light"/>
                <a:ea typeface="Lato Light"/>
                <a:cs typeface="Lato Light"/>
                <a:sym typeface="Lato Light"/>
              </a:rPr>
              <a:t>erogazione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contenuti</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514350" y="0"/>
            <a:ext cx="6858000" cy="10287000"/>
            <a:chOff x="0" y="0"/>
            <a:chExt cx="9144000" cy="13716000"/>
          </a:xfrm>
        </p:grpSpPr>
        <p:sp>
          <p:nvSpPr>
            <p:cNvPr id="4" name="Freeform 4"/>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57275"/>
            <a:ext cx="9008402" cy="65570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000000"/>
                </a:solidFill>
                <a:latin typeface="Lato Light"/>
                <a:ea typeface="Lato Light"/>
                <a:cs typeface="Lato Light"/>
                <a:sym typeface="Lato Light"/>
              </a:rPr>
              <a:t>In qualità di formatore CVET, devi supervisionare l'uso integrato dell'IA per garantire che funga da "partner di formazione cognitiva".</a:t>
            </a:r>
          </a:p>
        </p:txBody>
      </p:sp>
      <p:grpSp>
        <p:nvGrpSpPr>
          <p:cNvPr id="3" name="Group 3"/>
          <p:cNvGrpSpPr/>
          <p:nvPr/>
        </p:nvGrpSpPr>
        <p:grpSpPr>
          <a:xfrm>
            <a:off x="1028700" y="2028937"/>
            <a:ext cx="5737498" cy="557100"/>
            <a:chOff x="0" y="0"/>
            <a:chExt cx="7649997" cy="742800"/>
          </a:xfrm>
        </p:grpSpPr>
        <p:sp>
          <p:nvSpPr>
            <p:cNvPr id="4" name="Freeform 4"/>
            <p:cNvSpPr/>
            <p:nvPr/>
          </p:nvSpPr>
          <p:spPr>
            <a:xfrm>
              <a:off x="0" y="0"/>
              <a:ext cx="7650000" cy="742802"/>
            </a:xfrm>
            <a:custGeom>
              <a:avLst/>
              <a:gdLst/>
              <a:ahLst/>
              <a:cxnLst/>
              <a:rect l="l" t="t" r="r" b="b"/>
              <a:pathLst>
                <a:path w="7650000" h="742802">
                  <a:moveTo>
                    <a:pt x="0" y="0"/>
                  </a:moveTo>
                  <a:lnTo>
                    <a:pt x="7650000" y="0"/>
                  </a:lnTo>
                  <a:lnTo>
                    <a:pt x="7650000" y="742802"/>
                  </a:lnTo>
                  <a:lnTo>
                    <a:pt x="0" y="742802"/>
                  </a:lnTo>
                  <a:close/>
                </a:path>
              </a:pathLst>
            </a:custGeom>
            <a:blipFill>
              <a:blip r:embed="rId4">
                <a:alphaModFix amt="0"/>
              </a:blip>
              <a:stretch>
                <a:fillRect t="-150673" b="-150672"/>
              </a:stretch>
            </a:blipFill>
          </p:spPr>
          <p:txBody>
            <a:bodyPr/>
            <a:lstStyle/>
            <a:p>
              <a:endParaRPr lang="es-ES"/>
            </a:p>
          </p:txBody>
        </p:sp>
        <p:sp>
          <p:nvSpPr>
            <p:cNvPr id="5" name="TextBox 5"/>
            <p:cNvSpPr txBox="1"/>
            <p:nvPr/>
          </p:nvSpPr>
          <p:spPr>
            <a:xfrm>
              <a:off x="0" y="0"/>
              <a:ext cx="7649997" cy="742800"/>
            </a:xfrm>
            <a:prstGeom prst="rect">
              <a:avLst/>
            </a:prstGeom>
          </p:spPr>
          <p:txBody>
            <a:bodyPr lIns="0" tIns="0" rIns="0" bIns="0" rtlCol="0" anchor="ctr"/>
            <a:lstStyle/>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Definizione</a:t>
              </a:r>
              <a:r>
                <a:rPr lang="en-US" sz="2400" b="1" u="none" strike="noStrike" dirty="0">
                  <a:solidFill>
                    <a:srgbClr val="000000"/>
                  </a:solidFill>
                  <a:latin typeface="Lato Light" panose="020F0302020204030203" pitchFamily="34" charset="0"/>
                  <a:ea typeface="Lato Bold"/>
                  <a:cs typeface="Lato Bold"/>
                  <a:sym typeface="Lato Bold"/>
                </a:rPr>
                <a:t> delle </a:t>
              </a:r>
              <a:r>
                <a:rPr lang="en-US" sz="2400" b="1" u="none" strike="noStrike" dirty="0" err="1">
                  <a:solidFill>
                    <a:srgbClr val="000000"/>
                  </a:solidFill>
                  <a:latin typeface="Lato Light" panose="020F0302020204030203" pitchFamily="34" charset="0"/>
                  <a:ea typeface="Lato Bold"/>
                  <a:cs typeface="Lato Bold"/>
                  <a:sym typeface="Lato Bold"/>
                </a:rPr>
                <a:t>regole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d'uso</a:t>
              </a:r>
              <a:endParaRPr lang="en-US" sz="2400" b="1" u="none" strike="noStrike" dirty="0">
                <a:solidFill>
                  <a:srgbClr val="000000"/>
                </a:solidFill>
                <a:latin typeface="Lato Light" panose="020F0302020204030203" pitchFamily="34" charset="0"/>
                <a:ea typeface="Lato Bold"/>
                <a:cs typeface="Lato Bold"/>
                <a:sym typeface="Lato Bold"/>
              </a:endParaRPr>
            </a:p>
          </p:txBody>
        </p:sp>
      </p:grpSp>
      <p:sp>
        <p:nvSpPr>
          <p:cNvPr id="6" name="TextBox 6"/>
          <p:cNvSpPr txBox="1"/>
          <p:nvPr/>
        </p:nvSpPr>
        <p:spPr>
          <a:xfrm>
            <a:off x="1028700" y="2900362"/>
            <a:ext cx="9290247"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È </a:t>
            </a:r>
            <a:r>
              <a:rPr lang="en-US" sz="2400" u="none" strike="noStrike" dirty="0" err="1">
                <a:solidFill>
                  <a:srgbClr val="000000"/>
                </a:solidFill>
                <a:latin typeface="Lato Light"/>
                <a:ea typeface="Lato Light"/>
                <a:cs typeface="Lato Light"/>
                <a:sym typeface="Lato Light"/>
              </a:rPr>
              <a:t>opportuno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guidare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quando</a:t>
            </a:r>
            <a:r>
              <a:rPr lang="en-US" sz="2400" u="none" strike="noStrike" dirty="0">
                <a:solidFill>
                  <a:srgbClr val="000000"/>
                </a:solidFill>
                <a:latin typeface="Lato Light"/>
                <a:ea typeface="Lato Light"/>
                <a:cs typeface="Lato Light"/>
                <a:sym typeface="Lato Light"/>
              </a:rPr>
              <a:t> e come </a:t>
            </a:r>
            <a:r>
              <a:rPr lang="en-US" sz="2400" u="none" strike="noStrike" dirty="0" err="1">
                <a:solidFill>
                  <a:srgbClr val="000000"/>
                </a:solidFill>
                <a:latin typeface="Lato Light"/>
                <a:ea typeface="Lato Light"/>
                <a:cs typeface="Lato Light"/>
                <a:sym typeface="Lato Light"/>
              </a:rPr>
              <a:t>utilizzare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insegnando</a:t>
            </a:r>
            <a:r>
              <a:rPr lang="en-US" sz="2400" u="none" strike="noStrike" dirty="0">
                <a:solidFill>
                  <a:srgbClr val="000000"/>
                </a:solidFill>
                <a:latin typeface="Lato Light"/>
                <a:ea typeface="Lato Light"/>
                <a:cs typeface="Lato Light"/>
                <a:sym typeface="Lato Light"/>
              </a:rPr>
              <a:t> loro in </a:t>
            </a:r>
            <a:r>
              <a:rPr lang="en-US" sz="2400" u="none" strike="noStrike" dirty="0" err="1">
                <a:solidFill>
                  <a:srgbClr val="000000"/>
                </a:solidFill>
                <a:latin typeface="Lato Light"/>
                <a:ea typeface="Lato Light"/>
                <a:cs typeface="Lato Light"/>
                <a:sym typeface="Lato Light"/>
              </a:rPr>
              <a:t>particolare</a:t>
            </a:r>
            <a:r>
              <a:rPr lang="en-US" sz="2400" u="none" strike="noStrike" dirty="0">
                <a:solidFill>
                  <a:srgbClr val="000000"/>
                </a:solidFill>
                <a:latin typeface="Lato Light"/>
                <a:ea typeface="Lato Light"/>
                <a:cs typeface="Lato Light"/>
                <a:sym typeface="Lato Light"/>
              </a:rPr>
              <a:t> ad </a:t>
            </a:r>
            <a:r>
              <a:rPr lang="en-US" sz="2400" u="none" strike="noStrike" dirty="0" err="1">
                <a:solidFill>
                  <a:srgbClr val="000000"/>
                </a:solidFill>
                <a:latin typeface="Lato Light"/>
                <a:ea typeface="Lato Light"/>
                <a:cs typeface="Lato Light"/>
                <a:sym typeface="Lato Light"/>
              </a:rPr>
              <a:t>analizzare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anziché</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accettarli</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risposte</a:t>
            </a:r>
            <a:r>
              <a:rPr lang="en-US" sz="2400" u="none" strike="noStrike" dirty="0">
                <a:solidFill>
                  <a:srgbClr val="000000"/>
                </a:solidFill>
                <a:latin typeface="Lato Light"/>
                <a:ea typeface="Lato Light"/>
                <a:cs typeface="Lato Light"/>
                <a:sym typeface="Lato Light"/>
              </a:rPr>
              <a:t> definitive.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7" name="Freeform 7"/>
          <p:cNvSpPr/>
          <p:nvPr/>
        </p:nvSpPr>
        <p:spPr>
          <a:xfrm>
            <a:off x="575448" y="7162395"/>
            <a:ext cx="289074" cy="289074"/>
          </a:xfrm>
          <a:custGeom>
            <a:avLst/>
            <a:gdLst/>
            <a:ahLst/>
            <a:cxnLst/>
            <a:rect l="l" t="t" r="r" b="b"/>
            <a:pathLst>
              <a:path w="289074" h="289074">
                <a:moveTo>
                  <a:pt x="0" y="0"/>
                </a:moveTo>
                <a:lnTo>
                  <a:pt x="289074" y="0"/>
                </a:lnTo>
                <a:lnTo>
                  <a:pt x="289074"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Freeform 8"/>
          <p:cNvSpPr/>
          <p:nvPr/>
        </p:nvSpPr>
        <p:spPr>
          <a:xfrm>
            <a:off x="575448" y="4668741"/>
            <a:ext cx="289074" cy="289074"/>
          </a:xfrm>
          <a:custGeom>
            <a:avLst/>
            <a:gdLst/>
            <a:ahLst/>
            <a:cxnLst/>
            <a:rect l="l" t="t" r="r" b="b"/>
            <a:pathLst>
              <a:path w="289074" h="289074">
                <a:moveTo>
                  <a:pt x="0" y="0"/>
                </a:moveTo>
                <a:lnTo>
                  <a:pt x="289074" y="0"/>
                </a:lnTo>
                <a:lnTo>
                  <a:pt x="289074"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9" name="Group 9"/>
          <p:cNvGrpSpPr/>
          <p:nvPr/>
        </p:nvGrpSpPr>
        <p:grpSpPr>
          <a:xfrm>
            <a:off x="1028700" y="4498325"/>
            <a:ext cx="5737498" cy="629905"/>
            <a:chOff x="0" y="0"/>
            <a:chExt cx="7649997" cy="839873"/>
          </a:xfrm>
        </p:grpSpPr>
        <p:sp>
          <p:nvSpPr>
            <p:cNvPr id="10" name="Freeform 10"/>
            <p:cNvSpPr/>
            <p:nvPr/>
          </p:nvSpPr>
          <p:spPr>
            <a:xfrm>
              <a:off x="0" y="0"/>
              <a:ext cx="7650000" cy="839869"/>
            </a:xfrm>
            <a:custGeom>
              <a:avLst/>
              <a:gdLst/>
              <a:ahLst/>
              <a:cxnLst/>
              <a:rect l="l" t="t" r="r" b="b"/>
              <a:pathLst>
                <a:path w="7650000" h="839869">
                  <a:moveTo>
                    <a:pt x="0" y="0"/>
                  </a:moveTo>
                  <a:lnTo>
                    <a:pt x="7650000" y="0"/>
                  </a:lnTo>
                  <a:lnTo>
                    <a:pt x="7650000" y="839869"/>
                  </a:lnTo>
                  <a:lnTo>
                    <a:pt x="0" y="839869"/>
                  </a:lnTo>
                  <a:close/>
                </a:path>
              </a:pathLst>
            </a:custGeom>
            <a:blipFill>
              <a:blip r:embed="rId4">
                <a:alphaModFix amt="0"/>
              </a:blip>
              <a:stretch>
                <a:fillRect t="-127480" b="-127480"/>
              </a:stretch>
            </a:blipFill>
          </p:spPr>
          <p:txBody>
            <a:bodyPr/>
            <a:lstStyle/>
            <a:p>
              <a:endParaRPr lang="es-ES"/>
            </a:p>
          </p:txBody>
        </p:sp>
        <p:sp>
          <p:nvSpPr>
            <p:cNvPr id="11" name="TextBox 11"/>
            <p:cNvSpPr txBox="1"/>
            <p:nvPr/>
          </p:nvSpPr>
          <p:spPr>
            <a:xfrm>
              <a:off x="0" y="0"/>
              <a:ext cx="7649997" cy="839873"/>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Supporto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all'apprendimento</a:t>
              </a:r>
              <a:endParaRPr lang="en-US" sz="2400" b="1" u="none" strike="noStrike" dirty="0">
                <a:solidFill>
                  <a:srgbClr val="000000"/>
                </a:solidFill>
                <a:latin typeface="Lato Light" panose="020F0302020204030203" pitchFamily="34" charset="0"/>
                <a:ea typeface="Lato Bold"/>
                <a:cs typeface="Lato Bold"/>
                <a:sym typeface="Lato Bold"/>
              </a:endParaRPr>
            </a:p>
          </p:txBody>
        </p:sp>
      </p:grpSp>
      <p:sp>
        <p:nvSpPr>
          <p:cNvPr id="12" name="TextBox 12"/>
          <p:cNvSpPr txBox="1"/>
          <p:nvPr/>
        </p:nvSpPr>
        <p:spPr>
          <a:xfrm>
            <a:off x="1028700" y="5442555"/>
            <a:ext cx="889335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Utilizzando l'analisi dei dati di apprendimento in tempo reale, è possibile identificare le lacune fondamentali nelle conoscenze degli studenti e intervenire con un'istruzione mirata e personalizzata.</a:t>
            </a:r>
          </a:p>
        </p:txBody>
      </p:sp>
      <p:grpSp>
        <p:nvGrpSpPr>
          <p:cNvPr id="13" name="Group 13"/>
          <p:cNvGrpSpPr/>
          <p:nvPr/>
        </p:nvGrpSpPr>
        <p:grpSpPr>
          <a:xfrm>
            <a:off x="1028700" y="7028382"/>
            <a:ext cx="5737498" cy="557100"/>
            <a:chOff x="0" y="0"/>
            <a:chExt cx="7649997" cy="742800"/>
          </a:xfrm>
        </p:grpSpPr>
        <p:sp>
          <p:nvSpPr>
            <p:cNvPr id="14" name="Freeform 14"/>
            <p:cNvSpPr/>
            <p:nvPr/>
          </p:nvSpPr>
          <p:spPr>
            <a:xfrm>
              <a:off x="0" y="0"/>
              <a:ext cx="7650000" cy="742802"/>
            </a:xfrm>
            <a:custGeom>
              <a:avLst/>
              <a:gdLst/>
              <a:ahLst/>
              <a:cxnLst/>
              <a:rect l="l" t="t" r="r" b="b"/>
              <a:pathLst>
                <a:path w="7650000" h="742802">
                  <a:moveTo>
                    <a:pt x="0" y="0"/>
                  </a:moveTo>
                  <a:lnTo>
                    <a:pt x="7650000" y="0"/>
                  </a:lnTo>
                  <a:lnTo>
                    <a:pt x="7650000" y="742802"/>
                  </a:lnTo>
                  <a:lnTo>
                    <a:pt x="0" y="742802"/>
                  </a:lnTo>
                  <a:close/>
                </a:path>
              </a:pathLst>
            </a:custGeom>
            <a:blipFill>
              <a:blip r:embed="rId4">
                <a:alphaModFix amt="0"/>
              </a:blip>
              <a:stretch>
                <a:fillRect t="-150673" b="-150672"/>
              </a:stretch>
            </a:blipFill>
          </p:spPr>
          <p:txBody>
            <a:bodyPr/>
            <a:lstStyle/>
            <a:p>
              <a:endParaRPr lang="es-ES"/>
            </a:p>
          </p:txBody>
        </p:sp>
        <p:sp>
          <p:nvSpPr>
            <p:cNvPr id="15" name="TextBox 15"/>
            <p:cNvSpPr txBox="1"/>
            <p:nvPr/>
          </p:nvSpPr>
          <p:spPr>
            <a:xfrm>
              <a:off x="0" y="0"/>
              <a:ext cx="7649997" cy="742800"/>
            </a:xfrm>
            <a:prstGeom prst="rect">
              <a:avLst/>
            </a:prstGeom>
          </p:spPr>
          <p:txBody>
            <a:bodyPr lIns="0" tIns="0" rIns="0" bIns="0" rtlCol="0" anchor="ctr"/>
            <a:lstStyle/>
            <a:p>
              <a:pPr marL="0" lvl="0" indent="0" algn="l">
                <a:lnSpc>
                  <a:spcPts val="2879"/>
                </a:lnSpc>
                <a:spcBef>
                  <a:spcPct val="0"/>
                </a:spcBef>
              </a:pPr>
              <a:r>
                <a:rPr lang="en-US" sz="2400" b="1" dirty="0" err="1">
                  <a:solidFill>
                    <a:srgbClr val="000000"/>
                  </a:solidFill>
                  <a:latin typeface="Lato Light" panose="020F0302020204030203" pitchFamily="34" charset="0"/>
                  <a:ea typeface="Lato Bold"/>
                  <a:cs typeface="Lato Bold"/>
                  <a:sym typeface="Lato Bold"/>
                </a:rPr>
                <a:t>P</a:t>
              </a:r>
              <a:r>
                <a:rPr lang="en-US" sz="2400" b="1" u="none" strike="noStrike" dirty="0" err="1">
                  <a:solidFill>
                    <a:srgbClr val="000000"/>
                  </a:solidFill>
                  <a:latin typeface="Lato Light" panose="020F0302020204030203" pitchFamily="34" charset="0"/>
                  <a:ea typeface="Lato Bold"/>
                  <a:cs typeface="Lato Bold"/>
                  <a:sym typeface="Lato Bold"/>
                </a:rPr>
                <a:t>rogettazione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didattica</a:t>
              </a:r>
              <a:endParaRPr lang="en-US" sz="2400" b="1" u="none" strike="noStrike" dirty="0">
                <a:solidFill>
                  <a:srgbClr val="000000"/>
                </a:solidFill>
                <a:latin typeface="Lato Light" panose="020F0302020204030203" pitchFamily="34" charset="0"/>
                <a:ea typeface="Lato Bold"/>
                <a:cs typeface="Lato Bold"/>
                <a:sym typeface="Lato Bold"/>
              </a:endParaRPr>
            </a:p>
          </p:txBody>
        </p:sp>
      </p:grpSp>
      <p:sp>
        <p:nvSpPr>
          <p:cNvPr id="16" name="TextBox 16"/>
          <p:cNvSpPr txBox="1"/>
          <p:nvPr/>
        </p:nvSpPr>
        <p:spPr>
          <a:xfrm>
            <a:off x="1028700" y="7737882"/>
            <a:ext cx="8893350"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È </a:t>
            </a:r>
            <a:r>
              <a:rPr lang="en-US" sz="2400" u="none" strike="noStrike" dirty="0" err="1">
                <a:solidFill>
                  <a:srgbClr val="000000"/>
                </a:solidFill>
                <a:latin typeface="Lato Light"/>
                <a:ea typeface="Lato Light"/>
                <a:cs typeface="Lato Light"/>
                <a:sym typeface="Lato Light"/>
              </a:rPr>
              <a:t>necessario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progettare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esperienze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combinino</a:t>
            </a:r>
            <a:r>
              <a:rPr lang="en-US" sz="2400" u="none" strike="noStrike" dirty="0">
                <a:solidFill>
                  <a:srgbClr val="000000"/>
                </a:solidFill>
                <a:latin typeface="Lato Light"/>
                <a:ea typeface="Lato Light"/>
                <a:cs typeface="Lato Light"/>
                <a:sym typeface="Lato Light"/>
              </a:rPr>
              <a:t> il feedback </a:t>
            </a:r>
            <a:r>
              <a:rPr lang="en-US" sz="2400" u="none" strike="noStrike" dirty="0" err="1">
                <a:solidFill>
                  <a:srgbClr val="000000"/>
                </a:solidFill>
                <a:latin typeface="Lato Light"/>
                <a:ea typeface="Lato Light"/>
                <a:cs typeface="Lato Light"/>
                <a:sym typeface="Lato Light"/>
              </a:rPr>
              <a:t>generato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l'empatia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soprattutto</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situazioni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richiedono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dinamiche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interpersonali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non è in </a:t>
            </a:r>
            <a:r>
              <a:rPr lang="en-US" sz="2400" u="none" strike="noStrike" dirty="0" err="1">
                <a:solidFill>
                  <a:srgbClr val="000000"/>
                </a:solidFill>
                <a:latin typeface="Lato Light"/>
                <a:ea typeface="Lato Light"/>
                <a:cs typeface="Lato Light"/>
                <a:sym typeface="Lato Light"/>
              </a:rPr>
              <a:t>grado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replicare</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17" name="Freeform 17"/>
          <p:cNvSpPr/>
          <p:nvPr/>
        </p:nvSpPr>
        <p:spPr>
          <a:xfrm>
            <a:off x="575448" y="2162950"/>
            <a:ext cx="289074" cy="289074"/>
          </a:xfrm>
          <a:custGeom>
            <a:avLst/>
            <a:gdLst/>
            <a:ahLst/>
            <a:cxnLst/>
            <a:rect l="l" t="t" r="r" b="b"/>
            <a:pathLst>
              <a:path w="289074" h="289074">
                <a:moveTo>
                  <a:pt x="0" y="0"/>
                </a:moveTo>
                <a:lnTo>
                  <a:pt x="289074" y="0"/>
                </a:lnTo>
                <a:lnTo>
                  <a:pt x="289074" y="289075"/>
                </a:lnTo>
                <a:lnTo>
                  <a:pt x="0" y="2890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18" name="Group 18"/>
          <p:cNvGrpSpPr/>
          <p:nvPr/>
        </p:nvGrpSpPr>
        <p:grpSpPr>
          <a:xfrm>
            <a:off x="10744048" y="-187052"/>
            <a:ext cx="7543952" cy="10474052"/>
            <a:chOff x="0" y="0"/>
            <a:chExt cx="10058603" cy="13965403"/>
          </a:xfrm>
        </p:grpSpPr>
        <p:sp>
          <p:nvSpPr>
            <p:cNvPr id="19" name="Freeform 19"/>
            <p:cNvSpPr/>
            <p:nvPr/>
          </p:nvSpPr>
          <p:spPr>
            <a:xfrm>
              <a:off x="0" y="0"/>
              <a:ext cx="10058654" cy="13965428"/>
            </a:xfrm>
            <a:custGeom>
              <a:avLst/>
              <a:gdLst/>
              <a:ahLst/>
              <a:cxnLst/>
              <a:rect l="l" t="t" r="r" b="b"/>
              <a:pathLst>
                <a:path w="10058654" h="13965428">
                  <a:moveTo>
                    <a:pt x="0" y="0"/>
                  </a:moveTo>
                  <a:lnTo>
                    <a:pt x="10058654" y="0"/>
                  </a:lnTo>
                  <a:lnTo>
                    <a:pt x="10058654" y="13965428"/>
                  </a:lnTo>
                  <a:lnTo>
                    <a:pt x="0" y="13965428"/>
                  </a:lnTo>
                  <a:lnTo>
                    <a:pt x="0" y="0"/>
                  </a:lnTo>
                  <a:close/>
                </a:path>
              </a:pathLst>
            </a:custGeom>
            <a:blipFill>
              <a:blip r:embed="rId7"/>
              <a:stretch>
                <a:fillRect l="-102621" t="1689" r="-5459" b="-1688"/>
              </a:stretch>
            </a:blipFill>
          </p:spPr>
          <p:txBody>
            <a:bodyPr/>
            <a:lstStyle/>
            <a:p>
              <a:endParaRPr lang="es-ES"/>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0" y="2247900"/>
            <a:ext cx="8115300" cy="6294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In </a:t>
            </a:r>
            <a:r>
              <a:rPr lang="en-US" sz="2400" u="none" strike="noStrike" dirty="0" err="1">
                <a:solidFill>
                  <a:srgbClr val="000000"/>
                </a:solidFill>
                <a:latin typeface="Lato Light" panose="020F0302020204030203" pitchFamily="34" charset="0"/>
                <a:ea typeface="Lato Light"/>
                <a:cs typeface="Lato Light"/>
                <a:sym typeface="Lato Light"/>
              </a:rPr>
              <a:t>qualità</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formatore</a:t>
            </a:r>
            <a:r>
              <a:rPr lang="en-US" sz="2400" u="none" strike="noStrike" dirty="0">
                <a:solidFill>
                  <a:srgbClr val="000000"/>
                </a:solidFill>
                <a:latin typeface="Lato Light" panose="020F0302020204030203" pitchFamily="34" charset="0"/>
                <a:ea typeface="Lato Light"/>
                <a:cs typeface="Lato Light"/>
                <a:sym typeface="Lato Light"/>
              </a:rPr>
              <a:t> CVET, </a:t>
            </a:r>
            <a:r>
              <a:rPr lang="en-US" sz="2400" u="none" strike="noStrike" dirty="0" err="1">
                <a:solidFill>
                  <a:srgbClr val="000000"/>
                </a:solidFill>
                <a:latin typeface="Lato Light" panose="020F0302020204030203" pitchFamily="34" charset="0"/>
                <a:ea typeface="Lato Light"/>
                <a:cs typeface="Lato Light"/>
                <a:sym typeface="Lato Light"/>
              </a:rPr>
              <a:t>dovresti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adottare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questi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parametri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specifici</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l">
              <a:lnSpc>
                <a:spcPts val="2879"/>
              </a:lnSpc>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Trascrizioni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dibattiti</a:t>
            </a:r>
            <a:r>
              <a:rPr lang="en-US" sz="2400" b="1" u="none" strike="noStrike" dirty="0">
                <a:solidFill>
                  <a:srgbClr val="000000"/>
                </a:solidFill>
                <a:latin typeface="Lato Light" panose="020F0302020204030203" pitchFamily="34" charset="0"/>
                <a:ea typeface="Lato Bold"/>
                <a:cs typeface="Lato Bold"/>
                <a:sym typeface="Lato Bold"/>
              </a:rPr>
              <a:t> generate </a:t>
            </a:r>
            <a:r>
              <a:rPr lang="en-US" sz="2400" b="1" u="none" strike="noStrike" dirty="0" err="1">
                <a:solidFill>
                  <a:srgbClr val="000000"/>
                </a:solidFill>
                <a:latin typeface="Lato Light" panose="020F0302020204030203" pitchFamily="34" charset="0"/>
                <a:ea typeface="Lato Bold"/>
                <a:cs typeface="Lato Bold"/>
                <a:sym typeface="Lato Bold"/>
              </a:rPr>
              <a:t>dall'intelligenza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artificiale</a:t>
            </a:r>
            <a:r>
              <a:rPr lang="en-US" sz="2400" b="1" u="none" strike="noStrike" dirty="0">
                <a:solidFill>
                  <a:srgbClr val="000000"/>
                </a:solidFill>
                <a:latin typeface="Lato Light" panose="020F0302020204030203" pitchFamily="34" charset="0"/>
                <a:ea typeface="Lato Bold"/>
                <a:cs typeface="Lato Bold"/>
                <a:sym typeface="Lato Bold"/>
              </a:rPr>
              <a:t>: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Valutare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rigore</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profondità</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dialogo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tra</a:t>
            </a:r>
            <a:r>
              <a:rPr lang="en-US" sz="2400" u="none" strike="noStrike" dirty="0">
                <a:solidFill>
                  <a:srgbClr val="000000"/>
                </a:solidFill>
                <a:latin typeface="Lato Light" panose="020F0302020204030203" pitchFamily="34" charset="0"/>
                <a:ea typeface="Lato Light"/>
                <a:cs typeface="Lato Light"/>
                <a:sym typeface="Lato Light"/>
              </a:rPr>
              <a:t> lo </a:t>
            </a:r>
            <a:r>
              <a:rPr lang="en-US" sz="2400" u="none" strike="noStrike" dirty="0" err="1">
                <a:solidFill>
                  <a:srgbClr val="000000"/>
                </a:solidFill>
                <a:latin typeface="Lato Light" panose="020F0302020204030203" pitchFamily="34" charset="0"/>
                <a:ea typeface="Lato Light"/>
                <a:cs typeface="Lato Light"/>
                <a:sym typeface="Lato Light"/>
              </a:rPr>
              <a:t>studente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garantire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l'essere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umano</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guidare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ricerca</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l">
              <a:lnSpc>
                <a:spcPts val="2879"/>
              </a:lnSpc>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Difesa</a:t>
            </a:r>
            <a:r>
              <a:rPr lang="en-US" sz="2400" b="1" u="none" strike="noStrike" dirty="0">
                <a:solidFill>
                  <a:srgbClr val="000000"/>
                </a:solidFill>
                <a:latin typeface="Lato Light" panose="020F0302020204030203" pitchFamily="34" charset="0"/>
                <a:ea typeface="Lato Bold"/>
                <a:cs typeface="Lato Bold"/>
                <a:sym typeface="Lato Bold"/>
              </a:rPr>
              <a:t> in tempo </a:t>
            </a:r>
            <a:r>
              <a:rPr lang="en-US" sz="2400" b="1" u="none" strike="noStrike" dirty="0" err="1">
                <a:solidFill>
                  <a:srgbClr val="000000"/>
                </a:solidFill>
                <a:latin typeface="Lato Light" panose="020F0302020204030203" pitchFamily="34" charset="0"/>
                <a:ea typeface="Lato Bold"/>
                <a:cs typeface="Lato Bold"/>
                <a:sym typeface="Lato Bold"/>
              </a:rPr>
              <a:t>reale</a:t>
            </a:r>
            <a:r>
              <a:rPr lang="en-US" sz="2400" b="1" u="none" strike="noStrike" dirty="0">
                <a:solidFill>
                  <a:srgbClr val="000000"/>
                </a:solidFill>
                <a:latin typeface="Lato Light" panose="020F0302020204030203" pitchFamily="34" charset="0"/>
                <a:ea typeface="Lato Bold"/>
                <a:cs typeface="Lato Bold"/>
                <a:sym typeface="Lato Bold"/>
              </a:rPr>
              <a:t>: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Richiedete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discutere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oralmente</a:t>
            </a:r>
            <a:r>
              <a:rPr lang="en-US" sz="2400" u="none" strike="noStrike" dirty="0">
                <a:solidFill>
                  <a:srgbClr val="000000"/>
                </a:solidFill>
                <a:latin typeface="Lato Light" panose="020F0302020204030203" pitchFamily="34" charset="0"/>
                <a:ea typeface="Lato Light"/>
                <a:cs typeface="Lato Light"/>
                <a:sym typeface="Lato Light"/>
              </a:rPr>
              <a:t> le </a:t>
            </a:r>
            <a:r>
              <a:rPr lang="en-US" sz="2400" u="none" strike="noStrike" dirty="0" err="1">
                <a:solidFill>
                  <a:srgbClr val="000000"/>
                </a:solidFill>
                <a:latin typeface="Lato Light" panose="020F0302020204030203" pitchFamily="34" charset="0"/>
                <a:ea typeface="Lato Light"/>
                <a:cs typeface="Lato Light"/>
                <a:sym typeface="Lato Light"/>
              </a:rPr>
              <a:t>sfumature</a:t>
            </a:r>
            <a:r>
              <a:rPr lang="en-US" sz="2400" u="none" strike="noStrike" dirty="0">
                <a:solidFill>
                  <a:srgbClr val="000000"/>
                </a:solidFill>
                <a:latin typeface="Lato Light" panose="020F0302020204030203" pitchFamily="34" charset="0"/>
                <a:ea typeface="Lato Light"/>
                <a:cs typeface="Lato Light"/>
                <a:sym typeface="Lato Light"/>
              </a:rPr>
              <a:t> di persona. </a:t>
            </a:r>
            <a:r>
              <a:rPr lang="en-US" sz="2400" u="none" strike="noStrike" dirty="0" err="1">
                <a:solidFill>
                  <a:srgbClr val="000000"/>
                </a:solidFill>
                <a:latin typeface="Lato Light" panose="020F0302020204030203" pitchFamily="34" charset="0"/>
                <a:ea typeface="Lato Light"/>
                <a:cs typeface="Lato Light"/>
                <a:sym typeface="Lato Light"/>
              </a:rPr>
              <a:t>Questo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rivela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solida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comprensione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non è in </a:t>
            </a:r>
            <a:r>
              <a:rPr lang="en-US" sz="2400" u="none" strike="noStrike" dirty="0" err="1">
                <a:solidFill>
                  <a:srgbClr val="000000"/>
                </a:solidFill>
                <a:latin typeface="Lato Light" panose="020F0302020204030203" pitchFamily="34" charset="0"/>
                <a:ea typeface="Lato Light"/>
                <a:cs typeface="Lato Light"/>
                <a:sym typeface="Lato Light"/>
              </a:rPr>
              <a:t>grado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simulare</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l">
              <a:lnSpc>
                <a:spcPts val="2879"/>
              </a:lnSpc>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Paragrafi</a:t>
            </a:r>
            <a:r>
              <a:rPr lang="en-US" sz="2400" b="1" u="none" strike="noStrike" dirty="0">
                <a:solidFill>
                  <a:srgbClr val="000000"/>
                </a:solidFill>
                <a:latin typeface="Lato Light" panose="020F0302020204030203" pitchFamily="34" charset="0"/>
                <a:ea typeface="Lato Bold"/>
                <a:cs typeface="Lato Bold"/>
                <a:sym typeface="Lato Bold"/>
              </a:rPr>
              <a:t> di </a:t>
            </a:r>
            <a:r>
              <a:rPr lang="en-US" sz="2400" b="1" u="none" strike="noStrike" dirty="0" err="1">
                <a:solidFill>
                  <a:srgbClr val="000000"/>
                </a:solidFill>
                <a:latin typeface="Lato Light" panose="020F0302020204030203" pitchFamily="34" charset="0"/>
                <a:ea typeface="Lato Bold"/>
                <a:cs typeface="Lato Bold"/>
                <a:sym typeface="Lato Bold"/>
              </a:rPr>
              <a:t>riflessione</a:t>
            </a:r>
            <a:r>
              <a:rPr lang="en-US" sz="2400" b="1" u="none" strike="noStrike" dirty="0">
                <a:solidFill>
                  <a:srgbClr val="000000"/>
                </a:solidFill>
                <a:latin typeface="Lato Light" panose="020F0302020204030203" pitchFamily="34" charset="0"/>
                <a:ea typeface="Lato Bold"/>
                <a:cs typeface="Lato Bold"/>
                <a:sym typeface="Lato Bold"/>
              </a:rPr>
              <a:t>: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Una </a:t>
            </a:r>
            <a:r>
              <a:rPr lang="en-US" sz="2400" u="none" strike="noStrike" dirty="0" err="1">
                <a:solidFill>
                  <a:srgbClr val="000000"/>
                </a:solidFill>
                <a:latin typeface="Lato Light" panose="020F0302020204030203" pitchFamily="34" charset="0"/>
                <a:ea typeface="Lato Light"/>
                <a:cs typeface="Lato Light"/>
                <a:sym typeface="Lato Light"/>
              </a:rPr>
              <a:t>descrizione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scritta</a:t>
            </a:r>
            <a:r>
              <a:rPr lang="en-US" sz="2400" u="none" strike="noStrike" dirty="0">
                <a:solidFill>
                  <a:srgbClr val="000000"/>
                </a:solidFill>
                <a:latin typeface="Lato Light" panose="020F0302020204030203" pitchFamily="34" charset="0"/>
                <a:ea typeface="Lato Light"/>
                <a:cs typeface="Lato Light"/>
                <a:sym typeface="Lato Light"/>
              </a:rPr>
              <a:t> di come il </a:t>
            </a:r>
            <a:r>
              <a:rPr lang="en-US" sz="2400" u="none" strike="noStrike" dirty="0" err="1">
                <a:solidFill>
                  <a:srgbClr val="000000"/>
                </a:solidFill>
                <a:latin typeface="Lato Light" panose="020F0302020204030203" pitchFamily="34" charset="0"/>
                <a:ea typeface="Lato Light"/>
                <a:cs typeface="Lato Light"/>
                <a:sym typeface="Lato Light"/>
              </a:rPr>
              <a:t>processo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assistito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abbia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modificato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messo</a:t>
            </a:r>
            <a:r>
              <a:rPr lang="en-US" sz="2400" u="none" strike="noStrike" dirty="0">
                <a:solidFill>
                  <a:srgbClr val="000000"/>
                </a:solidFill>
                <a:latin typeface="Lato Light" panose="020F0302020204030203" pitchFamily="34" charset="0"/>
                <a:ea typeface="Lato Light"/>
                <a:cs typeface="Lato Light"/>
                <a:sym typeface="Lato Light"/>
              </a:rPr>
              <a:t> in </a:t>
            </a:r>
            <a:r>
              <a:rPr lang="en-US" sz="2400" u="none" strike="noStrike" dirty="0" err="1">
                <a:solidFill>
                  <a:srgbClr val="000000"/>
                </a:solidFill>
                <a:latin typeface="Lato Light" panose="020F0302020204030203" pitchFamily="34" charset="0"/>
                <a:ea typeface="Lato Light"/>
                <a:cs typeface="Lato Light"/>
                <a:sym typeface="Lato Light"/>
              </a:rPr>
              <a:t>discussione</a:t>
            </a:r>
            <a:r>
              <a:rPr lang="en-US" sz="2400" u="none" strike="noStrike" dirty="0">
                <a:solidFill>
                  <a:srgbClr val="000000"/>
                </a:solidFill>
                <a:latin typeface="Lato Light" panose="020F0302020204030203" pitchFamily="34" charset="0"/>
                <a:ea typeface="Lato Light"/>
                <a:cs typeface="Lato Light"/>
                <a:sym typeface="Lato Light"/>
              </a:rPr>
              <a:t> o </a:t>
            </a:r>
            <a:r>
              <a:rPr lang="en-US" sz="2400" u="none" strike="noStrike" dirty="0" err="1">
                <a:solidFill>
                  <a:srgbClr val="000000"/>
                </a:solidFill>
                <a:latin typeface="Lato Light" panose="020F0302020204030203" pitchFamily="34" charset="0"/>
                <a:ea typeface="Lato Light"/>
                <a:cs typeface="Lato Light"/>
                <a:sym typeface="Lato Light"/>
              </a:rPr>
              <a:t>approfondito</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tesi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originale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studente</a:t>
            </a:r>
            <a:r>
              <a:rPr lang="en-US" sz="2400" u="none" strike="noStrike" dirty="0">
                <a:solidFill>
                  <a:srgbClr val="000000"/>
                </a:solidFill>
                <a:latin typeface="Lato Light" panose="020F0302020204030203" pitchFamily="34" charset="0"/>
                <a:ea typeface="Lato Light"/>
                <a:cs typeface="Lato Light"/>
                <a:sym typeface="Lato Light"/>
              </a:rPr>
              <a:t>.</a:t>
            </a:r>
          </a:p>
        </p:txBody>
      </p:sp>
      <p:grpSp>
        <p:nvGrpSpPr>
          <p:cNvPr id="3" name="Group 3"/>
          <p:cNvGrpSpPr/>
          <p:nvPr/>
        </p:nvGrpSpPr>
        <p:grpSpPr>
          <a:xfrm>
            <a:off x="0" y="0"/>
            <a:ext cx="8616715" cy="10287000"/>
            <a:chOff x="0" y="0"/>
            <a:chExt cx="11488953" cy="13716000"/>
          </a:xfrm>
        </p:grpSpPr>
        <p:sp>
          <p:nvSpPr>
            <p:cNvPr id="4" name="Freeform 4"/>
            <p:cNvSpPr/>
            <p:nvPr/>
          </p:nvSpPr>
          <p:spPr>
            <a:xfrm>
              <a:off x="0" y="0"/>
              <a:ext cx="11488928" cy="13716000"/>
            </a:xfrm>
            <a:custGeom>
              <a:avLst/>
              <a:gdLst/>
              <a:ahLst/>
              <a:cxnLst/>
              <a:rect l="l" t="t" r="r" b="b"/>
              <a:pathLst>
                <a:path w="11488928" h="13716000">
                  <a:moveTo>
                    <a:pt x="0" y="0"/>
                  </a:moveTo>
                  <a:lnTo>
                    <a:pt x="11488928" y="0"/>
                  </a:lnTo>
                  <a:lnTo>
                    <a:pt x="11488928" y="13716000"/>
                  </a:lnTo>
                  <a:lnTo>
                    <a:pt x="0" y="13716000"/>
                  </a:lnTo>
                  <a:lnTo>
                    <a:pt x="0" y="0"/>
                  </a:lnTo>
                  <a:close/>
                </a:path>
              </a:pathLst>
            </a:custGeom>
            <a:blipFill>
              <a:blip r:embed="rId4"/>
              <a:stretch>
                <a:fillRect l="-33668" r="-45408"/>
              </a:stretch>
            </a:blipFill>
          </p:spPr>
          <p:txBody>
            <a:bodyPr/>
            <a:lstStyle/>
            <a:p>
              <a:endParaRPr lang="es-ES"/>
            </a:p>
          </p:txBody>
        </p:sp>
      </p:gr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17889B14-8C9E-1ED3-2182-62A57B7669C3}"/>
              </a:ext>
            </a:extLst>
          </p:cNvPr>
          <p:cNvGrpSpPr/>
          <p:nvPr/>
        </p:nvGrpSpPr>
        <p:grpSpPr>
          <a:xfrm>
            <a:off x="7052732" y="6679029"/>
            <a:ext cx="10172700" cy="2895599"/>
            <a:chOff x="0" y="0"/>
            <a:chExt cx="12517336" cy="3256191"/>
          </a:xfrm>
        </p:grpSpPr>
        <p:sp>
          <p:nvSpPr>
            <p:cNvPr id="8" name="Freeform 3">
              <a:extLst>
                <a:ext uri="{FF2B5EF4-FFF2-40B4-BE49-F238E27FC236}">
                  <a16:creationId xmlns:a16="http://schemas.microsoft.com/office/drawing/2014/main" id="{F82AE059-D74C-673A-669C-30BC44D214A1}"/>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grpSp>
        <p:nvGrpSpPr>
          <p:cNvPr id="2" name="Group 2"/>
          <p:cNvGrpSpPr/>
          <p:nvPr/>
        </p:nvGrpSpPr>
        <p:grpSpPr>
          <a:xfrm>
            <a:off x="755094" y="2508133"/>
            <a:ext cx="16777802" cy="3518276"/>
            <a:chOff x="0" y="0"/>
            <a:chExt cx="22370402" cy="4691035"/>
          </a:xfrm>
        </p:grpSpPr>
        <p:sp>
          <p:nvSpPr>
            <p:cNvPr id="3" name="Freeform 3"/>
            <p:cNvSpPr/>
            <p:nvPr/>
          </p:nvSpPr>
          <p:spPr>
            <a:xfrm>
              <a:off x="0" y="0"/>
              <a:ext cx="22370414" cy="4690980"/>
            </a:xfrm>
            <a:custGeom>
              <a:avLst/>
              <a:gdLst/>
              <a:ahLst/>
              <a:cxnLst/>
              <a:rect l="l" t="t" r="r" b="b"/>
              <a:pathLst>
                <a:path w="22370414" h="4690980">
                  <a:moveTo>
                    <a:pt x="0" y="781845"/>
                  </a:moveTo>
                  <a:cubicBezTo>
                    <a:pt x="0" y="350068"/>
                    <a:pt x="488061" y="0"/>
                    <a:pt x="1090041" y="0"/>
                  </a:cubicBezTo>
                  <a:lnTo>
                    <a:pt x="21280374" y="0"/>
                  </a:lnTo>
                  <a:cubicBezTo>
                    <a:pt x="21882354" y="0"/>
                    <a:pt x="22370414" y="350068"/>
                    <a:pt x="22370414" y="781845"/>
                  </a:cubicBezTo>
                  <a:lnTo>
                    <a:pt x="22370414" y="3909135"/>
                  </a:lnTo>
                  <a:cubicBezTo>
                    <a:pt x="22370414" y="4340912"/>
                    <a:pt x="21882354" y="4690980"/>
                    <a:pt x="21280374" y="4690980"/>
                  </a:cubicBezTo>
                  <a:lnTo>
                    <a:pt x="1090041" y="4690980"/>
                  </a:lnTo>
                  <a:cubicBezTo>
                    <a:pt x="488061" y="4691085"/>
                    <a:pt x="0" y="4341003"/>
                    <a:pt x="0" y="3909135"/>
                  </a:cubicBezTo>
                  <a:close/>
                </a:path>
              </a:pathLst>
            </a:custGeom>
            <a:solidFill>
              <a:srgbClr val="F0C8B9"/>
            </a:solidFill>
          </p:spPr>
          <p:txBody>
            <a:bodyPr/>
            <a:lstStyle/>
            <a:p>
              <a:endParaRPr lang="es-ES"/>
            </a:p>
          </p:txBody>
        </p:sp>
      </p:grpSp>
      <p:sp>
        <p:nvSpPr>
          <p:cNvPr id="4" name="TextBox 4"/>
          <p:cNvSpPr txBox="1"/>
          <p:nvPr/>
        </p:nvSpPr>
        <p:spPr>
          <a:xfrm>
            <a:off x="1216119" y="2953328"/>
            <a:ext cx="15855753" cy="3319627"/>
          </a:xfrm>
          <a:prstGeom prst="rect">
            <a:avLst/>
          </a:prstGeom>
        </p:spPr>
        <p:txBody>
          <a:bodyPr lIns="0" tIns="0" rIns="0" bIns="0" rtlCol="0" anchor="t">
            <a:spAutoFit/>
          </a:bodyPr>
          <a:lstStyle/>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Si </a:t>
            </a:r>
            <a:r>
              <a:rPr lang="en-US" sz="2800" u="none" strike="noStrike" dirty="0" err="1">
                <a:solidFill>
                  <a:srgbClr val="000000"/>
                </a:solidFill>
                <a:latin typeface="Lato Light"/>
                <a:ea typeface="Lato Light"/>
                <a:cs typeface="Lato Light"/>
                <a:sym typeface="Lato Light"/>
              </a:rPr>
              <a:t>può</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costruire</a:t>
            </a:r>
            <a:r>
              <a:rPr lang="en-US" sz="2800" u="none" strike="noStrike" dirty="0">
                <a:solidFill>
                  <a:srgbClr val="000000"/>
                </a:solidFill>
                <a:latin typeface="Lato Light"/>
                <a:ea typeface="Lato Light"/>
                <a:cs typeface="Lato Light"/>
                <a:sym typeface="Lato Light"/>
              </a:rPr>
              <a:t> un </a:t>
            </a:r>
            <a:r>
              <a:rPr lang="en-US" sz="2800" u="none" strike="noStrike" dirty="0" err="1">
                <a:solidFill>
                  <a:srgbClr val="000000"/>
                </a:solidFill>
                <a:latin typeface="Lato Light"/>
                <a:ea typeface="Lato Light"/>
                <a:cs typeface="Lato Light"/>
                <a:sym typeface="Lato Light"/>
              </a:rPr>
              <a:t>futuro</a:t>
            </a:r>
            <a:r>
              <a:rPr lang="en-US" sz="2800" u="none" strike="noStrike" dirty="0">
                <a:solidFill>
                  <a:srgbClr val="000000"/>
                </a:solidFill>
                <a:latin typeface="Lato Light"/>
                <a:ea typeface="Lato Light"/>
                <a:cs typeface="Lato Light"/>
                <a:sym typeface="Lato Light"/>
              </a:rPr>
              <a:t> di </a:t>
            </a:r>
            <a:r>
              <a:rPr lang="en-US" sz="2800" u="none" strike="noStrike" dirty="0" err="1">
                <a:solidFill>
                  <a:srgbClr val="000000"/>
                </a:solidFill>
                <a:latin typeface="Lato Light"/>
                <a:ea typeface="Lato Light"/>
                <a:cs typeface="Lato Light"/>
                <a:sym typeface="Lato Light"/>
              </a:rPr>
              <a:t>dipendenza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cognitiva</a:t>
            </a:r>
            <a:r>
              <a:rPr lang="en-US" sz="2800" u="none" strike="noStrike" dirty="0">
                <a:solidFill>
                  <a:srgbClr val="000000"/>
                </a:solidFill>
                <a:latin typeface="Lato Light"/>
                <a:ea typeface="Lato Light"/>
                <a:cs typeface="Lato Light"/>
                <a:sym typeface="Lato Light"/>
              </a:rPr>
              <a:t>, in cui </a:t>
            </a:r>
            <a:r>
              <a:rPr lang="en-US" sz="2800" u="none" strike="noStrike" dirty="0" err="1">
                <a:solidFill>
                  <a:srgbClr val="000000"/>
                </a:solidFill>
                <a:latin typeface="Lato Light"/>
                <a:ea typeface="Lato Light"/>
                <a:cs typeface="Lato Light"/>
                <a:sym typeface="Lato Light"/>
              </a:rPr>
              <a:t>l'uso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incontrollato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dell'IA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lascia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un'intera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generazione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priva</a:t>
            </a:r>
            <a:r>
              <a:rPr lang="en-US" sz="2800" u="none" strike="noStrike" dirty="0">
                <a:solidFill>
                  <a:srgbClr val="000000"/>
                </a:solidFill>
                <a:latin typeface="Lato Light"/>
                <a:ea typeface="Lato Light"/>
                <a:cs typeface="Lato Light"/>
                <a:sym typeface="Lato Light"/>
              </a:rPr>
              <a:t> di </a:t>
            </a:r>
            <a:r>
              <a:rPr lang="en-US" sz="2800" u="none" strike="noStrike" dirty="0" err="1">
                <a:solidFill>
                  <a:srgbClr val="000000"/>
                </a:solidFill>
                <a:latin typeface="Lato Light"/>
                <a:ea typeface="Lato Light"/>
                <a:cs typeface="Lato Light"/>
                <a:sym typeface="Lato Light"/>
              </a:rPr>
              <a:t>competenze</a:t>
            </a:r>
            <a:r>
              <a:rPr lang="en-US" sz="2800" u="none" strike="noStrike" dirty="0">
                <a:solidFill>
                  <a:srgbClr val="000000"/>
                </a:solidFill>
                <a:latin typeface="Lato Light"/>
                <a:ea typeface="Lato Light"/>
                <a:cs typeface="Lato Light"/>
                <a:sym typeface="Lato Light"/>
              </a:rPr>
              <a:t> ed </a:t>
            </a:r>
            <a:r>
              <a:rPr lang="en-US" sz="2800" u="none" strike="noStrike" dirty="0" err="1">
                <a:solidFill>
                  <a:srgbClr val="000000"/>
                </a:solidFill>
                <a:latin typeface="Lato Light"/>
                <a:ea typeface="Lato Light"/>
                <a:cs typeface="Lato Light"/>
                <a:sym typeface="Lato Light"/>
              </a:rPr>
              <a:t>emarginata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Oppure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può</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scegliere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consapevolmente</a:t>
            </a:r>
            <a:r>
              <a:rPr lang="en-US" sz="2800" u="none" strike="noStrike" dirty="0">
                <a:solidFill>
                  <a:srgbClr val="000000"/>
                </a:solidFill>
                <a:latin typeface="Lato Light"/>
                <a:ea typeface="Lato Light"/>
                <a:cs typeface="Lato Light"/>
                <a:sym typeface="Lato Light"/>
              </a:rPr>
              <a:t> un </a:t>
            </a:r>
            <a:r>
              <a:rPr lang="en-US" sz="2800" u="none" strike="noStrike" dirty="0" err="1">
                <a:solidFill>
                  <a:srgbClr val="000000"/>
                </a:solidFill>
                <a:latin typeface="Lato Light"/>
                <a:ea typeface="Lato Light"/>
                <a:cs typeface="Lato Light"/>
                <a:sym typeface="Lato Light"/>
              </a:rPr>
              <a:t>percorso</a:t>
            </a:r>
            <a:r>
              <a:rPr lang="en-US" sz="2800" u="none" strike="noStrike" dirty="0">
                <a:solidFill>
                  <a:srgbClr val="000000"/>
                </a:solidFill>
                <a:latin typeface="Lato Light"/>
                <a:ea typeface="Lato Light"/>
                <a:cs typeface="Lato Light"/>
                <a:sym typeface="Lato Light"/>
              </a:rPr>
              <a:t> di </a:t>
            </a:r>
            <a:r>
              <a:rPr lang="en-US" sz="2800" u="none" strike="noStrike" dirty="0" err="1">
                <a:solidFill>
                  <a:srgbClr val="000000"/>
                </a:solidFill>
                <a:latin typeface="Lato Light"/>
                <a:ea typeface="Lato Light"/>
                <a:cs typeface="Lato Light"/>
                <a:sym typeface="Lato Light"/>
              </a:rPr>
              <a:t>apprendimento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potenziato</a:t>
            </a:r>
            <a:r>
              <a:rPr lang="en-US" sz="2800" u="none" strike="noStrike" dirty="0">
                <a:solidFill>
                  <a:srgbClr val="000000"/>
                </a:solidFill>
                <a:latin typeface="Lato Light"/>
                <a:ea typeface="Lato Light"/>
                <a:cs typeface="Lato Light"/>
                <a:sym typeface="Lato Light"/>
              </a:rPr>
              <a:t>, in cui la </a:t>
            </a:r>
            <a:r>
              <a:rPr lang="en-US" sz="2800" u="none" strike="noStrike" dirty="0" err="1">
                <a:solidFill>
                  <a:srgbClr val="000000"/>
                </a:solidFill>
                <a:latin typeface="Lato Light"/>
                <a:ea typeface="Lato Light"/>
                <a:cs typeface="Lato Light"/>
                <a:sym typeface="Lato Light"/>
              </a:rPr>
              <a:t>tecnologia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rafforza</a:t>
            </a:r>
            <a:r>
              <a:rPr lang="en-US" sz="2800" u="none" strike="noStrike" dirty="0">
                <a:solidFill>
                  <a:srgbClr val="000000"/>
                </a:solidFill>
                <a:latin typeface="Lato Light"/>
                <a:ea typeface="Lato Light"/>
                <a:cs typeface="Lato Light"/>
                <a:sym typeface="Lato Light"/>
              </a:rPr>
              <a:t> il </a:t>
            </a:r>
            <a:r>
              <a:rPr lang="en-US" sz="2800" u="none" strike="noStrike" dirty="0" err="1">
                <a:solidFill>
                  <a:srgbClr val="000000"/>
                </a:solidFill>
                <a:latin typeface="Lato Light"/>
                <a:ea typeface="Lato Light"/>
                <a:cs typeface="Lato Light"/>
                <a:sym typeface="Lato Light"/>
              </a:rPr>
              <a:t>potenziale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umano</a:t>
            </a:r>
            <a:r>
              <a:rPr lang="en-US" sz="2800" u="none" strike="noStrike" dirty="0">
                <a:solidFill>
                  <a:srgbClr val="000000"/>
                </a:solidFill>
                <a:latin typeface="Lato Light"/>
                <a:ea typeface="Lato Light"/>
                <a:cs typeface="Lato Light"/>
                <a:sym typeface="Lato Light"/>
              </a:rPr>
              <a:t> e </a:t>
            </a:r>
            <a:r>
              <a:rPr lang="en-US" sz="2800" u="none" strike="noStrike" dirty="0" err="1">
                <a:solidFill>
                  <a:srgbClr val="000000"/>
                </a:solidFill>
                <a:latin typeface="Lato Light"/>
                <a:ea typeface="Lato Light"/>
                <a:cs typeface="Lato Light"/>
                <a:sym typeface="Lato Light"/>
              </a:rPr>
              <a:t>promuove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ricerca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più</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approfondita</a:t>
            </a:r>
            <a:r>
              <a:rPr lang="en-US" sz="28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La </a:t>
            </a:r>
            <a:r>
              <a:rPr lang="en-US" sz="2800" u="none" strike="noStrike" dirty="0" err="1">
                <a:solidFill>
                  <a:srgbClr val="000000"/>
                </a:solidFill>
                <a:latin typeface="Lato Light"/>
                <a:ea typeface="Lato Light"/>
                <a:cs typeface="Lato Light"/>
                <a:sym typeface="Lato Light"/>
              </a:rPr>
              <a:t>domanda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che</a:t>
            </a:r>
            <a:r>
              <a:rPr lang="en-US" sz="2800" u="none" strike="noStrike" dirty="0">
                <a:solidFill>
                  <a:srgbClr val="000000"/>
                </a:solidFill>
                <a:latin typeface="Lato Light"/>
                <a:ea typeface="Lato Light"/>
                <a:cs typeface="Lato Light"/>
                <a:sym typeface="Lato Light"/>
              </a:rPr>
              <a:t> ogni </a:t>
            </a:r>
            <a:r>
              <a:rPr lang="en-US" sz="2800" u="none" strike="noStrike" dirty="0" err="1">
                <a:solidFill>
                  <a:srgbClr val="000000"/>
                </a:solidFill>
                <a:latin typeface="Lato Light"/>
                <a:ea typeface="Lato Light"/>
                <a:cs typeface="Lato Light"/>
                <a:sym typeface="Lato Light"/>
              </a:rPr>
              <a:t>educatore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deve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porsi</a:t>
            </a:r>
            <a:r>
              <a:rPr lang="en-US" sz="2800" u="none" strike="noStrike" dirty="0">
                <a:solidFill>
                  <a:srgbClr val="000000"/>
                </a:solidFill>
                <a:latin typeface="Lato Light"/>
                <a:ea typeface="Lato Light"/>
                <a:cs typeface="Lato Light"/>
                <a:sym typeface="Lato Light"/>
              </a:rPr>
              <a:t> è: state </a:t>
            </a:r>
            <a:r>
              <a:rPr lang="en-US" sz="2800" u="none" strike="noStrike" dirty="0" err="1">
                <a:solidFill>
                  <a:srgbClr val="000000"/>
                </a:solidFill>
                <a:latin typeface="Lato Light"/>
                <a:ea typeface="Lato Light"/>
                <a:cs typeface="Lato Light"/>
                <a:sym typeface="Lato Light"/>
              </a:rPr>
              <a:t>preparando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vostri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studenti</a:t>
            </a:r>
            <a:r>
              <a:rPr lang="en-US" sz="2800" u="none" strike="noStrike" dirty="0">
                <a:solidFill>
                  <a:srgbClr val="000000"/>
                </a:solidFill>
                <a:latin typeface="Lato Light"/>
                <a:ea typeface="Lato Light"/>
                <a:cs typeface="Lato Light"/>
                <a:sym typeface="Lato Light"/>
              </a:rPr>
              <a:t> a </a:t>
            </a:r>
            <a:r>
              <a:rPr lang="en-US" sz="2800" u="none" strike="noStrike" dirty="0" err="1">
                <a:solidFill>
                  <a:srgbClr val="000000"/>
                </a:solidFill>
                <a:latin typeface="Lato Light"/>
                <a:ea typeface="Lato Light"/>
                <a:cs typeface="Lato Light"/>
                <a:sym typeface="Lato Light"/>
              </a:rPr>
              <a:t>guidare</a:t>
            </a:r>
            <a:r>
              <a:rPr lang="en-US" sz="2800" u="none" strike="noStrike" dirty="0">
                <a:solidFill>
                  <a:srgbClr val="000000"/>
                </a:solidFill>
                <a:latin typeface="Lato Light"/>
                <a:ea typeface="Lato Light"/>
                <a:cs typeface="Lato Light"/>
                <a:sym typeface="Lato Light"/>
              </a:rPr>
              <a:t> un </a:t>
            </a:r>
            <a:r>
              <a:rPr lang="en-US" sz="2800" u="none" strike="noStrike" dirty="0" err="1">
                <a:solidFill>
                  <a:srgbClr val="000000"/>
                </a:solidFill>
                <a:latin typeface="Lato Light"/>
                <a:ea typeface="Lato Light"/>
                <a:cs typeface="Lato Light"/>
                <a:sym typeface="Lato Light"/>
              </a:rPr>
              <a:t>uso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etico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dell'intelligenza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artificiale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oppure</a:t>
            </a:r>
            <a:r>
              <a:rPr lang="en-US" sz="2800" u="none" strike="noStrike" dirty="0">
                <a:solidFill>
                  <a:srgbClr val="000000"/>
                </a:solidFill>
                <a:latin typeface="Lato Light"/>
                <a:ea typeface="Lato Light"/>
                <a:cs typeface="Lato Light"/>
                <a:sym typeface="Lato Light"/>
              </a:rPr>
              <a:t> li state </a:t>
            </a:r>
            <a:r>
              <a:rPr lang="en-US" sz="2800" u="none" strike="noStrike" dirty="0" err="1">
                <a:solidFill>
                  <a:srgbClr val="000000"/>
                </a:solidFill>
                <a:latin typeface="Lato Light"/>
                <a:ea typeface="Lato Light"/>
                <a:cs typeface="Lato Light"/>
                <a:sym typeface="Lato Light"/>
              </a:rPr>
              <a:t>preparando</a:t>
            </a:r>
            <a:r>
              <a:rPr lang="en-US" sz="2800" u="none" strike="noStrike" dirty="0">
                <a:solidFill>
                  <a:srgbClr val="000000"/>
                </a:solidFill>
                <a:latin typeface="Lato Light"/>
                <a:ea typeface="Lato Light"/>
                <a:cs typeface="Lato Light"/>
                <a:sym typeface="Lato Light"/>
              </a:rPr>
              <a:t> a </a:t>
            </a:r>
            <a:r>
              <a:rPr lang="en-US" sz="2800" u="none" strike="noStrike" dirty="0" err="1">
                <a:solidFill>
                  <a:srgbClr val="000000"/>
                </a:solidFill>
                <a:latin typeface="Lato Light"/>
                <a:ea typeface="Lato Light"/>
                <a:cs typeface="Lato Light"/>
                <a:sym typeface="Lato Light"/>
              </a:rPr>
              <a:t>essere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sostituiti</a:t>
            </a:r>
            <a:r>
              <a:rPr lang="en-US" sz="2800" u="none" strike="noStrike" dirty="0">
                <a:solidFill>
                  <a:srgbClr val="000000"/>
                </a:solidFill>
                <a:latin typeface="Lato Light"/>
                <a:ea typeface="Lato Light"/>
                <a:cs typeface="Lato Light"/>
                <a:sym typeface="Lato Light"/>
              </a:rPr>
              <a:t> da </a:t>
            </a:r>
            <a:r>
              <a:rPr lang="en-US" sz="2800" u="none" strike="noStrike" dirty="0" err="1">
                <a:solidFill>
                  <a:srgbClr val="000000"/>
                </a:solidFill>
                <a:latin typeface="Lato Light"/>
                <a:ea typeface="Lato Light"/>
                <a:cs typeface="Lato Light"/>
                <a:sym typeface="Lato Light"/>
              </a:rPr>
              <a:t>essa</a:t>
            </a:r>
            <a:r>
              <a:rPr lang="en-US" sz="28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5" name="TextBox 5"/>
          <p:cNvSpPr txBox="1"/>
          <p:nvPr/>
        </p:nvSpPr>
        <p:spPr>
          <a:xfrm>
            <a:off x="1028700" y="1085850"/>
            <a:ext cx="16043172"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RESPONSABILITÀ DEL FORMATORE NELLA SUPERVISIONE DI APPLICAZIONI DI IA</a:t>
            </a:r>
          </a:p>
        </p:txBody>
      </p:sp>
      <p:sp>
        <p:nvSpPr>
          <p:cNvPr id="6" name="TextBox 6"/>
          <p:cNvSpPr txBox="1"/>
          <p:nvPr/>
        </p:nvSpPr>
        <p:spPr>
          <a:xfrm>
            <a:off x="7467600" y="7221936"/>
            <a:ext cx="9112902" cy="1859483"/>
          </a:xfrm>
          <a:prstGeom prst="rect">
            <a:avLst/>
          </a:prstGeom>
        </p:spPr>
        <p:txBody>
          <a:bodyPr lIns="0" tIns="0" rIns="0" bIns="0" rtlCol="0" anchor="t">
            <a:spAutoFit/>
          </a:bodyPr>
          <a:lstStyle/>
          <a:p>
            <a:pPr marL="0" lvl="0" indent="0" algn="ctr">
              <a:lnSpc>
                <a:spcPts val="2879"/>
              </a:lnSpc>
              <a:spcBef>
                <a:spcPct val="0"/>
              </a:spcBef>
            </a:pPr>
            <a:r>
              <a:rPr lang="en-US" sz="2800" u="none" strike="noStrike" dirty="0">
                <a:solidFill>
                  <a:srgbClr val="000000"/>
                </a:solidFill>
                <a:latin typeface="Lato Light"/>
                <a:ea typeface="Lato Light"/>
                <a:cs typeface="Lato Light"/>
                <a:sym typeface="Lato Light"/>
              </a:rPr>
              <a:t>È </a:t>
            </a:r>
            <a:r>
              <a:rPr lang="en-US" sz="2800" u="none" strike="noStrike" dirty="0" err="1">
                <a:solidFill>
                  <a:srgbClr val="000000"/>
                </a:solidFill>
                <a:latin typeface="Lato Light"/>
                <a:ea typeface="Lato Light"/>
                <a:cs typeface="Lato Light"/>
                <a:sym typeface="Lato Light"/>
              </a:rPr>
              <a:t>fondamentale</a:t>
            </a:r>
            <a:r>
              <a:rPr lang="en-US" sz="2800" u="none" strike="noStrike" dirty="0">
                <a:solidFill>
                  <a:srgbClr val="000000"/>
                </a:solidFill>
                <a:latin typeface="Lato Light"/>
                <a:ea typeface="Lato Light"/>
                <a:cs typeface="Lato Light"/>
                <a:sym typeface="Lato Light"/>
              </a:rPr>
              <a:t> dare </a:t>
            </a:r>
            <a:r>
              <a:rPr lang="en-US" sz="2800" u="none" strike="noStrike" dirty="0" err="1">
                <a:solidFill>
                  <a:srgbClr val="000000"/>
                </a:solidFill>
                <a:latin typeface="Lato Light"/>
                <a:ea typeface="Lato Light"/>
                <a:cs typeface="Lato Light"/>
                <a:sym typeface="Lato Light"/>
              </a:rPr>
              <a:t>priorità</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allo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sviluppo</a:t>
            </a:r>
            <a:r>
              <a:rPr lang="en-US" sz="2800" u="none" strike="noStrike" dirty="0">
                <a:solidFill>
                  <a:srgbClr val="000000"/>
                </a:solidFill>
                <a:latin typeface="Lato Light"/>
                <a:ea typeface="Lato Light"/>
                <a:cs typeface="Lato Light"/>
                <a:sym typeface="Lato Light"/>
              </a:rPr>
              <a:t> di </a:t>
            </a:r>
            <a:r>
              <a:rPr lang="en-US" sz="2800" u="none" strike="noStrike" dirty="0" err="1">
                <a:solidFill>
                  <a:srgbClr val="000000"/>
                </a:solidFill>
                <a:latin typeface="Lato Light"/>
                <a:ea typeface="Lato Light"/>
                <a:cs typeface="Lato Light"/>
                <a:sym typeface="Lato Light"/>
              </a:rPr>
              <a:t>competenze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intrinsecamente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umane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che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l'IA</a:t>
            </a:r>
            <a:r>
              <a:rPr lang="en-US" sz="2800" u="none" strike="noStrike" dirty="0">
                <a:solidFill>
                  <a:srgbClr val="000000"/>
                </a:solidFill>
                <a:latin typeface="Lato Light"/>
                <a:ea typeface="Lato Light"/>
                <a:cs typeface="Lato Light"/>
                <a:sym typeface="Lato Light"/>
              </a:rPr>
              <a:t> non </a:t>
            </a:r>
            <a:r>
              <a:rPr lang="en-US" sz="2800" u="none" strike="noStrike" dirty="0" err="1">
                <a:solidFill>
                  <a:srgbClr val="000000"/>
                </a:solidFill>
                <a:latin typeface="Lato Light"/>
                <a:ea typeface="Lato Light"/>
                <a:cs typeface="Lato Light"/>
                <a:sym typeface="Lato Light"/>
              </a:rPr>
              <a:t>può</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sostituire</a:t>
            </a:r>
            <a:r>
              <a:rPr lang="en-US" sz="2800" u="none" strike="noStrike" dirty="0">
                <a:solidFill>
                  <a:srgbClr val="000000"/>
                </a:solidFill>
                <a:latin typeface="Lato Light"/>
                <a:ea typeface="Lato Light"/>
                <a:cs typeface="Lato Light"/>
                <a:sym typeface="Lato Light"/>
              </a:rPr>
              <a:t>, come la </a:t>
            </a:r>
            <a:r>
              <a:rPr lang="en-US" sz="2800" u="none" strike="noStrike" dirty="0" err="1">
                <a:solidFill>
                  <a:srgbClr val="000000"/>
                </a:solidFill>
                <a:latin typeface="Lato Light"/>
                <a:ea typeface="Lato Light"/>
                <a:cs typeface="Lato Light"/>
                <a:sym typeface="Lato Light"/>
              </a:rPr>
              <a:t>resilienza</a:t>
            </a:r>
            <a:r>
              <a:rPr lang="en-US" sz="2800" u="none" strike="noStrike" dirty="0">
                <a:solidFill>
                  <a:srgbClr val="000000"/>
                </a:solidFill>
                <a:latin typeface="Lato Light"/>
                <a:ea typeface="Lato Light"/>
                <a:cs typeface="Lato Light"/>
                <a:sym typeface="Lato Light"/>
              </a:rPr>
              <a:t> in </a:t>
            </a:r>
            <a:r>
              <a:rPr lang="en-US" sz="2800" u="none" strike="noStrike" dirty="0" err="1">
                <a:solidFill>
                  <a:srgbClr val="000000"/>
                </a:solidFill>
                <a:latin typeface="Lato Light"/>
                <a:ea typeface="Lato Light"/>
                <a:cs typeface="Lato Light"/>
                <a:sym typeface="Lato Light"/>
              </a:rPr>
              <a:t>ambienti</a:t>
            </a:r>
            <a:r>
              <a:rPr lang="en-US" sz="2800" u="none" strike="noStrike" dirty="0">
                <a:solidFill>
                  <a:srgbClr val="000000"/>
                </a:solidFill>
                <a:latin typeface="Lato Light"/>
                <a:ea typeface="Lato Light"/>
                <a:cs typeface="Lato Light"/>
                <a:sym typeface="Lato Light"/>
              </a:rPr>
              <a:t> in continua </a:t>
            </a:r>
            <a:r>
              <a:rPr lang="en-US" sz="2800" u="none" strike="noStrike" dirty="0" err="1">
                <a:solidFill>
                  <a:srgbClr val="000000"/>
                </a:solidFill>
                <a:latin typeface="Lato Light"/>
                <a:ea typeface="Lato Light"/>
                <a:cs typeface="Lato Light"/>
                <a:sym typeface="Lato Light"/>
              </a:rPr>
              <a:t>evoluzione</a:t>
            </a:r>
            <a:r>
              <a:rPr lang="en-US" sz="2800" u="none" strike="noStrike" dirty="0">
                <a:solidFill>
                  <a:srgbClr val="000000"/>
                </a:solidFill>
                <a:latin typeface="Lato Light"/>
                <a:ea typeface="Lato Light"/>
                <a:cs typeface="Lato Light"/>
                <a:sym typeface="Lato Light"/>
              </a:rPr>
              <a:t>, il </a:t>
            </a:r>
            <a:r>
              <a:rPr lang="en-US" sz="2800" u="none" strike="noStrike" dirty="0" err="1">
                <a:solidFill>
                  <a:srgbClr val="000000"/>
                </a:solidFill>
                <a:latin typeface="Lato Light"/>
                <a:ea typeface="Lato Light"/>
                <a:cs typeface="Lato Light"/>
                <a:sym typeface="Lato Light"/>
              </a:rPr>
              <a:t>giudizio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etico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nella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valutazione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risultati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dell'IA</a:t>
            </a:r>
            <a:r>
              <a:rPr lang="en-US" sz="2800" u="none" strike="noStrike" dirty="0">
                <a:solidFill>
                  <a:srgbClr val="000000"/>
                </a:solidFill>
                <a:latin typeface="Lato Light"/>
                <a:ea typeface="Lato Light"/>
                <a:cs typeface="Lato Light"/>
                <a:sym typeface="Lato Light"/>
              </a:rPr>
              <a:t> e la </a:t>
            </a:r>
            <a:r>
              <a:rPr lang="en-US" sz="2800" u="none" strike="noStrike" dirty="0" err="1">
                <a:solidFill>
                  <a:srgbClr val="000000"/>
                </a:solidFill>
                <a:latin typeface="Lato Light"/>
                <a:ea typeface="Lato Light"/>
                <a:cs typeface="Lato Light"/>
                <a:sym typeface="Lato Light"/>
              </a:rPr>
              <a:t>capacità</a:t>
            </a:r>
            <a:r>
              <a:rPr lang="en-US" sz="2800" u="none" strike="noStrike" dirty="0">
                <a:solidFill>
                  <a:srgbClr val="000000"/>
                </a:solidFill>
                <a:latin typeface="Lato Light"/>
                <a:ea typeface="Lato Light"/>
                <a:cs typeface="Lato Light"/>
                <a:sym typeface="Lato Light"/>
              </a:rPr>
              <a:t> di </a:t>
            </a:r>
            <a:r>
              <a:rPr lang="en-US" sz="2800" u="none" strike="noStrike" dirty="0" err="1">
                <a:solidFill>
                  <a:srgbClr val="000000"/>
                </a:solidFill>
                <a:latin typeface="Lato Light"/>
                <a:ea typeface="Lato Light"/>
                <a:cs typeface="Lato Light"/>
                <a:sym typeface="Lato Light"/>
              </a:rPr>
              <a:t>identificare</a:t>
            </a:r>
            <a:r>
              <a:rPr lang="en-US" sz="2800" u="none" strike="noStrike" dirty="0">
                <a:solidFill>
                  <a:srgbClr val="000000"/>
                </a:solidFill>
                <a:latin typeface="Lato Light"/>
                <a:ea typeface="Lato Light"/>
                <a:cs typeface="Lato Light"/>
                <a:sym typeface="Lato Light"/>
              </a:rPr>
              <a:t> e </a:t>
            </a:r>
            <a:r>
              <a:rPr lang="en-US" sz="2800" u="none" strike="noStrike" dirty="0" err="1">
                <a:solidFill>
                  <a:srgbClr val="000000"/>
                </a:solidFill>
                <a:latin typeface="Lato Light"/>
                <a:ea typeface="Lato Light"/>
                <a:cs typeface="Lato Light"/>
                <a:sym typeface="Lato Light"/>
              </a:rPr>
              <a:t>risolvere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problemi</a:t>
            </a:r>
            <a:r>
              <a:rPr lang="en-US" sz="2800" u="none" strike="noStrike" dirty="0">
                <a:solidFill>
                  <a:srgbClr val="000000"/>
                </a:solidFill>
                <a:latin typeface="Lato Light"/>
                <a:ea typeface="Lato Light"/>
                <a:cs typeface="Lato Light"/>
                <a:sym typeface="Lato Light"/>
              </a:rPr>
              <a:t> in modo </a:t>
            </a:r>
            <a:r>
              <a:rPr lang="en-US" sz="2800" u="none" strike="noStrike" dirty="0" err="1">
                <a:solidFill>
                  <a:srgbClr val="000000"/>
                </a:solidFill>
                <a:latin typeface="Lato Light"/>
                <a:ea typeface="Lato Light"/>
                <a:cs typeface="Lato Light"/>
                <a:sym typeface="Lato Light"/>
              </a:rPr>
              <a:t>indipendente</a:t>
            </a:r>
            <a:r>
              <a:rPr lang="en-US" sz="28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56070" y="1085850"/>
            <a:ext cx="8479329"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SCENARIO BASATO SULLE SFIDE</a:t>
            </a:r>
          </a:p>
        </p:txBody>
      </p:sp>
      <p:grpSp>
        <p:nvGrpSpPr>
          <p:cNvPr id="3" name="Group 3"/>
          <p:cNvGrpSpPr/>
          <p:nvPr/>
        </p:nvGrpSpPr>
        <p:grpSpPr>
          <a:xfrm>
            <a:off x="0" y="0"/>
            <a:ext cx="7507538" cy="10287000"/>
            <a:chOff x="0" y="0"/>
            <a:chExt cx="10010051" cy="13716000"/>
          </a:xfrm>
        </p:grpSpPr>
        <p:sp>
          <p:nvSpPr>
            <p:cNvPr id="4" name="Freeform 4"/>
            <p:cNvSpPr/>
            <p:nvPr/>
          </p:nvSpPr>
          <p:spPr>
            <a:xfrm>
              <a:off x="0" y="0"/>
              <a:ext cx="10010013" cy="13716000"/>
            </a:xfrm>
            <a:custGeom>
              <a:avLst/>
              <a:gdLst/>
              <a:ahLst/>
              <a:cxnLst/>
              <a:rect l="l" t="t" r="r" b="b"/>
              <a:pathLst>
                <a:path w="10010013" h="13716000">
                  <a:moveTo>
                    <a:pt x="0" y="0"/>
                  </a:moveTo>
                  <a:lnTo>
                    <a:pt x="10010013" y="0"/>
                  </a:lnTo>
                  <a:lnTo>
                    <a:pt x="10010013" y="13716000"/>
                  </a:lnTo>
                  <a:lnTo>
                    <a:pt x="0" y="13716000"/>
                  </a:lnTo>
                  <a:lnTo>
                    <a:pt x="0" y="0"/>
                  </a:lnTo>
                  <a:close/>
                </a:path>
              </a:pathLst>
            </a:custGeom>
            <a:blipFill>
              <a:blip r:embed="rId4"/>
              <a:stretch>
                <a:fillRect b="-9524"/>
              </a:stretch>
            </a:blipFill>
          </p:spPr>
          <p:txBody>
            <a:bodyPr/>
            <a:lstStyle/>
            <a:p>
              <a:endParaRPr lang="es-ES"/>
            </a:p>
          </p:txBody>
        </p:sp>
      </p:grpSp>
      <p:sp>
        <p:nvSpPr>
          <p:cNvPr id="5" name="TextBox 5"/>
          <p:cNvSpPr txBox="1"/>
          <p:nvPr/>
        </p:nvSpPr>
        <p:spPr>
          <a:xfrm>
            <a:off x="8056071" y="2019300"/>
            <a:ext cx="9203229" cy="7600950"/>
          </a:xfrm>
          <a:prstGeom prst="rect">
            <a:avLst/>
          </a:prstGeom>
        </p:spPr>
        <p:txBody>
          <a:bodyPr lIns="0" tIns="0" rIns="0" bIns="0" rtlCol="0" anchor="t">
            <a:spAutoFit/>
          </a:bodyPr>
          <a:lstStyle/>
          <a:p>
            <a:pPr marL="0" lvl="0" indent="0" algn="just">
              <a:lnSpc>
                <a:spcPts val="2881"/>
              </a:lnSpc>
              <a:spcBef>
                <a:spcPct val="0"/>
              </a:spcBef>
            </a:pPr>
            <a:r>
              <a:rPr lang="en-US" sz="2401" b="1" u="none" strike="noStrike" dirty="0" err="1">
                <a:solidFill>
                  <a:srgbClr val="000000"/>
                </a:solidFill>
                <a:latin typeface="Lato Light"/>
                <a:ea typeface="Lato Light"/>
                <a:cs typeface="Lato Light"/>
                <a:sym typeface="Lato Light"/>
              </a:rPr>
              <a:t>Contesto</a:t>
            </a:r>
            <a:r>
              <a:rPr lang="en-US" sz="2401" u="none" strike="noStrike" dirty="0">
                <a:solidFill>
                  <a:srgbClr val="000000"/>
                </a:solidFill>
                <a:latin typeface="Lato Light"/>
                <a:ea typeface="Lato Light"/>
                <a:cs typeface="Lato Light"/>
                <a:sym typeface="Lato Light"/>
              </a:rPr>
              <a:t>: Il vostro </a:t>
            </a:r>
            <a:r>
              <a:rPr lang="en-US" sz="2401" u="none" strike="noStrike" dirty="0" err="1">
                <a:solidFill>
                  <a:srgbClr val="000000"/>
                </a:solidFill>
                <a:latin typeface="Lato Light"/>
                <a:ea typeface="Lato Light"/>
                <a:cs typeface="Lato Light"/>
                <a:sym typeface="Lato Light"/>
              </a:rPr>
              <a:t>dipartimento</a:t>
            </a:r>
            <a:r>
              <a:rPr lang="en-US" sz="2401" u="none" strike="noStrike" dirty="0">
                <a:solidFill>
                  <a:srgbClr val="000000"/>
                </a:solidFill>
                <a:latin typeface="Lato Light"/>
                <a:ea typeface="Lato Light"/>
                <a:cs typeface="Lato Light"/>
                <a:sym typeface="Lato Light"/>
              </a:rPr>
              <a:t> ha </a:t>
            </a:r>
            <a:r>
              <a:rPr lang="en-US" sz="2401" u="none" strike="noStrike" dirty="0" err="1">
                <a:solidFill>
                  <a:srgbClr val="000000"/>
                </a:solidFill>
                <a:latin typeface="Lato Light"/>
                <a:ea typeface="Lato Light"/>
                <a:cs typeface="Lato Light"/>
                <a:sym typeface="Lato Light"/>
              </a:rPr>
              <a:t>autorizzato</a:t>
            </a:r>
            <a:r>
              <a:rPr lang="en-US" sz="2401" u="none" strike="noStrike" dirty="0">
                <a:solidFill>
                  <a:srgbClr val="000000"/>
                </a:solidFill>
                <a:latin typeface="Lato Light"/>
                <a:ea typeface="Lato Light"/>
                <a:cs typeface="Lato Light"/>
                <a:sym typeface="Lato Light"/>
              </a:rPr>
              <a:t> un "Registro delle </a:t>
            </a:r>
            <a:r>
              <a:rPr lang="en-US" sz="2401" u="none" strike="noStrike" dirty="0" err="1">
                <a:solidFill>
                  <a:srgbClr val="000000"/>
                </a:solidFill>
                <a:latin typeface="Lato Light"/>
                <a:ea typeface="Lato Light"/>
                <a:cs typeface="Lato Light"/>
                <a:sym typeface="Lato Light"/>
              </a:rPr>
              <a:t>competenze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pratiche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basato</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sull'intelligenza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artificiale</a:t>
            </a:r>
            <a:r>
              <a:rPr lang="en-US" sz="2401" u="none" strike="noStrike" dirty="0">
                <a:solidFill>
                  <a:srgbClr val="000000"/>
                </a:solidFill>
                <a:latin typeface="Lato Light"/>
                <a:ea typeface="Lato Light"/>
                <a:cs typeface="Lato Light"/>
                <a:sym typeface="Lato Light"/>
              </a:rPr>
              <a:t>, in cui </a:t>
            </a:r>
            <a:r>
              <a:rPr lang="en-US" sz="2401" u="none" strike="noStrike" dirty="0" err="1">
                <a:solidFill>
                  <a:srgbClr val="000000"/>
                </a:solidFill>
                <a:latin typeface="Lato Light"/>
                <a:ea typeface="Lato Light"/>
                <a:cs typeface="Lato Light"/>
                <a:sym typeface="Lato Light"/>
              </a:rPr>
              <a:t>gli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studenti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caricano</a:t>
            </a:r>
            <a:r>
              <a:rPr lang="en-US" sz="2401" u="none" strike="noStrike" dirty="0">
                <a:solidFill>
                  <a:srgbClr val="000000"/>
                </a:solidFill>
                <a:latin typeface="Lato Light"/>
                <a:ea typeface="Lato Light"/>
                <a:cs typeface="Lato Light"/>
                <a:sym typeface="Lato Light"/>
              </a:rPr>
              <a:t> video e </a:t>
            </a:r>
            <a:r>
              <a:rPr lang="en-US" sz="2401" u="none" strike="noStrike" dirty="0" err="1">
                <a:solidFill>
                  <a:srgbClr val="000000"/>
                </a:solidFill>
                <a:latin typeface="Lato Light"/>
                <a:ea typeface="Lato Light"/>
                <a:cs typeface="Lato Light"/>
                <a:sym typeface="Lato Light"/>
              </a:rPr>
              <a:t>l'IA</a:t>
            </a:r>
            <a:r>
              <a:rPr lang="en-US" sz="2401" u="none" strike="noStrike" dirty="0">
                <a:solidFill>
                  <a:srgbClr val="000000"/>
                </a:solidFill>
                <a:latin typeface="Lato Light"/>
                <a:ea typeface="Lato Light"/>
                <a:cs typeface="Lato Light"/>
                <a:sym typeface="Lato Light"/>
              </a:rPr>
              <a:t> genera </a:t>
            </a:r>
            <a:r>
              <a:rPr lang="en-US" sz="2401" u="none" strike="noStrike" dirty="0" err="1">
                <a:solidFill>
                  <a:srgbClr val="000000"/>
                </a:solidFill>
                <a:latin typeface="Lato Light"/>
                <a:ea typeface="Lato Light"/>
                <a:cs typeface="Lato Light"/>
                <a:sym typeface="Lato Light"/>
              </a:rPr>
              <a:t>voti</a:t>
            </a:r>
            <a:r>
              <a:rPr lang="en-US" sz="2401" u="none" strike="noStrike" dirty="0">
                <a:solidFill>
                  <a:srgbClr val="000000"/>
                </a:solidFill>
                <a:latin typeface="Lato Light"/>
                <a:ea typeface="Lato Light"/>
                <a:cs typeface="Lato Light"/>
                <a:sym typeface="Lato Light"/>
              </a:rPr>
              <a:t> e </a:t>
            </a:r>
            <a:r>
              <a:rPr lang="en-US" sz="2401" u="none" strike="noStrike" dirty="0" err="1">
                <a:solidFill>
                  <a:srgbClr val="000000"/>
                </a:solidFill>
                <a:latin typeface="Lato Light"/>
                <a:ea typeface="Lato Light"/>
                <a:cs typeface="Lato Light"/>
                <a:sym typeface="Lato Light"/>
              </a:rPr>
              <a:t>fornisce</a:t>
            </a:r>
            <a:r>
              <a:rPr lang="en-US" sz="2401" u="none" strike="noStrike" dirty="0">
                <a:solidFill>
                  <a:srgbClr val="000000"/>
                </a:solidFill>
                <a:latin typeface="Lato Light"/>
                <a:ea typeface="Lato Light"/>
                <a:cs typeface="Lato Light"/>
                <a:sym typeface="Lato Light"/>
              </a:rPr>
              <a:t> un feedback </a:t>
            </a:r>
            <a:r>
              <a:rPr lang="en-US" sz="2401" u="none" strike="noStrike" dirty="0" err="1">
                <a:solidFill>
                  <a:srgbClr val="000000"/>
                </a:solidFill>
                <a:latin typeface="Lato Light"/>
                <a:ea typeface="Lato Light"/>
                <a:cs typeface="Lato Light"/>
                <a:sym typeface="Lato Light"/>
              </a:rPr>
              <a:t>iniziale</a:t>
            </a:r>
            <a:r>
              <a:rPr lang="en-US" sz="2401" u="none" strike="noStrike" dirty="0">
                <a:solidFill>
                  <a:srgbClr val="000000"/>
                </a:solidFill>
                <a:latin typeface="Lato Light"/>
                <a:ea typeface="Lato Light"/>
                <a:cs typeface="Lato Light"/>
                <a:sym typeface="Lato Light"/>
              </a:rPr>
              <a:t>.</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b="1" u="none" strike="noStrike" dirty="0" err="1">
                <a:solidFill>
                  <a:srgbClr val="000000"/>
                </a:solidFill>
                <a:latin typeface="Lato Light"/>
                <a:ea typeface="Lato Light"/>
                <a:cs typeface="Lato Light"/>
                <a:sym typeface="Lato Light"/>
              </a:rPr>
              <a:t>Sfida</a:t>
            </a:r>
            <a:r>
              <a:rPr lang="en-US" sz="2401" u="none" strike="noStrike" dirty="0">
                <a:solidFill>
                  <a:srgbClr val="000000"/>
                </a:solidFill>
                <a:latin typeface="Lato Light"/>
                <a:ea typeface="Lato Light"/>
                <a:cs typeface="Lato Light"/>
                <a:sym typeface="Lato Light"/>
              </a:rPr>
              <a:t>: In </a:t>
            </a:r>
            <a:r>
              <a:rPr lang="en-US" sz="2401" u="none" strike="noStrike" dirty="0" err="1">
                <a:solidFill>
                  <a:srgbClr val="000000"/>
                </a:solidFill>
                <a:latin typeface="Lato Light"/>
                <a:ea typeface="Lato Light"/>
                <a:cs typeface="Lato Light"/>
                <a:sym typeface="Lato Light"/>
              </a:rPr>
              <a:t>qualità</a:t>
            </a:r>
            <a:r>
              <a:rPr lang="en-US" sz="2401" u="none" strike="noStrike" dirty="0">
                <a:solidFill>
                  <a:srgbClr val="000000"/>
                </a:solidFill>
                <a:latin typeface="Lato Light"/>
                <a:ea typeface="Lato Light"/>
                <a:cs typeface="Lato Light"/>
                <a:sym typeface="Lato Light"/>
              </a:rPr>
              <a:t> di </a:t>
            </a:r>
            <a:r>
              <a:rPr lang="en-US" sz="2401" u="none" strike="noStrike" dirty="0" err="1">
                <a:solidFill>
                  <a:srgbClr val="000000"/>
                </a:solidFill>
                <a:latin typeface="Lato Light"/>
                <a:ea typeface="Lato Light"/>
                <a:cs typeface="Lato Light"/>
                <a:sym typeface="Lato Light"/>
              </a:rPr>
              <a:t>formatore</a:t>
            </a:r>
            <a:r>
              <a:rPr lang="en-US" sz="2401" u="none" strike="noStrike" dirty="0">
                <a:solidFill>
                  <a:srgbClr val="000000"/>
                </a:solidFill>
                <a:latin typeface="Lato Light"/>
                <a:ea typeface="Lato Light"/>
                <a:cs typeface="Lato Light"/>
                <a:sym typeface="Lato Light"/>
              </a:rPr>
              <a:t>, sei </a:t>
            </a:r>
            <a:r>
              <a:rPr lang="en-US" sz="2401" u="none" strike="noStrike" dirty="0" err="1">
                <a:solidFill>
                  <a:srgbClr val="000000"/>
                </a:solidFill>
                <a:latin typeface="Lato Light"/>
                <a:ea typeface="Lato Light"/>
                <a:cs typeface="Lato Light"/>
                <a:sym typeface="Lato Light"/>
              </a:rPr>
              <a:t>responsabile</a:t>
            </a:r>
            <a:r>
              <a:rPr lang="en-US" sz="2401" u="none" strike="noStrike" dirty="0">
                <a:solidFill>
                  <a:srgbClr val="000000"/>
                </a:solidFill>
                <a:latin typeface="Lato Light"/>
                <a:ea typeface="Lato Light"/>
                <a:cs typeface="Lato Light"/>
                <a:sym typeface="Lato Light"/>
              </a:rPr>
              <a:t> di tutti </a:t>
            </a:r>
            <a:r>
              <a:rPr lang="en-US" sz="2401" u="none" strike="noStrike" dirty="0" err="1">
                <a:solidFill>
                  <a:srgbClr val="000000"/>
                </a:solidFill>
                <a:latin typeface="Lato Light"/>
                <a:ea typeface="Lato Light"/>
                <a:cs typeface="Lato Light"/>
                <a:sym typeface="Lato Light"/>
              </a:rPr>
              <a:t>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potenziali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rischi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pregiudizi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fughe</a:t>
            </a:r>
            <a:r>
              <a:rPr lang="en-US" sz="2401" u="none" strike="noStrike" dirty="0">
                <a:solidFill>
                  <a:srgbClr val="000000"/>
                </a:solidFill>
                <a:latin typeface="Lato Light"/>
                <a:ea typeface="Lato Light"/>
                <a:cs typeface="Lato Light"/>
                <a:sym typeface="Lato Light"/>
              </a:rPr>
              <a:t> di </a:t>
            </a:r>
            <a:r>
              <a:rPr lang="en-US" sz="2401" u="none" strike="noStrike" dirty="0" err="1">
                <a:solidFill>
                  <a:srgbClr val="000000"/>
                </a:solidFill>
                <a:latin typeface="Lato Light"/>
                <a:ea typeface="Lato Light"/>
                <a:cs typeface="Lato Light"/>
                <a:sym typeface="Lato Light"/>
              </a:rPr>
              <a:t>dati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errori</a:t>
            </a:r>
            <a:r>
              <a:rPr lang="en-US" sz="2401" u="none" strike="noStrike" dirty="0">
                <a:solidFill>
                  <a:srgbClr val="000000"/>
                </a:solidFill>
                <a:latin typeface="Lato Light"/>
                <a:ea typeface="Lato Light"/>
                <a:cs typeface="Lato Light"/>
                <a:sym typeface="Lato Light"/>
              </a:rPr>
              <a:t>). Devi </a:t>
            </a:r>
            <a:r>
              <a:rPr lang="en-US" sz="2401" u="none" strike="noStrike" dirty="0" err="1">
                <a:solidFill>
                  <a:srgbClr val="000000"/>
                </a:solidFill>
                <a:latin typeface="Lato Light"/>
                <a:ea typeface="Lato Light"/>
                <a:cs typeface="Lato Light"/>
                <a:sym typeface="Lato Light"/>
              </a:rPr>
              <a:t>presentare</a:t>
            </a:r>
            <a:r>
              <a:rPr lang="en-US" sz="2401" u="none" strike="noStrike" dirty="0">
                <a:solidFill>
                  <a:srgbClr val="000000"/>
                </a:solidFill>
                <a:latin typeface="Lato Light"/>
                <a:ea typeface="Lato Light"/>
                <a:cs typeface="Lato Light"/>
                <a:sym typeface="Lato Light"/>
              </a:rPr>
              <a:t> un "Piano di </a:t>
            </a:r>
            <a:r>
              <a:rPr lang="en-US" sz="2401" u="none" strike="noStrike" dirty="0" err="1">
                <a:solidFill>
                  <a:srgbClr val="000000"/>
                </a:solidFill>
                <a:latin typeface="Lato Light"/>
                <a:ea typeface="Lato Light"/>
                <a:cs typeface="Lato Light"/>
                <a:sym typeface="Lato Light"/>
              </a:rPr>
              <a:t>supervisione</a:t>
            </a:r>
            <a:r>
              <a:rPr lang="en-US" sz="2401" u="none" strike="noStrike" dirty="0">
                <a:solidFill>
                  <a:srgbClr val="000000"/>
                </a:solidFill>
                <a:latin typeface="Lato Light"/>
                <a:ea typeface="Lato Light"/>
                <a:cs typeface="Lato Light"/>
                <a:sym typeface="Lato Light"/>
              </a:rPr>
              <a:t>" ai </a:t>
            </a:r>
            <a:r>
              <a:rPr lang="en-US" sz="2401" u="none" strike="noStrike" dirty="0" err="1">
                <a:solidFill>
                  <a:srgbClr val="000000"/>
                </a:solidFill>
                <a:latin typeface="Lato Light"/>
                <a:ea typeface="Lato Light"/>
                <a:cs typeface="Lato Light"/>
                <a:sym typeface="Lato Light"/>
              </a:rPr>
              <a:t>tuoi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superiori</a:t>
            </a:r>
            <a:r>
              <a:rPr lang="en-US" sz="2401" u="none" strike="noStrike" dirty="0">
                <a:solidFill>
                  <a:srgbClr val="000000"/>
                </a:solidFill>
                <a:latin typeface="Lato Light"/>
                <a:ea typeface="Lato Light"/>
                <a:cs typeface="Lato Light"/>
                <a:sym typeface="Lato Light"/>
              </a:rPr>
              <a:t> senza </a:t>
            </a:r>
            <a:r>
              <a:rPr lang="en-US" sz="2401" u="none" strike="noStrike" dirty="0" err="1">
                <a:solidFill>
                  <a:srgbClr val="000000"/>
                </a:solidFill>
                <a:latin typeface="Lato Light"/>
                <a:ea typeface="Lato Light"/>
                <a:cs typeface="Lato Light"/>
                <a:sym typeface="Lato Light"/>
              </a:rPr>
              <a:t>vietare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l'IA</a:t>
            </a:r>
            <a:r>
              <a:rPr lang="en-US" sz="2401" u="none" strike="noStrike" dirty="0">
                <a:solidFill>
                  <a:srgbClr val="000000"/>
                </a:solidFill>
                <a:latin typeface="Lato Light"/>
                <a:ea typeface="Lato Light"/>
                <a:cs typeface="Lato Light"/>
                <a:sym typeface="Lato Light"/>
              </a:rPr>
              <a:t>.</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none" strike="noStrike" dirty="0">
                <a:solidFill>
                  <a:srgbClr val="000000"/>
                </a:solidFill>
                <a:latin typeface="Lato Light"/>
                <a:ea typeface="Lato Light"/>
                <a:cs typeface="Lato Light"/>
                <a:sym typeface="Lato Light"/>
              </a:rPr>
              <a:t>Come </a:t>
            </a:r>
            <a:r>
              <a:rPr lang="en-US" sz="2401" u="none" strike="noStrike" dirty="0" err="1">
                <a:solidFill>
                  <a:srgbClr val="000000"/>
                </a:solidFill>
                <a:latin typeface="Lato Light"/>
                <a:ea typeface="Lato Light"/>
                <a:cs typeface="Lato Light"/>
                <a:sym typeface="Lato Light"/>
              </a:rPr>
              <a:t>si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struttura</a:t>
            </a:r>
            <a:r>
              <a:rPr lang="en-US" sz="2401" u="none" strike="noStrike" dirty="0">
                <a:solidFill>
                  <a:srgbClr val="000000"/>
                </a:solidFill>
                <a:latin typeface="Lato Light"/>
                <a:ea typeface="Lato Light"/>
                <a:cs typeface="Lato Light"/>
                <a:sym typeface="Lato Light"/>
              </a:rPr>
              <a:t> la </a:t>
            </a:r>
            <a:r>
              <a:rPr lang="en-US" sz="2401" u="none" strike="noStrike" dirty="0" err="1">
                <a:solidFill>
                  <a:srgbClr val="000000"/>
                </a:solidFill>
                <a:latin typeface="Lato Light"/>
                <a:ea typeface="Lato Light"/>
                <a:cs typeface="Lato Light"/>
                <a:sym typeface="Lato Light"/>
              </a:rPr>
              <a:t>supervisione</a:t>
            </a:r>
            <a:r>
              <a:rPr lang="en-US" sz="2401" u="none" strike="noStrike" dirty="0">
                <a:solidFill>
                  <a:srgbClr val="000000"/>
                </a:solidFill>
                <a:latin typeface="Lato Light"/>
                <a:ea typeface="Lato Light"/>
                <a:cs typeface="Lato Light"/>
                <a:sym typeface="Lato Light"/>
              </a:rPr>
              <a:t>?</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sng" strike="noStrike" dirty="0" err="1">
                <a:solidFill>
                  <a:srgbClr val="000000"/>
                </a:solidFill>
                <a:latin typeface="Lato Light"/>
                <a:ea typeface="Lato Light"/>
                <a:cs typeface="Lato Light"/>
                <a:sym typeface="Lato Light"/>
              </a:rPr>
              <a:t>Opzione</a:t>
            </a:r>
            <a:r>
              <a:rPr lang="en-US" sz="2401" u="sng" strike="noStrike" dirty="0">
                <a:solidFill>
                  <a:srgbClr val="000000"/>
                </a:solidFill>
                <a:latin typeface="Lato Light"/>
                <a:ea typeface="Lato Light"/>
                <a:cs typeface="Lato Light"/>
                <a:sym typeface="Lato Light"/>
              </a:rPr>
              <a:t> 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Validazione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Allerta</a:t>
            </a:r>
            <a:r>
              <a:rPr lang="en-US" sz="2401" u="none" strike="noStrike" dirty="0">
                <a:solidFill>
                  <a:srgbClr val="000000"/>
                </a:solidFill>
                <a:latin typeface="Lato Light"/>
                <a:ea typeface="Lato Light"/>
                <a:cs typeface="Lato Light"/>
                <a:sym typeface="Lato Light"/>
              </a:rPr>
              <a:t> Rossa": </a:t>
            </a:r>
            <a:r>
              <a:rPr lang="en-US" sz="2401" u="none" strike="noStrike" dirty="0" err="1">
                <a:solidFill>
                  <a:srgbClr val="000000"/>
                </a:solidFill>
                <a:latin typeface="Lato Light"/>
                <a:ea typeface="Lato Light"/>
                <a:cs typeface="Lato Light"/>
                <a:sym typeface="Lato Light"/>
              </a:rPr>
              <a:t>revisione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umana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obbligatoria</a:t>
            </a:r>
            <a:r>
              <a:rPr lang="en-US" sz="2401" u="none" strike="noStrike" dirty="0">
                <a:solidFill>
                  <a:srgbClr val="000000"/>
                </a:solidFill>
                <a:latin typeface="Lato Light"/>
                <a:ea typeface="Lato Light"/>
                <a:cs typeface="Lato Light"/>
                <a:sym typeface="Lato Light"/>
              </a:rPr>
              <a:t> per tutti </a:t>
            </a:r>
            <a:r>
              <a:rPr lang="en-US" sz="2401" u="none" strike="noStrike" dirty="0" err="1">
                <a:solidFill>
                  <a:srgbClr val="000000"/>
                </a:solidFill>
                <a:latin typeface="Lato Light"/>
                <a:ea typeface="Lato Light"/>
                <a:cs typeface="Lato Light"/>
                <a:sym typeface="Lato Light"/>
              </a:rPr>
              <a:t>i</a:t>
            </a:r>
            <a:r>
              <a:rPr lang="en-US" sz="2401" u="none" strike="noStrike" dirty="0">
                <a:solidFill>
                  <a:srgbClr val="000000"/>
                </a:solidFill>
                <a:latin typeface="Lato Light"/>
                <a:ea typeface="Lato Light"/>
                <a:cs typeface="Lato Light"/>
                <a:sym typeface="Lato Light"/>
              </a:rPr>
              <a:t> feedback ad alto </a:t>
            </a:r>
            <a:r>
              <a:rPr lang="en-US" sz="2401" u="none" strike="noStrike" dirty="0" err="1">
                <a:solidFill>
                  <a:srgbClr val="000000"/>
                </a:solidFill>
                <a:latin typeface="Lato Light"/>
                <a:ea typeface="Lato Light"/>
                <a:cs typeface="Lato Light"/>
                <a:sym typeface="Lato Light"/>
              </a:rPr>
              <a:t>impatto</a:t>
            </a:r>
            <a:r>
              <a:rPr lang="en-US" sz="2401" u="none" strike="noStrike" dirty="0">
                <a:solidFill>
                  <a:srgbClr val="000000"/>
                </a:solidFill>
                <a:latin typeface="Lato Light"/>
                <a:ea typeface="Lato Light"/>
                <a:cs typeface="Lato Light"/>
                <a:sym typeface="Lato Light"/>
              </a:rPr>
              <a:t>. </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sng" strike="noStrike" dirty="0" err="1">
                <a:solidFill>
                  <a:srgbClr val="000000"/>
                </a:solidFill>
                <a:latin typeface="Lato Light"/>
                <a:ea typeface="Lato Light"/>
                <a:cs typeface="Lato Light"/>
                <a:sym typeface="Lato Light"/>
              </a:rPr>
              <a:t>Opzione</a:t>
            </a:r>
            <a:r>
              <a:rPr lang="en-US" sz="2401" u="sng" strike="noStrike" dirty="0">
                <a:solidFill>
                  <a:srgbClr val="000000"/>
                </a:solidFill>
                <a:latin typeface="Lato Light"/>
                <a:ea typeface="Lato Light"/>
                <a:cs typeface="Lato Light"/>
                <a:sym typeface="Lato Light"/>
              </a:rPr>
              <a:t> B</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Ambiente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sicuro</a:t>
            </a:r>
            <a:r>
              <a:rPr lang="en-US" sz="2401" u="none" strike="noStrike" dirty="0">
                <a:solidFill>
                  <a:srgbClr val="000000"/>
                </a:solidFill>
                <a:latin typeface="Lato Light"/>
                <a:ea typeface="Lato Light"/>
                <a:cs typeface="Lato Light"/>
                <a:sym typeface="Lato Light"/>
              </a:rPr>
              <a:t> per la privacy: </a:t>
            </a:r>
            <a:r>
              <a:rPr lang="en-US" sz="2401" u="none" strike="noStrike" dirty="0" err="1">
                <a:solidFill>
                  <a:srgbClr val="000000"/>
                </a:solidFill>
                <a:latin typeface="Lato Light"/>
                <a:ea typeface="Lato Light"/>
                <a:cs typeface="Lato Light"/>
                <a:sym typeface="Lato Light"/>
              </a:rPr>
              <a:t>utilizzo</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esclusivo</a:t>
            </a:r>
            <a:r>
              <a:rPr lang="en-US" sz="2401" u="none" strike="noStrike" dirty="0">
                <a:solidFill>
                  <a:srgbClr val="000000"/>
                </a:solidFill>
                <a:latin typeface="Lato Light"/>
                <a:ea typeface="Lato Light"/>
                <a:cs typeface="Lato Light"/>
                <a:sym typeface="Lato Light"/>
              </a:rPr>
              <a:t> di un </a:t>
            </a:r>
            <a:r>
              <a:rPr lang="en-US" sz="2401" u="none" strike="noStrike" dirty="0" err="1">
                <a:solidFill>
                  <a:srgbClr val="000000"/>
                </a:solidFill>
                <a:latin typeface="Lato Light"/>
                <a:ea typeface="Lato Light"/>
                <a:cs typeface="Lato Light"/>
                <a:sym typeface="Lato Light"/>
              </a:rPr>
              <a:t>elenco</a:t>
            </a:r>
            <a:r>
              <a:rPr lang="en-US" sz="2401" u="none" strike="noStrike" dirty="0">
                <a:solidFill>
                  <a:srgbClr val="000000"/>
                </a:solidFill>
                <a:latin typeface="Lato Light"/>
                <a:ea typeface="Lato Light"/>
                <a:cs typeface="Lato Light"/>
                <a:sym typeface="Lato Light"/>
              </a:rPr>
              <a:t> di </a:t>
            </a:r>
            <a:r>
              <a:rPr lang="en-US" sz="2401" u="none" strike="noStrike" dirty="0" err="1">
                <a:solidFill>
                  <a:srgbClr val="000000"/>
                </a:solidFill>
                <a:latin typeface="Lato Light"/>
                <a:ea typeface="Lato Light"/>
                <a:cs typeface="Lato Light"/>
                <a:sym typeface="Lato Light"/>
              </a:rPr>
              <a:t>strumenti</a:t>
            </a:r>
            <a:r>
              <a:rPr lang="en-US" sz="2401" u="none" strike="noStrike" dirty="0">
                <a:solidFill>
                  <a:srgbClr val="000000"/>
                </a:solidFill>
                <a:latin typeface="Lato Light"/>
                <a:ea typeface="Lato Light"/>
                <a:cs typeface="Lato Light"/>
                <a:sym typeface="Lato Light"/>
              </a:rPr>
              <a:t> di </a:t>
            </a:r>
            <a:r>
              <a:rPr lang="en-US" sz="2401" u="none" strike="noStrike" dirty="0" err="1">
                <a:solidFill>
                  <a:srgbClr val="000000"/>
                </a:solidFill>
                <a:latin typeface="Lato Light"/>
                <a:ea typeface="Lato Light"/>
                <a:cs typeface="Lato Light"/>
                <a:sym typeface="Lato Light"/>
              </a:rPr>
              <a:t>intelligenza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artificiale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approvati</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dall'istituzione</a:t>
            </a:r>
            <a:r>
              <a:rPr lang="en-US" sz="2401" u="none" strike="noStrike" dirty="0">
                <a:solidFill>
                  <a:srgbClr val="000000"/>
                </a:solidFill>
                <a:latin typeface="Lato Light"/>
                <a:ea typeface="Lato Light"/>
                <a:cs typeface="Lato Light"/>
                <a:sym typeface="Lato Light"/>
              </a:rPr>
              <a:t>. </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sng" strike="noStrike" dirty="0" err="1">
                <a:solidFill>
                  <a:srgbClr val="000000"/>
                </a:solidFill>
                <a:latin typeface="Lato Light"/>
                <a:ea typeface="Lato Light"/>
                <a:cs typeface="Lato Light"/>
                <a:sym typeface="Lato Light"/>
              </a:rPr>
              <a:t>Opzione</a:t>
            </a:r>
            <a:r>
              <a:rPr lang="en-US" sz="2401" u="sng" strike="noStrike" dirty="0">
                <a:solidFill>
                  <a:srgbClr val="000000"/>
                </a:solidFill>
                <a:latin typeface="Lato Light"/>
                <a:ea typeface="Lato Light"/>
                <a:cs typeface="Lato Light"/>
                <a:sym typeface="Lato Light"/>
              </a:rPr>
              <a:t> C</a:t>
            </a:r>
            <a:r>
              <a:rPr lang="en-US" sz="2401" u="none" strike="noStrike" dirty="0">
                <a:solidFill>
                  <a:srgbClr val="000000"/>
                </a:solidFill>
                <a:latin typeface="Lato Light"/>
                <a:ea typeface="Lato Light"/>
                <a:cs typeface="Lato Light"/>
                <a:sym typeface="Lato Light"/>
              </a:rPr>
              <a:t>: Workshop </a:t>
            </a:r>
            <a:r>
              <a:rPr lang="en-US" sz="2401" u="none" strike="noStrike" dirty="0" err="1">
                <a:solidFill>
                  <a:srgbClr val="000000"/>
                </a:solidFill>
                <a:latin typeface="Lato Light"/>
                <a:ea typeface="Lato Light"/>
                <a:cs typeface="Lato Light"/>
                <a:sym typeface="Lato Light"/>
              </a:rPr>
              <a:t>sulla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giustizia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algoritmica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sessione</a:t>
            </a:r>
            <a:r>
              <a:rPr lang="en-US" sz="2401" u="none" strike="noStrike" dirty="0">
                <a:solidFill>
                  <a:srgbClr val="000000"/>
                </a:solidFill>
                <a:latin typeface="Lato Light"/>
                <a:ea typeface="Lato Light"/>
                <a:cs typeface="Lato Light"/>
                <a:sym typeface="Lato Light"/>
              </a:rPr>
              <a:t> di </a:t>
            </a:r>
            <a:r>
              <a:rPr lang="en-US" sz="2401" u="none" strike="noStrike" dirty="0" err="1">
                <a:solidFill>
                  <a:srgbClr val="000000"/>
                </a:solidFill>
                <a:latin typeface="Lato Light"/>
                <a:ea typeface="Lato Light"/>
                <a:cs typeface="Lato Light"/>
                <a:sym typeface="Lato Light"/>
              </a:rPr>
              <a:t>calibrazione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dei</a:t>
            </a:r>
            <a:r>
              <a:rPr lang="en-US" sz="2401" u="none" strike="noStrike" dirty="0">
                <a:solidFill>
                  <a:srgbClr val="000000"/>
                </a:solidFill>
                <a:latin typeface="Lato Light"/>
                <a:ea typeface="Lato Light"/>
                <a:cs typeface="Lato Light"/>
                <a:sym typeface="Lato Light"/>
              </a:rPr>
              <a:t> bias con il team di </a:t>
            </a:r>
            <a:r>
              <a:rPr lang="en-US" sz="2401" u="none" strike="noStrike" dirty="0" err="1">
                <a:solidFill>
                  <a:srgbClr val="000000"/>
                </a:solidFill>
                <a:latin typeface="Lato Light"/>
                <a:ea typeface="Lato Light"/>
                <a:cs typeface="Lato Light"/>
                <a:sym typeface="Lato Light"/>
              </a:rPr>
              <a:t>docenti</a:t>
            </a:r>
            <a:r>
              <a:rPr lang="en-US" sz="2401" u="none" strike="noStrike" dirty="0">
                <a:solidFill>
                  <a:srgbClr val="000000"/>
                </a:solidFill>
                <a:latin typeface="Lato Light"/>
                <a:ea typeface="Lato Light"/>
                <a:cs typeface="Lato Light"/>
                <a:sym typeface="Lato Light"/>
              </a:rPr>
              <a:t>.</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Scenario di apprendimento</a:t>
            </a:r>
          </a:p>
        </p:txBody>
      </p:sp>
      <p:sp>
        <p:nvSpPr>
          <p:cNvPr id="5" name="TextBox 5"/>
          <p:cNvSpPr txBox="1"/>
          <p:nvPr/>
        </p:nvSpPr>
        <p:spPr>
          <a:xfrm>
            <a:off x="614477" y="2396195"/>
            <a:ext cx="17059046" cy="7683385"/>
          </a:xfrm>
          <a:prstGeom prst="rect">
            <a:avLst/>
          </a:prstGeom>
        </p:spPr>
        <p:txBody>
          <a:bodyPr lIns="0" tIns="0" rIns="0" bIns="0" rtlCol="0" anchor="t">
            <a:spAutoFit/>
          </a:bodyPr>
          <a:lstStyle/>
          <a:p>
            <a:pPr marL="0" lvl="0" indent="0" algn="l">
              <a:lnSpc>
                <a:spcPts val="4140"/>
              </a:lnSpc>
              <a:spcBef>
                <a:spcPct val="0"/>
              </a:spcBef>
            </a:pPr>
            <a:r>
              <a:rPr lang="en-US" sz="2500" u="none" strike="noStrike" dirty="0">
                <a:solidFill>
                  <a:srgbClr val="000000"/>
                </a:solidFill>
                <a:latin typeface="Lato Light"/>
                <a:ea typeface="Lato Light"/>
                <a:cs typeface="Lato Light"/>
                <a:sym typeface="Lato Light"/>
              </a:rPr>
              <a:t>Mariana, </a:t>
            </a:r>
            <a:r>
              <a:rPr lang="en-US" sz="2500" u="none" strike="noStrike" dirty="0" err="1">
                <a:solidFill>
                  <a:srgbClr val="000000"/>
                </a:solidFill>
                <a:latin typeface="Lato Light"/>
                <a:ea typeface="Lato Light"/>
                <a:cs typeface="Lato Light"/>
                <a:sym typeface="Lato Light"/>
              </a:rPr>
              <a:t>una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studentessa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adulta</a:t>
            </a:r>
            <a:r>
              <a:rPr lang="en-US" sz="2500" u="none" strike="noStrike" dirty="0">
                <a:solidFill>
                  <a:srgbClr val="000000"/>
                </a:solidFill>
                <a:latin typeface="Lato Light"/>
                <a:ea typeface="Lato Light"/>
                <a:cs typeface="Lato Light"/>
                <a:sym typeface="Lato Light"/>
              </a:rPr>
              <a:t> di 28 anni, è </a:t>
            </a:r>
            <a:r>
              <a:rPr lang="en-US" sz="2500" u="none" strike="noStrike" dirty="0" err="1">
                <a:solidFill>
                  <a:srgbClr val="000000"/>
                </a:solidFill>
                <a:latin typeface="Lato Light"/>
                <a:ea typeface="Lato Light"/>
                <a:cs typeface="Lato Light"/>
                <a:sym typeface="Lato Light"/>
              </a:rPr>
              <a:t>iscritta</a:t>
            </a:r>
            <a:r>
              <a:rPr lang="en-US" sz="2500" u="none" strike="noStrike" dirty="0">
                <a:solidFill>
                  <a:srgbClr val="000000"/>
                </a:solidFill>
                <a:latin typeface="Lato Light"/>
                <a:ea typeface="Lato Light"/>
                <a:cs typeface="Lato Light"/>
                <a:sym typeface="Lato Light"/>
              </a:rPr>
              <a:t> a un </a:t>
            </a:r>
            <a:r>
              <a:rPr lang="en-US" sz="2500" u="none" strike="noStrike" dirty="0" err="1">
                <a:solidFill>
                  <a:srgbClr val="000000"/>
                </a:solidFill>
                <a:latin typeface="Lato Light"/>
                <a:ea typeface="Lato Light"/>
                <a:cs typeface="Lato Light"/>
                <a:sym typeface="Lato Light"/>
              </a:rPr>
              <a:t>corso</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formazione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professionale</a:t>
            </a:r>
            <a:r>
              <a:rPr lang="en-US" sz="2500" u="none" strike="noStrike" dirty="0">
                <a:solidFill>
                  <a:srgbClr val="000000"/>
                </a:solidFill>
                <a:latin typeface="Lato Light"/>
                <a:ea typeface="Lato Light"/>
                <a:cs typeface="Lato Light"/>
                <a:sym typeface="Lato Light"/>
              </a:rPr>
              <a:t> in </a:t>
            </a:r>
            <a:r>
              <a:rPr lang="en-US" sz="2500" u="none" strike="noStrike" dirty="0" err="1">
                <a:solidFill>
                  <a:srgbClr val="000000"/>
                </a:solidFill>
                <a:latin typeface="Lato Light"/>
                <a:ea typeface="Lato Light"/>
                <a:cs typeface="Lato Light"/>
                <a:sym typeface="Lato Light"/>
              </a:rPr>
              <a:t>elettrotecnica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industriale</a:t>
            </a:r>
            <a:r>
              <a:rPr lang="en-US" sz="2500" u="none" strike="noStrike" dirty="0">
                <a:solidFill>
                  <a:srgbClr val="000000"/>
                </a:solidFill>
                <a:latin typeface="Lato Light"/>
                <a:ea typeface="Lato Light"/>
                <a:cs typeface="Lato Light"/>
                <a:sym typeface="Lato Light"/>
              </a:rPr>
              <a:t>, con </a:t>
            </a:r>
            <a:r>
              <a:rPr lang="en-US" sz="2500" u="none" strike="noStrike" dirty="0" err="1">
                <a:solidFill>
                  <a:srgbClr val="000000"/>
                </a:solidFill>
                <a:latin typeface="Lato Light"/>
                <a:ea typeface="Lato Light"/>
                <a:cs typeface="Lato Light"/>
                <a:sym typeface="Lato Light"/>
              </a:rPr>
              <a:t>l'obiettivo</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ottenere</a:t>
            </a:r>
            <a:r>
              <a:rPr lang="en-US" sz="2500" u="none" strike="noStrike" dirty="0">
                <a:solidFill>
                  <a:srgbClr val="000000"/>
                </a:solidFill>
                <a:latin typeface="Lato Light"/>
                <a:ea typeface="Lato Light"/>
                <a:cs typeface="Lato Light"/>
                <a:sym typeface="Lato Light"/>
              </a:rPr>
              <a:t> la </a:t>
            </a:r>
            <a:r>
              <a:rPr lang="en-US" sz="2500" u="none" strike="noStrike" dirty="0" err="1">
                <a:solidFill>
                  <a:srgbClr val="000000"/>
                </a:solidFill>
                <a:latin typeface="Lato Light"/>
                <a:ea typeface="Lato Light"/>
                <a:cs typeface="Lato Light"/>
                <a:sym typeface="Lato Light"/>
              </a:rPr>
              <a:t>certificazione</a:t>
            </a:r>
            <a:r>
              <a:rPr lang="en-US" sz="2500" u="none" strike="noStrike" dirty="0">
                <a:solidFill>
                  <a:srgbClr val="000000"/>
                </a:solidFill>
                <a:latin typeface="Lato Light"/>
                <a:ea typeface="Lato Light"/>
                <a:cs typeface="Lato Light"/>
                <a:sym typeface="Lato Light"/>
              </a:rPr>
              <a:t> necessaria per </a:t>
            </a:r>
            <a:r>
              <a:rPr lang="en-US" sz="2500" u="none" strike="noStrike" dirty="0" err="1">
                <a:solidFill>
                  <a:srgbClr val="000000"/>
                </a:solidFill>
                <a:latin typeface="Lato Light"/>
                <a:ea typeface="Lato Light"/>
                <a:cs typeface="Lato Light"/>
                <a:sym typeface="Lato Light"/>
              </a:rPr>
              <a:t>reinserirsi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nel</a:t>
            </a:r>
            <a:r>
              <a:rPr lang="en-US" sz="2500" u="none" strike="noStrike" dirty="0">
                <a:solidFill>
                  <a:srgbClr val="000000"/>
                </a:solidFill>
                <a:latin typeface="Lato Light"/>
                <a:ea typeface="Lato Light"/>
                <a:cs typeface="Lato Light"/>
                <a:sym typeface="Lato Light"/>
              </a:rPr>
              <a:t> mondo del </a:t>
            </a:r>
            <a:r>
              <a:rPr lang="en-US" sz="2500" u="none" strike="noStrike" dirty="0" err="1">
                <a:solidFill>
                  <a:srgbClr val="000000"/>
                </a:solidFill>
                <a:latin typeface="Lato Light"/>
                <a:ea typeface="Lato Light"/>
                <a:cs typeface="Lato Light"/>
                <a:sym typeface="Lato Light"/>
              </a:rPr>
              <a:t>lavoro</a:t>
            </a:r>
            <a:r>
              <a:rPr lang="en-US" sz="2500" u="none" strike="noStrike" dirty="0">
                <a:solidFill>
                  <a:srgbClr val="000000"/>
                </a:solidFill>
                <a:latin typeface="Lato Light"/>
                <a:ea typeface="Lato Light"/>
                <a:cs typeface="Lato Light"/>
                <a:sym typeface="Lato Light"/>
              </a:rPr>
              <a:t>. Il </a:t>
            </a:r>
            <a:r>
              <a:rPr lang="en-US" sz="2500" u="none" strike="noStrike" dirty="0" err="1">
                <a:solidFill>
                  <a:srgbClr val="000000"/>
                </a:solidFill>
                <a:latin typeface="Lato Light"/>
                <a:ea typeface="Lato Light"/>
                <a:cs typeface="Lato Light"/>
                <a:sym typeface="Lato Light"/>
              </a:rPr>
              <a:t>suo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istruttore</a:t>
            </a:r>
            <a:r>
              <a:rPr lang="en-US" sz="2500" u="none" strike="noStrike" dirty="0">
                <a:solidFill>
                  <a:srgbClr val="000000"/>
                </a:solidFill>
                <a:latin typeface="Lato Light"/>
                <a:ea typeface="Lato Light"/>
                <a:cs typeface="Lato Light"/>
                <a:sym typeface="Lato Light"/>
              </a:rPr>
              <a:t>, il signor Costa, è </a:t>
            </a:r>
            <a:r>
              <a:rPr lang="en-US" sz="2500" u="none" strike="noStrike" dirty="0" err="1">
                <a:solidFill>
                  <a:srgbClr val="000000"/>
                </a:solidFill>
                <a:latin typeface="Lato Light"/>
                <a:ea typeface="Lato Light"/>
                <a:cs typeface="Lato Light"/>
                <a:sym typeface="Lato Light"/>
              </a:rPr>
              <a:t>esperto</a:t>
            </a:r>
            <a:r>
              <a:rPr lang="en-US" sz="2500" u="none" strike="noStrike" dirty="0">
                <a:solidFill>
                  <a:srgbClr val="000000"/>
                </a:solidFill>
                <a:latin typeface="Lato Light"/>
                <a:ea typeface="Lato Light"/>
                <a:cs typeface="Lato Light"/>
                <a:sym typeface="Lato Light"/>
              </a:rPr>
              <a:t> ma </a:t>
            </a:r>
            <a:r>
              <a:rPr lang="en-US" sz="2500" u="none" strike="noStrike" dirty="0" err="1">
                <a:solidFill>
                  <a:srgbClr val="000000"/>
                </a:solidFill>
                <a:latin typeface="Lato Light"/>
                <a:ea typeface="Lato Light"/>
                <a:cs typeface="Lato Light"/>
                <a:sym typeface="Lato Light"/>
              </a:rPr>
              <a:t>oberato</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lavoro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essendo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responsabile</a:t>
            </a:r>
            <a:r>
              <a:rPr lang="en-US" sz="2500" u="none" strike="noStrike" dirty="0">
                <a:solidFill>
                  <a:srgbClr val="000000"/>
                </a:solidFill>
                <a:latin typeface="Lato Light"/>
                <a:ea typeface="Lato Light"/>
                <a:cs typeface="Lato Light"/>
                <a:sym typeface="Lato Light"/>
              </a:rPr>
              <a:t> di diverse </a:t>
            </a:r>
            <a:r>
              <a:rPr lang="en-US" sz="2500" u="none" strike="noStrike" dirty="0" err="1">
                <a:solidFill>
                  <a:srgbClr val="000000"/>
                </a:solidFill>
                <a:latin typeface="Lato Light"/>
                <a:ea typeface="Lato Light"/>
                <a:cs typeface="Lato Light"/>
                <a:sym typeface="Lato Light"/>
              </a:rPr>
              <a:t>classi</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studenti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adulti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Desiderosa</a:t>
            </a:r>
            <a:r>
              <a:rPr lang="en-US" sz="2500" u="none" strike="noStrike" dirty="0">
                <a:solidFill>
                  <a:srgbClr val="000000"/>
                </a:solidFill>
                <a:latin typeface="Lato Light"/>
                <a:ea typeface="Lato Light"/>
                <a:cs typeface="Lato Light"/>
                <a:sym typeface="Lato Light"/>
              </a:rPr>
              <a:t> di stare al </a:t>
            </a:r>
            <a:r>
              <a:rPr lang="en-US" sz="2500" u="none" strike="noStrike" dirty="0" err="1">
                <a:solidFill>
                  <a:srgbClr val="000000"/>
                </a:solidFill>
                <a:latin typeface="Lato Light"/>
                <a:ea typeface="Lato Light"/>
                <a:cs typeface="Lato Light"/>
                <a:sym typeface="Lato Light"/>
              </a:rPr>
              <a:t>passo</a:t>
            </a:r>
            <a:r>
              <a:rPr lang="en-US" sz="2500" u="none" strike="noStrike" dirty="0">
                <a:solidFill>
                  <a:srgbClr val="000000"/>
                </a:solidFill>
                <a:latin typeface="Lato Light"/>
                <a:ea typeface="Lato Light"/>
                <a:cs typeface="Lato Light"/>
                <a:sym typeface="Lato Light"/>
              </a:rPr>
              <a:t> con il </a:t>
            </a:r>
            <a:r>
              <a:rPr lang="en-US" sz="2500" u="none" strike="noStrike" dirty="0" err="1">
                <a:solidFill>
                  <a:srgbClr val="000000"/>
                </a:solidFill>
                <a:latin typeface="Lato Light"/>
                <a:ea typeface="Lato Light"/>
                <a:cs typeface="Lato Light"/>
                <a:sym typeface="Lato Light"/>
              </a:rPr>
              <a:t>corso</a:t>
            </a:r>
            <a:r>
              <a:rPr lang="en-US" sz="2500" u="none" strike="noStrike" dirty="0">
                <a:solidFill>
                  <a:srgbClr val="000000"/>
                </a:solidFill>
                <a:latin typeface="Lato Light"/>
                <a:ea typeface="Lato Light"/>
                <a:cs typeface="Lato Light"/>
                <a:sym typeface="Lato Light"/>
              </a:rPr>
              <a:t> e di </a:t>
            </a:r>
            <a:r>
              <a:rPr lang="en-US" sz="2500" u="none" strike="noStrike" dirty="0" err="1">
                <a:solidFill>
                  <a:srgbClr val="000000"/>
                </a:solidFill>
                <a:latin typeface="Lato Light"/>
                <a:ea typeface="Lato Light"/>
                <a:cs typeface="Lato Light"/>
                <a:sym typeface="Lato Light"/>
              </a:rPr>
              <a:t>conciliarlo</a:t>
            </a:r>
            <a:r>
              <a:rPr lang="en-US" sz="2500" u="none" strike="noStrike" dirty="0">
                <a:solidFill>
                  <a:srgbClr val="000000"/>
                </a:solidFill>
                <a:latin typeface="Lato Light"/>
                <a:ea typeface="Lato Light"/>
                <a:cs typeface="Lato Light"/>
                <a:sym typeface="Lato Light"/>
              </a:rPr>
              <a:t> con un </a:t>
            </a:r>
            <a:r>
              <a:rPr lang="en-US" sz="2500" u="none" strike="noStrike" dirty="0" err="1">
                <a:solidFill>
                  <a:srgbClr val="000000"/>
                </a:solidFill>
                <a:latin typeface="Lato Light"/>
                <a:ea typeface="Lato Light"/>
                <a:cs typeface="Lato Light"/>
                <a:sym typeface="Lato Light"/>
              </a:rPr>
              <a:t>lavoro</a:t>
            </a:r>
            <a:r>
              <a:rPr lang="en-US" sz="2500" u="none" strike="noStrike" dirty="0">
                <a:solidFill>
                  <a:srgbClr val="000000"/>
                </a:solidFill>
                <a:latin typeface="Lato Light"/>
                <a:ea typeface="Lato Light"/>
                <a:cs typeface="Lato Light"/>
                <a:sym typeface="Lato Light"/>
              </a:rPr>
              <a:t> part-time, </a:t>
            </a:r>
            <a:r>
              <a:rPr lang="en-US" sz="2500" b="1" u="none" strike="noStrike" dirty="0">
                <a:solidFill>
                  <a:srgbClr val="000000"/>
                </a:solidFill>
                <a:latin typeface="Lato Light"/>
                <a:ea typeface="Lato Light"/>
                <a:cs typeface="Lato Light"/>
                <a:sym typeface="Lato Light"/>
              </a:rPr>
              <a:t>Mariana </a:t>
            </a:r>
            <a:r>
              <a:rPr lang="en-US" sz="2500" b="1" u="none" strike="noStrike" dirty="0" err="1">
                <a:solidFill>
                  <a:srgbClr val="000000"/>
                </a:solidFill>
                <a:latin typeface="Lato Light"/>
                <a:ea typeface="Lato Light"/>
                <a:cs typeface="Lato Light"/>
                <a:sym typeface="Lato Light"/>
              </a:rPr>
              <a:t>inizia</a:t>
            </a:r>
            <a:r>
              <a:rPr lang="en-US" sz="2500" b="1" u="none" strike="noStrike" dirty="0">
                <a:solidFill>
                  <a:srgbClr val="000000"/>
                </a:solidFill>
                <a:latin typeface="Lato Light"/>
                <a:ea typeface="Lato Light"/>
                <a:cs typeface="Lato Light"/>
                <a:sym typeface="Lato Light"/>
              </a:rPr>
              <a:t> a </a:t>
            </a:r>
            <a:r>
              <a:rPr lang="en-US" sz="2500" b="1" u="none" strike="noStrike" dirty="0" err="1">
                <a:solidFill>
                  <a:srgbClr val="000000"/>
                </a:solidFill>
                <a:latin typeface="Lato Light"/>
                <a:ea typeface="Lato Light"/>
                <a:cs typeface="Lato Light"/>
                <a:sym typeface="Lato Light"/>
              </a:rPr>
              <a:t>utilizzare</a:t>
            </a:r>
            <a:r>
              <a:rPr lang="en-US" sz="2500" b="1" u="none" strike="noStrike" dirty="0">
                <a:solidFill>
                  <a:srgbClr val="000000"/>
                </a:solidFill>
                <a:latin typeface="Lato Light"/>
                <a:ea typeface="Lato Light"/>
                <a:cs typeface="Lato Light"/>
                <a:sym typeface="Lato Light"/>
              </a:rPr>
              <a:t> un chatbot </a:t>
            </a:r>
            <a:r>
              <a:rPr lang="en-US" sz="2500" b="1" u="none" strike="noStrike" dirty="0" err="1">
                <a:solidFill>
                  <a:srgbClr val="000000"/>
                </a:solidFill>
                <a:latin typeface="Lato Light"/>
                <a:ea typeface="Lato Light"/>
                <a:cs typeface="Lato Light"/>
                <a:sym typeface="Lato Light"/>
              </a:rPr>
              <a:t>basato</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sull'intelligenza</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artificiale</a:t>
            </a:r>
            <a:r>
              <a:rPr lang="en-US" sz="2500" b="1" u="none" strike="noStrike" dirty="0">
                <a:solidFill>
                  <a:srgbClr val="000000"/>
                </a:solidFill>
                <a:latin typeface="Lato Light"/>
                <a:ea typeface="Lato Light"/>
                <a:cs typeface="Lato Light"/>
                <a:sym typeface="Lato Light"/>
              </a:rPr>
              <a:t> per </a:t>
            </a:r>
            <a:r>
              <a:rPr lang="en-US" sz="2500" b="1" u="none" strike="noStrike" dirty="0" err="1">
                <a:solidFill>
                  <a:srgbClr val="000000"/>
                </a:solidFill>
                <a:latin typeface="Lato Light"/>
                <a:ea typeface="Lato Light"/>
                <a:cs typeface="Lato Light"/>
                <a:sym typeface="Lato Light"/>
              </a:rPr>
              <a:t>completare</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i</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compiti</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teorici</a:t>
            </a:r>
            <a:r>
              <a:rPr lang="en-US" sz="2500" b="1" u="none" strike="noStrike" dirty="0">
                <a:solidFill>
                  <a:srgbClr val="000000"/>
                </a:solidFill>
                <a:latin typeface="Lato Light"/>
                <a:ea typeface="Lato Light"/>
                <a:cs typeface="Lato Light"/>
                <a:sym typeface="Lato Light"/>
              </a:rPr>
              <a:t> e le </a:t>
            </a:r>
            <a:r>
              <a:rPr lang="en-US" sz="2500" b="1" u="none" strike="noStrike" dirty="0" err="1">
                <a:solidFill>
                  <a:srgbClr val="000000"/>
                </a:solidFill>
                <a:latin typeface="Lato Light"/>
                <a:ea typeface="Lato Light"/>
                <a:cs typeface="Lato Light"/>
                <a:sym typeface="Lato Light"/>
              </a:rPr>
              <a:t>esercitazioni</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pratiche</a:t>
            </a:r>
            <a:r>
              <a:rPr lang="en-US" sz="2500" u="none" strike="noStrike" dirty="0">
                <a:solidFill>
                  <a:srgbClr val="000000"/>
                </a:solidFill>
                <a:latin typeface="Lato Light"/>
                <a:ea typeface="Lato Light"/>
                <a:cs typeface="Lato Light"/>
                <a:sym typeface="Lato Light"/>
              </a:rPr>
              <a:t>.</a:t>
            </a:r>
          </a:p>
          <a:p>
            <a:pPr marL="0" lvl="0" indent="0" algn="l">
              <a:lnSpc>
                <a:spcPts val="4140"/>
              </a:lnSpc>
              <a:spcBef>
                <a:spcPct val="0"/>
              </a:spcBef>
            </a:pPr>
            <a:endParaRPr lang="en-US" sz="2500" u="none" strike="noStrike" dirty="0">
              <a:solidFill>
                <a:srgbClr val="000000"/>
              </a:solidFill>
              <a:latin typeface="Lato Light"/>
              <a:ea typeface="Lato Light"/>
              <a:cs typeface="Lato Light"/>
              <a:sym typeface="Lato Light"/>
            </a:endParaRPr>
          </a:p>
          <a:p>
            <a:pPr marL="0" lvl="0" indent="0" algn="l">
              <a:lnSpc>
                <a:spcPts val="4140"/>
              </a:lnSpc>
              <a:spcBef>
                <a:spcPct val="0"/>
              </a:spcBef>
            </a:pPr>
            <a:r>
              <a:rPr lang="en-US" sz="2500" u="none" strike="noStrike" dirty="0">
                <a:solidFill>
                  <a:srgbClr val="000000"/>
                </a:solidFill>
                <a:latin typeface="Lato Light"/>
                <a:ea typeface="Lato Light"/>
                <a:cs typeface="Lato Light"/>
                <a:sym typeface="Lato Light"/>
              </a:rPr>
              <a:t>Quella sera, il signor Costa </a:t>
            </a:r>
            <a:r>
              <a:rPr lang="en-US" sz="2500" u="none" strike="noStrike" dirty="0" err="1">
                <a:solidFill>
                  <a:srgbClr val="000000"/>
                </a:solidFill>
                <a:latin typeface="Lato Light"/>
                <a:ea typeface="Lato Light"/>
                <a:cs typeface="Lato Light"/>
                <a:sym typeface="Lato Light"/>
              </a:rPr>
              <a:t>esamina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gli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esercizi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che</a:t>
            </a:r>
            <a:r>
              <a:rPr lang="en-US" sz="2500" u="none" strike="noStrike" dirty="0">
                <a:solidFill>
                  <a:srgbClr val="000000"/>
                </a:solidFill>
                <a:latin typeface="Lato Light"/>
                <a:ea typeface="Lato Light"/>
                <a:cs typeface="Lato Light"/>
                <a:sym typeface="Lato Light"/>
              </a:rPr>
              <a:t> Mariana </a:t>
            </a:r>
            <a:r>
              <a:rPr lang="en-US" sz="2500" u="none" strike="noStrike" dirty="0" err="1">
                <a:solidFill>
                  <a:srgbClr val="000000"/>
                </a:solidFill>
                <a:latin typeface="Lato Light"/>
                <a:ea typeface="Lato Light"/>
                <a:cs typeface="Lato Light"/>
                <a:sym typeface="Lato Light"/>
              </a:rPr>
              <a:t>gli</a:t>
            </a:r>
            <a:r>
              <a:rPr lang="en-US" sz="2500" u="none" strike="noStrike" dirty="0">
                <a:solidFill>
                  <a:srgbClr val="000000"/>
                </a:solidFill>
                <a:latin typeface="Lato Light"/>
                <a:ea typeface="Lato Light"/>
                <a:cs typeface="Lato Light"/>
                <a:sym typeface="Lato Light"/>
              </a:rPr>
              <a:t> ha </a:t>
            </a:r>
            <a:r>
              <a:rPr lang="en-US" sz="2500" u="none" strike="noStrike" dirty="0" err="1">
                <a:solidFill>
                  <a:srgbClr val="000000"/>
                </a:solidFill>
                <a:latin typeface="Lato Light"/>
                <a:ea typeface="Lato Light"/>
                <a:cs typeface="Lato Light"/>
                <a:sym typeface="Lato Light"/>
              </a:rPr>
              <a:t>consegnato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sulla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scrivania</a:t>
            </a:r>
            <a:r>
              <a:rPr lang="en-US" sz="2500" u="none" strike="noStrike" dirty="0">
                <a:solidFill>
                  <a:srgbClr val="000000"/>
                </a:solidFill>
                <a:latin typeface="Lato Light"/>
                <a:ea typeface="Lato Light"/>
                <a:cs typeface="Lato Light"/>
                <a:sym typeface="Lato Light"/>
              </a:rPr>
              <a:t>. Vede un </a:t>
            </a:r>
            <a:r>
              <a:rPr lang="en-US" sz="2500" u="none" strike="noStrike" dirty="0" err="1">
                <a:solidFill>
                  <a:srgbClr val="000000"/>
                </a:solidFill>
                <a:latin typeface="Lato Light"/>
                <a:ea typeface="Lato Light"/>
                <a:cs typeface="Lato Light"/>
                <a:sym typeface="Lato Light"/>
              </a:rPr>
              <a:t>foglio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pieno</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risposte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corrette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Più</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tardi</a:t>
            </a:r>
            <a:r>
              <a:rPr lang="en-US" sz="2500" u="none" strike="noStrike" dirty="0">
                <a:solidFill>
                  <a:srgbClr val="000000"/>
                </a:solidFill>
                <a:latin typeface="Lato Light"/>
                <a:ea typeface="Lato Light"/>
                <a:cs typeface="Lato Light"/>
                <a:sym typeface="Lato Light"/>
              </a:rPr>
              <a:t>, Mariana </a:t>
            </a:r>
            <a:r>
              <a:rPr lang="en-US" sz="2500" u="none" strike="noStrike" dirty="0" err="1">
                <a:solidFill>
                  <a:srgbClr val="000000"/>
                </a:solidFill>
                <a:latin typeface="Lato Light"/>
                <a:ea typeface="Lato Light"/>
                <a:cs typeface="Lato Light"/>
                <a:sym typeface="Lato Light"/>
              </a:rPr>
              <a:t>si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presenta</a:t>
            </a:r>
            <a:r>
              <a:rPr lang="en-US" sz="2500" u="none" strike="noStrike" dirty="0">
                <a:solidFill>
                  <a:srgbClr val="000000"/>
                </a:solidFill>
                <a:latin typeface="Lato Light"/>
                <a:ea typeface="Lato Light"/>
                <a:cs typeface="Lato Light"/>
                <a:sym typeface="Lato Light"/>
              </a:rPr>
              <a:t> alla </a:t>
            </a:r>
            <a:r>
              <a:rPr lang="en-US" sz="2500" u="none" strike="noStrike" dirty="0" err="1">
                <a:solidFill>
                  <a:srgbClr val="000000"/>
                </a:solidFill>
                <a:latin typeface="Lato Light"/>
                <a:ea typeface="Lato Light"/>
                <a:cs typeface="Lato Light"/>
                <a:sym typeface="Lato Light"/>
              </a:rPr>
              <a:t>prova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pratica</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abilità</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sentendosi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incredibilmente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debole</a:t>
            </a:r>
            <a:r>
              <a:rPr lang="en-US" sz="2500" u="none" strike="noStrike" dirty="0">
                <a:solidFill>
                  <a:srgbClr val="000000"/>
                </a:solidFill>
                <a:latin typeface="Lato Light"/>
                <a:ea typeface="Lato Light"/>
                <a:cs typeface="Lato Light"/>
                <a:sym typeface="Lato Light"/>
              </a:rPr>
              <a:t>. </a:t>
            </a:r>
            <a:r>
              <a:rPr lang="en-US" sz="2500" b="1" u="none" strike="noStrike" dirty="0">
                <a:solidFill>
                  <a:srgbClr val="000000"/>
                </a:solidFill>
                <a:latin typeface="Lato Light"/>
                <a:ea typeface="Lato Light"/>
                <a:cs typeface="Lato Light"/>
                <a:sym typeface="Lato Light"/>
              </a:rPr>
              <a:t>Quando </a:t>
            </a:r>
            <a:r>
              <a:rPr lang="en-US" sz="2500" b="1" u="none" strike="noStrike" dirty="0" err="1">
                <a:solidFill>
                  <a:srgbClr val="000000"/>
                </a:solidFill>
                <a:latin typeface="Lato Light"/>
                <a:ea typeface="Lato Light"/>
                <a:cs typeface="Lato Light"/>
                <a:sym typeface="Lato Light"/>
              </a:rPr>
              <a:t>si</a:t>
            </a:r>
            <a:r>
              <a:rPr lang="en-US" sz="2500" b="1" u="none" strike="noStrike" dirty="0">
                <a:solidFill>
                  <a:srgbClr val="000000"/>
                </a:solidFill>
                <a:latin typeface="Lato Light"/>
                <a:ea typeface="Lato Light"/>
                <a:cs typeface="Lato Light"/>
                <a:sym typeface="Lato Light"/>
              </a:rPr>
              <a:t> trova di </a:t>
            </a:r>
            <a:r>
              <a:rPr lang="en-US" sz="2500" b="1" u="none" strike="noStrike" dirty="0" err="1">
                <a:solidFill>
                  <a:srgbClr val="000000"/>
                </a:solidFill>
                <a:latin typeface="Lato Light"/>
                <a:ea typeface="Lato Light"/>
                <a:cs typeface="Lato Light"/>
                <a:sym typeface="Lato Light"/>
              </a:rPr>
              <a:t>fronte</a:t>
            </a:r>
            <a:r>
              <a:rPr lang="en-US" sz="2500" b="1" u="none" strike="noStrike" dirty="0">
                <a:solidFill>
                  <a:srgbClr val="000000"/>
                </a:solidFill>
                <a:latin typeface="Lato Light"/>
                <a:ea typeface="Lato Light"/>
                <a:cs typeface="Lato Light"/>
                <a:sym typeface="Lato Light"/>
              </a:rPr>
              <a:t> a un </a:t>
            </a:r>
            <a:r>
              <a:rPr lang="en-US" sz="2500" b="1" u="none" strike="noStrike" dirty="0" err="1">
                <a:solidFill>
                  <a:srgbClr val="000000"/>
                </a:solidFill>
                <a:latin typeface="Lato Light"/>
                <a:ea typeface="Lato Light"/>
                <a:cs typeface="Lato Light"/>
                <a:sym typeface="Lato Light"/>
              </a:rPr>
              <a:t>vero</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guasto</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elettrico</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che</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deve</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diagnosticare</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manualmente</a:t>
            </a:r>
            <a:r>
              <a:rPr lang="en-US" sz="2500" b="1" u="none" strike="noStrike" dirty="0">
                <a:solidFill>
                  <a:srgbClr val="000000"/>
                </a:solidFill>
                <a:latin typeface="Lato Light"/>
                <a:ea typeface="Lato Light"/>
                <a:cs typeface="Lato Light"/>
                <a:sym typeface="Lato Light"/>
              </a:rPr>
              <a:t>, senza </a:t>
            </a:r>
            <a:r>
              <a:rPr lang="en-US" sz="2500" b="1" u="none" strike="noStrike" dirty="0" err="1">
                <a:solidFill>
                  <a:srgbClr val="000000"/>
                </a:solidFill>
                <a:latin typeface="Lato Light"/>
                <a:ea typeface="Lato Light"/>
                <a:cs typeface="Lato Light"/>
                <a:sym typeface="Lato Light"/>
              </a:rPr>
              <a:t>alcun</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aiuto</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dall'intelligenza</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artificiale</a:t>
            </a:r>
            <a:r>
              <a:rPr lang="en-US" sz="2500" b="1" u="none" strike="noStrike" dirty="0">
                <a:solidFill>
                  <a:srgbClr val="000000"/>
                </a:solidFill>
                <a:latin typeface="Lato Light"/>
                <a:ea typeface="Lato Light"/>
                <a:cs typeface="Lato Light"/>
                <a:sym typeface="Lato Light"/>
              </a:rPr>
              <a:t>, la </a:t>
            </a:r>
            <a:r>
              <a:rPr lang="en-US" sz="2500" b="1" u="none" strike="noStrike" dirty="0" err="1">
                <a:solidFill>
                  <a:srgbClr val="000000"/>
                </a:solidFill>
                <a:latin typeface="Lato Light"/>
                <a:ea typeface="Lato Light"/>
                <a:cs typeface="Lato Light"/>
                <a:sym typeface="Lato Light"/>
              </a:rPr>
              <a:t>sua</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mente</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si</a:t>
            </a:r>
            <a:r>
              <a:rPr lang="en-US" sz="2500" b="1" u="none" strike="noStrike" dirty="0">
                <a:solidFill>
                  <a:srgbClr val="000000"/>
                </a:solidFill>
                <a:latin typeface="Lato Light"/>
                <a:ea typeface="Lato Light"/>
                <a:cs typeface="Lato Light"/>
                <a:sym typeface="Lato Light"/>
              </a:rPr>
              <a:t> </a:t>
            </a:r>
            <a:r>
              <a:rPr lang="en-US" sz="2500" b="1" u="none" strike="noStrike" dirty="0" err="1">
                <a:solidFill>
                  <a:srgbClr val="000000"/>
                </a:solidFill>
                <a:latin typeface="Lato Light"/>
                <a:ea typeface="Lato Light"/>
                <a:cs typeface="Lato Light"/>
                <a:sym typeface="Lato Light"/>
              </a:rPr>
              <a:t>svuota</a:t>
            </a:r>
            <a:r>
              <a:rPr lang="en-US" sz="2500" b="1" u="none" strike="noStrike" dirty="0">
                <a:solidFill>
                  <a:srgbClr val="000000"/>
                </a:solidFill>
                <a:latin typeface="Lato Light"/>
                <a:ea typeface="Lato Light"/>
                <a:cs typeface="Lato Light"/>
                <a:sym typeface="Lato Light"/>
              </a:rPr>
              <a:t>. </a:t>
            </a:r>
          </a:p>
          <a:p>
            <a:pPr marL="0" lvl="0" indent="0" algn="l">
              <a:lnSpc>
                <a:spcPts val="4140"/>
              </a:lnSpc>
              <a:spcBef>
                <a:spcPct val="0"/>
              </a:spcBef>
            </a:pPr>
            <a:endParaRPr lang="en-US" sz="2500" u="none" strike="noStrike" dirty="0">
              <a:solidFill>
                <a:srgbClr val="000000"/>
              </a:solidFill>
              <a:latin typeface="Lato Light"/>
              <a:ea typeface="Lato Light"/>
              <a:cs typeface="Lato Light"/>
              <a:sym typeface="Lato Light"/>
            </a:endParaRPr>
          </a:p>
          <a:p>
            <a:pPr marL="0" lvl="0" indent="0" algn="l">
              <a:lnSpc>
                <a:spcPts val="4140"/>
              </a:lnSpc>
              <a:spcBef>
                <a:spcPct val="0"/>
              </a:spcBef>
            </a:pPr>
            <a:r>
              <a:rPr lang="en-US" sz="2500" u="none" strike="noStrike" dirty="0">
                <a:solidFill>
                  <a:srgbClr val="000000"/>
                </a:solidFill>
                <a:latin typeface="Lato Light"/>
                <a:ea typeface="Lato Light"/>
                <a:cs typeface="Lato Light"/>
                <a:sym typeface="Lato Light"/>
              </a:rPr>
              <a:t>I </a:t>
            </a:r>
            <a:r>
              <a:rPr lang="en-US" sz="2500" u="none" strike="noStrike" dirty="0" err="1">
                <a:solidFill>
                  <a:srgbClr val="000000"/>
                </a:solidFill>
                <a:latin typeface="Lato Light"/>
                <a:ea typeface="Lato Light"/>
                <a:cs typeface="Lato Light"/>
                <a:sym typeface="Lato Light"/>
              </a:rPr>
              <a:t>formatori</a:t>
            </a:r>
            <a:r>
              <a:rPr lang="en-US" sz="2500" u="none" strike="noStrike" dirty="0">
                <a:solidFill>
                  <a:srgbClr val="000000"/>
                </a:solidFill>
                <a:latin typeface="Lato Light"/>
                <a:ea typeface="Lato Light"/>
                <a:cs typeface="Lato Light"/>
                <a:sym typeface="Lato Light"/>
              </a:rPr>
              <a:t> della </a:t>
            </a:r>
            <a:r>
              <a:rPr lang="en-US" sz="2500" u="none" strike="noStrike" dirty="0" err="1">
                <a:solidFill>
                  <a:srgbClr val="000000"/>
                </a:solidFill>
                <a:latin typeface="Lato Light"/>
                <a:ea typeface="Lato Light"/>
                <a:cs typeface="Lato Light"/>
                <a:sym typeface="Lato Light"/>
              </a:rPr>
              <a:t>formazione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professionale</a:t>
            </a:r>
            <a:r>
              <a:rPr lang="en-US" sz="2500" u="none" strike="noStrike" dirty="0">
                <a:solidFill>
                  <a:srgbClr val="000000"/>
                </a:solidFill>
                <a:latin typeface="Lato Light"/>
                <a:ea typeface="Lato Light"/>
                <a:cs typeface="Lato Light"/>
                <a:sym typeface="Lato Light"/>
              </a:rPr>
              <a:t> continua </a:t>
            </a:r>
            <a:r>
              <a:rPr lang="en-US" sz="2500" u="none" strike="noStrike" dirty="0" err="1">
                <a:solidFill>
                  <a:srgbClr val="000000"/>
                </a:solidFill>
                <a:latin typeface="Lato Light"/>
                <a:ea typeface="Lato Light"/>
                <a:cs typeface="Lato Light"/>
                <a:sym typeface="Lato Light"/>
              </a:rPr>
              <a:t>devono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passare</a:t>
            </a:r>
            <a:r>
              <a:rPr lang="en-US" sz="2500" u="none" strike="noStrike" dirty="0">
                <a:solidFill>
                  <a:srgbClr val="000000"/>
                </a:solidFill>
                <a:latin typeface="Lato Light"/>
                <a:ea typeface="Lato Light"/>
                <a:cs typeface="Lato Light"/>
                <a:sym typeface="Lato Light"/>
              </a:rPr>
              <a:t> da </a:t>
            </a:r>
            <a:r>
              <a:rPr lang="en-US" sz="2500" u="none" strike="noStrike" dirty="0" err="1">
                <a:solidFill>
                  <a:srgbClr val="000000"/>
                </a:solidFill>
                <a:latin typeface="Lato Light"/>
                <a:ea typeface="Lato Light"/>
                <a:cs typeface="Lato Light"/>
                <a:sym typeface="Lato Light"/>
              </a:rPr>
              <a:t>una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valutazione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basata</a:t>
            </a:r>
            <a:r>
              <a:rPr lang="en-US" sz="2500" u="none" strike="noStrike" dirty="0">
                <a:solidFill>
                  <a:srgbClr val="000000"/>
                </a:solidFill>
                <a:latin typeface="Lato Light"/>
                <a:ea typeface="Lato Light"/>
                <a:cs typeface="Lato Light"/>
                <a:sym typeface="Lato Light"/>
              </a:rPr>
              <a:t> sui </a:t>
            </a:r>
            <a:r>
              <a:rPr lang="en-US" sz="2500" u="none" strike="noStrike" dirty="0" err="1">
                <a:solidFill>
                  <a:srgbClr val="000000"/>
                </a:solidFill>
                <a:latin typeface="Lato Light"/>
                <a:ea typeface="Lato Light"/>
                <a:cs typeface="Lato Light"/>
                <a:sym typeface="Lato Light"/>
              </a:rPr>
              <a:t>risultati</a:t>
            </a:r>
            <a:r>
              <a:rPr lang="en-US" sz="2500" u="none" strike="noStrike" dirty="0">
                <a:solidFill>
                  <a:srgbClr val="000000"/>
                </a:solidFill>
                <a:latin typeface="Lato Light"/>
                <a:ea typeface="Lato Light"/>
                <a:cs typeface="Lato Light"/>
                <a:sym typeface="Lato Light"/>
              </a:rPr>
              <a:t> a </a:t>
            </a:r>
            <a:r>
              <a:rPr lang="en-US" sz="2500" u="none" strike="noStrike" dirty="0" err="1">
                <a:solidFill>
                  <a:srgbClr val="000000"/>
                </a:solidFill>
                <a:latin typeface="Lato Light"/>
                <a:ea typeface="Lato Light"/>
                <a:cs typeface="Lato Light"/>
                <a:sym typeface="Lato Light"/>
              </a:rPr>
              <a:t>una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valutazione</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orientata</a:t>
            </a:r>
            <a:r>
              <a:rPr lang="en-US" sz="2500" u="none" strike="noStrike" dirty="0">
                <a:solidFill>
                  <a:srgbClr val="000000"/>
                </a:solidFill>
                <a:latin typeface="Lato Light"/>
                <a:ea typeface="Lato Light"/>
                <a:cs typeface="Lato Light"/>
                <a:sym typeface="Lato Light"/>
              </a:rPr>
              <a:t> al </a:t>
            </a:r>
            <a:r>
              <a:rPr lang="en-US" sz="2500" u="none" strike="noStrike" dirty="0" err="1">
                <a:solidFill>
                  <a:srgbClr val="000000"/>
                </a:solidFill>
                <a:latin typeface="Lato Light"/>
                <a:ea typeface="Lato Light"/>
                <a:cs typeface="Lato Light"/>
                <a:sym typeface="Lato Light"/>
              </a:rPr>
              <a:t>processo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valutando</a:t>
            </a:r>
            <a:r>
              <a:rPr lang="en-US" sz="2500" u="none" strike="noStrike" dirty="0">
                <a:solidFill>
                  <a:srgbClr val="000000"/>
                </a:solidFill>
                <a:latin typeface="Lato Light"/>
                <a:ea typeface="Lato Light"/>
                <a:cs typeface="Lato Light"/>
                <a:sym typeface="Lato Light"/>
              </a:rPr>
              <a:t> il </a:t>
            </a:r>
            <a:r>
              <a:rPr lang="en-US" sz="2500" u="none" strike="noStrike" dirty="0" err="1">
                <a:solidFill>
                  <a:srgbClr val="000000"/>
                </a:solidFill>
                <a:latin typeface="Lato Light"/>
                <a:ea typeface="Lato Light"/>
                <a:cs typeface="Lato Light"/>
                <a:sym typeface="Lato Light"/>
              </a:rPr>
              <a:t>processo</a:t>
            </a:r>
            <a:r>
              <a:rPr lang="en-US" sz="2500" u="none" strike="noStrike" dirty="0">
                <a:solidFill>
                  <a:srgbClr val="000000"/>
                </a:solidFill>
                <a:latin typeface="Lato Light"/>
                <a:ea typeface="Lato Light"/>
                <a:cs typeface="Lato Light"/>
                <a:sym typeface="Lato Light"/>
              </a:rPr>
              <a:t> di </a:t>
            </a:r>
            <a:r>
              <a:rPr lang="en-US" sz="2500" u="none" strike="noStrike" dirty="0" err="1">
                <a:solidFill>
                  <a:srgbClr val="000000"/>
                </a:solidFill>
                <a:latin typeface="Lato Light"/>
                <a:ea typeface="Lato Light"/>
                <a:cs typeface="Lato Light"/>
                <a:sym typeface="Lato Light"/>
              </a:rPr>
              <a:t>pensiero</a:t>
            </a:r>
            <a:r>
              <a:rPr lang="en-US" sz="2500" u="none" strike="noStrike" dirty="0">
                <a:solidFill>
                  <a:srgbClr val="000000"/>
                </a:solidFill>
                <a:latin typeface="Lato Light"/>
                <a:ea typeface="Lato Light"/>
                <a:cs typeface="Lato Light"/>
                <a:sym typeface="Lato Light"/>
              </a:rPr>
              <a:t>, ad </a:t>
            </a:r>
            <a:r>
              <a:rPr lang="en-US" sz="2500" u="none" strike="noStrike" dirty="0" err="1">
                <a:solidFill>
                  <a:srgbClr val="000000"/>
                </a:solidFill>
                <a:latin typeface="Lato Light"/>
                <a:ea typeface="Lato Light"/>
                <a:cs typeface="Lato Light"/>
                <a:sym typeface="Lato Light"/>
              </a:rPr>
              <a:t>esempio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attraverso</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l'analisi</a:t>
            </a:r>
            <a:r>
              <a:rPr lang="en-US" sz="2500" u="none" strike="noStrike" dirty="0">
                <a:solidFill>
                  <a:srgbClr val="000000"/>
                </a:solidFill>
                <a:latin typeface="Lato Light"/>
                <a:ea typeface="Lato Light"/>
                <a:cs typeface="Lato Light"/>
                <a:sym typeface="Lato Light"/>
              </a:rPr>
              <a:t> delle </a:t>
            </a:r>
            <a:r>
              <a:rPr lang="en-US" sz="2500" u="none" strike="noStrike" dirty="0" err="1">
                <a:solidFill>
                  <a:srgbClr val="000000"/>
                </a:solidFill>
                <a:latin typeface="Lato Light"/>
                <a:ea typeface="Lato Light"/>
                <a:cs typeface="Lato Light"/>
                <a:sym typeface="Lato Light"/>
              </a:rPr>
              <a:t>trascrizioni</a:t>
            </a:r>
            <a:r>
              <a:rPr lang="en-US" sz="2500" u="none" strike="noStrike" dirty="0">
                <a:solidFill>
                  <a:srgbClr val="000000"/>
                </a:solidFill>
                <a:latin typeface="Lato Light"/>
                <a:ea typeface="Lato Light"/>
                <a:cs typeface="Lato Light"/>
                <a:sym typeface="Lato Light"/>
              </a:rPr>
              <a:t> delle </a:t>
            </a:r>
            <a:r>
              <a:rPr lang="en-US" sz="2500" u="none" strike="noStrike" dirty="0" err="1">
                <a:solidFill>
                  <a:srgbClr val="000000"/>
                </a:solidFill>
                <a:latin typeface="Lato Light"/>
                <a:ea typeface="Lato Light"/>
                <a:cs typeface="Lato Light"/>
                <a:sym typeface="Lato Light"/>
              </a:rPr>
              <a:t>interazioni</a:t>
            </a:r>
            <a:r>
              <a:rPr lang="en-US" sz="2500" u="none" strike="noStrike" dirty="0">
                <a:solidFill>
                  <a:srgbClr val="000000"/>
                </a:solidFill>
                <a:latin typeface="Lato Light"/>
                <a:ea typeface="Lato Light"/>
                <a:cs typeface="Lato Light"/>
                <a:sym typeface="Lato Light"/>
              </a:rPr>
              <a:t> con </a:t>
            </a:r>
            <a:r>
              <a:rPr lang="en-US" sz="2500" u="none" strike="noStrike" dirty="0" err="1">
                <a:solidFill>
                  <a:srgbClr val="000000"/>
                </a:solidFill>
                <a:latin typeface="Lato Light"/>
                <a:ea typeface="Lato Light"/>
                <a:cs typeface="Lato Light"/>
                <a:sym typeface="Lato Light"/>
              </a:rPr>
              <a:t>l'intelligenza</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artificiale</a:t>
            </a:r>
            <a:r>
              <a:rPr lang="en-US" sz="2500" u="none" strike="noStrike" dirty="0">
                <a:solidFill>
                  <a:srgbClr val="000000"/>
                </a:solidFill>
                <a:latin typeface="Lato Light"/>
                <a:ea typeface="Lato Light"/>
                <a:cs typeface="Lato Light"/>
                <a:sym typeface="Lato Light"/>
              </a:rPr>
              <a:t> o delle </a:t>
            </a:r>
            <a:r>
              <a:rPr lang="en-US" sz="2500" u="none" strike="noStrike" dirty="0" err="1">
                <a:solidFill>
                  <a:srgbClr val="000000"/>
                </a:solidFill>
                <a:latin typeface="Lato Light"/>
                <a:ea typeface="Lato Light"/>
                <a:cs typeface="Lato Light"/>
                <a:sym typeface="Lato Light"/>
              </a:rPr>
              <a:t>riflessioni</a:t>
            </a:r>
            <a:r>
              <a:rPr lang="en-US" sz="2500" u="none" strike="noStrike" dirty="0">
                <a:solidFill>
                  <a:srgbClr val="000000"/>
                </a:solidFill>
                <a:latin typeface="Lato Light"/>
                <a:ea typeface="Lato Light"/>
                <a:cs typeface="Lato Light"/>
                <a:sym typeface="Lato Light"/>
              </a:rPr>
              <a:t> degli </a:t>
            </a:r>
            <a:r>
              <a:rPr lang="en-US" sz="2500" u="none" strike="noStrike" dirty="0" err="1">
                <a:solidFill>
                  <a:srgbClr val="000000"/>
                </a:solidFill>
                <a:latin typeface="Lato Light"/>
                <a:ea typeface="Lato Light"/>
                <a:cs typeface="Lato Light"/>
                <a:sym typeface="Lato Light"/>
              </a:rPr>
              <a:t>studenti</a:t>
            </a:r>
            <a:r>
              <a:rPr lang="en-US" sz="2500" u="none" strike="noStrike" dirty="0">
                <a:solidFill>
                  <a:srgbClr val="000000"/>
                </a:solidFill>
                <a:latin typeface="Lato Light"/>
                <a:ea typeface="Lato Light"/>
                <a:cs typeface="Lato Light"/>
                <a:sym typeface="Lato Light"/>
              </a:rPr>
              <a:t> </a:t>
            </a:r>
            <a:r>
              <a:rPr lang="en-US" sz="2500" u="none" strike="noStrike" dirty="0" err="1">
                <a:solidFill>
                  <a:srgbClr val="000000"/>
                </a:solidFill>
                <a:latin typeface="Lato Light"/>
                <a:ea typeface="Lato Light"/>
                <a:cs typeface="Lato Light"/>
                <a:sym typeface="Lato Light"/>
              </a:rPr>
              <a:t>su</a:t>
            </a:r>
            <a:r>
              <a:rPr lang="en-US" sz="2500" u="none" strike="noStrike" dirty="0">
                <a:solidFill>
                  <a:srgbClr val="000000"/>
                </a:solidFill>
                <a:latin typeface="Lato Light"/>
                <a:ea typeface="Lato Light"/>
                <a:cs typeface="Lato Light"/>
                <a:sym typeface="Lato Light"/>
              </a:rPr>
              <a:t> come è </a:t>
            </a:r>
            <a:r>
              <a:rPr lang="en-US" sz="2500" u="none" strike="noStrike" dirty="0" err="1">
                <a:solidFill>
                  <a:srgbClr val="000000"/>
                </a:solidFill>
                <a:latin typeface="Lato Light"/>
                <a:ea typeface="Lato Light"/>
                <a:cs typeface="Lato Light"/>
                <a:sym typeface="Lato Light"/>
              </a:rPr>
              <a:t>cambiato</a:t>
            </a:r>
            <a:r>
              <a:rPr lang="en-US" sz="2500" u="none" strike="noStrike" dirty="0">
                <a:solidFill>
                  <a:srgbClr val="000000"/>
                </a:solidFill>
                <a:latin typeface="Lato Light"/>
                <a:ea typeface="Lato Light"/>
                <a:cs typeface="Lato Light"/>
                <a:sym typeface="Lato Light"/>
              </a:rPr>
              <a:t> il loro </a:t>
            </a:r>
            <a:r>
              <a:rPr lang="en-US" sz="2500" u="none" strike="noStrike" dirty="0" err="1">
                <a:solidFill>
                  <a:srgbClr val="000000"/>
                </a:solidFill>
                <a:latin typeface="Lato Light"/>
                <a:ea typeface="Lato Light"/>
                <a:cs typeface="Lato Light"/>
                <a:sym typeface="Lato Light"/>
              </a:rPr>
              <a:t>ragionamento</a:t>
            </a:r>
            <a:r>
              <a:rPr lang="en-US" sz="2500" u="none" strike="noStrike" dirty="0">
                <a:solidFill>
                  <a:srgbClr val="000000"/>
                </a:solidFill>
                <a:latin typeface="Lato Light"/>
                <a:ea typeface="Lato Light"/>
                <a:cs typeface="Lato Light"/>
                <a:sym typeface="Lato Light"/>
              </a:rPr>
              <a:t>.</a:t>
            </a:r>
          </a:p>
          <a:p>
            <a:pPr marL="0" lvl="0" indent="0" algn="l">
              <a:lnSpc>
                <a:spcPts val="2520"/>
              </a:lnSpc>
              <a:spcBef>
                <a:spcPct val="0"/>
              </a:spcBef>
            </a:pPr>
            <a:endParaRPr lang="en-US" sz="3000" u="none" strike="noStrike"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8091041"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swald"/>
                <a:ea typeface="Oswald"/>
                <a:cs typeface="Oswald"/>
                <a:sym typeface="Oswald"/>
              </a:rPr>
              <a:t>Strumento di autovalutazione</a:t>
            </a:r>
          </a:p>
        </p:txBody>
      </p:sp>
      <p:grpSp>
        <p:nvGrpSpPr>
          <p:cNvPr id="5" name="Group 5"/>
          <p:cNvGrpSpPr/>
          <p:nvPr/>
        </p:nvGrpSpPr>
        <p:grpSpPr>
          <a:xfrm>
            <a:off x="744007" y="2137892"/>
            <a:ext cx="17020984" cy="1592965"/>
            <a:chOff x="0" y="-410876"/>
            <a:chExt cx="22694646" cy="2123954"/>
          </a:xfrm>
        </p:grpSpPr>
        <p:sp>
          <p:nvSpPr>
            <p:cNvPr id="6" name="Freeform 6"/>
            <p:cNvSpPr/>
            <p:nvPr/>
          </p:nvSpPr>
          <p:spPr>
            <a:xfrm>
              <a:off x="0" y="0"/>
              <a:ext cx="22694643" cy="1713078"/>
            </a:xfrm>
            <a:custGeom>
              <a:avLst/>
              <a:gdLst/>
              <a:ahLst/>
              <a:cxnLst/>
              <a:rect l="l" t="t" r="r" b="b"/>
              <a:pathLst>
                <a:path w="22694643" h="1713078">
                  <a:moveTo>
                    <a:pt x="0" y="0"/>
                  </a:moveTo>
                  <a:lnTo>
                    <a:pt x="22694643" y="0"/>
                  </a:lnTo>
                  <a:lnTo>
                    <a:pt x="22694643" y="1713078"/>
                  </a:lnTo>
                  <a:lnTo>
                    <a:pt x="0" y="1713078"/>
                  </a:lnTo>
                  <a:close/>
                </a:path>
              </a:pathLst>
            </a:custGeom>
            <a:blipFill>
              <a:blip r:embed="rId5">
                <a:alphaModFix amt="0"/>
              </a:blip>
              <a:stretch>
                <a:fillRect t="-233740" b="-182530"/>
              </a:stretch>
            </a:blipFill>
          </p:spPr>
          <p:txBody>
            <a:bodyPr/>
            <a:lstStyle/>
            <a:p>
              <a:endParaRPr lang="es-ES"/>
            </a:p>
          </p:txBody>
        </p:sp>
        <p:sp>
          <p:nvSpPr>
            <p:cNvPr id="7" name="TextBox 7"/>
            <p:cNvSpPr txBox="1"/>
            <p:nvPr/>
          </p:nvSpPr>
          <p:spPr>
            <a:xfrm>
              <a:off x="0" y="-410876"/>
              <a:ext cx="22694646" cy="1713078"/>
            </a:xfrm>
            <a:prstGeom prst="rect">
              <a:avLst/>
            </a:prstGeom>
          </p:spPr>
          <p:txBody>
            <a:bodyPr lIns="0" tIns="0" rIns="0" bIns="0" rtlCol="0" anchor="ctr"/>
            <a:lstStyle/>
            <a:p>
              <a:pPr marL="0" lvl="0" indent="0" algn="l">
                <a:lnSpc>
                  <a:spcPts val="3960"/>
                </a:lnSpc>
                <a:spcBef>
                  <a:spcPct val="0"/>
                </a:spcBef>
              </a:pPr>
              <a:r>
                <a:rPr lang="en-US" sz="3300" u="none" strike="noStrike" dirty="0">
                  <a:solidFill>
                    <a:srgbClr val="000000"/>
                  </a:solidFill>
                  <a:latin typeface="Oswald"/>
                  <a:ea typeface="Oswald"/>
                  <a:cs typeface="Oswald"/>
                  <a:sym typeface="Oswald"/>
                </a:rPr>
                <a:t>4. Quale principio </a:t>
              </a:r>
              <a:r>
                <a:rPr lang="en-US" sz="3300" u="none" strike="noStrike" dirty="0" err="1">
                  <a:solidFill>
                    <a:srgbClr val="000000"/>
                  </a:solidFill>
                  <a:latin typeface="Oswald"/>
                  <a:ea typeface="Oswald"/>
                  <a:cs typeface="Oswald"/>
                  <a:sym typeface="Oswald"/>
                </a:rPr>
                <a:t>richiede</a:t>
              </a:r>
              <a:r>
                <a:rPr lang="en-US" sz="3300" u="none" strike="noStrike" dirty="0">
                  <a:solidFill>
                    <a:srgbClr val="000000"/>
                  </a:solidFill>
                  <a:latin typeface="Oswald"/>
                  <a:ea typeface="Oswald"/>
                  <a:cs typeface="Oswald"/>
                  <a:sym typeface="Oswald"/>
                </a:rPr>
                <a:t> </a:t>
              </a:r>
              <a:r>
                <a:rPr lang="en-US" sz="3300" u="none" strike="noStrike" dirty="0" err="1">
                  <a:solidFill>
                    <a:srgbClr val="000000"/>
                  </a:solidFill>
                  <a:latin typeface="Oswald"/>
                  <a:ea typeface="Oswald"/>
                  <a:cs typeface="Oswald"/>
                  <a:sym typeface="Oswald"/>
                </a:rPr>
                <a:t>agli</a:t>
              </a:r>
              <a:r>
                <a:rPr lang="en-US" sz="3300" u="none" strike="noStrike" dirty="0">
                  <a:solidFill>
                    <a:srgbClr val="000000"/>
                  </a:solidFill>
                  <a:latin typeface="Oswald"/>
                  <a:ea typeface="Oswald"/>
                  <a:cs typeface="Oswald"/>
                  <a:sym typeface="Oswald"/>
                </a:rPr>
                <a:t> </a:t>
              </a:r>
              <a:r>
                <a:rPr lang="en-US" sz="3300" u="none" strike="noStrike" dirty="0" err="1">
                  <a:solidFill>
                    <a:srgbClr val="000000"/>
                  </a:solidFill>
                  <a:latin typeface="Oswald"/>
                  <a:ea typeface="Oswald"/>
                  <a:cs typeface="Oswald"/>
                  <a:sym typeface="Oswald"/>
                </a:rPr>
                <a:t>studenti</a:t>
              </a:r>
              <a:r>
                <a:rPr lang="en-US" sz="3300" u="none" strike="noStrike" dirty="0">
                  <a:solidFill>
                    <a:srgbClr val="000000"/>
                  </a:solidFill>
                  <a:latin typeface="Oswald"/>
                  <a:ea typeface="Oswald"/>
                  <a:cs typeface="Oswald"/>
                  <a:sym typeface="Oswald"/>
                </a:rPr>
                <a:t> di </a:t>
              </a:r>
              <a:r>
                <a:rPr lang="en-US" sz="3300" u="none" strike="noStrike" dirty="0" err="1">
                  <a:solidFill>
                    <a:srgbClr val="000000"/>
                  </a:solidFill>
                  <a:latin typeface="Oswald"/>
                  <a:ea typeface="Oswald"/>
                  <a:cs typeface="Oswald"/>
                  <a:sym typeface="Oswald"/>
                </a:rPr>
                <a:t>interagire</a:t>
              </a:r>
              <a:r>
                <a:rPr lang="en-US" sz="3300" u="none" strike="noStrike" dirty="0">
                  <a:solidFill>
                    <a:srgbClr val="000000"/>
                  </a:solidFill>
                  <a:latin typeface="Oswald"/>
                  <a:ea typeface="Oswald"/>
                  <a:cs typeface="Oswald"/>
                  <a:sym typeface="Oswald"/>
                </a:rPr>
                <a:t> a </a:t>
              </a:r>
              <a:r>
                <a:rPr lang="en-US" sz="3300" u="none" strike="noStrike" dirty="0" err="1">
                  <a:solidFill>
                    <a:srgbClr val="000000"/>
                  </a:solidFill>
                  <a:latin typeface="Oswald"/>
                  <a:ea typeface="Oswald"/>
                  <a:cs typeface="Oswald"/>
                  <a:sym typeface="Oswald"/>
                </a:rPr>
                <a:t>fondo</a:t>
              </a:r>
              <a:r>
                <a:rPr lang="en-US" sz="3300" u="none" strike="noStrike" dirty="0">
                  <a:solidFill>
                    <a:srgbClr val="000000"/>
                  </a:solidFill>
                  <a:latin typeface="Oswald"/>
                  <a:ea typeface="Oswald"/>
                  <a:cs typeface="Oswald"/>
                  <a:sym typeface="Oswald"/>
                </a:rPr>
                <a:t> con il </a:t>
              </a:r>
              <a:r>
                <a:rPr lang="en-US" sz="3300" u="none" strike="noStrike" dirty="0" err="1">
                  <a:solidFill>
                    <a:srgbClr val="000000"/>
                  </a:solidFill>
                  <a:latin typeface="Oswald"/>
                  <a:ea typeface="Oswald"/>
                  <a:cs typeface="Oswald"/>
                  <a:sym typeface="Oswald"/>
                </a:rPr>
                <a:t>materiale</a:t>
              </a:r>
              <a:r>
                <a:rPr lang="en-US" sz="3300" u="none" strike="noStrike" dirty="0">
                  <a:solidFill>
                    <a:srgbClr val="000000"/>
                  </a:solidFill>
                  <a:latin typeface="Oswald"/>
                  <a:ea typeface="Oswald"/>
                  <a:cs typeface="Oswald"/>
                  <a:sym typeface="Oswald"/>
                </a:rPr>
                <a:t> </a:t>
              </a:r>
              <a:r>
                <a:rPr lang="en-US" sz="3300" u="none" strike="noStrike" dirty="0" err="1">
                  <a:solidFill>
                    <a:srgbClr val="000000"/>
                  </a:solidFill>
                  <a:latin typeface="Oswald"/>
                  <a:ea typeface="Oswald"/>
                  <a:cs typeface="Oswald"/>
                  <a:sym typeface="Oswald"/>
                </a:rPr>
                <a:t>manualmente</a:t>
              </a:r>
              <a:r>
                <a:rPr lang="en-US" sz="3300" u="none" strike="noStrike" dirty="0">
                  <a:solidFill>
                    <a:srgbClr val="000000"/>
                  </a:solidFill>
                  <a:latin typeface="Oswald"/>
                  <a:ea typeface="Oswald"/>
                  <a:cs typeface="Oswald"/>
                  <a:sym typeface="Oswald"/>
                </a:rPr>
                <a:t> prima di </a:t>
              </a:r>
              <a:r>
                <a:rPr lang="en-US" sz="3300" u="none" strike="noStrike" dirty="0" err="1">
                  <a:solidFill>
                    <a:srgbClr val="000000"/>
                  </a:solidFill>
                  <a:latin typeface="Oswald"/>
                  <a:ea typeface="Oswald"/>
                  <a:cs typeface="Oswald"/>
                  <a:sym typeface="Oswald"/>
                </a:rPr>
                <a:t>utilizzare</a:t>
              </a:r>
              <a:r>
                <a:rPr lang="en-US" sz="3300" u="none" strike="noStrike" dirty="0">
                  <a:solidFill>
                    <a:srgbClr val="000000"/>
                  </a:solidFill>
                  <a:latin typeface="Oswald"/>
                  <a:ea typeface="Oswald"/>
                  <a:cs typeface="Oswald"/>
                  <a:sym typeface="Oswald"/>
                </a:rPr>
                <a:t> </a:t>
              </a:r>
              <a:r>
                <a:rPr lang="en-US" sz="3300" u="none" strike="noStrike" dirty="0" err="1">
                  <a:solidFill>
                    <a:srgbClr val="000000"/>
                  </a:solidFill>
                  <a:latin typeface="Oswald"/>
                  <a:ea typeface="Oswald"/>
                  <a:cs typeface="Oswald"/>
                  <a:sym typeface="Oswald"/>
                </a:rPr>
                <a:t>l'IA</a:t>
              </a:r>
              <a:r>
                <a:rPr lang="en-US" sz="3300" u="none" strike="noStrike" dirty="0">
                  <a:solidFill>
                    <a:srgbClr val="000000"/>
                  </a:solidFill>
                  <a:latin typeface="Oswald"/>
                  <a:ea typeface="Oswald"/>
                  <a:cs typeface="Oswald"/>
                  <a:sym typeface="Oswald"/>
                </a:rPr>
                <a:t> per </a:t>
              </a:r>
              <a:r>
                <a:rPr lang="en-US" sz="3300" u="none" strike="noStrike" dirty="0" err="1">
                  <a:solidFill>
                    <a:srgbClr val="000000"/>
                  </a:solidFill>
                  <a:latin typeface="Oswald"/>
                  <a:ea typeface="Oswald"/>
                  <a:cs typeface="Oswald"/>
                  <a:sym typeface="Oswald"/>
                </a:rPr>
                <a:t>perfezionare</a:t>
              </a:r>
              <a:r>
                <a:rPr lang="en-US" sz="3300" u="none" strike="noStrike" dirty="0">
                  <a:solidFill>
                    <a:srgbClr val="000000"/>
                  </a:solidFill>
                  <a:latin typeface="Oswald"/>
                  <a:ea typeface="Oswald"/>
                  <a:cs typeface="Oswald"/>
                  <a:sym typeface="Oswald"/>
                </a:rPr>
                <a:t> il proprio </a:t>
              </a:r>
              <a:r>
                <a:rPr lang="en-US" sz="3300" u="none" strike="noStrike" dirty="0" err="1">
                  <a:solidFill>
                    <a:srgbClr val="000000"/>
                  </a:solidFill>
                  <a:latin typeface="Oswald"/>
                  <a:ea typeface="Oswald"/>
                  <a:cs typeface="Oswald"/>
                  <a:sym typeface="Oswald"/>
                </a:rPr>
                <a:t>lavoro</a:t>
              </a:r>
              <a:r>
                <a:rPr lang="en-US" sz="3300" u="none" strike="noStrike" dirty="0">
                  <a:solidFill>
                    <a:srgbClr val="000000"/>
                  </a:solidFill>
                  <a:latin typeface="Oswald"/>
                  <a:ea typeface="Oswald"/>
                  <a:cs typeface="Oswald"/>
                  <a:sym typeface="Oswald"/>
                </a:rPr>
                <a:t>?</a:t>
              </a:r>
            </a:p>
          </p:txBody>
        </p:sp>
      </p:grpSp>
      <p:sp>
        <p:nvSpPr>
          <p:cNvPr id="8" name="TextBox 8"/>
          <p:cNvSpPr txBox="1"/>
          <p:nvPr/>
        </p:nvSpPr>
        <p:spPr>
          <a:xfrm>
            <a:off x="834007" y="4536329"/>
            <a:ext cx="16840981" cy="3052118"/>
          </a:xfrm>
          <a:prstGeom prst="rect">
            <a:avLst/>
          </a:prstGeom>
        </p:spPr>
        <p:txBody>
          <a:bodyPr lIns="0" tIns="0" rIns="0" bIns="0" rtlCol="0" anchor="t">
            <a:spAutoFit/>
          </a:bodyPr>
          <a:lstStyle/>
          <a:p>
            <a:pPr marL="514350" lvl="0" indent="-514350" algn="l">
              <a:lnSpc>
                <a:spcPts val="3419"/>
              </a:lnSpc>
              <a:spcBef>
                <a:spcPct val="0"/>
              </a:spcBef>
              <a:buAutoNum type="alphaLcPeriod"/>
            </a:pPr>
            <a:r>
              <a:rPr lang="en-US" sz="2850" u="none" strike="noStrike" dirty="0" err="1">
                <a:solidFill>
                  <a:srgbClr val="53575E"/>
                </a:solidFill>
                <a:latin typeface="Lato Light"/>
                <a:ea typeface="Lato Light"/>
                <a:cs typeface="Lato Light"/>
                <a:sym typeface="Lato Light"/>
              </a:rPr>
              <a:t>L'approccio</a:t>
            </a:r>
            <a:r>
              <a:rPr lang="en-US" sz="2850" u="none" strike="noStrike" dirty="0">
                <a:solidFill>
                  <a:srgbClr val="53575E"/>
                </a:solidFill>
                <a:latin typeface="Lato Light"/>
                <a:ea typeface="Lato Light"/>
                <a:cs typeface="Lato Light"/>
                <a:sym typeface="Lato Light"/>
              </a:rPr>
              <a:t> "IA prima di </a:t>
            </a:r>
            <a:r>
              <a:rPr lang="en-US" sz="2850" u="none" strike="noStrike" dirty="0" err="1">
                <a:solidFill>
                  <a:srgbClr val="53575E"/>
                </a:solidFill>
                <a:latin typeface="Lato Light"/>
                <a:ea typeface="Lato Light"/>
                <a:cs typeface="Lato Light"/>
                <a:sym typeface="Lato Light"/>
              </a:rPr>
              <a:t>tutto</a:t>
            </a:r>
            <a:r>
              <a:rPr lang="en-US" sz="2850" u="none" strike="noStrike" dirty="0">
                <a:solidFill>
                  <a:srgbClr val="53575E"/>
                </a:solidFill>
                <a:latin typeface="Lato Light"/>
                <a:ea typeface="Lato Light"/>
                <a:cs typeface="Lato Light"/>
                <a:sym typeface="Lato Light"/>
              </a:rPr>
              <a:t>".</a:t>
            </a:r>
          </a:p>
          <a:p>
            <a:pPr marL="514350" lvl="0" indent="-514350"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514350" lvl="0" indent="-514350"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Il principio del "</a:t>
            </a:r>
            <a:r>
              <a:rPr lang="en-US" sz="2850" u="none" strike="noStrike" dirty="0" err="1">
                <a:solidFill>
                  <a:srgbClr val="53575E"/>
                </a:solidFill>
                <a:latin typeface="Lato Light"/>
                <a:ea typeface="Lato Light"/>
                <a:cs typeface="Lato Light"/>
                <a:sym typeface="Lato Light"/>
              </a:rPr>
              <a:t>combattere</a:t>
            </a:r>
            <a:r>
              <a:rPr lang="en-US" sz="2850" u="none" strike="noStrike" dirty="0">
                <a:solidFill>
                  <a:srgbClr val="53575E"/>
                </a:solidFill>
                <a:latin typeface="Lato Light"/>
                <a:ea typeface="Lato Light"/>
                <a:cs typeface="Lato Light"/>
                <a:sym typeface="Lato Light"/>
              </a:rPr>
              <a:t> per </a:t>
            </a:r>
            <a:r>
              <a:rPr lang="en-US" sz="2850" u="none" strike="noStrike" dirty="0" err="1">
                <a:solidFill>
                  <a:srgbClr val="53575E"/>
                </a:solidFill>
                <a:latin typeface="Lato Light"/>
                <a:ea typeface="Lato Light"/>
                <a:cs typeface="Lato Light"/>
                <a:sym typeface="Lato Light"/>
              </a:rPr>
              <a:t>primi</a:t>
            </a:r>
            <a:r>
              <a:rPr lang="en-US" sz="2850" u="none" strike="noStrike" dirty="0">
                <a:solidFill>
                  <a:srgbClr val="53575E"/>
                </a:solidFill>
                <a:latin typeface="Lato Light"/>
                <a:ea typeface="Lato Light"/>
                <a:cs typeface="Lato Light"/>
                <a:sym typeface="Lato Light"/>
              </a:rPr>
              <a:t>".</a:t>
            </a:r>
          </a:p>
          <a:p>
            <a:pPr marL="514350" lvl="0" indent="-514350"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514350" lvl="0" indent="-514350"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Il </a:t>
            </a:r>
            <a:r>
              <a:rPr lang="en-US" sz="2850" u="none" strike="noStrike" dirty="0" err="1">
                <a:solidFill>
                  <a:srgbClr val="53575E"/>
                </a:solidFill>
                <a:latin typeface="Lato Light"/>
                <a:ea typeface="Lato Light"/>
                <a:cs typeface="Lato Light"/>
                <a:sym typeface="Lato Light"/>
              </a:rPr>
              <a:t>modello</a:t>
            </a:r>
            <a:r>
              <a:rPr lang="en-US" sz="2850" u="none" strike="noStrike" dirty="0">
                <a:solidFill>
                  <a:srgbClr val="53575E"/>
                </a:solidFill>
                <a:latin typeface="Lato Light"/>
                <a:ea typeface="Lato Light"/>
                <a:cs typeface="Lato Light"/>
                <a:sym typeface="Lato Light"/>
              </a:rPr>
              <a:t> della </a:t>
            </a:r>
            <a:r>
              <a:rPr lang="en-US" sz="2850" u="none" strike="noStrike" dirty="0" err="1">
                <a:solidFill>
                  <a:srgbClr val="53575E"/>
                </a:solidFill>
                <a:latin typeface="Lato Light"/>
                <a:ea typeface="Lato Light"/>
                <a:cs typeface="Lato Light"/>
                <a:sym typeface="Lato Light"/>
              </a:rPr>
              <a:t>classe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capovolta</a:t>
            </a:r>
            <a:r>
              <a:rPr lang="en-US" sz="2850" u="none" strike="noStrike" dirty="0">
                <a:solidFill>
                  <a:srgbClr val="53575E"/>
                </a:solidFill>
                <a:latin typeface="Lato Light"/>
                <a:ea typeface="Lato Light"/>
                <a:cs typeface="Lato Light"/>
                <a:sym typeface="Lato Light"/>
              </a:rPr>
              <a:t>.</a:t>
            </a:r>
          </a:p>
          <a:p>
            <a:pPr marL="514350" lvl="0" indent="-514350" algn="l">
              <a:lnSpc>
                <a:spcPts val="3419"/>
              </a:lnSpc>
              <a:spcBef>
                <a:spcPct val="0"/>
              </a:spcBef>
              <a:buAutoNum type="alphaLcPeriod"/>
            </a:pPr>
            <a:endParaRPr lang="en-US" sz="2850" u="none" strike="noStrike" dirty="0">
              <a:solidFill>
                <a:srgbClr val="53575E"/>
              </a:solidFill>
              <a:latin typeface="Lato Light"/>
              <a:ea typeface="Lato Light"/>
              <a:cs typeface="Lato Light"/>
              <a:sym typeface="Lato Light"/>
            </a:endParaRPr>
          </a:p>
          <a:p>
            <a:pPr marL="514350" lvl="0" indent="-514350" algn="l">
              <a:lnSpc>
                <a:spcPts val="3419"/>
              </a:lnSpc>
              <a:spcBef>
                <a:spcPct val="0"/>
              </a:spcBef>
              <a:buAutoNum type="alphaLcPeriod"/>
            </a:pPr>
            <a:r>
              <a:rPr lang="en-US" sz="2850" u="none" strike="noStrike" dirty="0">
                <a:solidFill>
                  <a:srgbClr val="53575E"/>
                </a:solidFill>
                <a:latin typeface="Lato Light"/>
                <a:ea typeface="Lato Light"/>
                <a:cs typeface="Lato Light"/>
                <a:sym typeface="Lato Light"/>
              </a:rPr>
              <a:t>Il </a:t>
            </a:r>
            <a:r>
              <a:rPr lang="en-US" sz="2850" u="none" strike="noStrike" dirty="0" err="1">
                <a:solidFill>
                  <a:srgbClr val="53575E"/>
                </a:solidFill>
                <a:latin typeface="Lato Light"/>
                <a:ea typeface="Lato Light"/>
                <a:cs typeface="Lato Light"/>
                <a:sym typeface="Lato Light"/>
              </a:rPr>
              <a:t>protocollo</a:t>
            </a:r>
            <a:r>
              <a:rPr lang="en-US" sz="2850" u="none" strike="noStrike" dirty="0">
                <a:solidFill>
                  <a:srgbClr val="53575E"/>
                </a:solidFill>
                <a:latin typeface="Lato Light"/>
                <a:ea typeface="Lato Light"/>
                <a:cs typeface="Lato Light"/>
                <a:sym typeface="Lato Light"/>
              </a:rPr>
              <a:t> di </a:t>
            </a:r>
            <a:r>
              <a:rPr lang="en-US" sz="2850" u="none" strike="noStrike" dirty="0" err="1">
                <a:solidFill>
                  <a:srgbClr val="53575E"/>
                </a:solidFill>
                <a:latin typeface="Lato Light"/>
                <a:ea typeface="Lato Light"/>
                <a:cs typeface="Lato Light"/>
                <a:sym typeface="Lato Light"/>
              </a:rPr>
              <a:t>valutazione</a:t>
            </a:r>
            <a:r>
              <a:rPr lang="en-US" sz="2850" u="none" strike="noStrike" dirty="0">
                <a:solidFill>
                  <a:srgbClr val="53575E"/>
                </a:solidFill>
                <a:latin typeface="Lato Light"/>
                <a:ea typeface="Lato Light"/>
                <a:cs typeface="Lato Light"/>
                <a:sym typeface="Lato Light"/>
              </a:rPr>
              <a:t> </a:t>
            </a:r>
            <a:r>
              <a:rPr lang="en-US" sz="2850" u="none" strike="noStrike" dirty="0" err="1">
                <a:solidFill>
                  <a:srgbClr val="53575E"/>
                </a:solidFill>
                <a:latin typeface="Lato Light"/>
                <a:ea typeface="Lato Light"/>
                <a:cs typeface="Lato Light"/>
                <a:sym typeface="Lato Light"/>
              </a:rPr>
              <a:t>automatizzata</a:t>
            </a:r>
            <a:r>
              <a:rPr lang="en-US" sz="2850" u="none" strike="noStrike" dirty="0">
                <a:solidFill>
                  <a:srgbClr val="53575E"/>
                </a:solidFill>
                <a:latin typeface="Lato Light"/>
                <a:ea typeface="Lato Light"/>
                <a:cs typeface="Lato Light"/>
                <a:sym typeface="Lato Light"/>
              </a:rPr>
              <a:t>.</a:t>
            </a:r>
          </a:p>
        </p:txBody>
      </p:sp>
      <p:grpSp>
        <p:nvGrpSpPr>
          <p:cNvPr id="9" name="Group 9"/>
          <p:cNvGrpSpPr/>
          <p:nvPr/>
        </p:nvGrpSpPr>
        <p:grpSpPr>
          <a:xfrm>
            <a:off x="14965994" y="349444"/>
            <a:ext cx="2799445" cy="1224267"/>
            <a:chOff x="0" y="0"/>
            <a:chExt cx="3732593" cy="1632356"/>
          </a:xfrm>
        </p:grpSpPr>
        <p:sp>
          <p:nvSpPr>
            <p:cNvPr id="10" name="Freeform 10"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sp>
        <p:nvSpPr>
          <p:cNvPr id="12" name="Freeform 12"/>
          <p:cNvSpPr/>
          <p:nvPr/>
        </p:nvSpPr>
        <p:spPr>
          <a:xfrm>
            <a:off x="584311" y="7186184"/>
            <a:ext cx="12635124" cy="831455"/>
          </a:xfrm>
          <a:custGeom>
            <a:avLst/>
            <a:gdLst/>
            <a:ahLst/>
            <a:cxnLst/>
            <a:rect l="l" t="t" r="r" b="b"/>
            <a:pathLst>
              <a:path w="16846831" h="1108607">
                <a:moveTo>
                  <a:pt x="0" y="0"/>
                </a:moveTo>
                <a:lnTo>
                  <a:pt x="16846831" y="0"/>
                </a:lnTo>
                <a:lnTo>
                  <a:pt x="16846831" y="1108607"/>
                </a:lnTo>
                <a:lnTo>
                  <a:pt x="0" y="1108607"/>
                </a:lnTo>
                <a:close/>
              </a:path>
            </a:pathLst>
          </a:custGeom>
          <a:blipFill>
            <a:blip r:embed="rId5">
              <a:alphaModFix amt="0"/>
            </a:blip>
            <a:stretch>
              <a:fillRect t="-255646" b="-236558"/>
            </a:stretch>
          </a:blipFill>
        </p:spPr>
        <p:txBody>
          <a:bodyPr/>
          <a:lstStyle/>
          <a:p>
            <a:endParaRPr lang="es-ES"/>
          </a:p>
        </p:txBody>
      </p:sp>
      <p:sp>
        <p:nvSpPr>
          <p:cNvPr id="18" name="TextBox 8">
            <a:extLst>
              <a:ext uri="{FF2B5EF4-FFF2-40B4-BE49-F238E27FC236}">
                <a16:creationId xmlns:a16="http://schemas.microsoft.com/office/drawing/2014/main" id="{CE5005A6-B6BF-6BC5-B4AC-9B8B23F2A972}"/>
              </a:ext>
            </a:extLst>
          </p:cNvPr>
          <p:cNvSpPr txBox="1"/>
          <p:nvPr/>
        </p:nvSpPr>
        <p:spPr>
          <a:xfrm>
            <a:off x="7471969" y="9428282"/>
            <a:ext cx="10293020" cy="436017"/>
          </a:xfrm>
          <a:prstGeom prst="rect">
            <a:avLst/>
          </a:prstGeom>
        </p:spPr>
        <p:txBody>
          <a:bodyPr lIns="0" tIns="0" rIns="0" bIns="0" rtlCol="0" anchor="t">
            <a:spAutoFit/>
          </a:bodyPr>
          <a:lstStyle/>
          <a:p>
            <a:pPr marL="338852" lvl="1" algn="r">
              <a:lnSpc>
                <a:spcPts val="3419"/>
              </a:lnSpc>
            </a:pPr>
            <a:r>
              <a:rPr lang="it-IT" sz="2850" i="1" dirty="0">
                <a:solidFill>
                  <a:srgbClr val="53575E"/>
                </a:solidFill>
                <a:latin typeface="Lato Light"/>
                <a:ea typeface="Lato Light"/>
                <a:cs typeface="Lato Light"/>
                <a:sym typeface="Lato Light"/>
              </a:rPr>
              <a:t>Controlla la risposta corretta  nell'ultima diapositiva!</a:t>
            </a:r>
            <a:endParaRPr lang="en-US" sz="2850" i="1" dirty="0">
              <a:solidFill>
                <a:srgbClr val="53575E"/>
              </a:solidFill>
              <a:latin typeface="Lato Light"/>
              <a:ea typeface="Lato Light"/>
              <a:cs typeface="Lato Light"/>
              <a:sym typeface="Lato Light"/>
            </a:endParaRPr>
          </a:p>
        </p:txBody>
      </p:sp>
      <p:grpSp>
        <p:nvGrpSpPr>
          <p:cNvPr id="19" name="Group 11">
            <a:extLst>
              <a:ext uri="{FF2B5EF4-FFF2-40B4-BE49-F238E27FC236}">
                <a16:creationId xmlns:a16="http://schemas.microsoft.com/office/drawing/2014/main" id="{B6CFEBF0-3E54-79FE-533A-933D7F5FEE0B}"/>
              </a:ext>
            </a:extLst>
          </p:cNvPr>
          <p:cNvGrpSpPr/>
          <p:nvPr/>
        </p:nvGrpSpPr>
        <p:grpSpPr>
          <a:xfrm>
            <a:off x="13639838" y="4243092"/>
            <a:ext cx="2654103" cy="2654103"/>
            <a:chOff x="0" y="0"/>
            <a:chExt cx="3538804" cy="3538804"/>
          </a:xfrm>
        </p:grpSpPr>
        <p:sp>
          <p:nvSpPr>
            <p:cNvPr id="20" name="Freeform 12" descr="Logo del cappello di laurea  Il contenuto generato dall'intelligenza artificiale potrebbe non essere accurato.">
              <a:extLst>
                <a:ext uri="{FF2B5EF4-FFF2-40B4-BE49-F238E27FC236}">
                  <a16:creationId xmlns:a16="http://schemas.microsoft.com/office/drawing/2014/main" id="{BA8F9544-B8BB-AB41-C0FD-C835BD064E98}"/>
                </a:ext>
              </a:extLst>
            </p:cNvPr>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635122" cy="1012622"/>
            <a:chOff x="0" y="0"/>
            <a:chExt cx="16846829" cy="1350162"/>
          </a:xfrm>
        </p:grpSpPr>
        <p:sp>
          <p:nvSpPr>
            <p:cNvPr id="3" name="Freeform 3"/>
            <p:cNvSpPr/>
            <p:nvPr/>
          </p:nvSpPr>
          <p:spPr>
            <a:xfrm>
              <a:off x="0" y="0"/>
              <a:ext cx="16846828" cy="1350161"/>
            </a:xfrm>
            <a:custGeom>
              <a:avLst/>
              <a:gdLst/>
              <a:ahLst/>
              <a:cxnLst/>
              <a:rect l="l" t="t" r="r" b="b"/>
              <a:pathLst>
                <a:path w="16846828" h="1350161">
                  <a:moveTo>
                    <a:pt x="0" y="0"/>
                  </a:moveTo>
                  <a:lnTo>
                    <a:pt x="16846828" y="0"/>
                  </a:lnTo>
                  <a:lnTo>
                    <a:pt x="16846828" y="1350161"/>
                  </a:lnTo>
                  <a:lnTo>
                    <a:pt x="0" y="1350161"/>
                  </a:lnTo>
                  <a:close/>
                </a:path>
              </a:pathLst>
            </a:custGeom>
            <a:blipFill>
              <a:blip r:embed="rId3">
                <a:alphaModFix amt="0"/>
              </a:blip>
              <a:stretch>
                <a:fillRect t="-209909" b="-176345"/>
              </a:stretch>
            </a:blipFill>
          </p:spPr>
          <p:txBody>
            <a:bodyPr/>
            <a:lstStyle/>
            <a:p>
              <a:endParaRPr lang="es-ES"/>
            </a:p>
          </p:txBody>
        </p:sp>
        <p:sp>
          <p:nvSpPr>
            <p:cNvPr id="4" name="TextBox 4"/>
            <p:cNvSpPr txBox="1"/>
            <p:nvPr/>
          </p:nvSpPr>
          <p:spPr>
            <a:xfrm>
              <a:off x="0" y="9525"/>
              <a:ext cx="16846829"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DOMANDA DI RIFLESSIONE</a:t>
              </a:r>
            </a:p>
          </p:txBody>
        </p:sp>
      </p:grpSp>
      <p:sp>
        <p:nvSpPr>
          <p:cNvPr id="5" name="TextBox 5"/>
          <p:cNvSpPr txBox="1"/>
          <p:nvPr/>
        </p:nvSpPr>
        <p:spPr>
          <a:xfrm>
            <a:off x="1028700" y="2483881"/>
            <a:ext cx="9332595" cy="2975173"/>
          </a:xfrm>
          <a:prstGeom prst="rect">
            <a:avLst/>
          </a:prstGeom>
        </p:spPr>
        <p:txBody>
          <a:bodyPr lIns="0" tIns="0" rIns="0" bIns="0" rtlCol="0" anchor="t">
            <a:spAutoFit/>
          </a:bodyPr>
          <a:lstStyle/>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Come </a:t>
            </a:r>
            <a:r>
              <a:rPr lang="en-US" sz="2800" u="none" strike="noStrike" dirty="0" err="1">
                <a:solidFill>
                  <a:srgbClr val="53575E"/>
                </a:solidFill>
                <a:latin typeface="Lato Light"/>
                <a:ea typeface="Lato Light"/>
                <a:cs typeface="Lato Light"/>
                <a:sym typeface="Lato Light"/>
              </a:rPr>
              <a:t>si</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può</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mantenere</a:t>
            </a:r>
            <a:r>
              <a:rPr lang="en-US" sz="2800" u="none" strike="noStrike" dirty="0">
                <a:solidFill>
                  <a:srgbClr val="53575E"/>
                </a:solidFill>
                <a:latin typeface="Lato Light"/>
                <a:ea typeface="Lato Light"/>
                <a:cs typeface="Lato Light"/>
                <a:sym typeface="Lato Light"/>
              </a:rPr>
              <a:t> la propria </a:t>
            </a:r>
            <a:r>
              <a:rPr lang="en-US" sz="2800" u="none" strike="noStrike" dirty="0" err="1">
                <a:solidFill>
                  <a:srgbClr val="53575E"/>
                </a:solidFill>
                <a:latin typeface="Lato Light"/>
                <a:ea typeface="Lato Light"/>
                <a:cs typeface="Lato Light"/>
                <a:sym typeface="Lato Light"/>
              </a:rPr>
              <a:t>autonomia</a:t>
            </a:r>
            <a:r>
              <a:rPr lang="en-US" sz="2800" u="none" strike="noStrike" dirty="0">
                <a:solidFill>
                  <a:srgbClr val="53575E"/>
                </a:solidFill>
                <a:latin typeface="Lato Light"/>
                <a:ea typeface="Lato Light"/>
                <a:cs typeface="Lato Light"/>
                <a:sym typeface="Lato Light"/>
              </a:rPr>
              <a:t> e </a:t>
            </a:r>
            <a:r>
              <a:rPr lang="en-US" sz="2800" u="none" strike="noStrike" dirty="0" err="1">
                <a:solidFill>
                  <a:srgbClr val="53575E"/>
                </a:solidFill>
                <a:latin typeface="Lato Light"/>
                <a:ea typeface="Lato Light"/>
                <a:cs typeface="Lato Light"/>
                <a:sym typeface="Lato Light"/>
              </a:rPr>
              <a:t>avere</a:t>
            </a:r>
            <a:r>
              <a:rPr lang="en-US" sz="2800" u="none" strike="noStrike" dirty="0">
                <a:solidFill>
                  <a:srgbClr val="53575E"/>
                </a:solidFill>
                <a:latin typeface="Lato Light"/>
                <a:ea typeface="Lato Light"/>
                <a:cs typeface="Lato Light"/>
                <a:sym typeface="Lato Light"/>
              </a:rPr>
              <a:t> sempre </a:t>
            </a:r>
            <a:r>
              <a:rPr lang="en-US" sz="2800" u="none" strike="noStrike" dirty="0" err="1">
                <a:solidFill>
                  <a:srgbClr val="53575E"/>
                </a:solidFill>
                <a:latin typeface="Lato Light"/>
                <a:ea typeface="Lato Light"/>
                <a:cs typeface="Lato Light"/>
                <a:sym typeface="Lato Light"/>
              </a:rPr>
              <a:t>tutto</a:t>
            </a:r>
            <a:r>
              <a:rPr lang="en-US" sz="2800" u="none" strike="noStrike" dirty="0">
                <a:solidFill>
                  <a:srgbClr val="53575E"/>
                </a:solidFill>
                <a:latin typeface="Lato Light"/>
                <a:ea typeface="Lato Light"/>
                <a:cs typeface="Lato Light"/>
                <a:sym typeface="Lato Light"/>
              </a:rPr>
              <a:t> sotto </a:t>
            </a:r>
            <a:r>
              <a:rPr lang="en-US" sz="2800" u="none" strike="noStrike" dirty="0" err="1">
                <a:solidFill>
                  <a:srgbClr val="53575E"/>
                </a:solidFill>
                <a:latin typeface="Lato Light"/>
                <a:ea typeface="Lato Light"/>
                <a:cs typeface="Lato Light"/>
                <a:sym typeface="Lato Light"/>
              </a:rPr>
              <a:t>controllo</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quando</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i</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sistemi</a:t>
            </a:r>
            <a:r>
              <a:rPr lang="en-US" sz="2800" u="none" strike="noStrike" dirty="0">
                <a:solidFill>
                  <a:srgbClr val="53575E"/>
                </a:solidFill>
                <a:latin typeface="Lato Light"/>
                <a:ea typeface="Lato Light"/>
                <a:cs typeface="Lato Light"/>
                <a:sym typeface="Lato Light"/>
              </a:rPr>
              <a:t> di </a:t>
            </a:r>
            <a:r>
              <a:rPr lang="en-US" sz="2800" u="none" strike="noStrike" dirty="0" err="1">
                <a:solidFill>
                  <a:srgbClr val="53575E"/>
                </a:solidFill>
                <a:latin typeface="Lato Light"/>
                <a:ea typeface="Lato Light"/>
                <a:cs typeface="Lato Light"/>
                <a:sym typeface="Lato Light"/>
              </a:rPr>
              <a:t>intelligenza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artificiale</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sono</a:t>
            </a:r>
            <a:r>
              <a:rPr lang="en-US" sz="2800" u="none" strike="noStrike" dirty="0">
                <a:solidFill>
                  <a:srgbClr val="53575E"/>
                </a:solidFill>
                <a:latin typeface="Lato Light"/>
                <a:ea typeface="Lato Light"/>
                <a:cs typeface="Lato Light"/>
                <a:sym typeface="Lato Light"/>
              </a:rPr>
              <a:t> in </a:t>
            </a:r>
            <a:r>
              <a:rPr lang="en-US" sz="2800" u="none" strike="noStrike" dirty="0" err="1">
                <a:solidFill>
                  <a:srgbClr val="53575E"/>
                </a:solidFill>
                <a:latin typeface="Lato Light"/>
                <a:ea typeface="Lato Light"/>
                <a:cs typeface="Lato Light"/>
                <a:sym typeface="Lato Light"/>
              </a:rPr>
              <a:t>grado</a:t>
            </a:r>
            <a:r>
              <a:rPr lang="en-US" sz="2800" u="none" strike="noStrike" dirty="0">
                <a:solidFill>
                  <a:srgbClr val="53575E"/>
                </a:solidFill>
                <a:latin typeface="Lato Light"/>
                <a:ea typeface="Lato Light"/>
                <a:cs typeface="Lato Light"/>
                <a:sym typeface="Lato Light"/>
              </a:rPr>
              <a:t> di </a:t>
            </a:r>
            <a:r>
              <a:rPr lang="en-US" sz="2800" u="none" strike="noStrike" dirty="0" err="1">
                <a:solidFill>
                  <a:srgbClr val="53575E"/>
                </a:solidFill>
                <a:latin typeface="Lato Light"/>
                <a:ea typeface="Lato Light"/>
                <a:cs typeface="Lato Light"/>
                <a:sym typeface="Lato Light"/>
              </a:rPr>
              <a:t>fornire</a:t>
            </a:r>
            <a:r>
              <a:rPr lang="en-US" sz="2800" u="none" strike="noStrike" dirty="0">
                <a:solidFill>
                  <a:srgbClr val="53575E"/>
                </a:solidFill>
                <a:latin typeface="Lato Light"/>
                <a:ea typeface="Lato Light"/>
                <a:cs typeface="Lato Light"/>
                <a:sym typeface="Lato Light"/>
              </a:rPr>
              <a:t> feedback </a:t>
            </a:r>
            <a:r>
              <a:rPr lang="en-US" sz="2800" u="none" strike="noStrike" dirty="0" err="1">
                <a:solidFill>
                  <a:srgbClr val="53575E"/>
                </a:solidFill>
                <a:latin typeface="Lato Light"/>
                <a:ea typeface="Lato Light"/>
                <a:cs typeface="Lato Light"/>
                <a:sym typeface="Lato Light"/>
              </a:rPr>
              <a:t>personalizzati</a:t>
            </a:r>
            <a:r>
              <a:rPr lang="en-US" sz="2800" u="none" strike="noStrike" dirty="0">
                <a:solidFill>
                  <a:srgbClr val="53575E"/>
                </a:solidFill>
                <a:latin typeface="Lato Light"/>
                <a:ea typeface="Lato Light"/>
                <a:cs typeface="Lato Light"/>
                <a:sym typeface="Lato Light"/>
              </a:rPr>
              <a:t> e </a:t>
            </a:r>
            <a:r>
              <a:rPr lang="en-US" sz="2800" u="none" strike="noStrike" dirty="0" err="1">
                <a:solidFill>
                  <a:srgbClr val="53575E"/>
                </a:solidFill>
                <a:latin typeface="Lato Light"/>
                <a:ea typeface="Lato Light"/>
                <a:cs typeface="Lato Light"/>
                <a:sym typeface="Lato Light"/>
              </a:rPr>
              <a:t>valutare</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autonomamente</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i</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compiti</a:t>
            </a:r>
            <a:r>
              <a:rPr lang="en-US" sz="2800" u="none" strike="noStrike" dirty="0">
                <a:solidFill>
                  <a:srgbClr val="53575E"/>
                </a:solidFill>
                <a:latin typeface="Lato Light"/>
                <a:ea typeface="Lato Light"/>
                <a:cs typeface="Lato Light"/>
                <a:sym typeface="Lato Light"/>
              </a:rPr>
              <a:t> degli </a:t>
            </a:r>
            <a:r>
              <a:rPr lang="en-US" sz="2800" u="none" strike="noStrike" dirty="0" err="1">
                <a:solidFill>
                  <a:srgbClr val="53575E"/>
                </a:solidFill>
                <a:latin typeface="Lato Light"/>
                <a:ea typeface="Lato Light"/>
                <a:cs typeface="Lato Light"/>
                <a:sym typeface="Lato Light"/>
              </a:rPr>
              <a:t>studenti</a:t>
            </a:r>
            <a:r>
              <a:rPr lang="en-US" sz="2800" u="none" strike="noStrike" dirty="0">
                <a:solidFill>
                  <a:srgbClr val="53575E"/>
                </a:solidFill>
                <a:latin typeface="Lato Light"/>
                <a:ea typeface="Lato Light"/>
                <a:cs typeface="Lato Light"/>
                <a:sym typeface="Lato Light"/>
              </a:rPr>
              <a:t>? </a:t>
            </a:r>
          </a:p>
          <a:p>
            <a:pPr marL="0" lvl="0" indent="0" algn="just">
              <a:lnSpc>
                <a:spcPts val="2879"/>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Valuta </a:t>
            </a:r>
            <a:r>
              <a:rPr lang="en-US" sz="2800" u="none" strike="noStrike" dirty="0" err="1">
                <a:solidFill>
                  <a:srgbClr val="53575E"/>
                </a:solidFill>
                <a:latin typeface="Lato Light"/>
                <a:ea typeface="Lato Light"/>
                <a:cs typeface="Lato Light"/>
                <a:sym typeface="Lato Light"/>
              </a:rPr>
              <a:t>i</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rischi</a:t>
            </a:r>
            <a:r>
              <a:rPr lang="en-US" sz="2800" u="none" strike="noStrike" dirty="0">
                <a:solidFill>
                  <a:srgbClr val="53575E"/>
                </a:solidFill>
                <a:latin typeface="Lato Light"/>
                <a:ea typeface="Lato Light"/>
                <a:cs typeface="Lato Light"/>
                <a:sym typeface="Lato Light"/>
              </a:rPr>
              <a:t> di un </a:t>
            </a:r>
            <a:r>
              <a:rPr lang="en-US" sz="2800" u="none" strike="noStrike" dirty="0" err="1">
                <a:solidFill>
                  <a:srgbClr val="53575E"/>
                </a:solidFill>
                <a:latin typeface="Lato Light"/>
                <a:ea typeface="Lato Light"/>
                <a:cs typeface="Lato Light"/>
                <a:sym typeface="Lato Light"/>
              </a:rPr>
              <a:t>eccessivo</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affidamento</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sulla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tecnologia</a:t>
            </a:r>
            <a:r>
              <a:rPr lang="en-US" sz="2800" u="none" strike="noStrike" dirty="0">
                <a:solidFill>
                  <a:srgbClr val="53575E"/>
                </a:solidFill>
                <a:latin typeface="Lato Light"/>
                <a:ea typeface="Lato Light"/>
                <a:cs typeface="Lato Light"/>
                <a:sym typeface="Lato Light"/>
              </a:rPr>
              <a:t> e come </a:t>
            </a:r>
            <a:r>
              <a:rPr lang="en-US" sz="2800" u="none" strike="noStrike" dirty="0" err="1">
                <a:solidFill>
                  <a:srgbClr val="53575E"/>
                </a:solidFill>
                <a:latin typeface="Lato Light"/>
                <a:ea typeface="Lato Light"/>
                <a:cs typeface="Lato Light"/>
                <a:sym typeface="Lato Light"/>
              </a:rPr>
              <a:t>puoi</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bilanciare</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l'efficienza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dell'intelligenza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artificiale</a:t>
            </a:r>
            <a:r>
              <a:rPr lang="en-US" sz="2800" u="none" strike="noStrike" dirty="0">
                <a:solidFill>
                  <a:srgbClr val="53575E"/>
                </a:solidFill>
                <a:latin typeface="Lato Light"/>
                <a:ea typeface="Lato Light"/>
                <a:cs typeface="Lato Light"/>
                <a:sym typeface="Lato Light"/>
              </a:rPr>
              <a:t> con </a:t>
            </a:r>
            <a:r>
              <a:rPr lang="en-US" sz="2800" u="none" strike="noStrike" dirty="0" err="1">
                <a:solidFill>
                  <a:srgbClr val="53575E"/>
                </a:solidFill>
                <a:latin typeface="Lato Light"/>
                <a:ea typeface="Lato Light"/>
                <a:cs typeface="Lato Light"/>
                <a:sym typeface="Lato Light"/>
              </a:rPr>
              <a:t>l'esperienza</a:t>
            </a:r>
            <a:r>
              <a:rPr lang="en-US" sz="2800" u="none" strike="noStrike" dirty="0">
                <a:solidFill>
                  <a:srgbClr val="53575E"/>
                </a:solidFill>
                <a:latin typeface="Lato Light"/>
                <a:ea typeface="Lato Light"/>
                <a:cs typeface="Lato Light"/>
                <a:sym typeface="Lato Light"/>
              </a:rPr>
              <a:t> e </a:t>
            </a:r>
            <a:r>
              <a:rPr lang="en-US" sz="2800" u="none" strike="noStrike" dirty="0" err="1">
                <a:solidFill>
                  <a:srgbClr val="53575E"/>
                </a:solidFill>
                <a:latin typeface="Lato Light"/>
                <a:ea typeface="Lato Light"/>
                <a:cs typeface="Lato Light"/>
                <a:sym typeface="Lato Light"/>
              </a:rPr>
              <a:t>l'empatia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insostituibili</a:t>
            </a:r>
            <a:r>
              <a:rPr lang="en-US" sz="2800" u="none" strike="noStrike" dirty="0">
                <a:solidFill>
                  <a:srgbClr val="53575E"/>
                </a:solidFill>
                <a:latin typeface="Lato Light"/>
                <a:ea typeface="Lato Light"/>
                <a:cs typeface="Lato Light"/>
                <a:sym typeface="Lato Light"/>
              </a:rPr>
              <a:t> di un </a:t>
            </a:r>
            <a:r>
              <a:rPr lang="en-US" sz="2800" u="none" strike="noStrike" dirty="0" err="1">
                <a:solidFill>
                  <a:srgbClr val="53575E"/>
                </a:solidFill>
                <a:latin typeface="Lato Light"/>
                <a:ea typeface="Lato Light"/>
                <a:cs typeface="Lato Light"/>
                <a:sym typeface="Lato Light"/>
              </a:rPr>
              <a:t>educatore</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umano</a:t>
            </a:r>
            <a:r>
              <a:rPr lang="en-US" sz="2800" u="none" strike="noStrike" dirty="0">
                <a:solidFill>
                  <a:srgbClr val="53575E"/>
                </a:solidFill>
                <a:latin typeface="Lato Light"/>
                <a:ea typeface="Lato Light"/>
                <a:cs typeface="Lato Light"/>
                <a:sym typeface="Lato Light"/>
              </a:rPr>
              <a:t>.</a:t>
            </a:r>
          </a:p>
        </p:txBody>
      </p:sp>
      <p:grpSp>
        <p:nvGrpSpPr>
          <p:cNvPr id="6" name="Group 6"/>
          <p:cNvGrpSpPr/>
          <p:nvPr/>
        </p:nvGrpSpPr>
        <p:grpSpPr>
          <a:xfrm>
            <a:off x="11401425" y="0"/>
            <a:ext cx="6858000" cy="10287000"/>
            <a:chOff x="0" y="0"/>
            <a:chExt cx="9144000" cy="13716000"/>
          </a:xfrm>
        </p:grpSpPr>
        <p:sp>
          <p:nvSpPr>
            <p:cNvPr id="7" name="Freeform 7"/>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08375"/>
            <a:ext cx="16039805" cy="6666697"/>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Al </a:t>
            </a:r>
            <a:r>
              <a:rPr lang="en-US" sz="2400" b="1" u="none" strike="noStrike" dirty="0" err="1">
                <a:solidFill>
                  <a:srgbClr val="000000"/>
                </a:solidFill>
                <a:latin typeface="Lato Light" panose="020F0302020204030203" pitchFamily="34" charset="0"/>
                <a:ea typeface="Lato Bold"/>
                <a:cs typeface="Lato Bold"/>
                <a:sym typeface="Lato Bold"/>
              </a:rPr>
              <a:t>Nabhani</a:t>
            </a:r>
            <a:r>
              <a:rPr lang="en-US" sz="2400" b="1" u="none" strike="noStrike" dirty="0">
                <a:solidFill>
                  <a:srgbClr val="000000"/>
                </a:solidFill>
                <a:latin typeface="Lato Light" panose="020F0302020204030203" pitchFamily="34" charset="0"/>
                <a:ea typeface="Lato Bold"/>
                <a:cs typeface="Lato Bold"/>
                <a:sym typeface="Lato Bold"/>
              </a:rPr>
              <a:t>, F., Hamzah, M. B., &amp; </a:t>
            </a:r>
            <a:r>
              <a:rPr lang="en-US" sz="2400" b="1" u="none" strike="noStrike" dirty="0" err="1">
                <a:solidFill>
                  <a:srgbClr val="000000"/>
                </a:solidFill>
                <a:latin typeface="Lato Light" panose="020F0302020204030203" pitchFamily="34" charset="0"/>
                <a:ea typeface="Lato Bold"/>
                <a:cs typeface="Lato Bold"/>
                <a:sym typeface="Lato Bold"/>
              </a:rPr>
              <a:t>Abuhassna</a:t>
            </a:r>
            <a:r>
              <a:rPr lang="en-US" sz="2400" b="1" u="none" strike="noStrike" dirty="0">
                <a:solidFill>
                  <a:srgbClr val="000000"/>
                </a:solidFill>
                <a:latin typeface="Lato Light" panose="020F0302020204030203" pitchFamily="34" charset="0"/>
                <a:ea typeface="Lato Bold"/>
                <a:cs typeface="Lato Bold"/>
                <a:sym typeface="Lato Bold"/>
              </a:rPr>
              <a:t>, H. (2025).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Il </a:t>
            </a:r>
            <a:r>
              <a:rPr lang="en-US" sz="2400" u="none" strike="noStrike" dirty="0" err="1">
                <a:solidFill>
                  <a:srgbClr val="000000"/>
                </a:solidFill>
                <a:latin typeface="Lato Light" panose="020F0302020204030203" pitchFamily="34" charset="0"/>
                <a:ea typeface="Lato Light"/>
                <a:cs typeface="Lato Light"/>
                <a:sym typeface="Lato Light"/>
              </a:rPr>
              <a:t>ruolo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personalizzazione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contenuti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didattici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migliorare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l'esperienza</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apprendimento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sviluppare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ruolo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dell'insegnante</a:t>
            </a:r>
            <a:r>
              <a:rPr lang="en-US" sz="2400" u="none" strike="noStrike" dirty="0">
                <a:solidFill>
                  <a:srgbClr val="000000"/>
                </a:solidFill>
                <a:latin typeface="Lato Light" panose="020F0302020204030203" pitchFamily="34" charset="0"/>
                <a:ea typeface="Lato Light"/>
                <a:cs typeface="Lato Light"/>
                <a:sym typeface="Lato Light"/>
              </a:rPr>
              <a:t> in un </a:t>
            </a:r>
            <a:r>
              <a:rPr lang="en-US" sz="2400" u="none" strike="noStrike" dirty="0" err="1">
                <a:solidFill>
                  <a:srgbClr val="000000"/>
                </a:solidFill>
                <a:latin typeface="Lato Light" panose="020F0302020204030203" pitchFamily="34" charset="0"/>
                <a:ea typeface="Lato Light"/>
                <a:cs typeface="Lato Light"/>
                <a:sym typeface="Lato Light"/>
              </a:rPr>
              <a:t>ambiente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integrato</a:t>
            </a:r>
            <a:r>
              <a:rPr lang="en-US" sz="2400" u="none" strike="noStrike" dirty="0">
                <a:solidFill>
                  <a:srgbClr val="000000"/>
                </a:solidFill>
                <a:latin typeface="Lato Light" panose="020F0302020204030203" pitchFamily="34" charset="0"/>
                <a:ea typeface="Lato Light"/>
                <a:cs typeface="Lato Light"/>
                <a:sym typeface="Lato Light"/>
              </a:rPr>
              <a:t>. Contemporary Educational Technology, 17(2), 573. https://doi.org/10.30935/cedtech/16089.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Abdurashidova</a:t>
            </a:r>
            <a:r>
              <a:rPr lang="en-US" sz="2400" b="1" u="none" strike="noStrike" dirty="0">
                <a:solidFill>
                  <a:srgbClr val="000000"/>
                </a:solidFill>
                <a:latin typeface="Lato Light" panose="020F0302020204030203" pitchFamily="34" charset="0"/>
                <a:ea typeface="Lato Bold"/>
                <a:cs typeface="Lato Bold"/>
                <a:sym typeface="Lato Bold"/>
              </a:rPr>
              <a:t>, M. S., Balba, M., &amp; Ismailova, N. (2024).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Integrazione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processi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educativi</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aumentare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l'efficienza</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personalizzazione</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istituti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istruzione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superiore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dell'Uzbekistan</a:t>
            </a:r>
            <a:r>
              <a:rPr lang="en-US" sz="2400" u="none" strike="noStrike" dirty="0">
                <a:solidFill>
                  <a:srgbClr val="000000"/>
                </a:solidFill>
                <a:latin typeface="Lato Light" panose="020F0302020204030203" pitchFamily="34" charset="0"/>
                <a:ea typeface="Lato Light"/>
                <a:cs typeface="Lato Light"/>
                <a:sym typeface="Lato Light"/>
              </a:rPr>
              <a:t>. In Atti dell'8a </a:t>
            </a:r>
            <a:r>
              <a:rPr lang="en-US" sz="2400" u="none" strike="noStrike" dirty="0" err="1">
                <a:solidFill>
                  <a:srgbClr val="000000"/>
                </a:solidFill>
                <a:latin typeface="Lato Light" panose="020F0302020204030203" pitchFamily="34" charset="0"/>
                <a:ea typeface="Lato Light"/>
                <a:cs typeface="Lato Light"/>
                <a:sym typeface="Lato Light"/>
              </a:rPr>
              <a:t>Conferenza</a:t>
            </a:r>
            <a:r>
              <a:rPr lang="en-US" sz="2400" u="none" strike="noStrike" dirty="0">
                <a:solidFill>
                  <a:srgbClr val="000000"/>
                </a:solidFill>
                <a:latin typeface="Lato Light" panose="020F0302020204030203" pitchFamily="34" charset="0"/>
                <a:ea typeface="Lato Light"/>
                <a:cs typeface="Lato Light"/>
                <a:sym typeface="Lato Light"/>
              </a:rPr>
              <a:t> Internazionale </a:t>
            </a:r>
            <a:r>
              <a:rPr lang="en-US" sz="2400" u="none" strike="noStrike" dirty="0" err="1">
                <a:solidFill>
                  <a:srgbClr val="000000"/>
                </a:solidFill>
                <a:latin typeface="Lato Light" panose="020F0302020204030203" pitchFamily="34" charset="0"/>
                <a:ea typeface="Lato Light"/>
                <a:cs typeface="Lato Light"/>
                <a:sym typeface="Lato Light"/>
              </a:rPr>
              <a:t>sulle</a:t>
            </a:r>
            <a:r>
              <a:rPr lang="en-US" sz="2400" u="none" strike="noStrike" dirty="0">
                <a:solidFill>
                  <a:srgbClr val="000000"/>
                </a:solidFill>
                <a:latin typeface="Lato Light" panose="020F0302020204030203" pitchFamily="34" charset="0"/>
                <a:ea typeface="Lato Light"/>
                <a:cs typeface="Lato Light"/>
                <a:sym typeface="Lato Light"/>
              </a:rPr>
              <a:t> Reti del Futuro e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Distribuiti</a:t>
            </a:r>
            <a:r>
              <a:rPr lang="en-US" sz="2400" u="none" strike="noStrike" dirty="0">
                <a:solidFill>
                  <a:srgbClr val="000000"/>
                </a:solidFill>
                <a:latin typeface="Lato Light" panose="020F0302020204030203" pitchFamily="34" charset="0"/>
                <a:ea typeface="Lato Light"/>
                <a:cs typeface="Lato Light"/>
                <a:sym typeface="Lato Light"/>
              </a:rPr>
              <a:t> (ICFNDS '24). ACM, New York, NY, USA. https://doi.org/10.1145/3726122.3726273.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Alfredo, R., Echeverria, V., Jin, Y., Yan, L., Swiecki, Z., </a:t>
            </a:r>
            <a:r>
              <a:rPr lang="en-US" sz="2400" b="1" u="none" strike="noStrike" dirty="0" err="1">
                <a:solidFill>
                  <a:srgbClr val="000000"/>
                </a:solidFill>
                <a:latin typeface="Lato Light" panose="020F0302020204030203" pitchFamily="34" charset="0"/>
                <a:ea typeface="Lato Bold"/>
                <a:cs typeface="Lato Bold"/>
                <a:sym typeface="Lato Bold"/>
              </a:rPr>
              <a:t>Gašević</a:t>
            </a:r>
            <a:r>
              <a:rPr lang="en-US" sz="2400" b="1" u="none" strike="noStrike" dirty="0">
                <a:solidFill>
                  <a:srgbClr val="000000"/>
                </a:solidFill>
                <a:latin typeface="Lato Light" panose="020F0302020204030203" pitchFamily="34" charset="0"/>
                <a:ea typeface="Lato Bold"/>
                <a:cs typeface="Lato Bold"/>
                <a:sym typeface="Lato Bold"/>
              </a:rPr>
              <a:t>, D., &amp; Martinez-Maldonado, R. (2024).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Analisi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incentrata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sull'uomo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nell'istruzione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letteratura</a:t>
            </a:r>
            <a:r>
              <a:rPr lang="en-US" sz="2400" u="none" strike="noStrike" dirty="0">
                <a:solidFill>
                  <a:srgbClr val="000000"/>
                </a:solidFill>
                <a:latin typeface="Lato Light" panose="020F0302020204030203" pitchFamily="34" charset="0"/>
                <a:ea typeface="Lato Light"/>
                <a:cs typeface="Lato Light"/>
                <a:sym typeface="Lato Light"/>
              </a:rPr>
              <a:t>. Computers and Education: Artificial Intelligence, 6, 100215.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Antara, P.M., Mohd Beta, R.M.D., Ibrahim, N.A., &amp; Talip, A.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Oltre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l'algoritmo</a:t>
            </a:r>
            <a:r>
              <a:rPr lang="en-US" sz="2400" u="none" strike="noStrike" dirty="0">
                <a:solidFill>
                  <a:srgbClr val="000000"/>
                </a:solidFill>
                <a:latin typeface="Lato Light" panose="020F0302020204030203" pitchFamily="34" charset="0"/>
                <a:ea typeface="Lato Light"/>
                <a:cs typeface="Lato Light"/>
                <a:sym typeface="Lato Light"/>
              </a:rPr>
              <a:t>: verso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pedagogia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centrata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sull'uomo</a:t>
            </a:r>
            <a:r>
              <a:rPr lang="en-US" sz="2400" u="none" strike="noStrike" dirty="0">
                <a:solidFill>
                  <a:srgbClr val="000000"/>
                </a:solidFill>
                <a:latin typeface="Lato Light" panose="020F0302020204030203" pitchFamily="34" charset="0"/>
                <a:ea typeface="Lato Light"/>
                <a:cs typeface="Lato Light"/>
                <a:sym typeface="Lato Light"/>
              </a:rPr>
              <a:t>. International Journal of Research and Innovation in Social Science, 9(3).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3" name="TextBox 3"/>
          <p:cNvSpPr txBox="1"/>
          <p:nvPr/>
        </p:nvSpPr>
        <p:spPr>
          <a:xfrm>
            <a:off x="1028700" y="1085850"/>
            <a:ext cx="9900304"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RIFERIMENTI UTILIZZATI NEL MODULO</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8898077"/>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Bakhmat</a:t>
            </a:r>
            <a:r>
              <a:rPr lang="en-US" sz="2400" b="1" u="none" strike="noStrike" dirty="0">
                <a:solidFill>
                  <a:srgbClr val="000000"/>
                </a:solidFill>
                <a:latin typeface="Lato Light" panose="020F0302020204030203" pitchFamily="34" charset="0"/>
                <a:ea typeface="Lato Bold"/>
                <a:cs typeface="Lato Bold"/>
                <a:sym typeface="Lato Bold"/>
              </a:rPr>
              <a:t>, N., </a:t>
            </a:r>
            <a:r>
              <a:rPr lang="en-US" sz="2400" b="1" u="none" strike="noStrike" dirty="0" err="1">
                <a:solidFill>
                  <a:srgbClr val="000000"/>
                </a:solidFill>
                <a:latin typeface="Lato Light" panose="020F0302020204030203" pitchFamily="34" charset="0"/>
                <a:ea typeface="Lato Bold"/>
                <a:cs typeface="Lato Bold"/>
                <a:sym typeface="Lato Bold"/>
              </a:rPr>
              <a:t>Mamychenko</a:t>
            </a:r>
            <a:r>
              <a:rPr lang="en-US" sz="2400" b="1" u="none" strike="noStrike" dirty="0">
                <a:solidFill>
                  <a:srgbClr val="000000"/>
                </a:solidFill>
                <a:latin typeface="Lato Light" panose="020F0302020204030203" pitchFamily="34" charset="0"/>
                <a:ea typeface="Lato Bold"/>
                <a:cs typeface="Lato Bold"/>
                <a:sym typeface="Lato Bold"/>
              </a:rPr>
              <a:t>, S., </a:t>
            </a:r>
            <a:r>
              <a:rPr lang="en-US" sz="2400" b="1" u="none" strike="noStrike" dirty="0" err="1">
                <a:solidFill>
                  <a:srgbClr val="000000"/>
                </a:solidFill>
                <a:latin typeface="Lato Light" panose="020F0302020204030203" pitchFamily="34" charset="0"/>
                <a:ea typeface="Lato Bold"/>
                <a:cs typeface="Lato Bold"/>
                <a:sym typeface="Lato Bold"/>
              </a:rPr>
              <a:t>Mozulenko</a:t>
            </a:r>
            <a:r>
              <a:rPr lang="en-US" sz="2400" b="1" u="none" strike="noStrike" dirty="0">
                <a:solidFill>
                  <a:srgbClr val="000000"/>
                </a:solidFill>
                <a:latin typeface="Lato Light" panose="020F0302020204030203" pitchFamily="34" charset="0"/>
                <a:ea typeface="Lato Bold"/>
                <a:cs typeface="Lato Bold"/>
                <a:sym typeface="Lato Bold"/>
              </a:rPr>
              <a:t>, D., </a:t>
            </a:r>
            <a:r>
              <a:rPr lang="en-US" sz="2400" b="1" u="none" strike="noStrike" dirty="0" err="1">
                <a:solidFill>
                  <a:srgbClr val="000000"/>
                </a:solidFill>
                <a:latin typeface="Lato Light" panose="020F0302020204030203" pitchFamily="34" charset="0"/>
                <a:ea typeface="Lato Bold"/>
                <a:cs typeface="Lato Bold"/>
                <a:sym typeface="Lato Bold"/>
              </a:rPr>
              <a:t>Barbashova</a:t>
            </a:r>
            <a:r>
              <a:rPr lang="en-US" sz="2400" b="1" u="none" strike="noStrike" dirty="0">
                <a:solidFill>
                  <a:srgbClr val="000000"/>
                </a:solidFill>
                <a:latin typeface="Lato Light" panose="020F0302020204030203" pitchFamily="34" charset="0"/>
                <a:ea typeface="Lato Bold"/>
                <a:cs typeface="Lato Bold"/>
                <a:sym typeface="Lato Bold"/>
              </a:rPr>
              <a:t>, I., &amp; </a:t>
            </a:r>
            <a:r>
              <a:rPr lang="en-US" sz="2400" b="1" u="none" strike="noStrike" dirty="0" err="1">
                <a:solidFill>
                  <a:srgbClr val="000000"/>
                </a:solidFill>
                <a:latin typeface="Lato Light" panose="020F0302020204030203" pitchFamily="34" charset="0"/>
                <a:ea typeface="Lato Bold"/>
                <a:cs typeface="Lato Bold"/>
                <a:sym typeface="Lato Bold"/>
              </a:rPr>
              <a:t>Ponomarova</a:t>
            </a:r>
            <a:r>
              <a:rPr lang="en-US" sz="2400" b="1" u="none" strike="noStrike" dirty="0">
                <a:solidFill>
                  <a:srgbClr val="000000"/>
                </a:solidFill>
                <a:latin typeface="Lato Light" panose="020F0302020204030203" pitchFamily="34" charset="0"/>
                <a:ea typeface="Lato Bold"/>
                <a:cs typeface="Lato Bold"/>
                <a:sym typeface="Lato Bold"/>
              </a:rPr>
              <a:t>, M. (2025).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La </a:t>
            </a:r>
            <a:r>
              <a:rPr lang="en-US" sz="2400" u="none" strike="noStrike" dirty="0" err="1">
                <a:solidFill>
                  <a:srgbClr val="000000"/>
                </a:solidFill>
                <a:latin typeface="Lato Light" panose="020F0302020204030203" pitchFamily="34" charset="0"/>
                <a:ea typeface="Lato Light"/>
                <a:cs typeface="Lato Light"/>
                <a:sym typeface="Lato Light"/>
              </a:rPr>
              <a:t>storia</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pedagogia</a:t>
            </a:r>
            <a:r>
              <a:rPr lang="en-US" sz="2400" u="none" strike="noStrike" dirty="0">
                <a:solidFill>
                  <a:srgbClr val="000000"/>
                </a:solidFill>
                <a:latin typeface="Lato Light" panose="020F0302020204030203" pitchFamily="34" charset="0"/>
                <a:ea typeface="Lato Light"/>
                <a:cs typeface="Lato Light"/>
                <a:sym typeface="Lato Light"/>
              </a:rPr>
              <a:t> come </a:t>
            </a:r>
            <a:r>
              <a:rPr lang="en-US" sz="2400" u="none" strike="noStrike" dirty="0" err="1">
                <a:solidFill>
                  <a:srgbClr val="000000"/>
                </a:solidFill>
                <a:latin typeface="Lato Light" panose="020F0302020204030203" pitchFamily="34" charset="0"/>
                <a:ea typeface="Lato Light"/>
                <a:cs typeface="Lato Light"/>
                <a:sym typeface="Lato Light"/>
              </a:rPr>
              <a:t>cambio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paradigma</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ruolo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fase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attuale</a:t>
            </a:r>
            <a:r>
              <a:rPr lang="en-US" sz="2400" u="none" strike="noStrike" dirty="0">
                <a:solidFill>
                  <a:srgbClr val="000000"/>
                </a:solidFill>
                <a:latin typeface="Lato Light" panose="020F0302020204030203" pitchFamily="34" charset="0"/>
                <a:ea typeface="Lato Light"/>
                <a:cs typeface="Lato Light"/>
                <a:sym typeface="Lato Light"/>
              </a:rPr>
              <a:t>. Rivista </a:t>
            </a:r>
            <a:r>
              <a:rPr lang="en-US" sz="2400" u="none" strike="noStrike" dirty="0" err="1">
                <a:solidFill>
                  <a:srgbClr val="000000"/>
                </a:solidFill>
                <a:latin typeface="Lato Light" panose="020F0302020204030203" pitchFamily="34" charset="0"/>
                <a:ea typeface="Lato Light"/>
                <a:cs typeface="Lato Light"/>
                <a:sym typeface="Lato Light"/>
              </a:rPr>
              <a:t>brasiliana</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educazione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tecnologia</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società</a:t>
            </a:r>
            <a:r>
              <a:rPr lang="en-US" sz="2400" u="none" strike="noStrike" dirty="0">
                <a:solidFill>
                  <a:srgbClr val="000000"/>
                </a:solidFill>
                <a:latin typeface="Lato Light" panose="020F0302020204030203" pitchFamily="34" charset="0"/>
                <a:ea typeface="Lato Light"/>
                <a:cs typeface="Lato Light"/>
                <a:sym typeface="Lato Light"/>
              </a:rPr>
              <a:t> (BRAJETS), 18(1), 234-246.</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Birhane, A., Isaac, W. S., Prabhakaran, V., Diaz, M., Elish, M. C., Gabriel, I., &amp; Mohammed, S. (2022).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Potere al </a:t>
            </a:r>
            <a:r>
              <a:rPr lang="en-US" sz="2400" u="none" strike="noStrike" dirty="0" err="1">
                <a:solidFill>
                  <a:srgbClr val="000000"/>
                </a:solidFill>
                <a:latin typeface="Lato Light" panose="020F0302020204030203" pitchFamily="34" charset="0"/>
                <a:ea typeface="Lato Light"/>
                <a:cs typeface="Lato Light"/>
                <a:sym typeface="Lato Light"/>
              </a:rPr>
              <a:t>popolo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Opportunità</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sfide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partecipativa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Equità</a:t>
            </a:r>
            <a:r>
              <a:rPr lang="en-US" sz="2400" u="none" strike="noStrike" dirty="0">
                <a:solidFill>
                  <a:srgbClr val="000000"/>
                </a:solidFill>
                <a:latin typeface="Lato Light" panose="020F0302020204030203" pitchFamily="34" charset="0"/>
                <a:ea typeface="Lato Light"/>
                <a:cs typeface="Lato Light"/>
                <a:sym typeface="Lato Light"/>
              </a:rPr>
              <a:t> e accesso in </a:t>
            </a:r>
            <a:r>
              <a:rPr lang="en-US" sz="2400" u="none" strike="noStrike" dirty="0" err="1">
                <a:solidFill>
                  <a:srgbClr val="000000"/>
                </a:solidFill>
                <a:latin typeface="Lato Light" panose="020F0302020204030203" pitchFamily="34" charset="0"/>
                <a:ea typeface="Lato Light"/>
                <a:cs typeface="Lato Light"/>
                <a:sym typeface="Lato Light"/>
              </a:rPr>
              <a:t>algoritmi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meccanismi</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ottimizzazione</a:t>
            </a:r>
            <a:r>
              <a:rPr lang="en-US" sz="2400" u="none" strike="noStrike" dirty="0">
                <a:solidFill>
                  <a:srgbClr val="000000"/>
                </a:solidFill>
                <a:latin typeface="Lato Light" panose="020F0302020204030203" pitchFamily="34" charset="0"/>
                <a:ea typeface="Lato Light"/>
                <a:cs typeface="Lato Light"/>
                <a:sym typeface="Lato Light"/>
              </a:rPr>
              <a:t> (EAAMO '22).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Budiman, R. D. A., </a:t>
            </a:r>
            <a:r>
              <a:rPr lang="en-US" sz="2400" b="1" u="none" strike="noStrike" dirty="0" err="1">
                <a:solidFill>
                  <a:srgbClr val="000000"/>
                </a:solidFill>
                <a:latin typeface="Lato Light" panose="020F0302020204030203" pitchFamily="34" charset="0"/>
                <a:ea typeface="Lato Bold"/>
                <a:cs typeface="Lato Bold"/>
                <a:sym typeface="Lato Bold"/>
              </a:rPr>
              <a:t>Surjono</a:t>
            </a:r>
            <a:r>
              <a:rPr lang="en-US" sz="2400" b="1" u="none" strike="noStrike" dirty="0">
                <a:solidFill>
                  <a:srgbClr val="000000"/>
                </a:solidFill>
                <a:latin typeface="Lato Light" panose="020F0302020204030203" pitchFamily="34" charset="0"/>
                <a:ea typeface="Lato Bold"/>
                <a:cs typeface="Lato Bold"/>
                <a:sym typeface="Lato Bold"/>
              </a:rPr>
              <a:t>, H. D., Wagiran, Firdaus, M., </a:t>
            </a:r>
            <a:r>
              <a:rPr lang="en-US" sz="2400" b="1" u="none" strike="noStrike" dirty="0" err="1">
                <a:solidFill>
                  <a:srgbClr val="000000"/>
                </a:solidFill>
                <a:latin typeface="Lato Light" panose="020F0302020204030203" pitchFamily="34" charset="0"/>
                <a:ea typeface="Lato Bold"/>
                <a:cs typeface="Lato Bold"/>
                <a:sym typeface="Lato Bold"/>
              </a:rPr>
              <a:t>Kurniati</a:t>
            </a:r>
            <a:r>
              <a:rPr lang="en-US" sz="2400" b="1" u="none" strike="noStrike" dirty="0">
                <a:solidFill>
                  <a:srgbClr val="000000"/>
                </a:solidFill>
                <a:latin typeface="Lato Light" panose="020F0302020204030203" pitchFamily="34" charset="0"/>
                <a:ea typeface="Lato Bold"/>
                <a:cs typeface="Lato Bold"/>
                <a:sym typeface="Lato Bold"/>
              </a:rPr>
              <a:t>, T., </a:t>
            </a:r>
            <a:r>
              <a:rPr lang="en-US" sz="2400" b="1" u="none" strike="noStrike" dirty="0" err="1">
                <a:solidFill>
                  <a:srgbClr val="000000"/>
                </a:solidFill>
                <a:latin typeface="Lato Light" panose="020F0302020204030203" pitchFamily="34" charset="0"/>
                <a:ea typeface="Lato Bold"/>
                <a:cs typeface="Lato Bold"/>
                <a:sym typeface="Lato Bold"/>
              </a:rPr>
              <a:t>Feladi</a:t>
            </a:r>
            <a:r>
              <a:rPr lang="en-US" sz="2400" b="1" u="none" strike="noStrike" dirty="0">
                <a:solidFill>
                  <a:srgbClr val="000000"/>
                </a:solidFill>
                <a:latin typeface="Lato Light" panose="020F0302020204030203" pitchFamily="34" charset="0"/>
                <a:ea typeface="Lato Bold"/>
                <a:cs typeface="Lato Bold"/>
                <a:sym typeface="Lato Bold"/>
              </a:rPr>
              <a:t>, V., </a:t>
            </a:r>
            <a:r>
              <a:rPr lang="en-US" sz="2400" b="1" u="none" strike="noStrike" dirty="0" err="1">
                <a:solidFill>
                  <a:srgbClr val="000000"/>
                </a:solidFill>
                <a:latin typeface="Lato Light" panose="020F0302020204030203" pitchFamily="34" charset="0"/>
                <a:ea typeface="Lato Bold"/>
                <a:cs typeface="Lato Bold"/>
                <a:sym typeface="Lato Bold"/>
              </a:rPr>
              <a:t>Oktarika</a:t>
            </a:r>
            <a:r>
              <a:rPr lang="en-US" sz="2400" b="1" u="none" strike="noStrike" dirty="0">
                <a:solidFill>
                  <a:srgbClr val="000000"/>
                </a:solidFill>
                <a:latin typeface="Lato Light" panose="020F0302020204030203" pitchFamily="34" charset="0"/>
                <a:ea typeface="Lato Bold"/>
                <a:cs typeface="Lato Bold"/>
                <a:sym typeface="Lato Bold"/>
              </a:rPr>
              <a:t>, D., </a:t>
            </a:r>
            <a:r>
              <a:rPr lang="en-US" sz="2400" b="1" u="none" strike="noStrike" dirty="0" err="1">
                <a:solidFill>
                  <a:srgbClr val="000000"/>
                </a:solidFill>
                <a:latin typeface="Lato Light" panose="020F0302020204030203" pitchFamily="34" charset="0"/>
                <a:ea typeface="Lato Bold"/>
                <a:cs typeface="Lato Bold"/>
                <a:sym typeface="Lato Bold"/>
              </a:rPr>
              <a:t>Hakiki</a:t>
            </a:r>
            <a:r>
              <a:rPr lang="en-US" sz="2400" b="1" u="none" strike="noStrike" dirty="0">
                <a:solidFill>
                  <a:srgbClr val="000000"/>
                </a:solidFill>
                <a:latin typeface="Lato Light" panose="020F0302020204030203" pitchFamily="34" charset="0"/>
                <a:ea typeface="Lato Bold"/>
                <a:cs typeface="Lato Bold"/>
                <a:sym typeface="Lato Bold"/>
              </a:rPr>
              <a:t>, M., Sabir, A., </a:t>
            </a:r>
            <a:r>
              <a:rPr lang="en-US" sz="2400" b="1" u="none" strike="noStrike" dirty="0" err="1">
                <a:solidFill>
                  <a:srgbClr val="000000"/>
                </a:solidFill>
                <a:latin typeface="Lato Light" panose="020F0302020204030203" pitchFamily="34" charset="0"/>
                <a:ea typeface="Lato Bold"/>
                <a:cs typeface="Lato Bold"/>
                <a:sym typeface="Lato Bold"/>
              </a:rPr>
              <a:t>Wiyoko</a:t>
            </a:r>
            <a:r>
              <a:rPr lang="en-US" sz="2400" b="1" u="none" strike="noStrike" dirty="0">
                <a:solidFill>
                  <a:srgbClr val="000000"/>
                </a:solidFill>
                <a:latin typeface="Lato Light" panose="020F0302020204030203" pitchFamily="34" charset="0"/>
                <a:ea typeface="Lato Bold"/>
                <a:cs typeface="Lato Bold"/>
                <a:sym typeface="Lato Bold"/>
              </a:rPr>
              <a:t>, T., Kadir, A., Hamid, M. A., &amp; Fadli, R.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Efficacia</a:t>
            </a:r>
            <a:r>
              <a:rPr lang="en-US" sz="2400" u="none" strike="noStrike" dirty="0">
                <a:solidFill>
                  <a:srgbClr val="000000"/>
                </a:solidFill>
                <a:latin typeface="Lato Light" panose="020F0302020204030203" pitchFamily="34" charset="0"/>
                <a:ea typeface="Lato Light"/>
                <a:cs typeface="Lato Light"/>
                <a:sym typeface="Lato Light"/>
              </a:rPr>
              <a:t> delle </a:t>
            </a:r>
            <a:r>
              <a:rPr lang="en-US" sz="2400" u="none" strike="noStrike" dirty="0" err="1">
                <a:solidFill>
                  <a:srgbClr val="000000"/>
                </a:solidFill>
                <a:latin typeface="Lato Light" panose="020F0302020204030203" pitchFamily="34" charset="0"/>
                <a:ea typeface="Lato Light"/>
                <a:cs typeface="Lato Light"/>
                <a:sym typeface="Lato Light"/>
              </a:rPr>
              <a:t>valutazioni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basate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migliorare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valutazione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attraverso</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tecnologia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predittiva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scuole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secondarie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professionali</a:t>
            </a:r>
            <a:r>
              <a:rPr lang="en-US" sz="2400" u="none" strike="noStrike" dirty="0">
                <a:solidFill>
                  <a:srgbClr val="000000"/>
                </a:solidFill>
                <a:latin typeface="Lato Light" panose="020F0302020204030203" pitchFamily="34" charset="0"/>
                <a:ea typeface="Lato Light"/>
                <a:cs typeface="Lato Light"/>
                <a:sym typeface="Lato Light"/>
              </a:rPr>
              <a:t>. International Journal of Information and Education Technology, 15(7).</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Campbell, P. S., Nautiyal, T., </a:t>
            </a:r>
            <a:r>
              <a:rPr lang="en-US" sz="2400" b="1" u="none" strike="noStrike" dirty="0" err="1">
                <a:solidFill>
                  <a:srgbClr val="000000"/>
                </a:solidFill>
                <a:latin typeface="Lato Light" panose="020F0302020204030203" pitchFamily="34" charset="0"/>
                <a:ea typeface="Lato Bold"/>
                <a:cs typeface="Lato Bold"/>
                <a:sym typeface="Lato Bold"/>
              </a:rPr>
              <a:t>Kutasov</a:t>
            </a:r>
            <a:r>
              <a:rPr lang="en-US" sz="2400" b="1" u="none" strike="noStrike" dirty="0">
                <a:solidFill>
                  <a:srgbClr val="000000"/>
                </a:solidFill>
                <a:latin typeface="Lato Light" panose="020F0302020204030203" pitchFamily="34" charset="0"/>
                <a:ea typeface="Lato Bold"/>
                <a:cs typeface="Lato Bold"/>
                <a:sym typeface="Lato Bold"/>
              </a:rPr>
              <a:t>, D., &amp; Couper, E. (2025).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Linee </a:t>
            </a:r>
            <a:r>
              <a:rPr lang="en-US" sz="2400" u="none" strike="noStrike" dirty="0" err="1">
                <a:solidFill>
                  <a:srgbClr val="000000"/>
                </a:solidFill>
                <a:latin typeface="Lato Light" panose="020F0302020204030203" pitchFamily="34" charset="0"/>
                <a:ea typeface="Lato Light"/>
                <a:cs typeface="Lato Light"/>
                <a:sym typeface="Lato Light"/>
              </a:rPr>
              <a:t>guida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tattiche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sull'istruzione</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integrate con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ripensare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l'istruzione</a:t>
            </a:r>
            <a:r>
              <a:rPr lang="en-US" sz="2400" u="none" strike="noStrike" dirty="0">
                <a:solidFill>
                  <a:srgbClr val="000000"/>
                </a:solidFill>
                <a:latin typeface="Lato Light" panose="020F0302020204030203" pitchFamily="34" charset="0"/>
                <a:ea typeface="Lato Light"/>
                <a:cs typeface="Lato Light"/>
                <a:sym typeface="Lato Light"/>
              </a:rPr>
              <a:t> e il </a:t>
            </a:r>
            <a:r>
              <a:rPr lang="en-US" sz="2400" u="none" strike="noStrike" dirty="0" err="1">
                <a:solidFill>
                  <a:srgbClr val="000000"/>
                </a:solidFill>
                <a:latin typeface="Lato Light" panose="020F0302020204030203" pitchFamily="34" charset="0"/>
                <a:ea typeface="Lato Light"/>
                <a:cs typeface="Lato Light"/>
                <a:sym typeface="Lato Light"/>
              </a:rPr>
              <a:t>lavoro</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forza </a:t>
            </a:r>
            <a:r>
              <a:rPr lang="en-US" sz="2400" u="none" strike="noStrike" dirty="0" err="1">
                <a:solidFill>
                  <a:srgbClr val="000000"/>
                </a:solidFill>
                <a:latin typeface="Lato Light" panose="020F0302020204030203" pitchFamily="34" charset="0"/>
                <a:ea typeface="Lato Light"/>
                <a:cs typeface="Lato Light"/>
                <a:sym typeface="Lato Light"/>
              </a:rPr>
              <a:t>lavoro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resiliente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incentrata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sulla</a:t>
            </a:r>
            <a:r>
              <a:rPr lang="en-US" sz="2400" u="none" strike="noStrike" dirty="0">
                <a:solidFill>
                  <a:srgbClr val="000000"/>
                </a:solidFill>
                <a:latin typeface="Lato Light" panose="020F0302020204030203" pitchFamily="34" charset="0"/>
                <a:ea typeface="Lato Light"/>
                <a:cs typeface="Lato Light"/>
                <a:sym typeface="Lato Light"/>
              </a:rPr>
              <a:t> persona. </a:t>
            </a:r>
            <a:r>
              <a:rPr lang="en-US" sz="2400" u="none" strike="noStrike" dirty="0" err="1">
                <a:solidFill>
                  <a:srgbClr val="000000"/>
                </a:solidFill>
                <a:latin typeface="Lato Light" panose="020F0302020204030203" pitchFamily="34" charset="0"/>
                <a:ea typeface="Lato Light"/>
                <a:cs typeface="Lato Light"/>
                <a:sym typeface="Lato Light"/>
              </a:rPr>
              <a:t>Programma</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borse</a:t>
            </a:r>
            <a:r>
              <a:rPr lang="en-US" sz="2400" u="none" strike="noStrike" dirty="0">
                <a:solidFill>
                  <a:srgbClr val="000000"/>
                </a:solidFill>
                <a:latin typeface="Lato Light" panose="020F0302020204030203" pitchFamily="34" charset="0"/>
                <a:ea typeface="Lato Light"/>
                <a:cs typeface="Lato Light"/>
                <a:sym typeface="Lato Light"/>
              </a:rPr>
              <a:t> di studio Convergence Fellowship.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Chan, A., Okolo, C.T., Terner, Z., &amp; Wang, A. (2021).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I </a:t>
            </a:r>
            <a:r>
              <a:rPr lang="en-US" sz="2400" u="none" strike="noStrike" dirty="0" err="1">
                <a:solidFill>
                  <a:srgbClr val="000000"/>
                </a:solidFill>
                <a:latin typeface="Lato Light" panose="020F0302020204030203" pitchFamily="34" charset="0"/>
                <a:ea typeface="Lato Light"/>
                <a:cs typeface="Lato Light"/>
                <a:sym typeface="Lato Light"/>
              </a:rPr>
              <a:t>limiti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dell'inclusione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globale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sviluppo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Creely, E. e Carabott, K.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Insegnamento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apprendimento</a:t>
            </a:r>
            <a:r>
              <a:rPr lang="en-US" sz="2400" u="none" strike="noStrike" dirty="0">
                <a:solidFill>
                  <a:srgbClr val="000000"/>
                </a:solidFill>
                <a:latin typeface="Lato Light" panose="020F0302020204030203" pitchFamily="34" charset="0"/>
                <a:ea typeface="Lato Light"/>
                <a:cs typeface="Lato Light"/>
                <a:sym typeface="Lato Light"/>
              </a:rPr>
              <a:t> con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un </a:t>
            </a:r>
            <a:r>
              <a:rPr lang="en-US" sz="2400" u="none" strike="noStrike" dirty="0" err="1">
                <a:solidFill>
                  <a:srgbClr val="000000"/>
                </a:solidFill>
                <a:latin typeface="Lato Light" panose="020F0302020204030203" pitchFamily="34" charset="0"/>
                <a:ea typeface="Lato Light"/>
                <a:cs typeface="Lato Light"/>
                <a:sym typeface="Lato Light"/>
              </a:rPr>
              <a:t>modello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pedagogico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integrato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orientato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all'IA</a:t>
            </a:r>
            <a:r>
              <a:rPr lang="en-US" sz="2400" u="none" strike="noStrike" dirty="0">
                <a:solidFill>
                  <a:srgbClr val="000000"/>
                </a:solidFill>
                <a:latin typeface="Lato Light" panose="020F0302020204030203" pitchFamily="34" charset="0"/>
                <a:ea typeface="Lato Light"/>
                <a:cs typeface="Lato Light"/>
                <a:sym typeface="Lato Light"/>
              </a:rPr>
              <a:t>. The Australian Educational Researcher, 52, 4633–4654.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90600" y="646654"/>
            <a:ext cx="16039805" cy="964187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Chatfield, T.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futuro</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pedagogia</a:t>
            </a:r>
            <a:r>
              <a:rPr lang="en-US" sz="2400" u="none" strike="noStrike" dirty="0">
                <a:solidFill>
                  <a:srgbClr val="000000"/>
                </a:solidFill>
                <a:latin typeface="Lato Light" panose="020F0302020204030203" pitchFamily="34" charset="0"/>
                <a:ea typeface="Lato Light"/>
                <a:cs typeface="Lato Light"/>
                <a:sym typeface="Lato Light"/>
              </a:rPr>
              <a:t> (Libro </a:t>
            </a:r>
            <a:r>
              <a:rPr lang="en-US" sz="2400" u="none" strike="noStrike" dirty="0" err="1">
                <a:solidFill>
                  <a:srgbClr val="000000"/>
                </a:solidFill>
                <a:latin typeface="Lato Light" panose="020F0302020204030203" pitchFamily="34" charset="0"/>
                <a:ea typeface="Lato Light"/>
                <a:cs typeface="Lato Light"/>
                <a:sym typeface="Lato Light"/>
              </a:rPr>
              <a:t>bianco</a:t>
            </a:r>
            <a:r>
              <a:rPr lang="en-US" sz="2400" u="none" strike="noStrike" dirty="0">
                <a:solidFill>
                  <a:srgbClr val="000000"/>
                </a:solidFill>
                <a:latin typeface="Lato Light" panose="020F0302020204030203" pitchFamily="34" charset="0"/>
                <a:ea typeface="Lato Light"/>
                <a:cs typeface="Lato Light"/>
                <a:sym typeface="Lato Light"/>
              </a:rPr>
              <a:t>). Londra: Sage.</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Cukurova</a:t>
            </a:r>
            <a:r>
              <a:rPr lang="en-US" sz="2400" b="1" u="none" strike="noStrike" dirty="0">
                <a:solidFill>
                  <a:srgbClr val="000000"/>
                </a:solidFill>
                <a:latin typeface="Lato Light" panose="020F0302020204030203" pitchFamily="34" charset="0"/>
                <a:ea typeface="Lato Bold"/>
                <a:cs typeface="Lato Bold"/>
                <a:sym typeface="Lato Bold"/>
              </a:rPr>
              <a:t>, M., Kralj, L., Hertz, B., &amp; </a:t>
            </a:r>
            <a:r>
              <a:rPr lang="en-US" sz="2400" b="1" u="none" strike="noStrike" dirty="0" err="1">
                <a:solidFill>
                  <a:srgbClr val="000000"/>
                </a:solidFill>
                <a:latin typeface="Lato Light" panose="020F0302020204030203" pitchFamily="34" charset="0"/>
                <a:ea typeface="Lato Bold"/>
                <a:cs typeface="Lato Bold"/>
                <a:sym typeface="Lato Bold"/>
              </a:rPr>
              <a:t>Saltidou</a:t>
            </a:r>
            <a:r>
              <a:rPr lang="en-US" sz="2400" b="1" u="none" strike="noStrike" dirty="0">
                <a:solidFill>
                  <a:srgbClr val="000000"/>
                </a:solidFill>
                <a:latin typeface="Lato Light" panose="020F0302020204030203" pitchFamily="34" charset="0"/>
                <a:ea typeface="Lato Bold"/>
                <a:cs typeface="Lato Bold"/>
                <a:sym typeface="Lato Bold"/>
              </a:rPr>
              <a:t>, E. (2024).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Sviluppo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nell'era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Rapporto</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seminario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tematico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dell'European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Schoolnet</a:t>
            </a:r>
            <a:r>
              <a:rPr lang="en-US" sz="2400" u="none" strike="noStrike" dirty="0">
                <a:solidFill>
                  <a:srgbClr val="000000"/>
                </a:solidFill>
                <a:latin typeface="Lato Light" panose="020F0302020204030203" pitchFamily="34" charset="0"/>
                <a:ea typeface="Lato Light"/>
                <a:cs typeface="Lato Light"/>
                <a:sym typeface="Lato Light"/>
              </a:rPr>
              <a:t> Academy. European </a:t>
            </a:r>
            <a:r>
              <a:rPr lang="en-US" sz="2400" u="none" strike="noStrike" dirty="0" err="1">
                <a:solidFill>
                  <a:srgbClr val="000000"/>
                </a:solidFill>
                <a:latin typeface="Lato Light" panose="020F0302020204030203" pitchFamily="34" charset="0"/>
                <a:ea typeface="Lato Light"/>
                <a:cs typeface="Lato Light"/>
                <a:sym typeface="Lato Light"/>
              </a:rPr>
              <a:t>Schoolnet</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Commissione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europea</a:t>
            </a:r>
            <a:r>
              <a:rPr lang="en-US" sz="2400" b="1" u="none" strike="noStrike" dirty="0">
                <a:solidFill>
                  <a:srgbClr val="000000"/>
                </a:solidFill>
                <a:latin typeface="Lato Light" panose="020F0302020204030203" pitchFamily="34" charset="0"/>
                <a:ea typeface="Lato Bold"/>
                <a:cs typeface="Lato Bold"/>
                <a:sym typeface="Lato Bold"/>
              </a:rPr>
              <a:t>. (2022).</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Linee </a:t>
            </a:r>
            <a:r>
              <a:rPr lang="en-US" sz="2400" u="none" strike="noStrike" dirty="0" err="1">
                <a:solidFill>
                  <a:srgbClr val="000000"/>
                </a:solidFill>
                <a:latin typeface="Lato Light" panose="020F0302020204030203" pitchFamily="34" charset="0"/>
                <a:ea typeface="Lato Light"/>
                <a:cs typeface="Lato Light"/>
                <a:sym typeface="Lato Light"/>
              </a:rPr>
              <a:t>guida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etiche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sull'uso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(IA) e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nell'insegnamento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nell'apprendimento</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docenti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Ufficio</a:t>
            </a:r>
            <a:r>
              <a:rPr lang="en-US" sz="2400" u="none" strike="noStrike" dirty="0">
                <a:solidFill>
                  <a:srgbClr val="000000"/>
                </a:solidFill>
                <a:latin typeface="Lato Light" panose="020F0302020204030203" pitchFamily="34" charset="0"/>
                <a:ea typeface="Lato Light"/>
                <a:cs typeface="Lato Light"/>
                <a:sym typeface="Lato Light"/>
              </a:rPr>
              <a:t> delle </a:t>
            </a:r>
            <a:r>
              <a:rPr lang="en-US" sz="2400" u="none" strike="noStrike" dirty="0" err="1">
                <a:solidFill>
                  <a:srgbClr val="000000"/>
                </a:solidFill>
                <a:latin typeface="Lato Light" panose="020F0302020204030203" pitchFamily="34" charset="0"/>
                <a:ea typeface="Lato Light"/>
                <a:cs typeface="Lato Light"/>
                <a:sym typeface="Lato Light"/>
              </a:rPr>
              <a:t>pubblicazioni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dell'Unione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europea</a:t>
            </a:r>
            <a:r>
              <a:rPr lang="en-US" sz="2400" u="none" strike="noStrike" dirty="0">
                <a:solidFill>
                  <a:srgbClr val="000000"/>
                </a:solidFill>
                <a:latin typeface="Lato Light" panose="020F0302020204030203" pitchFamily="34" charset="0"/>
                <a:ea typeface="Lato Light"/>
                <a:cs typeface="Lato Light"/>
                <a:sym typeface="Lato Light"/>
              </a:rPr>
              <a:t>. https://doi.org/10.2766/153756.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Gupta, U., &amp; Garg, P. (2023).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Integrazione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pratiche</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sviluppo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International Journal of Professional Rehabilitation Management and Science (IJPREMS), 3(7), 277–280.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Kolhatin</a:t>
            </a:r>
            <a:r>
              <a:rPr lang="en-US" sz="2400" u="none" strike="noStrike" dirty="0">
                <a:solidFill>
                  <a:srgbClr val="000000"/>
                </a:solidFill>
                <a:latin typeface="Lato Light" panose="020F0302020204030203" pitchFamily="34" charset="0"/>
                <a:ea typeface="Lato Light"/>
                <a:cs typeface="Lato Light"/>
                <a:sym typeface="Lato Light"/>
              </a:rPr>
              <a:t>, A. O. (2025). </a:t>
            </a:r>
            <a:r>
              <a:rPr lang="en-US" sz="2400" u="none" strike="noStrike" dirty="0" err="1">
                <a:solidFill>
                  <a:srgbClr val="000000"/>
                </a:solidFill>
                <a:latin typeface="Lato Light" panose="020F0302020204030203" pitchFamily="34" charset="0"/>
                <a:ea typeface="Lato Light"/>
                <a:cs typeface="Lato Light"/>
                <a:sym typeface="Lato Light"/>
              </a:rPr>
              <a:t>Dall'automazione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all'aumento</a:t>
            </a:r>
            <a:r>
              <a:rPr lang="en-US" sz="2400" u="none" strike="noStrike" dirty="0">
                <a:solidFill>
                  <a:srgbClr val="000000"/>
                </a:solidFill>
                <a:latin typeface="Lato Light" panose="020F0302020204030203" pitchFamily="34" charset="0"/>
                <a:ea typeface="Lato Light"/>
                <a:cs typeface="Lato Light"/>
                <a:sym typeface="Lato Light"/>
              </a:rPr>
              <a:t>: un framework </a:t>
            </a:r>
            <a:r>
              <a:rPr lang="en-US" sz="2400" u="none" strike="noStrike" dirty="0" err="1">
                <a:solidFill>
                  <a:srgbClr val="000000"/>
                </a:solidFill>
                <a:latin typeface="Lato Light" panose="020F0302020204030203" pitchFamily="34" charset="0"/>
                <a:ea typeface="Lato Light"/>
                <a:cs typeface="Lato Light"/>
                <a:sym typeface="Lato Light"/>
              </a:rPr>
              <a:t>incentrato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sull'uomo</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generativa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creazione</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contenuti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adattivi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AREdu</a:t>
            </a:r>
            <a:r>
              <a:rPr lang="en-US" sz="2400" u="none" strike="noStrike" dirty="0">
                <a:solidFill>
                  <a:srgbClr val="000000"/>
                </a:solidFill>
                <a:latin typeface="Lato Light" panose="020F0302020204030203" pitchFamily="34" charset="0"/>
                <a:ea typeface="Lato Light"/>
                <a:cs typeface="Lato Light"/>
                <a:sym typeface="Lato Light"/>
              </a:rPr>
              <a:t> 2025: 8° Workshop </a:t>
            </a:r>
            <a:r>
              <a:rPr lang="en-US" sz="2400" u="none" strike="noStrike" dirty="0" err="1">
                <a:solidFill>
                  <a:srgbClr val="000000"/>
                </a:solidFill>
                <a:latin typeface="Lato Light" panose="020F0302020204030203" pitchFamily="34" charset="0"/>
                <a:ea typeface="Lato Light"/>
                <a:cs typeface="Lato Light"/>
                <a:sym typeface="Lato Light"/>
              </a:rPr>
              <a:t>internazionale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realtà</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aumentata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nell'istruzione</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Li, J., Yan, Y. e Zeng, X.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Esplorare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nell'educazione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inclusiva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studi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empirici</a:t>
            </a:r>
            <a:r>
              <a:rPr lang="en-US" sz="2400" u="none" strike="noStrike" dirty="0">
                <a:solidFill>
                  <a:srgbClr val="000000"/>
                </a:solidFill>
                <a:latin typeface="Lato Light" panose="020F0302020204030203" pitchFamily="34" charset="0"/>
                <a:ea typeface="Lato Light"/>
                <a:cs typeface="Lato Light"/>
                <a:sym typeface="Lato Light"/>
              </a:rPr>
              <a:t>. Applied Sciences, 15(23), 12624.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Merino-Campos, C.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L'impatto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personalizzato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nell'istruzione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superiore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Trends in Higher Education, 4(2), 17. https://doi.org/10.3390/higheredu4020017.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8526180"/>
          </a:xfrm>
          <a:prstGeom prst="rect">
            <a:avLst/>
          </a:prstGeom>
        </p:spPr>
        <p:txBody>
          <a:bodyPr lIns="0" tIns="0" rIns="0" bIns="0" rtlCol="0" anchor="t">
            <a:spAutoFit/>
          </a:bodyPr>
          <a:lstStyle/>
          <a:p>
            <a:pPr algn="l">
              <a:lnSpc>
                <a:spcPts val="2879"/>
              </a:lnSpc>
            </a:pPr>
            <a:r>
              <a:rPr lang="en-US" sz="2400" b="1" dirty="0">
                <a:solidFill>
                  <a:srgbClr val="000000"/>
                </a:solidFill>
                <a:latin typeface="Lato Light" panose="020F0302020204030203" pitchFamily="34" charset="0"/>
                <a:ea typeface="Lato Bold"/>
                <a:cs typeface="Lato Bold"/>
                <a:sym typeface="Lato Bold"/>
              </a:rPr>
              <a:t>Miao, F., &amp; Holmes, W. (2023). </a:t>
            </a:r>
          </a:p>
          <a:p>
            <a:pPr algn="l">
              <a:lnSpc>
                <a:spcPts val="2879"/>
              </a:lnSpc>
            </a:pPr>
            <a:r>
              <a:rPr lang="en-US" sz="2400" dirty="0">
                <a:solidFill>
                  <a:srgbClr val="000000"/>
                </a:solidFill>
                <a:latin typeface="Lato Light" panose="020F0302020204030203" pitchFamily="34" charset="0"/>
                <a:ea typeface="Lato"/>
                <a:cs typeface="Lato"/>
                <a:sym typeface="Lato"/>
              </a:rPr>
              <a:t>Linee </a:t>
            </a:r>
            <a:r>
              <a:rPr lang="en-US" sz="2400" dirty="0" err="1">
                <a:solidFill>
                  <a:srgbClr val="000000"/>
                </a:solidFill>
                <a:latin typeface="Lato Light" panose="020F0302020204030203" pitchFamily="34" charset="0"/>
                <a:ea typeface="Lato"/>
                <a:cs typeface="Lato"/>
                <a:sym typeface="Lato"/>
              </a:rPr>
              <a:t>guida</a:t>
            </a:r>
            <a:r>
              <a:rPr lang="en-US" sz="2400" dirty="0">
                <a:solidFill>
                  <a:srgbClr val="000000"/>
                </a:solidFill>
                <a:latin typeface="Lato Light" panose="020F0302020204030203" pitchFamily="34" charset="0"/>
                <a:ea typeface="Lato"/>
                <a:cs typeface="Lato"/>
                <a:sym typeface="Lato"/>
              </a:rPr>
              <a:t> per </a:t>
            </a:r>
            <a:r>
              <a:rPr lang="en-US" sz="2400" dirty="0" err="1">
                <a:solidFill>
                  <a:srgbClr val="000000"/>
                </a:solidFill>
                <a:latin typeface="Lato Light" panose="020F0302020204030203" pitchFamily="34" charset="0"/>
                <a:ea typeface="Lato"/>
                <a:cs typeface="Lato"/>
                <a:sym typeface="Lato"/>
              </a:rPr>
              <a:t>l'intelligenza</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artificiale</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generativa</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nell'istruzione</a:t>
            </a:r>
            <a:r>
              <a:rPr lang="en-US" sz="2400" dirty="0">
                <a:solidFill>
                  <a:srgbClr val="000000"/>
                </a:solidFill>
                <a:latin typeface="Lato Light" panose="020F0302020204030203" pitchFamily="34" charset="0"/>
                <a:ea typeface="Lato"/>
                <a:cs typeface="Lato"/>
                <a:sym typeface="Lato"/>
              </a:rPr>
              <a:t> e </a:t>
            </a:r>
            <a:r>
              <a:rPr lang="en-US" sz="2400" dirty="0" err="1">
                <a:solidFill>
                  <a:srgbClr val="000000"/>
                </a:solidFill>
                <a:latin typeface="Lato Light" panose="020F0302020204030203" pitchFamily="34" charset="0"/>
                <a:ea typeface="Lato"/>
                <a:cs typeface="Lato"/>
                <a:sym typeface="Lato"/>
              </a:rPr>
              <a:t>nella</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ricerca</a:t>
            </a:r>
            <a:r>
              <a:rPr lang="en-US" sz="2400" dirty="0">
                <a:solidFill>
                  <a:srgbClr val="000000"/>
                </a:solidFill>
                <a:latin typeface="Lato Light" panose="020F0302020204030203" pitchFamily="34" charset="0"/>
                <a:ea typeface="Lato"/>
                <a:cs typeface="Lato"/>
                <a:sym typeface="Lato"/>
              </a:rPr>
              <a:t>. UNESCO Publishing.</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Mushkani</a:t>
            </a:r>
            <a:r>
              <a:rPr lang="en-US" sz="2400" b="1" u="none" strike="noStrike" dirty="0">
                <a:solidFill>
                  <a:srgbClr val="000000"/>
                </a:solidFill>
                <a:latin typeface="Lato Light" panose="020F0302020204030203" pitchFamily="34" charset="0"/>
                <a:ea typeface="Lato Bold"/>
                <a:cs typeface="Lato Bold"/>
                <a:sym typeface="Lato Bold"/>
              </a:rPr>
              <a:t>, R., Berard, H., Cohen, A., &amp; Koseki, S.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Posizione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diritto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all'IA</a:t>
            </a:r>
            <a:r>
              <a:rPr lang="en-US" sz="2400" u="none" strike="noStrike" dirty="0">
                <a:solidFill>
                  <a:srgbClr val="000000"/>
                </a:solidFill>
                <a:latin typeface="Lato Light" panose="020F0302020204030203" pitchFamily="34" charset="0"/>
                <a:ea typeface="Lato Light"/>
                <a:cs typeface="Lato Light"/>
                <a:sym typeface="Lato Light"/>
              </a:rPr>
              <a:t>. Atti della 42a </a:t>
            </a:r>
            <a:r>
              <a:rPr lang="en-US" sz="2400" u="none" strike="noStrike" dirty="0" err="1">
                <a:solidFill>
                  <a:srgbClr val="000000"/>
                </a:solidFill>
                <a:latin typeface="Lato Light" panose="020F0302020204030203" pitchFamily="34" charset="0"/>
                <a:ea typeface="Lato Light"/>
                <a:cs typeface="Lato Light"/>
                <a:sym typeface="Lato Light"/>
              </a:rPr>
              <a:t>Conferenza</a:t>
            </a:r>
            <a:r>
              <a:rPr lang="en-US" sz="2400" u="none" strike="noStrike" dirty="0">
                <a:solidFill>
                  <a:srgbClr val="000000"/>
                </a:solidFill>
                <a:latin typeface="Lato Light" panose="020F0302020204030203" pitchFamily="34" charset="0"/>
                <a:ea typeface="Lato Light"/>
                <a:cs typeface="Lato Light"/>
                <a:sym typeface="Lato Light"/>
              </a:rPr>
              <a:t> Internazionale </a:t>
            </a:r>
            <a:r>
              <a:rPr lang="en-US" sz="2400" u="none" strike="noStrike" dirty="0" err="1">
                <a:solidFill>
                  <a:srgbClr val="000000"/>
                </a:solidFill>
                <a:latin typeface="Lato Light" panose="020F0302020204030203" pitchFamily="34" charset="0"/>
                <a:ea typeface="Lato Light"/>
                <a:cs typeface="Lato Light"/>
                <a:sym typeface="Lato Light"/>
              </a:rPr>
              <a:t>sull'Apprendimento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Automatico</a:t>
            </a:r>
            <a:r>
              <a:rPr lang="en-US" sz="2400" u="none" strike="noStrike" dirty="0">
                <a:solidFill>
                  <a:srgbClr val="000000"/>
                </a:solidFill>
                <a:latin typeface="Lato Light" panose="020F0302020204030203" pitchFamily="34" charset="0"/>
                <a:ea typeface="Lato Light"/>
                <a:cs typeface="Lato Light"/>
                <a:sym typeface="Lato Light"/>
              </a:rPr>
              <a:t> (ICML 2025).</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Nizamani</a:t>
            </a:r>
            <a:r>
              <a:rPr lang="en-US" sz="2400" b="1" u="none" strike="noStrike" dirty="0">
                <a:solidFill>
                  <a:srgbClr val="000000"/>
                </a:solidFill>
                <a:latin typeface="Lato Light" panose="020F0302020204030203" pitchFamily="34" charset="0"/>
                <a:ea typeface="Lato Bold"/>
                <a:cs typeface="Lato Bold"/>
                <a:sym typeface="Lato Bold"/>
              </a:rPr>
              <a:t>, D. L., Zaman, G., &amp; </a:t>
            </a:r>
            <a:r>
              <a:rPr lang="en-US" sz="2400" b="1" u="none" strike="noStrike" dirty="0" err="1">
                <a:solidFill>
                  <a:srgbClr val="000000"/>
                </a:solidFill>
                <a:latin typeface="Lato Light" panose="020F0302020204030203" pitchFamily="34" charset="0"/>
                <a:ea typeface="Lato Bold"/>
                <a:cs typeface="Lato Bold"/>
                <a:sym typeface="Lato Bold"/>
              </a:rPr>
              <a:t>Nizamani</a:t>
            </a:r>
            <a:r>
              <a:rPr lang="en-US" sz="2400" b="1" u="none" strike="noStrike" dirty="0">
                <a:solidFill>
                  <a:srgbClr val="000000"/>
                </a:solidFill>
                <a:latin typeface="Lato Light" panose="020F0302020204030203" pitchFamily="34" charset="0"/>
                <a:ea typeface="Lato Bold"/>
                <a:cs typeface="Lato Bold"/>
                <a:sym typeface="Lato Bold"/>
              </a:rPr>
              <a:t>, K. U. N.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Esplorare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ruolo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programmi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formazione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formatori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preparazione</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di lingua inglese </a:t>
            </a:r>
            <a:r>
              <a:rPr lang="en-US" sz="2400" u="none" strike="noStrike" dirty="0" err="1">
                <a:solidFill>
                  <a:srgbClr val="000000"/>
                </a:solidFill>
                <a:latin typeface="Lato Light" panose="020F0302020204030203" pitchFamily="34" charset="0"/>
                <a:ea typeface="Lato Light"/>
                <a:cs typeface="Lato Light"/>
                <a:sym typeface="Lato Light"/>
              </a:rPr>
              <a:t>all'integrazione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Contemporary Journal of Social Science Review, 3(3), 2311–2324.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Omer, N.I.M.S. (2024).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Mantenere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un'interazione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significativa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ambienti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apprendimento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linguistico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potenziati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Arts for Linguistic &amp; Literary Studies, 6(3), 533-552.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Owan, V. J., Rent, K. B., Idika, D. O., Etta, E. O., &amp; Bassey, B. A. (2023).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Esplorare</a:t>
            </a:r>
            <a:r>
              <a:rPr lang="en-US" sz="2400" u="none" strike="noStrike" dirty="0">
                <a:solidFill>
                  <a:srgbClr val="000000"/>
                </a:solidFill>
                <a:latin typeface="Lato Light" panose="020F0302020204030203" pitchFamily="34" charset="0"/>
                <a:ea typeface="Lato Light"/>
                <a:cs typeface="Lato Light"/>
                <a:sym typeface="Lato Light"/>
              </a:rPr>
              <a:t> il </a:t>
            </a:r>
            <a:r>
              <a:rPr lang="en-US" sz="2400" u="none" strike="noStrike" dirty="0" err="1">
                <a:solidFill>
                  <a:srgbClr val="000000"/>
                </a:solidFill>
                <a:latin typeface="Lato Light" panose="020F0302020204030203" pitchFamily="34" charset="0"/>
                <a:ea typeface="Lato Light"/>
                <a:cs typeface="Lato Light"/>
                <a:sym typeface="Lato Light"/>
              </a:rPr>
              <a:t>potenziale</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strumenti</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misurazione</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valutazione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educativa</a:t>
            </a:r>
            <a:r>
              <a:rPr lang="en-US" sz="2400" u="none" strike="noStrike" dirty="0">
                <a:solidFill>
                  <a:srgbClr val="000000"/>
                </a:solidFill>
                <a:latin typeface="Lato Light" panose="020F0302020204030203" pitchFamily="34" charset="0"/>
                <a:ea typeface="Lato Light"/>
                <a:cs typeface="Lato Light"/>
                <a:sym typeface="Lato Light"/>
              </a:rPr>
              <a:t>. EURASIA Journal of Mathematics, Science and Technology Education, 19(8), 2307. https://doi.org/10.29333/ejmste/13428.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Stavissky</a:t>
            </a:r>
            <a:r>
              <a:rPr lang="en-US" sz="2400" b="1" u="none" strike="noStrike" dirty="0">
                <a:solidFill>
                  <a:srgbClr val="000000"/>
                </a:solidFill>
                <a:latin typeface="Lato Light" panose="020F0302020204030203" pitchFamily="34" charset="0"/>
                <a:ea typeface="Lato Bold"/>
                <a:cs typeface="Lato Bold"/>
                <a:sym typeface="Lato Bold"/>
              </a:rPr>
              <a:t>, Y. (2025).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Il </a:t>
            </a:r>
            <a:r>
              <a:rPr lang="en-US" sz="2400" u="none" strike="noStrike" dirty="0" err="1">
                <a:solidFill>
                  <a:srgbClr val="000000"/>
                </a:solidFill>
                <a:latin typeface="Lato Light" panose="020F0302020204030203" pitchFamily="34" charset="0"/>
                <a:ea typeface="Lato Light"/>
                <a:cs typeface="Lato Light"/>
                <a:sym typeface="Lato Light"/>
              </a:rPr>
              <a:t>quadro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riferimento</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l'impegno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pedagogico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incentrato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sull'uomo</a:t>
            </a:r>
            <a:r>
              <a:rPr lang="en-US" sz="2400" u="none" strike="noStrike" dirty="0">
                <a:solidFill>
                  <a:srgbClr val="000000"/>
                </a:solidFill>
                <a:latin typeface="Lato Light" panose="020F0302020204030203" pitchFamily="34" charset="0"/>
                <a:ea typeface="Lato Light"/>
                <a:cs typeface="Lato Light"/>
                <a:sym typeface="Lato Light"/>
              </a:rPr>
              <a:t> (HCAI-PE): un </a:t>
            </a:r>
            <a:r>
              <a:rPr lang="en-US" sz="2400" u="none" strike="noStrike" dirty="0" err="1">
                <a:solidFill>
                  <a:srgbClr val="000000"/>
                </a:solidFill>
                <a:latin typeface="Lato Light" panose="020F0302020204030203" pitchFamily="34" charset="0"/>
                <a:ea typeface="Lato Light"/>
                <a:cs typeface="Lato Light"/>
                <a:sym typeface="Lato Light"/>
              </a:rPr>
              <a:t>cambio</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paradigma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fondamentale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pedagogia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SCIREA Journal of Education, 10(6), 344-365.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252306"/>
            <a:ext cx="16230600" cy="7782387"/>
          </a:xfrm>
          <a:prstGeom prst="rect">
            <a:avLst/>
          </a:prstGeom>
        </p:spPr>
        <p:txBody>
          <a:bodyPr lIns="0" tIns="0" rIns="0" bIns="0" rtlCol="0" anchor="t">
            <a:spAutoFit/>
          </a:bodyPr>
          <a:lstStyle/>
          <a:p>
            <a:pPr algn="l">
              <a:lnSpc>
                <a:spcPts val="2879"/>
              </a:lnSpc>
            </a:pPr>
            <a:r>
              <a:rPr lang="en-US" sz="2400" b="1" dirty="0">
                <a:solidFill>
                  <a:srgbClr val="000000"/>
                </a:solidFill>
                <a:latin typeface="Lato Light" panose="020F0302020204030203" pitchFamily="34" charset="0"/>
                <a:ea typeface="Lato Bold"/>
                <a:cs typeface="Lato Bold"/>
                <a:sym typeface="Lato Bold"/>
              </a:rPr>
              <a:t>Tan, L. Y., Hu, S., Yeo, D. J., &amp; Cheong, K. H. (2025). </a:t>
            </a:r>
          </a:p>
          <a:p>
            <a:pPr algn="l">
              <a:lnSpc>
                <a:spcPts val="2879"/>
              </a:lnSpc>
            </a:pPr>
            <a:r>
              <a:rPr lang="en-US" sz="2400" dirty="0" err="1">
                <a:solidFill>
                  <a:srgbClr val="000000"/>
                </a:solidFill>
                <a:latin typeface="Lato Light" panose="020F0302020204030203" pitchFamily="34" charset="0"/>
                <a:ea typeface="Lato"/>
                <a:cs typeface="Lato"/>
                <a:sym typeface="Lato"/>
              </a:rPr>
              <a:t>Piattaforme</a:t>
            </a:r>
            <a:r>
              <a:rPr lang="en-US" sz="2400" dirty="0">
                <a:solidFill>
                  <a:srgbClr val="000000"/>
                </a:solidFill>
                <a:latin typeface="Lato Light" panose="020F0302020204030203" pitchFamily="34" charset="0"/>
                <a:ea typeface="Lato"/>
                <a:cs typeface="Lato"/>
                <a:sym typeface="Lato"/>
              </a:rPr>
              <a:t> di </a:t>
            </a:r>
            <a:r>
              <a:rPr lang="en-US" sz="2400" dirty="0" err="1">
                <a:solidFill>
                  <a:srgbClr val="000000"/>
                </a:solidFill>
                <a:latin typeface="Lato Light" panose="020F0302020204030203" pitchFamily="34" charset="0"/>
                <a:ea typeface="Lato"/>
                <a:cs typeface="Lato"/>
                <a:sym typeface="Lato"/>
              </a:rPr>
              <a:t>apprendimento</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adattivo</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basate</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sull'intelligenza</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artificiale</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una</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a:cs typeface="Lato"/>
                <a:sym typeface="Lato"/>
              </a:rPr>
              <a:t>rassegna</a:t>
            </a:r>
            <a:r>
              <a:rPr lang="en-US" sz="2400" dirty="0">
                <a:solidFill>
                  <a:srgbClr val="000000"/>
                </a:solidFill>
                <a:latin typeface="Lato Light" panose="020F0302020204030203" pitchFamily="34" charset="0"/>
                <a:ea typeface="Lato"/>
                <a:cs typeface="Lato"/>
                <a:sym typeface="Lato"/>
              </a:rPr>
              <a:t>. Computers and Education: Artificial Intelligence, 9, 100429. https://doi.org/10.1016/j.caeai.2025.100429. </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Tan, X., Cheng, G., &amp; Ling, M. H.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nell'insegnamento</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nello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sviluppo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degli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Computers and Education: Artificial Intelligence, 8, 100355. https://doi.org/10.1016/j.caeai.2024.100355.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Tusquellas</a:t>
            </a:r>
            <a:r>
              <a:rPr lang="en-US" sz="2400" b="1" u="none" strike="noStrike" dirty="0">
                <a:solidFill>
                  <a:srgbClr val="000000"/>
                </a:solidFill>
                <a:latin typeface="Lato Light" panose="020F0302020204030203" pitchFamily="34" charset="0"/>
                <a:ea typeface="Lato Bold"/>
                <a:cs typeface="Lato Bold"/>
                <a:sym typeface="Lato Bold"/>
              </a:rPr>
              <a:t>, N., Palau, R., &amp; Santiago, R. (2024).</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Analisi</a:t>
            </a:r>
            <a:r>
              <a:rPr lang="en-US" sz="2400" u="none" strike="noStrike" dirty="0">
                <a:solidFill>
                  <a:srgbClr val="000000"/>
                </a:solidFill>
                <a:latin typeface="Lato Light" panose="020F0302020204030203" pitchFamily="34" charset="0"/>
                <a:ea typeface="Lato Light"/>
                <a:cs typeface="Lato Light"/>
                <a:sym typeface="Lato Light"/>
              </a:rPr>
              <a:t> del </a:t>
            </a:r>
            <a:r>
              <a:rPr lang="en-US" sz="2400" u="none" strike="noStrike" dirty="0" err="1">
                <a:solidFill>
                  <a:srgbClr val="000000"/>
                </a:solidFill>
                <a:latin typeface="Lato Light" panose="020F0302020204030203" pitchFamily="34" charset="0"/>
                <a:ea typeface="Lato Light"/>
                <a:cs typeface="Lato Light"/>
                <a:sym typeface="Lato Light"/>
              </a:rPr>
              <a:t>potenziale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per lo </a:t>
            </a:r>
            <a:r>
              <a:rPr lang="en-US" sz="2400" u="none" strike="noStrike" dirty="0" err="1">
                <a:solidFill>
                  <a:srgbClr val="000000"/>
                </a:solidFill>
                <a:latin typeface="Lato Light" panose="020F0302020204030203" pitchFamily="34" charset="0"/>
                <a:ea typeface="Lato Light"/>
                <a:cs typeface="Lato Light"/>
                <a:sym typeface="Lato Light"/>
              </a:rPr>
              <a:t>sviluppo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professionale</a:t>
            </a:r>
            <a:r>
              <a:rPr lang="en-US" sz="2400" u="none" strike="noStrike" dirty="0">
                <a:solidFill>
                  <a:srgbClr val="000000"/>
                </a:solidFill>
                <a:latin typeface="Lato Light" panose="020F0302020204030203" pitchFamily="34" charset="0"/>
                <a:ea typeface="Lato Light"/>
                <a:cs typeface="Lato Light"/>
                <a:sym typeface="Lato Light"/>
              </a:rPr>
              <a:t> e la </a:t>
            </a:r>
            <a:r>
              <a:rPr lang="en-US" sz="2400" u="none" strike="noStrike" dirty="0" err="1">
                <a:solidFill>
                  <a:srgbClr val="000000"/>
                </a:solidFill>
                <a:latin typeface="Lato Light" panose="020F0302020204030203" pitchFamily="34" charset="0"/>
                <a:ea typeface="Lato Light"/>
                <a:cs typeface="Lato Light"/>
                <a:sym typeface="Lato Light"/>
              </a:rPr>
              <a:t>gestione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talenti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revisione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sistematica</a:t>
            </a:r>
            <a:r>
              <a:rPr lang="en-US" sz="2400" u="none" strike="noStrike" dirty="0">
                <a:solidFill>
                  <a:srgbClr val="000000"/>
                </a:solidFill>
                <a:latin typeface="Lato Light" panose="020F0302020204030203" pitchFamily="34" charset="0"/>
                <a:ea typeface="Lato Light"/>
                <a:cs typeface="Lato Light"/>
                <a:sym typeface="Lato Light"/>
              </a:rPr>
              <a:t> della </a:t>
            </a:r>
            <a:r>
              <a:rPr lang="en-US" sz="2400" u="none" strike="noStrike" dirty="0" err="1">
                <a:solidFill>
                  <a:srgbClr val="000000"/>
                </a:solidFill>
                <a:latin typeface="Lato Light" panose="020F0302020204030203" pitchFamily="34" charset="0"/>
                <a:ea typeface="Lato Light"/>
                <a:cs typeface="Lato Light"/>
                <a:sym typeface="Lato Light"/>
              </a:rPr>
              <a:t>letteratura</a:t>
            </a:r>
            <a:r>
              <a:rPr lang="en-US" sz="2400" u="none" strike="noStrike" dirty="0">
                <a:solidFill>
                  <a:srgbClr val="000000"/>
                </a:solidFill>
                <a:latin typeface="Lato Light" panose="020F0302020204030203" pitchFamily="34" charset="0"/>
                <a:ea typeface="Lato Light"/>
                <a:cs typeface="Lato Light"/>
                <a:sym typeface="Lato Light"/>
              </a:rPr>
              <a:t>. International Journal of Information Management Data Insights, 4, 100288. https://doi.org/10.1016/j.jjimei.2024.100288.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(2024).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Quadro di </a:t>
            </a:r>
            <a:r>
              <a:rPr lang="en-US" sz="2400" u="none" strike="noStrike" dirty="0" err="1">
                <a:solidFill>
                  <a:srgbClr val="000000"/>
                </a:solidFill>
                <a:latin typeface="Lato Light" panose="020F0302020204030203" pitchFamily="34" charset="0"/>
                <a:ea typeface="Lato Light"/>
                <a:cs typeface="Lato Light"/>
                <a:sym typeface="Lato Light"/>
              </a:rPr>
              <a:t>riferimento</a:t>
            </a:r>
            <a:r>
              <a:rPr lang="en-US" sz="2400" u="none" strike="noStrike" dirty="0">
                <a:solidFill>
                  <a:srgbClr val="000000"/>
                </a:solidFill>
                <a:latin typeface="Lato Light" panose="020F0302020204030203" pitchFamily="34" charset="0"/>
                <a:ea typeface="Lato Light"/>
                <a:cs typeface="Lato Light"/>
                <a:sym typeface="Lato Light"/>
              </a:rPr>
              <a:t> per le </a:t>
            </a:r>
            <a:r>
              <a:rPr lang="en-US" sz="2400" u="none" strike="noStrike" dirty="0" err="1">
                <a:solidFill>
                  <a:srgbClr val="000000"/>
                </a:solidFill>
                <a:latin typeface="Lato Light" panose="020F0302020204030203" pitchFamily="34" charset="0"/>
                <a:ea typeface="Lato Light"/>
                <a:cs typeface="Lato Light"/>
                <a:sym typeface="Lato Light"/>
              </a:rPr>
              <a:t>competenze</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intelligenza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artificiale</a:t>
            </a:r>
            <a:r>
              <a:rPr lang="en-US" sz="2400" u="none" strike="noStrike" dirty="0">
                <a:solidFill>
                  <a:srgbClr val="000000"/>
                </a:solidFill>
                <a:latin typeface="Lato Light" panose="020F0302020204030203" pitchFamily="34" charset="0"/>
                <a:ea typeface="Lato Light"/>
                <a:cs typeface="Lato Light"/>
                <a:sym typeface="Lato Light"/>
              </a:rPr>
              <a:t> per </a:t>
            </a:r>
            <a:r>
              <a:rPr lang="en-US" sz="2400" u="none" strike="noStrike" dirty="0" err="1">
                <a:solidFill>
                  <a:srgbClr val="000000"/>
                </a:solidFill>
                <a:latin typeface="Lato Light" panose="020F0302020204030203" pitchFamily="34" charset="0"/>
                <a:ea typeface="Lato Light"/>
                <a:cs typeface="Lato Light"/>
                <a:sym typeface="Lato Light"/>
              </a:rPr>
              <a:t>gli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insegnanti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Organizzazione</a:t>
            </a:r>
            <a:r>
              <a:rPr lang="en-US" sz="2400" u="none" strike="noStrike" dirty="0">
                <a:solidFill>
                  <a:srgbClr val="000000"/>
                </a:solidFill>
                <a:latin typeface="Lato Light" panose="020F0302020204030203" pitchFamily="34" charset="0"/>
                <a:ea typeface="Lato Light"/>
                <a:cs typeface="Lato Light"/>
                <a:sym typeface="Lato Light"/>
              </a:rPr>
              <a:t> delle </a:t>
            </a:r>
            <a:r>
              <a:rPr lang="en-US" sz="2400" u="none" strike="noStrike" dirty="0" err="1">
                <a:solidFill>
                  <a:srgbClr val="000000"/>
                </a:solidFill>
                <a:latin typeface="Lato Light" panose="020F0302020204030203" pitchFamily="34" charset="0"/>
                <a:ea typeface="Lato Light"/>
                <a:cs typeface="Lato Light"/>
                <a:sym typeface="Lato Light"/>
              </a:rPr>
              <a:t>Nazioni</a:t>
            </a:r>
            <a:r>
              <a:rPr lang="en-US" sz="2400" u="none" strike="noStrike" dirty="0">
                <a:solidFill>
                  <a:srgbClr val="000000"/>
                </a:solidFill>
                <a:latin typeface="Lato Light" panose="020F0302020204030203" pitchFamily="34" charset="0"/>
                <a:ea typeface="Lato Light"/>
                <a:cs typeface="Lato Light"/>
                <a:sym typeface="Lato Light"/>
              </a:rPr>
              <a:t> Unite per </a:t>
            </a:r>
            <a:r>
              <a:rPr lang="en-US" sz="2400" u="none" strike="noStrike" dirty="0" err="1">
                <a:solidFill>
                  <a:srgbClr val="000000"/>
                </a:solidFill>
                <a:latin typeface="Lato Light" panose="020F0302020204030203" pitchFamily="34" charset="0"/>
                <a:ea typeface="Lato Light"/>
                <a:cs typeface="Lato Light"/>
                <a:sym typeface="Lato Light"/>
              </a:rPr>
              <a:t>l'Educazione</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Scienza</a:t>
            </a:r>
            <a:r>
              <a:rPr lang="en-US" sz="2400" u="none" strike="noStrike" dirty="0">
                <a:solidFill>
                  <a:srgbClr val="000000"/>
                </a:solidFill>
                <a:latin typeface="Lato Light" panose="020F0302020204030203" pitchFamily="34" charset="0"/>
                <a:ea typeface="Lato Light"/>
                <a:cs typeface="Lato Light"/>
                <a:sym typeface="Lato Light"/>
              </a:rPr>
              <a:t> e la Cultura. https://doi.org/10.54675/ZJTE2084. </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Viberg, O., </a:t>
            </a:r>
            <a:r>
              <a:rPr lang="en-US" sz="2400" b="1" u="none" strike="noStrike" dirty="0" err="1">
                <a:solidFill>
                  <a:srgbClr val="000000"/>
                </a:solidFill>
                <a:latin typeface="Lato Light" panose="020F0302020204030203" pitchFamily="34" charset="0"/>
                <a:ea typeface="Lato Bold"/>
                <a:cs typeface="Lato Bold"/>
                <a:sym typeface="Lato Bold"/>
              </a:rPr>
              <a:t>Poquet</a:t>
            </a:r>
            <a:r>
              <a:rPr lang="en-US" sz="2400" b="1" u="none" strike="noStrike" dirty="0">
                <a:solidFill>
                  <a:srgbClr val="000000"/>
                </a:solidFill>
                <a:latin typeface="Lato Light" panose="020F0302020204030203" pitchFamily="34" charset="0"/>
                <a:ea typeface="Lato Bold"/>
                <a:cs typeface="Lato Bold"/>
                <a:sym typeface="Lato Bold"/>
              </a:rPr>
              <a:t>, O., </a:t>
            </a:r>
            <a:r>
              <a:rPr lang="en-US" sz="2400" b="1" u="none" strike="noStrike" dirty="0" err="1">
                <a:solidFill>
                  <a:srgbClr val="000000"/>
                </a:solidFill>
                <a:latin typeface="Lato Light" panose="020F0302020204030203" pitchFamily="34" charset="0"/>
                <a:ea typeface="Lato Bold"/>
                <a:cs typeface="Lato Bold"/>
                <a:sym typeface="Lato Bold"/>
              </a:rPr>
              <a:t>Kovanovic</a:t>
            </a:r>
            <a:r>
              <a:rPr lang="en-US" sz="2400" b="1" u="none" strike="noStrike" dirty="0">
                <a:solidFill>
                  <a:srgbClr val="000000"/>
                </a:solidFill>
                <a:latin typeface="Lato Light" panose="020F0302020204030203" pitchFamily="34" charset="0"/>
                <a:ea typeface="Lato Bold"/>
                <a:cs typeface="Lato Bold"/>
                <a:sym typeface="Lato Bold"/>
              </a:rPr>
              <a:t>, V., &amp; Khosravi, H. (2025).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Promuovere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l'azione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nell'era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prospettiva</a:t>
            </a:r>
            <a:r>
              <a:rPr lang="en-US" sz="2400" u="none" strike="noStrike" dirty="0">
                <a:solidFill>
                  <a:srgbClr val="000000"/>
                </a:solidFill>
                <a:latin typeface="Lato Light" panose="020F0302020204030203" pitchFamily="34" charset="0"/>
                <a:ea typeface="Lato Light"/>
                <a:cs typeface="Lato Light"/>
                <a:sym typeface="Lato Light"/>
              </a:rPr>
              <a:t> di </a:t>
            </a:r>
            <a:r>
              <a:rPr lang="en-US" sz="2400" u="none" strike="noStrike" dirty="0" err="1">
                <a:solidFill>
                  <a:srgbClr val="000000"/>
                </a:solidFill>
                <a:latin typeface="Lato Light" panose="020F0302020204030203" pitchFamily="34" charset="0"/>
                <a:ea typeface="Lato Light"/>
                <a:cs typeface="Lato Light"/>
                <a:sym typeface="Lato Light"/>
              </a:rPr>
              <a:t>analisi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dell'apprendimento</a:t>
            </a:r>
            <a:r>
              <a:rPr lang="en-US" sz="2400" u="none" strike="noStrike" dirty="0">
                <a:solidFill>
                  <a:srgbClr val="000000"/>
                </a:solidFill>
                <a:latin typeface="Lato Light" panose="020F0302020204030203" pitchFamily="34" charset="0"/>
                <a:ea typeface="Lato Light"/>
                <a:cs typeface="Lato Light"/>
                <a:sym typeface="Lato Light"/>
              </a:rPr>
              <a:t>. Journal of Learning Analytics, 12(3), 1–7.</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5922903"/>
          </a:xfrm>
          <a:prstGeom prst="rect">
            <a:avLst/>
          </a:prstGeom>
        </p:spPr>
        <p:txBody>
          <a:bodyPr lIns="0" tIns="0" rIns="0" bIns="0" rtlCol="0" anchor="t">
            <a:spAutoFit/>
          </a:bodyPr>
          <a:lstStyle/>
          <a:p>
            <a:pPr marL="0" lvl="0" indent="0" algn="l">
              <a:lnSpc>
                <a:spcPts val="2879"/>
              </a:lnSpc>
              <a:spcBef>
                <a:spcPct val="0"/>
              </a:spcBef>
            </a:pPr>
            <a:r>
              <a:rPr lang="en-US" sz="2399" b="1" u="none" strike="noStrike" dirty="0" err="1">
                <a:solidFill>
                  <a:srgbClr val="000000"/>
                </a:solidFill>
                <a:latin typeface="Lato Light" panose="020F0302020204030203" pitchFamily="34" charset="0"/>
                <a:ea typeface="Lato Bold"/>
                <a:cs typeface="Lato Bold"/>
                <a:sym typeface="Lato Bold"/>
              </a:rPr>
              <a:t>Vorobyeva</a:t>
            </a:r>
            <a:r>
              <a:rPr lang="en-US" sz="2399" b="1" u="none" strike="noStrike" dirty="0">
                <a:solidFill>
                  <a:srgbClr val="000000"/>
                </a:solidFill>
                <a:latin typeface="Lato Light" panose="020F0302020204030203" pitchFamily="34" charset="0"/>
                <a:ea typeface="Lato Bold"/>
                <a:cs typeface="Lato Bold"/>
                <a:sym typeface="Lato Bold"/>
              </a:rPr>
              <a:t>, K. I., Belous, S., Savchenko, N. V., Smirnova, L. M., Nikitina, S. A., &amp; Zhdanov, S. P. (2025). </a:t>
            </a:r>
          </a:p>
          <a:p>
            <a:pPr marL="0" lvl="0" indent="0" algn="l">
              <a:lnSpc>
                <a:spcPts val="2879"/>
              </a:lnSpc>
              <a:spcBef>
                <a:spcPct val="0"/>
              </a:spcBef>
            </a:pPr>
            <a:r>
              <a:rPr lang="en-US" sz="2399" u="none" strike="noStrike" dirty="0" err="1">
                <a:solidFill>
                  <a:srgbClr val="000000"/>
                </a:solidFill>
                <a:latin typeface="Lato Light" panose="020F0302020204030203" pitchFamily="34" charset="0"/>
                <a:ea typeface="Lato Light"/>
                <a:cs typeface="Lato Light"/>
                <a:sym typeface="Lato Light"/>
              </a:rPr>
              <a:t>Apprendimento</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personalizzato</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tramite</a:t>
            </a:r>
            <a:r>
              <a:rPr lang="en-US" sz="2399" u="none" strike="noStrike" dirty="0">
                <a:solidFill>
                  <a:srgbClr val="000000"/>
                </a:solidFill>
                <a:latin typeface="Lato Light" panose="020F0302020204030203" pitchFamily="34" charset="0"/>
                <a:ea typeface="Lato Light"/>
                <a:cs typeface="Lato Light"/>
                <a:sym typeface="Lato Light"/>
              </a:rPr>
              <a:t> IA: </a:t>
            </a:r>
            <a:r>
              <a:rPr lang="en-US" sz="2399" u="none" strike="noStrike" dirty="0" err="1">
                <a:solidFill>
                  <a:srgbClr val="000000"/>
                </a:solidFill>
                <a:latin typeface="Lato Light" panose="020F0302020204030203" pitchFamily="34" charset="0"/>
                <a:ea typeface="Lato Light"/>
                <a:cs typeface="Lato Light"/>
                <a:sym typeface="Lato Light"/>
              </a:rPr>
              <a:t>approcci</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pedagogici</a:t>
            </a:r>
            <a:r>
              <a:rPr lang="en-US" sz="2399" u="none" strike="noStrike" dirty="0">
                <a:solidFill>
                  <a:srgbClr val="000000"/>
                </a:solidFill>
                <a:latin typeface="Lato Light" panose="020F0302020204030203" pitchFamily="34" charset="0"/>
                <a:ea typeface="Lato Light"/>
                <a:cs typeface="Lato Light"/>
                <a:sym typeface="Lato Light"/>
              </a:rPr>
              <a:t> e </a:t>
            </a:r>
            <a:r>
              <a:rPr lang="en-US" sz="2399" u="none" strike="noStrike" dirty="0" err="1">
                <a:solidFill>
                  <a:srgbClr val="000000"/>
                </a:solidFill>
                <a:latin typeface="Lato Light" panose="020F0302020204030203" pitchFamily="34" charset="0"/>
                <a:ea typeface="Lato Light"/>
                <a:cs typeface="Lato Light"/>
                <a:sym typeface="Lato Light"/>
              </a:rPr>
              <a:t>spunti</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critici</a:t>
            </a:r>
            <a:r>
              <a:rPr lang="en-US" sz="2399" u="none" strike="noStrike" dirty="0">
                <a:solidFill>
                  <a:srgbClr val="000000"/>
                </a:solidFill>
                <a:latin typeface="Lato Light" panose="020F0302020204030203" pitchFamily="34" charset="0"/>
                <a:ea typeface="Lato Light"/>
                <a:cs typeface="Lato Light"/>
                <a:sym typeface="Lato Light"/>
              </a:rPr>
              <a:t>. Contemporary Educational Technology, 17(2), 574. Holmes, W., Persson, J., Salaj, R., &amp; Tuomi, I. (n.d.). Linee </a:t>
            </a:r>
            <a:r>
              <a:rPr lang="en-US" sz="2399" u="none" strike="noStrike" dirty="0" err="1">
                <a:solidFill>
                  <a:srgbClr val="000000"/>
                </a:solidFill>
                <a:latin typeface="Lato Light" panose="020F0302020204030203" pitchFamily="34" charset="0"/>
                <a:ea typeface="Lato Light"/>
                <a:cs typeface="Lato Light"/>
                <a:sym typeface="Lato Light"/>
              </a:rPr>
              <a:t>guida</a:t>
            </a:r>
            <a:r>
              <a:rPr lang="en-US" sz="2399" u="none" strike="noStrike" dirty="0">
                <a:solidFill>
                  <a:srgbClr val="000000"/>
                </a:solidFill>
                <a:latin typeface="Lato Light" panose="020F0302020204030203" pitchFamily="34" charset="0"/>
                <a:ea typeface="Lato Light"/>
                <a:cs typeface="Lato Light"/>
                <a:sym typeface="Lato Light"/>
              </a:rPr>
              <a:t> per lo </a:t>
            </a:r>
            <a:r>
              <a:rPr lang="en-US" sz="2399" u="none" strike="noStrike" dirty="0" err="1">
                <a:solidFill>
                  <a:srgbClr val="000000"/>
                </a:solidFill>
                <a:latin typeface="Lato Light" panose="020F0302020204030203" pitchFamily="34" charset="0"/>
                <a:ea typeface="Lato Light"/>
                <a:cs typeface="Lato Light"/>
                <a:sym typeface="Lato Light"/>
              </a:rPr>
              <a:t>sviluppo</a:t>
            </a:r>
            <a:r>
              <a:rPr lang="en-US" sz="2399" u="none" strike="noStrike" dirty="0">
                <a:solidFill>
                  <a:srgbClr val="000000"/>
                </a:solidFill>
                <a:latin typeface="Lato Light" panose="020F0302020204030203" pitchFamily="34" charset="0"/>
                <a:ea typeface="Lato Light"/>
                <a:cs typeface="Lato Light"/>
                <a:sym typeface="Lato Light"/>
              </a:rPr>
              <a:t> e la </a:t>
            </a:r>
            <a:r>
              <a:rPr lang="en-US" sz="2399" u="none" strike="noStrike" dirty="0" err="1">
                <a:solidFill>
                  <a:srgbClr val="000000"/>
                </a:solidFill>
                <a:latin typeface="Lato Light" panose="020F0302020204030203" pitchFamily="34" charset="0"/>
                <a:ea typeface="Lato Light"/>
                <a:cs typeface="Lato Light"/>
                <a:sym typeface="Lato Light"/>
              </a:rPr>
              <a:t>promozione</a:t>
            </a:r>
            <a:r>
              <a:rPr lang="en-US" sz="2399" u="none" strike="noStrike" dirty="0">
                <a:solidFill>
                  <a:srgbClr val="000000"/>
                </a:solidFill>
                <a:latin typeface="Lato Light" panose="020F0302020204030203" pitchFamily="34" charset="0"/>
                <a:ea typeface="Lato Light"/>
                <a:cs typeface="Lato Light"/>
                <a:sym typeface="Lato Light"/>
              </a:rPr>
              <a:t> della </a:t>
            </a:r>
            <a:r>
              <a:rPr lang="en-US" sz="2399" u="none" strike="noStrike" dirty="0" err="1">
                <a:solidFill>
                  <a:srgbClr val="000000"/>
                </a:solidFill>
                <a:latin typeface="Lato Light" panose="020F0302020204030203" pitchFamily="34" charset="0"/>
                <a:ea typeface="Lato Light"/>
                <a:cs typeface="Lato Light"/>
                <a:sym typeface="Lato Light"/>
              </a:rPr>
              <a:t>dimensione</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umana</a:t>
            </a:r>
            <a:r>
              <a:rPr lang="en-US" sz="2399" u="none" strike="noStrike" dirty="0">
                <a:solidFill>
                  <a:srgbClr val="000000"/>
                </a:solidFill>
                <a:latin typeface="Lato Light" panose="020F0302020204030203" pitchFamily="34" charset="0"/>
                <a:ea typeface="Lato Light"/>
                <a:cs typeface="Lato Light"/>
                <a:sym typeface="Lato Light"/>
              </a:rPr>
              <a:t> per </a:t>
            </a:r>
            <a:r>
              <a:rPr lang="en-US" sz="2399" u="none" strike="noStrike" dirty="0" err="1">
                <a:solidFill>
                  <a:srgbClr val="000000"/>
                </a:solidFill>
                <a:latin typeface="Lato Light" panose="020F0302020204030203" pitchFamily="34" charset="0"/>
                <a:ea typeface="Lato Light"/>
                <a:cs typeface="Lato Light"/>
                <a:sym typeface="Lato Light"/>
              </a:rPr>
              <a:t>l'alfabetizzazione</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all'IA</a:t>
            </a:r>
            <a:r>
              <a:rPr lang="en-US" sz="2399" u="none" strike="noStrike" dirty="0">
                <a:solidFill>
                  <a:srgbClr val="000000"/>
                </a:solidFill>
                <a:latin typeface="Lato Light" panose="020F0302020204030203" pitchFamily="34" charset="0"/>
                <a:ea typeface="Lato Light"/>
                <a:cs typeface="Lato Light"/>
                <a:sym typeface="Lato Light"/>
              </a:rPr>
              <a:t>. Consiglio </a:t>
            </a:r>
            <a:r>
              <a:rPr lang="en-US" sz="2399" u="none" strike="noStrike" dirty="0" err="1">
                <a:solidFill>
                  <a:srgbClr val="000000"/>
                </a:solidFill>
                <a:latin typeface="Lato Light" panose="020F0302020204030203" pitchFamily="34" charset="0"/>
                <a:ea typeface="Lato Light"/>
                <a:cs typeface="Lato Light"/>
                <a:sym typeface="Lato Light"/>
              </a:rPr>
              <a:t>d'Europa</a:t>
            </a:r>
            <a:r>
              <a:rPr lang="en-US" sz="2399" u="none" strike="noStrike" dirty="0">
                <a:solidFill>
                  <a:srgbClr val="000000"/>
                </a:solidFill>
                <a:latin typeface="Lato Light" panose="020F0302020204030203" pitchFamily="34" charset="0"/>
                <a:ea typeface="Lato Light"/>
                <a:cs typeface="Lato Light"/>
                <a:sym typeface="Lato Light"/>
              </a:rPr>
              <a:t>. </a:t>
            </a:r>
          </a:p>
          <a:p>
            <a:pPr marL="0" lvl="0" indent="0" algn="l">
              <a:lnSpc>
                <a:spcPts val="2879"/>
              </a:lnSpc>
              <a:spcBef>
                <a:spcPct val="0"/>
              </a:spcBef>
            </a:pPr>
            <a:endParaRPr lang="en-US" sz="2399"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399" b="1" u="none" strike="noStrike" dirty="0">
                <a:solidFill>
                  <a:srgbClr val="000000"/>
                </a:solidFill>
                <a:latin typeface="Lato Light" panose="020F0302020204030203" pitchFamily="34" charset="0"/>
                <a:ea typeface="Lato Bold"/>
                <a:cs typeface="Lato Bold"/>
                <a:sym typeface="Lato Bold"/>
              </a:rPr>
              <a:t>Hristova, M., &amp; </a:t>
            </a:r>
            <a:r>
              <a:rPr lang="en-US" sz="2399" b="1" u="none" strike="noStrike" dirty="0" err="1">
                <a:solidFill>
                  <a:srgbClr val="000000"/>
                </a:solidFill>
                <a:latin typeface="Lato Light" panose="020F0302020204030203" pitchFamily="34" charset="0"/>
                <a:ea typeface="Lato Bold"/>
                <a:cs typeface="Lato Bold"/>
                <a:sym typeface="Lato Bold"/>
              </a:rPr>
              <a:t>Donchev</a:t>
            </a:r>
            <a:r>
              <a:rPr lang="en-US" sz="2399" b="1" u="none" strike="noStrike" dirty="0">
                <a:solidFill>
                  <a:srgbClr val="000000"/>
                </a:solidFill>
                <a:latin typeface="Lato Light" panose="020F0302020204030203" pitchFamily="34" charset="0"/>
                <a:ea typeface="Lato Bold"/>
                <a:cs typeface="Lato Bold"/>
                <a:sym typeface="Lato Bold"/>
              </a:rPr>
              <a:t>, I. (2025). </a:t>
            </a:r>
          </a:p>
          <a:p>
            <a:pPr marL="0" lvl="0" indent="0" algn="l">
              <a:lnSpc>
                <a:spcPts val="2879"/>
              </a:lnSpc>
              <a:spcBef>
                <a:spcPct val="0"/>
              </a:spcBef>
            </a:pPr>
            <a:r>
              <a:rPr lang="en-US" sz="2399" u="none" strike="noStrike" dirty="0" err="1">
                <a:solidFill>
                  <a:srgbClr val="000000"/>
                </a:solidFill>
                <a:latin typeface="Lato Light" panose="020F0302020204030203" pitchFamily="34" charset="0"/>
                <a:ea typeface="Lato Light"/>
                <a:cs typeface="Lato Light"/>
                <a:sym typeface="Lato Light"/>
              </a:rPr>
              <a:t>Applicazione</a:t>
            </a:r>
            <a:r>
              <a:rPr lang="en-US" sz="2399" u="none" strike="noStrike" dirty="0">
                <a:solidFill>
                  <a:srgbClr val="000000"/>
                </a:solidFill>
                <a:latin typeface="Lato Light" panose="020F0302020204030203" pitchFamily="34" charset="0"/>
                <a:ea typeface="Lato Light"/>
                <a:cs typeface="Lato Light"/>
                <a:sym typeface="Lato Light"/>
              </a:rPr>
              <a:t> di </a:t>
            </a:r>
            <a:r>
              <a:rPr lang="en-US" sz="2399" u="none" strike="noStrike" dirty="0" err="1">
                <a:solidFill>
                  <a:srgbClr val="000000"/>
                </a:solidFill>
                <a:latin typeface="Lato Light" panose="020F0302020204030203" pitchFamily="34" charset="0"/>
                <a:ea typeface="Lato Light"/>
                <a:cs typeface="Lato Light"/>
                <a:sym typeface="Lato Light"/>
              </a:rPr>
              <a:t>strumenti</a:t>
            </a:r>
            <a:r>
              <a:rPr lang="en-US" sz="2399" u="none" strike="noStrike" dirty="0">
                <a:solidFill>
                  <a:srgbClr val="000000"/>
                </a:solidFill>
                <a:latin typeface="Lato Light" panose="020F0302020204030203" pitchFamily="34" charset="0"/>
                <a:ea typeface="Lato Light"/>
                <a:cs typeface="Lato Light"/>
                <a:sym typeface="Lato Light"/>
              </a:rPr>
              <a:t> di IA per </a:t>
            </a:r>
            <a:r>
              <a:rPr lang="en-US" sz="2399" u="none" strike="noStrike" dirty="0" err="1">
                <a:solidFill>
                  <a:srgbClr val="000000"/>
                </a:solidFill>
                <a:latin typeface="Lato Light" panose="020F0302020204030203" pitchFamily="34" charset="0"/>
                <a:ea typeface="Lato Light"/>
                <a:cs typeface="Lato Light"/>
                <a:sym typeface="Lato Light"/>
              </a:rPr>
              <a:t>l'apprendimento</a:t>
            </a:r>
            <a:r>
              <a:rPr lang="en-US" sz="2399" u="none" strike="noStrike" dirty="0">
                <a:solidFill>
                  <a:srgbClr val="000000"/>
                </a:solidFill>
                <a:latin typeface="Lato Light" panose="020F0302020204030203" pitchFamily="34" charset="0"/>
                <a:ea typeface="Lato Light"/>
                <a:cs typeface="Lato Light"/>
                <a:sym typeface="Lato Light"/>
              </a:rPr>
              <a:t> e la </a:t>
            </a:r>
            <a:r>
              <a:rPr lang="en-US" sz="2399" u="none" strike="noStrike" dirty="0" err="1">
                <a:solidFill>
                  <a:srgbClr val="000000"/>
                </a:solidFill>
                <a:latin typeface="Lato Light" panose="020F0302020204030203" pitchFamily="34" charset="0"/>
                <a:ea typeface="Lato Light"/>
                <a:cs typeface="Lato Light"/>
                <a:sym typeface="Lato Light"/>
              </a:rPr>
              <a:t>valutazione</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personalizzati</a:t>
            </a:r>
            <a:r>
              <a:rPr lang="en-US" sz="2399" u="none" strike="noStrike" dirty="0">
                <a:solidFill>
                  <a:srgbClr val="000000"/>
                </a:solidFill>
                <a:latin typeface="Lato Light" panose="020F0302020204030203" pitchFamily="34" charset="0"/>
                <a:ea typeface="Lato Light"/>
                <a:cs typeface="Lato Light"/>
                <a:sym typeface="Lato Light"/>
              </a:rPr>
              <a:t>. Science Series “Innovative STEM Education”, 7, 176–184. https://doi.org/10.55630/STEM.2025.0715. Rigot, A. (2022). Design From the Margins: Centering the most marginalized and impacted in design processes - from ideation to production. Technology and Public Purpose Project, Belfer Center for Science and International Affairs, Harvard Kennedy School. </a:t>
            </a:r>
          </a:p>
          <a:p>
            <a:pPr marL="0" lvl="0" indent="0" algn="l">
              <a:lnSpc>
                <a:spcPts val="2879"/>
              </a:lnSpc>
              <a:spcBef>
                <a:spcPct val="0"/>
              </a:spcBef>
            </a:pPr>
            <a:endParaRPr lang="en-US" sz="2399" u="none" strike="noStrike" dirty="0">
              <a:solidFill>
                <a:srgbClr val="000000"/>
              </a:solidFill>
              <a:latin typeface="Lato Light" panose="020F0302020204030203" pitchFamily="34" charset="0"/>
              <a:ea typeface="Lato Light"/>
              <a:cs typeface="Lato Light"/>
              <a:sym typeface="Lato Light"/>
            </a:endParaRPr>
          </a:p>
          <a:p>
            <a:pPr marL="0" lvl="0" indent="0" algn="l">
              <a:lnSpc>
                <a:spcPts val="2879"/>
              </a:lnSpc>
              <a:spcBef>
                <a:spcPct val="0"/>
              </a:spcBef>
            </a:pPr>
            <a:r>
              <a:rPr lang="en-US" sz="2399" b="1" u="none" strike="noStrike" dirty="0">
                <a:solidFill>
                  <a:srgbClr val="000000"/>
                </a:solidFill>
                <a:latin typeface="Lato Light" panose="020F0302020204030203" pitchFamily="34" charset="0"/>
                <a:ea typeface="Lato Bold"/>
                <a:cs typeface="Lato Bold"/>
                <a:sym typeface="Lato Bold"/>
              </a:rPr>
              <a:t>Song, Y., Weisberg, L. R., Zhang, S., Tian, ​​X., Boyer, K. E., &amp; Israel, M. (2024). </a:t>
            </a:r>
          </a:p>
          <a:p>
            <a:pPr marL="0" lvl="0" indent="0" algn="l">
              <a:lnSpc>
                <a:spcPts val="2879"/>
              </a:lnSpc>
              <a:spcBef>
                <a:spcPct val="0"/>
              </a:spcBef>
            </a:pPr>
            <a:r>
              <a:rPr lang="en-US" sz="2399" u="none" strike="noStrike" dirty="0">
                <a:solidFill>
                  <a:srgbClr val="000000"/>
                </a:solidFill>
                <a:latin typeface="Lato Light" panose="020F0302020204030203" pitchFamily="34" charset="0"/>
                <a:ea typeface="Lato Light"/>
                <a:cs typeface="Lato Light"/>
                <a:sym typeface="Lato Light"/>
              </a:rPr>
              <a:t>Un </a:t>
            </a:r>
            <a:r>
              <a:rPr lang="en-US" sz="2399" u="none" strike="noStrike" dirty="0" err="1">
                <a:solidFill>
                  <a:srgbClr val="000000"/>
                </a:solidFill>
                <a:latin typeface="Lato Light" panose="020F0302020204030203" pitchFamily="34" charset="0"/>
                <a:ea typeface="Lato Light"/>
                <a:cs typeface="Lato Light"/>
                <a:sym typeface="Lato Light"/>
              </a:rPr>
              <a:t>quadro</a:t>
            </a:r>
            <a:r>
              <a:rPr lang="en-US" sz="2399" u="none" strike="noStrike" dirty="0">
                <a:solidFill>
                  <a:srgbClr val="000000"/>
                </a:solidFill>
                <a:latin typeface="Lato Light" panose="020F0302020204030203" pitchFamily="34" charset="0"/>
                <a:ea typeface="Lato Light"/>
                <a:cs typeface="Lato Light"/>
                <a:sym typeface="Lato Light"/>
              </a:rPr>
              <a:t> di </a:t>
            </a:r>
            <a:r>
              <a:rPr lang="en-US" sz="2399" u="none" strike="noStrike" dirty="0" err="1">
                <a:solidFill>
                  <a:srgbClr val="000000"/>
                </a:solidFill>
                <a:latin typeface="Lato Light" panose="020F0302020204030203" pitchFamily="34" charset="0"/>
                <a:ea typeface="Lato Light"/>
                <a:cs typeface="Lato Light"/>
                <a:sym typeface="Lato Light"/>
              </a:rPr>
              <a:t>riferimento</a:t>
            </a:r>
            <a:r>
              <a:rPr lang="en-US" sz="2399" u="none" strike="noStrike" dirty="0">
                <a:solidFill>
                  <a:srgbClr val="000000"/>
                </a:solidFill>
                <a:latin typeface="Lato Light" panose="020F0302020204030203" pitchFamily="34" charset="0"/>
                <a:ea typeface="Lato Light"/>
                <a:cs typeface="Lato Light"/>
                <a:sym typeface="Lato Light"/>
              </a:rPr>
              <a:t> per la </a:t>
            </a:r>
            <a:r>
              <a:rPr lang="en-US" sz="2399" u="none" strike="noStrike" dirty="0" err="1">
                <a:solidFill>
                  <a:srgbClr val="000000"/>
                </a:solidFill>
                <a:latin typeface="Lato Light" panose="020F0302020204030203" pitchFamily="34" charset="0"/>
                <a:ea typeface="Lato Light"/>
                <a:cs typeface="Lato Light"/>
                <a:sym typeface="Lato Light"/>
              </a:rPr>
              <a:t>progettazione</a:t>
            </a:r>
            <a:r>
              <a:rPr lang="en-US" sz="2399" u="none" strike="noStrike" dirty="0">
                <a:solidFill>
                  <a:srgbClr val="000000"/>
                </a:solidFill>
                <a:latin typeface="Lato Light" panose="020F0302020204030203" pitchFamily="34" charset="0"/>
                <a:ea typeface="Lato Light"/>
                <a:cs typeface="Lato Light"/>
                <a:sym typeface="Lato Light"/>
              </a:rPr>
              <a:t> di un </a:t>
            </a:r>
            <a:r>
              <a:rPr lang="en-US" sz="2399" u="none" strike="noStrike" dirty="0" err="1">
                <a:solidFill>
                  <a:srgbClr val="000000"/>
                </a:solidFill>
                <a:latin typeface="Lato Light" panose="020F0302020204030203" pitchFamily="34" charset="0"/>
                <a:ea typeface="Lato Light"/>
                <a:cs typeface="Lato Light"/>
                <a:sym typeface="Lato Light"/>
              </a:rPr>
              <a:t>apprendimento</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inclusivo</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dell'IA</a:t>
            </a:r>
            <a:r>
              <a:rPr lang="en-US" sz="2399" u="none" strike="noStrike" dirty="0">
                <a:solidFill>
                  <a:srgbClr val="000000"/>
                </a:solidFill>
                <a:latin typeface="Lato Light" panose="020F0302020204030203" pitchFamily="34" charset="0"/>
                <a:ea typeface="Lato Light"/>
                <a:cs typeface="Lato Light"/>
                <a:sym typeface="Lato Light"/>
              </a:rPr>
              <a:t> per </a:t>
            </a:r>
            <a:r>
              <a:rPr lang="en-US" sz="2399" u="none" strike="noStrike" dirty="0" err="1">
                <a:solidFill>
                  <a:srgbClr val="000000"/>
                </a:solidFill>
                <a:latin typeface="Lato Light" panose="020F0302020204030203" pitchFamily="34" charset="0"/>
                <a:ea typeface="Lato Light"/>
                <a:cs typeface="Lato Light"/>
                <a:sym typeface="Lato Light"/>
              </a:rPr>
              <a:t>studenti</a:t>
            </a:r>
            <a:r>
              <a:rPr lang="en-US" sz="2399" u="none" strike="noStrike" dirty="0">
                <a:solidFill>
                  <a:srgbClr val="000000"/>
                </a:solidFill>
                <a:latin typeface="Lato Light" panose="020F0302020204030203" pitchFamily="34" charset="0"/>
                <a:ea typeface="Lato Light"/>
                <a:cs typeface="Lato Light"/>
                <a:sym typeface="Lato Light"/>
              </a:rPr>
              <a:t> con diverse </a:t>
            </a:r>
            <a:r>
              <a:rPr lang="en-US" sz="2399" u="none" strike="noStrike" dirty="0" err="1">
                <a:solidFill>
                  <a:srgbClr val="000000"/>
                </a:solidFill>
                <a:latin typeface="Lato Light" panose="020F0302020204030203" pitchFamily="34" charset="0"/>
                <a:ea typeface="Lato Light"/>
                <a:cs typeface="Lato Light"/>
                <a:sym typeface="Lato Light"/>
              </a:rPr>
              <a:t>esigenze</a:t>
            </a:r>
            <a:r>
              <a:rPr lang="en-US" sz="2399" u="none" strike="noStrike" dirty="0">
                <a:solidFill>
                  <a:srgbClr val="000000"/>
                </a:solidFill>
                <a:latin typeface="Lato Light" panose="020F0302020204030203" pitchFamily="34" charset="0"/>
                <a:ea typeface="Lato Light"/>
                <a:cs typeface="Lato Light"/>
                <a:sym typeface="Lato Light"/>
              </a:rPr>
              <a:t>. Computers and Education: Artificial Intelligence, 6, 100212. Holmes, W., Persson, J., Salaj, R., &amp; Tuomi, I. (n.d.). Linee </a:t>
            </a:r>
            <a:r>
              <a:rPr lang="en-US" sz="2399" u="none" strike="noStrike" dirty="0" err="1">
                <a:solidFill>
                  <a:srgbClr val="000000"/>
                </a:solidFill>
                <a:latin typeface="Lato Light" panose="020F0302020204030203" pitchFamily="34" charset="0"/>
                <a:ea typeface="Lato Light"/>
                <a:cs typeface="Lato Light"/>
                <a:sym typeface="Lato Light"/>
              </a:rPr>
              <a:t>guida</a:t>
            </a:r>
            <a:r>
              <a:rPr lang="en-US" sz="2399" u="none" strike="noStrike" dirty="0">
                <a:solidFill>
                  <a:srgbClr val="000000"/>
                </a:solidFill>
                <a:latin typeface="Lato Light" panose="020F0302020204030203" pitchFamily="34" charset="0"/>
                <a:ea typeface="Lato Light"/>
                <a:cs typeface="Lato Light"/>
                <a:sym typeface="Lato Light"/>
              </a:rPr>
              <a:t> per lo </a:t>
            </a:r>
            <a:r>
              <a:rPr lang="en-US" sz="2399" u="none" strike="noStrike" dirty="0" err="1">
                <a:solidFill>
                  <a:srgbClr val="000000"/>
                </a:solidFill>
                <a:latin typeface="Lato Light" panose="020F0302020204030203" pitchFamily="34" charset="0"/>
                <a:ea typeface="Lato Light"/>
                <a:cs typeface="Lato Light"/>
                <a:sym typeface="Lato Light"/>
              </a:rPr>
              <a:t>sviluppo</a:t>
            </a:r>
            <a:r>
              <a:rPr lang="en-US" sz="2399" u="none" strike="noStrike" dirty="0">
                <a:solidFill>
                  <a:srgbClr val="000000"/>
                </a:solidFill>
                <a:latin typeface="Lato Light" panose="020F0302020204030203" pitchFamily="34" charset="0"/>
                <a:ea typeface="Lato Light"/>
                <a:cs typeface="Lato Light"/>
                <a:sym typeface="Lato Light"/>
              </a:rPr>
              <a:t> e la </a:t>
            </a:r>
            <a:r>
              <a:rPr lang="en-US" sz="2399" u="none" strike="noStrike" dirty="0" err="1">
                <a:solidFill>
                  <a:srgbClr val="000000"/>
                </a:solidFill>
                <a:latin typeface="Lato Light" panose="020F0302020204030203" pitchFamily="34" charset="0"/>
                <a:ea typeface="Lato Light"/>
                <a:cs typeface="Lato Light"/>
                <a:sym typeface="Lato Light"/>
              </a:rPr>
              <a:t>promozione</a:t>
            </a:r>
            <a:r>
              <a:rPr lang="en-US" sz="2399" u="none" strike="noStrike" dirty="0">
                <a:solidFill>
                  <a:srgbClr val="000000"/>
                </a:solidFill>
                <a:latin typeface="Lato Light" panose="020F0302020204030203" pitchFamily="34" charset="0"/>
                <a:ea typeface="Lato Light"/>
                <a:cs typeface="Lato Light"/>
                <a:sym typeface="Lato Light"/>
              </a:rPr>
              <a:t> della </a:t>
            </a:r>
            <a:r>
              <a:rPr lang="en-US" sz="2399" u="none" strike="noStrike" dirty="0" err="1">
                <a:solidFill>
                  <a:srgbClr val="000000"/>
                </a:solidFill>
                <a:latin typeface="Lato Light" panose="020F0302020204030203" pitchFamily="34" charset="0"/>
                <a:ea typeface="Lato Light"/>
                <a:cs typeface="Lato Light"/>
                <a:sym typeface="Lato Light"/>
              </a:rPr>
              <a:t>dimensione</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umana</a:t>
            </a:r>
            <a:r>
              <a:rPr lang="en-US" sz="2399" u="none" strike="noStrike" dirty="0">
                <a:solidFill>
                  <a:srgbClr val="000000"/>
                </a:solidFill>
                <a:latin typeface="Lato Light" panose="020F0302020204030203" pitchFamily="34" charset="0"/>
                <a:ea typeface="Lato Light"/>
                <a:cs typeface="Lato Light"/>
                <a:sym typeface="Lato Light"/>
              </a:rPr>
              <a:t> per </a:t>
            </a:r>
            <a:r>
              <a:rPr lang="en-US" sz="2399" u="none" strike="noStrike" dirty="0" err="1">
                <a:solidFill>
                  <a:srgbClr val="000000"/>
                </a:solidFill>
                <a:latin typeface="Lato Light" panose="020F0302020204030203" pitchFamily="34" charset="0"/>
                <a:ea typeface="Lato Light"/>
                <a:cs typeface="Lato Light"/>
                <a:sym typeface="Lato Light"/>
              </a:rPr>
              <a:t>l'alfabetizzazione</a:t>
            </a:r>
            <a:r>
              <a:rPr lang="en-US" sz="2399" u="none" strike="noStrike" dirty="0">
                <a:solidFill>
                  <a:srgbClr val="000000"/>
                </a:solidFill>
                <a:latin typeface="Lato Light" panose="020F0302020204030203" pitchFamily="34" charset="0"/>
                <a:ea typeface="Lato Light"/>
                <a:cs typeface="Lato Light"/>
                <a:sym typeface="Lato Light"/>
              </a:rPr>
              <a:t> </a:t>
            </a:r>
            <a:r>
              <a:rPr lang="en-US" sz="2399" u="none" strike="noStrike" dirty="0" err="1">
                <a:solidFill>
                  <a:srgbClr val="000000"/>
                </a:solidFill>
                <a:latin typeface="Lato Light" panose="020F0302020204030203" pitchFamily="34" charset="0"/>
                <a:ea typeface="Lato Light"/>
                <a:cs typeface="Lato Light"/>
                <a:sym typeface="Lato Light"/>
              </a:rPr>
              <a:t>all'IA</a:t>
            </a:r>
            <a:r>
              <a:rPr lang="en-US" sz="2399" u="none" strike="noStrike" dirty="0">
                <a:solidFill>
                  <a:srgbClr val="000000"/>
                </a:solidFill>
                <a:latin typeface="Lato Light" panose="020F0302020204030203" pitchFamily="34" charset="0"/>
                <a:ea typeface="Lato Light"/>
                <a:cs typeface="Lato Light"/>
                <a:sym typeface="Lato Light"/>
              </a:rPr>
              <a:t>. Consiglio </a:t>
            </a:r>
            <a:r>
              <a:rPr lang="en-US" sz="2399" u="none" strike="noStrike" dirty="0" err="1">
                <a:solidFill>
                  <a:srgbClr val="000000"/>
                </a:solidFill>
                <a:latin typeface="Lato Light" panose="020F0302020204030203" pitchFamily="34" charset="0"/>
                <a:ea typeface="Lato Light"/>
                <a:cs typeface="Lato Light"/>
                <a:sym typeface="Lato Light"/>
              </a:rPr>
              <a:t>d'Europa</a:t>
            </a:r>
            <a:r>
              <a:rPr lang="en-US" sz="2399" u="none" strike="noStrike" dirty="0">
                <a:solidFill>
                  <a:srgbClr val="000000"/>
                </a:solidFill>
                <a:latin typeface="Lato Light" panose="020F0302020204030203" pitchFamily="34" charset="0"/>
                <a:ea typeface="Lato Light"/>
                <a:cs typeface="Lato Light"/>
                <a:sym typeface="Lato Light"/>
              </a:rPr>
              <a:t>. </a:t>
            </a:r>
          </a:p>
          <a:p>
            <a:pPr marL="0" lvl="0" indent="0" algn="l">
              <a:lnSpc>
                <a:spcPts val="2879"/>
              </a:lnSpc>
              <a:spcBef>
                <a:spcPct val="0"/>
              </a:spcBef>
            </a:pPr>
            <a:endParaRPr lang="en-US" sz="2399"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12479312" cy="834390"/>
          </a:xfrm>
          <a:prstGeom prst="rect">
            <a:avLst/>
          </a:prstGeom>
        </p:spPr>
        <p:txBody>
          <a:bodyPr wrap="square" lIns="0" tIns="0" rIns="0" bIns="0" rtlCol="0" anchor="t">
            <a:spAutoFit/>
          </a:bodyPr>
          <a:lstStyle/>
          <a:p>
            <a:pPr marL="0" lvl="0" indent="0" algn="l">
              <a:lnSpc>
                <a:spcPts val="6480"/>
              </a:lnSpc>
              <a:spcBef>
                <a:spcPct val="0"/>
              </a:spcBef>
            </a:pPr>
            <a:r>
              <a:rPr lang="en-US" sz="6000" u="none" strike="noStrike" dirty="0" err="1">
                <a:solidFill>
                  <a:srgbClr val="000000"/>
                </a:solidFill>
                <a:latin typeface="Oswald"/>
                <a:ea typeface="Oswald"/>
                <a:cs typeface="Oswald"/>
                <a:sym typeface="Oswald"/>
              </a:rPr>
              <a:t>Strumento</a:t>
            </a:r>
            <a:r>
              <a:rPr lang="en-US" sz="6000" u="none" strike="noStrike" dirty="0">
                <a:solidFill>
                  <a:srgbClr val="000000"/>
                </a:solidFill>
                <a:latin typeface="Oswald"/>
                <a:ea typeface="Oswald"/>
                <a:cs typeface="Oswald"/>
                <a:sym typeface="Oswald"/>
              </a:rPr>
              <a:t> di </a:t>
            </a:r>
            <a:r>
              <a:rPr lang="en-US" sz="6000" u="none" strike="noStrike" dirty="0" err="1">
                <a:solidFill>
                  <a:srgbClr val="000000"/>
                </a:solidFill>
                <a:latin typeface="Oswald"/>
                <a:ea typeface="Oswald"/>
                <a:cs typeface="Oswald"/>
                <a:sym typeface="Oswald"/>
              </a:rPr>
              <a:t>autovalutazione</a:t>
            </a:r>
            <a:r>
              <a:rPr lang="en-US" sz="6000" u="none" strike="noStrike" dirty="0">
                <a:solidFill>
                  <a:srgbClr val="000000"/>
                </a:solidFill>
                <a:latin typeface="Oswald"/>
                <a:ea typeface="Oswald"/>
                <a:cs typeface="Oswald"/>
                <a:sym typeface="Oswald"/>
              </a:rPr>
              <a:t> - </a:t>
            </a:r>
            <a:r>
              <a:rPr lang="en-US" sz="6000" u="none" strike="noStrike" dirty="0" err="1">
                <a:solidFill>
                  <a:srgbClr val="000000"/>
                </a:solidFill>
                <a:latin typeface="Oswald"/>
                <a:ea typeface="Oswald"/>
                <a:cs typeface="Oswald"/>
                <a:sym typeface="Oswald"/>
              </a:rPr>
              <a:t>Soluzioni</a:t>
            </a:r>
            <a:endParaRPr lang="en-US" sz="6000" u="none" strike="noStrike" dirty="0">
              <a:solidFill>
                <a:srgbClr val="000000"/>
              </a:solidFill>
              <a:latin typeface="Oswald"/>
              <a:ea typeface="Oswald"/>
              <a:cs typeface="Oswald"/>
              <a:sym typeface="Oswald"/>
            </a:endParaRPr>
          </a:p>
        </p:txBody>
      </p:sp>
      <p:grpSp>
        <p:nvGrpSpPr>
          <p:cNvPr id="5" name="Group 5"/>
          <p:cNvGrpSpPr/>
          <p:nvPr/>
        </p:nvGrpSpPr>
        <p:grpSpPr>
          <a:xfrm>
            <a:off x="14965994" y="349444"/>
            <a:ext cx="2799445" cy="1224267"/>
            <a:chOff x="0" y="0"/>
            <a:chExt cx="3732593" cy="1632356"/>
          </a:xfrm>
        </p:grpSpPr>
        <p:sp>
          <p:nvSpPr>
            <p:cNvPr id="6" name="Freeform 6" descr="Un logo raffigurante la testa di una persona all'interno di un cerchio.  I contenuti generati dall'intelligenza artificiale potrebbero essere imprecisi."/>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
        <p:nvSpPr>
          <p:cNvPr id="7" name="TextBox 7"/>
          <p:cNvSpPr txBox="1"/>
          <p:nvPr/>
        </p:nvSpPr>
        <p:spPr>
          <a:xfrm>
            <a:off x="1707423" y="4150271"/>
            <a:ext cx="5683977" cy="3039678"/>
          </a:xfrm>
          <a:prstGeom prst="rect">
            <a:avLst/>
          </a:prstGeom>
        </p:spPr>
        <p:txBody>
          <a:bodyPr wrap="square" lIns="0" tIns="0" rIns="0" bIns="0" rtlCol="0" anchor="t">
            <a:spAutoFit/>
          </a:bodyPr>
          <a:lstStyle/>
          <a:p>
            <a:pPr marL="0" lvl="0" indent="0" algn="l">
              <a:lnSpc>
                <a:spcPts val="3960"/>
              </a:lnSpc>
              <a:spcBef>
                <a:spcPct val="0"/>
              </a:spcBef>
            </a:pPr>
            <a:r>
              <a:rPr lang="en-US" sz="3300" b="1" u="none" strike="noStrike" dirty="0" err="1">
                <a:solidFill>
                  <a:srgbClr val="53575E"/>
                </a:solidFill>
                <a:latin typeface="Lato Bold"/>
                <a:ea typeface="Lato Bold"/>
                <a:cs typeface="Lato Bold"/>
                <a:sym typeface="Lato Bold"/>
              </a:rPr>
              <a:t>Domande</a:t>
            </a:r>
            <a:r>
              <a:rPr lang="en-US" sz="3300" b="1" u="none" strike="noStrike" dirty="0">
                <a:solidFill>
                  <a:srgbClr val="53575E"/>
                </a:solidFill>
                <a:latin typeface="Lato Bold"/>
                <a:ea typeface="Lato Bold"/>
                <a:cs typeface="Lato Bold"/>
                <a:sym typeface="Lato Bold"/>
              </a:rPr>
              <a:t> a </a:t>
            </a:r>
            <a:r>
              <a:rPr lang="en-US" sz="3300" b="1" u="none" strike="noStrike" dirty="0" err="1">
                <a:solidFill>
                  <a:srgbClr val="53575E"/>
                </a:solidFill>
                <a:latin typeface="Lato Bold"/>
                <a:ea typeface="Lato Bold"/>
                <a:cs typeface="Lato Bold"/>
                <a:sym typeface="Lato Bold"/>
              </a:rPr>
              <a:t>risposta</a:t>
            </a:r>
            <a:r>
              <a:rPr lang="en-US" sz="3300" b="1" u="none" strike="noStrike" dirty="0">
                <a:solidFill>
                  <a:srgbClr val="53575E"/>
                </a:solidFill>
                <a:latin typeface="Lato Bold"/>
                <a:ea typeface="Lato Bold"/>
                <a:cs typeface="Lato Bold"/>
                <a:sym typeface="Lato Bold"/>
              </a:rPr>
              <a:t> </a:t>
            </a:r>
            <a:r>
              <a:rPr lang="en-US" sz="3300" b="1" u="none" strike="noStrike" dirty="0" err="1">
                <a:solidFill>
                  <a:srgbClr val="53575E"/>
                </a:solidFill>
                <a:latin typeface="Lato Bold"/>
                <a:ea typeface="Lato Bold"/>
                <a:cs typeface="Lato Bold"/>
                <a:sym typeface="Lato Bold"/>
              </a:rPr>
              <a:t>multipla</a:t>
            </a:r>
            <a:r>
              <a:rPr lang="en-US" sz="3300" b="1" u="none" strike="noStrike" dirty="0">
                <a:solidFill>
                  <a:srgbClr val="53575E"/>
                </a:solidFill>
                <a:latin typeface="Lato Bold"/>
                <a:ea typeface="Lato Bold"/>
                <a:cs typeface="Lato Bold"/>
                <a:sym typeface="Lato Bold"/>
              </a:rPr>
              <a:t>:</a:t>
            </a:r>
          </a:p>
          <a:p>
            <a:pPr marL="0" lvl="0" indent="0" algn="l">
              <a:lnSpc>
                <a:spcPts val="3960"/>
              </a:lnSpc>
              <a:spcBef>
                <a:spcPct val="0"/>
              </a:spcBef>
            </a:pPr>
            <a:endParaRPr lang="en-US" sz="3300" b="1" u="none" strike="noStrike" dirty="0">
              <a:solidFill>
                <a:srgbClr val="53575E"/>
              </a:solidFill>
              <a:latin typeface="Lato Bold"/>
              <a:ea typeface="Lato Bold"/>
              <a:cs typeface="Lato Bold"/>
              <a:sym typeface="Lato Bold"/>
            </a:endParaRPr>
          </a:p>
          <a:p>
            <a:pPr marL="730567" lvl="1" indent="-365283">
              <a:lnSpc>
                <a:spcPts val="3960"/>
              </a:lnSpc>
              <a:spcBef>
                <a:spcPct val="0"/>
              </a:spcBef>
            </a:pPr>
            <a:r>
              <a:rPr lang="en-US" sz="3300" dirty="0">
                <a:solidFill>
                  <a:srgbClr val="53575E"/>
                </a:solidFill>
                <a:latin typeface="Lato Light"/>
                <a:sym typeface="Lato"/>
              </a:rPr>
              <a:t> </a:t>
            </a:r>
            <a:r>
              <a:rPr lang="en-US" sz="3300" dirty="0" err="1">
                <a:solidFill>
                  <a:srgbClr val="53575E"/>
                </a:solidFill>
                <a:latin typeface="Lato Light"/>
                <a:sym typeface="Lato"/>
              </a:rPr>
              <a:t>Domanda</a:t>
            </a:r>
            <a:r>
              <a:rPr lang="en-US" sz="3300" dirty="0">
                <a:solidFill>
                  <a:srgbClr val="53575E"/>
                </a:solidFill>
                <a:latin typeface="Lato Light"/>
                <a:sym typeface="Lato"/>
              </a:rPr>
              <a:t> 1 - A</a:t>
            </a:r>
          </a:p>
          <a:p>
            <a:pPr marL="730567" lvl="1" indent="-365283">
              <a:lnSpc>
                <a:spcPts val="3960"/>
              </a:lnSpc>
              <a:spcBef>
                <a:spcPct val="0"/>
              </a:spcBef>
            </a:pPr>
            <a:r>
              <a:rPr lang="en-US" sz="3300" dirty="0" err="1">
                <a:solidFill>
                  <a:srgbClr val="53575E"/>
                </a:solidFill>
                <a:latin typeface="Lato Light"/>
                <a:ea typeface="Lato Light"/>
                <a:cs typeface="Lato Light"/>
                <a:sym typeface="Lato Light"/>
              </a:rPr>
              <a:t>Domanda</a:t>
            </a:r>
            <a:r>
              <a:rPr lang="en-US" sz="3300" dirty="0">
                <a:solidFill>
                  <a:srgbClr val="53575E"/>
                </a:solidFill>
                <a:latin typeface="Lato Light"/>
                <a:ea typeface="Lato Light"/>
                <a:cs typeface="Lato Light"/>
                <a:sym typeface="Lato Light"/>
              </a:rPr>
              <a:t> </a:t>
            </a:r>
            <a:r>
              <a:rPr lang="en-US" sz="3300" u="none" strike="noStrike" dirty="0">
                <a:solidFill>
                  <a:srgbClr val="53575E"/>
                </a:solidFill>
                <a:latin typeface="Lato Light"/>
                <a:ea typeface="Lato Light"/>
                <a:cs typeface="Lato Light"/>
                <a:sym typeface="Lato Light"/>
              </a:rPr>
              <a:t>2 - B</a:t>
            </a:r>
          </a:p>
          <a:p>
            <a:pPr marL="730567" lvl="1" indent="-365283">
              <a:lnSpc>
                <a:spcPts val="3960"/>
              </a:lnSpc>
              <a:spcBef>
                <a:spcPct val="0"/>
              </a:spcBef>
            </a:pPr>
            <a:r>
              <a:rPr lang="en-US" sz="3300" dirty="0" err="1">
                <a:solidFill>
                  <a:srgbClr val="53575E"/>
                </a:solidFill>
                <a:latin typeface="Lato Light"/>
                <a:ea typeface="Lato Light"/>
                <a:cs typeface="Lato Light"/>
                <a:sym typeface="Lato Light"/>
              </a:rPr>
              <a:t>Domanda</a:t>
            </a:r>
            <a:r>
              <a:rPr lang="en-US" sz="3300" dirty="0">
                <a:solidFill>
                  <a:srgbClr val="53575E"/>
                </a:solidFill>
                <a:latin typeface="Lato Light"/>
                <a:ea typeface="Lato Light"/>
                <a:cs typeface="Lato Light"/>
                <a:sym typeface="Lato Light"/>
              </a:rPr>
              <a:t> </a:t>
            </a:r>
            <a:r>
              <a:rPr lang="en-US" sz="3300" u="none" strike="noStrike" dirty="0">
                <a:solidFill>
                  <a:srgbClr val="53575E"/>
                </a:solidFill>
                <a:latin typeface="Lato Light"/>
                <a:ea typeface="Lato Light"/>
                <a:cs typeface="Lato Light"/>
                <a:sym typeface="Lato Light"/>
              </a:rPr>
              <a:t>3 - C</a:t>
            </a:r>
          </a:p>
          <a:p>
            <a:pPr marL="730567" lvl="1" indent="-365283">
              <a:lnSpc>
                <a:spcPts val="3960"/>
              </a:lnSpc>
              <a:spcBef>
                <a:spcPct val="0"/>
              </a:spcBef>
            </a:pPr>
            <a:r>
              <a:rPr lang="en-US" sz="3300" dirty="0" err="1">
                <a:solidFill>
                  <a:srgbClr val="53575E"/>
                </a:solidFill>
                <a:latin typeface="Lato Light"/>
                <a:ea typeface="Lato Light"/>
                <a:cs typeface="Lato Light"/>
                <a:sym typeface="Lato Light"/>
              </a:rPr>
              <a:t>Domanda</a:t>
            </a:r>
            <a:r>
              <a:rPr lang="en-US" sz="3300" dirty="0">
                <a:solidFill>
                  <a:srgbClr val="53575E"/>
                </a:solidFill>
                <a:latin typeface="Lato Light"/>
                <a:ea typeface="Lato Light"/>
                <a:cs typeface="Lato Light"/>
                <a:sym typeface="Lato Light"/>
              </a:rPr>
              <a:t> </a:t>
            </a:r>
            <a:r>
              <a:rPr lang="en-US" sz="3300" u="none" strike="noStrike" dirty="0">
                <a:solidFill>
                  <a:srgbClr val="53575E"/>
                </a:solidFill>
                <a:latin typeface="Lato Light"/>
                <a:ea typeface="Lato Light"/>
                <a:cs typeface="Lato Light"/>
                <a:sym typeface="Lato Light"/>
              </a:rPr>
              <a:t>4 - B</a:t>
            </a:r>
          </a:p>
        </p:txBody>
      </p:sp>
      <p:grpSp>
        <p:nvGrpSpPr>
          <p:cNvPr id="8" name="Group 8"/>
          <p:cNvGrpSpPr/>
          <p:nvPr/>
        </p:nvGrpSpPr>
        <p:grpSpPr>
          <a:xfrm>
            <a:off x="9608696" y="2727712"/>
            <a:ext cx="6602359" cy="6602359"/>
            <a:chOff x="0" y="0"/>
            <a:chExt cx="8803145" cy="8803145"/>
          </a:xfrm>
        </p:grpSpPr>
        <p:sp>
          <p:nvSpPr>
            <p:cNvPr id="9" name="Freeform 9"/>
            <p:cNvSpPr/>
            <p:nvPr/>
          </p:nvSpPr>
          <p:spPr>
            <a:xfrm>
              <a:off x="0" y="0"/>
              <a:ext cx="8803132" cy="8803132"/>
            </a:xfrm>
            <a:custGeom>
              <a:avLst/>
              <a:gdLst/>
              <a:ahLst/>
              <a:cxnLst/>
              <a:rect l="l" t="t" r="r" b="b"/>
              <a:pathLst>
                <a:path w="8803132" h="8803132">
                  <a:moveTo>
                    <a:pt x="0" y="0"/>
                  </a:moveTo>
                  <a:lnTo>
                    <a:pt x="8803132" y="0"/>
                  </a:lnTo>
                  <a:lnTo>
                    <a:pt x="8803132" y="8803132"/>
                  </a:lnTo>
                  <a:lnTo>
                    <a:pt x="0" y="8803132"/>
                  </a:lnTo>
                  <a:lnTo>
                    <a:pt x="0" y="0"/>
                  </a:lnTo>
                  <a:close/>
                </a:path>
              </a:pathLst>
            </a:custGeom>
            <a:blipFill>
              <a:blip r:embed="rId6"/>
              <a:stretch>
                <a:fillRect/>
              </a:stretch>
            </a:blipFill>
          </p:spPr>
          <p:txBody>
            <a:bodyPr/>
            <a:lstStyle/>
            <a:p>
              <a:endParaRPr lang="es-ES"/>
            </a:p>
          </p:txBody>
        </p:sp>
      </p:gr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3">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Ricomincia</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3">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Corso di uscita</a:t>
              </a:r>
            </a:p>
          </p:txBody>
        </p:sp>
      </p:grpSp>
      <p:grpSp>
        <p:nvGrpSpPr>
          <p:cNvPr id="8" name="Group 8"/>
          <p:cNvGrpSpPr/>
          <p:nvPr/>
        </p:nvGrpSpPr>
        <p:grpSpPr>
          <a:xfrm>
            <a:off x="8806491" y="2992907"/>
            <a:ext cx="7419499" cy="3244739"/>
            <a:chOff x="0" y="0"/>
            <a:chExt cx="9892665" cy="4326318"/>
          </a:xfrm>
        </p:grpSpPr>
        <p:sp>
          <p:nvSpPr>
            <p:cNvPr id="9" name="Freeform 9" descr="Un logo con la testa di una persona in un cerchio.  Il contenuto generato dall'intelligenza artificiale potrebbe essere erra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4"/>
              <a:stretch>
                <a:fillRect b="-1"/>
              </a:stretch>
            </a:blipFill>
          </p:spPr>
          <p:txBody>
            <a:bodyPr/>
            <a:lstStyle/>
            <a:p>
              <a:endParaRPr lang="es-ES"/>
            </a:p>
          </p:txBody>
        </p:sp>
      </p:grpSp>
      <p:grpSp>
        <p:nvGrpSpPr>
          <p:cNvPr id="10" name="Group 10"/>
          <p:cNvGrpSpPr/>
          <p:nvPr/>
        </p:nvGrpSpPr>
        <p:grpSpPr>
          <a:xfrm>
            <a:off x="303447"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5"/>
              <a:stretch>
                <a:fillRect t="-62169" b="-62169"/>
              </a:stretch>
            </a:blipFill>
          </p:spPr>
          <p:txBody>
            <a:bodyPr/>
            <a:lstStyle/>
            <a:p>
              <a:endParaRPr lang="es-ES"/>
            </a:p>
          </p:txBody>
        </p:sp>
      </p:grpSp>
      <p:grpSp>
        <p:nvGrpSpPr>
          <p:cNvPr id="12" name="Group 12"/>
          <p:cNvGrpSpPr/>
          <p:nvPr/>
        </p:nvGrpSpPr>
        <p:grpSpPr>
          <a:xfrm>
            <a:off x="0" y="1777384"/>
            <a:ext cx="7419499" cy="6421526"/>
            <a:chOff x="0" y="0"/>
            <a:chExt cx="9892665" cy="8562035"/>
          </a:xfrm>
        </p:grpSpPr>
        <p:sp>
          <p:nvSpPr>
            <p:cNvPr id="13" name="Freeform 13"/>
            <p:cNvSpPr/>
            <p:nvPr/>
          </p:nvSpPr>
          <p:spPr>
            <a:xfrm>
              <a:off x="0" y="0"/>
              <a:ext cx="9892665" cy="8562086"/>
            </a:xfrm>
            <a:custGeom>
              <a:avLst/>
              <a:gdLst/>
              <a:ahLst/>
              <a:cxnLst/>
              <a:rect l="l" t="t" r="r" b="b"/>
              <a:pathLst>
                <a:path w="9892665" h="8562086">
                  <a:moveTo>
                    <a:pt x="0" y="0"/>
                  </a:moveTo>
                  <a:lnTo>
                    <a:pt x="9892665" y="0"/>
                  </a:lnTo>
                  <a:lnTo>
                    <a:pt x="9892665" y="8562086"/>
                  </a:lnTo>
                  <a:lnTo>
                    <a:pt x="0" y="8562086"/>
                  </a:lnTo>
                  <a:lnTo>
                    <a:pt x="0" y="0"/>
                  </a:lnTo>
                  <a:close/>
                </a:path>
              </a:pathLst>
            </a:custGeom>
            <a:blipFill>
              <a:blip r:embed="rId6"/>
              <a:stretch>
                <a:fillRect l="-25980" r="-26030"/>
              </a:stretch>
            </a:blipFill>
          </p:spPr>
          <p:txBody>
            <a:bodyPr/>
            <a:lstStyle/>
            <a:p>
              <a:endParaRPr lang="es-ES"/>
            </a:p>
          </p:txBody>
        </p:sp>
      </p:grpSp>
      <p:sp>
        <p:nvSpPr>
          <p:cNvPr id="14" name="TextBox 14"/>
          <p:cNvSpPr txBox="1"/>
          <p:nvPr/>
        </p:nvSpPr>
        <p:spPr>
          <a:xfrm>
            <a:off x="9064173" y="8782050"/>
            <a:ext cx="6942236" cy="1190625"/>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6773</Words>
  <Application>Microsoft Office PowerPoint</Application>
  <PresentationFormat>Custom</PresentationFormat>
  <Paragraphs>489</Paragraphs>
  <Slides>50</Slides>
  <Notes>39</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Lato Light</vt:lpstr>
      <vt:lpstr>Calibri</vt:lpstr>
      <vt:lpstr>Quattrocento Bold</vt:lpstr>
      <vt:lpstr>Oswald</vt:lpstr>
      <vt:lpstr>Lato Bold</vt:lpstr>
      <vt:lpstr>Arial</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IT_Module 2 - Inclusive trainers</dc:title>
  <dc:creator>User00</dc:creator>
  <cp:lastModifiedBy>Jaione Santos Miguel</cp:lastModifiedBy>
  <cp:revision>4</cp:revision>
  <dcterms:created xsi:type="dcterms:W3CDTF">2006-08-16T00:00:00Z</dcterms:created>
  <dcterms:modified xsi:type="dcterms:W3CDTF">2026-10-06T10:59:09Z</dcterms:modified>
  <dc:identifier>DAHQLx29Q2s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0D35E529-CC8A-4CCB-8A0B-BFF20867D503</vt:lpwstr>
  </property>
  <property fmtid="{D5CDD505-2E9C-101B-9397-08002B2CF9AE}" pid="3" name="ArticulatePath">
    <vt:lpwstr>IT_Module 2 - Inclusive trainers</vt:lpwstr>
  </property>
</Properties>
</file>