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notesSlides/notesSlide6.xml" ContentType="application/vnd.openxmlformats-officedocument.presentationml.notesSlide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1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3.xml" ContentType="application/vnd.openxmlformats-officedocument.presentationml.notesSlide+xml"/>
  <Override PartName="/ppt/tags/tag18.xml" ContentType="application/vnd.openxmlformats-officedocument.presentationml.tags+xml"/>
  <Override PartName="/ppt/notesSlides/notesSlide14.xml" ContentType="application/vnd.openxmlformats-officedocument.presentationml.notesSlide+xml"/>
  <Override PartName="/ppt/tags/tag19.xml" ContentType="application/vnd.openxmlformats-officedocument.presentationml.tags+xml"/>
  <Override PartName="/ppt/notesSlides/notesSlide15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6.xml" ContentType="application/vnd.openxmlformats-officedocument.presentationml.notesSlide+xml"/>
  <Override PartName="/ppt/tags/tag22.xml" ContentType="application/vnd.openxmlformats-officedocument.presentationml.tags+xml"/>
  <Override PartName="/ppt/notesSlides/notesSlide17.xml" ContentType="application/vnd.openxmlformats-officedocument.presentationml.notesSlide+xml"/>
  <Override PartName="/ppt/tags/tag23.xml" ContentType="application/vnd.openxmlformats-officedocument.presentationml.tags+xml"/>
  <Override PartName="/ppt/notesSlides/notesSlide18.xml" ContentType="application/vnd.openxmlformats-officedocument.presentationml.notesSlide+xml"/>
  <Override PartName="/ppt/tags/tag24.xml" ContentType="application/vnd.openxmlformats-officedocument.presentationml.tags+xml"/>
  <Override PartName="/ppt/notesSlides/notesSlide19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20.xml" ContentType="application/vnd.openxmlformats-officedocument.presentationml.notesSlide+xml"/>
  <Override PartName="/ppt/tags/tag27.xml" ContentType="application/vnd.openxmlformats-officedocument.presentationml.tags+xml"/>
  <Override PartName="/ppt/notesSlides/notesSlide21.xml" ContentType="application/vnd.openxmlformats-officedocument.presentationml.notesSlide+xml"/>
  <Override PartName="/ppt/tags/tag28.xml" ContentType="application/vnd.openxmlformats-officedocument.presentationml.tags+xml"/>
  <Override PartName="/ppt/notesSlides/notesSlide22.xml" ContentType="application/vnd.openxmlformats-officedocument.presentationml.notesSlide+xml"/>
  <Override PartName="/ppt/tags/tag29.xml" ContentType="application/vnd.openxmlformats-officedocument.presentationml.tags+xml"/>
  <Override PartName="/ppt/notesSlides/notesSlide23.xml" ContentType="application/vnd.openxmlformats-officedocument.presentationml.notesSlide+xml"/>
  <Override PartName="/ppt/tags/tag30.xml" ContentType="application/vnd.openxmlformats-officedocument.presentationml.tags+xml"/>
  <Override PartName="/ppt/notesSlides/notesSlide24.xml" ContentType="application/vnd.openxmlformats-officedocument.presentationml.notesSlide+xml"/>
  <Override PartName="/ppt/tags/tag31.xml" ContentType="application/vnd.openxmlformats-officedocument.presentationml.tags+xml"/>
  <Override PartName="/ppt/notesSlides/notesSlide25.xml" ContentType="application/vnd.openxmlformats-officedocument.presentationml.notesSlide+xml"/>
  <Override PartName="/ppt/tags/tag32.xml" ContentType="application/vnd.openxmlformats-officedocument.presentationml.tags+xml"/>
  <Override PartName="/ppt/notesSlides/notesSlide26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7.xml" ContentType="application/vnd.openxmlformats-officedocument.presentationml.notesSlide+xml"/>
  <Override PartName="/ppt/tags/tag35.xml" ContentType="application/vnd.openxmlformats-officedocument.presentationml.tags+xml"/>
  <Override PartName="/ppt/notesSlides/notesSlide28.xml" ContentType="application/vnd.openxmlformats-officedocument.presentationml.notesSlide+xml"/>
  <Override PartName="/ppt/tags/tag36.xml" ContentType="application/vnd.openxmlformats-officedocument.presentationml.tags+xml"/>
  <Override PartName="/ppt/notesSlides/notesSlide29.xml" ContentType="application/vnd.openxmlformats-officedocument.presentationml.notesSlide+xml"/>
  <Override PartName="/ppt/tags/tag37.xml" ContentType="application/vnd.openxmlformats-officedocument.presentationml.tags+xml"/>
  <Override PartName="/ppt/notesSlides/notesSlide30.xml" ContentType="application/vnd.openxmlformats-officedocument.presentationml.notesSlide+xml"/>
  <Override PartName="/ppt/tags/tag38.xml" ContentType="application/vnd.openxmlformats-officedocument.presentationml.tags+xml"/>
  <Override PartName="/ppt/notesSlides/notesSlide31.xml" ContentType="application/vnd.openxmlformats-officedocument.presentationml.notesSlide+xml"/>
  <Override PartName="/ppt/tags/tag39.xml" ContentType="application/vnd.openxmlformats-officedocument.presentationml.tags+xml"/>
  <Override PartName="/ppt/notesSlides/notesSlide32.xml" ContentType="application/vnd.openxmlformats-officedocument.presentationml.notesSlide+xml"/>
  <Override PartName="/ppt/tags/tag40.xml" ContentType="application/vnd.openxmlformats-officedocument.presentationml.tags+xml"/>
  <Override PartName="/ppt/notesSlides/notesSlide33.xml" ContentType="application/vnd.openxmlformats-officedocument.presentationml.notesSlide+xml"/>
  <Override PartName="/ppt/tags/tag41.xml" ContentType="application/vnd.openxmlformats-officedocument.presentationml.tags+xml"/>
  <Override PartName="/ppt/notesSlides/notesSlide34.xml" ContentType="application/vnd.openxmlformats-officedocument.presentationml.notesSlide+xml"/>
  <Override PartName="/ppt/tags/tag42.xml" ContentType="application/vnd.openxmlformats-officedocument.presentationml.tags+xml"/>
  <Override PartName="/ppt/notesSlides/notesSlide35.xml" ContentType="application/vnd.openxmlformats-officedocument.presentationml.notesSlid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36.xml" ContentType="application/vnd.openxmlformats-officedocument.presentationml.notesSlide+xml"/>
  <Override PartName="/ppt/tags/tag45.xml" ContentType="application/vnd.openxmlformats-officedocument.presentationml.tags+xml"/>
  <Override PartName="/ppt/notesSlides/notesSlide37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38.xml" ContentType="application/vnd.openxmlformats-officedocument.presentationml.notesSlide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39.xml" ContentType="application/vnd.openxmlformats-officedocument.presentationml.notesSlide+xml"/>
  <Override PartName="/ppt/tags/tag52.xml" ContentType="application/vnd.openxmlformats-officedocument.presentationml.tags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308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309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299" r:id="rId51"/>
    <p:sldId id="307" r:id="rId52"/>
  </p:sldIdLst>
  <p:sldSz cx="18288000" cy="10287000"/>
  <p:notesSz cx="6858000" cy="9144000"/>
  <p:embeddedFontLst>
    <p:embeddedFont>
      <p:font typeface="Lato" panose="020F0502020204030203" pitchFamily="34" charset="0"/>
      <p:regular r:id="rId54"/>
      <p:bold r:id="rId55"/>
      <p:italic r:id="rId56"/>
    </p:embeddedFont>
    <p:embeddedFont>
      <p:font typeface="Lato Bold" panose="020F0802020204030203" pitchFamily="34" charset="0"/>
      <p:regular r:id="rId57"/>
      <p:bold r:id="rId58"/>
    </p:embeddedFont>
    <p:embeddedFont>
      <p:font typeface="Lato Light" panose="020F0302020204030203" pitchFamily="34" charset="0"/>
      <p:regular r:id="rId59"/>
    </p:embeddedFont>
    <p:embeddedFont>
      <p:font typeface="Open Sans" pitchFamily="2" charset="0"/>
      <p:regular r:id="rId60"/>
      <p:bold r:id="rId61"/>
      <p:italic r:id="rId62"/>
      <p:boldItalic r:id="rId63"/>
    </p:embeddedFont>
    <p:embeddedFont>
      <p:font typeface="Open Sans Bold" pitchFamily="2" charset="0"/>
      <p:regular r:id="rId64"/>
      <p:bold r:id="rId65"/>
    </p:embeddedFont>
    <p:embeddedFont>
      <p:font typeface="Oswald" pitchFamily="2" charset="0"/>
      <p:regular r:id="rId66"/>
      <p:bold r:id="rId67"/>
    </p:embeddedFont>
    <p:embeddedFont>
      <p:font typeface="Quattrocento Bold" panose="020B0604020202020204" charset="0"/>
      <p:regular r:id="rId68"/>
    </p:embeddedFont>
  </p:embeddedFontLst>
  <p:custDataLst>
    <p:tags r:id="rId6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3" d="100"/>
          <a:sy n="53" d="100"/>
        </p:scale>
        <p:origin x="90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10.fntdata"/><Relationship Id="rId68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66" Type="http://schemas.openxmlformats.org/officeDocument/2006/relationships/font" Target="fonts/font13.fntdata"/><Relationship Id="rId5" Type="http://schemas.openxmlformats.org/officeDocument/2006/relationships/slide" Target="slides/slide4.xml"/><Relationship Id="rId61" Type="http://schemas.openxmlformats.org/officeDocument/2006/relationships/font" Target="fonts/font8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64" Type="http://schemas.openxmlformats.org/officeDocument/2006/relationships/font" Target="fonts/font11.fntdata"/><Relationship Id="rId69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6.fntdata"/><Relationship Id="rId67" Type="http://schemas.openxmlformats.org/officeDocument/2006/relationships/font" Target="fonts/font1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font" Target="fonts/font9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7.fntdata"/><Relationship Id="rId65" Type="http://schemas.openxmlformats.org/officeDocument/2006/relationships/font" Target="fonts/font12.fntdata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3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image" Target="../media/image7.svg"/><Relationship Id="rId5" Type="http://schemas.openxmlformats.org/officeDocument/2006/relationships/image" Target="../media/image6.jpe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ags" Target="../tags/tag20.xml"/><Relationship Id="rId5" Type="http://schemas.openxmlformats.org/officeDocument/2006/relationships/image" Target="../media/image22.jpeg"/><Relationship Id="rId4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6.xml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7.xml"/><Relationship Id="rId4" Type="http://schemas.openxmlformats.org/officeDocument/2006/relationships/image" Target="../media/image2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8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9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1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2.xml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5.xml"/><Relationship Id="rId4" Type="http://schemas.openxmlformats.org/officeDocument/2006/relationships/image" Target="../media/image2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6.xml"/><Relationship Id="rId4" Type="http://schemas.openxmlformats.org/officeDocument/2006/relationships/image" Target="../media/image2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7.xml"/><Relationship Id="rId6" Type="http://schemas.openxmlformats.org/officeDocument/2006/relationships/image" Target="../media/image30.svg"/><Relationship Id="rId5" Type="http://schemas.openxmlformats.org/officeDocument/2006/relationships/image" Target="../media/image29.svg"/><Relationship Id="rId4" Type="http://schemas.openxmlformats.org/officeDocument/2006/relationships/image" Target="../media/image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8.xml"/><Relationship Id="rId4" Type="http://schemas.openxmlformats.org/officeDocument/2006/relationships/image" Target="../media/image3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9.xml"/><Relationship Id="rId4" Type="http://schemas.openxmlformats.org/officeDocument/2006/relationships/image" Target="../media/image2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0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2.xml"/><Relationship Id="rId6" Type="http://schemas.openxmlformats.org/officeDocument/2006/relationships/image" Target="../media/image18.png"/><Relationship Id="rId5" Type="http://schemas.openxmlformats.org/officeDocument/2006/relationships/image" Target="../media/image6.jpeg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3.xml"/><Relationship Id="rId4" Type="http://schemas.openxmlformats.org/officeDocument/2006/relationships/image" Target="../media/image34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49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5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6" Type="http://schemas.openxmlformats.org/officeDocument/2006/relationships/image" Target="../media/image35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7" Type="http://schemas.openxmlformats.org/officeDocument/2006/relationships/image" Target="../media/image36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2.xml"/><Relationship Id="rId6" Type="http://schemas.openxmlformats.org/officeDocument/2006/relationships/image" Target="../media/image4.jpeg"/><Relationship Id="rId5" Type="http://schemas.openxmlformats.org/officeDocument/2006/relationships/image" Target="../media/image2.pn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779008" y="3511296"/>
            <a:ext cx="12508992" cy="6775704"/>
            <a:chOff x="0" y="0"/>
            <a:chExt cx="16678656" cy="903427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678656" cy="9034272"/>
            </a:xfrm>
            <a:custGeom>
              <a:avLst/>
              <a:gdLst/>
              <a:ahLst/>
              <a:cxnLst/>
              <a:rect l="l" t="t" r="r" b="b"/>
              <a:pathLst>
                <a:path w="16678656" h="9034272">
                  <a:moveTo>
                    <a:pt x="0" y="0"/>
                  </a:moveTo>
                  <a:lnTo>
                    <a:pt x="16678656" y="0"/>
                  </a:lnTo>
                  <a:lnTo>
                    <a:pt x="16678656" y="9034272"/>
                  </a:lnTo>
                  <a:lnTo>
                    <a:pt x="0" y="90342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307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429768"/>
            <a:ext cx="10115550" cy="3562864"/>
            <a:chOff x="0" y="0"/>
            <a:chExt cx="13487400" cy="47504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87531" cy="4750435"/>
            </a:xfrm>
            <a:custGeom>
              <a:avLst/>
              <a:gdLst/>
              <a:ahLst/>
              <a:cxnLst/>
              <a:rect l="l" t="t" r="r" b="b"/>
              <a:pathLst>
                <a:path w="13487531" h="4750435">
                  <a:moveTo>
                    <a:pt x="0" y="0"/>
                  </a:moveTo>
                  <a:lnTo>
                    <a:pt x="10679811" y="0"/>
                  </a:lnTo>
                  <a:lnTo>
                    <a:pt x="10707624" y="0"/>
                  </a:lnTo>
                  <a:lnTo>
                    <a:pt x="10707624" y="1524"/>
                  </a:lnTo>
                  <a:lnTo>
                    <a:pt x="11052175" y="20955"/>
                  </a:lnTo>
                  <a:cubicBezTo>
                    <a:pt x="11909425" y="117856"/>
                    <a:pt x="12674473" y="545846"/>
                    <a:pt x="13113004" y="1189990"/>
                  </a:cubicBezTo>
                  <a:cubicBezTo>
                    <a:pt x="13614146" y="1926209"/>
                    <a:pt x="13612240" y="2832862"/>
                    <a:pt x="13108051" y="3567684"/>
                  </a:cubicBezTo>
                  <a:cubicBezTo>
                    <a:pt x="12666853" y="4210558"/>
                    <a:pt x="11900027" y="4636262"/>
                    <a:pt x="11042396" y="4730623"/>
                  </a:cubicBezTo>
                  <a:lnTo>
                    <a:pt x="10707624" y="4748403"/>
                  </a:lnTo>
                  <a:lnTo>
                    <a:pt x="10707624" y="4750435"/>
                  </a:lnTo>
                  <a:lnTo>
                    <a:pt x="0" y="4750435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1167615" y="508311"/>
            <a:ext cx="5884593" cy="2573484"/>
            <a:chOff x="0" y="0"/>
            <a:chExt cx="7846123" cy="3431311"/>
          </a:xfrm>
        </p:grpSpPr>
        <p:sp>
          <p:nvSpPr>
            <p:cNvPr id="7" name="Freeform 7" descr="Logo z głową człowieka w okręgu.  Treść generowana przez sztuczną inteligencję może być nieprawidłowa."/>
            <p:cNvSpPr/>
            <p:nvPr/>
          </p:nvSpPr>
          <p:spPr>
            <a:xfrm>
              <a:off x="0" y="0"/>
              <a:ext cx="7846187" cy="3431286"/>
            </a:xfrm>
            <a:custGeom>
              <a:avLst/>
              <a:gdLst/>
              <a:ahLst/>
              <a:cxnLst/>
              <a:rect l="l" t="t" r="r" b="b"/>
              <a:pathLst>
                <a:path w="7846187" h="3431286">
                  <a:moveTo>
                    <a:pt x="0" y="0"/>
                  </a:moveTo>
                  <a:lnTo>
                    <a:pt x="7846187" y="0"/>
                  </a:lnTo>
                  <a:lnTo>
                    <a:pt x="7846187" y="3431286"/>
                  </a:lnTo>
                  <a:lnTo>
                    <a:pt x="0" y="34312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37005" y="5143500"/>
            <a:ext cx="2376973" cy="811768"/>
            <a:chOff x="0" y="0"/>
            <a:chExt cx="3169298" cy="108235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169285" cy="1082294"/>
            </a:xfrm>
            <a:custGeom>
              <a:avLst/>
              <a:gdLst/>
              <a:ahLst/>
              <a:cxnLst/>
              <a:rect l="l" t="t" r="r" b="b"/>
              <a:pathLst>
                <a:path w="3169285" h="1082294">
                  <a:moveTo>
                    <a:pt x="0" y="0"/>
                  </a:moveTo>
                  <a:lnTo>
                    <a:pt x="3169285" y="0"/>
                  </a:lnTo>
                  <a:lnTo>
                    <a:pt x="3169285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b="-249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4672" y="6341488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76402" t="-37072" r="-3667" b="-12161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82085" y="7471296"/>
            <a:ext cx="3686813" cy="160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Projekt ten był współfinansowany ze środków programu Erasmus+ Komisji Europejskiej. Niniejsza publikacja odzwierciedla wyłącznie opinie jej autorów i ani Komisja Europejska, ani SEPIE nie ponoszą odpowiedzialności za jakiekolwiek wykorzystanie zawartych w niej informacji.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02226" y="1009650"/>
            <a:ext cx="8244221" cy="2571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Moduł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2: </a:t>
            </a:r>
          </a:p>
          <a:p>
            <a:pPr marL="0" lvl="0" indent="0" algn="l">
              <a:lnSpc>
                <a:spcPts val="5040"/>
              </a:lnSpc>
              <a:spcBef>
                <a:spcPct val="0"/>
              </a:spcBef>
            </a:pP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Odpowiedzialna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integracja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sztucznej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inteligencji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w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szkoleniach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i</a:t>
            </a:r>
            <a:r>
              <a:rPr lang="en-US" sz="4200" b="1" u="none" strike="noStrike" dirty="0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 </a:t>
            </a:r>
            <a:r>
              <a:rPr lang="en-US" sz="4200" b="1" u="none" strike="noStrike" dirty="0" err="1">
                <a:solidFill>
                  <a:srgbClr val="FFFFFF"/>
                </a:solidFill>
                <a:latin typeface="Quattrocento Bold"/>
                <a:ea typeface="Quattrocento Bold"/>
                <a:cs typeface="Quattrocento Bold"/>
                <a:sym typeface="Quattrocento Bold"/>
              </a:rPr>
              <a:t>mentoringu</a:t>
            </a:r>
            <a:endParaRPr lang="en-US" sz="4200" b="1" u="none" strike="noStrike" dirty="0">
              <a:solidFill>
                <a:srgbClr val="FFFFFF"/>
              </a:solidFill>
              <a:latin typeface="Quattrocento Bold"/>
              <a:ea typeface="Quattrocento Bold"/>
              <a:cs typeface="Quattrocento Bold"/>
              <a:sym typeface="Quattrocento Bold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001418" y="3532794"/>
            <a:ext cx="3221250" cy="3221250"/>
          </a:xfrm>
          <a:custGeom>
            <a:avLst/>
            <a:gdLst/>
            <a:ahLst/>
            <a:cxnLst/>
            <a:rect l="l" t="t" r="r" b="b"/>
            <a:pathLst>
              <a:path w="3221250" h="3221250">
                <a:moveTo>
                  <a:pt x="0" y="0"/>
                </a:moveTo>
                <a:lnTo>
                  <a:pt x="3221250" y="0"/>
                </a:lnTo>
                <a:lnTo>
                  <a:pt x="3221250" y="3221250"/>
                </a:lnTo>
                <a:lnTo>
                  <a:pt x="0" y="32212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1" y="3535680"/>
            <a:ext cx="8657939" cy="3215459"/>
            <a:chOff x="0" y="0"/>
            <a:chExt cx="11543919" cy="42872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543919" cy="4287266"/>
            </a:xfrm>
            <a:custGeom>
              <a:avLst/>
              <a:gdLst/>
              <a:ahLst/>
              <a:cxnLst/>
              <a:rect l="l" t="t" r="r" b="b"/>
              <a:pathLst>
                <a:path w="11543919" h="4287266">
                  <a:moveTo>
                    <a:pt x="0" y="0"/>
                  </a:moveTo>
                  <a:lnTo>
                    <a:pt x="11543919" y="0"/>
                  </a:lnTo>
                  <a:lnTo>
                    <a:pt x="11543919" y="4287266"/>
                  </a:lnTo>
                  <a:lnTo>
                    <a:pt x="0" y="4287266"/>
                  </a:lnTo>
                  <a:close/>
                </a:path>
              </a:pathLst>
            </a:custGeom>
            <a:solidFill>
              <a:srgbClr val="003250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01072" y="4475226"/>
            <a:ext cx="6293568" cy="1445514"/>
            <a:chOff x="0" y="0"/>
            <a:chExt cx="8391423" cy="192735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391422" cy="1927347"/>
            </a:xfrm>
            <a:custGeom>
              <a:avLst/>
              <a:gdLst/>
              <a:ahLst/>
              <a:cxnLst/>
              <a:rect l="l" t="t" r="r" b="b"/>
              <a:pathLst>
                <a:path w="8391422" h="1927347">
                  <a:moveTo>
                    <a:pt x="0" y="0"/>
                  </a:moveTo>
                  <a:lnTo>
                    <a:pt x="8391422" y="0"/>
                  </a:lnTo>
                  <a:lnTo>
                    <a:pt x="8391422" y="1927347"/>
                  </a:lnTo>
                  <a:lnTo>
                    <a:pt x="0" y="1927347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9164" b="-3050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76200"/>
              <a:ext cx="8391423" cy="185115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6480"/>
                </a:lnSpc>
                <a:spcBef>
                  <a:spcPct val="0"/>
                </a:spcBef>
              </a:pPr>
              <a:r>
                <a:rPr lang="en-US" sz="6000" u="none" strike="noStrike">
                  <a:solidFill>
                    <a:srgbClr val="FFFFFF"/>
                  </a:solidFill>
                  <a:latin typeface="Oswald"/>
                  <a:ea typeface="Oswald"/>
                  <a:cs typeface="Oswald"/>
                  <a:sym typeface="Oswald"/>
                </a:rPr>
                <a:t>ZADOWOLONY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7382085" y="1302582"/>
            <a:ext cx="4297499" cy="7733738"/>
          </a:xfrm>
          <a:custGeom>
            <a:avLst/>
            <a:gdLst/>
            <a:ahLst/>
            <a:cxnLst/>
            <a:rect l="l" t="t" r="r" b="b"/>
            <a:pathLst>
              <a:path w="4297499" h="7733738">
                <a:moveTo>
                  <a:pt x="0" y="0"/>
                </a:moveTo>
                <a:lnTo>
                  <a:pt x="4297499" y="0"/>
                </a:lnTo>
                <a:lnTo>
                  <a:pt x="4297499" y="7733738"/>
                </a:lnTo>
                <a:lnTo>
                  <a:pt x="0" y="77337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6799469" y="8043967"/>
            <a:ext cx="1700708" cy="1703661"/>
            <a:chOff x="0" y="0"/>
            <a:chExt cx="2267610" cy="2271547"/>
          </a:xfrm>
        </p:grpSpPr>
        <p:sp>
          <p:nvSpPr>
            <p:cNvPr id="10" name="Freeform 10"/>
            <p:cNvSpPr/>
            <p:nvPr/>
          </p:nvSpPr>
          <p:spPr>
            <a:xfrm>
              <a:off x="95" y="-48"/>
              <a:ext cx="2267426" cy="2271363"/>
            </a:xfrm>
            <a:custGeom>
              <a:avLst/>
              <a:gdLst/>
              <a:ahLst/>
              <a:cxnLst/>
              <a:rect l="l" t="t" r="r" b="b"/>
              <a:pathLst>
                <a:path w="2267426" h="2271363">
                  <a:moveTo>
                    <a:pt x="332137" y="332661"/>
                  </a:moveTo>
                  <a:cubicBezTo>
                    <a:pt x="-110712" y="776145"/>
                    <a:pt x="-110712" y="1495219"/>
                    <a:pt x="332137" y="1938703"/>
                  </a:cubicBezTo>
                  <a:cubicBezTo>
                    <a:pt x="774986" y="2382187"/>
                    <a:pt x="1492790" y="2382314"/>
                    <a:pt x="1935385" y="1938703"/>
                  </a:cubicBezTo>
                  <a:cubicBezTo>
                    <a:pt x="2377980" y="1495092"/>
                    <a:pt x="2378234" y="776145"/>
                    <a:pt x="1935385" y="332661"/>
                  </a:cubicBezTo>
                  <a:cubicBezTo>
                    <a:pt x="1492536" y="-110823"/>
                    <a:pt x="774732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010924" y="8268110"/>
            <a:ext cx="1277779" cy="1279998"/>
            <a:chOff x="0" y="0"/>
            <a:chExt cx="1703705" cy="1706664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428275" y="2359447"/>
            <a:ext cx="1700708" cy="1703661"/>
            <a:chOff x="0" y="0"/>
            <a:chExt cx="2267610" cy="2271547"/>
          </a:xfrm>
        </p:grpSpPr>
        <p:sp>
          <p:nvSpPr>
            <p:cNvPr id="14" name="Freeform 14"/>
            <p:cNvSpPr/>
            <p:nvPr/>
          </p:nvSpPr>
          <p:spPr>
            <a:xfrm>
              <a:off x="95" y="-48"/>
              <a:ext cx="2267426" cy="2271363"/>
            </a:xfrm>
            <a:custGeom>
              <a:avLst/>
              <a:gdLst/>
              <a:ahLst/>
              <a:cxnLst/>
              <a:rect l="l" t="t" r="r" b="b"/>
              <a:pathLst>
                <a:path w="2267426" h="2271363">
                  <a:moveTo>
                    <a:pt x="332137" y="332661"/>
                  </a:moveTo>
                  <a:cubicBezTo>
                    <a:pt x="-110712" y="776145"/>
                    <a:pt x="-110712" y="1495219"/>
                    <a:pt x="332137" y="1938703"/>
                  </a:cubicBezTo>
                  <a:cubicBezTo>
                    <a:pt x="774986" y="2382187"/>
                    <a:pt x="1492790" y="2382314"/>
                    <a:pt x="1935385" y="1938703"/>
                  </a:cubicBezTo>
                  <a:cubicBezTo>
                    <a:pt x="2377980" y="1495092"/>
                    <a:pt x="2378234" y="776145"/>
                    <a:pt x="1935385" y="332661"/>
                  </a:cubicBezTo>
                  <a:cubicBezTo>
                    <a:pt x="1492536" y="-110823"/>
                    <a:pt x="774732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639739" y="2571274"/>
            <a:ext cx="1277779" cy="1279998"/>
            <a:chOff x="0" y="0"/>
            <a:chExt cx="1703705" cy="170666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559901" y="6340316"/>
            <a:ext cx="1700708" cy="1703661"/>
            <a:chOff x="0" y="0"/>
            <a:chExt cx="2267610" cy="2271547"/>
          </a:xfrm>
        </p:grpSpPr>
        <p:sp>
          <p:nvSpPr>
            <p:cNvPr id="18" name="Freeform 18"/>
            <p:cNvSpPr/>
            <p:nvPr/>
          </p:nvSpPr>
          <p:spPr>
            <a:xfrm>
              <a:off x="95" y="-48"/>
              <a:ext cx="2267426" cy="2271363"/>
            </a:xfrm>
            <a:custGeom>
              <a:avLst/>
              <a:gdLst/>
              <a:ahLst/>
              <a:cxnLst/>
              <a:rect l="l" t="t" r="r" b="b"/>
              <a:pathLst>
                <a:path w="2267426" h="2271363">
                  <a:moveTo>
                    <a:pt x="332137" y="332661"/>
                  </a:moveTo>
                  <a:cubicBezTo>
                    <a:pt x="-110712" y="776145"/>
                    <a:pt x="-110712" y="1495219"/>
                    <a:pt x="332137" y="1938703"/>
                  </a:cubicBezTo>
                  <a:cubicBezTo>
                    <a:pt x="774986" y="2382187"/>
                    <a:pt x="1492790" y="2382314"/>
                    <a:pt x="1935385" y="1938703"/>
                  </a:cubicBezTo>
                  <a:cubicBezTo>
                    <a:pt x="2377980" y="1495092"/>
                    <a:pt x="2378234" y="776145"/>
                    <a:pt x="1935385" y="332661"/>
                  </a:cubicBezTo>
                  <a:cubicBezTo>
                    <a:pt x="1492536" y="-110823"/>
                    <a:pt x="774732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771356" y="6552162"/>
            <a:ext cx="1277779" cy="1279998"/>
            <a:chOff x="0" y="0"/>
            <a:chExt cx="1703705" cy="170666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616256" y="539182"/>
            <a:ext cx="1700717" cy="1703699"/>
            <a:chOff x="0" y="0"/>
            <a:chExt cx="2267623" cy="2271598"/>
          </a:xfrm>
        </p:grpSpPr>
        <p:sp>
          <p:nvSpPr>
            <p:cNvPr id="22" name="Freeform 22"/>
            <p:cNvSpPr/>
            <p:nvPr/>
          </p:nvSpPr>
          <p:spPr>
            <a:xfrm>
              <a:off x="95" y="-48"/>
              <a:ext cx="2267601" cy="2271490"/>
            </a:xfrm>
            <a:custGeom>
              <a:avLst/>
              <a:gdLst/>
              <a:ahLst/>
              <a:cxnLst/>
              <a:rect l="l" t="t" r="r" b="b"/>
              <a:pathLst>
                <a:path w="2267601" h="2271490">
                  <a:moveTo>
                    <a:pt x="332137" y="332661"/>
                  </a:moveTo>
                  <a:cubicBezTo>
                    <a:pt x="-110712" y="776145"/>
                    <a:pt x="-110712" y="1495346"/>
                    <a:pt x="332137" y="1938830"/>
                  </a:cubicBezTo>
                  <a:cubicBezTo>
                    <a:pt x="774986" y="2382314"/>
                    <a:pt x="1492790" y="2382441"/>
                    <a:pt x="1935512" y="1938830"/>
                  </a:cubicBezTo>
                  <a:cubicBezTo>
                    <a:pt x="2378234" y="1495219"/>
                    <a:pt x="2378361" y="776145"/>
                    <a:pt x="1935512" y="332661"/>
                  </a:cubicBezTo>
                  <a:cubicBezTo>
                    <a:pt x="1492663" y="-110823"/>
                    <a:pt x="774859" y="-110950"/>
                    <a:pt x="332137" y="332661"/>
                  </a:cubicBezTo>
                  <a:close/>
                </a:path>
              </a:pathLst>
            </a:custGeom>
            <a:solidFill>
              <a:srgbClr val="DCDDE0">
                <a:alpha val="7059"/>
              </a:srgbClr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6797535" y="738711"/>
            <a:ext cx="1277779" cy="1280017"/>
            <a:chOff x="0" y="0"/>
            <a:chExt cx="1703705" cy="170669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703657" cy="1706626"/>
            </a:xfrm>
            <a:custGeom>
              <a:avLst/>
              <a:gdLst/>
              <a:ahLst/>
              <a:cxnLst/>
              <a:rect l="l" t="t" r="r" b="b"/>
              <a:pathLst>
                <a:path w="1703657" h="1706626">
                  <a:moveTo>
                    <a:pt x="249555" y="249936"/>
                  </a:moveTo>
                  <a:cubicBezTo>
                    <a:pt x="-83185" y="583184"/>
                    <a:pt x="-83185" y="1123442"/>
                    <a:pt x="249555" y="1456690"/>
                  </a:cubicBezTo>
                  <a:cubicBezTo>
                    <a:pt x="582295" y="1789938"/>
                    <a:pt x="1121537" y="1789938"/>
                    <a:pt x="1454150" y="1456690"/>
                  </a:cubicBezTo>
                  <a:cubicBezTo>
                    <a:pt x="1786763" y="1123442"/>
                    <a:pt x="1786890" y="583184"/>
                    <a:pt x="1454150" y="249936"/>
                  </a:cubicBezTo>
                  <a:cubicBezTo>
                    <a:pt x="1121410" y="-83312"/>
                    <a:pt x="582168" y="-83312"/>
                    <a:pt x="249555" y="249936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232743" y="465734"/>
            <a:ext cx="6383512" cy="2441143"/>
            <a:chOff x="0" y="0"/>
            <a:chExt cx="8511350" cy="325485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511354" cy="3254860"/>
            </a:xfrm>
            <a:custGeom>
              <a:avLst/>
              <a:gdLst/>
              <a:ahLst/>
              <a:cxnLst/>
              <a:rect l="l" t="t" r="r" b="b"/>
              <a:pathLst>
                <a:path w="8511354" h="3254860">
                  <a:moveTo>
                    <a:pt x="0" y="0"/>
                  </a:moveTo>
                  <a:lnTo>
                    <a:pt x="8511354" y="0"/>
                  </a:lnTo>
                  <a:lnTo>
                    <a:pt x="8511354" y="3254860"/>
                  </a:lnTo>
                  <a:lnTo>
                    <a:pt x="0" y="325486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1996" r="11760" b="2207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123825"/>
              <a:ext cx="8511350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en-US" sz="28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JEDNOSTKA 1: PRAKTYCZNE WYKORZYSTANIE NARZĘDZI SZTUCZNEJ INTELIGENCJI DO SPERSONALIZOWANEGO UCZENIA SIĘ I OCENY UMIEJĘTNOŚCI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24947" y="7660100"/>
            <a:ext cx="5245818" cy="2441143"/>
            <a:chOff x="0" y="0"/>
            <a:chExt cx="6994423" cy="3254858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6994428" cy="3254841"/>
            </a:xfrm>
            <a:custGeom>
              <a:avLst/>
              <a:gdLst/>
              <a:ahLst/>
              <a:cxnLst/>
              <a:rect l="l" t="t" r="r" b="b"/>
              <a:pathLst>
                <a:path w="6994428" h="3254841">
                  <a:moveTo>
                    <a:pt x="0" y="0"/>
                  </a:moveTo>
                  <a:lnTo>
                    <a:pt x="6994428" y="0"/>
                  </a:lnTo>
                  <a:lnTo>
                    <a:pt x="6994428" y="3254841"/>
                  </a:lnTo>
                  <a:lnTo>
                    <a:pt x="0" y="3254841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4783" b="4103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123825"/>
              <a:ext cx="6994423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en-US" sz="28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JEDNOSTKA 4: OBOWIĄZKI NAUCZYCIELA W ZAKRESIE NADZOROWANIA ZASTOSOWAŃ SZTUCZNEJ INTELIGENCJI W EDUKACJI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2414733" y="2010880"/>
            <a:ext cx="4933188" cy="3031693"/>
            <a:chOff x="0" y="0"/>
            <a:chExt cx="6577584" cy="4042258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577584" cy="4042263"/>
            </a:xfrm>
            <a:custGeom>
              <a:avLst/>
              <a:gdLst/>
              <a:ahLst/>
              <a:cxnLst/>
              <a:rect l="l" t="t" r="r" b="b"/>
              <a:pathLst>
                <a:path w="6577584" h="4042263">
                  <a:moveTo>
                    <a:pt x="0" y="0"/>
                  </a:moveTo>
                  <a:lnTo>
                    <a:pt x="6577584" y="0"/>
                  </a:lnTo>
                  <a:lnTo>
                    <a:pt x="6577584" y="4042263"/>
                  </a:lnTo>
                  <a:lnTo>
                    <a:pt x="0" y="404226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4970" b="51558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123825"/>
              <a:ext cx="6577584" cy="41660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en-US" sz="28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JEDNOSTKA 2: OPRACOWYWANIE INKLUZYWNYCH DZIAŁAŃ EDUKACYJNYCH I MENTORINGOWYCH OPARTYCH NA SZTUCZNEJ INTELIGENCJI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2128983" y="6096629"/>
            <a:ext cx="4933188" cy="2441143"/>
            <a:chOff x="0" y="0"/>
            <a:chExt cx="6577584" cy="3254858"/>
          </a:xfrm>
        </p:grpSpPr>
        <p:sp>
          <p:nvSpPr>
            <p:cNvPr id="35" name="Freeform 35"/>
            <p:cNvSpPr/>
            <p:nvPr/>
          </p:nvSpPr>
          <p:spPr>
            <a:xfrm>
              <a:off x="0" y="0"/>
              <a:ext cx="6577584" cy="3254844"/>
            </a:xfrm>
            <a:custGeom>
              <a:avLst/>
              <a:gdLst/>
              <a:ahLst/>
              <a:cxnLst/>
              <a:rect l="l" t="t" r="r" b="b"/>
              <a:pathLst>
                <a:path w="6577584" h="3254844">
                  <a:moveTo>
                    <a:pt x="0" y="0"/>
                  </a:moveTo>
                  <a:lnTo>
                    <a:pt x="6577584" y="0"/>
                  </a:lnTo>
                  <a:lnTo>
                    <a:pt x="6577584" y="3254844"/>
                  </a:lnTo>
                  <a:lnTo>
                    <a:pt x="0" y="3254844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17724" b="38971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0" y="-123825"/>
              <a:ext cx="6577584" cy="337868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000"/>
                </a:lnSpc>
                <a:spcBef>
                  <a:spcPct val="0"/>
                </a:spcBef>
              </a:pPr>
              <a:r>
                <a:rPr lang="en-US" sz="2800" u="none" strike="noStrike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JEDNOSTKA 3: WYMIAR LUDZKI I KONTROLA PEDAGOGICZNA W SZKOLENIU WSPOMAGANYM SZTUCZNĄ INTELIGENCJĄ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6853176" y="3535680"/>
            <a:ext cx="3294002" cy="3147593"/>
            <a:chOff x="0" y="0"/>
            <a:chExt cx="4392003" cy="4196791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4392041" cy="4196842"/>
            </a:xfrm>
            <a:custGeom>
              <a:avLst/>
              <a:gdLst/>
              <a:ahLst/>
              <a:cxnLst/>
              <a:rect l="l" t="t" r="r" b="b"/>
              <a:pathLst>
                <a:path w="4392041" h="4196842">
                  <a:moveTo>
                    <a:pt x="0" y="0"/>
                  </a:moveTo>
                  <a:lnTo>
                    <a:pt x="4392041" y="0"/>
                  </a:lnTo>
                  <a:lnTo>
                    <a:pt x="4392041" y="4196842"/>
                  </a:lnTo>
                  <a:lnTo>
                    <a:pt x="0" y="41968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-42703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7263915" y="99884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1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1112834" y="2831401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2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1217631" y="6812309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3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455475" y="8528247"/>
            <a:ext cx="331589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00"/>
              </a:lnSpc>
              <a:spcBef>
                <a:spcPct val="0"/>
              </a:spcBef>
            </a:pPr>
            <a:r>
              <a:rPr lang="en-US" sz="4500" u="none" strike="noStrike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4</a:t>
            </a:r>
          </a:p>
        </p:txBody>
      </p:sp>
      <p:grpSp>
        <p:nvGrpSpPr>
          <p:cNvPr id="43" name="Group 43">
            <a:extLst>
              <a:ext uri="{FF2B5EF4-FFF2-40B4-BE49-F238E27FC236}">
                <a16:creationId xmlns:a16="http://schemas.microsoft.com/office/drawing/2014/main" id="{4409D64C-0B9E-CABC-5225-6F2C251B0853}"/>
              </a:ext>
            </a:extLst>
          </p:cNvPr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44" name="Freeform 44" descr="A logo with a person's head in a circle  AI-generated content may be incorrect.">
              <a:extLst>
                <a:ext uri="{FF2B5EF4-FFF2-40B4-BE49-F238E27FC236}">
                  <a16:creationId xmlns:a16="http://schemas.microsoft.com/office/drawing/2014/main" id="{1D8BECF2-2C89-8A1C-4333-820EE5AAD04C}"/>
                </a:ext>
              </a:extLst>
            </p:cNvPr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r="1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61495" y="939379"/>
            <a:ext cx="6540246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CELE NAUKI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1982193" y="7408907"/>
            <a:ext cx="3958914" cy="617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291"/>
              </a:lnSpc>
              <a:spcBef>
                <a:spcPct val="0"/>
              </a:spcBef>
            </a:pPr>
            <a:r>
              <a:rPr lang="en-US" sz="3150" b="1" u="none" strike="noStrike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rPr>
              <a:t>Wstaw tutaj napisy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0639" y="2534764"/>
            <a:ext cx="1008555" cy="1010098"/>
            <a:chOff x="0" y="0"/>
            <a:chExt cx="1344740" cy="134679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70639" y="3829060"/>
            <a:ext cx="1008555" cy="1010098"/>
            <a:chOff x="0" y="0"/>
            <a:chExt cx="1344740" cy="134679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70639" y="5159921"/>
            <a:ext cx="1008555" cy="1010098"/>
            <a:chOff x="0" y="0"/>
            <a:chExt cx="1344740" cy="134679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70639" y="6417640"/>
            <a:ext cx="1008555" cy="1010098"/>
            <a:chOff x="0" y="0"/>
            <a:chExt cx="1344740" cy="134679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0639" y="7675359"/>
            <a:ext cx="1008555" cy="1010098"/>
            <a:chOff x="0" y="0"/>
            <a:chExt cx="1344740" cy="1346797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4676" cy="1346708"/>
            </a:xfrm>
            <a:custGeom>
              <a:avLst/>
              <a:gdLst/>
              <a:ahLst/>
              <a:cxnLst/>
              <a:rect l="l" t="t" r="r" b="b"/>
              <a:pathLst>
                <a:path w="1344676" h="1346708">
                  <a:moveTo>
                    <a:pt x="0" y="672338"/>
                  </a:moveTo>
                  <a:cubicBezTo>
                    <a:pt x="0" y="300990"/>
                    <a:pt x="300990" y="0"/>
                    <a:pt x="672338" y="0"/>
                  </a:cubicBezTo>
                  <a:cubicBezTo>
                    <a:pt x="1043686" y="0"/>
                    <a:pt x="1344676" y="300990"/>
                    <a:pt x="1344676" y="672338"/>
                  </a:cubicBezTo>
                  <a:lnTo>
                    <a:pt x="1344676" y="674370"/>
                  </a:lnTo>
                  <a:cubicBezTo>
                    <a:pt x="1344676" y="1045718"/>
                    <a:pt x="1043686" y="1346708"/>
                    <a:pt x="672338" y="1346708"/>
                  </a:cubicBezTo>
                  <a:cubicBezTo>
                    <a:pt x="300990" y="1346708"/>
                    <a:pt x="0" y="1045718"/>
                    <a:pt x="0" y="674370"/>
                  </a:cubicBezTo>
                  <a:close/>
                </a:path>
              </a:pathLst>
            </a:custGeom>
            <a:solidFill>
              <a:srgbClr val="EBD0C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2453326" y="2496888"/>
            <a:ext cx="12636884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Dowiedz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stosować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kształtujących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zwrotnych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monitorowaniu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ramach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ciągłego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453326" y="3990442"/>
            <a:ext cx="1211805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Przeanalizuj mocne i słabe strony narzędzi sztucznej inteligencji wykorzystywanych do wspomagania uczenia się i oceny.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53326" y="5303020"/>
            <a:ext cx="1174990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Dostosowywanie działań wspomaganych przez sztuczną inteligencję do różnych profili uczniów, poziomów kompetencji cyfrowych i kontekstów organizacyjnych.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53326" y="6560739"/>
            <a:ext cx="11284687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Łącząc wykorzystanie sztucznej inteligencji z pomocą człowieka, zapewniamy uczniom wartościową interakcję, refleksję i autonomię.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453326" y="7825578"/>
            <a:ext cx="11469672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Stosowanie zasad etycznych, wymogów ochrony danych i odpowiedzialnych praktyk sztucznej inteligencji w działaniach szkoleniowych i mentoringowych.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1369928" y="2593705"/>
            <a:ext cx="409975" cy="733120"/>
            <a:chOff x="0" y="0"/>
            <a:chExt cx="546633" cy="97749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1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369933" y="3920452"/>
            <a:ext cx="409975" cy="733120"/>
            <a:chOff x="0" y="0"/>
            <a:chExt cx="546633" cy="977494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2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69928" y="5233030"/>
            <a:ext cx="409975" cy="733120"/>
            <a:chOff x="0" y="0"/>
            <a:chExt cx="546633" cy="977494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3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1369933" y="6490749"/>
            <a:ext cx="409975" cy="733120"/>
            <a:chOff x="0" y="0"/>
            <a:chExt cx="546633" cy="977494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4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1369933" y="7755588"/>
            <a:ext cx="409975" cy="733120"/>
            <a:chOff x="0" y="0"/>
            <a:chExt cx="546633" cy="97749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546634" cy="977493"/>
            </a:xfrm>
            <a:custGeom>
              <a:avLst/>
              <a:gdLst/>
              <a:ahLst/>
              <a:cxnLst/>
              <a:rect l="l" t="t" r="r" b="b"/>
              <a:pathLst>
                <a:path w="546634" h="977493">
                  <a:moveTo>
                    <a:pt x="0" y="0"/>
                  </a:moveTo>
                  <a:lnTo>
                    <a:pt x="546634" y="0"/>
                  </a:lnTo>
                  <a:lnTo>
                    <a:pt x="546634" y="977493"/>
                  </a:lnTo>
                  <a:lnTo>
                    <a:pt x="0" y="977493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l="-124399" r="-124399" b="2398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9525"/>
              <a:ext cx="546633" cy="98701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320"/>
                </a:lnSpc>
                <a:spcBef>
                  <a:spcPct val="0"/>
                </a:spcBef>
              </a:pPr>
              <a:r>
                <a:rPr lang="en-US" sz="3600" u="none" strike="noStrike">
                  <a:solidFill>
                    <a:srgbClr val="FFFFFF"/>
                  </a:solidFill>
                  <a:latin typeface="Lato Light"/>
                  <a:ea typeface="Lato Light"/>
                  <a:cs typeface="Lato Light"/>
                  <a:sym typeface="Lato Light"/>
                </a:rPr>
                <a:t>5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15463096" y="2516355"/>
            <a:ext cx="1639262" cy="2121370"/>
            <a:chOff x="0" y="0"/>
            <a:chExt cx="2185683" cy="2828493"/>
          </a:xfrm>
        </p:grpSpPr>
        <p:sp>
          <p:nvSpPr>
            <p:cNvPr id="35" name="Freeform 35" descr="Obraz przedstawiający antenę  Automatycznie generowany opis"/>
            <p:cNvSpPr/>
            <p:nvPr/>
          </p:nvSpPr>
          <p:spPr>
            <a:xfrm>
              <a:off x="0" y="0"/>
              <a:ext cx="2185670" cy="2828544"/>
            </a:xfrm>
            <a:custGeom>
              <a:avLst/>
              <a:gdLst/>
              <a:ahLst/>
              <a:cxnLst/>
              <a:rect l="l" t="t" r="r" b="b"/>
              <a:pathLst>
                <a:path w="2185670" h="2828544">
                  <a:moveTo>
                    <a:pt x="0" y="0"/>
                  </a:moveTo>
                  <a:lnTo>
                    <a:pt x="2185670" y="0"/>
                  </a:lnTo>
                  <a:lnTo>
                    <a:pt x="2185670" y="2828544"/>
                  </a:lnTo>
                  <a:lnTo>
                    <a:pt x="0" y="28285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34280" t="-30435" r="-143905" b="-29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14302759" y="6297759"/>
            <a:ext cx="1728340" cy="2414454"/>
            <a:chOff x="0" y="0"/>
            <a:chExt cx="2304453" cy="3219272"/>
          </a:xfrm>
        </p:grpSpPr>
        <p:sp>
          <p:nvSpPr>
            <p:cNvPr id="37" name="Freeform 37" descr="Obraz przedstawiający antenę  Automatycznie generowany opis"/>
            <p:cNvSpPr/>
            <p:nvPr/>
          </p:nvSpPr>
          <p:spPr>
            <a:xfrm>
              <a:off x="0" y="0"/>
              <a:ext cx="2304415" cy="3219323"/>
            </a:xfrm>
            <a:custGeom>
              <a:avLst/>
              <a:gdLst/>
              <a:ahLst/>
              <a:cxnLst/>
              <a:rect l="l" t="t" r="r" b="b"/>
              <a:pathLst>
                <a:path w="2304415" h="3219323">
                  <a:moveTo>
                    <a:pt x="0" y="0"/>
                  </a:moveTo>
                  <a:lnTo>
                    <a:pt x="2304415" y="0"/>
                  </a:lnTo>
                  <a:lnTo>
                    <a:pt x="2304415" y="3219323"/>
                  </a:lnTo>
                  <a:lnTo>
                    <a:pt x="0" y="32193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43558" t="-24079" r="-34633" b="-241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8BAC4264-DDA1-D436-87AE-43B87ED6D130}"/>
              </a:ext>
            </a:extLst>
          </p:cNvPr>
          <p:cNvSpPr txBox="1"/>
          <p:nvPr/>
        </p:nvSpPr>
        <p:spPr>
          <a:xfrm>
            <a:off x="1070639" y="1765053"/>
            <a:ext cx="11015739" cy="344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2880"/>
              </a:lnSpc>
              <a:spcBef>
                <a:spcPct val="0"/>
              </a:spcBef>
            </a:pPr>
            <a:r>
              <a:rPr lang="pl-PL" sz="2400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 ukończeniu tego modułu uczestnicy będą potrafili:</a:t>
            </a: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180818" y="0"/>
            <a:ext cx="6107182" cy="10287000"/>
            <a:chOff x="0" y="0"/>
            <a:chExt cx="814291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42859" cy="13716000"/>
            </a:xfrm>
            <a:custGeom>
              <a:avLst/>
              <a:gdLst/>
              <a:ahLst/>
              <a:cxnLst/>
              <a:rect l="l" t="t" r="r" b="b"/>
              <a:pathLst>
                <a:path w="8142859" h="13716000">
                  <a:moveTo>
                    <a:pt x="0" y="0"/>
                  </a:moveTo>
                  <a:lnTo>
                    <a:pt x="8142859" y="0"/>
                  </a:lnTo>
                  <a:lnTo>
                    <a:pt x="8142859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291033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WSTĘP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904206" y="408956"/>
            <a:ext cx="2799445" cy="1224267"/>
            <a:chOff x="0" y="0"/>
            <a:chExt cx="3732593" cy="1632356"/>
          </a:xfrm>
        </p:grpSpPr>
        <p:sp>
          <p:nvSpPr>
            <p:cNvPr id="6" name="Freeform 6" descr="Logo z głową człowieka w okręgu.  Treść generowana przez sztuczną inteligencję może być nieprawidłowa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2205899"/>
            <a:ext cx="10588913" cy="5791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 inteligencja odgrywa coraz ważniejszą rolę w edukacji i szkoleniach. Jako instruktor kształcenia ustawicznego (CPE) prawdopodobnie korzystasz już z narzędzi AI do tworzenia treści, prowadzenia zajęć dydaktycznych, oceny lub udzielania wskazówek uczniom. Zrozumienie, jak odpowiedzialnie integrować te technologie, staje się niezbędną umiejętnością zawodową.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tym module dowiesz się, jak odpowiedzialnie integrować sztuczną inteligencję z procesami szkoleniowymi i mentoringowymi. Omówione zostaną takie aspekty, jak wspomaganie decyzji, spersonalizowane uczenie się, ograniczenia wykorzystania sztucznej inteligencji we wsparciu studentów oraz znaczenie profesjonalnej oceny w kontekstach opartych na technologii.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Celem nie jest po prostu nauczenie się, jak korzystać z narzędzi sztucznej inteligencji, ale rozwinięcie wiedzy i umiejętności niezbędnych do ich etycznego, zrównoważonego i spójnego integrowania z praktykami edukacyjnymi i mentoringowymi.</a:t>
            </a:r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40564"/>
            <a:ext cx="5972062" cy="8321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99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1: </a:t>
            </a:r>
          </a:p>
          <a:p>
            <a:pPr marL="0" lvl="0" indent="0" algn="l">
              <a:lnSpc>
                <a:spcPts val="6599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PRAKTYCZNE WYKORZYSTANIE NARZĘDZI SZTUCZNEJ INTELIGENCJI DO SPERSONALIZOWANEGO UCZENIA SIĘ I OCENY UMIEJĘTNOŚCI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771632" y="0"/>
            <a:ext cx="7516368" cy="10287000"/>
            <a:chOff x="0" y="0"/>
            <a:chExt cx="10021824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6451" r="-5892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2722280"/>
            <a:ext cx="9113552" cy="506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Praktyczne wykorzystanie narzędzi sztucznej inteligencji (AI) w kształceniu ustawicznym pozwala nam przejść od nauczania standaryzowanego do podejścia skoncentrowanego na uczniu, dostosowując się do jego indywidualnych potrzeb, tempa i umiejętności.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Analizując duże ilości danych w czasie rzeczywistym, systemy sztucznej inteligencji potrafią identyfikować luki w wiedzy i dostarczać spersonalizowane treści na podstawie mocnych i słabych stron każdego ucznia.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Ponadto sztuczna inteligencja ułatwia personalizację za pomocą adaptacyjnych platform edukacyjnych (ALP) i inteligentnych asystentów.</a:t>
            </a:r>
          </a:p>
        </p:txBody>
      </p:sp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89811" y="3579638"/>
            <a:ext cx="5506641" cy="843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UKŁAD TYTUŁU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885456"/>
            <a:ext cx="16230600" cy="5067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43196" lvl="1" indent="-271598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Badanie uczniów szkół zawodowych z 2025 roku (Budiman i in.) wykazało poprawę wyników nauczania dzięki stosowaniu ocen opartych na sztucznej inteligencji. Uczniowie, którzy korzystali z ocen zintegrowanych ze sztuczną inteligencją, osiągnęli średni wynik końcowy testu na poziomie 85,6%, w porównaniu z 76,4% w tradycyjnej grupie kontrolnej.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43196" lvl="1" indent="-271598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szkolnictwie zawodowym i technicznym, gdzie praktyczne umiejętności techniczne są niezbędne, sztuczna inteligencja może wspierać naukę, zapewniając natychmiastową informację zwrotną i korekty, pomagając uczniom w szybszym rozwoju. Studium przypadku przeprowadzone w Niemczech wykazało, że oceny oparte na sztucznej inteligencji w szkolnictwie zawodowym poprawiły wskaźniki nabywania umiejętności o 30% w porównaniu z metodami tradycyjnymi.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43196" lvl="1" indent="-271598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amerykańskich politechnikach platformy edukacyjne oparte na sztucznej inteligencji przyczyniły się do 20-procentowego obniżenia wskaźnika rezygnacji ze studiów dzięki wykorzystaniu testów adaptacyjnych (Budiman i in., 2025).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85850"/>
            <a:ext cx="16230600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PRAKTYCZNE WYKORZYSTANIE NARZĘDZI SZTUCZNEJ INTELIGENCJI DO SPERSONALIZOWANEGO UCZENIA SIĘ I OCENY UMIEJĘTNOŚCI</a:t>
            </a: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29980" y="3423009"/>
            <a:ext cx="0" cy="1410958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28700" y="1127674"/>
            <a:ext cx="15911348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PRZEJŚCIE NA PERSONALIZACJĘ JEST NAPĘDZANE PRZEZ KONKRETNE ALGORYTMY SZTUCZNEJ INTELIGENCJI: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266806" y="2801407"/>
            <a:ext cx="9701946" cy="557270"/>
            <a:chOff x="0" y="0"/>
            <a:chExt cx="12935928" cy="74302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935924" cy="743026"/>
            </a:xfrm>
            <a:custGeom>
              <a:avLst/>
              <a:gdLst/>
              <a:ahLst/>
              <a:cxnLst/>
              <a:rect l="l" t="t" r="r" b="b"/>
              <a:pathLst>
                <a:path w="12935924" h="743026">
                  <a:moveTo>
                    <a:pt x="0" y="0"/>
                  </a:moveTo>
                  <a:lnTo>
                    <a:pt x="12935924" y="0"/>
                  </a:lnTo>
                  <a:lnTo>
                    <a:pt x="1293592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9230" b="-28923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2935928" cy="74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Uczenie maszynowe (ML)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307316" y="3507781"/>
            <a:ext cx="15951984" cy="723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Algorytmy takie jak Random Forest czy Deep Knowledge Tracing klasyfikują style uczenia się i śledzą poziomy wiedzy, aby proponować spersonalizowane ścieżki kształcenia.</a:t>
            </a:r>
          </a:p>
        </p:txBody>
      </p:sp>
      <p:sp>
        <p:nvSpPr>
          <p:cNvPr id="8" name="AutoShape 8"/>
          <p:cNvSpPr/>
          <p:nvPr/>
        </p:nvSpPr>
        <p:spPr>
          <a:xfrm>
            <a:off x="839505" y="5584231"/>
            <a:ext cx="0" cy="1664135"/>
          </a:xfrm>
          <a:prstGeom prst="line">
            <a:avLst/>
          </a:prstGeom>
          <a:ln w="19050" cap="rnd">
            <a:solidFill>
              <a:srgbClr val="9399A1"/>
            </a:solidFill>
            <a:prstDash val="solid"/>
            <a:headEnd type="none" w="sm" len="sm"/>
            <a:tailEnd type="triangle" w="lg" len="med"/>
          </a:ln>
        </p:spPr>
        <p:txBody>
          <a:bodyPr/>
          <a:lstStyle/>
          <a:p>
            <a:endParaRPr lang="es-ES"/>
          </a:p>
        </p:txBody>
      </p:sp>
      <p:sp>
        <p:nvSpPr>
          <p:cNvPr id="9" name="Freeform 9"/>
          <p:cNvSpPr/>
          <p:nvPr/>
        </p:nvSpPr>
        <p:spPr>
          <a:xfrm>
            <a:off x="651910" y="7449541"/>
            <a:ext cx="375190" cy="289074"/>
          </a:xfrm>
          <a:custGeom>
            <a:avLst/>
            <a:gdLst/>
            <a:ahLst/>
            <a:cxnLst/>
            <a:rect l="l" t="t" r="r" b="b"/>
            <a:pathLst>
              <a:path w="375190" h="289074">
                <a:moveTo>
                  <a:pt x="0" y="0"/>
                </a:moveTo>
                <a:lnTo>
                  <a:pt x="375190" y="0"/>
                </a:lnTo>
                <a:lnTo>
                  <a:pt x="375190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0" name="Freeform 10"/>
          <p:cNvSpPr/>
          <p:nvPr/>
        </p:nvSpPr>
        <p:spPr>
          <a:xfrm>
            <a:off x="651910" y="5032396"/>
            <a:ext cx="375190" cy="289074"/>
          </a:xfrm>
          <a:custGeom>
            <a:avLst/>
            <a:gdLst/>
            <a:ahLst/>
            <a:cxnLst/>
            <a:rect l="l" t="t" r="r" b="b"/>
            <a:pathLst>
              <a:path w="375190" h="289074">
                <a:moveTo>
                  <a:pt x="0" y="0"/>
                </a:moveTo>
                <a:lnTo>
                  <a:pt x="375190" y="0"/>
                </a:lnTo>
                <a:lnTo>
                  <a:pt x="375190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1" name="Group 11"/>
          <p:cNvGrpSpPr/>
          <p:nvPr/>
        </p:nvGrpSpPr>
        <p:grpSpPr>
          <a:xfrm>
            <a:off x="1266901" y="4854159"/>
            <a:ext cx="9701946" cy="557270"/>
            <a:chOff x="0" y="0"/>
            <a:chExt cx="12935928" cy="74302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935924" cy="743026"/>
            </a:xfrm>
            <a:custGeom>
              <a:avLst/>
              <a:gdLst/>
              <a:ahLst/>
              <a:cxnLst/>
              <a:rect l="l" t="t" r="r" b="b"/>
              <a:pathLst>
                <a:path w="12935924" h="743026">
                  <a:moveTo>
                    <a:pt x="0" y="0"/>
                  </a:moveTo>
                  <a:lnTo>
                    <a:pt x="12935924" y="0"/>
                  </a:lnTo>
                  <a:lnTo>
                    <a:pt x="1293592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9230" b="-28923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0"/>
              <a:ext cx="12935928" cy="74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Generatywna sztuczna inteligencja i chatboty</a:t>
              </a: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287870" y="5584231"/>
            <a:ext cx="15971430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Modele takie jak program Master of Laws mogą przybierać formę indywidualnego tutora, który udziela zwięzłych odpowiedzi bardziej doświadczonym studentom, a osobom z mniejszą wiedzą — szczegółowych przykładów i uproszczonych wyjaśnień.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266911" y="7326944"/>
            <a:ext cx="9701946" cy="557269"/>
            <a:chOff x="0" y="0"/>
            <a:chExt cx="12935928" cy="743026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935924" cy="743026"/>
            </a:xfrm>
            <a:custGeom>
              <a:avLst/>
              <a:gdLst/>
              <a:ahLst/>
              <a:cxnLst/>
              <a:rect l="l" t="t" r="r" b="b"/>
              <a:pathLst>
                <a:path w="12935924" h="743026">
                  <a:moveTo>
                    <a:pt x="0" y="0"/>
                  </a:moveTo>
                  <a:lnTo>
                    <a:pt x="12935924" y="0"/>
                  </a:lnTo>
                  <a:lnTo>
                    <a:pt x="12935924" y="743026"/>
                  </a:lnTo>
                  <a:lnTo>
                    <a:pt x="0" y="743026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289230" b="-28923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0"/>
              <a:ext cx="12935928" cy="74302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widzenie komputerowe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287870" y="7977492"/>
            <a:ext cx="15971430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laboratoriach kształcenia ustawicznego sztuczna inteligencja może wykorzystywać komputerowe widzenie do wykrywania manualnych czynności wykonywanych przez studentów (np. montażu komponentów), aby mierzyć ich zaangażowanie i zapewniać pomoc podczas projektów praktycznych.</a:t>
            </a:r>
          </a:p>
        </p:txBody>
      </p:sp>
      <p:sp>
        <p:nvSpPr>
          <p:cNvPr id="19" name="Freeform 19"/>
          <p:cNvSpPr/>
          <p:nvPr/>
        </p:nvSpPr>
        <p:spPr>
          <a:xfrm>
            <a:off x="651910" y="2935505"/>
            <a:ext cx="375190" cy="289074"/>
          </a:xfrm>
          <a:custGeom>
            <a:avLst/>
            <a:gdLst/>
            <a:ahLst/>
            <a:cxnLst/>
            <a:rect l="l" t="t" r="r" b="b"/>
            <a:pathLst>
              <a:path w="375190" h="289074">
                <a:moveTo>
                  <a:pt x="0" y="0"/>
                </a:moveTo>
                <a:lnTo>
                  <a:pt x="375190" y="0"/>
                </a:lnTo>
                <a:lnTo>
                  <a:pt x="375190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83409" y="1524000"/>
            <a:ext cx="9973094" cy="7600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instytucjach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kształcenia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szkołach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technicznych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wymienionych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Budimana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wsparcia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trzyetapowym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cyklu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strategicznym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18160" lvl="1" indent="-25908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Analiza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danych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System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szczegółowo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monitoruje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postępy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wzorce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zachowań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przestrzeni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czasu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518160" lvl="1" indent="-25908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Przewidywanie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wyników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identyfikuje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którym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grozi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pozostanie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tyle,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zwłaszcza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przedmiotach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technicznych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początkowe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braki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umiejętnościach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pogłębić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518160" lvl="1" indent="-259080" algn="l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Spersonalizowane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korepetycje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nauczyciele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otrzymują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praktyczne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umożliwiają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przejście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ogólnych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lekcji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spersonalizowanych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sesji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korepetycyjnych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pozwalają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natychmiast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uzupełnić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konkretne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braki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Gradescope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automatyzują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testów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esejów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skracając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czas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jednoczesnym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zachowaniu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obiektywizmu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Oprogramowanie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bazujące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jak Grammarly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Turnitin,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natychmiastową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zwrotną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stylu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pisania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gramatyki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oryginalności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7193185" cy="10287000"/>
            <a:chOff x="0" y="0"/>
            <a:chExt cx="9590913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590913" cy="13716000"/>
            </a:xfrm>
            <a:custGeom>
              <a:avLst/>
              <a:gdLst/>
              <a:ahLst/>
              <a:cxnLst/>
              <a:rect l="l" t="t" r="r" b="b"/>
              <a:pathLst>
                <a:path w="9590913" h="13716000">
                  <a:moveTo>
                    <a:pt x="0" y="0"/>
                  </a:moveTo>
                  <a:lnTo>
                    <a:pt x="9590913" y="0"/>
                  </a:lnTo>
                  <a:lnTo>
                    <a:pt x="959091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2639330"/>
            <a:ext cx="16230600" cy="3837272"/>
            <a:chOff x="0" y="0"/>
            <a:chExt cx="21910878" cy="518021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910890" cy="5180203"/>
            </a:xfrm>
            <a:custGeom>
              <a:avLst/>
              <a:gdLst/>
              <a:ahLst/>
              <a:cxnLst/>
              <a:rect l="l" t="t" r="r" b="b"/>
              <a:pathLst>
                <a:path w="21910890" h="5180203">
                  <a:moveTo>
                    <a:pt x="0" y="863346"/>
                  </a:moveTo>
                  <a:cubicBezTo>
                    <a:pt x="0" y="386588"/>
                    <a:pt x="378647" y="0"/>
                    <a:pt x="845612" y="0"/>
                  </a:cubicBezTo>
                  <a:lnTo>
                    <a:pt x="21065279" y="0"/>
                  </a:lnTo>
                  <a:cubicBezTo>
                    <a:pt x="21532368" y="0"/>
                    <a:pt x="21910890" y="386588"/>
                    <a:pt x="21910890" y="863346"/>
                  </a:cubicBezTo>
                  <a:lnTo>
                    <a:pt x="21910890" y="4316857"/>
                  </a:lnTo>
                  <a:cubicBezTo>
                    <a:pt x="21910890" y="4793742"/>
                    <a:pt x="21532244" y="5180203"/>
                    <a:pt x="21065279" y="5180203"/>
                  </a:cubicBezTo>
                  <a:lnTo>
                    <a:pt x="845612" y="5180203"/>
                  </a:lnTo>
                  <a:cubicBezTo>
                    <a:pt x="378647" y="5180203"/>
                    <a:pt x="0" y="4793615"/>
                    <a:pt x="0" y="4316857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832382" y="3724529"/>
            <a:ext cx="14623236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Podczas nauczania dużej grupy, ręczne dostosowywanie treści staje się praktycznie niemożliwe. Czas potrzebny na ocenę i różnicowanie treści utrudnia prowadzenie wysokiej jakości korepetycji. Automatyzując obszerne zadania administracyjne, takie jak automatyczne ocenianie i adaptacyjna dystrybucja treści, sztuczna inteligencja pozwala uczniom skupić się na niezastąpionych ludzkich funkcjach: wsparciu emocjonalnym, doradztwie moralnym i holistycznym nauczaniu.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1085850"/>
            <a:ext cx="16999677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PRAKTYCZNE WYKORZYSTANIE NARZĘDZI SZTUCZNEJ INTELIGENCJI DO SPERSONALIZOWANEGO UCZENIA SIĘ I OCENY UMIEJĘTNOŚCI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456150" y="7147541"/>
            <a:ext cx="10803150" cy="223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Wykorzystaj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zarządzania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powtarzalnymi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zadaniami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takimi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jak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ocenianie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testów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porządkowanie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materiałów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czy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tworzenie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zróżnicowanych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ćwiczeń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),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dzięki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czemu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będziesz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mógł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poświęcić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więcej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czasu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to, co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naprawdę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ważne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: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kierowanie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uczniami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udzielanie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zwrotnych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oraz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wspieranie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ich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motywacji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dobrego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samopoczucia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22643" y="1453785"/>
            <a:ext cx="9736657" cy="8526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Kontekst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Wyobraź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sobie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prowadzenie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4-tygodniowego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intensywnego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kursu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Zarządzania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projektami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cyfrowymi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20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dorosłych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profesjonalistów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Wyzwanie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Dyrektor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właśnie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poinformował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egzamin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certyfikacyjny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został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przesunięty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dostosować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plan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każdej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bieżąco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przygotowania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Jak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można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wykorzystać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sztuczną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inteligencję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rozwiązania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tego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problemu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?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Wybierz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opcję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Wirtualny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korepetytor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spersonalizowane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wsparcie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Khanmigo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spersonalizowanego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GPT,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działa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korepetytor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24/7.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Udostępniasz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go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kryteriami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kursu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Automatyczny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cykl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szybka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pierwszych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wersji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Gradescope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Eduaide.Ai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Generatywny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Symulowany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Klient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(Test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używają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ChatGPT/Gemini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symulacji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trudnego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klienta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symulacji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zarządzania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projektem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522643" y="565515"/>
            <a:ext cx="7877011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SCENARIUSZ OPARTY NA WYZWANIACH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0" y="0"/>
            <a:ext cx="6858000" cy="10287000"/>
            <a:chOff x="0" y="0"/>
            <a:chExt cx="914400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Scenariusz</a:t>
            </a: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edukacyjny</a:t>
            </a:r>
            <a:endParaRPr lang="en-US" sz="6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990600" y="2674564"/>
            <a:ext cx="15970948" cy="68366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Prowadzisz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kurs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doskonalenia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zawodowego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dla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40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studentów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przygotowujących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ważnego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egzaminu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technicznego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Twój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panel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analityki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uczenia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pokazuje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że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30%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grupy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jest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narażona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ryzyko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ponieważ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choć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rozumieją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teorię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mają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trudności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jej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zastosowaniem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praktyce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Masz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tydzień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wolnego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niewiele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czasu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indywidualne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podejście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Pomysł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jest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jeden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: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poproś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aby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zachowywała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jak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starszy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programista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–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udzielała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sugestii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bezpośrednich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odpowiedzi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dzięki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czemu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uczniowie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nauczą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samodzielnie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rozwiązywać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problemy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potrafi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wykonywać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szybkie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powtarzalne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zadania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(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ocena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informacja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zwrotna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), a Ty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możesz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skupić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tym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czego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potrafi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robić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np.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motywowaniu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udzielaniu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wsparcia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emocjonalnego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podejmowaniu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decyzji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3933"/>
              </a:lnSpc>
              <a:spcBef>
                <a:spcPct val="0"/>
              </a:spcBef>
            </a:pP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Twoje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zadanie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: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Zaprojektuj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plan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oparty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pomoże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co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najmniej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80%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uczniów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grup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ryzyka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opanować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materiał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ciągu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tygodnia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opóźniając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postępów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bardziej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zaawansowanych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uczniów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285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Logo przedstawiające głowę człowieka w okręgu.  Treści generowane przez sztuczną inteligencję mogą być niedokładne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1888" y="716909"/>
            <a:ext cx="12098312" cy="834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Narzędzie</a:t>
            </a: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do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samooceny</a:t>
            </a:r>
            <a:endParaRPr lang="en-US" sz="6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750465" y="2363653"/>
            <a:ext cx="10473014" cy="2337122"/>
            <a:chOff x="0" y="0"/>
            <a:chExt cx="13964018" cy="311616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964022" cy="3116149"/>
            </a:xfrm>
            <a:custGeom>
              <a:avLst/>
              <a:gdLst/>
              <a:ahLst/>
              <a:cxnLst/>
              <a:rect l="l" t="t" r="r" b="b"/>
              <a:pathLst>
                <a:path w="13964022" h="3116149">
                  <a:moveTo>
                    <a:pt x="0" y="0"/>
                  </a:moveTo>
                  <a:lnTo>
                    <a:pt x="13964022" y="0"/>
                  </a:lnTo>
                  <a:lnTo>
                    <a:pt x="13964022" y="3116149"/>
                  </a:lnTo>
                  <a:lnTo>
                    <a:pt x="0" y="311614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65099" b="-953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3964018" cy="311616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765810" lvl="1" indent="-382905">
                <a:lnSpc>
                  <a:spcPts val="4320"/>
                </a:lnSpc>
                <a:spcBef>
                  <a:spcPct val="0"/>
                </a:spcBef>
                <a:buAutoNum type="arabicPeriod"/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Jakie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są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obecnie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główne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trudności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, z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jakimi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borykają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się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nauczyciele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stosujący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tradycyjne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metody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nauczania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i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w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jaki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sposób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, ich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zdaniem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,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sztuczna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inteligencja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pomoże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im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je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pokonać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0459" y="5324475"/>
            <a:ext cx="10293020" cy="3141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77704" lvl="1" indent="-514350">
              <a:lnSpc>
                <a:spcPts val="3419"/>
              </a:lnSpc>
              <a:spcBef>
                <a:spcPct val="0"/>
              </a:spcBef>
              <a:buFont typeface="+mj-lt"/>
              <a:buAutoNum type="alphaUcPeriod"/>
            </a:pP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Trudność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w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dostosowaniu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treści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potrzeb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każdego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ucznia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indywidualnie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marL="499361" lvl="1" indent="-514350">
              <a:lnSpc>
                <a:spcPts val="2520"/>
              </a:lnSpc>
              <a:spcBef>
                <a:spcPct val="0"/>
              </a:spcBef>
              <a:buFont typeface="+mj-lt"/>
              <a:buAutoNum type="alphaUcPeriod"/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marL="677704" lvl="1" indent="-514350">
              <a:lnSpc>
                <a:spcPts val="3419"/>
              </a:lnSpc>
              <a:spcBef>
                <a:spcPct val="0"/>
              </a:spcBef>
              <a:buFont typeface="+mj-lt"/>
              <a:buAutoNum type="alphaUcPeriod"/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Brak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dostępu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uczniów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do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urządzeń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cyfrowych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marL="499361" lvl="1" indent="-514350">
              <a:lnSpc>
                <a:spcPts val="2520"/>
              </a:lnSpc>
              <a:spcBef>
                <a:spcPct val="0"/>
              </a:spcBef>
              <a:buFont typeface="+mj-lt"/>
              <a:buAutoNum type="alphaUcPeriod"/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marL="677704" lvl="1" indent="-514350">
              <a:lnSpc>
                <a:spcPts val="3419"/>
              </a:lnSpc>
              <a:spcBef>
                <a:spcPct val="0"/>
              </a:spcBef>
              <a:buFont typeface="+mj-lt"/>
              <a:buAutoNum type="alphaUcPeriod"/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Brak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standaryzowanych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materiałów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testowych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marL="499361" lvl="1" indent="-514350">
              <a:lnSpc>
                <a:spcPts val="2520"/>
              </a:lnSpc>
              <a:spcBef>
                <a:spcPct val="0"/>
              </a:spcBef>
              <a:buFont typeface="+mj-lt"/>
              <a:buAutoNum type="alphaUcPeriod"/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marL="677704" lvl="1" indent="-514350">
              <a:lnSpc>
                <a:spcPts val="3419"/>
              </a:lnSpc>
              <a:spcBef>
                <a:spcPct val="0"/>
              </a:spcBef>
              <a:buFont typeface="+mj-lt"/>
              <a:buAutoNum type="alphaUcPeriod"/>
            </a:pP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Znudzenie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studentów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przedmiotem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Logo przedstawiające głowę człowieka w okręgu.  Treści generowane przez sztuczną inteligencję mogą być niedokładne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856874" y="4243092"/>
            <a:ext cx="2654103" cy="2654103"/>
            <a:chOff x="0" y="0"/>
            <a:chExt cx="3538804" cy="3538804"/>
          </a:xfrm>
        </p:grpSpPr>
        <p:sp>
          <p:nvSpPr>
            <p:cNvPr id="12" name="Freeform 12" descr="Logo czapki absolwenta  Treści generowane przez sztuczną inteligencję mogą być niedokładne."/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8">
            <a:extLst>
              <a:ext uri="{FF2B5EF4-FFF2-40B4-BE49-F238E27FC236}">
                <a16:creationId xmlns:a16="http://schemas.microsoft.com/office/drawing/2014/main" id="{9A65EF43-3798-809E-5A49-11F34C6E2860}"/>
              </a:ext>
            </a:extLst>
          </p:cNvPr>
          <p:cNvSpPr txBox="1"/>
          <p:nvPr/>
        </p:nvSpPr>
        <p:spPr>
          <a:xfrm>
            <a:off x="7472467" y="9592951"/>
            <a:ext cx="1029302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pl-PL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Sprawdź prawidłową odpowiedź na ostatnim slajdzie!</a:t>
            </a:r>
            <a:endParaRPr lang="en-US" sz="2850" i="1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40635" y="2958370"/>
            <a:ext cx="12383243" cy="672750"/>
            <a:chOff x="0" y="0"/>
            <a:chExt cx="16510991" cy="897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510995" cy="896999"/>
            </a:xfrm>
            <a:custGeom>
              <a:avLst/>
              <a:gdLst/>
              <a:ahLst/>
              <a:cxnLst/>
              <a:rect l="l" t="t" r="r" b="b"/>
              <a:pathLst>
                <a:path w="16510995" h="896999">
                  <a:moveTo>
                    <a:pt x="0" y="0"/>
                  </a:moveTo>
                  <a:lnTo>
                    <a:pt x="16510995" y="0"/>
                  </a:lnTo>
                  <a:lnTo>
                    <a:pt x="16510995" y="896999"/>
                  </a:lnTo>
                  <a:lnTo>
                    <a:pt x="0" y="8969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8659" b="-30865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6510991" cy="897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Pytanie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do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przemyślenia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.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4178137"/>
            <a:ext cx="16227076" cy="26032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sz="2800" dirty="0"/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swojej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klasie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wdrożysz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otwarty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model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nauczania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panel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predykcyjny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Jak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zmieniłyby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Twoje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codzienne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interakcje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studentami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? W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szczególności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zidentyfikuj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tradycyjną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standardową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aktywność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z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której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zrezygnowałbyś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zrobić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miejsce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spersonalizowane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interwencje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sugerowane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053813"/>
            <a:ext cx="675605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NARZĘDZIE DO SAMOOCENY</a:t>
            </a:r>
          </a:p>
        </p:txBody>
      </p:sp>
    </p:spTree>
    <p:custDataLst>
      <p:tags r:id="rId1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63993"/>
            <a:ext cx="5645365" cy="7492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99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2: </a:t>
            </a:r>
          </a:p>
          <a:p>
            <a:pPr marL="0" lvl="0" indent="0" algn="l">
              <a:lnSpc>
                <a:spcPts val="6599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OPRACOWYWANIE INKLUZYWNYCH DZIAŁAŃ EDUKACYJNYCH I MENTORINGOWYCH OPARTYCH NA SZTUCZNEJ INTELIGENCJI.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09C9AEC1-1E9E-58A3-BB8F-0E133CCBE12C}"/>
              </a:ext>
            </a:extLst>
          </p:cNvPr>
          <p:cNvGrpSpPr/>
          <p:nvPr/>
        </p:nvGrpSpPr>
        <p:grpSpPr>
          <a:xfrm>
            <a:off x="7086600" y="6362701"/>
            <a:ext cx="10172700" cy="2895599"/>
            <a:chOff x="0" y="0"/>
            <a:chExt cx="12517336" cy="3256191"/>
          </a:xfrm>
        </p:grpSpPr>
        <p:sp>
          <p:nvSpPr>
            <p:cNvPr id="6" name="Freeform 3">
              <a:extLst>
                <a:ext uri="{FF2B5EF4-FFF2-40B4-BE49-F238E27FC236}">
                  <a16:creationId xmlns:a16="http://schemas.microsoft.com/office/drawing/2014/main" id="{3D3C44BD-39C3-6203-EC60-69916E613F69}"/>
                </a:ext>
              </a:extLst>
            </p:cNvPr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1028700" y="2835783"/>
            <a:ext cx="16230600" cy="2922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Opracowywanie inkluzywnych działań edukacyjnych opartych na sztucznej inteligencji wymaga zmiany podejścia: 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Zmiana paradygmatu polega na odejściu od postrzegania uczniów ze specjalnymi potrzebami jako przypadków wyjątkowych i umieszczeniu ich w centrum planowania pedagogicznego. Wykorzystując modele takie jak Uniwersalne Projektowanie Nauczania (UDL) i Projektowanie z Marginesów (DFM), nauczyciele mogą tworzyć środowiska, w których dostępność jest uwzględniana od samego początku, a nie jest jedynie dodatkiem.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Termin „zdecentralizowany” sugeruje, że uczniowie ci zostali odsunięci od centrum przez większe systemy — edukacyjne, polityczne lub społeczne — i że naszym zadaniem jest ich ponowna integracja.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15557331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ROZWÓJ INKLUZYWNYCH DZIAŁAŃ W ZAKRESIE NAUKI I DORADZTWA OPARTYCH NA SZTUCZNEJ INTELIGENCJI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562477" y="6810209"/>
            <a:ext cx="9220976" cy="20005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92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Projektując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zajęcia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jest, aby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zacząć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od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uwzględnienia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potrzeb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najbardziej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narażonych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zagrożenia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Jeśli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dostępne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jasne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oferuje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niezbędne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wsparcie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prawdopodobnie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bardziej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efektywne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inkluzywne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całej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klasy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0" y="2428875"/>
            <a:ext cx="8115300" cy="55510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powinieneś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stosować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uniwersalnego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projektowania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(UDL),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dlaczego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”, „co”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„jak”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Zaangażowanie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(„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dlaczego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”):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Połącz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koncepcje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dotyczące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rzeczywistością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kontekstem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życia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utrzymać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zainteresowanie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Reprezentacja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(„co”):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Prezentuje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różnych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formatach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takich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tekst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dźwięk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obrazy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interaktywne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demonstracje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Działanie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ekspresja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(„jak”):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Oferuje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wiele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sposobów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zaprezentowania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nabytej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wiedzy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zarówno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ćwiczenia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offline,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zasoby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cyfrowe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454038" cy="10287000"/>
            <a:chOff x="0" y="0"/>
            <a:chExt cx="1127205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272012" cy="13716000"/>
            </a:xfrm>
            <a:custGeom>
              <a:avLst/>
              <a:gdLst/>
              <a:ahLst/>
              <a:cxnLst/>
              <a:rect l="l" t="t" r="r" b="b"/>
              <a:pathLst>
                <a:path w="11272012" h="13716000">
                  <a:moveTo>
                    <a:pt x="0" y="0"/>
                  </a:moveTo>
                  <a:lnTo>
                    <a:pt x="11272012" y="0"/>
                  </a:lnTo>
                  <a:lnTo>
                    <a:pt x="112720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3817" r="-4870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886837"/>
            <a:ext cx="16230600" cy="43345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znacząco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poprawić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personalizację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autonomię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trudnościami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nauce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niepełnosprawnościami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518160" lvl="1" indent="-259080" algn="just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Inteligentne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Systemy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Nauczania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(ITS):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takie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MathU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oferują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spersonalizowane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ścieżki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nauczania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adaptacyjne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zwrotne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dzięki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czemu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trudnościami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mogą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robić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postępy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własnym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tempie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518160" lvl="1" indent="-259080" algn="just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Wspomagająca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sztuczna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inteligencja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wykorzystuje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konwersję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mowy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tekst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trójwymiarowe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awatary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języka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migowego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niesłyszących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oraz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stymulujące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wzrok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aplikacje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gier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(np. „Busy Shapes”),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pomagają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utrzymać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koncentrację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zmniejszają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bariery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poznawcze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518160" lvl="1" indent="-259080" algn="just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Wsparcie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psychologiczne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Zastosuj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teorię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samostanowienia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(SDT),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oferując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opcje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projektowe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Wspiera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potrzebę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autonomii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kompetencji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co, 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wykazano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zmniejsza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lęk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klasach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inkluzywnych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wykorzystaniem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15557331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ROZWÓJ INKLUZYWNYCH DZIAŁAŃ W ZAKRESIE NAUKI I DORADZTWA OPARTYCH NA SZTUCZNEJ INTELIGENCJI</a:t>
            </a:r>
          </a:p>
        </p:txBody>
      </p:sp>
    </p:spTree>
    <p:custDataLst>
      <p:tags r:id="rId1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71857" y="2239137"/>
            <a:ext cx="10031942" cy="566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odejść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podejścia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działaj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szybko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łam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zasady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”,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możesz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skorzystać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tej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mapy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drogowej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planując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swój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kolejny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projekt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dotyczący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Krok 1: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Narzędzie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kontekst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Wybierz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AI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zidentyfikuj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nieoczywiste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zagrożenia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zwracając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uwagę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politykę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dotyczącą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tylko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funkcjonalność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Faza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2: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Podejście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szczegółowe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Zidentyfikuj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zdecentralizowanego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”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ramach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aktywności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(bez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dostępu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Internetu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barierą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językową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szczególnymi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potrzebami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zakresie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prywatności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). 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Faza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3: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Adaptacja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zaprojektuj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aktywność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uwadze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potrzeby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danego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modyfikując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strukturę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celu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zmniejszenia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obciążenia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poznawczego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poprawy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dostępności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wszystkich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. 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Bold"/>
              <a:cs typeface="Lato Bold"/>
              <a:sym typeface="Lato Bold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Krok 4: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Uogólnienie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Rozszerz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aktywność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całą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grupę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sprawdzając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jaki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wprowadzone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zmiany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wpłynęły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poprawę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nauki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t="1336" b="1336"/>
          <a:stretch>
            <a:fillRect/>
          </a:stretch>
        </p:blipFill>
        <p:spPr>
          <a:xfrm>
            <a:off x="0" y="0"/>
            <a:ext cx="6571583" cy="102870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05567" y="952500"/>
            <a:ext cx="8017161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SCENARIUSZ OPARTY NA WYZWANIACH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6865477" cy="10287000"/>
            <a:chOff x="0" y="0"/>
            <a:chExt cx="915397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54033" cy="13716000"/>
            </a:xfrm>
            <a:custGeom>
              <a:avLst/>
              <a:gdLst/>
              <a:ahLst/>
              <a:cxnLst/>
              <a:rect l="l" t="t" r="r" b="b"/>
              <a:pathLst>
                <a:path w="9154033" h="13716000">
                  <a:moveTo>
                    <a:pt x="0" y="0"/>
                  </a:moveTo>
                  <a:lnTo>
                    <a:pt x="9154033" y="0"/>
                  </a:lnTo>
                  <a:lnTo>
                    <a:pt x="915403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311663" y="1900809"/>
            <a:ext cx="9953733" cy="7668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Zauważysz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struktura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aktywności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zaprojektowana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myślą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najbardziej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narażonych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również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bardziej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przejrzysta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skuteczniejsza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reszty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grupy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Kontekst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trzytygodniowy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Bezpieczeństwo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miejscu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z 25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bardzo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zróżnicowanymi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Wyzwanie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końcowa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składa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Symulacji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Zagrożeń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Miejscu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Należy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przeprojektować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wykorzystując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wszyscy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mogli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wykazać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swoimi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kompetencjami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bez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barier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językowych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związanych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niepełnosprawnością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jaki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sposób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można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wdrożyć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sztuczną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inteligencję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, aby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zapewnić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równe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szanse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?</a:t>
            </a:r>
          </a:p>
          <a:p>
            <a:pPr marL="0" lvl="0" indent="0" algn="just">
              <a:lnSpc>
                <a:spcPts val="2592"/>
              </a:lnSpc>
              <a:spcBef>
                <a:spcPct val="0"/>
              </a:spcBef>
            </a:pPr>
            <a:endParaRPr lang="en-US" sz="2400" b="1" u="none" strike="noStrike" dirty="0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Multimodalna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(DUA):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Konwertuj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obsługi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formatu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audio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pomocą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jak Speechify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twórz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infografiki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pomocą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Canva Magic Studio.</a:t>
            </a: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Prosty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język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Skorzystaj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przewodnika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po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kursie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słownikiem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ułatwi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materiału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518160" lvl="1" indent="-259080" algn="l">
              <a:lnSpc>
                <a:spcPts val="2592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głosu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zastąpienie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testu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pisemnego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asystentem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głosowym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obsługiwanym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Scenariusz edukacyjny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8200" y="2603745"/>
            <a:ext cx="16611600" cy="73124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Jesteś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instruktorem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w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ośrodku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edukacji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dla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dorosłych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gdzie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wielu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studentów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obawia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inwigilacji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niewłaściwego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wykorzystania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danych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Ośrodek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właśnie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wdrożył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oparty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system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obecności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uczestnictwa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wykorzystuje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rozpoznawanie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twarzy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identyfikacji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ryzyka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rezygnacji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nauki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... ale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nikt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zapytał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studentów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jak ich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dane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powinny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być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wykorzystywane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Aby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przejść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od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modelu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opartego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konsumpcji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modelu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kontrolowanego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przez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obywateli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konieczne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dwa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kroki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:</a:t>
            </a:r>
          </a:p>
          <a:p>
            <a:pPr marL="695325" lvl="1" indent="-347662" algn="l">
              <a:lnSpc>
                <a:spcPts val="41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Studenci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odbywający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staże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tworzą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własnego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„bota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etycznego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”,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krytykuje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szkolny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system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695325" lvl="1" indent="-347662" algn="l">
              <a:lnSpc>
                <a:spcPts val="4140"/>
              </a:lnSpc>
              <a:spcBef>
                <a:spcPct val="0"/>
              </a:spcBef>
              <a:buFont typeface="Arial"/>
              <a:buChar char="•"/>
            </a:pP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Rada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społeczności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AI: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Uczestnicy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szkoleń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(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oraz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ich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rodziny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jeśli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ma to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zastosowanie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)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mają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wpływ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na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ustalanie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reguł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dotyczących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danych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i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limitów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ryzyka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dla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 Bold"/>
                <a:cs typeface="Open Sans Bold"/>
                <a:sym typeface="Open Sans Bold"/>
              </a:rPr>
              <a:t> AI.</a:t>
            </a:r>
          </a:p>
          <a:p>
            <a:pPr marL="347663" lvl="1" algn="l">
              <a:lnSpc>
                <a:spcPts val="4140"/>
              </a:lnSpc>
              <a:spcBef>
                <a:spcPct val="0"/>
              </a:spcBef>
            </a:pPr>
            <a:endParaRPr lang="en-US" sz="2600" b="1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 Bold"/>
              <a:cs typeface="Open Sans Bold"/>
              <a:sym typeface="Open Sans Bold"/>
            </a:endParaRPr>
          </a:p>
          <a:p>
            <a:pPr marL="0" lvl="1" indent="-347662">
              <a:lnSpc>
                <a:spcPts val="4140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Brany jest pod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uwagę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kontekst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prawny,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polityczny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i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społeczny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oraz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pokazywany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jest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sposób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, w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jaki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uczniowie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przechodzą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od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roli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biernych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użytkowników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do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aktywnych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uczestników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którzy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określają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cele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ograniczenia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i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progi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ryzyka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dla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systemów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sztucznej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inteligencji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rządzących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ich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życiem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.</a:t>
            </a:r>
            <a:endParaRPr lang="en-US" sz="3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Logo przedstawiające głowę człowieka w okręgu.  Treści generowane przez sztuczną inteligencję mogą być niedokładne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95464" y="3323463"/>
            <a:ext cx="11447802" cy="449551"/>
            <a:chOff x="0" y="0"/>
            <a:chExt cx="15263736" cy="59940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5263740" cy="599400"/>
            </a:xfrm>
            <a:custGeom>
              <a:avLst/>
              <a:gdLst/>
              <a:ahLst/>
              <a:cxnLst/>
              <a:rect l="l" t="t" r="r" b="b"/>
              <a:pathLst>
                <a:path w="15263740" h="599400">
                  <a:moveTo>
                    <a:pt x="0" y="0"/>
                  </a:moveTo>
                  <a:lnTo>
                    <a:pt x="15263740" y="0"/>
                  </a:lnTo>
                  <a:lnTo>
                    <a:pt x="15263740" y="599400"/>
                  </a:lnTo>
                  <a:lnTo>
                    <a:pt x="0" y="599400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446186" b="-446187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9525"/>
              <a:ext cx="15263736" cy="60892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>
                <a:lnSpc>
                  <a:spcPts val="4500"/>
                </a:lnSpc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sym typeface="Oswald"/>
                </a:rPr>
                <a:t>2. 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Lato Bold"/>
                </a:rPr>
                <a:t>W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Lato Bold"/>
                </a:rPr>
                <a:t>jaki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Lato Bold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Lato Bold"/>
                </a:rPr>
                <a:t>sposób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Lato Bold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Lato Bold"/>
                </a:rPr>
                <a:t>definiuje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Lato Bold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Lato Bold"/>
                </a:rPr>
                <a:t>się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Lato Bold"/>
                </a:rPr>
                <a:t> „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Lato Bold"/>
                </a:rPr>
                <a:t>przypadki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Lato Bold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Lato Bold"/>
                </a:rPr>
                <a:t>zdecentralizowane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Lato Bold"/>
                </a:rPr>
                <a:t>” w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Lato Bold"/>
                </a:rPr>
                <a:t>metodologii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Lato Bold"/>
                </a:rPr>
                <a:t> „Design from the Margins” (DFM)?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A logo with a person's head in a circle  AI-generated content may be incorrect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639838" y="4243092"/>
            <a:ext cx="2654103" cy="2654103"/>
            <a:chOff x="0" y="0"/>
            <a:chExt cx="3538804" cy="3538804"/>
          </a:xfrm>
        </p:grpSpPr>
        <p:sp>
          <p:nvSpPr>
            <p:cNvPr id="12" name="Freeform 12" descr="A logo of a graduation cap  AI-generated content may be incorrect."/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8">
            <a:extLst>
              <a:ext uri="{FF2B5EF4-FFF2-40B4-BE49-F238E27FC236}">
                <a16:creationId xmlns:a16="http://schemas.microsoft.com/office/drawing/2014/main" id="{16ABB1DB-200F-1478-1F8C-341341475891}"/>
              </a:ext>
            </a:extLst>
          </p:cNvPr>
          <p:cNvSpPr txBox="1"/>
          <p:nvPr/>
        </p:nvSpPr>
        <p:spPr>
          <a:xfrm>
            <a:off x="7472467" y="9592951"/>
            <a:ext cx="1029302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pl-PL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Sprawdź prawidłową odpowiedź na ostatnim slajdzie!</a:t>
            </a:r>
            <a:endParaRPr lang="en-US" sz="2850" i="1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06135FDC-4C98-4CF5-A7A8-D702EF5BAC32}"/>
              </a:ext>
            </a:extLst>
          </p:cNvPr>
          <p:cNvSpPr txBox="1"/>
          <p:nvPr/>
        </p:nvSpPr>
        <p:spPr>
          <a:xfrm>
            <a:off x="931888" y="716909"/>
            <a:ext cx="12098312" cy="834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Narzędzie</a:t>
            </a: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do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samooceny</a:t>
            </a:r>
            <a:endParaRPr lang="en-US" sz="6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B401572B-1775-0FA2-7959-A7BB78E6A922}"/>
              </a:ext>
            </a:extLst>
          </p:cNvPr>
          <p:cNvSpPr txBox="1"/>
          <p:nvPr/>
        </p:nvSpPr>
        <p:spPr>
          <a:xfrm>
            <a:off x="1143000" y="4637550"/>
            <a:ext cx="10157075" cy="4090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0">
              <a:lnSpc>
                <a:spcPts val="287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A)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Typowi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użytkownicy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którzy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stanowią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większość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rynku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7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B)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Wyjątkowe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przypadki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techniczne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zbyt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rzadkie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, aby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uzasadnić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koszt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projektu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7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C)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Użytkownicy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marginalni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najbardziej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bezbronni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mający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najmniejsze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wsparcie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i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często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najbardziej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narażeni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na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kryminalizację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.</a:t>
            </a:r>
          </a:p>
          <a:p>
            <a:pPr lvl="0" indent="0">
              <a:lnSpc>
                <a:spcPts val="2879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Lato Light"/>
            </a:endParaRPr>
          </a:p>
          <a:p>
            <a:pPr lvl="0" indent="0">
              <a:lnSpc>
                <a:spcPts val="287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D)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Użytkownicy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o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wysokich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dochodach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zaawansowani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,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którzy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generują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większość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przychodów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dla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 firm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Lato Light"/>
              </a:rPr>
              <a:t>technologicznych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85850"/>
            <a:ext cx="675605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NARZĘDZIE DO SAMOOCENY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028700" y="2720405"/>
            <a:ext cx="12383243" cy="672750"/>
            <a:chOff x="0" y="0"/>
            <a:chExt cx="16510991" cy="897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6510995" cy="896999"/>
            </a:xfrm>
            <a:custGeom>
              <a:avLst/>
              <a:gdLst/>
              <a:ahLst/>
              <a:cxnLst/>
              <a:rect l="l" t="t" r="r" b="b"/>
              <a:pathLst>
                <a:path w="16510995" h="896999">
                  <a:moveTo>
                    <a:pt x="0" y="0"/>
                  </a:moveTo>
                  <a:lnTo>
                    <a:pt x="16510995" y="0"/>
                  </a:lnTo>
                  <a:lnTo>
                    <a:pt x="16510995" y="896999"/>
                  </a:lnTo>
                  <a:lnTo>
                    <a:pt x="0" y="8969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8659" b="-30865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6510991" cy="897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Pytanie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do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przemyślenia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.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3561897"/>
            <a:ext cx="16230600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sz="2800" dirty="0"/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Zastanawiając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nad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wykorzystaniem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swojej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klasie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zwróć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uwagę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konkretną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sytuację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której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wykorzystałeś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tę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technologię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głównie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zasób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dla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angażując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aktywnie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proces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podejmowania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decyzji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dotyczących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jej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wykorzystania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Jaką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konkretną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zmianę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pedagogiczną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mógłbyś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wprowadzić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przyszłym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tygodniu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umożliwić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swoim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uczniom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bardziej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niezależne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uczestnictwo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wyznaczaniu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celów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krytycznej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analizie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ocenie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wykorzystywanych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nich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systemów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</p:txBody>
      </p:sp>
    </p:spTree>
    <p:custDataLst>
      <p:tags r:id="rId1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63993"/>
            <a:ext cx="6080576" cy="7492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99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3: </a:t>
            </a:r>
          </a:p>
          <a:p>
            <a:pPr marL="0" lvl="0" indent="0" algn="l">
              <a:lnSpc>
                <a:spcPts val="6599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ZACHOWANIE WYMIARU LUDZKIEGO I KONTROLI PEDAGOGICZNEJ W SZKOLENIU SZTUCZNEJ INTELIGENCJI.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489098" y="1153392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2">
            <a:extLst>
              <a:ext uri="{FF2B5EF4-FFF2-40B4-BE49-F238E27FC236}">
                <a16:creationId xmlns:a16="http://schemas.microsoft.com/office/drawing/2014/main" id="{FCDC94C0-D147-9AD9-39BC-6FD3FAAF83E2}"/>
              </a:ext>
            </a:extLst>
          </p:cNvPr>
          <p:cNvGrpSpPr/>
          <p:nvPr/>
        </p:nvGrpSpPr>
        <p:grpSpPr>
          <a:xfrm>
            <a:off x="7086600" y="6362701"/>
            <a:ext cx="10172700" cy="2895599"/>
            <a:chOff x="0" y="0"/>
            <a:chExt cx="12517336" cy="3256191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9034C80B-28B3-4C6E-FB27-32932EA68B5A}"/>
                </a:ext>
              </a:extLst>
            </p:cNvPr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" name="TextBox 2"/>
          <p:cNvSpPr txBox="1"/>
          <p:nvPr/>
        </p:nvSpPr>
        <p:spPr>
          <a:xfrm>
            <a:off x="8089811" y="3579638"/>
            <a:ext cx="5506641" cy="843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UKŁAD TYTUŁU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156728"/>
            <a:ext cx="16230600" cy="2533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Zgodnie z podstawowymi zasadami Rady Europy systemy sztucznej inteligencji stanowią zaawansowane imitacje ludzkich zachowań i procesów decyzyjnych, pozbawione jednak ludzkich intencji i zrozumienia.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Traktując sztuczną inteligencję jako „myśliciela”, ryzykujemy niezauważalną utratę kontroli pedagogicznej. Należy pamiętać, że sztuczna inteligencja nie jest narzędziem neutralnym; wręcz przeciwnie, ucieleśnia polityczne, ekonomiczne i społeczne wartości jej twórców. Jeśli nie kwestionujemy sposobu, w jaki inteligencja i uczenie się są definiowane w tych systemach, nieświadomie delegujemy nasze nauczanie na uprzedzenia i wartości algorytmu twórcy.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85850"/>
            <a:ext cx="16230600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ZACHOWANIE WYMIARU LUDZKIEGO I KONTROLI EDUKACYJNEJ W UCZENIU SIĘ WSPOMAGANYM SZTUCZNĄ INTELIGENCJĄ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752199" y="6724633"/>
            <a:ext cx="8841532" cy="223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Aktywności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wspomagane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powinny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zawsze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zaczynać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kończyć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interwencją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człowieka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Przed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użyciem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poproś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uczniów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zapisanie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swoich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pomysłów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lub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pytań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następnie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przejrzenie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edycję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uzasadnienie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odpowiedzi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wygenerowanej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przez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sztuczną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inteligencję</a:t>
            </a:r>
            <a:r>
              <a:rPr lang="en-US" sz="28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610600" y="1438255"/>
            <a:ext cx="8663906" cy="7410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Kontrola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pedagogiczna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utrzymywana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uczynienie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aktywnym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podmiotem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całego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procesu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edukacyjnego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Wiąże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to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kilkoma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istotnymi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rolami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które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Ty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nauczyciel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musisz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pełnić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Etyczny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interpretator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Pomaga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studentom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krytycznie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oceniać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wyniki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badań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nad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identyfikując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błędy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rozumiejąc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konsekwencje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Wskazówki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refleksyjne</a:t>
            </a: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Zachęcają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aktywnego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zachęcając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kwestionowania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sugestii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zamiast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akceptowania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 ich bez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analizy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"/>
                <a:cs typeface="Lato"/>
                <a:sym typeface="Lato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 panose="020F0302020204030203" pitchFamily="34" charset="0"/>
              <a:ea typeface="Lato"/>
              <a:cs typeface="Lato"/>
              <a:sym typeface="Lato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Bold"/>
                <a:cs typeface="Lato Bold"/>
                <a:sym typeface="Lato Bold"/>
              </a:rPr>
              <a:t>Model Human Inquiry-AI-Human Enhancement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(I-AI-I)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zakłada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​​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stosowanie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powinno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zaczynać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badań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przeprowadzanych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kończyć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przeglądzie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refleksji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strony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zapobiegając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w ten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sytuacji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której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produktem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końcowym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072999" cy="10287000"/>
            <a:chOff x="0" y="0"/>
            <a:chExt cx="10763999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764012" cy="13716000"/>
            </a:xfrm>
            <a:custGeom>
              <a:avLst/>
              <a:gdLst/>
              <a:ahLst/>
              <a:cxnLst/>
              <a:rect l="l" t="t" r="r" b="b"/>
              <a:pathLst>
                <a:path w="10764012" h="13716000">
                  <a:moveTo>
                    <a:pt x="0" y="0"/>
                  </a:moveTo>
                  <a:lnTo>
                    <a:pt x="10764012" y="0"/>
                  </a:lnTo>
                  <a:lnTo>
                    <a:pt x="1076401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673" r="-6112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5048" y="495300"/>
            <a:ext cx="9644396" cy="1721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ZACHOWANIE WYMIARU LUDZKIEGO I KONTROLI EDUKACYJNEJ W UCZENIU SIĘ WSPOMAGANYM SZTUCZNĄ INTELIGENCJĄ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62000" y="2564978"/>
            <a:ext cx="9341594" cy="6666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dirty="0"/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Badania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(Chiu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in., 2023)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pokazują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większy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motywację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sama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postrzegana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Delegując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administracyjne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powtarzalne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skupić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bardziej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społeczno-emocjonalnej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mentoringu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kreatywnym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rozwiązywaniu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pozostanie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pomocniczym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ludzka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wskazówki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pozostaną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kluczowe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1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Podstawowe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brzmi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434340" lvl="1" indent="-217170" algn="ctr">
              <a:lnSpc>
                <a:spcPts val="2879"/>
              </a:lnSpc>
              <a:spcBef>
                <a:spcPct val="0"/>
              </a:spcBef>
            </a:pP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uczysz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polegać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która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nich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myśleć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uczysz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myśleć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głębiej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i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niezależniej</a:t>
            </a:r>
            <a:r>
              <a:rPr lang="en-US" sz="2400" i="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10771651" y="0"/>
            <a:ext cx="7516349" cy="10287000"/>
            <a:chOff x="0" y="0"/>
            <a:chExt cx="10021799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021824" cy="13716000"/>
            </a:xfrm>
            <a:custGeom>
              <a:avLst/>
              <a:gdLst/>
              <a:ahLst/>
              <a:cxnLst/>
              <a:rect l="l" t="t" r="r" b="b"/>
              <a:pathLst>
                <a:path w="10021824" h="13716000">
                  <a:moveTo>
                    <a:pt x="0" y="0"/>
                  </a:moveTo>
                  <a:lnTo>
                    <a:pt x="10021824" y="0"/>
                  </a:lnTo>
                  <a:lnTo>
                    <a:pt x="10021824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105296" b="-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146274" y="2171700"/>
            <a:ext cx="9065362" cy="73353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Kontekst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Twoja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instytucja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wdrożyła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platformę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pracę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sugeruje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interwencje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podstawie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dotyczących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interakcji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Wyzwanie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Grupa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prosi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spotkanie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Postrzegają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bezosobowe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zwrotne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uważają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ogólne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mało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przydatne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doskonaleniu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swoich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odzyskać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kontrolę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640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98147" lvl="1" indent="-199074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projekt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kontrola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stanowi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żadnej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należy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pokazywać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uczniom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bez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wcześniejszego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kontekstualizowania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nauczyciela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398147" lvl="1" indent="-199074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uwzględniająca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interakcję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międzyludzką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wymiar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zajmuje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częścią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teoretyczną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ale 30%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zależy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obowiązkowej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profesjonalnej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rozmowy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profesorem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398147" lvl="1" indent="-199074" algn="just">
              <a:lnSpc>
                <a:spcPts val="2640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0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czytania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pisania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autonomia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przekształcenie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obiekt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badań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193937" y="1085850"/>
            <a:ext cx="9017699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SCENARIUSZ OPARTY NA WYZWANIACH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-1329117" y="0"/>
            <a:ext cx="9017670" cy="10287000"/>
            <a:chOff x="0" y="0"/>
            <a:chExt cx="12023560" cy="13716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2023598" cy="13716000"/>
            </a:xfrm>
            <a:custGeom>
              <a:avLst/>
              <a:gdLst/>
              <a:ahLst/>
              <a:cxnLst/>
              <a:rect l="l" t="t" r="r" b="b"/>
              <a:pathLst>
                <a:path w="12023598" h="13716000">
                  <a:moveTo>
                    <a:pt x="0" y="0"/>
                  </a:moveTo>
                  <a:lnTo>
                    <a:pt x="12023598" y="0"/>
                  </a:lnTo>
                  <a:lnTo>
                    <a:pt x="1202359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2" t="-802" r="-19991" b="-59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Scenariusz edukacyjny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32314" y="2687403"/>
            <a:ext cx="15970948" cy="69619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indent="0">
              <a:lnSpc>
                <a:spcPts val="4347"/>
              </a:lnSpc>
              <a:spcBef>
                <a:spcPct val="0"/>
              </a:spcBef>
            </a:pP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Podczas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warsztatów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CVET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studenci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przygotowujący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się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do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certyfikacji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wprowadzają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kody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błędów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bezpośrednio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do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generatywnego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narzędzia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AI,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które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dostarcza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instrukcje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naprawy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krok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po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kroku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. Jeden ze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studentów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pyta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: „Skoro AI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potrafi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natychmiast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zdiagnozować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problem, po co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uczyć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się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teorii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?”. </a:t>
            </a:r>
          </a:p>
          <a:p>
            <a:pPr lvl="0" indent="0">
              <a:lnSpc>
                <a:spcPts val="4347"/>
              </a:lnSpc>
              <a:spcBef>
                <a:spcPct val="0"/>
              </a:spcBef>
            </a:pPr>
            <a:endParaRPr lang="en-US" sz="2600" dirty="0">
              <a:solidFill>
                <a:srgbClr val="000000"/>
              </a:solidFill>
              <a:latin typeface="Lato Light" panose="020F0302020204030203" pitchFamily="34" charset="0"/>
              <a:sym typeface="Open Sans"/>
            </a:endParaRPr>
          </a:p>
          <a:p>
            <a:pPr lvl="0" indent="0">
              <a:lnSpc>
                <a:spcPts val="4347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Trener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odpowiada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pełniąc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rolę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etycznego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interpretatora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:</a:t>
            </a:r>
          </a:p>
          <a:p>
            <a:pPr marL="712945" lvl="1" indent="-356473" algn="l">
              <a:lnSpc>
                <a:spcPts val="4347"/>
              </a:lnSpc>
              <a:spcBef>
                <a:spcPct val="0"/>
              </a:spcBef>
              <a:buFont typeface="Arial"/>
              <a:buChar char="•"/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Wymaga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ustnej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obrony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w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uczestnicy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wyjaśniają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co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pominęła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(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przykład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zagrożenia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bezpieczeństwa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lub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specyficzne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cechy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starego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sprzętu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szkoły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).</a:t>
            </a:r>
          </a:p>
          <a:p>
            <a:pPr marL="712945" lvl="1" indent="-356473" algn="l">
              <a:lnSpc>
                <a:spcPts val="4347"/>
              </a:lnSpc>
              <a:spcBef>
                <a:spcPct val="0"/>
              </a:spcBef>
              <a:buFont typeface="Arial"/>
              <a:buChar char="•"/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Czy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uczestnicy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zapisują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swoje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przemyślenia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temat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sugestie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zmodyfikowali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lub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odrzucili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dlaczego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?</a:t>
            </a:r>
          </a:p>
          <a:p>
            <a:pPr marL="712945" lvl="1" indent="-356473" algn="l">
              <a:lnSpc>
                <a:spcPts val="4347"/>
              </a:lnSpc>
              <a:spcBef>
                <a:spcPct val="0"/>
              </a:spcBef>
              <a:buFont typeface="Arial"/>
              <a:buChar char="•"/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1" indent="-356473">
              <a:lnSpc>
                <a:spcPts val="4347"/>
              </a:lnSpc>
              <a:spcBef>
                <a:spcPct val="0"/>
              </a:spcBef>
            </a:pP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Trener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zachowuje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kontrolę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nad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procesem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uczenia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się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,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dbając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o to, aby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każda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interakcja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ze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sztuczną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inteligencją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zaczynała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się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od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pytań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typowych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dla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człowieka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i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kończyła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się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typową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dla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człowieka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refleksją</a:t>
            </a:r>
            <a:r>
              <a:rPr lang="en-US" sz="2600" dirty="0">
                <a:solidFill>
                  <a:srgbClr val="000000"/>
                </a:solidFill>
                <a:latin typeface="Lato Light" panose="020F0302020204030203" pitchFamily="34" charset="0"/>
                <a:sym typeface="Open Sans"/>
              </a:rPr>
              <a:t>.</a:t>
            </a:r>
          </a:p>
          <a:p>
            <a:pPr marL="475297" lvl="1" indent="-237648" algn="l">
              <a:lnSpc>
                <a:spcPts val="2520"/>
              </a:lnSpc>
              <a:spcBef>
                <a:spcPct val="0"/>
              </a:spcBef>
            </a:pPr>
            <a:endParaRPr lang="en-US" sz="315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Logo przedstawiające głowę człowieka w okręgu.  Treści generowane przez sztuczną inteligencję mogą być niedokładne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1888" y="716909"/>
            <a:ext cx="16424396" cy="8335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6480"/>
              </a:lnSpc>
              <a:spcBef>
                <a:spcPct val="0"/>
              </a:spcBef>
            </a:pPr>
            <a:r>
              <a:rPr lang="en-US" sz="6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Narzędzie</a:t>
            </a:r>
            <a:r>
              <a:rPr lang="en-US" sz="60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do </a:t>
            </a:r>
            <a:r>
              <a:rPr lang="en-US" sz="60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samooceny</a:t>
            </a:r>
            <a:endParaRPr lang="en-US" sz="60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892750" y="3114037"/>
            <a:ext cx="10856033" cy="690324"/>
            <a:chOff x="0" y="0"/>
            <a:chExt cx="14474711" cy="92043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474715" cy="920438"/>
            </a:xfrm>
            <a:custGeom>
              <a:avLst/>
              <a:gdLst/>
              <a:ahLst/>
              <a:cxnLst/>
              <a:rect l="l" t="t" r="r" b="b"/>
              <a:pathLst>
                <a:path w="14474715" h="920438">
                  <a:moveTo>
                    <a:pt x="0" y="0"/>
                  </a:moveTo>
                  <a:lnTo>
                    <a:pt x="14474715" y="0"/>
                  </a:lnTo>
                  <a:lnTo>
                    <a:pt x="14474715" y="920438"/>
                  </a:lnTo>
                  <a:lnTo>
                    <a:pt x="0" y="920438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56419" b="-25641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4474711" cy="9204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4140"/>
                </a:lnSpc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3. </a:t>
              </a:r>
              <a:r>
                <a:rPr lang="pl-PL" sz="3600" dirty="0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Jaki jest podstawowy wymóg modelu „Badania nad ludźmi – sztuczna inteligencja – doskonalenie człowieka” (H-AI-H)?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0545" y="4455424"/>
            <a:ext cx="10127209" cy="5199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19"/>
              </a:lnSpc>
            </a:pPr>
            <a:r>
              <a:rPr lang="pl-PL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A) Systemy sztucznej inteligencji powinny autonomicznie określać ścieżkę edukacyjną na podstawie danych o uczniu.</a:t>
            </a:r>
          </a:p>
          <a:p>
            <a:pPr algn="l">
              <a:lnSpc>
                <a:spcPts val="3419"/>
              </a:lnSpc>
            </a:pPr>
            <a:endParaRPr lang="pl-PL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3419"/>
              </a:lnSpc>
            </a:pPr>
            <a:r>
              <a:rPr lang="pl-PL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B) Wszelkie wykorzystanie sztucznej inteligencji musi zaczynać się od konsultacji z człowiekiem i kończyć się ludzką refleksją, analizą i przeglądem.</a:t>
            </a:r>
          </a:p>
          <a:p>
            <a:pPr algn="l">
              <a:lnSpc>
                <a:spcPts val="3419"/>
              </a:lnSpc>
            </a:pPr>
            <a:endParaRPr lang="pl-PL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3419"/>
              </a:lnSpc>
            </a:pPr>
            <a:r>
              <a:rPr lang="pl-PL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C) Interwencja człowieka jest konieczna wyłącznie w przypadku wykrycia przez system AI błędu technicznego.</a:t>
            </a:r>
          </a:p>
          <a:p>
            <a:pPr algn="l">
              <a:lnSpc>
                <a:spcPts val="3419"/>
              </a:lnSpc>
            </a:pPr>
            <a:endParaRPr lang="pl-PL" sz="2800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algn="l">
              <a:lnSpc>
                <a:spcPts val="3419"/>
              </a:lnSpc>
            </a:pPr>
            <a:r>
              <a:rPr lang="pl-PL" sz="2800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D) Sztuczna inteligencja powinna być głównym twórcą produktu końcowego, aby zagwarantować jego dokładność techniczną.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A logo with a person's head in a circle  AI-generated content may be incorrect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639838" y="4243092"/>
            <a:ext cx="2654103" cy="2654103"/>
            <a:chOff x="0" y="0"/>
            <a:chExt cx="3538804" cy="3538804"/>
          </a:xfrm>
        </p:grpSpPr>
        <p:sp>
          <p:nvSpPr>
            <p:cNvPr id="12" name="Freeform 12" descr="A logo of a graduation cap  AI-generated content may be incorrect."/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8">
            <a:extLst>
              <a:ext uri="{FF2B5EF4-FFF2-40B4-BE49-F238E27FC236}">
                <a16:creationId xmlns:a16="http://schemas.microsoft.com/office/drawing/2014/main" id="{C2C63322-4387-D58F-AB98-32FA6BBA4195}"/>
              </a:ext>
            </a:extLst>
          </p:cNvPr>
          <p:cNvSpPr txBox="1"/>
          <p:nvPr/>
        </p:nvSpPr>
        <p:spPr>
          <a:xfrm>
            <a:off x="7472467" y="9134074"/>
            <a:ext cx="10293020" cy="87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pl-PL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Sprawdź prawidłową odpowiedź </a:t>
            </a:r>
            <a:endParaRPr lang="es-ES" sz="2850" i="1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338852" lvl="1" algn="r">
              <a:lnSpc>
                <a:spcPts val="3419"/>
              </a:lnSpc>
            </a:pPr>
            <a:r>
              <a:rPr lang="pl-PL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na ostatnim slajdzie!</a:t>
            </a:r>
            <a:endParaRPr lang="en-US" sz="2850" i="1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28700" y="2720405"/>
            <a:ext cx="12383243" cy="672750"/>
            <a:chOff x="0" y="0"/>
            <a:chExt cx="16510991" cy="897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6510995" cy="896999"/>
            </a:xfrm>
            <a:custGeom>
              <a:avLst/>
              <a:gdLst/>
              <a:ahLst/>
              <a:cxnLst/>
              <a:rect l="l" t="t" r="r" b="b"/>
              <a:pathLst>
                <a:path w="16510995" h="896999">
                  <a:moveTo>
                    <a:pt x="0" y="0"/>
                  </a:moveTo>
                  <a:lnTo>
                    <a:pt x="16510995" y="0"/>
                  </a:lnTo>
                  <a:lnTo>
                    <a:pt x="16510995" y="896999"/>
                  </a:lnTo>
                  <a:lnTo>
                    <a:pt x="0" y="896999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308659" b="-308659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6510991" cy="8970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Pytanie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 do </a:t>
              </a:r>
              <a:r>
                <a:rPr lang="en-US" sz="3000" b="1" u="none" strike="noStrike" dirty="0" err="1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przemyślenia</a:t>
              </a:r>
              <a:r>
                <a:rPr lang="en-US" sz="3000" b="1" u="none" strike="noStrike" dirty="0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.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3561897"/>
            <a:ext cx="16230600" cy="33470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Zastanów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konkretnym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modułem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szkoleniowym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obecnie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prowadzisz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Gdybym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miał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zintegrować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generatywnej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towarzysza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zamiast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generatora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przeformułowałbyś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kryteria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szkoleniowych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rozwijają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wewnętrzne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struktury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poznawcze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tylko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symulują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pomocą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 Jak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mógłbyś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przeformułować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kryteria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wykazać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uczestnicy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rozwinęli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głębokie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uzasadnić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swoje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decyzje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niezależnie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od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1085850"/>
            <a:ext cx="6756053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 dirty="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NARZĘDZIE DO SAMOOCENY</a:t>
            </a: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28562" y="1463993"/>
            <a:ext cx="6644848" cy="7492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99"/>
              </a:lnSpc>
              <a:spcBef>
                <a:spcPct val="0"/>
              </a:spcBef>
            </a:pPr>
            <a:r>
              <a:rPr lang="en-US" sz="6599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JEDNOSTKA 4: OBOWIĄZKI EDUKATORA W ZAKRESIE NADZOROWANIA ZASTOSOWAŃ SZTUCZNEJ INTELIGENCJI W EDUKACJI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520273" y="1162483"/>
            <a:ext cx="10767727" cy="7962033"/>
            <a:chOff x="0" y="0"/>
            <a:chExt cx="14356969" cy="106160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356969" cy="10616057"/>
            </a:xfrm>
            <a:custGeom>
              <a:avLst/>
              <a:gdLst/>
              <a:ahLst/>
              <a:cxnLst/>
              <a:rect l="l" t="t" r="r" b="b"/>
              <a:pathLst>
                <a:path w="14356969" h="10616057">
                  <a:moveTo>
                    <a:pt x="0" y="0"/>
                  </a:moveTo>
                  <a:lnTo>
                    <a:pt x="14356969" y="0"/>
                  </a:lnTo>
                  <a:lnTo>
                    <a:pt x="14356969" y="10616057"/>
                  </a:lnTo>
                  <a:lnTo>
                    <a:pt x="0" y="10616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3430" r="-7369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89811" y="3579638"/>
            <a:ext cx="5506641" cy="843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rPr>
              <a:t>UKŁAD TYTUŁU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971800"/>
            <a:ext cx="16230600" cy="517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5939" lvl="1" indent="-267969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zajmujący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ciągłym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rozwojem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zawodowym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kluczowe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zawsze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zachowywać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partycypacyjne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dbając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 to,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była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wykorzystywana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pomocnicze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substytut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profesjonalnej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1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Polega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regularnym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przeglądaniu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generowanych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skutecznie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wspierają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one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ograniczają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zaangażowania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1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35939" lvl="1" indent="-267969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Wskazane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również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monitorowanie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korzystania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ze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zapobiec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nadmiernemu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poleganiu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co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utrudniać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krytyczne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myślenie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1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Dobrym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pomysłem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zachęcanie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kwestionowania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uzyskanych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pomocą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refleksji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swoimi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odpowiedziami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wykonywania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niektórych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zadań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bez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pomocy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pomagając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ten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uniknąć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przeciążenia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poznawczego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sprawiając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oni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aktywnie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zaangażowani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1085850"/>
            <a:ext cx="16230600" cy="1149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OBOWIĄZKI NAUCZYCIELI W ZAKRESIE NADZOROWANIA ZASTOSOWAŃ SZTUCZNEJ INTELIGENCJI W EDUKACJI.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658674" y="670579"/>
            <a:ext cx="7600626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środowiskach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intensywnie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wykorzystujących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Twoje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obowiązki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obejmują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17859" y="-5020"/>
            <a:ext cx="9179719" cy="10297049"/>
            <a:chOff x="0" y="0"/>
            <a:chExt cx="12239625" cy="1372939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239625" cy="13729336"/>
            </a:xfrm>
            <a:custGeom>
              <a:avLst/>
              <a:gdLst/>
              <a:ahLst/>
              <a:cxnLst/>
              <a:rect l="l" t="t" r="r" b="b"/>
              <a:pathLst>
                <a:path w="12239625" h="13729336">
                  <a:moveTo>
                    <a:pt x="0" y="0"/>
                  </a:moveTo>
                  <a:lnTo>
                    <a:pt x="12239625" y="0"/>
                  </a:lnTo>
                  <a:lnTo>
                    <a:pt x="12239625" y="13729336"/>
                  </a:lnTo>
                  <a:lnTo>
                    <a:pt x="0" y="137293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4137" r="-34135" b="-3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9658674" y="2489854"/>
            <a:ext cx="7600626" cy="289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Ochrona danych: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Konieczne jest zapewnienie bezpieczeństwa zarządzania danymi edukacyjnymi, ochrony prywatności osób fizycznych i zgodności z przepisami takimi jak RODO (Ogólne Rozporządzenie o Ochronie Danych). Obejmuje to informowanie uczniów o sposobie wykorzystywania ich danych oraz utrzymywanie mechanizmów identyfikacji ewentualnych problemów związanych z prywatnością.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658674" y="5756929"/>
            <a:ext cx="7600626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Łagodzenie uprzedzeń: </a:t>
            </a: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Należy zachować czujność, identyfikując wszelkie uprzedzenia algorytmiczne (np. związane z płcią, rasą lub niepełnosprawnością) i korygując je, aby zapewnić sprawiedliwe traktowanie.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658674" y="7576204"/>
            <a:ext cx="7600626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4340" lvl="1" indent="-21717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Biała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lista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walidacja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: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Udział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walidacji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jest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konieczny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przed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ich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powszechnym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zastosowaniem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bezpieczne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wieku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uzasadnione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pedagogicznie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807334" y="1524000"/>
            <a:ext cx="9451966" cy="7600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Zasada początkowego wysiłku jest strategiczną interwencją mającą na celu zapobieganie uzależnieniu poznawczemu.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Przed zastosowaniem sztucznej inteligencji konieczne jest zmierzenie się ze złożonymi koncepcjami i przeprowadzenie niezależnych badań.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Dzięki temu masz pewność, że pozostajesz architektem końcowego rezultatu i unikasz konieczności zlecania wiedzy na zewnątrz.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Podejście „Diagnostic Duo” łączy w sobie wsparcie sztucznej inteligencji z wiedzą i doświadczeniem trenera.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 inteligencja może pełnić rolę nauczyciela, zadając pytania pomocnicze, które pomagają zidentyfikować luki w zrozumieniu materiału przez ucznia. </a:t>
            </a: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0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Jednocześnie, jako instruktor, otrzymujesz dostęp do panelu, który pokazuje trudności każdego ucznia. Pozwala to na szybką identyfikację problemów i oferowanie ukierunkowanego wsparcia, dzięki czemu możesz skupić się na nauczaniu i udzielaniu wskazówek, a nie tylko na przekazywaniu treści.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14350" y="0"/>
            <a:ext cx="6858000" cy="10287000"/>
            <a:chOff x="0" y="0"/>
            <a:chExt cx="914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08976" y="636202"/>
            <a:ext cx="9715348" cy="9795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92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nadzorować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zintegrowane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mieć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pewność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będzie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partnerem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treningu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poznawczym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28700" y="2028937"/>
            <a:ext cx="5737498" cy="557100"/>
            <a:chOff x="0" y="0"/>
            <a:chExt cx="7649997" cy="74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50000" cy="742802"/>
            </a:xfrm>
            <a:custGeom>
              <a:avLst/>
              <a:gdLst/>
              <a:ahLst/>
              <a:cxnLst/>
              <a:rect l="l" t="t" r="r" b="b"/>
              <a:pathLst>
                <a:path w="7650000" h="742802">
                  <a:moveTo>
                    <a:pt x="0" y="0"/>
                  </a:moveTo>
                  <a:lnTo>
                    <a:pt x="7650000" y="0"/>
                  </a:lnTo>
                  <a:lnTo>
                    <a:pt x="7650000" y="742802"/>
                  </a:lnTo>
                  <a:lnTo>
                    <a:pt x="0" y="74280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673" b="-15067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7649997" cy="742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just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Definicja zasad użytkowania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28700" y="2900362"/>
            <a:ext cx="9290247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Ważne jest, aby udzielać studentom wskazówek, kiedy i jak korzystać ze sztucznej inteligencji, a w szczególności nauczyć ich krytycznej analizy wyników sztucznej inteligencji, zamiast akceptowania ich jako ostatecznych odpowiedzi.</a:t>
            </a:r>
          </a:p>
        </p:txBody>
      </p:sp>
      <p:sp>
        <p:nvSpPr>
          <p:cNvPr id="7" name="Freeform 7"/>
          <p:cNvSpPr/>
          <p:nvPr/>
        </p:nvSpPr>
        <p:spPr>
          <a:xfrm>
            <a:off x="575448" y="7162395"/>
            <a:ext cx="289074" cy="289074"/>
          </a:xfrm>
          <a:custGeom>
            <a:avLst/>
            <a:gdLst/>
            <a:ahLst/>
            <a:cxnLst/>
            <a:rect l="l" t="t" r="r" b="b"/>
            <a:pathLst>
              <a:path w="289074" h="289074">
                <a:moveTo>
                  <a:pt x="0" y="0"/>
                </a:moveTo>
                <a:lnTo>
                  <a:pt x="289074" y="0"/>
                </a:lnTo>
                <a:lnTo>
                  <a:pt x="289074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575448" y="4668741"/>
            <a:ext cx="289074" cy="289074"/>
          </a:xfrm>
          <a:custGeom>
            <a:avLst/>
            <a:gdLst/>
            <a:ahLst/>
            <a:cxnLst/>
            <a:rect l="l" t="t" r="r" b="b"/>
            <a:pathLst>
              <a:path w="289074" h="289074">
                <a:moveTo>
                  <a:pt x="0" y="0"/>
                </a:moveTo>
                <a:lnTo>
                  <a:pt x="289074" y="0"/>
                </a:lnTo>
                <a:lnTo>
                  <a:pt x="289074" y="289074"/>
                </a:lnTo>
                <a:lnTo>
                  <a:pt x="0" y="289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1028700" y="4498325"/>
            <a:ext cx="5737498" cy="629905"/>
            <a:chOff x="0" y="0"/>
            <a:chExt cx="7649997" cy="83987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650000" cy="839869"/>
            </a:xfrm>
            <a:custGeom>
              <a:avLst/>
              <a:gdLst/>
              <a:ahLst/>
              <a:cxnLst/>
              <a:rect l="l" t="t" r="r" b="b"/>
              <a:pathLst>
                <a:path w="7650000" h="839869">
                  <a:moveTo>
                    <a:pt x="0" y="0"/>
                  </a:moveTo>
                  <a:lnTo>
                    <a:pt x="7650000" y="0"/>
                  </a:lnTo>
                  <a:lnTo>
                    <a:pt x="7650000" y="839869"/>
                  </a:lnTo>
                  <a:lnTo>
                    <a:pt x="0" y="839869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27480" b="-12748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0"/>
              <a:ext cx="7649997" cy="839873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Wsparcie w nauce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28700" y="5442555"/>
            <a:ext cx="8893350" cy="144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Wykorzystując analizę danych dotyczących nauki w czasie rzeczywistym, możesz identyfikować najważniejsze luki w wiedzy uczniów i uzupełniać je, zapewniając ukierunkowane i spersonalizowane nauczanie.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028700" y="7028382"/>
            <a:ext cx="5737498" cy="557100"/>
            <a:chOff x="0" y="0"/>
            <a:chExt cx="7649997" cy="742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650000" cy="742802"/>
            </a:xfrm>
            <a:custGeom>
              <a:avLst/>
              <a:gdLst/>
              <a:ahLst/>
              <a:cxnLst/>
              <a:rect l="l" t="t" r="r" b="b"/>
              <a:pathLst>
                <a:path w="7650000" h="742802">
                  <a:moveTo>
                    <a:pt x="0" y="0"/>
                  </a:moveTo>
                  <a:lnTo>
                    <a:pt x="7650000" y="0"/>
                  </a:lnTo>
                  <a:lnTo>
                    <a:pt x="7650000" y="742802"/>
                  </a:lnTo>
                  <a:lnTo>
                    <a:pt x="0" y="742802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673" b="-15067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7649997" cy="7428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2879"/>
                </a:lnSpc>
                <a:spcBef>
                  <a:spcPct val="0"/>
                </a:spcBef>
              </a:pPr>
              <a:r>
                <a:rPr lang="en-US" sz="2400" b="1" u="none" strike="noStrike">
                  <a:solidFill>
                    <a:srgbClr val="000000"/>
                  </a:solidFill>
                  <a:latin typeface="Lato Bold"/>
                  <a:ea typeface="Lato Bold"/>
                  <a:cs typeface="Lato Bold"/>
                  <a:sym typeface="Lato Bold"/>
                </a:rPr>
                <a:t>Projektowanie dydaktyczne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028700" y="7737882"/>
            <a:ext cx="8893350" cy="1809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Konieczne jest projektowanie doświadczeń edukacyjnych łączących informacje zwrotne generowane przez sztuczną inteligencję z ludzką empatią, zwłaszcza w sytuacjach wymagających dynamiki interpersonalnej, której sztuczna inteligencja nie jest w stanie odtworzyć.</a:t>
            </a:r>
          </a:p>
        </p:txBody>
      </p:sp>
      <p:sp>
        <p:nvSpPr>
          <p:cNvPr id="17" name="Freeform 17"/>
          <p:cNvSpPr/>
          <p:nvPr/>
        </p:nvSpPr>
        <p:spPr>
          <a:xfrm>
            <a:off x="575448" y="2162950"/>
            <a:ext cx="289074" cy="289074"/>
          </a:xfrm>
          <a:custGeom>
            <a:avLst/>
            <a:gdLst/>
            <a:ahLst/>
            <a:cxnLst/>
            <a:rect l="l" t="t" r="r" b="b"/>
            <a:pathLst>
              <a:path w="289074" h="289074">
                <a:moveTo>
                  <a:pt x="0" y="0"/>
                </a:moveTo>
                <a:lnTo>
                  <a:pt x="289074" y="0"/>
                </a:lnTo>
                <a:lnTo>
                  <a:pt x="289074" y="289075"/>
                </a:lnTo>
                <a:lnTo>
                  <a:pt x="0" y="2890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8" name="Group 18"/>
          <p:cNvGrpSpPr/>
          <p:nvPr/>
        </p:nvGrpSpPr>
        <p:grpSpPr>
          <a:xfrm>
            <a:off x="10744048" y="-187052"/>
            <a:ext cx="7543952" cy="10474052"/>
            <a:chOff x="0" y="0"/>
            <a:chExt cx="10058603" cy="1396540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0058654" cy="13965428"/>
            </a:xfrm>
            <a:custGeom>
              <a:avLst/>
              <a:gdLst/>
              <a:ahLst/>
              <a:cxnLst/>
              <a:rect l="l" t="t" r="r" b="b"/>
              <a:pathLst>
                <a:path w="10058654" h="13965428">
                  <a:moveTo>
                    <a:pt x="0" y="0"/>
                  </a:moveTo>
                  <a:lnTo>
                    <a:pt x="10058654" y="0"/>
                  </a:lnTo>
                  <a:lnTo>
                    <a:pt x="10058654" y="13965428"/>
                  </a:lnTo>
                  <a:lnTo>
                    <a:pt x="0" y="139654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102621" t="1689" r="-5459" b="-168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0" y="2247900"/>
            <a:ext cx="8115300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trener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CVET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musisz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przyjąć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następujące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konkretne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parametry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18160" lvl="1" indent="-25908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Transkrypcje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debat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wygenerowane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przez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sztuczną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inteligencję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: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Oceń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rygor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głębię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dialogu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między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studentem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aby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upewnić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że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badanie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prowadzi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człowiek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18160" lvl="1" indent="-25908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Obrona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w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czasie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rzeczywistym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: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Wymagaj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od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omówienia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niuansów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ustnie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osobiście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To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pokazuje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solidne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zrozumienie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czegoś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stanie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symulować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518160" lvl="1" indent="-259080" algn="just">
              <a:lnSpc>
                <a:spcPts val="2879"/>
              </a:lnSpc>
              <a:spcBef>
                <a:spcPct val="0"/>
              </a:spcBef>
              <a:buFont typeface="Arial"/>
              <a:buChar char="•"/>
            </a:pP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Akapity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 do </a:t>
            </a:r>
            <a:r>
              <a:rPr lang="en-US" sz="2400" b="1" u="none" strike="noStrike" dirty="0" err="1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refleksji</a:t>
            </a:r>
            <a:r>
              <a:rPr lang="en-US" sz="2400" b="1" u="none" strike="noStrike" dirty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: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Pisemny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opis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tego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jaki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sposób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proces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wspomagany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zmodyfikował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zakwestionował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lub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pogłębił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oryginalną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tezę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studenta</a:t>
            </a:r>
            <a:r>
              <a:rPr lang="en-US" sz="24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8616715" cy="10287000"/>
            <a:chOff x="0" y="0"/>
            <a:chExt cx="11488953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1488928" cy="13716000"/>
            </a:xfrm>
            <a:custGeom>
              <a:avLst/>
              <a:gdLst/>
              <a:ahLst/>
              <a:cxnLst/>
              <a:rect l="l" t="t" r="r" b="b"/>
              <a:pathLst>
                <a:path w="11488928" h="13716000">
                  <a:moveTo>
                    <a:pt x="0" y="0"/>
                  </a:moveTo>
                  <a:lnTo>
                    <a:pt x="11488928" y="0"/>
                  </a:lnTo>
                  <a:lnTo>
                    <a:pt x="11488928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33668" r="-45408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2">
            <a:extLst>
              <a:ext uri="{FF2B5EF4-FFF2-40B4-BE49-F238E27FC236}">
                <a16:creationId xmlns:a16="http://schemas.microsoft.com/office/drawing/2014/main" id="{AE20D7BD-E694-F32B-6623-BCA4B9405B84}"/>
              </a:ext>
            </a:extLst>
          </p:cNvPr>
          <p:cNvGrpSpPr/>
          <p:nvPr/>
        </p:nvGrpSpPr>
        <p:grpSpPr>
          <a:xfrm>
            <a:off x="7052732" y="6679029"/>
            <a:ext cx="10172700" cy="2895599"/>
            <a:chOff x="0" y="0"/>
            <a:chExt cx="12517336" cy="3256191"/>
          </a:xfrm>
        </p:grpSpPr>
        <p:sp>
          <p:nvSpPr>
            <p:cNvPr id="8" name="Freeform 3">
              <a:extLst>
                <a:ext uri="{FF2B5EF4-FFF2-40B4-BE49-F238E27FC236}">
                  <a16:creationId xmlns:a16="http://schemas.microsoft.com/office/drawing/2014/main" id="{5379CE0F-DC4D-22AD-CE85-D0BE9F08BF67}"/>
                </a:ext>
              </a:extLst>
            </p:cNvPr>
            <p:cNvSpPr/>
            <p:nvPr/>
          </p:nvSpPr>
          <p:spPr>
            <a:xfrm>
              <a:off x="0" y="0"/>
              <a:ext cx="12517374" cy="3256153"/>
            </a:xfrm>
            <a:custGeom>
              <a:avLst/>
              <a:gdLst/>
              <a:ahLst/>
              <a:cxnLst/>
              <a:rect l="l" t="t" r="r" b="b"/>
              <a:pathLst>
                <a:path w="12517374" h="3256153">
                  <a:moveTo>
                    <a:pt x="0" y="0"/>
                  </a:moveTo>
                  <a:lnTo>
                    <a:pt x="12517374" y="0"/>
                  </a:lnTo>
                  <a:lnTo>
                    <a:pt x="12517374" y="3256153"/>
                  </a:lnTo>
                  <a:lnTo>
                    <a:pt x="0" y="325615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40483" r="-5884" b="-1"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" name="Group 2"/>
          <p:cNvGrpSpPr/>
          <p:nvPr/>
        </p:nvGrpSpPr>
        <p:grpSpPr>
          <a:xfrm>
            <a:off x="755099" y="2911562"/>
            <a:ext cx="16777802" cy="3518276"/>
            <a:chOff x="0" y="0"/>
            <a:chExt cx="22370402" cy="469103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2370414" cy="4690980"/>
            </a:xfrm>
            <a:custGeom>
              <a:avLst/>
              <a:gdLst/>
              <a:ahLst/>
              <a:cxnLst/>
              <a:rect l="l" t="t" r="r" b="b"/>
              <a:pathLst>
                <a:path w="22370414" h="4690980">
                  <a:moveTo>
                    <a:pt x="0" y="781845"/>
                  </a:moveTo>
                  <a:cubicBezTo>
                    <a:pt x="0" y="350068"/>
                    <a:pt x="488061" y="0"/>
                    <a:pt x="1090041" y="0"/>
                  </a:cubicBezTo>
                  <a:lnTo>
                    <a:pt x="21280374" y="0"/>
                  </a:lnTo>
                  <a:cubicBezTo>
                    <a:pt x="21882354" y="0"/>
                    <a:pt x="22370414" y="350068"/>
                    <a:pt x="22370414" y="781845"/>
                  </a:cubicBezTo>
                  <a:lnTo>
                    <a:pt x="22370414" y="3909135"/>
                  </a:lnTo>
                  <a:cubicBezTo>
                    <a:pt x="22370414" y="4340912"/>
                    <a:pt x="21882354" y="4690980"/>
                    <a:pt x="21280374" y="4690980"/>
                  </a:cubicBezTo>
                  <a:lnTo>
                    <a:pt x="1090041" y="4690980"/>
                  </a:lnTo>
                  <a:cubicBezTo>
                    <a:pt x="488061" y="4691085"/>
                    <a:pt x="0" y="4341003"/>
                    <a:pt x="0" y="3909135"/>
                  </a:cubicBezTo>
                  <a:close/>
                </a:path>
              </a:pathLst>
            </a:custGeom>
            <a:solidFill>
              <a:srgbClr val="F0C8B9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216123" y="3584850"/>
            <a:ext cx="15855753" cy="2171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Możemy zbudować przyszłość opartą na zależności poznawczej, w której niekontrolowane wykorzystanie sztucznej inteligencji pozbawi całe pokolenie umiejętności i zmarginalizuje je. Albo możemy świadomie wybrać ścieżkę zaawansowanej nauki, w której technologia wzmocni ludzki potencjał i będzie sprzyjać głębszym badaniom.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Pytanie, które powinien zadać sobie każdy nauczyciel, brzmi: czy przygotowujesz swoich uczniów do etycznego korzystania ze sztucznej inteligencji, czy do tego, by zostali przez nią zastąpieni?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964350"/>
            <a:ext cx="1536516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OBOWIĄZKI INSTRUKTORA W NADZOROWANIU APLIKACJI AI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582646" y="7103085"/>
            <a:ext cx="9112902" cy="2231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Ważne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jest, aby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priorytetowo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traktować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rozwój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ludzkich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których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w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zastąpić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takich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jak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odporność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ciągle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zmieniające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się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warunki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etyczny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osąd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ocenie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wyników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oraz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zdolność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do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samodzielnego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identyfikowania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rozwiązywania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problemów</a:t>
            </a:r>
            <a:r>
              <a:rPr lang="en-US" sz="2800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056071" y="1085850"/>
            <a:ext cx="8584482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SCENARIUSZ OPARTY NA WYZWANIACH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7507538" cy="10287000"/>
            <a:chOff x="0" y="0"/>
            <a:chExt cx="10010051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010013" cy="13716000"/>
            </a:xfrm>
            <a:custGeom>
              <a:avLst/>
              <a:gdLst/>
              <a:ahLst/>
              <a:cxnLst/>
              <a:rect l="l" t="t" r="r" b="b"/>
              <a:pathLst>
                <a:path w="10010013" h="13716000">
                  <a:moveTo>
                    <a:pt x="0" y="0"/>
                  </a:moveTo>
                  <a:lnTo>
                    <a:pt x="10010013" y="0"/>
                  </a:lnTo>
                  <a:lnTo>
                    <a:pt x="10010013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952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056071" y="2019300"/>
            <a:ext cx="9203229" cy="7410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Kontekst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Twój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wydział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zatwierdził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Rejestr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umiejętności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praktycznych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oparty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w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którym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studenci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przesyłają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filmy, a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generuje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oceny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wstępną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informację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zwrotną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endParaRPr lang="en-US" sz="240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b="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Wyzwanie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Jako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instruktor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ponosisz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odpowiedzialność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za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wszelkie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potencjalne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zagrożenia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(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stronniczość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wycieki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danych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błędy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).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Musisz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przedstawić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swoim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przełożonym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„Plan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nadzoru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 bez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blokowania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endParaRPr lang="en-US" sz="240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Jak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zorganizowany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jest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nadzór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?</a:t>
            </a: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endParaRPr lang="en-US" sz="240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1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Walidacja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„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czerwonym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alertem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”: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Obowiązkowa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recenzja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człowieka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w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przypadku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wszystkich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istotnych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opinii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endParaRPr lang="en-US" sz="240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1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B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Bezpieczne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środowisko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zapewniające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prywatność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Używaj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wyłącznie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listy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narzędzi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AI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zatwierdzonych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przez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instytucję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 </a:t>
            </a: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endParaRPr lang="en-US" sz="2401" u="none" strike="noStrike" dirty="0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81"/>
              </a:lnSpc>
              <a:spcBef>
                <a:spcPct val="0"/>
              </a:spcBef>
            </a:pPr>
            <a:r>
              <a:rPr lang="en-US" sz="2401" u="sng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Opcja</a:t>
            </a:r>
            <a:r>
              <a:rPr lang="en-US" sz="2401" u="sng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C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Warsztaty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temat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sprawiedliwości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algorytmicznej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: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sesja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kalibracji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uprzedzeń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udziałem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kadry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401" u="none" strike="noStrike" dirty="0" err="1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dydaktycznej</a:t>
            </a:r>
            <a:r>
              <a:rPr lang="en-US" sz="2401" u="none" strike="noStrike" dirty="0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95" b="-33186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712670" y="775821"/>
            <a:ext cx="9900304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Scenariusz edukacyjny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14477" y="2631672"/>
            <a:ext cx="17059046" cy="71749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Mariana, 28-letnia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dorosła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studentka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zapisuje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kurs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zawodowy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elektrotechniki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przemysłowej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aby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uzyskać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certyfikat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niezbędny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do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powrotu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rynek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pracy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Jej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instruktor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pan Costa, jest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doświadczony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ale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przepracowany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prowadzi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kilka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grup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dorosłych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studentów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Chcąc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nadążać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kursem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pogodzić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go z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pracą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pół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etatu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Mariana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zaczyna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korzystać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chatbota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opartego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sztucznej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inteligencji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aby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wykonywać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zadania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teoretyczne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ćwiczenia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praktyczne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Tego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wieczoru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pan Costa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sprawdza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ćwiczenia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które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Mariana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podała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mu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biurku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Widzi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arkusz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pełen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poprawnych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odpowiedzi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Później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Mariana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przychodzi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test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umiejętności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praktycznych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czując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wyjątkowo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osłabiona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Kiedy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natrafia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prawdziwą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usterkę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elektryczną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którą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musi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zdiagnozować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ręcznie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bez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pomocy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sztucznej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inteligencji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jej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umysł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staje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b="1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pusty</a:t>
            </a:r>
            <a:r>
              <a:rPr lang="en-US" sz="2600" b="1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 </a:t>
            </a: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endParaRPr lang="en-US" sz="2600" u="none" strike="noStrike" dirty="0">
              <a:solidFill>
                <a:srgbClr val="000000"/>
              </a:solidFill>
              <a:latin typeface="Lato Light" panose="020F0302020204030203" pitchFamily="34" charset="0"/>
              <a:ea typeface="Open Sans"/>
              <a:cs typeface="Open Sans"/>
              <a:sym typeface="Open Sans"/>
            </a:endParaRPr>
          </a:p>
          <a:p>
            <a:pPr marL="0" lvl="0" indent="0" algn="l">
              <a:lnSpc>
                <a:spcPts val="4140"/>
              </a:lnSpc>
              <a:spcBef>
                <a:spcPct val="0"/>
              </a:spcBef>
            </a:pP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Trenerzy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CPD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muszą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odejść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od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oceny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opartej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rezultatach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rzecz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oceny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zorientowanej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proces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oceniając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proces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myślenia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przykład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poprzez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analizę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zapisów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interakcji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ze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sztuczną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inteligencją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lub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refleksji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uczniów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na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temat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tego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, jak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zmienił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się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ich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sposób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 </a:t>
            </a:r>
            <a:r>
              <a:rPr lang="en-US" sz="2600" u="none" strike="noStrike" dirty="0" err="1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rozumowania</a:t>
            </a:r>
            <a:r>
              <a:rPr lang="en-US" sz="2600" u="none" strike="noStrike" dirty="0">
                <a:solidFill>
                  <a:srgbClr val="000000"/>
                </a:solidFill>
                <a:latin typeface="Lato Light" panose="020F0302020204030203" pitchFamily="34" charset="0"/>
                <a:ea typeface="Open Sans"/>
                <a:cs typeface="Open Sans"/>
                <a:sym typeface="Open Sans"/>
              </a:rPr>
              <a:t>.</a:t>
            </a:r>
          </a:p>
          <a:p>
            <a:pPr marL="0" lvl="0" indent="0" algn="l">
              <a:lnSpc>
                <a:spcPts val="2520"/>
              </a:lnSpc>
              <a:spcBef>
                <a:spcPct val="0"/>
              </a:spcBef>
            </a:pPr>
            <a:endParaRPr lang="en-US" sz="3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7" name="Freeform 7" descr="Logo przedstawiające głowę człowieka w okręgu.  Treści generowane przez sztuczną inteligencję mogą być niedokładne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931888" y="716909"/>
            <a:ext cx="10345712" cy="8343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Narzędzie</a:t>
            </a: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do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samooceny</a:t>
            </a:r>
            <a:endParaRPr lang="en-US" sz="6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744503" y="2715949"/>
            <a:ext cx="17020982" cy="1741751"/>
            <a:chOff x="0" y="0"/>
            <a:chExt cx="22694643" cy="232233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694643" cy="1522983"/>
            </a:xfrm>
            <a:custGeom>
              <a:avLst/>
              <a:gdLst/>
              <a:ahLst/>
              <a:cxnLst/>
              <a:rect l="l" t="t" r="r" b="b"/>
              <a:pathLst>
                <a:path w="22694643" h="1522983">
                  <a:moveTo>
                    <a:pt x="0" y="0"/>
                  </a:moveTo>
                  <a:lnTo>
                    <a:pt x="22694643" y="0"/>
                  </a:lnTo>
                  <a:lnTo>
                    <a:pt x="22694643" y="1522983"/>
                  </a:lnTo>
                  <a:lnTo>
                    <a:pt x="0" y="1522983"/>
                  </a:lnTo>
                  <a:close/>
                </a:path>
              </a:pathLst>
            </a:custGeom>
            <a:blipFill>
              <a:blip r:embed="rId5">
                <a:alphaModFix amt="0"/>
              </a:blip>
              <a:stretch>
                <a:fillRect t="-262915" b="-217794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3434530" cy="232233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3960"/>
                </a:lnSpc>
                <a:spcBef>
                  <a:spcPct val="0"/>
                </a:spcBef>
              </a:pP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4.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Która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zasada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wymaga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od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uczniów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dokładnej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,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ręcznej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interakcji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z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materiałem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,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zanim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użyją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sztucznej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inteligencji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do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udoskonalenia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swojej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 </a:t>
              </a:r>
              <a:r>
                <a:rPr lang="en-US" sz="3600" dirty="0" err="1">
                  <a:solidFill>
                    <a:srgbClr val="000000"/>
                  </a:solidFill>
                  <a:latin typeface="Oswald"/>
                  <a:sym typeface="Open Sans"/>
                </a:rPr>
                <a:t>pracy</a:t>
              </a:r>
              <a:r>
                <a:rPr lang="en-US" sz="3600" dirty="0">
                  <a:solidFill>
                    <a:srgbClr val="000000"/>
                  </a:solidFill>
                  <a:latin typeface="Oswald"/>
                  <a:sym typeface="Open Sans"/>
                </a:rPr>
                <a:t>?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931888" y="5539223"/>
            <a:ext cx="7305592" cy="27058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indent="0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A)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Podejście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„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najpierw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sztuczna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inteligencja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”.</a:t>
            </a:r>
          </a:p>
          <a:p>
            <a:pPr lvl="0" indent="0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lvl="0" indent="0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B) Zasada „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walcz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pierwszy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”.</a:t>
            </a:r>
          </a:p>
          <a:p>
            <a:pPr lvl="0" indent="0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lvl="0" indent="0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C) Model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odwróconej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klasy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  <a:p>
            <a:pPr lvl="0" indent="0">
              <a:lnSpc>
                <a:spcPts val="2520"/>
              </a:lnSpc>
              <a:spcBef>
                <a:spcPct val="0"/>
              </a:spcBef>
            </a:pPr>
            <a:endParaRPr lang="en-US" sz="2800" dirty="0">
              <a:solidFill>
                <a:srgbClr val="53575E"/>
              </a:solidFill>
              <a:latin typeface="Lato Light"/>
              <a:sym typeface="Open Sans"/>
            </a:endParaRPr>
          </a:p>
          <a:p>
            <a:pPr lvl="0" indent="0">
              <a:lnSpc>
                <a:spcPts val="3419"/>
              </a:lnSpc>
              <a:spcBef>
                <a:spcPct val="0"/>
              </a:spcBef>
            </a:pP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D)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Zautomatyzowany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protokół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 </a:t>
            </a:r>
            <a:r>
              <a:rPr lang="en-US" sz="2800" dirty="0" err="1">
                <a:solidFill>
                  <a:srgbClr val="53575E"/>
                </a:solidFill>
                <a:latin typeface="Lato Light"/>
                <a:sym typeface="Open Sans"/>
              </a:rPr>
              <a:t>oceny</a:t>
            </a:r>
            <a:r>
              <a:rPr lang="en-US" sz="2800" dirty="0">
                <a:solidFill>
                  <a:srgbClr val="53575E"/>
                </a:solidFill>
                <a:latin typeface="Lato Light"/>
                <a:sym typeface="Open Sans"/>
              </a:rPr>
              <a:t>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10" name="Freeform 10" descr="Logo przedstawiające głowę człowieka w okręgu.  Treści generowane przez sztuczną inteligencję mogą być niedokładne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2" name="Freeform 12"/>
          <p:cNvSpPr/>
          <p:nvPr/>
        </p:nvSpPr>
        <p:spPr>
          <a:xfrm>
            <a:off x="584311" y="7186184"/>
            <a:ext cx="12635124" cy="682404"/>
          </a:xfrm>
          <a:custGeom>
            <a:avLst/>
            <a:gdLst/>
            <a:ahLst/>
            <a:cxnLst/>
            <a:rect l="l" t="t" r="r" b="b"/>
            <a:pathLst>
              <a:path w="16846831" h="909872">
                <a:moveTo>
                  <a:pt x="0" y="0"/>
                </a:moveTo>
                <a:lnTo>
                  <a:pt x="16846831" y="0"/>
                </a:lnTo>
                <a:lnTo>
                  <a:pt x="16846831" y="909872"/>
                </a:lnTo>
                <a:lnTo>
                  <a:pt x="0" y="909872"/>
                </a:lnTo>
                <a:close/>
              </a:path>
            </a:pathLst>
          </a:custGeom>
          <a:blipFill>
            <a:blip r:embed="rId5">
              <a:alphaModFix amt="0"/>
            </a:blip>
            <a:stretch>
              <a:fillRect t="-311484" b="-310069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17" name="Group 11">
            <a:extLst>
              <a:ext uri="{FF2B5EF4-FFF2-40B4-BE49-F238E27FC236}">
                <a16:creationId xmlns:a16="http://schemas.microsoft.com/office/drawing/2014/main" id="{886FBA1A-BDF5-7410-2DEA-265E4C883316}"/>
              </a:ext>
            </a:extLst>
          </p:cNvPr>
          <p:cNvGrpSpPr/>
          <p:nvPr/>
        </p:nvGrpSpPr>
        <p:grpSpPr>
          <a:xfrm>
            <a:off x="13639838" y="4243092"/>
            <a:ext cx="2654103" cy="2654103"/>
            <a:chOff x="0" y="0"/>
            <a:chExt cx="3538804" cy="3538804"/>
          </a:xfrm>
        </p:grpSpPr>
        <p:sp>
          <p:nvSpPr>
            <p:cNvPr id="18" name="Freeform 12" descr="A logo of a graduation cap  AI-generated content may be incorrect.">
              <a:extLst>
                <a:ext uri="{FF2B5EF4-FFF2-40B4-BE49-F238E27FC236}">
                  <a16:creationId xmlns:a16="http://schemas.microsoft.com/office/drawing/2014/main" id="{5C7F48F6-AF14-6141-0BD2-F1CEBE970F81}"/>
                </a:ext>
              </a:extLst>
            </p:cNvPr>
            <p:cNvSpPr/>
            <p:nvPr/>
          </p:nvSpPr>
          <p:spPr>
            <a:xfrm>
              <a:off x="0" y="0"/>
              <a:ext cx="3538855" cy="3538855"/>
            </a:xfrm>
            <a:custGeom>
              <a:avLst/>
              <a:gdLst/>
              <a:ahLst/>
              <a:cxnLst/>
              <a:rect l="l" t="t" r="r" b="b"/>
              <a:pathLst>
                <a:path w="3538855" h="3538855">
                  <a:moveTo>
                    <a:pt x="0" y="0"/>
                  </a:moveTo>
                  <a:lnTo>
                    <a:pt x="3538855" y="0"/>
                  </a:lnTo>
                  <a:lnTo>
                    <a:pt x="3538855" y="3538855"/>
                  </a:lnTo>
                  <a:lnTo>
                    <a:pt x="0" y="35388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r="1" b="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20" name="TextBox 8">
            <a:extLst>
              <a:ext uri="{FF2B5EF4-FFF2-40B4-BE49-F238E27FC236}">
                <a16:creationId xmlns:a16="http://schemas.microsoft.com/office/drawing/2014/main" id="{A42F00AF-2378-D01E-E757-AF47B0409DEB}"/>
              </a:ext>
            </a:extLst>
          </p:cNvPr>
          <p:cNvSpPr txBox="1"/>
          <p:nvPr/>
        </p:nvSpPr>
        <p:spPr>
          <a:xfrm>
            <a:off x="7472467" y="9592951"/>
            <a:ext cx="10293020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8852" lvl="1" algn="r">
              <a:lnSpc>
                <a:spcPts val="3419"/>
              </a:lnSpc>
            </a:pPr>
            <a:r>
              <a:rPr lang="pl-PL" sz="2850" i="1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Sprawdź prawidłową odpowiedź na ostatnim slajdzie!</a:t>
            </a:r>
            <a:endParaRPr lang="en-US" sz="2850" i="1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2635122" cy="1012622"/>
            <a:chOff x="0" y="0"/>
            <a:chExt cx="16846829" cy="13501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846828" cy="1350161"/>
            </a:xfrm>
            <a:custGeom>
              <a:avLst/>
              <a:gdLst/>
              <a:ahLst/>
              <a:cxnLst/>
              <a:rect l="l" t="t" r="r" b="b"/>
              <a:pathLst>
                <a:path w="16846828" h="1350161">
                  <a:moveTo>
                    <a:pt x="0" y="0"/>
                  </a:moveTo>
                  <a:lnTo>
                    <a:pt x="16846828" y="0"/>
                  </a:lnTo>
                  <a:lnTo>
                    <a:pt x="16846828" y="1350161"/>
                  </a:lnTo>
                  <a:lnTo>
                    <a:pt x="0" y="1350161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09909" b="-176345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6846829" cy="134063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l">
                <a:lnSpc>
                  <a:spcPts val="5040"/>
                </a:lnSpc>
                <a:spcBef>
                  <a:spcPct val="0"/>
                </a:spcBef>
              </a:pPr>
              <a:r>
                <a:rPr lang="en-US" sz="4200" u="none" strike="noStrike">
                  <a:solidFill>
                    <a:srgbClr val="000000"/>
                  </a:solidFill>
                  <a:latin typeface="Oswald"/>
                  <a:ea typeface="Oswald"/>
                  <a:cs typeface="Oswald"/>
                  <a:sym typeface="Oswald"/>
                </a:rPr>
                <a:t>PYTANIE DO REFLEKSJI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2483881"/>
            <a:ext cx="9332595" cy="29751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Jak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możemy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zachować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autonomię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mieć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wszystko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pod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kontrolą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,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skoro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systemy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potrafią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zapewniać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spersonalizowane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informacje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zwrotne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autonomicznie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oceniać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prace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uczniów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? </a:t>
            </a: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endParaRPr lang="en-US" sz="2800" u="none" strike="noStrike" dirty="0">
              <a:solidFill>
                <a:srgbClr val="53575E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just">
              <a:lnSpc>
                <a:spcPts val="2879"/>
              </a:lnSpc>
              <a:spcBef>
                <a:spcPct val="0"/>
              </a:spcBef>
            </a:pP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Oceń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ryzyko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nadmiernego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polegania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na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technologii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jak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zrównoważyć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wydajność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sztucznej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inteligencji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z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niezastąpionym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doświadczeniem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i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empatią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-US" sz="2800" u="none" strike="noStrike" dirty="0" err="1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nauczyciela</a:t>
            </a:r>
            <a:r>
              <a:rPr lang="en-US" sz="2800" u="none" strike="noStrike" dirty="0">
                <a:solidFill>
                  <a:srgbClr val="53575E"/>
                </a:solidFill>
                <a:latin typeface="Lato Light"/>
                <a:ea typeface="Lato Light"/>
                <a:cs typeface="Lato Light"/>
                <a:sym typeface="Lato Light"/>
              </a:rPr>
              <a:t>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401425" y="0"/>
            <a:ext cx="6858000" cy="10287000"/>
            <a:chOff x="0" y="0"/>
            <a:chExt cx="9144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144000" cy="13716000"/>
            </a:xfrm>
            <a:custGeom>
              <a:avLst/>
              <a:gdLst/>
              <a:ahLst/>
              <a:cxnLst/>
              <a:rect l="l" t="t" r="r" b="b"/>
              <a:pathLst>
                <a:path w="9144000" h="13716000">
                  <a:moveTo>
                    <a:pt x="0" y="0"/>
                  </a:moveTo>
                  <a:lnTo>
                    <a:pt x="9144000" y="0"/>
                  </a:lnTo>
                  <a:lnTo>
                    <a:pt x="914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108375"/>
            <a:ext cx="16039805" cy="6515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 Nabhani, F., Hamzah, MB i Abuhassna, H.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Rola sztucznej inteligencji w personalizacji treści edukacyjnych: poprawa jakości uczenia się i rozwój roli nauczyciela w zintegrowanym środowisku edukacyjnym. Współczesne technologie edukacyjne, 17(2), 573. https://doi.org/10.30935/cedtech/16089.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Abdurashidova, MS, Balba, M. i Ismailova, N.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Integracja sztucznej inteligencji z procesami edukacyjnymi w celu zwiększenia efektywności i personalizacji nauczania w uzbeckich instytucjach szkolnictwa wyższego. W: Materiały z 8. Międzynarodowej Konferencji na temat Przyszłych Sieci i Systemów Rozproszonych (ICFNDS '24). ACM, Nowy Jork, NY, USA. https://doi.org/10.1145/3726122.3726273.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Alfredo, R., Echeverria, V., Jin, Y., Yan, L., Swiecki, Z., Gašević, D. i Martinez-Maldonado, R.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Analityka uczenia się zorientowanego na człowieka i sztuczna inteligencja w edukacji: systematyczny przegląd literatury. Computers and Education: Artificial Intelligence, 6, 100215.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Antara, P.M., Mohd Beta, R.M.D., Ibrahim, N.A. i Talip, A.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Poza algorytmem: ku pedagogice sztucznej inteligencji skoncentrowanej na człowieku. Międzynarodowe czasopismo badań i innowacji w naukach społecznych, 9(3).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990030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ODNIESIENIA UŻYTE W FORMULARZU</a:t>
            </a:r>
          </a:p>
        </p:txBody>
      </p:sp>
    </p:spTree>
    <p:custDataLst>
      <p:tags r:id="rId1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108375"/>
            <a:ext cx="16039805" cy="615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 Nabhani, F., Hamzah, MB i Abuhassna, H.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Rola sztucznej inteligencji w personalizacji treści edukacyjnych: poprawa jakości uczenia się i rozwój roli nauczyciela w zintegrowanym środowisku edukacyjnym. Współczesne technologie edukacyjne, 17(2), 573. https://doi.org/10.30935/cedtech/16089.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Abdurashidova, MS, Balba, M. i Ismailova, N.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Integracja sztucznej inteligencji w procesach edukacyjnych w celu zwiększenia efektywności i personalizacji nauczania w instytucjach szkolnictwa wyższego w Uzbekistanie. W: Materiały z 8. Międzynarodowej Konferencji na temat Przyszłych Sieci i Systemów Rozproszonych (ICFNDS '24). ACM, Nowy Jork, NY, USA. https://doi.org/10.1145/3726122.3726273.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Alfredo, R., Echeverria, V., Jin, Y., Yan, L., Swiecki, Z., Gašević, D. i Martinez-Maldonado, R.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Analiza uczenia się zorientowanego na człowieka i sztuczna inteligencja w edukacji: systematyczny przegląd literatury. Computers and Education: Artificial Intelligence, 6, 100215.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Antara, PM, Mohd Beta, RMD, Ibrahim, NA i Talip, A.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Poza algorytmem: ku pedagogice sztucznej inteligencji skoncentrowanej na człowieku. Międzynarodowe czasopismo badań i innowacji w naukach społecznych, 9(3).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1085850"/>
            <a:ext cx="9900304" cy="578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6"/>
              </a:lnSpc>
              <a:spcBef>
                <a:spcPct val="0"/>
              </a:spcBef>
            </a:pPr>
            <a:r>
              <a:rPr lang="en-US" sz="4200" u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ODNIESIENIA UŻYTE W MODULE</a:t>
            </a:r>
          </a:p>
        </p:txBody>
      </p:sp>
    </p:spTree>
    <p:custDataLst>
      <p:tags r:id="rId1"/>
    </p:custData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8324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Bakhmat, N., Mamychenko, S., Mozulenko, D., Barbashova, I. i Ponomarova, M.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Historia pedagogiki jako zmiana paradygmatu: rola sztucznej inteligencji w obecnej fazie. Brazylijskie czasopismo edukacji, technologii i społeczeństwa (BRAJETS), 18(1), 234–246.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Birhane, A., Isaac, WS, Prabhakaran, V., Diaz, M., Elish, MC, Gabriel, I. i Mohammed, S. (2022).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Władza w ręce ludu? Szanse i wyzwania dla partycypacyjnej sztucznej inteligencji. Równość i dostęp do algorytmów, mechanizmów i optymalizacji (EAAMO '22).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Budiman, RDA, Surjono, HD, Wagiran, Firdaus, M., Kurniati, T., Feladi, V., Oktarika, D., Hakiki, M., Sabir, A., Wiyoko, T., Kadir, A., Hamid, MA i Fadli, R.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Skuteczność ocen opartych na sztucznej inteligencji w doskonaleniu oceny nauczania poprzez technologię predykcyjną w szkołach zawodowych średnich. International Journal of Information Technology and Education, 15(7).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Campbell, PS, Nautiyal, T., Kutasov, D. i Couper, E.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Wytyczne taktyczne dotyczące edukacji i szkoleń zintegrowanych ze sztuczną inteligencją: Nowe spojrzenie na edukację i pracę w celu stworzenia odpornej i zorientowanej na człowieka siły roboczej. Program stypendialny Convergence.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Chan, A., Okolo, CT, Terner, Z. i Wang, A. (2021).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Granice globalnego włączenia w rozwój sztucznej inteligencji.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Creely, E. i Carabott, K.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Nauczanie i uczenie się z wykorzystaniem sztucznej inteligencji: zintegrowany model pedagogiczny zorientowany na sztuczną inteligencję. The Australian Educational Researcher, 52, 4633–4654. </a:t>
            </a:r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619125"/>
            <a:ext cx="16039805" cy="9048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Chatfield, T.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 inteligencja i przyszłość edukacji (Data Book). Londyn: Sage.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Cukurova, M., Kralj, L., Hertz, B. i Saltidou, E.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Rozwój zawodowy nauczycieli w dobie sztucznej inteligencji. Sprawozdanie z seminarium tematycznego Akademii European Schoolnet. European Schoolnet.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Komisja Europejska. (2022).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Wytyczne etyczne dla nauczycieli dotyczące wykorzystania sztucznej inteligencji (AI) i danych w nauczaniu i uczeniu się. Służba Publikacji Unii Europejskiej. https://doi.org/10.2766/153756.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Gupta, U. i Garg, P. (2023).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Integracja sztucznej inteligencji w praktykach szkoleniowych i rozwojowych: przegląd systematyczny. International Journal of Professional Rehabilitation Management and Science (IJPREMS), 3(7), 277–280.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Kolhatin, A. O. (2025). Od automatyzacji do augmentacji: zorientowane na człowieka ramy dla generatywnej sztucznej inteligencji w adaptacyjnym tworzeniu treści edukacyjnych. AREdu 2025: 8. Międzynarodowe Warsztaty nt. Rzeczywistości Rozszerzonej w Edukacji.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Li, J., Yan, Y. i Zeng, X.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Eksploracja sztucznej inteligencji w edukacji włączającej: systematyczny przegląd badań empirycznych. Applied Sciences, 15(23), 12624.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Merino-Campos, C.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Wpływ sztucznej inteligencji na spersonalizowane uczenie się w szkolnictwie wyższym: przegląd systematyczny. Trends in Higher Education, 4(2), 17. https://doi.org/10.3390/higheredu4020017. </a:t>
            </a:r>
          </a:p>
        </p:txBody>
      </p:sp>
    </p:spTree>
    <p:custDataLst>
      <p:tags r:id="rId1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7962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Miao, F. i Holmes, W. (2023).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Wytyczne dotyczące generatywnej sztucznej inteligencji w edukacji i badaniach. Publikacja UNESCO.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Mushkani, R., Berard, H., Cohen, A. i Koseki, S.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Stanowisko: Prawo do sztucznej inteligencji. Materiały z 42. Międzynarodowej Konferencji nt. uczenia maszynowego (ICML 2025).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Nizamani, DL, Zaman, G. i Nizamani, KUN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Badanie roli programów kształcenia nauczycieli w przygotowaniu nauczycieli języka angielskiego do integracji ze sztuczną inteligencją. Contemporary Journal of Social Sciences, 3(3), 2311–2324.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Omer, N.I.M.S.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Utrzymywanie znaczącej interakcji międzyludzkiej w środowiskach nauki języków wspomaganych sztuczną inteligencją: przegląd systematyczny. Arts for Linguistic &amp; Literary Studies, 6(3), 533–552.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Owan, VJ, Rent, KB, Idika, DO, Etta, EO i Bassey, BA (2023).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Badanie potencjału narzędzi sztucznej inteligencji w pomiarach i ocenie edukacji. EURASIA Journal of Mathematics, Science and Technology Education, 19(8), 2307. https://doi.org/10.29333/ejmste/13428.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Stavissky, Y.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Ramy zaangażowania pedagogicznego w zakresie sztucznej inteligencji skoncentrowanego na człowieku (HCAI-PE): fundamentalna zmiana paradygmatu w pedagogice sztucznej inteligencji. SCIREA Journal of Education, 10(6), 344-365. </a:t>
            </a:r>
          </a:p>
        </p:txBody>
      </p:sp>
    </p:spTree>
    <p:custDataLst>
      <p:tags r:id="rId1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6877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Tan, L. Y., Hu, S., Yeo, D. J. i Cheong, K. H.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Platformy uczenia adaptacyjnego oparte na sztucznej inteligencji: przegląd. Komputery i edukacja: Sztuczna inteligencja, 9, 100429. https://doi.org/10.1016/j.caeai.2025.100429.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b="1" u="none" strike="noStrike">
              <a:solidFill>
                <a:srgbClr val="000000"/>
              </a:solidFill>
              <a:latin typeface="Lato Bold"/>
              <a:ea typeface="Lato Bold"/>
              <a:cs typeface="Lato Bold"/>
              <a:sym typeface="Lato Bold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Tan, X., Cheng, G. i Ling, M. H.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Sztuczna inteligencja w nauczaniu i rozwoju zawodowym nauczycieli: przegląd systematyczny. Komputery i edukacja: Sztuczna inteligencja, 8, 100355. https://doi.org/10.1016/j.caeai.2024.100355.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Tusquellas, N., Palau, R. i Santiago, R. (2024).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Analiza potencjału sztucznej inteligencji w rozwoju zawodowym i zarządzaniu talentami: systematyczny przegląd literatury. International Journal of Information Management Data Insights, 4, 100288. https://doi.org/10.1016/j.jjimei.2024.100288.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UNESCO.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Ramy kompetencji w zakresie sztucznej inteligencji dla nauczycieli. Organizacja Narodów Zjednoczonych do spraw Oświaty, Nauki i Kultury. https://doi.org/10.54675/ZJTE2084.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400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Viberg, O., Poquet, O., Kovanovic, V. i Khosravi, H.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400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Wzmocnienie ludzkich działań w erze sztucznej inteligencji: perspektywa analityki uczenia się. Journal of Learning Analytics, 12(3), 1–7.</a:t>
            </a:r>
          </a:p>
        </p:txBody>
      </p:sp>
    </p:spTree>
    <p:custDataLst>
      <p:tags r:id="rId1"/>
    </p:custData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028700"/>
            <a:ext cx="16230600" cy="542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Vorobyeva, K. I., Belous, S., Savchenko, N. V., Smirnova, L. M., Nikitina, SA, &amp; Zhdanov, S. P.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Spersonalizowane uczenie się za pomocą sztucznej inteligencji: podejścia pedagogiczne i krytyczne spostrzeżenia. Współczesna technologia edukacyjna, 17(2), 574. Holmes, W., Persson, J., Salaj, R. i Tuomi, I. (b.d.). Wytyczne dotyczące rozwoju i promocji ludzkiego wymiaru umiejętności posługiwania się sztuczną inteligencją. Rada Europy.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399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Hristova, M. i Donchev, I. (2025).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Zastosowanie instrumentów IA do nauki i personalizacji oceny. Seria naukowa „Innowacyjna edukacja STEM”, 7, 176–184. https://doi.org/10.55630/STEM.2025.0715. Rigot, A. (2022). Projektowanie z marginesów: koncentracja na najbardziej zmarginalizowanych i dotkniętych procesami projektowania – od pomysłu do produkcji. Projekt Technologii i Celu Publicznego, Belfer Center for Science and International Affairs, Harvard Kennedy School.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endParaRPr lang="en-US" sz="2399" u="none" strike="noStrik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b="1" u="none" strike="noStrike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rPr>
              <a:t>Song, Y., Weisberg, L. R., Zhang, S., Tian, ​​​​​​X., Boyer, K. E., &amp; Israel, M. (2024). </a:t>
            </a:r>
          </a:p>
          <a:p>
            <a:pPr marL="0" lvl="0" indent="0" algn="l">
              <a:lnSpc>
                <a:spcPts val="2879"/>
              </a:lnSpc>
              <a:spcBef>
                <a:spcPct val="0"/>
              </a:spcBef>
            </a:pPr>
            <a:r>
              <a:rPr lang="en-US" sz="2399" u="none" strike="noStrik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rPr>
              <a:t>Ramy projektowania inkluzywnego uczenia się AI dla uczniów o zróżnicowanych potrzebach. Computers and Education: Artificial Intelligence, 6, 1002-12. Holmes, W., Persson, J., Salaj, R. i Tuomi, I. (b.d.). Wytyczne dotyczące rozwijania i promowania ludzkiego wymiaru kompetencji w zakresie AI. Rada Europy. </a:t>
            </a:r>
          </a:p>
        </p:txBody>
      </p:sp>
    </p:spTree>
    <p:custDataLst>
      <p:tags r:id="rId1"/>
    </p:custData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6682"/>
            <a:ext cx="18288000" cy="2086689"/>
            <a:chOff x="0" y="0"/>
            <a:chExt cx="24384000" cy="27822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4000" cy="2782189"/>
            </a:xfrm>
            <a:custGeom>
              <a:avLst/>
              <a:gdLst/>
              <a:ahLst/>
              <a:cxnLst/>
              <a:rect l="l" t="t" r="r" b="b"/>
              <a:pathLst>
                <a:path w="24384000" h="2782189">
                  <a:moveTo>
                    <a:pt x="0" y="0"/>
                  </a:moveTo>
                  <a:lnTo>
                    <a:pt x="24384000" y="0"/>
                  </a:lnTo>
                  <a:lnTo>
                    <a:pt x="24384000" y="2782189"/>
                  </a:lnTo>
                  <a:lnTo>
                    <a:pt x="0" y="27821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alphaModFix amt="50000"/>
              </a:blip>
              <a:stretch>
                <a:fillRect t="-234382" b="-33187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08655" y="172917"/>
            <a:ext cx="12101215" cy="8343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480"/>
              </a:lnSpc>
              <a:spcBef>
                <a:spcPct val="0"/>
              </a:spcBef>
            </a:pP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Narzędzie</a:t>
            </a: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do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samooceny</a:t>
            </a:r>
            <a:r>
              <a:rPr lang="en-US" sz="6000" u="none" strike="noStrik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– </a:t>
            </a:r>
            <a:r>
              <a:rPr lang="en-US" sz="6000" u="none" strike="noStrike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rozwiązania</a:t>
            </a:r>
            <a:endParaRPr lang="en-US" sz="6000" u="none" strike="noStrike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14965994" y="349444"/>
            <a:ext cx="2799445" cy="1224267"/>
            <a:chOff x="0" y="0"/>
            <a:chExt cx="3732593" cy="1632356"/>
          </a:xfrm>
        </p:grpSpPr>
        <p:sp>
          <p:nvSpPr>
            <p:cNvPr id="6" name="Freeform 6" descr="Logo przedstawiające głowę człowieka w okręgu.  Treści generowane przez sztuczną inteligencję mogą być niedokładne."/>
            <p:cNvSpPr/>
            <p:nvPr/>
          </p:nvSpPr>
          <p:spPr>
            <a:xfrm>
              <a:off x="0" y="0"/>
              <a:ext cx="3732657" cy="1632331"/>
            </a:xfrm>
            <a:custGeom>
              <a:avLst/>
              <a:gdLst/>
              <a:ahLst/>
              <a:cxnLst/>
              <a:rect l="l" t="t" r="r" b="b"/>
              <a:pathLst>
                <a:path w="3732657" h="1632331">
                  <a:moveTo>
                    <a:pt x="0" y="0"/>
                  </a:moveTo>
                  <a:lnTo>
                    <a:pt x="3732657" y="0"/>
                  </a:lnTo>
                  <a:lnTo>
                    <a:pt x="3732657" y="1632331"/>
                  </a:lnTo>
                  <a:lnTo>
                    <a:pt x="0" y="163233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1"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707423" y="4150271"/>
            <a:ext cx="16939355" cy="3058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960"/>
              </a:lnSpc>
              <a:spcBef>
                <a:spcPct val="0"/>
              </a:spcBef>
            </a:pPr>
            <a:r>
              <a:rPr lang="en-US" sz="3300" b="1" u="none" strike="noStrike" dirty="0" err="1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Pytania</a:t>
            </a:r>
            <a:r>
              <a:rPr lang="en-US" sz="3300" b="1" u="none" strike="noStrike" dirty="0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300" b="1" u="none" strike="noStrike" dirty="0" err="1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wielokrotnego</a:t>
            </a:r>
            <a:r>
              <a:rPr lang="en-US" sz="3300" b="1" u="none" strike="noStrike" dirty="0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300" b="1" u="none" strike="noStrike" dirty="0" err="1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wyboru</a:t>
            </a:r>
            <a:r>
              <a:rPr lang="en-US" sz="3300" b="1" u="none" strike="noStrike" dirty="0">
                <a:solidFill>
                  <a:srgbClr val="53575E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</a:t>
            </a:r>
          </a:p>
          <a:p>
            <a:pPr marL="0" lvl="0" indent="0" algn="l">
              <a:lnSpc>
                <a:spcPts val="3960"/>
              </a:lnSpc>
              <a:spcBef>
                <a:spcPct val="0"/>
              </a:spcBef>
            </a:pPr>
            <a:endParaRPr lang="en-US" sz="3300" b="1" u="none" strike="noStrike" dirty="0">
              <a:solidFill>
                <a:srgbClr val="53575E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lvl="0">
              <a:lnSpc>
                <a:spcPts val="3960"/>
              </a:lnSpc>
              <a:spcBef>
                <a:spcPct val="0"/>
              </a:spcBef>
            </a:pPr>
            <a:r>
              <a:rPr lang="en-US" sz="3300" u="none" strike="noStrike" dirty="0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    </a:t>
            </a:r>
            <a:r>
              <a:rPr lang="en-US" sz="3300" dirty="0" err="1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Pytanie</a:t>
            </a:r>
            <a:r>
              <a:rPr lang="en-US" sz="3300" dirty="0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00" u="none" strike="noStrike" dirty="0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1) A.</a:t>
            </a:r>
          </a:p>
          <a:p>
            <a:pPr marL="730567" lvl="1" indent="-365283">
              <a:lnSpc>
                <a:spcPts val="3960"/>
              </a:lnSpc>
              <a:spcBef>
                <a:spcPct val="0"/>
              </a:spcBef>
            </a:pPr>
            <a:r>
              <a:rPr lang="en-US" sz="3300" dirty="0" err="1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Pytanie</a:t>
            </a:r>
            <a:r>
              <a:rPr lang="en-US" sz="3300" dirty="0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00" u="none" strike="noStrike" dirty="0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2) B.</a:t>
            </a:r>
          </a:p>
          <a:p>
            <a:pPr marL="730567" lvl="1" indent="-365283">
              <a:lnSpc>
                <a:spcPts val="3960"/>
              </a:lnSpc>
              <a:spcBef>
                <a:spcPct val="0"/>
              </a:spcBef>
            </a:pPr>
            <a:r>
              <a:rPr lang="en-US" sz="3300" dirty="0" err="1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Pytanie</a:t>
            </a:r>
            <a:r>
              <a:rPr lang="en-US" sz="3300" dirty="0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300" u="none" strike="noStrike" dirty="0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3) C.</a:t>
            </a:r>
          </a:p>
          <a:p>
            <a:pPr marL="730567" lvl="1" indent="-365283">
              <a:lnSpc>
                <a:spcPts val="3960"/>
              </a:lnSpc>
              <a:spcBef>
                <a:spcPct val="0"/>
              </a:spcBef>
            </a:pPr>
            <a:r>
              <a:rPr lang="en-US" sz="3300" dirty="0" err="1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Pytanie</a:t>
            </a:r>
            <a:r>
              <a:rPr lang="en-US" sz="3300" dirty="0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 v</a:t>
            </a:r>
            <a:r>
              <a:rPr lang="en-US" sz="3300" u="none" strike="noStrike" dirty="0">
                <a:solidFill>
                  <a:srgbClr val="53575E"/>
                </a:solidFill>
                <a:latin typeface="Open Sans"/>
                <a:ea typeface="Open Sans"/>
                <a:cs typeface="Open Sans"/>
                <a:sym typeface="Open Sans"/>
              </a:rPr>
              <a:t>4) B.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608696" y="2727712"/>
            <a:ext cx="6602359" cy="6602359"/>
            <a:chOff x="0" y="0"/>
            <a:chExt cx="8803145" cy="880314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803132" cy="8803132"/>
            </a:xfrm>
            <a:custGeom>
              <a:avLst/>
              <a:gdLst/>
              <a:ahLst/>
              <a:cxnLst/>
              <a:rect l="l" t="t" r="r" b="b"/>
              <a:pathLst>
                <a:path w="8803132" h="8803132">
                  <a:moveTo>
                    <a:pt x="0" y="0"/>
                  </a:moveTo>
                  <a:lnTo>
                    <a:pt x="8803132" y="0"/>
                  </a:lnTo>
                  <a:lnTo>
                    <a:pt x="8803132" y="8803132"/>
                  </a:lnTo>
                  <a:lnTo>
                    <a:pt x="0" y="88031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  <p:custDataLst>
      <p:tags r:id="rId1"/>
    </p:custData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934589" y="7476973"/>
            <a:ext cx="2175491" cy="1118921"/>
            <a:chOff x="0" y="0"/>
            <a:chExt cx="2900655" cy="14918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900656" cy="1491895"/>
            </a:xfrm>
            <a:custGeom>
              <a:avLst/>
              <a:gdLst/>
              <a:ahLst/>
              <a:cxnLst/>
              <a:rect l="l" t="t" r="r" b="b"/>
              <a:pathLst>
                <a:path w="2900656" h="1491895">
                  <a:moveTo>
                    <a:pt x="0" y="0"/>
                  </a:moveTo>
                  <a:lnTo>
                    <a:pt x="2900656" y="0"/>
                  </a:lnTo>
                  <a:lnTo>
                    <a:pt x="2900656" y="1491895"/>
                  </a:lnTo>
                  <a:lnTo>
                    <a:pt x="0" y="1491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15045" b="39276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2900655" cy="1491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Zacznij od nowa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8601427" y="7476973"/>
            <a:ext cx="2338435" cy="642671"/>
            <a:chOff x="0" y="0"/>
            <a:chExt cx="3117914" cy="85689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3117912" cy="856895"/>
            </a:xfrm>
            <a:custGeom>
              <a:avLst/>
              <a:gdLst/>
              <a:ahLst/>
              <a:cxnLst/>
              <a:rect l="l" t="t" r="r" b="b"/>
              <a:pathLst>
                <a:path w="3117912" h="856895">
                  <a:moveTo>
                    <a:pt x="0" y="0"/>
                  </a:moveTo>
                  <a:lnTo>
                    <a:pt x="3117912" y="0"/>
                  </a:lnTo>
                  <a:lnTo>
                    <a:pt x="3117912" y="856895"/>
                  </a:lnTo>
                  <a:lnTo>
                    <a:pt x="0" y="856895"/>
                  </a:lnTo>
                  <a:close/>
                </a:path>
              </a:pathLst>
            </a:custGeom>
            <a:blipFill>
              <a:blip r:embed="rId4">
                <a:alphaModFix amt="0"/>
              </a:blip>
              <a:stretch>
                <a:fillRect t="-31134" b="-10662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3117914" cy="85689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3779"/>
                </a:lnSpc>
                <a:spcBef>
                  <a:spcPct val="0"/>
                </a:spcBef>
              </a:pPr>
              <a:r>
                <a:rPr lang="en-US" sz="3150" b="1" u="none" strike="noStrike">
                  <a:solidFill>
                    <a:srgbClr val="FFFFFF"/>
                  </a:solidFill>
                  <a:latin typeface="Lato Bold"/>
                  <a:ea typeface="Lato Bold"/>
                  <a:cs typeface="Lato Bold"/>
                  <a:sym typeface="Lato Bold"/>
                </a:rPr>
                <a:t>Kurs wyjścia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806491" y="2992907"/>
            <a:ext cx="7419499" cy="3244739"/>
            <a:chOff x="0" y="0"/>
            <a:chExt cx="9892665" cy="4326318"/>
          </a:xfrm>
        </p:grpSpPr>
        <p:sp>
          <p:nvSpPr>
            <p:cNvPr id="9" name="Freeform 9" descr="Logo z głową człowieka w okręgu.  Treść generowana przez sztuczną inteligencję może być nieprawidłowa."/>
            <p:cNvSpPr/>
            <p:nvPr/>
          </p:nvSpPr>
          <p:spPr>
            <a:xfrm>
              <a:off x="0" y="0"/>
              <a:ext cx="9892665" cy="4326255"/>
            </a:xfrm>
            <a:custGeom>
              <a:avLst/>
              <a:gdLst/>
              <a:ahLst/>
              <a:cxnLst/>
              <a:rect l="l" t="t" r="r" b="b"/>
              <a:pathLst>
                <a:path w="9892665" h="4326255">
                  <a:moveTo>
                    <a:pt x="0" y="0"/>
                  </a:moveTo>
                  <a:lnTo>
                    <a:pt x="9892665" y="0"/>
                  </a:lnTo>
                  <a:lnTo>
                    <a:pt x="9892665" y="4326255"/>
                  </a:lnTo>
                  <a:lnTo>
                    <a:pt x="0" y="4326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b="-1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303447" y="9038854"/>
            <a:ext cx="3869665" cy="811759"/>
            <a:chOff x="0" y="0"/>
            <a:chExt cx="5159553" cy="108234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5159502" cy="1082294"/>
            </a:xfrm>
            <a:custGeom>
              <a:avLst/>
              <a:gdLst/>
              <a:ahLst/>
              <a:cxnLst/>
              <a:rect l="l" t="t" r="r" b="b"/>
              <a:pathLst>
                <a:path w="5159502" h="1082294">
                  <a:moveTo>
                    <a:pt x="0" y="0"/>
                  </a:moveTo>
                  <a:lnTo>
                    <a:pt x="5159502" y="0"/>
                  </a:lnTo>
                  <a:lnTo>
                    <a:pt x="5159502" y="1082294"/>
                  </a:lnTo>
                  <a:lnTo>
                    <a:pt x="0" y="10822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5683" t="-35196" r="-1343" b="-11912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0" y="1777384"/>
            <a:ext cx="7419499" cy="6421526"/>
            <a:chOff x="0" y="0"/>
            <a:chExt cx="9892665" cy="856203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892665" cy="8562086"/>
            </a:xfrm>
            <a:custGeom>
              <a:avLst/>
              <a:gdLst/>
              <a:ahLst/>
              <a:cxnLst/>
              <a:rect l="l" t="t" r="r" b="b"/>
              <a:pathLst>
                <a:path w="9892665" h="8562086">
                  <a:moveTo>
                    <a:pt x="0" y="0"/>
                  </a:moveTo>
                  <a:lnTo>
                    <a:pt x="9892665" y="0"/>
                  </a:lnTo>
                  <a:lnTo>
                    <a:pt x="9892665" y="8562086"/>
                  </a:lnTo>
                  <a:lnTo>
                    <a:pt x="0" y="85620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-25980" r="-26030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064173" y="8772525"/>
            <a:ext cx="6942236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800"/>
              </a:lnSpc>
              <a:spcBef>
                <a:spcPct val="0"/>
              </a:spcBef>
            </a:pPr>
            <a:r>
              <a:rPr lang="en-US" sz="1500" u="none" strike="noStrike">
                <a:solidFill>
                  <a:srgbClr val="7F7F7F"/>
                </a:solidFill>
                <a:latin typeface="Lato Light"/>
                <a:ea typeface="Lato Light"/>
                <a:cs typeface="Lato Light"/>
                <a:sym typeface="Lato Light"/>
              </a:rPr>
              <a:t>Projekt ten był współfinansowany ze środków programu Erasmus+ Komisji Europejskiej. Niniejsza publikacja odzwierciedla wyłącznie opinie jej autorów i ani Komisja Europejska, ani SEPIE nie ponoszą odpowiedzialności za jakiekolwiek wykorzystanie zawartych w niej informacji.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5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6444</Words>
  <Application>Microsoft Office PowerPoint</Application>
  <PresentationFormat>Custom</PresentationFormat>
  <Paragraphs>504</Paragraphs>
  <Slides>51</Slides>
  <Notes>40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61" baseType="lpstr">
      <vt:lpstr>Open Sans</vt:lpstr>
      <vt:lpstr>Lato</vt:lpstr>
      <vt:lpstr>Open Sans Bold</vt:lpstr>
      <vt:lpstr>Lato Light</vt:lpstr>
      <vt:lpstr>Quattrocento Bold</vt:lpstr>
      <vt:lpstr>Arial</vt:lpstr>
      <vt:lpstr>Oswald</vt:lpstr>
      <vt:lpstr>Lato Bold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PL_Moduł 2 - Inclusive trAIners</dc:title>
  <dc:creator>User00</dc:creator>
  <cp:lastModifiedBy>Jaione Santos Miguel</cp:lastModifiedBy>
  <cp:revision>4</cp:revision>
  <dcterms:created xsi:type="dcterms:W3CDTF">2006-08-16T00:00:00Z</dcterms:created>
  <dcterms:modified xsi:type="dcterms:W3CDTF">2026-09-10T13:19:07Z</dcterms:modified>
  <dc:identifier>DAHQvxLNUrU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8055A769-0E1C-4758-AC09-E78FC709A38E</vt:lpwstr>
  </property>
  <property fmtid="{D5CDD505-2E9C-101B-9397-08002B2CF9AE}" pid="3" name="ArticulatePath">
    <vt:lpwstr>PL_Moduł 2 - Inclusive trAIners</vt:lpwstr>
  </property>
</Properties>
</file>