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12.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13.xml" ContentType="application/vnd.openxmlformats-officedocument.presentationml.notesSlide+xml"/>
  <Override PartName="/ppt/tags/tag18.xml" ContentType="application/vnd.openxmlformats-officedocument.presentationml.tags+xml"/>
  <Override PartName="/ppt/notesSlides/notesSlide14.xml" ContentType="application/vnd.openxmlformats-officedocument.presentationml.notesSlide+xml"/>
  <Override PartName="/ppt/tags/tag19.xml" ContentType="application/vnd.openxmlformats-officedocument.presentationml.tags+xml"/>
  <Override PartName="/ppt/notesSlides/notesSlide15.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notesSlides/notesSlide16.xml" ContentType="application/vnd.openxmlformats-officedocument.presentationml.notesSlide+xml"/>
  <Override PartName="/ppt/tags/tag22.xml" ContentType="application/vnd.openxmlformats-officedocument.presentationml.tags+xml"/>
  <Override PartName="/ppt/notesSlides/notesSlide17.xml" ContentType="application/vnd.openxmlformats-officedocument.presentationml.notesSlide+xml"/>
  <Override PartName="/ppt/tags/tag23.xml" ContentType="application/vnd.openxmlformats-officedocument.presentationml.tags+xml"/>
  <Override PartName="/ppt/notesSlides/notesSlide18.xml" ContentType="application/vnd.openxmlformats-officedocument.presentationml.notesSlide+xml"/>
  <Override PartName="/ppt/tags/tag24.xml" ContentType="application/vnd.openxmlformats-officedocument.presentationml.tags+xml"/>
  <Override PartName="/ppt/notesSlides/notesSlide19.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notesSlides/notesSlide20.xml" ContentType="application/vnd.openxmlformats-officedocument.presentationml.notesSlide+xml"/>
  <Override PartName="/ppt/tags/tag27.xml" ContentType="application/vnd.openxmlformats-officedocument.presentationml.tags+xml"/>
  <Override PartName="/ppt/notesSlides/notesSlide21.xml" ContentType="application/vnd.openxmlformats-officedocument.presentationml.notesSlide+xml"/>
  <Override PartName="/ppt/tags/tag28.xml" ContentType="application/vnd.openxmlformats-officedocument.presentationml.tags+xml"/>
  <Override PartName="/ppt/notesSlides/notesSlide22.xml" ContentType="application/vnd.openxmlformats-officedocument.presentationml.notesSlide+xml"/>
  <Override PartName="/ppt/tags/tag29.xml" ContentType="application/vnd.openxmlformats-officedocument.presentationml.tags+xml"/>
  <Override PartName="/ppt/notesSlides/notesSlide23.xml" ContentType="application/vnd.openxmlformats-officedocument.presentationml.notesSlide+xml"/>
  <Override PartName="/ppt/tags/tag30.xml" ContentType="application/vnd.openxmlformats-officedocument.presentationml.tags+xml"/>
  <Override PartName="/ppt/notesSlides/notesSlide24.xml" ContentType="application/vnd.openxmlformats-officedocument.presentationml.notesSlide+xml"/>
  <Override PartName="/ppt/tags/tag31.xml" ContentType="application/vnd.openxmlformats-officedocument.presentationml.tags+xml"/>
  <Override PartName="/ppt/notesSlides/notesSlide25.xml" ContentType="application/vnd.openxmlformats-officedocument.presentationml.notesSlide+xml"/>
  <Override PartName="/ppt/tags/tag32.xml" ContentType="application/vnd.openxmlformats-officedocument.presentationml.tags+xml"/>
  <Override PartName="/ppt/notesSlides/notesSlide26.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notesSlides/notesSlide27.xml" ContentType="application/vnd.openxmlformats-officedocument.presentationml.notesSlide+xml"/>
  <Override PartName="/ppt/tags/tag35.xml" ContentType="application/vnd.openxmlformats-officedocument.presentationml.tags+xml"/>
  <Override PartName="/ppt/notesSlides/notesSlide28.xml" ContentType="application/vnd.openxmlformats-officedocument.presentationml.notesSlide+xml"/>
  <Override PartName="/ppt/tags/tag36.xml" ContentType="application/vnd.openxmlformats-officedocument.presentationml.tags+xml"/>
  <Override PartName="/ppt/notesSlides/notesSlide29.xml" ContentType="application/vnd.openxmlformats-officedocument.presentationml.notesSlide+xml"/>
  <Override PartName="/ppt/tags/tag37.xml" ContentType="application/vnd.openxmlformats-officedocument.presentationml.tags+xml"/>
  <Override PartName="/ppt/notesSlides/notesSlide30.xml" ContentType="application/vnd.openxmlformats-officedocument.presentationml.notesSlide+xml"/>
  <Override PartName="/ppt/tags/tag38.xml" ContentType="application/vnd.openxmlformats-officedocument.presentationml.tags+xml"/>
  <Override PartName="/ppt/notesSlides/notesSlide31.xml" ContentType="application/vnd.openxmlformats-officedocument.presentationml.notesSlide+xml"/>
  <Override PartName="/ppt/tags/tag39.xml" ContentType="application/vnd.openxmlformats-officedocument.presentationml.tags+xml"/>
  <Override PartName="/ppt/notesSlides/notesSlide32.xml" ContentType="application/vnd.openxmlformats-officedocument.presentationml.notesSlide+xml"/>
  <Override PartName="/ppt/tags/tag40.xml" ContentType="application/vnd.openxmlformats-officedocument.presentationml.tags+xml"/>
  <Override PartName="/ppt/notesSlides/notesSlide33.xml" ContentType="application/vnd.openxmlformats-officedocument.presentationml.notesSlide+xml"/>
  <Override PartName="/ppt/tags/tag41.xml" ContentType="application/vnd.openxmlformats-officedocument.presentationml.tags+xml"/>
  <Override PartName="/ppt/notesSlides/notesSlide34.xml" ContentType="application/vnd.openxmlformats-officedocument.presentationml.notesSlide+xml"/>
  <Override PartName="/ppt/tags/tag42.xml" ContentType="application/vnd.openxmlformats-officedocument.presentationml.tags+xml"/>
  <Override PartName="/ppt/notesSlides/notesSlide35.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notesSlides/notesSlide36.xml" ContentType="application/vnd.openxmlformats-officedocument.presentationml.notesSlide+xml"/>
  <Override PartName="/ppt/tags/tag45.xml" ContentType="application/vnd.openxmlformats-officedocument.presentationml.tags+xml"/>
  <Override PartName="/ppt/notesSlides/notesSlide37.xml" ContentType="application/vnd.openxmlformats-officedocument.presentationml.notesSlide+xml"/>
  <Override PartName="/ppt/tags/tag46.xml" ContentType="application/vnd.openxmlformats-officedocument.presentationml.tags+xml"/>
  <Override PartName="/ppt/notesSlides/notesSlide38.xml" ContentType="application/vnd.openxmlformats-officedocument.presentationml.notesSlide+xml"/>
  <Override PartName="/ppt/tags/tag47.xml" ContentType="application/vnd.openxmlformats-officedocument.presentationml.tags+xml"/>
  <Override PartName="/ppt/notesSlides/notesSlide39.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notesSlides/notesSlide40.xml" ContentType="application/vnd.openxmlformats-officedocument.presentationml.notesSlide+xml"/>
  <Override PartName="/ppt/tags/tag50.xml" ContentType="application/vnd.openxmlformats-officedocument.presentationml.tags+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1"/>
  </p:notesMasterIdLst>
  <p:sldIdLst>
    <p:sldId id="256" r:id="rId2"/>
    <p:sldId id="257" r:id="rId3"/>
    <p:sldId id="258" r:id="rId4"/>
    <p:sldId id="259" r:id="rId5"/>
    <p:sldId id="260" r:id="rId6"/>
    <p:sldId id="261" r:id="rId7"/>
    <p:sldId id="262" r:id="rId8"/>
    <p:sldId id="263" r:id="rId9"/>
    <p:sldId id="264" r:id="rId10"/>
    <p:sldId id="265" r:id="rId11"/>
    <p:sldId id="266" r:id="rId12"/>
    <p:sldId id="309" r:id="rId13"/>
    <p:sldId id="305" r:id="rId14"/>
    <p:sldId id="269" r:id="rId15"/>
    <p:sldId id="270" r:id="rId16"/>
    <p:sldId id="271" r:id="rId17"/>
    <p:sldId id="272" r:id="rId18"/>
    <p:sldId id="273" r:id="rId19"/>
    <p:sldId id="274" r:id="rId20"/>
    <p:sldId id="275" r:id="rId21"/>
    <p:sldId id="310" r:id="rId22"/>
    <p:sldId id="306" r:id="rId23"/>
    <p:sldId id="278" r:id="rId24"/>
    <p:sldId id="279" r:id="rId25"/>
    <p:sldId id="280" r:id="rId26"/>
    <p:sldId id="281" r:id="rId27"/>
    <p:sldId id="282" r:id="rId28"/>
    <p:sldId id="283" r:id="rId29"/>
    <p:sldId id="311" r:id="rId30"/>
    <p:sldId id="307" r:id="rId31"/>
    <p:sldId id="286" r:id="rId32"/>
    <p:sldId id="287" r:id="rId33"/>
    <p:sldId id="288" r:id="rId34"/>
    <p:sldId id="289" r:id="rId35"/>
    <p:sldId id="290" r:id="rId36"/>
    <p:sldId id="291" r:id="rId37"/>
    <p:sldId id="292" r:id="rId38"/>
    <p:sldId id="293" r:id="rId39"/>
    <p:sldId id="294" r:id="rId40"/>
    <p:sldId id="295" r:id="rId41"/>
    <p:sldId id="308" r:id="rId42"/>
    <p:sldId id="297" r:id="rId43"/>
    <p:sldId id="298" r:id="rId44"/>
    <p:sldId id="299" r:id="rId45"/>
    <p:sldId id="300" r:id="rId46"/>
    <p:sldId id="301" r:id="rId47"/>
    <p:sldId id="302" r:id="rId48"/>
    <p:sldId id="304" r:id="rId49"/>
    <p:sldId id="303" r:id="rId50"/>
  </p:sldIdLst>
  <p:sldSz cx="18288000" cy="10287000"/>
  <p:notesSz cx="6858000" cy="9144000"/>
  <p:embeddedFontLst>
    <p:embeddedFont>
      <p:font typeface="Lato" panose="020F0502020204030203" pitchFamily="34" charset="0"/>
      <p:regular r:id="rId52"/>
      <p:bold r:id="rId53"/>
      <p:italic r:id="rId54"/>
    </p:embeddedFont>
    <p:embeddedFont>
      <p:font typeface="Lato Bold" panose="020F0802020204030203" pitchFamily="34" charset="0"/>
      <p:regular r:id="rId55"/>
      <p:bold r:id="rId56"/>
    </p:embeddedFont>
    <p:embeddedFont>
      <p:font typeface="Lato Light" panose="020F0302020204030203" pitchFamily="34" charset="0"/>
      <p:regular r:id="rId57"/>
    </p:embeddedFont>
    <p:embeddedFont>
      <p:font typeface="Oswald" pitchFamily="2" charset="0"/>
      <p:regular r:id="rId58"/>
      <p:bold r:id="rId59"/>
    </p:embeddedFont>
    <p:embeddedFont>
      <p:font typeface="Quattrocento Bold" panose="020B0604020202020204" charset="0"/>
      <p:regular r:id="rId60"/>
    </p:embeddedFont>
  </p:embeddedFontLst>
  <p:custDataLst>
    <p:tags r:id="rId6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3" d="100"/>
          <a:sy n="53" d="100"/>
        </p:scale>
        <p:origin x="90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4.fntdata"/><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2.fntdata"/><Relationship Id="rId58" Type="http://schemas.openxmlformats.org/officeDocument/2006/relationships/font" Target="fonts/font7.fntdata"/><Relationship Id="rId5" Type="http://schemas.openxmlformats.org/officeDocument/2006/relationships/slide" Target="slides/slide4.xml"/><Relationship Id="rId61" Type="http://schemas.openxmlformats.org/officeDocument/2006/relationships/tags" Target="tags/tag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5.fntdata"/><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8.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3.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6.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1.fntdata"/><Relationship Id="rId60" Type="http://schemas.openxmlformats.org/officeDocument/2006/relationships/font" Target="fonts/font9.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14.09.2026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notesSlide" Target="../notesSlides/notesSlide2.xml"/><Relationship Id="rId7"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7.svg"/><Relationship Id="rId5" Type="http://schemas.openxmlformats.org/officeDocument/2006/relationships/image" Target="../media/image6.jpe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9.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9.xml"/><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2.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3.xml"/><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tags" Target="../tags/tag14.xml"/><Relationship Id="rId6" Type="http://schemas.openxmlformats.org/officeDocument/2006/relationships/image" Target="../media/image18.png"/><Relationship Id="rId5" Type="http://schemas.openxmlformats.org/officeDocument/2006/relationships/image" Target="../media/image6.jpe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5.xml"/><Relationship Id="rId5" Type="http://schemas.openxmlformats.org/officeDocument/2006/relationships/image" Target="../media/image6.jpe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7.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18.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video" Target="../media/media1.mp4"/><Relationship Id="rId2" Type="http://schemas.microsoft.com/office/2007/relationships/media" Target="../media/media1.mp4"/><Relationship Id="rId1" Type="http://schemas.openxmlformats.org/officeDocument/2006/relationships/tags" Target="../tags/tag20.xml"/><Relationship Id="rId5" Type="http://schemas.openxmlformats.org/officeDocument/2006/relationships/image" Target="../media/image22.jpeg"/><Relationship Id="rId4"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21.xml"/><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22.xml"/><Relationship Id="rId5" Type="http://schemas.openxmlformats.org/officeDocument/2006/relationships/image" Target="../media/image18.png"/><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tags" Target="../tags/tag23.xml"/><Relationship Id="rId6" Type="http://schemas.openxmlformats.org/officeDocument/2006/relationships/image" Target="../media/image18.png"/><Relationship Id="rId5" Type="http://schemas.openxmlformats.org/officeDocument/2006/relationships/image" Target="../media/image6.jpeg"/><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24.xml"/><Relationship Id="rId5" Type="http://schemas.openxmlformats.org/officeDocument/2006/relationships/image" Target="../media/image6.jpe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26.xm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27.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28.xml"/><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29.xml"/><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30.xml"/><Relationship Id="rId5" Type="http://schemas.openxmlformats.org/officeDocument/2006/relationships/image" Target="../media/image18.png"/><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5.xml"/><Relationship Id="rId7"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tags" Target="../tags/tag31.xml"/><Relationship Id="rId6" Type="http://schemas.openxmlformats.org/officeDocument/2006/relationships/image" Target="../media/image18.png"/><Relationship Id="rId5" Type="http://schemas.openxmlformats.org/officeDocument/2006/relationships/image" Target="../media/image6.jpeg"/><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32.xml"/><Relationship Id="rId5" Type="http://schemas.openxmlformats.org/officeDocument/2006/relationships/image" Target="../media/image6.jpeg"/><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tags" Target="../tags/tag35.xml"/><Relationship Id="rId4" Type="http://schemas.openxmlformats.org/officeDocument/2006/relationships/image" Target="../media/image27.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tags" Target="../tags/tag36.xml"/><Relationship Id="rId4" Type="http://schemas.openxmlformats.org/officeDocument/2006/relationships/image" Target="../media/image28.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0.xml"/><Relationship Id="rId7" Type="http://schemas.openxmlformats.org/officeDocument/2006/relationships/image" Target="../media/image31.png"/><Relationship Id="rId2" Type="http://schemas.openxmlformats.org/officeDocument/2006/relationships/slideLayout" Target="../slideLayouts/slideLayout7.xml"/><Relationship Id="rId1" Type="http://schemas.openxmlformats.org/officeDocument/2006/relationships/tags" Target="../tags/tag37.xml"/><Relationship Id="rId6" Type="http://schemas.openxmlformats.org/officeDocument/2006/relationships/image" Target="../media/image30.svg"/><Relationship Id="rId5" Type="http://schemas.openxmlformats.org/officeDocument/2006/relationships/image" Target="../media/image29.svg"/><Relationship Id="rId4" Type="http://schemas.openxmlformats.org/officeDocument/2006/relationships/image" Target="../media/image6.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tags" Target="../tags/tag38.xml"/><Relationship Id="rId4" Type="http://schemas.openxmlformats.org/officeDocument/2006/relationships/image" Target="../media/image32.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tags" Target="../tags/tag39.xml"/><Relationship Id="rId4" Type="http://schemas.openxmlformats.org/officeDocument/2006/relationships/image" Target="../media/image20.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tags" Target="../tags/tag40.xml"/><Relationship Id="rId4" Type="http://schemas.openxmlformats.org/officeDocument/2006/relationships/image" Target="../media/image33.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tags" Target="../tags/tag41.xml"/><Relationship Id="rId5" Type="http://schemas.openxmlformats.org/officeDocument/2006/relationships/image" Target="../media/image18.png"/><Relationship Id="rId4" Type="http://schemas.openxmlformats.org/officeDocument/2006/relationships/image" Target="../media/image17.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5.xml"/><Relationship Id="rId7"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tags" Target="../tags/tag42.xml"/><Relationship Id="rId6" Type="http://schemas.openxmlformats.org/officeDocument/2006/relationships/image" Target="../media/image18.png"/><Relationship Id="rId5" Type="http://schemas.openxmlformats.org/officeDocument/2006/relationships/image" Target="../media/image6.jpeg"/><Relationship Id="rId4" Type="http://schemas.openxmlformats.org/officeDocument/2006/relationships/image" Target="../media/image17.png"/></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7.xml"/><Relationship Id="rId1" Type="http://schemas.openxmlformats.org/officeDocument/2006/relationships/tags" Target="../tags/tag43.xml"/><Relationship Id="rId4" Type="http://schemas.openxmlformats.org/officeDocument/2006/relationships/image" Target="../media/image6.jpe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tags" Target="../tags/tag44.xml"/><Relationship Id="rId4" Type="http://schemas.openxmlformats.org/officeDocument/2006/relationships/image" Target="../media/image6.jpe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tags" Target="../tags/tag45.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tags" Target="../tags/tag46.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tags" Target="../tags/tag47.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8.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tags" Target="../tags/tag49.xml"/><Relationship Id="rId6" Type="http://schemas.openxmlformats.org/officeDocument/2006/relationships/image" Target="../media/image35.png"/><Relationship Id="rId5" Type="http://schemas.openxmlformats.org/officeDocument/2006/relationships/image" Target="../media/image18.png"/><Relationship Id="rId4" Type="http://schemas.openxmlformats.org/officeDocument/2006/relationships/image" Target="../media/image17.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1.xml"/><Relationship Id="rId7" Type="http://schemas.openxmlformats.org/officeDocument/2006/relationships/image" Target="../media/image36.png"/><Relationship Id="rId2" Type="http://schemas.openxmlformats.org/officeDocument/2006/relationships/slideLayout" Target="../slideLayouts/slideLayout7.xml"/><Relationship Id="rId1" Type="http://schemas.openxmlformats.org/officeDocument/2006/relationships/tags" Target="../tags/tag50.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779008" y="3511296"/>
            <a:ext cx="12508992" cy="6775704"/>
            <a:chOff x="0" y="0"/>
            <a:chExt cx="16678656" cy="9034272"/>
          </a:xfrm>
        </p:grpSpPr>
        <p:sp>
          <p:nvSpPr>
            <p:cNvPr id="3" name="Freeform 3"/>
            <p:cNvSpPr/>
            <p:nvPr/>
          </p:nvSpPr>
          <p:spPr>
            <a:xfrm>
              <a:off x="0" y="0"/>
              <a:ext cx="16678656" cy="9034272"/>
            </a:xfrm>
            <a:custGeom>
              <a:avLst/>
              <a:gdLst/>
              <a:ahLst/>
              <a:cxnLst/>
              <a:rect l="l" t="t" r="r" b="b"/>
              <a:pathLst>
                <a:path w="16678656" h="9034272">
                  <a:moveTo>
                    <a:pt x="0" y="0"/>
                  </a:moveTo>
                  <a:lnTo>
                    <a:pt x="16678656" y="0"/>
                  </a:lnTo>
                  <a:lnTo>
                    <a:pt x="16678656" y="9034272"/>
                  </a:lnTo>
                  <a:lnTo>
                    <a:pt x="0" y="9034272"/>
                  </a:lnTo>
                  <a:lnTo>
                    <a:pt x="0" y="0"/>
                  </a:lnTo>
                  <a:close/>
                </a:path>
              </a:pathLst>
            </a:custGeom>
            <a:blipFill>
              <a:blip r:embed="rId4"/>
              <a:stretch>
                <a:fillRect b="-23076"/>
              </a:stretch>
            </a:blipFill>
          </p:spPr>
          <p:txBody>
            <a:bodyPr/>
            <a:lstStyle/>
            <a:p>
              <a:endParaRPr lang="es-ES"/>
            </a:p>
          </p:txBody>
        </p:sp>
      </p:grpSp>
      <p:grpSp>
        <p:nvGrpSpPr>
          <p:cNvPr id="4" name="Group 4"/>
          <p:cNvGrpSpPr/>
          <p:nvPr/>
        </p:nvGrpSpPr>
        <p:grpSpPr>
          <a:xfrm>
            <a:off x="0" y="429768"/>
            <a:ext cx="10115550" cy="3562864"/>
            <a:chOff x="0" y="0"/>
            <a:chExt cx="13487400" cy="4750486"/>
          </a:xfrm>
        </p:grpSpPr>
        <p:sp>
          <p:nvSpPr>
            <p:cNvPr id="5" name="Freeform 5"/>
            <p:cNvSpPr/>
            <p:nvPr/>
          </p:nvSpPr>
          <p:spPr>
            <a:xfrm>
              <a:off x="0" y="0"/>
              <a:ext cx="13487531" cy="4750435"/>
            </a:xfrm>
            <a:custGeom>
              <a:avLst/>
              <a:gdLst/>
              <a:ahLst/>
              <a:cxnLst/>
              <a:rect l="l" t="t" r="r" b="b"/>
              <a:pathLst>
                <a:path w="13487531" h="4750435">
                  <a:moveTo>
                    <a:pt x="0" y="0"/>
                  </a:moveTo>
                  <a:lnTo>
                    <a:pt x="10679811" y="0"/>
                  </a:lnTo>
                  <a:lnTo>
                    <a:pt x="10707624" y="0"/>
                  </a:lnTo>
                  <a:lnTo>
                    <a:pt x="10707624" y="1524"/>
                  </a:lnTo>
                  <a:lnTo>
                    <a:pt x="11052175" y="20955"/>
                  </a:lnTo>
                  <a:cubicBezTo>
                    <a:pt x="11909425" y="117856"/>
                    <a:pt x="12674473" y="545846"/>
                    <a:pt x="13113004" y="1189990"/>
                  </a:cubicBezTo>
                  <a:cubicBezTo>
                    <a:pt x="13614146" y="1926209"/>
                    <a:pt x="13612240" y="2832862"/>
                    <a:pt x="13108051" y="3567684"/>
                  </a:cubicBezTo>
                  <a:cubicBezTo>
                    <a:pt x="12666853" y="4210558"/>
                    <a:pt x="11900027" y="4636262"/>
                    <a:pt x="11042396" y="4730623"/>
                  </a:cubicBezTo>
                  <a:lnTo>
                    <a:pt x="10707624" y="4748403"/>
                  </a:lnTo>
                  <a:lnTo>
                    <a:pt x="10707624" y="4750435"/>
                  </a:lnTo>
                  <a:lnTo>
                    <a:pt x="0" y="4750435"/>
                  </a:lnTo>
                  <a:close/>
                </a:path>
              </a:pathLst>
            </a:custGeom>
            <a:solidFill>
              <a:srgbClr val="003250"/>
            </a:solidFill>
          </p:spPr>
          <p:txBody>
            <a:bodyPr/>
            <a:lstStyle/>
            <a:p>
              <a:endParaRPr lang="es-ES"/>
            </a:p>
          </p:txBody>
        </p:sp>
      </p:grpSp>
      <p:grpSp>
        <p:nvGrpSpPr>
          <p:cNvPr id="6" name="Group 6"/>
          <p:cNvGrpSpPr/>
          <p:nvPr/>
        </p:nvGrpSpPr>
        <p:grpSpPr>
          <a:xfrm>
            <a:off x="11167615" y="508311"/>
            <a:ext cx="5884593" cy="2573484"/>
            <a:chOff x="0" y="0"/>
            <a:chExt cx="7846123" cy="3431311"/>
          </a:xfrm>
        </p:grpSpPr>
        <p:sp>
          <p:nvSpPr>
            <p:cNvPr id="7" name="Freeform 7" descr="A logo with a person's head in a circle  AI-generated content may be incorrect."/>
            <p:cNvSpPr/>
            <p:nvPr/>
          </p:nvSpPr>
          <p:spPr>
            <a:xfrm>
              <a:off x="0" y="0"/>
              <a:ext cx="7846187" cy="3431286"/>
            </a:xfrm>
            <a:custGeom>
              <a:avLst/>
              <a:gdLst/>
              <a:ahLst/>
              <a:cxnLst/>
              <a:rect l="l" t="t" r="r" b="b"/>
              <a:pathLst>
                <a:path w="7846187" h="3431286">
                  <a:moveTo>
                    <a:pt x="0" y="0"/>
                  </a:moveTo>
                  <a:lnTo>
                    <a:pt x="7846187" y="0"/>
                  </a:lnTo>
                  <a:lnTo>
                    <a:pt x="7846187" y="3431286"/>
                  </a:lnTo>
                  <a:lnTo>
                    <a:pt x="0" y="3431286"/>
                  </a:lnTo>
                  <a:lnTo>
                    <a:pt x="0" y="0"/>
                  </a:lnTo>
                  <a:close/>
                </a:path>
              </a:pathLst>
            </a:custGeom>
            <a:blipFill>
              <a:blip r:embed="rId5"/>
              <a:stretch>
                <a:fillRect/>
              </a:stretch>
            </a:blipFill>
          </p:spPr>
          <p:txBody>
            <a:bodyPr/>
            <a:lstStyle/>
            <a:p>
              <a:endParaRPr lang="es-ES"/>
            </a:p>
          </p:txBody>
        </p:sp>
      </p:grpSp>
      <p:grpSp>
        <p:nvGrpSpPr>
          <p:cNvPr id="8" name="Group 8"/>
          <p:cNvGrpSpPr/>
          <p:nvPr/>
        </p:nvGrpSpPr>
        <p:grpSpPr>
          <a:xfrm>
            <a:off x="1637005" y="5143500"/>
            <a:ext cx="2376973" cy="811768"/>
            <a:chOff x="0" y="0"/>
            <a:chExt cx="3169298" cy="1082358"/>
          </a:xfrm>
        </p:grpSpPr>
        <p:sp>
          <p:nvSpPr>
            <p:cNvPr id="9" name="Freeform 9"/>
            <p:cNvSpPr/>
            <p:nvPr/>
          </p:nvSpPr>
          <p:spPr>
            <a:xfrm>
              <a:off x="0" y="0"/>
              <a:ext cx="3169285" cy="1082294"/>
            </a:xfrm>
            <a:custGeom>
              <a:avLst/>
              <a:gdLst/>
              <a:ahLst/>
              <a:cxnLst/>
              <a:rect l="l" t="t" r="r" b="b"/>
              <a:pathLst>
                <a:path w="3169285" h="1082294">
                  <a:moveTo>
                    <a:pt x="0" y="0"/>
                  </a:moveTo>
                  <a:lnTo>
                    <a:pt x="3169285" y="0"/>
                  </a:lnTo>
                  <a:lnTo>
                    <a:pt x="3169285" y="1082294"/>
                  </a:lnTo>
                  <a:lnTo>
                    <a:pt x="0" y="1082294"/>
                  </a:lnTo>
                  <a:lnTo>
                    <a:pt x="0" y="0"/>
                  </a:lnTo>
                  <a:close/>
                </a:path>
              </a:pathLst>
            </a:custGeom>
            <a:blipFill>
              <a:blip r:embed="rId6"/>
              <a:stretch>
                <a:fillRect b="-2491"/>
              </a:stretch>
            </a:blipFill>
          </p:spPr>
          <p:txBody>
            <a:bodyPr/>
            <a:lstStyle/>
            <a:p>
              <a:endParaRPr lang="es-ES"/>
            </a:p>
          </p:txBody>
        </p:sp>
      </p:grpSp>
      <p:grpSp>
        <p:nvGrpSpPr>
          <p:cNvPr id="10" name="Group 10"/>
          <p:cNvGrpSpPr/>
          <p:nvPr/>
        </p:nvGrpSpPr>
        <p:grpSpPr>
          <a:xfrm>
            <a:off x="954672" y="6341488"/>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7"/>
              <a:stretch>
                <a:fillRect t="-53924" b="-53924"/>
              </a:stretch>
            </a:blipFill>
          </p:spPr>
          <p:txBody>
            <a:bodyPr/>
            <a:lstStyle/>
            <a:p>
              <a:endParaRPr lang="es-ES"/>
            </a:p>
          </p:txBody>
        </p:sp>
      </p:grpSp>
      <p:sp>
        <p:nvSpPr>
          <p:cNvPr id="12" name="TextBox 12"/>
          <p:cNvSpPr txBox="1"/>
          <p:nvPr/>
        </p:nvSpPr>
        <p:spPr>
          <a:xfrm>
            <a:off x="982085" y="7471296"/>
            <a:ext cx="3686813" cy="1838325"/>
          </a:xfrm>
          <a:prstGeom prst="rect">
            <a:avLst/>
          </a:prstGeom>
        </p:spPr>
        <p:txBody>
          <a:bodyPr lIns="0" tIns="0" rIns="0" bIns="0" rtlCol="0" anchor="t">
            <a:spAutoFit/>
          </a:bodyPr>
          <a:lstStyle/>
          <a:p>
            <a:pPr marL="0" lvl="0" indent="0" algn="just">
              <a:lnSpc>
                <a:spcPts val="1800"/>
              </a:lnSpc>
              <a:spcBef>
                <a:spcPct val="0"/>
              </a:spcBef>
            </a:pPr>
            <a:r>
              <a:rPr lang="en-US" sz="1500" u="none" strike="noStrike">
                <a:solidFill>
                  <a:srgbClr val="7F7F7F"/>
                </a:solidFill>
                <a:latin typeface="Lato Light"/>
                <a:ea typeface="Lato Light"/>
                <a:cs typeface="Lato Light"/>
                <a:sym typeface="Lato Light"/>
              </a:rPr>
              <a:t>This project has been co-financed with support from the European Commission's ERASMUS+ programme. This publication reflects only the views of its authors, and neither the European Commission nor SEPIE can be held responsible for any use that may be made of the information contained herein.</a:t>
            </a:r>
          </a:p>
        </p:txBody>
      </p:sp>
      <p:sp>
        <p:nvSpPr>
          <p:cNvPr id="13" name="TextBox 13"/>
          <p:cNvSpPr txBox="1"/>
          <p:nvPr/>
        </p:nvSpPr>
        <p:spPr>
          <a:xfrm>
            <a:off x="638213" y="1245765"/>
            <a:ext cx="8244221" cy="2571750"/>
          </a:xfrm>
          <a:prstGeom prst="rect">
            <a:avLst/>
          </a:prstGeom>
        </p:spPr>
        <p:txBody>
          <a:bodyPr lIns="0" tIns="0" rIns="0" bIns="0" rtlCol="0" anchor="t">
            <a:spAutoFit/>
          </a:bodyPr>
          <a:lstStyle/>
          <a:p>
            <a:pPr marL="0" lvl="0" indent="0" algn="l">
              <a:lnSpc>
                <a:spcPts val="5040"/>
              </a:lnSpc>
              <a:spcBef>
                <a:spcPct val="0"/>
              </a:spcBef>
            </a:pPr>
            <a:r>
              <a:rPr lang="en-US" sz="4200" b="1" u="none" strike="noStrike">
                <a:solidFill>
                  <a:srgbClr val="FFFFFF"/>
                </a:solidFill>
                <a:latin typeface="Quattrocento Bold"/>
                <a:ea typeface="Quattrocento Bold"/>
                <a:cs typeface="Quattrocento Bold"/>
                <a:sym typeface="Quattrocento Bold"/>
              </a:rPr>
              <a:t>Module 2: </a:t>
            </a:r>
          </a:p>
          <a:p>
            <a:pPr marL="0" lvl="0" indent="0" algn="l">
              <a:lnSpc>
                <a:spcPts val="5040"/>
              </a:lnSpc>
              <a:spcBef>
                <a:spcPct val="0"/>
              </a:spcBef>
            </a:pPr>
            <a:r>
              <a:rPr lang="en-US" sz="4200" b="1" u="none" strike="noStrike">
                <a:solidFill>
                  <a:srgbClr val="FFFFFF"/>
                </a:solidFill>
                <a:latin typeface="Quattrocento Bold"/>
                <a:ea typeface="Quattrocento Bold"/>
                <a:cs typeface="Quattrocento Bold"/>
                <a:sym typeface="Quattrocento Bold"/>
              </a:rPr>
              <a:t>Responsible integration of AI in training and guidance</a:t>
            </a:r>
          </a:p>
          <a:p>
            <a:pPr marL="0" lvl="0" indent="0" algn="l">
              <a:lnSpc>
                <a:spcPts val="5040"/>
              </a:lnSpc>
              <a:spcBef>
                <a:spcPct val="0"/>
              </a:spcBef>
            </a:pPr>
            <a:endParaRPr lang="en-US" sz="4200" b="1" u="none" strike="noStrike">
              <a:solidFill>
                <a:srgbClr val="FFFFFF"/>
              </a:solidFill>
              <a:latin typeface="Quattrocento Bold"/>
              <a:ea typeface="Quattrocento Bold"/>
              <a:cs typeface="Quattrocento Bold"/>
              <a:sym typeface="Quattrocento Bold"/>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001418" y="3532794"/>
            <a:ext cx="3221250" cy="3221250"/>
          </a:xfrm>
          <a:custGeom>
            <a:avLst/>
            <a:gdLst/>
            <a:ahLst/>
            <a:cxnLst/>
            <a:rect l="l" t="t" r="r" b="b"/>
            <a:pathLst>
              <a:path w="3221250" h="3221250">
                <a:moveTo>
                  <a:pt x="0" y="0"/>
                </a:moveTo>
                <a:lnTo>
                  <a:pt x="3221250" y="0"/>
                </a:lnTo>
                <a:lnTo>
                  <a:pt x="3221250" y="3221250"/>
                </a:lnTo>
                <a:lnTo>
                  <a:pt x="0" y="32212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grpSp>
        <p:nvGrpSpPr>
          <p:cNvPr id="3" name="Group 3"/>
          <p:cNvGrpSpPr/>
          <p:nvPr/>
        </p:nvGrpSpPr>
        <p:grpSpPr>
          <a:xfrm>
            <a:off x="1" y="3535680"/>
            <a:ext cx="8657939" cy="3215459"/>
            <a:chOff x="0" y="0"/>
            <a:chExt cx="11543919" cy="4287279"/>
          </a:xfrm>
        </p:grpSpPr>
        <p:sp>
          <p:nvSpPr>
            <p:cNvPr id="4" name="Freeform 4"/>
            <p:cNvSpPr/>
            <p:nvPr/>
          </p:nvSpPr>
          <p:spPr>
            <a:xfrm>
              <a:off x="0" y="0"/>
              <a:ext cx="11543919" cy="4287266"/>
            </a:xfrm>
            <a:custGeom>
              <a:avLst/>
              <a:gdLst/>
              <a:ahLst/>
              <a:cxnLst/>
              <a:rect l="l" t="t" r="r" b="b"/>
              <a:pathLst>
                <a:path w="11543919" h="4287266">
                  <a:moveTo>
                    <a:pt x="0" y="0"/>
                  </a:moveTo>
                  <a:lnTo>
                    <a:pt x="11543919" y="0"/>
                  </a:lnTo>
                  <a:lnTo>
                    <a:pt x="11543919" y="4287266"/>
                  </a:lnTo>
                  <a:lnTo>
                    <a:pt x="0" y="4287266"/>
                  </a:lnTo>
                  <a:close/>
                </a:path>
              </a:pathLst>
            </a:custGeom>
            <a:solidFill>
              <a:srgbClr val="003250"/>
            </a:solidFill>
          </p:spPr>
          <p:txBody>
            <a:bodyPr/>
            <a:lstStyle/>
            <a:p>
              <a:endParaRPr lang="es-ES"/>
            </a:p>
          </p:txBody>
        </p:sp>
      </p:grpSp>
      <p:grpSp>
        <p:nvGrpSpPr>
          <p:cNvPr id="5" name="Group 5"/>
          <p:cNvGrpSpPr/>
          <p:nvPr/>
        </p:nvGrpSpPr>
        <p:grpSpPr>
          <a:xfrm>
            <a:off x="801072" y="4475226"/>
            <a:ext cx="6293568" cy="1445514"/>
            <a:chOff x="0" y="0"/>
            <a:chExt cx="8391423" cy="1927352"/>
          </a:xfrm>
        </p:grpSpPr>
        <p:sp>
          <p:nvSpPr>
            <p:cNvPr id="6" name="Freeform 6"/>
            <p:cNvSpPr/>
            <p:nvPr/>
          </p:nvSpPr>
          <p:spPr>
            <a:xfrm>
              <a:off x="0" y="0"/>
              <a:ext cx="8391422" cy="1927347"/>
            </a:xfrm>
            <a:custGeom>
              <a:avLst/>
              <a:gdLst/>
              <a:ahLst/>
              <a:cxnLst/>
              <a:rect l="l" t="t" r="r" b="b"/>
              <a:pathLst>
                <a:path w="8391422" h="1927347">
                  <a:moveTo>
                    <a:pt x="0" y="0"/>
                  </a:moveTo>
                  <a:lnTo>
                    <a:pt x="8391422" y="0"/>
                  </a:lnTo>
                  <a:lnTo>
                    <a:pt x="8391422" y="1927347"/>
                  </a:lnTo>
                  <a:lnTo>
                    <a:pt x="0" y="1927347"/>
                  </a:lnTo>
                  <a:close/>
                </a:path>
              </a:pathLst>
            </a:custGeom>
            <a:blipFill>
              <a:blip r:embed="rId5">
                <a:alphaModFix amt="0"/>
              </a:blip>
              <a:stretch>
                <a:fillRect t="-39164" b="-30506"/>
              </a:stretch>
            </a:blipFill>
          </p:spPr>
          <p:txBody>
            <a:bodyPr/>
            <a:lstStyle/>
            <a:p>
              <a:endParaRPr lang="es-ES"/>
            </a:p>
          </p:txBody>
        </p:sp>
        <p:sp>
          <p:nvSpPr>
            <p:cNvPr id="7" name="TextBox 7"/>
            <p:cNvSpPr txBox="1"/>
            <p:nvPr/>
          </p:nvSpPr>
          <p:spPr>
            <a:xfrm>
              <a:off x="0" y="76200"/>
              <a:ext cx="8391423" cy="1851152"/>
            </a:xfrm>
            <a:prstGeom prst="rect">
              <a:avLst/>
            </a:prstGeom>
          </p:spPr>
          <p:txBody>
            <a:bodyPr lIns="0" tIns="0" rIns="0" bIns="0" rtlCol="0" anchor="ct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CONTENTS</a:t>
              </a:r>
            </a:p>
          </p:txBody>
        </p:sp>
      </p:grpSp>
      <p:sp>
        <p:nvSpPr>
          <p:cNvPr id="8" name="Freeform 8"/>
          <p:cNvSpPr/>
          <p:nvPr/>
        </p:nvSpPr>
        <p:spPr>
          <a:xfrm>
            <a:off x="7382085" y="1302582"/>
            <a:ext cx="4297499" cy="7733738"/>
          </a:xfrm>
          <a:custGeom>
            <a:avLst/>
            <a:gdLst/>
            <a:ahLst/>
            <a:cxnLst/>
            <a:rect l="l" t="t" r="r" b="b"/>
            <a:pathLst>
              <a:path w="4297499" h="7733738">
                <a:moveTo>
                  <a:pt x="0" y="0"/>
                </a:moveTo>
                <a:lnTo>
                  <a:pt x="4297499" y="0"/>
                </a:lnTo>
                <a:lnTo>
                  <a:pt x="4297499" y="7733738"/>
                </a:lnTo>
                <a:lnTo>
                  <a:pt x="0" y="773373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ES"/>
          </a:p>
        </p:txBody>
      </p:sp>
      <p:grpSp>
        <p:nvGrpSpPr>
          <p:cNvPr id="9" name="Group 9"/>
          <p:cNvGrpSpPr/>
          <p:nvPr/>
        </p:nvGrpSpPr>
        <p:grpSpPr>
          <a:xfrm>
            <a:off x="6799469" y="8043967"/>
            <a:ext cx="1700708" cy="1703661"/>
            <a:chOff x="0" y="0"/>
            <a:chExt cx="2267610" cy="2271547"/>
          </a:xfrm>
        </p:grpSpPr>
        <p:sp>
          <p:nvSpPr>
            <p:cNvPr id="10" name="Freeform 10"/>
            <p:cNvSpPr/>
            <p:nvPr/>
          </p:nvSpPr>
          <p:spPr>
            <a:xfrm>
              <a:off x="95" y="-48"/>
              <a:ext cx="2267426" cy="2271363"/>
            </a:xfrm>
            <a:custGeom>
              <a:avLst/>
              <a:gdLst/>
              <a:ahLst/>
              <a:cxnLst/>
              <a:rect l="l" t="t" r="r" b="b"/>
              <a:pathLst>
                <a:path w="2267426" h="2271363">
                  <a:moveTo>
                    <a:pt x="332137" y="332661"/>
                  </a:moveTo>
                  <a:cubicBezTo>
                    <a:pt x="-110712" y="776145"/>
                    <a:pt x="-110712" y="1495219"/>
                    <a:pt x="332137" y="1938703"/>
                  </a:cubicBezTo>
                  <a:cubicBezTo>
                    <a:pt x="774986" y="2382187"/>
                    <a:pt x="1492790" y="2382314"/>
                    <a:pt x="1935385" y="1938703"/>
                  </a:cubicBezTo>
                  <a:cubicBezTo>
                    <a:pt x="2377980" y="1495092"/>
                    <a:pt x="2378234" y="776145"/>
                    <a:pt x="1935385" y="332661"/>
                  </a:cubicBezTo>
                  <a:cubicBezTo>
                    <a:pt x="1492536" y="-110823"/>
                    <a:pt x="774732" y="-110950"/>
                    <a:pt x="332137" y="332661"/>
                  </a:cubicBezTo>
                  <a:close/>
                </a:path>
              </a:pathLst>
            </a:custGeom>
            <a:solidFill>
              <a:srgbClr val="DCDDE0">
                <a:alpha val="7059"/>
              </a:srgbClr>
            </a:solidFill>
          </p:spPr>
          <p:txBody>
            <a:bodyPr/>
            <a:lstStyle/>
            <a:p>
              <a:endParaRPr lang="es-ES"/>
            </a:p>
          </p:txBody>
        </p:sp>
      </p:grpSp>
      <p:grpSp>
        <p:nvGrpSpPr>
          <p:cNvPr id="11" name="Group 11"/>
          <p:cNvGrpSpPr/>
          <p:nvPr/>
        </p:nvGrpSpPr>
        <p:grpSpPr>
          <a:xfrm>
            <a:off x="7010924" y="8268110"/>
            <a:ext cx="1277779" cy="1279998"/>
            <a:chOff x="0" y="0"/>
            <a:chExt cx="1703705" cy="1706664"/>
          </a:xfrm>
        </p:grpSpPr>
        <p:sp>
          <p:nvSpPr>
            <p:cNvPr id="12" name="Freeform 12"/>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3" name="Group 13"/>
          <p:cNvGrpSpPr/>
          <p:nvPr/>
        </p:nvGrpSpPr>
        <p:grpSpPr>
          <a:xfrm>
            <a:off x="10428275" y="2359447"/>
            <a:ext cx="1700708" cy="1703661"/>
            <a:chOff x="0" y="0"/>
            <a:chExt cx="2267610" cy="2271547"/>
          </a:xfrm>
        </p:grpSpPr>
        <p:sp>
          <p:nvSpPr>
            <p:cNvPr id="14" name="Freeform 14"/>
            <p:cNvSpPr/>
            <p:nvPr/>
          </p:nvSpPr>
          <p:spPr>
            <a:xfrm>
              <a:off x="95" y="-48"/>
              <a:ext cx="2267426" cy="2271363"/>
            </a:xfrm>
            <a:custGeom>
              <a:avLst/>
              <a:gdLst/>
              <a:ahLst/>
              <a:cxnLst/>
              <a:rect l="l" t="t" r="r" b="b"/>
              <a:pathLst>
                <a:path w="2267426" h="2271363">
                  <a:moveTo>
                    <a:pt x="332137" y="332661"/>
                  </a:moveTo>
                  <a:cubicBezTo>
                    <a:pt x="-110712" y="776145"/>
                    <a:pt x="-110712" y="1495219"/>
                    <a:pt x="332137" y="1938703"/>
                  </a:cubicBezTo>
                  <a:cubicBezTo>
                    <a:pt x="774986" y="2382187"/>
                    <a:pt x="1492790" y="2382314"/>
                    <a:pt x="1935385" y="1938703"/>
                  </a:cubicBezTo>
                  <a:cubicBezTo>
                    <a:pt x="2377980" y="1495092"/>
                    <a:pt x="2378234" y="776145"/>
                    <a:pt x="1935385" y="332661"/>
                  </a:cubicBezTo>
                  <a:cubicBezTo>
                    <a:pt x="1492536" y="-110823"/>
                    <a:pt x="774732" y="-110950"/>
                    <a:pt x="332137" y="332661"/>
                  </a:cubicBezTo>
                  <a:close/>
                </a:path>
              </a:pathLst>
            </a:custGeom>
            <a:solidFill>
              <a:srgbClr val="DCDDE0">
                <a:alpha val="7059"/>
              </a:srgbClr>
            </a:solidFill>
          </p:spPr>
          <p:txBody>
            <a:bodyPr/>
            <a:lstStyle/>
            <a:p>
              <a:endParaRPr lang="es-ES"/>
            </a:p>
          </p:txBody>
        </p:sp>
      </p:grpSp>
      <p:grpSp>
        <p:nvGrpSpPr>
          <p:cNvPr id="15" name="Group 15"/>
          <p:cNvGrpSpPr/>
          <p:nvPr/>
        </p:nvGrpSpPr>
        <p:grpSpPr>
          <a:xfrm>
            <a:off x="10639739" y="2571274"/>
            <a:ext cx="1277779" cy="1279998"/>
            <a:chOff x="0" y="0"/>
            <a:chExt cx="1703705" cy="1706664"/>
          </a:xfrm>
        </p:grpSpPr>
        <p:sp>
          <p:nvSpPr>
            <p:cNvPr id="16" name="Freeform 16"/>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7" name="Group 17"/>
          <p:cNvGrpSpPr/>
          <p:nvPr/>
        </p:nvGrpSpPr>
        <p:grpSpPr>
          <a:xfrm>
            <a:off x="10559901" y="6340316"/>
            <a:ext cx="1700708" cy="1703661"/>
            <a:chOff x="0" y="0"/>
            <a:chExt cx="2267610" cy="2271547"/>
          </a:xfrm>
        </p:grpSpPr>
        <p:sp>
          <p:nvSpPr>
            <p:cNvPr id="18" name="Freeform 18"/>
            <p:cNvSpPr/>
            <p:nvPr/>
          </p:nvSpPr>
          <p:spPr>
            <a:xfrm>
              <a:off x="95" y="-48"/>
              <a:ext cx="2267426" cy="2271363"/>
            </a:xfrm>
            <a:custGeom>
              <a:avLst/>
              <a:gdLst/>
              <a:ahLst/>
              <a:cxnLst/>
              <a:rect l="l" t="t" r="r" b="b"/>
              <a:pathLst>
                <a:path w="2267426" h="2271363">
                  <a:moveTo>
                    <a:pt x="332137" y="332661"/>
                  </a:moveTo>
                  <a:cubicBezTo>
                    <a:pt x="-110712" y="776145"/>
                    <a:pt x="-110712" y="1495219"/>
                    <a:pt x="332137" y="1938703"/>
                  </a:cubicBezTo>
                  <a:cubicBezTo>
                    <a:pt x="774986" y="2382187"/>
                    <a:pt x="1492790" y="2382314"/>
                    <a:pt x="1935385" y="1938703"/>
                  </a:cubicBezTo>
                  <a:cubicBezTo>
                    <a:pt x="2377980" y="1495092"/>
                    <a:pt x="2378234" y="776145"/>
                    <a:pt x="1935385" y="332661"/>
                  </a:cubicBezTo>
                  <a:cubicBezTo>
                    <a:pt x="1492536" y="-110823"/>
                    <a:pt x="774732" y="-110950"/>
                    <a:pt x="332137" y="332661"/>
                  </a:cubicBezTo>
                  <a:close/>
                </a:path>
              </a:pathLst>
            </a:custGeom>
            <a:solidFill>
              <a:srgbClr val="DCDDE0">
                <a:alpha val="7059"/>
              </a:srgbClr>
            </a:solidFill>
          </p:spPr>
          <p:txBody>
            <a:bodyPr/>
            <a:lstStyle/>
            <a:p>
              <a:endParaRPr lang="es-ES"/>
            </a:p>
          </p:txBody>
        </p:sp>
      </p:grpSp>
      <p:grpSp>
        <p:nvGrpSpPr>
          <p:cNvPr id="19" name="Group 19"/>
          <p:cNvGrpSpPr/>
          <p:nvPr/>
        </p:nvGrpSpPr>
        <p:grpSpPr>
          <a:xfrm>
            <a:off x="10771356" y="6552162"/>
            <a:ext cx="1277779" cy="1279998"/>
            <a:chOff x="0" y="0"/>
            <a:chExt cx="1703705" cy="1706664"/>
          </a:xfrm>
        </p:grpSpPr>
        <p:sp>
          <p:nvSpPr>
            <p:cNvPr id="20" name="Freeform 20"/>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1" name="Group 21"/>
          <p:cNvGrpSpPr/>
          <p:nvPr/>
        </p:nvGrpSpPr>
        <p:grpSpPr>
          <a:xfrm>
            <a:off x="6616256" y="539182"/>
            <a:ext cx="1700717" cy="1703699"/>
            <a:chOff x="0" y="0"/>
            <a:chExt cx="2267623" cy="2271598"/>
          </a:xfrm>
        </p:grpSpPr>
        <p:sp>
          <p:nvSpPr>
            <p:cNvPr id="22" name="Freeform 22"/>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s-ES"/>
            </a:p>
          </p:txBody>
        </p:sp>
      </p:grpSp>
      <p:grpSp>
        <p:nvGrpSpPr>
          <p:cNvPr id="23" name="Group 23"/>
          <p:cNvGrpSpPr/>
          <p:nvPr/>
        </p:nvGrpSpPr>
        <p:grpSpPr>
          <a:xfrm>
            <a:off x="6797535" y="738711"/>
            <a:ext cx="1277779" cy="1280017"/>
            <a:chOff x="0" y="0"/>
            <a:chExt cx="1703705" cy="1706690"/>
          </a:xfrm>
        </p:grpSpPr>
        <p:sp>
          <p:nvSpPr>
            <p:cNvPr id="24" name="Freeform 24"/>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5" name="Group 25"/>
          <p:cNvGrpSpPr/>
          <p:nvPr/>
        </p:nvGrpSpPr>
        <p:grpSpPr>
          <a:xfrm>
            <a:off x="835219" y="519068"/>
            <a:ext cx="5632783" cy="1926981"/>
            <a:chOff x="0" y="0"/>
            <a:chExt cx="7510378" cy="2569308"/>
          </a:xfrm>
        </p:grpSpPr>
        <p:sp>
          <p:nvSpPr>
            <p:cNvPr id="26" name="Freeform 26"/>
            <p:cNvSpPr/>
            <p:nvPr/>
          </p:nvSpPr>
          <p:spPr>
            <a:xfrm>
              <a:off x="0" y="0"/>
              <a:ext cx="7510378" cy="2219217"/>
            </a:xfrm>
            <a:custGeom>
              <a:avLst/>
              <a:gdLst/>
              <a:ahLst/>
              <a:cxnLst/>
              <a:rect l="l" t="t" r="r" b="b"/>
              <a:pathLst>
                <a:path w="7510378" h="2219217">
                  <a:moveTo>
                    <a:pt x="0" y="0"/>
                  </a:moveTo>
                  <a:lnTo>
                    <a:pt x="7510378" y="0"/>
                  </a:lnTo>
                  <a:lnTo>
                    <a:pt x="7510378" y="2219217"/>
                  </a:lnTo>
                  <a:lnTo>
                    <a:pt x="0" y="2219217"/>
                  </a:lnTo>
                  <a:close/>
                </a:path>
              </a:pathLst>
            </a:custGeom>
            <a:blipFill>
              <a:blip r:embed="rId5">
                <a:alphaModFix amt="0"/>
              </a:blip>
              <a:stretch>
                <a:fillRect t="-17595" b="-14289"/>
              </a:stretch>
            </a:blipFill>
          </p:spPr>
          <p:txBody>
            <a:bodyPr/>
            <a:lstStyle/>
            <a:p>
              <a:endParaRPr lang="es-ES"/>
            </a:p>
          </p:txBody>
        </p:sp>
        <p:sp>
          <p:nvSpPr>
            <p:cNvPr id="27" name="TextBox 27"/>
            <p:cNvSpPr txBox="1"/>
            <p:nvPr/>
          </p:nvSpPr>
          <p:spPr>
            <a:xfrm>
              <a:off x="0" y="302468"/>
              <a:ext cx="7510374" cy="2266840"/>
            </a:xfrm>
            <a:prstGeom prst="rect">
              <a:avLst/>
            </a:prstGeom>
          </p:spPr>
          <p:txBody>
            <a:bodyPr lIns="0" tIns="0" rIns="0" bIns="0" rtlCol="0" anchor="ctr"/>
            <a:lstStyle/>
            <a:p>
              <a:pPr marL="0" lvl="0" indent="0" algn="ctr">
                <a:lnSpc>
                  <a:spcPts val="3919"/>
                </a:lnSpc>
              </a:pPr>
              <a:r>
                <a:rPr lang="en-US" sz="2799" u="none" strike="noStrike" dirty="0">
                  <a:solidFill>
                    <a:srgbClr val="000000"/>
                  </a:solidFill>
                  <a:latin typeface="Oswald"/>
                  <a:ea typeface="Oswald"/>
                  <a:cs typeface="Oswald"/>
                  <a:sym typeface="Oswald"/>
                </a:rPr>
                <a:t>UNIT 1: PRACTICAL USE OF AI TOOLS FOR PERSONALIZED LEARNING AND SKILLS ASSESSMENT</a:t>
              </a:r>
            </a:p>
          </p:txBody>
        </p:sp>
      </p:grpSp>
      <p:grpSp>
        <p:nvGrpSpPr>
          <p:cNvPr id="28" name="Group 28"/>
          <p:cNvGrpSpPr/>
          <p:nvPr/>
        </p:nvGrpSpPr>
        <p:grpSpPr>
          <a:xfrm>
            <a:off x="1028700" y="7913189"/>
            <a:ext cx="5245818" cy="1664411"/>
            <a:chOff x="0" y="0"/>
            <a:chExt cx="6994423" cy="2219215"/>
          </a:xfrm>
        </p:grpSpPr>
        <p:sp>
          <p:nvSpPr>
            <p:cNvPr id="29" name="Freeform 29"/>
            <p:cNvSpPr/>
            <p:nvPr/>
          </p:nvSpPr>
          <p:spPr>
            <a:xfrm>
              <a:off x="0" y="0"/>
              <a:ext cx="6994428" cy="2219203"/>
            </a:xfrm>
            <a:custGeom>
              <a:avLst/>
              <a:gdLst/>
              <a:ahLst/>
              <a:cxnLst/>
              <a:rect l="l" t="t" r="r" b="b"/>
              <a:pathLst>
                <a:path w="6994428" h="2219203">
                  <a:moveTo>
                    <a:pt x="0" y="0"/>
                  </a:moveTo>
                  <a:lnTo>
                    <a:pt x="6994428" y="0"/>
                  </a:lnTo>
                  <a:lnTo>
                    <a:pt x="6994428" y="2219203"/>
                  </a:lnTo>
                  <a:lnTo>
                    <a:pt x="0" y="2219203"/>
                  </a:lnTo>
                  <a:close/>
                </a:path>
              </a:pathLst>
            </a:custGeom>
            <a:blipFill>
              <a:blip r:embed="rId5">
                <a:alphaModFix amt="0"/>
              </a:blip>
              <a:stretch>
                <a:fillRect t="-36349" b="13524"/>
              </a:stretch>
            </a:blipFill>
          </p:spPr>
          <p:txBody>
            <a:bodyPr/>
            <a:lstStyle/>
            <a:p>
              <a:endParaRPr lang="es-ES"/>
            </a:p>
          </p:txBody>
        </p:sp>
        <p:sp>
          <p:nvSpPr>
            <p:cNvPr id="30" name="TextBox 30"/>
            <p:cNvSpPr txBox="1"/>
            <p:nvPr/>
          </p:nvSpPr>
          <p:spPr>
            <a:xfrm>
              <a:off x="0" y="-47625"/>
              <a:ext cx="6994423" cy="2266840"/>
            </a:xfrm>
            <a:prstGeom prst="rect">
              <a:avLst/>
            </a:prstGeom>
          </p:spPr>
          <p:txBody>
            <a:bodyPr lIns="0" tIns="0" rIns="0" bIns="0" rtlCol="0" anchor="ctr"/>
            <a:lstStyle/>
            <a:p>
              <a:pPr marL="0" lvl="0" indent="0" algn="ctr">
                <a:lnSpc>
                  <a:spcPts val="3919"/>
                </a:lnSpc>
              </a:pPr>
              <a:r>
                <a:rPr lang="en-US" sz="2799" u="none" strike="noStrike" dirty="0">
                  <a:solidFill>
                    <a:srgbClr val="000000"/>
                  </a:solidFill>
                  <a:latin typeface="Oswald"/>
                  <a:ea typeface="Oswald"/>
                  <a:cs typeface="Oswald"/>
                  <a:sym typeface="Oswald"/>
                </a:rPr>
                <a:t>UNIT 4: RESPONSIBILITIES OF THE EDUCATOR WHEN SUPERVISING AI APPLICATIONS IN EDUCATION</a:t>
              </a:r>
            </a:p>
          </p:txBody>
        </p:sp>
      </p:grpSp>
      <p:grpSp>
        <p:nvGrpSpPr>
          <p:cNvPr id="31" name="Group 31"/>
          <p:cNvGrpSpPr/>
          <p:nvPr/>
        </p:nvGrpSpPr>
        <p:grpSpPr>
          <a:xfrm>
            <a:off x="12414733" y="2379072"/>
            <a:ext cx="4933188" cy="1664411"/>
            <a:chOff x="0" y="0"/>
            <a:chExt cx="6577584" cy="2219215"/>
          </a:xfrm>
        </p:grpSpPr>
        <p:sp>
          <p:nvSpPr>
            <p:cNvPr id="32" name="Freeform 32"/>
            <p:cNvSpPr/>
            <p:nvPr/>
          </p:nvSpPr>
          <p:spPr>
            <a:xfrm>
              <a:off x="0" y="0"/>
              <a:ext cx="6577584" cy="2219220"/>
            </a:xfrm>
            <a:custGeom>
              <a:avLst/>
              <a:gdLst/>
              <a:ahLst/>
              <a:cxnLst/>
              <a:rect l="l" t="t" r="r" b="b"/>
              <a:pathLst>
                <a:path w="6577584" h="2219220">
                  <a:moveTo>
                    <a:pt x="0" y="0"/>
                  </a:moveTo>
                  <a:lnTo>
                    <a:pt x="6577584" y="0"/>
                  </a:lnTo>
                  <a:lnTo>
                    <a:pt x="6577584" y="2219220"/>
                  </a:lnTo>
                  <a:lnTo>
                    <a:pt x="0" y="2219220"/>
                  </a:lnTo>
                  <a:close/>
                </a:path>
              </a:pathLst>
            </a:custGeom>
            <a:blipFill>
              <a:blip r:embed="rId5">
                <a:alphaModFix amt="0"/>
              </a:blip>
              <a:stretch>
                <a:fillRect t="-27268" b="11764"/>
              </a:stretch>
            </a:blipFill>
          </p:spPr>
          <p:txBody>
            <a:bodyPr/>
            <a:lstStyle/>
            <a:p>
              <a:endParaRPr lang="es-ES"/>
            </a:p>
          </p:txBody>
        </p:sp>
        <p:sp>
          <p:nvSpPr>
            <p:cNvPr id="33" name="TextBox 33"/>
            <p:cNvSpPr txBox="1"/>
            <p:nvPr/>
          </p:nvSpPr>
          <p:spPr>
            <a:xfrm>
              <a:off x="0" y="-47625"/>
              <a:ext cx="6577584" cy="2266840"/>
            </a:xfrm>
            <a:prstGeom prst="rect">
              <a:avLst/>
            </a:prstGeom>
          </p:spPr>
          <p:txBody>
            <a:bodyPr lIns="0" tIns="0" rIns="0" bIns="0" rtlCol="0" anchor="ctr"/>
            <a:lstStyle/>
            <a:p>
              <a:pPr marL="0" lvl="0" indent="0" algn="ctr">
                <a:lnSpc>
                  <a:spcPts val="3919"/>
                </a:lnSpc>
              </a:pPr>
              <a:r>
                <a:rPr lang="en-US" sz="2799" u="none" strike="noStrike" dirty="0">
                  <a:solidFill>
                    <a:srgbClr val="000000"/>
                  </a:solidFill>
                  <a:latin typeface="Oswald"/>
                  <a:ea typeface="Oswald"/>
                  <a:cs typeface="Oswald"/>
                  <a:sym typeface="Oswald"/>
                </a:rPr>
                <a:t>UNIT 2: DESIGNING INCLUSIVE AI-BASED LEARNING AND GUIDANCE ACTIVITIES</a:t>
              </a:r>
            </a:p>
          </p:txBody>
        </p:sp>
      </p:grpSp>
      <p:grpSp>
        <p:nvGrpSpPr>
          <p:cNvPr id="34" name="Group 34"/>
          <p:cNvGrpSpPr/>
          <p:nvPr/>
        </p:nvGrpSpPr>
        <p:grpSpPr>
          <a:xfrm>
            <a:off x="12326112" y="6552162"/>
            <a:ext cx="4933188" cy="1664411"/>
            <a:chOff x="0" y="0"/>
            <a:chExt cx="6577584" cy="2219215"/>
          </a:xfrm>
        </p:grpSpPr>
        <p:sp>
          <p:nvSpPr>
            <p:cNvPr id="35" name="Freeform 35"/>
            <p:cNvSpPr/>
            <p:nvPr/>
          </p:nvSpPr>
          <p:spPr>
            <a:xfrm>
              <a:off x="0" y="0"/>
              <a:ext cx="6577584" cy="2219205"/>
            </a:xfrm>
            <a:custGeom>
              <a:avLst/>
              <a:gdLst/>
              <a:ahLst/>
              <a:cxnLst/>
              <a:rect l="l" t="t" r="r" b="b"/>
              <a:pathLst>
                <a:path w="6577584" h="2219205">
                  <a:moveTo>
                    <a:pt x="0" y="0"/>
                  </a:moveTo>
                  <a:lnTo>
                    <a:pt x="6577584" y="0"/>
                  </a:lnTo>
                  <a:lnTo>
                    <a:pt x="6577584" y="2219205"/>
                  </a:lnTo>
                  <a:lnTo>
                    <a:pt x="0" y="2219205"/>
                  </a:lnTo>
                  <a:close/>
                </a:path>
              </a:pathLst>
            </a:custGeom>
            <a:blipFill>
              <a:blip r:embed="rId5">
                <a:alphaModFix amt="0"/>
              </a:blip>
              <a:stretch>
                <a:fillRect t="-25995" b="10491"/>
              </a:stretch>
            </a:blipFill>
          </p:spPr>
          <p:txBody>
            <a:bodyPr/>
            <a:lstStyle/>
            <a:p>
              <a:endParaRPr lang="es-ES"/>
            </a:p>
          </p:txBody>
        </p:sp>
        <p:sp>
          <p:nvSpPr>
            <p:cNvPr id="36" name="TextBox 36"/>
            <p:cNvSpPr txBox="1"/>
            <p:nvPr/>
          </p:nvSpPr>
          <p:spPr>
            <a:xfrm>
              <a:off x="0" y="-47625"/>
              <a:ext cx="6577584" cy="2266840"/>
            </a:xfrm>
            <a:prstGeom prst="rect">
              <a:avLst/>
            </a:prstGeom>
          </p:spPr>
          <p:txBody>
            <a:bodyPr lIns="0" tIns="0" rIns="0" bIns="0" rtlCol="0" anchor="ctr"/>
            <a:lstStyle/>
            <a:p>
              <a:pPr marL="0" lvl="0" indent="0" algn="ctr">
                <a:lnSpc>
                  <a:spcPts val="3919"/>
                </a:lnSpc>
              </a:pPr>
              <a:r>
                <a:rPr lang="en-US" sz="2799" u="none" strike="noStrike">
                  <a:solidFill>
                    <a:srgbClr val="000000"/>
                  </a:solidFill>
                  <a:latin typeface="Oswald"/>
                  <a:ea typeface="Oswald"/>
                  <a:cs typeface="Oswald"/>
                  <a:sym typeface="Oswald"/>
                </a:rPr>
                <a:t>UNIT 3: HUMAN DIMENSION AND PEDAGOGICAL CONTROL IN AI-ASSISTED TRAINING</a:t>
              </a:r>
            </a:p>
          </p:txBody>
        </p:sp>
      </p:grpSp>
      <p:grpSp>
        <p:nvGrpSpPr>
          <p:cNvPr id="37" name="Group 37"/>
          <p:cNvGrpSpPr/>
          <p:nvPr/>
        </p:nvGrpSpPr>
        <p:grpSpPr>
          <a:xfrm>
            <a:off x="6853176" y="3535680"/>
            <a:ext cx="3294002" cy="3147593"/>
            <a:chOff x="0" y="0"/>
            <a:chExt cx="4392003" cy="4196791"/>
          </a:xfrm>
        </p:grpSpPr>
        <p:sp>
          <p:nvSpPr>
            <p:cNvPr id="38" name="Freeform 38"/>
            <p:cNvSpPr/>
            <p:nvPr/>
          </p:nvSpPr>
          <p:spPr>
            <a:xfrm>
              <a:off x="0" y="0"/>
              <a:ext cx="4392041" cy="4196842"/>
            </a:xfrm>
            <a:custGeom>
              <a:avLst/>
              <a:gdLst/>
              <a:ahLst/>
              <a:cxnLst/>
              <a:rect l="l" t="t" r="r" b="b"/>
              <a:pathLst>
                <a:path w="4392041" h="4196842">
                  <a:moveTo>
                    <a:pt x="0" y="0"/>
                  </a:moveTo>
                  <a:lnTo>
                    <a:pt x="4392041" y="0"/>
                  </a:lnTo>
                  <a:lnTo>
                    <a:pt x="4392041" y="4196842"/>
                  </a:lnTo>
                  <a:lnTo>
                    <a:pt x="0" y="4196842"/>
                  </a:lnTo>
                  <a:lnTo>
                    <a:pt x="0" y="0"/>
                  </a:lnTo>
                  <a:close/>
                </a:path>
              </a:pathLst>
            </a:custGeom>
            <a:blipFill>
              <a:blip r:embed="rId7"/>
              <a:stretch>
                <a:fillRect r="-42703" b="1"/>
              </a:stretch>
            </a:blipFill>
          </p:spPr>
          <p:txBody>
            <a:bodyPr/>
            <a:lstStyle/>
            <a:p>
              <a:endParaRPr lang="es-ES"/>
            </a:p>
          </p:txBody>
        </p:sp>
      </p:grpSp>
      <p:sp>
        <p:nvSpPr>
          <p:cNvPr id="39" name="TextBox 39"/>
          <p:cNvSpPr txBox="1"/>
          <p:nvPr/>
        </p:nvSpPr>
        <p:spPr>
          <a:xfrm>
            <a:off x="7263915" y="998849"/>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1</a:t>
            </a:r>
          </a:p>
        </p:txBody>
      </p:sp>
      <p:sp>
        <p:nvSpPr>
          <p:cNvPr id="40" name="TextBox 40"/>
          <p:cNvSpPr txBox="1"/>
          <p:nvPr/>
        </p:nvSpPr>
        <p:spPr>
          <a:xfrm>
            <a:off x="11112834" y="2831401"/>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2</a:t>
            </a:r>
          </a:p>
        </p:txBody>
      </p:sp>
      <p:sp>
        <p:nvSpPr>
          <p:cNvPr id="41" name="TextBox 41"/>
          <p:cNvSpPr txBox="1"/>
          <p:nvPr/>
        </p:nvSpPr>
        <p:spPr>
          <a:xfrm>
            <a:off x="11217631" y="6812309"/>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3</a:t>
            </a:r>
          </a:p>
        </p:txBody>
      </p:sp>
      <p:sp>
        <p:nvSpPr>
          <p:cNvPr id="42" name="TextBox 42"/>
          <p:cNvSpPr txBox="1"/>
          <p:nvPr/>
        </p:nvSpPr>
        <p:spPr>
          <a:xfrm>
            <a:off x="7455475" y="8528247"/>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4</a:t>
            </a:r>
          </a:p>
        </p:txBody>
      </p:sp>
      <p:grpSp>
        <p:nvGrpSpPr>
          <p:cNvPr id="43" name="Group 43">
            <a:extLst>
              <a:ext uri="{FF2B5EF4-FFF2-40B4-BE49-F238E27FC236}">
                <a16:creationId xmlns:a16="http://schemas.microsoft.com/office/drawing/2014/main" id="{862379AB-BA49-5D6C-ACC5-6F0E68D1AA24}"/>
              </a:ext>
            </a:extLst>
          </p:cNvPr>
          <p:cNvGrpSpPr/>
          <p:nvPr/>
        </p:nvGrpSpPr>
        <p:grpSpPr>
          <a:xfrm>
            <a:off x="14965994" y="349444"/>
            <a:ext cx="2799445" cy="1224267"/>
            <a:chOff x="0" y="0"/>
            <a:chExt cx="3732593" cy="1632356"/>
          </a:xfrm>
        </p:grpSpPr>
        <p:sp>
          <p:nvSpPr>
            <p:cNvPr id="44" name="Freeform 44" descr="A logo with a person's head in a circle  AI-generated content may be incorrect.">
              <a:extLst>
                <a:ext uri="{FF2B5EF4-FFF2-40B4-BE49-F238E27FC236}">
                  <a16:creationId xmlns:a16="http://schemas.microsoft.com/office/drawing/2014/main" id="{1E0C9DFD-2C7B-03F0-D709-6E97302D76D7}"/>
                </a:ext>
              </a:extLst>
            </p:cNvPr>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8"/>
              <a:stretch>
                <a:fillRect r="1" b="-1"/>
              </a:stretch>
            </a:blipFill>
          </p:spPr>
          <p:txBody>
            <a:bodyPr/>
            <a:lstStyle/>
            <a:p>
              <a:endParaRPr lang="en-GB"/>
            </a:p>
          </p:txBody>
        </p:sp>
      </p:gr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70639" y="1085850"/>
            <a:ext cx="4381946"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LEARNING OBJECTIVES</a:t>
            </a:r>
          </a:p>
        </p:txBody>
      </p:sp>
      <p:sp>
        <p:nvSpPr>
          <p:cNvPr id="3" name="TextBox 3"/>
          <p:cNvSpPr txBox="1"/>
          <p:nvPr/>
        </p:nvSpPr>
        <p:spPr>
          <a:xfrm>
            <a:off x="11982193" y="7408907"/>
            <a:ext cx="3958914" cy="617601"/>
          </a:xfrm>
          <a:prstGeom prst="rect">
            <a:avLst/>
          </a:prstGeom>
        </p:spPr>
        <p:txBody>
          <a:bodyPr lIns="0" tIns="0" rIns="0" bIns="0" rtlCol="0" anchor="t">
            <a:spAutoFit/>
          </a:bodyPr>
          <a:lstStyle/>
          <a:p>
            <a:pPr marL="0" lvl="0" indent="0" algn="ctr">
              <a:lnSpc>
                <a:spcPts val="5291"/>
              </a:lnSpc>
              <a:spcBef>
                <a:spcPct val="0"/>
              </a:spcBef>
            </a:pPr>
            <a:r>
              <a:rPr lang="en-US" sz="3150" b="1" u="none" strike="noStrike">
                <a:solidFill>
                  <a:srgbClr val="FFFFFF"/>
                </a:solidFill>
                <a:latin typeface="Lato Bold"/>
                <a:ea typeface="Lato Bold"/>
                <a:cs typeface="Lato Bold"/>
                <a:sym typeface="Lato Bold"/>
              </a:rPr>
              <a:t>Insert Subtitle Here</a:t>
            </a:r>
          </a:p>
        </p:txBody>
      </p:sp>
      <p:grpSp>
        <p:nvGrpSpPr>
          <p:cNvPr id="4" name="Group 4"/>
          <p:cNvGrpSpPr/>
          <p:nvPr/>
        </p:nvGrpSpPr>
        <p:grpSpPr>
          <a:xfrm>
            <a:off x="1070639" y="3031407"/>
            <a:ext cx="1008555" cy="1010098"/>
            <a:chOff x="0" y="0"/>
            <a:chExt cx="1344740" cy="1346797"/>
          </a:xfrm>
        </p:grpSpPr>
        <p:sp>
          <p:nvSpPr>
            <p:cNvPr id="5" name="Freeform 5"/>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6" name="Group 6"/>
          <p:cNvGrpSpPr/>
          <p:nvPr/>
        </p:nvGrpSpPr>
        <p:grpSpPr>
          <a:xfrm>
            <a:off x="1070639" y="4325703"/>
            <a:ext cx="1008555" cy="1010098"/>
            <a:chOff x="0" y="0"/>
            <a:chExt cx="1344740" cy="1346797"/>
          </a:xfrm>
        </p:grpSpPr>
        <p:sp>
          <p:nvSpPr>
            <p:cNvPr id="7" name="Freeform 7"/>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8" name="Group 8"/>
          <p:cNvGrpSpPr/>
          <p:nvPr/>
        </p:nvGrpSpPr>
        <p:grpSpPr>
          <a:xfrm>
            <a:off x="1070639" y="5656564"/>
            <a:ext cx="1008555" cy="1010098"/>
            <a:chOff x="0" y="0"/>
            <a:chExt cx="1344740" cy="1346797"/>
          </a:xfrm>
        </p:grpSpPr>
        <p:sp>
          <p:nvSpPr>
            <p:cNvPr id="9" name="Freeform 9"/>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10" name="Group 10"/>
          <p:cNvGrpSpPr/>
          <p:nvPr/>
        </p:nvGrpSpPr>
        <p:grpSpPr>
          <a:xfrm>
            <a:off x="1070639" y="6914283"/>
            <a:ext cx="1008555" cy="1010098"/>
            <a:chOff x="0" y="0"/>
            <a:chExt cx="1344740" cy="1346797"/>
          </a:xfrm>
        </p:grpSpPr>
        <p:sp>
          <p:nvSpPr>
            <p:cNvPr id="11" name="Freeform 11"/>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12" name="Group 12"/>
          <p:cNvGrpSpPr/>
          <p:nvPr/>
        </p:nvGrpSpPr>
        <p:grpSpPr>
          <a:xfrm>
            <a:off x="1070639" y="8172002"/>
            <a:ext cx="1008555" cy="1010098"/>
            <a:chOff x="0" y="0"/>
            <a:chExt cx="1344740" cy="1346797"/>
          </a:xfrm>
        </p:grpSpPr>
        <p:sp>
          <p:nvSpPr>
            <p:cNvPr id="13" name="Freeform 13"/>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sp>
        <p:nvSpPr>
          <p:cNvPr id="14" name="TextBox 14"/>
          <p:cNvSpPr txBox="1"/>
          <p:nvPr/>
        </p:nvSpPr>
        <p:spPr>
          <a:xfrm>
            <a:off x="2453326" y="3031407"/>
            <a:ext cx="12636884" cy="723900"/>
          </a:xfrm>
          <a:prstGeom prst="rect">
            <a:avLst/>
          </a:prstGeom>
        </p:spPr>
        <p:txBody>
          <a:bodyPr lIns="0" tIns="0" rIns="0" bIns="0" rtlCol="0" anchor="t">
            <a:spAutoFit/>
          </a:bodyPr>
          <a:lstStyle/>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Learn how to apply AI tools in the formative assessment of skills, the generation of feedback and the monitoring of learning in the context of CVET.</a:t>
            </a:r>
          </a:p>
        </p:txBody>
      </p:sp>
      <p:sp>
        <p:nvSpPr>
          <p:cNvPr id="15" name="TextBox 15"/>
          <p:cNvSpPr txBox="1"/>
          <p:nvPr/>
        </p:nvSpPr>
        <p:spPr>
          <a:xfrm>
            <a:off x="2462851" y="4456490"/>
            <a:ext cx="12118057" cy="723900"/>
          </a:xfrm>
          <a:prstGeom prst="rect">
            <a:avLst/>
          </a:prstGeom>
        </p:spPr>
        <p:txBody>
          <a:bodyPr lIns="0" tIns="0" rIns="0" bIns="0" rtlCol="0" anchor="t">
            <a:spAutoFit/>
          </a:bodyPr>
          <a:lstStyle/>
          <a:p>
            <a:pPr marL="0" lvl="0" indent="0" algn="l">
              <a:lnSpc>
                <a:spcPts val="2880"/>
              </a:lnSpc>
              <a:spcBef>
                <a:spcPct val="0"/>
              </a:spcBef>
            </a:pPr>
            <a:r>
              <a:rPr lang="en-US" sz="2400" u="none" strike="noStrike">
                <a:solidFill>
                  <a:srgbClr val="000000"/>
                </a:solidFill>
                <a:latin typeface="Lato Light"/>
                <a:ea typeface="Lato Light"/>
                <a:cs typeface="Lato Light"/>
                <a:sym typeface="Lato Light"/>
              </a:rPr>
              <a:t>Analyze the strengths and limitations of AI tools when used to support learning and assessment.</a:t>
            </a:r>
          </a:p>
        </p:txBody>
      </p:sp>
      <p:sp>
        <p:nvSpPr>
          <p:cNvPr id="16" name="TextBox 16"/>
          <p:cNvSpPr txBox="1"/>
          <p:nvPr/>
        </p:nvSpPr>
        <p:spPr>
          <a:xfrm>
            <a:off x="2462851" y="5714209"/>
            <a:ext cx="11749907" cy="723900"/>
          </a:xfrm>
          <a:prstGeom prst="rect">
            <a:avLst/>
          </a:prstGeom>
        </p:spPr>
        <p:txBody>
          <a:bodyPr lIns="0" tIns="0" rIns="0" bIns="0" rtlCol="0" anchor="t">
            <a:spAutoFit/>
          </a:bodyPr>
          <a:lstStyle/>
          <a:p>
            <a:pPr marL="0" lvl="0" indent="0" algn="l">
              <a:lnSpc>
                <a:spcPts val="2880"/>
              </a:lnSpc>
              <a:spcBef>
                <a:spcPct val="0"/>
              </a:spcBef>
            </a:pPr>
            <a:r>
              <a:rPr lang="en-US" sz="2400" u="none" strike="noStrike">
                <a:solidFill>
                  <a:srgbClr val="000000"/>
                </a:solidFill>
                <a:latin typeface="Lato Light"/>
                <a:ea typeface="Lato Light"/>
                <a:cs typeface="Lato Light"/>
                <a:sym typeface="Lato Light"/>
              </a:rPr>
              <a:t>Adapt AI-supported activities to different student profiles, levels of digital competence, and organizational contexts.</a:t>
            </a:r>
          </a:p>
        </p:txBody>
      </p:sp>
      <p:sp>
        <p:nvSpPr>
          <p:cNvPr id="17" name="TextBox 17"/>
          <p:cNvSpPr txBox="1"/>
          <p:nvPr/>
        </p:nvSpPr>
        <p:spPr>
          <a:xfrm>
            <a:off x="2462851" y="6971919"/>
            <a:ext cx="11284687" cy="723900"/>
          </a:xfrm>
          <a:prstGeom prst="rect">
            <a:avLst/>
          </a:prstGeom>
        </p:spPr>
        <p:txBody>
          <a:bodyPr lIns="0" tIns="0" rIns="0" bIns="0" rtlCol="0" anchor="t">
            <a:spAutoFit/>
          </a:bodyPr>
          <a:lstStyle/>
          <a:p>
            <a:pPr marL="0" lvl="0" indent="0" algn="l">
              <a:lnSpc>
                <a:spcPts val="2880"/>
              </a:lnSpc>
              <a:spcBef>
                <a:spcPct val="0"/>
              </a:spcBef>
            </a:pPr>
            <a:r>
              <a:rPr lang="en-US" sz="2400" u="none" strike="noStrike">
                <a:solidFill>
                  <a:srgbClr val="000000"/>
                </a:solidFill>
                <a:latin typeface="Lato Light"/>
                <a:ea typeface="Lato Light"/>
                <a:cs typeface="Lato Light"/>
                <a:sym typeface="Lato Light"/>
              </a:rPr>
              <a:t>Combining the use of AI with human facilitation, ensuring meaningful interaction, reflection, and student autonomy.</a:t>
            </a:r>
          </a:p>
        </p:txBody>
      </p:sp>
      <p:sp>
        <p:nvSpPr>
          <p:cNvPr id="18" name="TextBox 18"/>
          <p:cNvSpPr txBox="1"/>
          <p:nvPr/>
        </p:nvSpPr>
        <p:spPr>
          <a:xfrm>
            <a:off x="2462851" y="8229629"/>
            <a:ext cx="11469672" cy="723900"/>
          </a:xfrm>
          <a:prstGeom prst="rect">
            <a:avLst/>
          </a:prstGeom>
        </p:spPr>
        <p:txBody>
          <a:bodyPr lIns="0" tIns="0" rIns="0" bIns="0" rtlCol="0" anchor="t">
            <a:spAutoFit/>
          </a:bodyPr>
          <a:lstStyle/>
          <a:p>
            <a:pPr marL="0" lvl="0" indent="0" algn="l">
              <a:lnSpc>
                <a:spcPts val="2880"/>
              </a:lnSpc>
              <a:spcBef>
                <a:spcPct val="0"/>
              </a:spcBef>
            </a:pPr>
            <a:r>
              <a:rPr lang="en-US" sz="2400" u="none" strike="noStrike">
                <a:solidFill>
                  <a:srgbClr val="000000"/>
                </a:solidFill>
                <a:latin typeface="Lato Light"/>
                <a:ea typeface="Lato Light"/>
                <a:cs typeface="Lato Light"/>
                <a:sym typeface="Lato Light"/>
              </a:rPr>
              <a:t>Apply ethical principles, data protection requirements and responsible AI practices in training and mentoring activities.</a:t>
            </a:r>
          </a:p>
        </p:txBody>
      </p:sp>
      <p:grpSp>
        <p:nvGrpSpPr>
          <p:cNvPr id="19" name="Group 19"/>
          <p:cNvGrpSpPr/>
          <p:nvPr/>
        </p:nvGrpSpPr>
        <p:grpSpPr>
          <a:xfrm>
            <a:off x="1369933" y="3104517"/>
            <a:ext cx="409975" cy="863879"/>
            <a:chOff x="0" y="0"/>
            <a:chExt cx="546633" cy="1151839"/>
          </a:xfrm>
        </p:grpSpPr>
        <p:sp>
          <p:nvSpPr>
            <p:cNvPr id="20" name="Freeform 20"/>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21" name="TextBox 21"/>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1</a:t>
              </a:r>
            </a:p>
          </p:txBody>
        </p:sp>
      </p:grpSp>
      <p:grpSp>
        <p:nvGrpSpPr>
          <p:cNvPr id="22" name="Group 22"/>
          <p:cNvGrpSpPr/>
          <p:nvPr/>
        </p:nvGrpSpPr>
        <p:grpSpPr>
          <a:xfrm>
            <a:off x="1369933" y="4417095"/>
            <a:ext cx="409975" cy="863879"/>
            <a:chOff x="0" y="0"/>
            <a:chExt cx="546633" cy="1151839"/>
          </a:xfrm>
        </p:grpSpPr>
        <p:sp>
          <p:nvSpPr>
            <p:cNvPr id="23" name="Freeform 23"/>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24" name="TextBox 24"/>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2</a:t>
              </a:r>
            </a:p>
          </p:txBody>
        </p:sp>
      </p:grpSp>
      <p:grpSp>
        <p:nvGrpSpPr>
          <p:cNvPr id="25" name="Group 25"/>
          <p:cNvGrpSpPr/>
          <p:nvPr/>
        </p:nvGrpSpPr>
        <p:grpSpPr>
          <a:xfrm>
            <a:off x="1369928" y="5729673"/>
            <a:ext cx="409975" cy="863879"/>
            <a:chOff x="0" y="0"/>
            <a:chExt cx="546633" cy="1151839"/>
          </a:xfrm>
        </p:grpSpPr>
        <p:sp>
          <p:nvSpPr>
            <p:cNvPr id="26" name="Freeform 26"/>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27" name="TextBox 27"/>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3</a:t>
              </a:r>
            </a:p>
          </p:txBody>
        </p:sp>
      </p:grpSp>
      <p:grpSp>
        <p:nvGrpSpPr>
          <p:cNvPr id="28" name="Group 28"/>
          <p:cNvGrpSpPr/>
          <p:nvPr/>
        </p:nvGrpSpPr>
        <p:grpSpPr>
          <a:xfrm>
            <a:off x="1369933" y="7060501"/>
            <a:ext cx="409975" cy="863879"/>
            <a:chOff x="0" y="0"/>
            <a:chExt cx="546633" cy="1151839"/>
          </a:xfrm>
        </p:grpSpPr>
        <p:sp>
          <p:nvSpPr>
            <p:cNvPr id="29" name="Freeform 29"/>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30" name="TextBox 30"/>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4</a:t>
              </a:r>
            </a:p>
          </p:txBody>
        </p:sp>
      </p:grpSp>
      <p:grpSp>
        <p:nvGrpSpPr>
          <p:cNvPr id="31" name="Group 31"/>
          <p:cNvGrpSpPr/>
          <p:nvPr/>
        </p:nvGrpSpPr>
        <p:grpSpPr>
          <a:xfrm>
            <a:off x="1369928" y="8285788"/>
            <a:ext cx="409975" cy="863879"/>
            <a:chOff x="0" y="0"/>
            <a:chExt cx="546633" cy="1151839"/>
          </a:xfrm>
        </p:grpSpPr>
        <p:sp>
          <p:nvSpPr>
            <p:cNvPr id="32" name="Freeform 32"/>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33" name="TextBox 33"/>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dirty="0">
                  <a:solidFill>
                    <a:srgbClr val="FFFFFF"/>
                  </a:solidFill>
                  <a:latin typeface="Oswald"/>
                  <a:ea typeface="Oswald"/>
                  <a:cs typeface="Oswald"/>
                  <a:sym typeface="Oswald"/>
                </a:rPr>
                <a:t>5</a:t>
              </a:r>
            </a:p>
          </p:txBody>
        </p:sp>
      </p:grpSp>
      <p:grpSp>
        <p:nvGrpSpPr>
          <p:cNvPr id="34" name="Group 34"/>
          <p:cNvGrpSpPr/>
          <p:nvPr/>
        </p:nvGrpSpPr>
        <p:grpSpPr>
          <a:xfrm>
            <a:off x="15278805" y="2442639"/>
            <a:ext cx="1639262" cy="2121370"/>
            <a:chOff x="0" y="0"/>
            <a:chExt cx="2185683" cy="2828493"/>
          </a:xfrm>
        </p:grpSpPr>
        <p:sp>
          <p:nvSpPr>
            <p:cNvPr id="35" name="Freeform 35" descr="A picture containing antenna  Description automatically generated"/>
            <p:cNvSpPr/>
            <p:nvPr/>
          </p:nvSpPr>
          <p:spPr>
            <a:xfrm>
              <a:off x="0" y="0"/>
              <a:ext cx="2185670" cy="2828544"/>
            </a:xfrm>
            <a:custGeom>
              <a:avLst/>
              <a:gdLst/>
              <a:ahLst/>
              <a:cxnLst/>
              <a:rect l="l" t="t" r="r" b="b"/>
              <a:pathLst>
                <a:path w="2185670" h="2828544">
                  <a:moveTo>
                    <a:pt x="0" y="0"/>
                  </a:moveTo>
                  <a:lnTo>
                    <a:pt x="2185670" y="0"/>
                  </a:lnTo>
                  <a:lnTo>
                    <a:pt x="2185670" y="2828544"/>
                  </a:lnTo>
                  <a:lnTo>
                    <a:pt x="0" y="2828544"/>
                  </a:lnTo>
                  <a:lnTo>
                    <a:pt x="0" y="0"/>
                  </a:lnTo>
                  <a:close/>
                </a:path>
              </a:pathLst>
            </a:custGeom>
            <a:blipFill>
              <a:blip r:embed="rId5"/>
              <a:stretch>
                <a:fillRect l="-34280" t="-30435" r="-143905" b="-29590"/>
              </a:stretch>
            </a:blipFill>
          </p:spPr>
          <p:txBody>
            <a:bodyPr/>
            <a:lstStyle/>
            <a:p>
              <a:endParaRPr lang="es-ES"/>
            </a:p>
          </p:txBody>
        </p:sp>
      </p:grpSp>
      <p:grpSp>
        <p:nvGrpSpPr>
          <p:cNvPr id="36" name="Group 36"/>
          <p:cNvGrpSpPr/>
          <p:nvPr/>
        </p:nvGrpSpPr>
        <p:grpSpPr>
          <a:xfrm>
            <a:off x="14302759" y="6297759"/>
            <a:ext cx="1728340" cy="2414454"/>
            <a:chOff x="0" y="0"/>
            <a:chExt cx="2304453" cy="3219272"/>
          </a:xfrm>
        </p:grpSpPr>
        <p:sp>
          <p:nvSpPr>
            <p:cNvPr id="37" name="Freeform 37" descr="A picture containing antenna  Description automatically generated"/>
            <p:cNvSpPr/>
            <p:nvPr/>
          </p:nvSpPr>
          <p:spPr>
            <a:xfrm>
              <a:off x="0" y="0"/>
              <a:ext cx="2304415" cy="3219323"/>
            </a:xfrm>
            <a:custGeom>
              <a:avLst/>
              <a:gdLst/>
              <a:ahLst/>
              <a:cxnLst/>
              <a:rect l="l" t="t" r="r" b="b"/>
              <a:pathLst>
                <a:path w="2304415" h="3219323">
                  <a:moveTo>
                    <a:pt x="0" y="0"/>
                  </a:moveTo>
                  <a:lnTo>
                    <a:pt x="2304415" y="0"/>
                  </a:lnTo>
                  <a:lnTo>
                    <a:pt x="2304415" y="3219323"/>
                  </a:lnTo>
                  <a:lnTo>
                    <a:pt x="0" y="3219323"/>
                  </a:lnTo>
                  <a:lnTo>
                    <a:pt x="0" y="0"/>
                  </a:lnTo>
                  <a:close/>
                </a:path>
              </a:pathLst>
            </a:custGeom>
            <a:blipFill>
              <a:blip r:embed="rId5"/>
              <a:stretch>
                <a:fillRect l="-143558" t="-24079" r="-34633" b="-24163"/>
              </a:stretch>
            </a:blipFill>
          </p:spPr>
          <p:txBody>
            <a:bodyPr/>
            <a:lstStyle/>
            <a:p>
              <a:endParaRPr lang="es-ES"/>
            </a:p>
          </p:txBody>
        </p:sp>
      </p:grpSp>
      <p:sp>
        <p:nvSpPr>
          <p:cNvPr id="39" name="TextBox 38">
            <a:extLst>
              <a:ext uri="{FF2B5EF4-FFF2-40B4-BE49-F238E27FC236}">
                <a16:creationId xmlns:a16="http://schemas.microsoft.com/office/drawing/2014/main" id="{C1E18CCB-1747-B06A-E239-69CD5B6C2129}"/>
              </a:ext>
            </a:extLst>
          </p:cNvPr>
          <p:cNvSpPr txBox="1"/>
          <p:nvPr/>
        </p:nvSpPr>
        <p:spPr>
          <a:xfrm>
            <a:off x="1070639" y="1949167"/>
            <a:ext cx="11015739" cy="361950"/>
          </a:xfrm>
          <a:prstGeom prst="rect">
            <a:avLst/>
          </a:prstGeom>
        </p:spPr>
        <p:txBody>
          <a:bodyPr lIns="0" tIns="0" rIns="0" bIns="0" rtlCol="0" anchor="t">
            <a:spAutoFit/>
          </a:bodyPr>
          <a:lstStyle/>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Upon completion of this module, participants will be able to:</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180818" y="0"/>
            <a:ext cx="6107182" cy="10287000"/>
            <a:chOff x="0" y="0"/>
            <a:chExt cx="8142910" cy="13716000"/>
          </a:xfrm>
        </p:grpSpPr>
        <p:sp>
          <p:nvSpPr>
            <p:cNvPr id="3" name="Freeform 3"/>
            <p:cNvSpPr/>
            <p:nvPr/>
          </p:nvSpPr>
          <p:spPr>
            <a:xfrm>
              <a:off x="0" y="0"/>
              <a:ext cx="8142859" cy="13716000"/>
            </a:xfrm>
            <a:custGeom>
              <a:avLst/>
              <a:gdLst/>
              <a:ahLst/>
              <a:cxnLst/>
              <a:rect l="l" t="t" r="r" b="b"/>
              <a:pathLst>
                <a:path w="8142859" h="13716000">
                  <a:moveTo>
                    <a:pt x="0" y="0"/>
                  </a:moveTo>
                  <a:lnTo>
                    <a:pt x="8142859" y="0"/>
                  </a:lnTo>
                  <a:lnTo>
                    <a:pt x="8142859" y="13716000"/>
                  </a:lnTo>
                  <a:lnTo>
                    <a:pt x="0" y="13716000"/>
                  </a:lnTo>
                  <a:lnTo>
                    <a:pt x="0" y="0"/>
                  </a:lnTo>
                  <a:close/>
                </a:path>
              </a:pathLst>
            </a:custGeom>
            <a:blipFill>
              <a:blip r:embed="rId3"/>
              <a:stretch>
                <a:fillRect/>
              </a:stretch>
            </a:blipFill>
          </p:spPr>
          <p:txBody>
            <a:bodyPr/>
            <a:lstStyle/>
            <a:p>
              <a:endParaRPr lang="es-ES"/>
            </a:p>
          </p:txBody>
        </p:sp>
      </p:grpSp>
      <p:sp>
        <p:nvSpPr>
          <p:cNvPr id="4" name="TextBox 4"/>
          <p:cNvSpPr txBox="1"/>
          <p:nvPr/>
        </p:nvSpPr>
        <p:spPr>
          <a:xfrm>
            <a:off x="1028700" y="1085850"/>
            <a:ext cx="2965847"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INTRODUCTION</a:t>
            </a:r>
          </a:p>
        </p:txBody>
      </p:sp>
      <p:grpSp>
        <p:nvGrpSpPr>
          <p:cNvPr id="5" name="Group 5"/>
          <p:cNvGrpSpPr/>
          <p:nvPr/>
        </p:nvGrpSpPr>
        <p:grpSpPr>
          <a:xfrm>
            <a:off x="14904206" y="408956"/>
            <a:ext cx="2799445" cy="1224267"/>
            <a:chOff x="0" y="0"/>
            <a:chExt cx="3732593" cy="1632356"/>
          </a:xfrm>
        </p:grpSpPr>
        <p:sp>
          <p:nvSpPr>
            <p:cNvPr id="6" name="Freeform 6" descr="A logo with a person's head in a circle  AI-generated content may be incorrect."/>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4"/>
              <a:stretch>
                <a:fillRect r="1" b="-1"/>
              </a:stretch>
            </a:blipFill>
          </p:spPr>
          <p:txBody>
            <a:bodyPr/>
            <a:lstStyle/>
            <a:p>
              <a:endParaRPr lang="es-ES"/>
            </a:p>
          </p:txBody>
        </p:sp>
      </p:grpSp>
      <p:sp>
        <p:nvSpPr>
          <p:cNvPr id="7" name="TextBox 7"/>
          <p:cNvSpPr txBox="1"/>
          <p:nvPr/>
        </p:nvSpPr>
        <p:spPr>
          <a:xfrm>
            <a:off x="1028701" y="2165377"/>
            <a:ext cx="10325100" cy="5179110"/>
          </a:xfrm>
          <a:prstGeom prst="rect">
            <a:avLst/>
          </a:prstGeom>
        </p:spPr>
        <p:txBody>
          <a:bodyPr wrap="square"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Artificial intelligence is playing an increasingly important role in education and training. As a Continuous Vocational Educational Training (CVET) trainer, you may already be using AI tools to support content creation, learning activities, assessment, or student guidance. Understanding how to integrate these technologies responsibly is becoming a key professional skill.</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In this module, you will explore how to responsibly incorporate AI into training and guidance processes. You will reflect on aspects such as decision-making support, personalized learning, the limitations of AI use in student support, and the importance of professional judgment in technology-driven contexts.</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The goal is not simply to learn how to use AI tools, but to develop the knowledge and judgment necessary to integrate them ethically, in a balanced and coherent way with educational and guidance practices.</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6643" y="1633971"/>
            <a:ext cx="5972062" cy="7000875"/>
          </a:xfrm>
          <a:prstGeom prst="rect">
            <a:avLst/>
          </a:prstGeom>
        </p:spPr>
        <p:txBody>
          <a:bodyPr lIns="0" tIns="0" rIns="0" bIns="0" rtlCol="0" anchor="t">
            <a:spAutoFit/>
          </a:bodyPr>
          <a:lstStyle/>
          <a:p>
            <a:pPr marL="0" lvl="0" indent="0" algn="l">
              <a:lnSpc>
                <a:spcPts val="7919"/>
              </a:lnSpc>
              <a:spcBef>
                <a:spcPct val="0"/>
              </a:spcBef>
            </a:pPr>
            <a:r>
              <a:rPr lang="en-US" sz="6599" u="none" strike="noStrike">
                <a:solidFill>
                  <a:srgbClr val="000000"/>
                </a:solidFill>
                <a:latin typeface="Oswald"/>
                <a:ea typeface="Oswald"/>
                <a:cs typeface="Oswald"/>
                <a:sym typeface="Oswald"/>
              </a:rPr>
              <a:t>UNIT 1: </a:t>
            </a:r>
          </a:p>
          <a:p>
            <a:pPr marL="0" lvl="0" indent="0" algn="l">
              <a:lnSpc>
                <a:spcPts val="7919"/>
              </a:lnSpc>
              <a:spcBef>
                <a:spcPct val="0"/>
              </a:spcBef>
            </a:pPr>
            <a:r>
              <a:rPr lang="en-US" sz="6599" u="none" strike="noStrike">
                <a:solidFill>
                  <a:srgbClr val="000000"/>
                </a:solidFill>
                <a:latin typeface="Oswald"/>
                <a:ea typeface="Oswald"/>
                <a:cs typeface="Oswald"/>
                <a:sym typeface="Oswald"/>
              </a:rPr>
              <a:t>PRACTICAL USE OF AI TOOLS FOR PERSONALIZED LEARNING AND SKILLS ASSESSMENT</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771632" y="0"/>
            <a:ext cx="7516368" cy="10287000"/>
            <a:chOff x="0" y="0"/>
            <a:chExt cx="10021824" cy="13716000"/>
          </a:xfrm>
        </p:grpSpPr>
        <p:sp>
          <p:nvSpPr>
            <p:cNvPr id="3" name="Freeform 3"/>
            <p:cNvSpPr/>
            <p:nvPr/>
          </p:nvSpPr>
          <p:spPr>
            <a:xfrm>
              <a:off x="0" y="0"/>
              <a:ext cx="10021824" cy="13716000"/>
            </a:xfrm>
            <a:custGeom>
              <a:avLst/>
              <a:gdLst/>
              <a:ahLst/>
              <a:cxnLst/>
              <a:rect l="l" t="t" r="r" b="b"/>
              <a:pathLst>
                <a:path w="10021824" h="13716000">
                  <a:moveTo>
                    <a:pt x="0" y="0"/>
                  </a:moveTo>
                  <a:lnTo>
                    <a:pt x="10021824" y="0"/>
                  </a:lnTo>
                  <a:lnTo>
                    <a:pt x="10021824" y="13716000"/>
                  </a:lnTo>
                  <a:lnTo>
                    <a:pt x="0" y="13716000"/>
                  </a:lnTo>
                  <a:lnTo>
                    <a:pt x="0" y="0"/>
                  </a:lnTo>
                  <a:close/>
                </a:path>
              </a:pathLst>
            </a:custGeom>
            <a:blipFill>
              <a:blip r:embed="rId4"/>
              <a:stretch>
                <a:fillRect l="-46451" r="-58922"/>
              </a:stretch>
            </a:blipFill>
          </p:spPr>
          <p:txBody>
            <a:bodyPr/>
            <a:lstStyle/>
            <a:p>
              <a:endParaRPr lang="es-ES"/>
            </a:p>
          </p:txBody>
        </p:sp>
      </p:grpSp>
      <p:sp>
        <p:nvSpPr>
          <p:cNvPr id="4" name="TextBox 4"/>
          <p:cNvSpPr txBox="1"/>
          <p:nvPr/>
        </p:nvSpPr>
        <p:spPr>
          <a:xfrm>
            <a:off x="1028700" y="2979906"/>
            <a:ext cx="8764609" cy="36195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The practical use of Artificial Intelligence (AI) tools in CVET allows you to move from standardized teaching to a student-centered approach, adapting to their individual needs, pace, and abilities.</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By analyzing large amounts of data in real time, AI systems allow you to identify knowledge gaps and offer content tailored to each student's specific strengths and weaknesses.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Furthermore, AI facilitates personalization through Adaptive Learning Platforms (ALPs) and intelligent assistants.</a:t>
            </a: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089811" y="3589163"/>
            <a:ext cx="3771900"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TITLE LAYOUT</a:t>
            </a:r>
          </a:p>
        </p:txBody>
      </p:sp>
      <p:sp>
        <p:nvSpPr>
          <p:cNvPr id="3" name="TextBox 3"/>
          <p:cNvSpPr txBox="1"/>
          <p:nvPr/>
        </p:nvSpPr>
        <p:spPr>
          <a:xfrm>
            <a:off x="1028700" y="3297738"/>
            <a:ext cx="15582900" cy="3691523"/>
          </a:xfrm>
          <a:prstGeom prst="rect">
            <a:avLst/>
          </a:prstGeom>
        </p:spPr>
        <p:txBody>
          <a:bodyPr wrap="square" lIns="0" tIns="0" rIns="0" bIns="0" rtlCol="0" anchor="t">
            <a:spAutoFit/>
          </a:bodyPr>
          <a:lstStyle/>
          <a:p>
            <a:pPr marL="543196" lvl="1" indent="-271598" algn="just">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A 2025 study of CVET students (Budiman et al.) revealed </a:t>
            </a:r>
            <a:r>
              <a:rPr lang="en-US" sz="2400" b="1" u="none" strike="noStrike" dirty="0">
                <a:solidFill>
                  <a:srgbClr val="000000"/>
                </a:solidFill>
                <a:latin typeface="Lato Bold"/>
                <a:ea typeface="Lato Bold"/>
                <a:cs typeface="Lato Bold"/>
                <a:sym typeface="Lato Bold"/>
              </a:rPr>
              <a:t>improved learning outcomes when using AI-based assessments</a:t>
            </a:r>
            <a:r>
              <a:rPr lang="en-US" sz="2400" u="none" strike="noStrike" dirty="0">
                <a:solidFill>
                  <a:srgbClr val="000000"/>
                </a:solidFill>
                <a:latin typeface="Lato Light"/>
                <a:ea typeface="Lato Light"/>
                <a:cs typeface="Lato Light"/>
                <a:sym typeface="Lato Light"/>
              </a:rPr>
              <a:t>. Students who used assessments with integrated AI achieved an average score of 85.6% on the post-test, compared to 76.4% for the traditional control group.</a:t>
            </a:r>
          </a:p>
          <a:p>
            <a:pPr marL="543196" lvl="1" indent="-271598"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543196" lvl="1" indent="-271598" algn="just">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In CVET, where practical technical skills are essential, AI can support learning by providing </a:t>
            </a:r>
            <a:r>
              <a:rPr lang="en-US" sz="2400" b="1" u="none" strike="noStrike" dirty="0">
                <a:solidFill>
                  <a:srgbClr val="000000"/>
                </a:solidFill>
                <a:latin typeface="Lato Bold"/>
                <a:ea typeface="Lato Bold"/>
                <a:cs typeface="Lato Bold"/>
                <a:sym typeface="Lato Bold"/>
              </a:rPr>
              <a:t>immediate feedback and corrections</a:t>
            </a:r>
            <a:r>
              <a:rPr lang="en-US" sz="2400" u="none" strike="noStrike" dirty="0">
                <a:solidFill>
                  <a:srgbClr val="000000"/>
                </a:solidFill>
                <a:latin typeface="Lato Light"/>
                <a:ea typeface="Lato Light"/>
                <a:cs typeface="Lato Light"/>
                <a:sym typeface="Lato Light"/>
              </a:rPr>
              <a:t>, helping students improve more quickly. A case study in Germany demonstrated that AI-based assessments in VET </a:t>
            </a:r>
            <a:r>
              <a:rPr lang="en-US" sz="2400" b="1" u="none" strike="noStrike" dirty="0">
                <a:solidFill>
                  <a:srgbClr val="000000"/>
                </a:solidFill>
                <a:latin typeface="Lato Bold"/>
                <a:ea typeface="Lato Bold"/>
                <a:cs typeface="Lato Bold"/>
                <a:sym typeface="Lato Bold"/>
              </a:rPr>
              <a:t>improved skill acquisition rates by 30% compared to traditional methods.</a:t>
            </a:r>
          </a:p>
          <a:p>
            <a:pPr marL="543196" lvl="1" indent="-271598" algn="just">
              <a:lnSpc>
                <a:spcPts val="2879"/>
              </a:lnSpc>
              <a:spcBef>
                <a:spcPct val="0"/>
              </a:spcBef>
            </a:pPr>
            <a:endParaRPr lang="en-US" sz="2400" b="1" u="none" strike="noStrike" dirty="0">
              <a:solidFill>
                <a:srgbClr val="000000"/>
              </a:solidFill>
              <a:latin typeface="Lato Bold"/>
              <a:ea typeface="Lato Bold"/>
              <a:cs typeface="Lato Bold"/>
              <a:sym typeface="Lato Bold"/>
            </a:endParaRPr>
          </a:p>
          <a:p>
            <a:pPr marL="543196" lvl="1" indent="-271598" algn="just">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In polytechnic institutions in the United States, AI-based learning platforms </a:t>
            </a:r>
            <a:r>
              <a:rPr lang="en-US" sz="2400" b="1" u="none" strike="noStrike" dirty="0">
                <a:solidFill>
                  <a:srgbClr val="000000"/>
                </a:solidFill>
                <a:latin typeface="Lato Bold"/>
                <a:ea typeface="Lato Bold"/>
                <a:cs typeface="Lato Bold"/>
                <a:sym typeface="Lato Bold"/>
              </a:rPr>
              <a:t>contributed to a 20% reduction in dropout rates</a:t>
            </a:r>
            <a:r>
              <a:rPr lang="en-US" sz="2400" u="none" strike="noStrike" dirty="0">
                <a:solidFill>
                  <a:srgbClr val="000000"/>
                </a:solidFill>
                <a:latin typeface="Lato Light"/>
                <a:ea typeface="Lato Light"/>
                <a:cs typeface="Lato Light"/>
                <a:sym typeface="Lato Light"/>
              </a:rPr>
              <a:t> through the use of adaptive testing (Budiman et al., 2025).</a:t>
            </a:r>
          </a:p>
        </p:txBody>
      </p:sp>
      <p:sp>
        <p:nvSpPr>
          <p:cNvPr id="4" name="TextBox 4"/>
          <p:cNvSpPr txBox="1"/>
          <p:nvPr/>
        </p:nvSpPr>
        <p:spPr>
          <a:xfrm>
            <a:off x="1028700" y="1085850"/>
            <a:ext cx="16375618"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PRACTICAL USE OF AI TOOLS FOR PERSONALIZED LEARNING AND SKILLS ASSESSMENT</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16574795"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THE SHIFT TOWARDS PERSONALIZATION IS DRIVEN BY SPECIFIC AI ALGORITHMS</a:t>
            </a:r>
          </a:p>
        </p:txBody>
      </p:sp>
      <p:grpSp>
        <p:nvGrpSpPr>
          <p:cNvPr id="3" name="Group 3"/>
          <p:cNvGrpSpPr/>
          <p:nvPr/>
        </p:nvGrpSpPr>
        <p:grpSpPr>
          <a:xfrm>
            <a:off x="1643596" y="2651043"/>
            <a:ext cx="9701946" cy="557270"/>
            <a:chOff x="0" y="0"/>
            <a:chExt cx="12935928" cy="743026"/>
          </a:xfrm>
        </p:grpSpPr>
        <p:sp>
          <p:nvSpPr>
            <p:cNvPr id="4" name="Freeform 4"/>
            <p:cNvSpPr/>
            <p:nvPr/>
          </p:nvSpPr>
          <p:spPr>
            <a:xfrm>
              <a:off x="0" y="0"/>
              <a:ext cx="12935924" cy="743026"/>
            </a:xfrm>
            <a:custGeom>
              <a:avLst/>
              <a:gdLst/>
              <a:ahLst/>
              <a:cxnLst/>
              <a:rect l="l" t="t" r="r" b="b"/>
              <a:pathLst>
                <a:path w="12935924" h="743026">
                  <a:moveTo>
                    <a:pt x="0" y="0"/>
                  </a:moveTo>
                  <a:lnTo>
                    <a:pt x="12935924" y="0"/>
                  </a:lnTo>
                  <a:lnTo>
                    <a:pt x="12935924" y="743026"/>
                  </a:lnTo>
                  <a:lnTo>
                    <a:pt x="0" y="743026"/>
                  </a:lnTo>
                  <a:close/>
                </a:path>
              </a:pathLst>
            </a:custGeom>
            <a:blipFill>
              <a:blip r:embed="rId4">
                <a:alphaModFix amt="0"/>
              </a:blip>
              <a:stretch>
                <a:fillRect t="-289230" b="-289230"/>
              </a:stretch>
            </a:blipFill>
          </p:spPr>
          <p:txBody>
            <a:bodyPr/>
            <a:lstStyle/>
            <a:p>
              <a:endParaRPr lang="es-ES"/>
            </a:p>
          </p:txBody>
        </p:sp>
        <p:sp>
          <p:nvSpPr>
            <p:cNvPr id="5" name="TextBox 5"/>
            <p:cNvSpPr txBox="1"/>
            <p:nvPr/>
          </p:nvSpPr>
          <p:spPr>
            <a:xfrm>
              <a:off x="0" y="0"/>
              <a:ext cx="12935928" cy="743026"/>
            </a:xfrm>
            <a:prstGeom prst="rect">
              <a:avLst/>
            </a:prstGeom>
          </p:spPr>
          <p:txBody>
            <a:bodyPr lIns="0" tIns="0" rIns="0" bIns="0" rtlCol="0" anchor="ctr"/>
            <a:lstStyle/>
            <a:p>
              <a:pPr marL="0" lvl="0" indent="0" algn="l">
                <a:lnSpc>
                  <a:spcPts val="2879"/>
                </a:lnSpc>
                <a:spcBef>
                  <a:spcPct val="0"/>
                </a:spcBef>
              </a:pPr>
              <a:r>
                <a:rPr lang="en-US" sz="2800" b="1" u="none" strike="noStrike" dirty="0">
                  <a:solidFill>
                    <a:srgbClr val="000000"/>
                  </a:solidFill>
                  <a:latin typeface="Lato Bold"/>
                  <a:ea typeface="Lato Bold"/>
                  <a:cs typeface="Lato Bold"/>
                  <a:sym typeface="Lato Bold"/>
                </a:rPr>
                <a:t>Machine learning (ML)</a:t>
              </a:r>
            </a:p>
          </p:txBody>
        </p:sp>
      </p:grpSp>
      <p:sp>
        <p:nvSpPr>
          <p:cNvPr id="6" name="TextBox 6"/>
          <p:cNvSpPr txBox="1"/>
          <p:nvPr/>
        </p:nvSpPr>
        <p:spPr>
          <a:xfrm>
            <a:off x="1684106" y="3357417"/>
            <a:ext cx="15575194"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Algorithms such as Random Forest or Deep Knowledge Tracing classify learning styles and track knowledge states to suggest personalized learning paths.</a:t>
            </a:r>
          </a:p>
        </p:txBody>
      </p:sp>
      <p:grpSp>
        <p:nvGrpSpPr>
          <p:cNvPr id="7" name="Group 7"/>
          <p:cNvGrpSpPr/>
          <p:nvPr/>
        </p:nvGrpSpPr>
        <p:grpSpPr>
          <a:xfrm>
            <a:off x="1643691" y="4703795"/>
            <a:ext cx="9701946" cy="557270"/>
            <a:chOff x="0" y="0"/>
            <a:chExt cx="12935928" cy="743026"/>
          </a:xfrm>
        </p:grpSpPr>
        <p:sp>
          <p:nvSpPr>
            <p:cNvPr id="8" name="Freeform 8"/>
            <p:cNvSpPr/>
            <p:nvPr/>
          </p:nvSpPr>
          <p:spPr>
            <a:xfrm>
              <a:off x="0" y="0"/>
              <a:ext cx="12935924" cy="743026"/>
            </a:xfrm>
            <a:custGeom>
              <a:avLst/>
              <a:gdLst/>
              <a:ahLst/>
              <a:cxnLst/>
              <a:rect l="l" t="t" r="r" b="b"/>
              <a:pathLst>
                <a:path w="12935924" h="743026">
                  <a:moveTo>
                    <a:pt x="0" y="0"/>
                  </a:moveTo>
                  <a:lnTo>
                    <a:pt x="12935924" y="0"/>
                  </a:lnTo>
                  <a:lnTo>
                    <a:pt x="12935924" y="743026"/>
                  </a:lnTo>
                  <a:lnTo>
                    <a:pt x="0" y="743026"/>
                  </a:lnTo>
                  <a:close/>
                </a:path>
              </a:pathLst>
            </a:custGeom>
            <a:blipFill>
              <a:blip r:embed="rId4">
                <a:alphaModFix amt="0"/>
              </a:blip>
              <a:stretch>
                <a:fillRect t="-289230" b="-289230"/>
              </a:stretch>
            </a:blipFill>
          </p:spPr>
          <p:txBody>
            <a:bodyPr/>
            <a:lstStyle/>
            <a:p>
              <a:endParaRPr lang="es-ES"/>
            </a:p>
          </p:txBody>
        </p:sp>
        <p:sp>
          <p:nvSpPr>
            <p:cNvPr id="9" name="TextBox 9"/>
            <p:cNvSpPr txBox="1"/>
            <p:nvPr/>
          </p:nvSpPr>
          <p:spPr>
            <a:xfrm>
              <a:off x="0" y="0"/>
              <a:ext cx="12935928" cy="743026"/>
            </a:xfrm>
            <a:prstGeom prst="rect">
              <a:avLst/>
            </a:prstGeom>
          </p:spPr>
          <p:txBody>
            <a:bodyPr lIns="0" tIns="0" rIns="0" bIns="0" rtlCol="0" anchor="ctr"/>
            <a:lstStyle/>
            <a:p>
              <a:pPr marL="0" lvl="0" indent="0" algn="l">
                <a:lnSpc>
                  <a:spcPts val="2879"/>
                </a:lnSpc>
                <a:spcBef>
                  <a:spcPct val="0"/>
                </a:spcBef>
              </a:pPr>
              <a:r>
                <a:rPr lang="en-US" sz="2800" b="1" u="none" strike="noStrike" dirty="0">
                  <a:solidFill>
                    <a:srgbClr val="000000"/>
                  </a:solidFill>
                  <a:latin typeface="Lato Bold"/>
                  <a:ea typeface="Lato Bold"/>
                  <a:cs typeface="Lato Bold"/>
                  <a:sym typeface="Lato Bold"/>
                </a:rPr>
                <a:t>Generative artificial intelligence and chatbots</a:t>
              </a:r>
            </a:p>
          </p:txBody>
        </p:sp>
      </p:grpSp>
      <p:sp>
        <p:nvSpPr>
          <p:cNvPr id="10" name="TextBox 10"/>
          <p:cNvSpPr txBox="1"/>
          <p:nvPr/>
        </p:nvSpPr>
        <p:spPr>
          <a:xfrm>
            <a:off x="1664660" y="5433867"/>
            <a:ext cx="15594640"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Models such as Master of Laws program can take the form of a one-on-one tutor, providing concise answers to the more competent students and offering detailed examples and simplified explanations to those with less knowledge.</a:t>
            </a:r>
          </a:p>
        </p:txBody>
      </p:sp>
      <p:grpSp>
        <p:nvGrpSpPr>
          <p:cNvPr id="11" name="Group 11"/>
          <p:cNvGrpSpPr/>
          <p:nvPr/>
        </p:nvGrpSpPr>
        <p:grpSpPr>
          <a:xfrm>
            <a:off x="1643701" y="7176581"/>
            <a:ext cx="9701946" cy="557269"/>
            <a:chOff x="0" y="0"/>
            <a:chExt cx="12935928" cy="743026"/>
          </a:xfrm>
        </p:grpSpPr>
        <p:sp>
          <p:nvSpPr>
            <p:cNvPr id="12" name="Freeform 12"/>
            <p:cNvSpPr/>
            <p:nvPr/>
          </p:nvSpPr>
          <p:spPr>
            <a:xfrm>
              <a:off x="0" y="0"/>
              <a:ext cx="12935924" cy="743026"/>
            </a:xfrm>
            <a:custGeom>
              <a:avLst/>
              <a:gdLst/>
              <a:ahLst/>
              <a:cxnLst/>
              <a:rect l="l" t="t" r="r" b="b"/>
              <a:pathLst>
                <a:path w="12935924" h="743026">
                  <a:moveTo>
                    <a:pt x="0" y="0"/>
                  </a:moveTo>
                  <a:lnTo>
                    <a:pt x="12935924" y="0"/>
                  </a:lnTo>
                  <a:lnTo>
                    <a:pt x="12935924" y="743026"/>
                  </a:lnTo>
                  <a:lnTo>
                    <a:pt x="0" y="743026"/>
                  </a:lnTo>
                  <a:close/>
                </a:path>
              </a:pathLst>
            </a:custGeom>
            <a:blipFill>
              <a:blip r:embed="rId4">
                <a:alphaModFix amt="0"/>
              </a:blip>
              <a:stretch>
                <a:fillRect t="-289230" b="-289230"/>
              </a:stretch>
            </a:blipFill>
          </p:spPr>
          <p:txBody>
            <a:bodyPr/>
            <a:lstStyle/>
            <a:p>
              <a:endParaRPr lang="es-ES"/>
            </a:p>
          </p:txBody>
        </p:sp>
        <p:sp>
          <p:nvSpPr>
            <p:cNvPr id="13" name="TextBox 13"/>
            <p:cNvSpPr txBox="1"/>
            <p:nvPr/>
          </p:nvSpPr>
          <p:spPr>
            <a:xfrm>
              <a:off x="0" y="0"/>
              <a:ext cx="12935928" cy="743026"/>
            </a:xfrm>
            <a:prstGeom prst="rect">
              <a:avLst/>
            </a:prstGeom>
          </p:spPr>
          <p:txBody>
            <a:bodyPr lIns="0" tIns="0" rIns="0" bIns="0" rtlCol="0" anchor="ctr"/>
            <a:lstStyle/>
            <a:p>
              <a:pPr marL="0" lvl="0" indent="0" algn="l">
                <a:lnSpc>
                  <a:spcPts val="2879"/>
                </a:lnSpc>
                <a:spcBef>
                  <a:spcPct val="0"/>
                </a:spcBef>
              </a:pPr>
              <a:r>
                <a:rPr lang="en-US" sz="2800" b="1" u="none" strike="noStrike" dirty="0">
                  <a:solidFill>
                    <a:srgbClr val="000000"/>
                  </a:solidFill>
                  <a:latin typeface="Lato Bold"/>
                  <a:ea typeface="Lato Bold"/>
                  <a:cs typeface="Lato Bold"/>
                  <a:sym typeface="Lato Bold"/>
                </a:rPr>
                <a:t>Machine vision</a:t>
              </a:r>
            </a:p>
          </p:txBody>
        </p:sp>
      </p:grpSp>
      <p:sp>
        <p:nvSpPr>
          <p:cNvPr id="14" name="TextBox 14"/>
          <p:cNvSpPr txBox="1"/>
          <p:nvPr/>
        </p:nvSpPr>
        <p:spPr>
          <a:xfrm>
            <a:off x="1664660" y="7827128"/>
            <a:ext cx="15594640"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a:solidFill>
                  <a:srgbClr val="000000"/>
                </a:solidFill>
                <a:latin typeface="Lato Light"/>
                <a:ea typeface="Lato Light"/>
                <a:cs typeface="Lato Light"/>
                <a:sym typeface="Lato Light"/>
              </a:rPr>
              <a:t>In CVET workshops, AI can use computer vision to detect students' hand actions (e.g., assembling components) to measure their participation and provide them with assistance during physical projects.</a:t>
            </a:r>
          </a:p>
        </p:txBody>
      </p:sp>
      <p:sp>
        <p:nvSpPr>
          <p:cNvPr id="15" name="AutoShape 15"/>
          <p:cNvSpPr/>
          <p:nvPr/>
        </p:nvSpPr>
        <p:spPr>
          <a:xfrm>
            <a:off x="1206770" y="3272645"/>
            <a:ext cx="0" cy="1410958"/>
          </a:xfrm>
          <a:prstGeom prst="line">
            <a:avLst/>
          </a:prstGeom>
          <a:ln w="19050" cap="rnd">
            <a:solidFill>
              <a:srgbClr val="9399A1"/>
            </a:solidFill>
            <a:prstDash val="solid"/>
            <a:headEnd type="none" w="sm" len="sm"/>
            <a:tailEnd type="triangle" w="lg" len="med"/>
          </a:ln>
        </p:spPr>
        <p:txBody>
          <a:bodyPr/>
          <a:lstStyle/>
          <a:p>
            <a:endParaRPr lang="es-ES"/>
          </a:p>
        </p:txBody>
      </p:sp>
      <p:sp>
        <p:nvSpPr>
          <p:cNvPr id="16" name="AutoShape 16"/>
          <p:cNvSpPr/>
          <p:nvPr/>
        </p:nvSpPr>
        <p:spPr>
          <a:xfrm>
            <a:off x="1216295" y="5433867"/>
            <a:ext cx="0" cy="1664135"/>
          </a:xfrm>
          <a:prstGeom prst="line">
            <a:avLst/>
          </a:prstGeom>
          <a:ln w="19050" cap="rnd">
            <a:solidFill>
              <a:srgbClr val="9399A1"/>
            </a:solidFill>
            <a:prstDash val="solid"/>
            <a:headEnd type="none" w="sm" len="sm"/>
            <a:tailEnd type="triangle" w="lg" len="med"/>
          </a:ln>
        </p:spPr>
        <p:txBody>
          <a:bodyPr/>
          <a:lstStyle/>
          <a:p>
            <a:endParaRPr lang="es-ES"/>
          </a:p>
        </p:txBody>
      </p:sp>
      <p:sp>
        <p:nvSpPr>
          <p:cNvPr id="17" name="Freeform 17"/>
          <p:cNvSpPr/>
          <p:nvPr/>
        </p:nvSpPr>
        <p:spPr>
          <a:xfrm>
            <a:off x="1028700" y="7299177"/>
            <a:ext cx="375190" cy="289074"/>
          </a:xfrm>
          <a:custGeom>
            <a:avLst/>
            <a:gdLst/>
            <a:ahLst/>
            <a:cxnLst/>
            <a:rect l="l" t="t" r="r" b="b"/>
            <a:pathLst>
              <a:path w="375190" h="289074">
                <a:moveTo>
                  <a:pt x="0" y="0"/>
                </a:moveTo>
                <a:lnTo>
                  <a:pt x="375190" y="0"/>
                </a:lnTo>
                <a:lnTo>
                  <a:pt x="375190" y="289074"/>
                </a:lnTo>
                <a:lnTo>
                  <a:pt x="0" y="28907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ES"/>
          </a:p>
        </p:txBody>
      </p:sp>
      <p:sp>
        <p:nvSpPr>
          <p:cNvPr id="18" name="Freeform 18"/>
          <p:cNvSpPr/>
          <p:nvPr/>
        </p:nvSpPr>
        <p:spPr>
          <a:xfrm>
            <a:off x="1028700" y="4882032"/>
            <a:ext cx="375190" cy="289074"/>
          </a:xfrm>
          <a:custGeom>
            <a:avLst/>
            <a:gdLst/>
            <a:ahLst/>
            <a:cxnLst/>
            <a:rect l="l" t="t" r="r" b="b"/>
            <a:pathLst>
              <a:path w="375190" h="289074">
                <a:moveTo>
                  <a:pt x="0" y="0"/>
                </a:moveTo>
                <a:lnTo>
                  <a:pt x="375190" y="0"/>
                </a:lnTo>
                <a:lnTo>
                  <a:pt x="375190" y="289074"/>
                </a:lnTo>
                <a:lnTo>
                  <a:pt x="0" y="28907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ES"/>
          </a:p>
        </p:txBody>
      </p:sp>
      <p:sp>
        <p:nvSpPr>
          <p:cNvPr id="19" name="Freeform 19"/>
          <p:cNvSpPr/>
          <p:nvPr/>
        </p:nvSpPr>
        <p:spPr>
          <a:xfrm>
            <a:off x="1028700" y="2785141"/>
            <a:ext cx="375190" cy="289074"/>
          </a:xfrm>
          <a:custGeom>
            <a:avLst/>
            <a:gdLst/>
            <a:ahLst/>
            <a:cxnLst/>
            <a:rect l="l" t="t" r="r" b="b"/>
            <a:pathLst>
              <a:path w="375190" h="289074">
                <a:moveTo>
                  <a:pt x="0" y="0"/>
                </a:moveTo>
                <a:lnTo>
                  <a:pt x="375190" y="0"/>
                </a:lnTo>
                <a:lnTo>
                  <a:pt x="375190" y="289074"/>
                </a:lnTo>
                <a:lnTo>
                  <a:pt x="0" y="28907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ES"/>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771730" y="2247900"/>
            <a:ext cx="9487570" cy="5922903"/>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In the CVET and technical schools cited by Budiman et al., this support network follows a strategic three-step cycle:</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a:t>
            </a:r>
            <a:r>
              <a:rPr lang="en-US" sz="2400" b="1" u="none" strike="noStrike" dirty="0">
                <a:solidFill>
                  <a:srgbClr val="000000"/>
                </a:solidFill>
                <a:latin typeface="Lato Light" panose="020F0302020204030203" pitchFamily="34" charset="0"/>
                <a:ea typeface="Lato Bold"/>
                <a:cs typeface="Lato Bold"/>
                <a:sym typeface="Lato Bold"/>
              </a:rPr>
              <a:t> Data analysis</a:t>
            </a:r>
            <a:r>
              <a:rPr lang="en-US" sz="2400" u="none" strike="noStrike" dirty="0">
                <a:solidFill>
                  <a:srgbClr val="000000"/>
                </a:solidFill>
                <a:latin typeface="Lato Light" panose="020F0302020204030203" pitchFamily="34" charset="0"/>
                <a:ea typeface="Lato Light"/>
                <a:cs typeface="Lato Light"/>
                <a:sym typeface="Lato Light"/>
              </a:rPr>
              <a:t>: The system meticulously tracks student progress and behavior patterns over time.</a:t>
            </a:r>
          </a:p>
          <a:p>
            <a:pPr marL="0" lvl="0" indent="0" algn="just">
              <a:lnSpc>
                <a:spcPts val="2879"/>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 </a:t>
            </a:r>
            <a:r>
              <a:rPr lang="en-US" sz="2400" b="1" u="none" strike="noStrike" dirty="0">
                <a:solidFill>
                  <a:srgbClr val="000000"/>
                </a:solidFill>
                <a:latin typeface="Lato Light" panose="020F0302020204030203" pitchFamily="34" charset="0"/>
                <a:ea typeface="Lato Bold"/>
                <a:cs typeface="Lato Bold"/>
                <a:sym typeface="Lato Bold"/>
              </a:rPr>
              <a:t>Prediction of results: </a:t>
            </a:r>
            <a:r>
              <a:rPr lang="en-US" sz="2400" u="none" strike="noStrike" dirty="0">
                <a:solidFill>
                  <a:srgbClr val="000000"/>
                </a:solidFill>
                <a:latin typeface="Lato Light" panose="020F0302020204030203" pitchFamily="34" charset="0"/>
                <a:ea typeface="Lato Light"/>
                <a:cs typeface="Lato Light"/>
                <a:sym typeface="Lato Light"/>
              </a:rPr>
              <a:t>AI identifies students at risk of falling behind, especially in technical subjects where initial skill deficiencies can worsen.</a:t>
            </a:r>
          </a:p>
          <a:p>
            <a:pPr marL="0" lvl="0" indent="0" algn="just">
              <a:lnSpc>
                <a:spcPts val="2879"/>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 </a:t>
            </a:r>
            <a:r>
              <a:rPr lang="en-US" sz="2400" b="1" u="none" strike="noStrike" dirty="0">
                <a:solidFill>
                  <a:srgbClr val="000000"/>
                </a:solidFill>
                <a:latin typeface="Lato Light" panose="020F0302020204030203" pitchFamily="34" charset="0"/>
                <a:ea typeface="Lato Bold"/>
                <a:cs typeface="Lato Bold"/>
                <a:sym typeface="Lato Bold"/>
              </a:rPr>
              <a:t>Personalized tutoring:</a:t>
            </a:r>
            <a:r>
              <a:rPr lang="en-US" sz="2400" u="none" strike="noStrike" dirty="0">
                <a:solidFill>
                  <a:srgbClr val="000000"/>
                </a:solidFill>
                <a:latin typeface="Lato Light" panose="020F0302020204030203" pitchFamily="34" charset="0"/>
                <a:ea typeface="Lato Light"/>
                <a:cs typeface="Lato Light"/>
                <a:sym typeface="Lato Light"/>
              </a:rPr>
              <a:t> Educators receive useful data that allows them to move from generic lectures to offering personalized tutoring sessions that address specific knowledge gaps from the outset.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Tools like </a:t>
            </a:r>
            <a:r>
              <a:rPr lang="en-US" sz="2400" u="none" strike="noStrike" dirty="0" err="1">
                <a:solidFill>
                  <a:srgbClr val="000000"/>
                </a:solidFill>
                <a:latin typeface="Lato Light"/>
                <a:ea typeface="Lato Light"/>
                <a:cs typeface="Lato Light"/>
                <a:sym typeface="Lato Light"/>
              </a:rPr>
              <a:t>Gradescope</a:t>
            </a:r>
            <a:r>
              <a:rPr lang="en-US" sz="2400" u="none" strike="noStrike" dirty="0">
                <a:solidFill>
                  <a:srgbClr val="000000"/>
                </a:solidFill>
                <a:latin typeface="Lato Light"/>
                <a:ea typeface="Lato Light"/>
                <a:cs typeface="Lato Light"/>
                <a:sym typeface="Lato Light"/>
              </a:rPr>
              <a:t> automate the grading of exams and open-ended assignments, reducing grading time while maintaining objectivity.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AI-powered software, such as Grammarly and Turnitin, provides instant feedback on writing style, grammar, and originality.</a:t>
            </a:r>
          </a:p>
        </p:txBody>
      </p:sp>
      <p:grpSp>
        <p:nvGrpSpPr>
          <p:cNvPr id="3" name="Group 3"/>
          <p:cNvGrpSpPr/>
          <p:nvPr/>
        </p:nvGrpSpPr>
        <p:grpSpPr>
          <a:xfrm>
            <a:off x="0" y="0"/>
            <a:ext cx="7193185" cy="10287000"/>
            <a:chOff x="0" y="0"/>
            <a:chExt cx="9590913" cy="13716000"/>
          </a:xfrm>
        </p:grpSpPr>
        <p:sp>
          <p:nvSpPr>
            <p:cNvPr id="4" name="Freeform 4"/>
            <p:cNvSpPr/>
            <p:nvPr/>
          </p:nvSpPr>
          <p:spPr>
            <a:xfrm>
              <a:off x="0" y="0"/>
              <a:ext cx="9590913" cy="13716000"/>
            </a:xfrm>
            <a:custGeom>
              <a:avLst/>
              <a:gdLst/>
              <a:ahLst/>
              <a:cxnLst/>
              <a:rect l="l" t="t" r="r" b="b"/>
              <a:pathLst>
                <a:path w="9590913" h="13716000">
                  <a:moveTo>
                    <a:pt x="0" y="0"/>
                  </a:moveTo>
                  <a:lnTo>
                    <a:pt x="9590913" y="0"/>
                  </a:lnTo>
                  <a:lnTo>
                    <a:pt x="9590913" y="13716000"/>
                  </a:lnTo>
                  <a:lnTo>
                    <a:pt x="0" y="13716000"/>
                  </a:lnTo>
                  <a:lnTo>
                    <a:pt x="0" y="0"/>
                  </a:lnTo>
                  <a:close/>
                </a:path>
              </a:pathLst>
            </a:custGeom>
            <a:blipFill>
              <a:blip r:embed="rId4"/>
              <a:stretch>
                <a:fillRect/>
              </a:stretch>
            </a:blipFill>
          </p:spPr>
          <p:txBody>
            <a:bodyPr/>
            <a:lstStyle/>
            <a:p>
              <a:endParaRPr lang="es-ES"/>
            </a:p>
          </p:txBody>
        </p:sp>
      </p:gr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21893" y="2639330"/>
            <a:ext cx="16777802" cy="3885162"/>
            <a:chOff x="0" y="0"/>
            <a:chExt cx="22370402" cy="5180216"/>
          </a:xfrm>
        </p:grpSpPr>
        <p:sp>
          <p:nvSpPr>
            <p:cNvPr id="3" name="Freeform 3"/>
            <p:cNvSpPr/>
            <p:nvPr/>
          </p:nvSpPr>
          <p:spPr>
            <a:xfrm>
              <a:off x="0" y="0"/>
              <a:ext cx="22370414" cy="5180203"/>
            </a:xfrm>
            <a:custGeom>
              <a:avLst/>
              <a:gdLst/>
              <a:ahLst/>
              <a:cxnLst/>
              <a:rect l="l" t="t" r="r" b="b"/>
              <a:pathLst>
                <a:path w="22370414" h="5180203">
                  <a:moveTo>
                    <a:pt x="0" y="863346"/>
                  </a:moveTo>
                  <a:cubicBezTo>
                    <a:pt x="0" y="386588"/>
                    <a:pt x="386588" y="0"/>
                    <a:pt x="863346" y="0"/>
                  </a:cubicBezTo>
                  <a:lnTo>
                    <a:pt x="21507069" y="0"/>
                  </a:lnTo>
                  <a:cubicBezTo>
                    <a:pt x="21983954" y="0"/>
                    <a:pt x="22370414" y="386588"/>
                    <a:pt x="22370414" y="863346"/>
                  </a:cubicBezTo>
                  <a:lnTo>
                    <a:pt x="22370414" y="4316857"/>
                  </a:lnTo>
                  <a:cubicBezTo>
                    <a:pt x="22370414" y="4793742"/>
                    <a:pt x="21983827" y="5180203"/>
                    <a:pt x="21507069" y="5180203"/>
                  </a:cubicBezTo>
                  <a:lnTo>
                    <a:pt x="863346" y="5180203"/>
                  </a:lnTo>
                  <a:cubicBezTo>
                    <a:pt x="386588" y="5180203"/>
                    <a:pt x="0" y="4793615"/>
                    <a:pt x="0" y="4316857"/>
                  </a:cubicBezTo>
                  <a:close/>
                </a:path>
              </a:pathLst>
            </a:custGeom>
            <a:solidFill>
              <a:srgbClr val="F0C8B9"/>
            </a:solidFill>
          </p:spPr>
          <p:txBody>
            <a:bodyPr/>
            <a:lstStyle/>
            <a:p>
              <a:endParaRPr lang="es-ES"/>
            </a:p>
          </p:txBody>
        </p:sp>
      </p:grpSp>
      <p:sp>
        <p:nvSpPr>
          <p:cNvPr id="4" name="TextBox 4"/>
          <p:cNvSpPr txBox="1"/>
          <p:nvPr/>
        </p:nvSpPr>
        <p:spPr>
          <a:xfrm>
            <a:off x="1789599" y="3652164"/>
            <a:ext cx="14842397" cy="1859483"/>
          </a:xfrm>
          <a:prstGeom prst="rect">
            <a:avLst/>
          </a:prstGeom>
        </p:spPr>
        <p:txBody>
          <a:bodyPr lIns="0" tIns="0" rIns="0" bIns="0" rtlCol="0" anchor="t">
            <a:spAutoFit/>
          </a:bodyPr>
          <a:lstStyle/>
          <a:p>
            <a:pPr marL="0" lvl="0" indent="0" algn="ctr">
              <a:lnSpc>
                <a:spcPts val="2879"/>
              </a:lnSpc>
              <a:spcBef>
                <a:spcPct val="0"/>
              </a:spcBef>
            </a:pPr>
            <a:r>
              <a:rPr lang="en-US" sz="2800" u="none" strike="noStrike" dirty="0">
                <a:solidFill>
                  <a:srgbClr val="000000"/>
                </a:solidFill>
                <a:latin typeface="Lato Light"/>
                <a:ea typeface="Lato Light"/>
                <a:cs typeface="Lato Light"/>
                <a:sym typeface="Lato Light"/>
              </a:rPr>
              <a:t>When you teach a large group, manually personalizing content becomes virtually impossible. The time required for grading and differentiating content makes it difficult to provide high-quality tutoring. By automating high-volume administrative tasks, such as automatic grading and adaptive content delivery, AI allows you to focus on irreplaceable human functions: emotional support, moral guidance, and holistic mentoring.</a:t>
            </a:r>
          </a:p>
        </p:txBody>
      </p:sp>
      <p:sp>
        <p:nvSpPr>
          <p:cNvPr id="5" name="TextBox 5"/>
          <p:cNvSpPr txBox="1"/>
          <p:nvPr/>
        </p:nvSpPr>
        <p:spPr>
          <a:xfrm>
            <a:off x="1028700" y="1085850"/>
            <a:ext cx="16230600"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PRACTICAL USE OF AI TOOLS FOR PERSONALIZED LEARNING AND SKILLS ASSESSMENT</a:t>
            </a:r>
          </a:p>
        </p:txBody>
      </p:sp>
      <p:sp>
        <p:nvSpPr>
          <p:cNvPr id="6" name="TextBox 6"/>
          <p:cNvSpPr txBox="1"/>
          <p:nvPr/>
        </p:nvSpPr>
        <p:spPr>
          <a:xfrm>
            <a:off x="6796545" y="7221682"/>
            <a:ext cx="10803150" cy="1447800"/>
          </a:xfrm>
          <a:prstGeom prst="rect">
            <a:avLst/>
          </a:prstGeom>
        </p:spPr>
        <p:txBody>
          <a:bodyPr lIns="0" tIns="0" rIns="0" bIns="0" rtlCol="0" anchor="t">
            <a:spAutoFit/>
          </a:bodyPr>
          <a:lstStyle/>
          <a:p>
            <a:pPr marL="0" lvl="0" indent="0" algn="ctr">
              <a:lnSpc>
                <a:spcPts val="2880"/>
              </a:lnSpc>
              <a:spcBef>
                <a:spcPct val="0"/>
              </a:spcBef>
            </a:pPr>
            <a:r>
              <a:rPr lang="en-US" sz="2400" u="none" strike="noStrike" dirty="0">
                <a:solidFill>
                  <a:srgbClr val="000000"/>
                </a:solidFill>
                <a:latin typeface="Lato"/>
                <a:ea typeface="Lato"/>
                <a:cs typeface="Lato"/>
                <a:sym typeface="Lato"/>
              </a:rPr>
              <a:t>Use AI to manage repetitive tasks (correcting exams, organizing materials, or generating differentiated exercises) so you can spend more time on what matters most: guiding students, providing them with feedback, and supporting their motivation and well-being.</a:t>
            </a: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365444" y="1631511"/>
            <a:ext cx="9893856" cy="7782387"/>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dirty="0">
                <a:solidFill>
                  <a:srgbClr val="000000"/>
                </a:solidFill>
                <a:latin typeface="Lato Light"/>
                <a:ea typeface="Lato Light"/>
                <a:cs typeface="Lato Light"/>
                <a:sym typeface="Lato Light"/>
              </a:rPr>
              <a:t>Context</a:t>
            </a:r>
            <a:r>
              <a:rPr lang="en-US" sz="2400" u="none" strike="noStrike" dirty="0">
                <a:solidFill>
                  <a:srgbClr val="000000"/>
                </a:solidFill>
                <a:latin typeface="Lato Light"/>
                <a:ea typeface="Lato Light"/>
                <a:cs typeface="Lato Light"/>
                <a:sym typeface="Lato Light"/>
              </a:rPr>
              <a:t>: Imagine you are teaching a 4-week intensive course on "Digital Project Management" to 20 adult professionals.</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b="1" u="none" strike="noStrike" dirty="0">
                <a:solidFill>
                  <a:srgbClr val="000000"/>
                </a:solidFill>
                <a:latin typeface="Lato Light"/>
                <a:ea typeface="Lato Light"/>
                <a:cs typeface="Lato Light"/>
                <a:sym typeface="Lato Light"/>
              </a:rPr>
              <a:t>The challenge</a:t>
            </a:r>
            <a:r>
              <a:rPr lang="en-US" sz="2400" u="none" strike="noStrike" dirty="0">
                <a:solidFill>
                  <a:srgbClr val="000000"/>
                </a:solidFill>
                <a:latin typeface="Lato Light"/>
                <a:ea typeface="Lato Light"/>
                <a:cs typeface="Lato Light"/>
                <a:sym typeface="Lato Light"/>
              </a:rPr>
              <a:t>: Your school principal has just informed you that the final certification exam has been moved up three days. You must personalize the learning path for each group and assess their preparation in real time.</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endParaRPr lang="en-US" sz="2400" b="1" u="none" strike="noStrike" dirty="0">
              <a:solidFill>
                <a:srgbClr val="000000"/>
              </a:solidFill>
              <a:latin typeface="Lato Bold"/>
              <a:ea typeface="Lato Bold"/>
              <a:cs typeface="Lato Bold"/>
              <a:sym typeface="Lato Bold"/>
            </a:endParaRPr>
          </a:p>
          <a:p>
            <a:pPr marL="0" lvl="0" indent="0" algn="just">
              <a:lnSpc>
                <a:spcPts val="2879"/>
              </a:lnSpc>
              <a:spcBef>
                <a:spcPct val="0"/>
              </a:spcBef>
            </a:pPr>
            <a:r>
              <a:rPr lang="en-US" sz="2400" b="1" u="none" strike="noStrike" dirty="0">
                <a:solidFill>
                  <a:srgbClr val="000000"/>
                </a:solidFill>
                <a:latin typeface="Lato Bold"/>
                <a:ea typeface="Lato Bold"/>
                <a:cs typeface="Lato Bold"/>
                <a:sym typeface="Lato Bold"/>
              </a:rPr>
              <a:t>How do you use AI to solve this? Choose your option:</a:t>
            </a:r>
          </a:p>
          <a:p>
            <a:pPr marL="0" lvl="0" indent="0" algn="just">
              <a:lnSpc>
                <a:spcPts val="2879"/>
              </a:lnSpc>
              <a:spcBef>
                <a:spcPct val="0"/>
              </a:spcBef>
            </a:pPr>
            <a:endParaRPr lang="en-US" sz="2400" b="1" u="none" strike="noStrike" dirty="0">
              <a:solidFill>
                <a:srgbClr val="000000"/>
              </a:solidFill>
              <a:latin typeface="Lato Bold"/>
              <a:ea typeface="Lato Bold"/>
              <a:cs typeface="Lato Bold"/>
              <a:sym typeface="Lato Bold"/>
            </a:endParaRPr>
          </a:p>
          <a:p>
            <a:pPr marL="0" lvl="0" indent="0" algn="just">
              <a:lnSpc>
                <a:spcPts val="2879"/>
              </a:lnSpc>
              <a:spcBef>
                <a:spcPct val="0"/>
              </a:spcBef>
            </a:pPr>
            <a:r>
              <a:rPr lang="en-US" sz="2400" u="sng" strike="noStrike" dirty="0">
                <a:solidFill>
                  <a:srgbClr val="000000"/>
                </a:solidFill>
                <a:latin typeface="Lato Light"/>
                <a:ea typeface="Lato Light"/>
                <a:cs typeface="Lato Light"/>
                <a:sym typeface="Lato Light"/>
              </a:rPr>
              <a:t>Option A</a:t>
            </a:r>
            <a:r>
              <a:rPr lang="en-US" sz="2400" u="none" strike="noStrike" dirty="0">
                <a:solidFill>
                  <a:srgbClr val="000000"/>
                </a:solidFill>
                <a:latin typeface="Lato Light"/>
                <a:ea typeface="Lato Light"/>
                <a:cs typeface="Lato Light"/>
                <a:sym typeface="Lato Light"/>
              </a:rPr>
              <a:t>: The AI ​​bot tutor (Custom scaffolding). You use a tool like </a:t>
            </a:r>
            <a:r>
              <a:rPr lang="en-US" sz="2400" u="none" strike="noStrike" dirty="0" err="1">
                <a:solidFill>
                  <a:srgbClr val="000000"/>
                </a:solidFill>
                <a:latin typeface="Lato Light"/>
                <a:ea typeface="Lato Light"/>
                <a:cs typeface="Lato Light"/>
                <a:sym typeface="Lato Light"/>
              </a:rPr>
              <a:t>Khanmigo</a:t>
            </a:r>
            <a:r>
              <a:rPr lang="en-US" sz="2400" u="none" strike="noStrike" dirty="0">
                <a:solidFill>
                  <a:srgbClr val="000000"/>
                </a:solidFill>
                <a:latin typeface="Lato Light"/>
                <a:ea typeface="Lato Light"/>
                <a:cs typeface="Lato Light"/>
                <a:sym typeface="Lato Light"/>
              </a:rPr>
              <a:t> or a custom GPT to act as a 24/7 tutor. You provide it with the course rubric.</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sng" strike="noStrike" dirty="0">
                <a:solidFill>
                  <a:srgbClr val="000000"/>
                </a:solidFill>
                <a:latin typeface="Lato Light"/>
                <a:ea typeface="Lato Light"/>
                <a:cs typeface="Lato Light"/>
                <a:sym typeface="Lato Light"/>
              </a:rPr>
              <a:t>Option B</a:t>
            </a:r>
            <a:r>
              <a:rPr lang="en-US" sz="2400" u="none" strike="noStrike" dirty="0">
                <a:solidFill>
                  <a:srgbClr val="000000"/>
                </a:solidFill>
                <a:latin typeface="Lato Light"/>
                <a:ea typeface="Lato Light"/>
                <a:cs typeface="Lato Light"/>
                <a:sym typeface="Lato Light"/>
              </a:rPr>
              <a:t>: The automated assessment cycle (Quick grading). You use </a:t>
            </a:r>
            <a:r>
              <a:rPr lang="en-US" sz="2400" u="none" strike="noStrike" dirty="0" err="1">
                <a:solidFill>
                  <a:srgbClr val="000000"/>
                </a:solidFill>
                <a:latin typeface="Lato Light"/>
                <a:ea typeface="Lato Light"/>
                <a:cs typeface="Lato Light"/>
                <a:sym typeface="Lato Light"/>
              </a:rPr>
              <a:t>Gradescope</a:t>
            </a:r>
            <a:r>
              <a:rPr lang="en-US" sz="2400" u="none" strike="noStrike" dirty="0">
                <a:solidFill>
                  <a:srgbClr val="000000"/>
                </a:solidFill>
                <a:latin typeface="Lato Light"/>
                <a:ea typeface="Lato Light"/>
                <a:cs typeface="Lato Light"/>
                <a:sym typeface="Lato Light"/>
              </a:rPr>
              <a:t> or </a:t>
            </a:r>
            <a:r>
              <a:rPr lang="en-US" sz="2400" u="none" strike="noStrike" dirty="0" err="1">
                <a:solidFill>
                  <a:srgbClr val="000000"/>
                </a:solidFill>
                <a:latin typeface="Lato Light"/>
                <a:ea typeface="Lato Light"/>
                <a:cs typeface="Lato Light"/>
                <a:sym typeface="Lato Light"/>
              </a:rPr>
              <a:t>Eduaide.Ai</a:t>
            </a:r>
            <a:r>
              <a:rPr lang="en-US" sz="2400" u="none" strike="noStrike" dirty="0">
                <a:solidFill>
                  <a:srgbClr val="000000"/>
                </a:solidFill>
                <a:latin typeface="Lato Light"/>
                <a:ea typeface="Lato Light"/>
                <a:cs typeface="Lato Light"/>
                <a:sym typeface="Lato Light"/>
              </a:rPr>
              <a:t> to analyze the first drafts of student submissions.</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sng" strike="noStrike" dirty="0">
                <a:solidFill>
                  <a:srgbClr val="000000"/>
                </a:solidFill>
                <a:latin typeface="Lato Light"/>
                <a:ea typeface="Lato Light"/>
                <a:cs typeface="Lato Light"/>
                <a:sym typeface="Lato Light"/>
              </a:rPr>
              <a:t>Option C</a:t>
            </a:r>
            <a:r>
              <a:rPr lang="en-US" sz="2400" u="none" strike="noStrike" dirty="0">
                <a:solidFill>
                  <a:srgbClr val="000000"/>
                </a:solidFill>
                <a:latin typeface="Lato Light"/>
                <a:ea typeface="Lato Light"/>
                <a:cs typeface="Lato Light"/>
                <a:sym typeface="Lato Light"/>
              </a:rPr>
              <a:t>: The generative "simulated client" (Practical skills test). Students use ChatGPT/Gemini to simulate a "difficult client" in a project management simulation.</a:t>
            </a:r>
          </a:p>
        </p:txBody>
      </p:sp>
      <p:sp>
        <p:nvSpPr>
          <p:cNvPr id="3" name="TextBox 3"/>
          <p:cNvSpPr txBox="1"/>
          <p:nvPr/>
        </p:nvSpPr>
        <p:spPr>
          <a:xfrm>
            <a:off x="7365444" y="768096"/>
            <a:ext cx="5831681"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CHALLENGE-BASED SCENARIO</a:t>
            </a:r>
          </a:p>
        </p:txBody>
      </p:sp>
      <p:grpSp>
        <p:nvGrpSpPr>
          <p:cNvPr id="4" name="Group 4"/>
          <p:cNvGrpSpPr/>
          <p:nvPr/>
        </p:nvGrpSpPr>
        <p:grpSpPr>
          <a:xfrm>
            <a:off x="0" y="0"/>
            <a:ext cx="6858000" cy="10287000"/>
            <a:chOff x="0" y="0"/>
            <a:chExt cx="9144000" cy="13716000"/>
          </a:xfrm>
        </p:grpSpPr>
        <p:sp>
          <p:nvSpPr>
            <p:cNvPr id="5" name="Freeform 5"/>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4"/>
              <a:stretch>
                <a:fillRect/>
              </a:stretch>
            </a:blipFill>
          </p:spPr>
          <p:txBody>
            <a:bodyPr/>
            <a:lstStyle/>
            <a:p>
              <a:endParaRPr lang="es-ES"/>
            </a:p>
          </p:txBody>
        </p:sp>
      </p:gr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6682"/>
            <a:ext cx="18288000" cy="2086689"/>
            <a:chOff x="0" y="0"/>
            <a:chExt cx="24384000" cy="2782252"/>
          </a:xfrm>
        </p:grpSpPr>
        <p:sp>
          <p:nvSpPr>
            <p:cNvPr id="3" name="Freeform 3"/>
            <p:cNvSpPr/>
            <p:nvPr/>
          </p:nvSpPr>
          <p:spPr>
            <a:xfrm>
              <a:off x="0" y="0"/>
              <a:ext cx="24384000" cy="2782189"/>
            </a:xfrm>
            <a:custGeom>
              <a:avLst/>
              <a:gdLst/>
              <a:ahLst/>
              <a:cxnLst/>
              <a:rect l="l" t="t" r="r" b="b"/>
              <a:pathLst>
                <a:path w="24384000" h="2782189">
                  <a:moveTo>
                    <a:pt x="0" y="0"/>
                  </a:moveTo>
                  <a:lnTo>
                    <a:pt x="24384000" y="0"/>
                  </a:lnTo>
                  <a:lnTo>
                    <a:pt x="24384000" y="2782189"/>
                  </a:lnTo>
                  <a:lnTo>
                    <a:pt x="0" y="2782189"/>
                  </a:lnTo>
                  <a:lnTo>
                    <a:pt x="0" y="0"/>
                  </a:lnTo>
                  <a:close/>
                </a:path>
              </a:pathLst>
            </a:custGeom>
            <a:blipFill>
              <a:blip r:embed="rId4">
                <a:alphaModFix amt="50000"/>
              </a:blip>
              <a:stretch>
                <a:fillRect t="-234395" b="-331860"/>
              </a:stretch>
            </a:blipFill>
          </p:spPr>
          <p:txBody>
            <a:bodyPr/>
            <a:lstStyle/>
            <a:p>
              <a:endParaRPr lang="es-ES"/>
            </a:p>
          </p:txBody>
        </p:sp>
      </p:grpSp>
      <p:sp>
        <p:nvSpPr>
          <p:cNvPr id="4" name="TextBox 4"/>
          <p:cNvSpPr txBox="1"/>
          <p:nvPr/>
        </p:nvSpPr>
        <p:spPr>
          <a:xfrm>
            <a:off x="712670" y="775821"/>
            <a:ext cx="9900304" cy="940746"/>
          </a:xfrm>
          <a:prstGeom prst="rect">
            <a:avLst/>
          </a:prstGeom>
        </p:spPr>
        <p:txBody>
          <a:bodyPr lIns="0" tIns="0" rIns="0" bIns="0" rtlCol="0" anchor="t">
            <a:spAutoFit/>
          </a:bodyPr>
          <a:lstStyle/>
          <a:p>
            <a:pPr algn="l">
              <a:lnSpc>
                <a:spcPts val="6480"/>
              </a:lnSpc>
            </a:pPr>
            <a:r>
              <a:rPr lang="en-US" sz="6000">
                <a:solidFill>
                  <a:srgbClr val="000000"/>
                </a:solidFill>
                <a:latin typeface="Oswald"/>
                <a:ea typeface="Oswald"/>
                <a:cs typeface="Oswald"/>
                <a:sym typeface="Oswald"/>
              </a:rPr>
              <a:t>Learning Scenario</a:t>
            </a:r>
          </a:p>
        </p:txBody>
      </p:sp>
      <p:sp>
        <p:nvSpPr>
          <p:cNvPr id="5" name="TextBox 5"/>
          <p:cNvSpPr txBox="1"/>
          <p:nvPr/>
        </p:nvSpPr>
        <p:spPr>
          <a:xfrm>
            <a:off x="1158526" y="3066679"/>
            <a:ext cx="15970948" cy="6322244"/>
          </a:xfrm>
          <a:prstGeom prst="rect">
            <a:avLst/>
          </a:prstGeom>
        </p:spPr>
        <p:txBody>
          <a:bodyPr lIns="0" tIns="0" rIns="0" bIns="0" rtlCol="0" anchor="t">
            <a:spAutoFit/>
          </a:bodyPr>
          <a:lstStyle/>
          <a:p>
            <a:pPr algn="l">
              <a:lnSpc>
                <a:spcPts val="3933"/>
              </a:lnSpc>
            </a:pPr>
            <a:r>
              <a:rPr lang="en-US" sz="2600" dirty="0">
                <a:solidFill>
                  <a:srgbClr val="000000"/>
                </a:solidFill>
                <a:latin typeface="Lato Light" panose="020F0302020204030203" pitchFamily="34" charset="0"/>
                <a:ea typeface="Lato Light"/>
                <a:cs typeface="Lato Light"/>
                <a:sym typeface="Lato Light"/>
              </a:rPr>
              <a:t>You teach a vocational class of </a:t>
            </a:r>
            <a:r>
              <a:rPr lang="en-US" sz="2600" b="1" dirty="0">
                <a:solidFill>
                  <a:srgbClr val="000000"/>
                </a:solidFill>
                <a:latin typeface="Lato Light" panose="020F0302020204030203" pitchFamily="34" charset="0"/>
                <a:ea typeface="Lato Bold"/>
                <a:cs typeface="Lato Bold"/>
                <a:sym typeface="Lato Bold"/>
              </a:rPr>
              <a:t>40 students</a:t>
            </a:r>
            <a:r>
              <a:rPr lang="en-US" sz="2600" dirty="0">
                <a:solidFill>
                  <a:srgbClr val="000000"/>
                </a:solidFill>
                <a:latin typeface="Lato Light" panose="020F0302020204030203" pitchFamily="34" charset="0"/>
                <a:ea typeface="Lato Light"/>
                <a:cs typeface="Lato Light"/>
                <a:sym typeface="Lato Light"/>
              </a:rPr>
              <a:t> getting ready for an important technical exam. Your Learning Analytics dashboard shows that </a:t>
            </a:r>
            <a:r>
              <a:rPr lang="en-US" sz="2600" b="1" dirty="0">
                <a:solidFill>
                  <a:srgbClr val="000000"/>
                </a:solidFill>
                <a:latin typeface="Lato Light" panose="020F0302020204030203" pitchFamily="34" charset="0"/>
                <a:ea typeface="Lato Bold"/>
                <a:cs typeface="Lato Bold"/>
                <a:sym typeface="Lato Bold"/>
              </a:rPr>
              <a:t>30% of the class is "at risk"</a:t>
            </a:r>
            <a:r>
              <a:rPr lang="en-US" sz="2600" dirty="0">
                <a:solidFill>
                  <a:srgbClr val="000000"/>
                </a:solidFill>
                <a:latin typeface="Lato Light" panose="020F0302020204030203" pitchFamily="34" charset="0"/>
                <a:ea typeface="Lato Light"/>
                <a:cs typeface="Lato Light"/>
                <a:sym typeface="Lato Light"/>
              </a:rPr>
              <a:t>, since they understand the theory but struggle to apply it to real situations. You have one week left, and not much time for one-on-one help.</a:t>
            </a:r>
          </a:p>
          <a:p>
            <a:pPr algn="l">
              <a:lnSpc>
                <a:spcPts val="3933"/>
              </a:lnSpc>
            </a:pPr>
            <a:endParaRPr lang="en-US" sz="2600" dirty="0">
              <a:solidFill>
                <a:srgbClr val="000000"/>
              </a:solidFill>
              <a:latin typeface="Lato Light" panose="020F0302020204030203" pitchFamily="34" charset="0"/>
              <a:ea typeface="Lato Light"/>
              <a:cs typeface="Lato Light"/>
              <a:sym typeface="Lato Light"/>
            </a:endParaRPr>
          </a:p>
          <a:p>
            <a:pPr algn="l">
              <a:lnSpc>
                <a:spcPts val="3933"/>
              </a:lnSpc>
            </a:pPr>
            <a:r>
              <a:rPr lang="en-US" sz="2600" b="1" dirty="0">
                <a:solidFill>
                  <a:srgbClr val="000000"/>
                </a:solidFill>
                <a:latin typeface="Lato Light" panose="020F0302020204030203" pitchFamily="34" charset="0"/>
                <a:ea typeface="Lato Light"/>
                <a:cs typeface="Lato Light"/>
                <a:sym typeface="Lato Light"/>
              </a:rPr>
              <a:t>One idea</a:t>
            </a:r>
            <a:r>
              <a:rPr lang="en-US" sz="2600" dirty="0">
                <a:solidFill>
                  <a:srgbClr val="000000"/>
                </a:solidFill>
                <a:latin typeface="Lato Light" panose="020F0302020204030203" pitchFamily="34" charset="0"/>
                <a:ea typeface="Lato Light"/>
                <a:cs typeface="Lato Light"/>
                <a:sym typeface="Lato Light"/>
              </a:rPr>
              <a:t>: </a:t>
            </a:r>
            <a:r>
              <a:rPr lang="en-US" sz="2600" dirty="0">
                <a:solidFill>
                  <a:srgbClr val="000000"/>
                </a:solidFill>
                <a:latin typeface="Lato Light" panose="020F0302020204030203" pitchFamily="34" charset="0"/>
                <a:ea typeface="Lato Bold"/>
                <a:cs typeface="Lato Bold"/>
                <a:sym typeface="Lato Bold"/>
              </a:rPr>
              <a:t>ask an AI to act like a senior developer who gives hints, not direct answers so students learn to solve problems themselves.</a:t>
            </a:r>
          </a:p>
          <a:p>
            <a:pPr algn="l">
              <a:lnSpc>
                <a:spcPts val="3933"/>
              </a:lnSpc>
            </a:pPr>
            <a:endParaRPr lang="en-US" sz="2600" b="1" dirty="0">
              <a:solidFill>
                <a:srgbClr val="000000"/>
              </a:solidFill>
              <a:latin typeface="Lato Light" panose="020F0302020204030203" pitchFamily="34" charset="0"/>
              <a:ea typeface="Lato Bold"/>
              <a:cs typeface="Lato Bold"/>
              <a:sym typeface="Lato Bold"/>
            </a:endParaRPr>
          </a:p>
          <a:p>
            <a:pPr algn="l">
              <a:lnSpc>
                <a:spcPts val="3933"/>
              </a:lnSpc>
            </a:pPr>
            <a:r>
              <a:rPr lang="en-US" sz="2600" dirty="0">
                <a:solidFill>
                  <a:srgbClr val="000000"/>
                </a:solidFill>
                <a:latin typeface="Lato Light" panose="020F0302020204030203" pitchFamily="34" charset="0"/>
                <a:ea typeface="Lato Light"/>
                <a:cs typeface="Lato Light"/>
                <a:sym typeface="Lato Light"/>
              </a:rPr>
              <a:t>The AI can handle the fast, repetitive work (grading, feedback), while you focus on the things AI can't do, such as encouragement, emotional support, and judgment calls.</a:t>
            </a:r>
          </a:p>
          <a:p>
            <a:pPr algn="l">
              <a:lnSpc>
                <a:spcPts val="3933"/>
              </a:lnSpc>
            </a:pPr>
            <a:endParaRPr lang="en-US" sz="2600" dirty="0">
              <a:solidFill>
                <a:srgbClr val="000000"/>
              </a:solidFill>
              <a:latin typeface="Lato Light" panose="020F0302020204030203" pitchFamily="34" charset="0"/>
              <a:ea typeface="Lato Light"/>
              <a:cs typeface="Lato Light"/>
              <a:sym typeface="Lato Light"/>
            </a:endParaRPr>
          </a:p>
          <a:p>
            <a:pPr algn="l">
              <a:lnSpc>
                <a:spcPts val="3933"/>
              </a:lnSpc>
            </a:pPr>
            <a:r>
              <a:rPr lang="en-US" sz="2600" b="1" dirty="0">
                <a:solidFill>
                  <a:srgbClr val="000000"/>
                </a:solidFill>
                <a:latin typeface="Lato Light" panose="020F0302020204030203" pitchFamily="34" charset="0"/>
                <a:ea typeface="Lato Light"/>
                <a:cs typeface="Lato Light"/>
                <a:sym typeface="Lato Light"/>
              </a:rPr>
              <a:t>Your task</a:t>
            </a:r>
            <a:r>
              <a:rPr lang="en-US" sz="2600" dirty="0">
                <a:solidFill>
                  <a:srgbClr val="000000"/>
                </a:solidFill>
                <a:latin typeface="Lato Light" panose="020F0302020204030203" pitchFamily="34" charset="0"/>
                <a:ea typeface="Lato Light"/>
                <a:cs typeface="Lato Light"/>
                <a:sym typeface="Lato Light"/>
              </a:rPr>
              <a:t>: </a:t>
            </a:r>
            <a:r>
              <a:rPr lang="en-US" sz="2600" dirty="0">
                <a:solidFill>
                  <a:srgbClr val="000000"/>
                </a:solidFill>
                <a:latin typeface="Lato Light" panose="020F0302020204030203" pitchFamily="34" charset="0"/>
                <a:ea typeface="Lato Bold"/>
                <a:cs typeface="Lato Bold"/>
                <a:sym typeface="Lato Bold"/>
              </a:rPr>
              <a:t>design an AI-based plan that helps at least 80% of the at-risk students reach mastery in one week, without slowing down the stronger students.</a:t>
            </a:r>
          </a:p>
          <a:p>
            <a:pPr algn="l">
              <a:lnSpc>
                <a:spcPts val="2520"/>
              </a:lnSpc>
            </a:pPr>
            <a:endParaRPr lang="en-US" sz="2850" b="1" dirty="0">
              <a:solidFill>
                <a:srgbClr val="000000"/>
              </a:solidFill>
              <a:latin typeface="Lato Bold"/>
              <a:ea typeface="Lato Bold"/>
              <a:cs typeface="Lato Bold"/>
              <a:sym typeface="Lato Bold"/>
            </a:endParaRPr>
          </a:p>
        </p:txBody>
      </p:sp>
      <p:grpSp>
        <p:nvGrpSpPr>
          <p:cNvPr id="6" name="Group 6"/>
          <p:cNvGrpSpPr/>
          <p:nvPr/>
        </p:nvGrpSpPr>
        <p:grpSpPr>
          <a:xfrm>
            <a:off x="14965994" y="349444"/>
            <a:ext cx="2799445" cy="1224267"/>
            <a:chOff x="0" y="0"/>
            <a:chExt cx="3732593" cy="1632356"/>
          </a:xfrm>
        </p:grpSpPr>
        <p:sp>
          <p:nvSpPr>
            <p:cNvPr id="7" name="Freeform 7" descr="A logo with a person's head in a circle  AI-generated content may be incorrect."/>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5"/>
              <a:stretch>
                <a:fillRect r="1" b="-1"/>
              </a:stretch>
            </a:blipFill>
          </p:spPr>
          <p:txBody>
            <a:bodyPr/>
            <a:lstStyle/>
            <a:p>
              <a:endParaRPr lang="es-ES"/>
            </a:p>
          </p:txBody>
        </p:sp>
      </p:gr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6682"/>
            <a:ext cx="18288000" cy="2086689"/>
            <a:chOff x="0" y="0"/>
            <a:chExt cx="24384000" cy="2782252"/>
          </a:xfrm>
        </p:grpSpPr>
        <p:sp>
          <p:nvSpPr>
            <p:cNvPr id="3" name="Freeform 3"/>
            <p:cNvSpPr/>
            <p:nvPr/>
          </p:nvSpPr>
          <p:spPr>
            <a:xfrm>
              <a:off x="0" y="0"/>
              <a:ext cx="24384000" cy="2782189"/>
            </a:xfrm>
            <a:custGeom>
              <a:avLst/>
              <a:gdLst/>
              <a:ahLst/>
              <a:cxnLst/>
              <a:rect l="l" t="t" r="r" b="b"/>
              <a:pathLst>
                <a:path w="24384000" h="2782189">
                  <a:moveTo>
                    <a:pt x="0" y="0"/>
                  </a:moveTo>
                  <a:lnTo>
                    <a:pt x="24384000" y="0"/>
                  </a:lnTo>
                  <a:lnTo>
                    <a:pt x="24384000" y="2782189"/>
                  </a:lnTo>
                  <a:lnTo>
                    <a:pt x="0" y="2782189"/>
                  </a:lnTo>
                  <a:lnTo>
                    <a:pt x="0" y="0"/>
                  </a:lnTo>
                  <a:close/>
                </a:path>
              </a:pathLst>
            </a:custGeom>
            <a:blipFill>
              <a:blip r:embed="rId4">
                <a:alphaModFix amt="50000"/>
              </a:blip>
              <a:stretch>
                <a:fillRect t="-234395" b="-331860"/>
              </a:stretch>
            </a:blipFill>
          </p:spPr>
          <p:txBody>
            <a:bodyPr/>
            <a:lstStyle/>
            <a:p>
              <a:endParaRPr lang="es-ES"/>
            </a:p>
          </p:txBody>
        </p:sp>
      </p:grpSp>
      <p:sp>
        <p:nvSpPr>
          <p:cNvPr id="4" name="TextBox 4"/>
          <p:cNvSpPr txBox="1"/>
          <p:nvPr/>
        </p:nvSpPr>
        <p:spPr>
          <a:xfrm>
            <a:off x="931888" y="716909"/>
            <a:ext cx="16424396" cy="635651"/>
          </a:xfrm>
          <a:prstGeom prst="rect">
            <a:avLst/>
          </a:prstGeom>
        </p:spPr>
        <p:txBody>
          <a:bodyPr lIns="0" tIns="0" rIns="0" bIns="0" rtlCol="0" anchor="t">
            <a:spAutoFit/>
          </a:bodyPr>
          <a:lstStyle/>
          <a:p>
            <a:pPr algn="l">
              <a:lnSpc>
                <a:spcPts val="6480"/>
              </a:lnSpc>
            </a:pPr>
            <a:r>
              <a:rPr lang="en-US" sz="6000">
                <a:solidFill>
                  <a:srgbClr val="000000"/>
                </a:solidFill>
                <a:latin typeface="Oswald"/>
                <a:ea typeface="Oswald"/>
                <a:cs typeface="Oswald"/>
                <a:sym typeface="Oswald"/>
              </a:rPr>
              <a:t>Self-Assessment Tool</a:t>
            </a:r>
          </a:p>
        </p:txBody>
      </p:sp>
      <p:grpSp>
        <p:nvGrpSpPr>
          <p:cNvPr id="5" name="Group 5"/>
          <p:cNvGrpSpPr/>
          <p:nvPr/>
        </p:nvGrpSpPr>
        <p:grpSpPr>
          <a:xfrm>
            <a:off x="750465" y="2363653"/>
            <a:ext cx="10473014" cy="1949729"/>
            <a:chOff x="0" y="0"/>
            <a:chExt cx="13964018" cy="2599639"/>
          </a:xfrm>
        </p:grpSpPr>
        <p:sp>
          <p:nvSpPr>
            <p:cNvPr id="6" name="Freeform 6"/>
            <p:cNvSpPr/>
            <p:nvPr/>
          </p:nvSpPr>
          <p:spPr>
            <a:xfrm>
              <a:off x="0" y="0"/>
              <a:ext cx="13964022" cy="2599628"/>
            </a:xfrm>
            <a:custGeom>
              <a:avLst/>
              <a:gdLst/>
              <a:ahLst/>
              <a:cxnLst/>
              <a:rect l="l" t="t" r="r" b="b"/>
              <a:pathLst>
                <a:path w="13964022" h="2599628">
                  <a:moveTo>
                    <a:pt x="0" y="0"/>
                  </a:moveTo>
                  <a:lnTo>
                    <a:pt x="13964022" y="0"/>
                  </a:lnTo>
                  <a:lnTo>
                    <a:pt x="13964022" y="2599628"/>
                  </a:lnTo>
                  <a:lnTo>
                    <a:pt x="0" y="2599628"/>
                  </a:lnTo>
                  <a:close/>
                </a:path>
              </a:pathLst>
            </a:custGeom>
            <a:blipFill>
              <a:blip r:embed="rId5">
                <a:alphaModFix amt="0"/>
              </a:blip>
              <a:stretch>
                <a:fillRect t="-78034" b="-31295"/>
              </a:stretch>
            </a:blipFill>
          </p:spPr>
          <p:txBody>
            <a:bodyPr/>
            <a:lstStyle/>
            <a:p>
              <a:endParaRPr lang="es-ES"/>
            </a:p>
          </p:txBody>
        </p:sp>
        <p:sp>
          <p:nvSpPr>
            <p:cNvPr id="7" name="TextBox 7"/>
            <p:cNvSpPr txBox="1"/>
            <p:nvPr/>
          </p:nvSpPr>
          <p:spPr>
            <a:xfrm>
              <a:off x="0" y="-9525"/>
              <a:ext cx="13964018" cy="2609164"/>
            </a:xfrm>
            <a:prstGeom prst="rect">
              <a:avLst/>
            </a:prstGeom>
          </p:spPr>
          <p:txBody>
            <a:bodyPr lIns="0" tIns="0" rIns="0" bIns="0" rtlCol="0" anchor="ctr"/>
            <a:lstStyle/>
            <a:p>
              <a:pPr marL="765810" lvl="1" indent="-382905" algn="l">
                <a:lnSpc>
                  <a:spcPts val="4320"/>
                </a:lnSpc>
                <a:buAutoNum type="arabicPeriod"/>
              </a:pPr>
              <a:r>
                <a:rPr lang="en-US" sz="3600" dirty="0">
                  <a:solidFill>
                    <a:srgbClr val="000000"/>
                  </a:solidFill>
                  <a:latin typeface="Oswald"/>
                  <a:ea typeface="Oswald"/>
                  <a:cs typeface="Oswald"/>
                  <a:sym typeface="Oswald"/>
                </a:rPr>
                <a:t>What is a primary challenge that teachers currently face with traditional teaching methods, which they expect AI to help overcome?</a:t>
              </a:r>
            </a:p>
          </p:txBody>
        </p:sp>
      </p:grpSp>
      <p:sp>
        <p:nvSpPr>
          <p:cNvPr id="8" name="TextBox 8"/>
          <p:cNvSpPr txBox="1"/>
          <p:nvPr/>
        </p:nvSpPr>
        <p:spPr>
          <a:xfrm>
            <a:off x="930459" y="5324475"/>
            <a:ext cx="10293020" cy="3141886"/>
          </a:xfrm>
          <a:prstGeom prst="rect">
            <a:avLst/>
          </a:prstGeom>
        </p:spPr>
        <p:txBody>
          <a:bodyPr lIns="0" tIns="0" rIns="0" bIns="0" rtlCol="0" anchor="t">
            <a:spAutoFit/>
          </a:bodyPr>
          <a:lstStyle/>
          <a:p>
            <a:pPr marL="853202" lvl="1" indent="-514350" algn="l">
              <a:lnSpc>
                <a:spcPts val="3419"/>
              </a:lnSpc>
              <a:buFont typeface="+mj-lt"/>
              <a:buAutoNum type="alphaUcPeriod"/>
            </a:pPr>
            <a:r>
              <a:rPr lang="en-US" sz="2800" dirty="0">
                <a:solidFill>
                  <a:srgbClr val="53575E"/>
                </a:solidFill>
                <a:latin typeface="Lato Light"/>
                <a:ea typeface="Lato Light"/>
                <a:cs typeface="Lato Light"/>
                <a:sym typeface="Lato Light"/>
              </a:rPr>
              <a:t>The difficulty of personalizing content for each student's needs.</a:t>
            </a:r>
          </a:p>
          <a:p>
            <a:pPr marL="764030" lvl="1" indent="-514350" algn="l">
              <a:lnSpc>
                <a:spcPts val="2520"/>
              </a:lnSpc>
              <a:buFont typeface="+mj-lt"/>
              <a:buAutoNum type="alphaUcPeriod"/>
            </a:pPr>
            <a:endParaRPr lang="en-US" sz="2800" dirty="0">
              <a:solidFill>
                <a:srgbClr val="53575E"/>
              </a:solidFill>
              <a:latin typeface="Lato Light"/>
              <a:ea typeface="Lato Light"/>
              <a:cs typeface="Lato Light"/>
              <a:sym typeface="Lato Light"/>
            </a:endParaRPr>
          </a:p>
          <a:p>
            <a:pPr marL="853202" lvl="1" indent="-514350" algn="l">
              <a:lnSpc>
                <a:spcPts val="3419"/>
              </a:lnSpc>
              <a:buFont typeface="+mj-lt"/>
              <a:buAutoNum type="alphaUcPeriod"/>
            </a:pPr>
            <a:r>
              <a:rPr lang="en-US" sz="2800" dirty="0">
                <a:solidFill>
                  <a:srgbClr val="53575E"/>
                </a:solidFill>
                <a:latin typeface="Lato Light"/>
                <a:ea typeface="Lato Light"/>
                <a:cs typeface="Lato Light"/>
                <a:sym typeface="Lato Light"/>
              </a:rPr>
              <a:t>Students' lack of access to digital devices.</a:t>
            </a:r>
          </a:p>
          <a:p>
            <a:pPr marL="764030" lvl="1" indent="-514350" algn="l">
              <a:lnSpc>
                <a:spcPts val="2520"/>
              </a:lnSpc>
              <a:buFont typeface="+mj-lt"/>
              <a:buAutoNum type="alphaUcPeriod"/>
            </a:pPr>
            <a:endParaRPr lang="en-US" sz="2800" dirty="0">
              <a:solidFill>
                <a:srgbClr val="53575E"/>
              </a:solidFill>
              <a:latin typeface="Lato Light"/>
              <a:ea typeface="Lato Light"/>
              <a:cs typeface="Lato Light"/>
              <a:sym typeface="Lato Light"/>
            </a:endParaRPr>
          </a:p>
          <a:p>
            <a:pPr marL="853202" lvl="1" indent="-514350" algn="l">
              <a:lnSpc>
                <a:spcPts val="3419"/>
              </a:lnSpc>
              <a:buFont typeface="+mj-lt"/>
              <a:buAutoNum type="alphaUcPeriod"/>
            </a:pPr>
            <a:r>
              <a:rPr lang="en-US" sz="2800" dirty="0">
                <a:solidFill>
                  <a:srgbClr val="53575E"/>
                </a:solidFill>
                <a:latin typeface="Lato Light"/>
                <a:ea typeface="Lato Light"/>
                <a:cs typeface="Lato Light"/>
                <a:sym typeface="Lato Light"/>
              </a:rPr>
              <a:t>A lack of standardized testing materials.</a:t>
            </a:r>
          </a:p>
          <a:p>
            <a:pPr marL="764030" lvl="1" indent="-514350" algn="l">
              <a:lnSpc>
                <a:spcPts val="2520"/>
              </a:lnSpc>
              <a:buFont typeface="+mj-lt"/>
              <a:buAutoNum type="alphaUcPeriod"/>
            </a:pPr>
            <a:endParaRPr lang="en-US" sz="2800" dirty="0">
              <a:solidFill>
                <a:srgbClr val="53575E"/>
              </a:solidFill>
              <a:latin typeface="Lato Light"/>
              <a:ea typeface="Lato Light"/>
              <a:cs typeface="Lato Light"/>
              <a:sym typeface="Lato Light"/>
            </a:endParaRPr>
          </a:p>
          <a:p>
            <a:pPr marL="853202" lvl="1" indent="-514350" algn="l">
              <a:lnSpc>
                <a:spcPts val="3419"/>
              </a:lnSpc>
              <a:buFont typeface="+mj-lt"/>
              <a:buAutoNum type="alphaUcPeriod"/>
            </a:pPr>
            <a:r>
              <a:rPr lang="en-US" sz="2800" dirty="0">
                <a:solidFill>
                  <a:srgbClr val="53575E"/>
                </a:solidFill>
                <a:latin typeface="Lato Light"/>
                <a:ea typeface="Lato Light"/>
                <a:cs typeface="Lato Light"/>
                <a:sym typeface="Lato Light"/>
              </a:rPr>
              <a:t>Students’ boredom with the subject matter.</a:t>
            </a:r>
          </a:p>
        </p:txBody>
      </p:sp>
      <p:grpSp>
        <p:nvGrpSpPr>
          <p:cNvPr id="9" name="Group 9"/>
          <p:cNvGrpSpPr/>
          <p:nvPr/>
        </p:nvGrpSpPr>
        <p:grpSpPr>
          <a:xfrm>
            <a:off x="14965994" y="349444"/>
            <a:ext cx="2799445" cy="1224267"/>
            <a:chOff x="0" y="0"/>
            <a:chExt cx="3732593" cy="1632356"/>
          </a:xfrm>
        </p:grpSpPr>
        <p:sp>
          <p:nvSpPr>
            <p:cNvPr id="10" name="Freeform 10" descr="A logo with a person's head in a circle  AI-generated content may be incorrect."/>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6"/>
              <a:stretch>
                <a:fillRect r="1" b="-1"/>
              </a:stretch>
            </a:blipFill>
          </p:spPr>
          <p:txBody>
            <a:bodyPr/>
            <a:lstStyle/>
            <a:p>
              <a:endParaRPr lang="es-ES"/>
            </a:p>
          </p:txBody>
        </p:sp>
      </p:grpSp>
      <p:grpSp>
        <p:nvGrpSpPr>
          <p:cNvPr id="11" name="Group 11"/>
          <p:cNvGrpSpPr/>
          <p:nvPr/>
        </p:nvGrpSpPr>
        <p:grpSpPr>
          <a:xfrm>
            <a:off x="12856874" y="4243092"/>
            <a:ext cx="2654103" cy="2654103"/>
            <a:chOff x="0" y="0"/>
            <a:chExt cx="3538804" cy="3538804"/>
          </a:xfrm>
        </p:grpSpPr>
        <p:sp>
          <p:nvSpPr>
            <p:cNvPr id="12" name="Freeform 12" descr="A logo of a graduation cap  AI-generated content may be incorrect."/>
            <p:cNvSpPr/>
            <p:nvPr/>
          </p:nvSpPr>
          <p:spPr>
            <a:xfrm>
              <a:off x="0" y="0"/>
              <a:ext cx="3538855" cy="3538855"/>
            </a:xfrm>
            <a:custGeom>
              <a:avLst/>
              <a:gdLst/>
              <a:ahLst/>
              <a:cxnLst/>
              <a:rect l="l" t="t" r="r" b="b"/>
              <a:pathLst>
                <a:path w="3538855" h="3538855">
                  <a:moveTo>
                    <a:pt x="0" y="0"/>
                  </a:moveTo>
                  <a:lnTo>
                    <a:pt x="3538855" y="0"/>
                  </a:lnTo>
                  <a:lnTo>
                    <a:pt x="3538855" y="3538855"/>
                  </a:lnTo>
                  <a:lnTo>
                    <a:pt x="0" y="3538855"/>
                  </a:lnTo>
                  <a:lnTo>
                    <a:pt x="0" y="0"/>
                  </a:lnTo>
                  <a:close/>
                </a:path>
              </a:pathLst>
            </a:custGeom>
            <a:blipFill>
              <a:blip r:embed="rId7"/>
              <a:stretch>
                <a:fillRect r="1" b="1"/>
              </a:stretch>
            </a:blipFill>
          </p:spPr>
          <p:txBody>
            <a:bodyPr/>
            <a:lstStyle/>
            <a:p>
              <a:endParaRPr lang="es-ES"/>
            </a:p>
          </p:txBody>
        </p:sp>
      </p:grpSp>
      <p:sp>
        <p:nvSpPr>
          <p:cNvPr id="14" name="TextBox 8">
            <a:extLst>
              <a:ext uri="{FF2B5EF4-FFF2-40B4-BE49-F238E27FC236}">
                <a16:creationId xmlns:a16="http://schemas.microsoft.com/office/drawing/2014/main" id="{5EAF6D72-AD89-3C61-C909-1A767A2A6124}"/>
              </a:ext>
            </a:extLst>
          </p:cNvPr>
          <p:cNvSpPr txBox="1"/>
          <p:nvPr/>
        </p:nvSpPr>
        <p:spPr>
          <a:xfrm>
            <a:off x="7472467" y="9592951"/>
            <a:ext cx="10293020" cy="436017"/>
          </a:xfrm>
          <a:prstGeom prst="rect">
            <a:avLst/>
          </a:prstGeom>
        </p:spPr>
        <p:txBody>
          <a:bodyPr lIns="0" tIns="0" rIns="0" bIns="0" rtlCol="0" anchor="t">
            <a:spAutoFit/>
          </a:bodyPr>
          <a:lstStyle/>
          <a:p>
            <a:pPr marL="338852" lvl="1" algn="r">
              <a:lnSpc>
                <a:spcPts val="3419"/>
              </a:lnSpc>
            </a:pPr>
            <a:r>
              <a:rPr lang="en-US" sz="2850" i="1" dirty="0">
                <a:solidFill>
                  <a:srgbClr val="53575E"/>
                </a:solidFill>
                <a:latin typeface="Lato Light"/>
                <a:ea typeface="Lato Light"/>
                <a:cs typeface="Lato Light"/>
                <a:sym typeface="Lato Light"/>
              </a:rPr>
              <a:t>Check the correct answer in the last slide!</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6682"/>
            <a:ext cx="18288000" cy="2086689"/>
            <a:chOff x="0" y="0"/>
            <a:chExt cx="24384000" cy="2782252"/>
          </a:xfrm>
        </p:grpSpPr>
        <p:sp>
          <p:nvSpPr>
            <p:cNvPr id="3" name="Freeform 3"/>
            <p:cNvSpPr/>
            <p:nvPr/>
          </p:nvSpPr>
          <p:spPr>
            <a:xfrm>
              <a:off x="0" y="0"/>
              <a:ext cx="24384000" cy="2782189"/>
            </a:xfrm>
            <a:custGeom>
              <a:avLst/>
              <a:gdLst/>
              <a:ahLst/>
              <a:cxnLst/>
              <a:rect l="l" t="t" r="r" b="b"/>
              <a:pathLst>
                <a:path w="24384000" h="2782189">
                  <a:moveTo>
                    <a:pt x="0" y="0"/>
                  </a:moveTo>
                  <a:lnTo>
                    <a:pt x="24384000" y="0"/>
                  </a:lnTo>
                  <a:lnTo>
                    <a:pt x="24384000" y="2782189"/>
                  </a:lnTo>
                  <a:lnTo>
                    <a:pt x="0" y="2782189"/>
                  </a:lnTo>
                  <a:lnTo>
                    <a:pt x="0" y="0"/>
                  </a:lnTo>
                  <a:close/>
                </a:path>
              </a:pathLst>
            </a:custGeom>
            <a:blipFill>
              <a:blip r:embed="rId4">
                <a:alphaModFix amt="50000"/>
              </a:blip>
              <a:stretch>
                <a:fillRect t="-234395" b="-331860"/>
              </a:stretch>
            </a:blipFill>
          </p:spPr>
          <p:txBody>
            <a:bodyPr/>
            <a:lstStyle/>
            <a:p>
              <a:endParaRPr lang="es-ES"/>
            </a:p>
          </p:txBody>
        </p:sp>
      </p:grpSp>
      <p:sp>
        <p:nvSpPr>
          <p:cNvPr id="4" name="TextBox 4"/>
          <p:cNvSpPr txBox="1"/>
          <p:nvPr/>
        </p:nvSpPr>
        <p:spPr>
          <a:xfrm>
            <a:off x="1028700" y="1053813"/>
            <a:ext cx="4749998"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SELF-ASSESSMENT TOOL</a:t>
            </a:r>
          </a:p>
        </p:txBody>
      </p:sp>
      <p:grpSp>
        <p:nvGrpSpPr>
          <p:cNvPr id="5" name="Group 5"/>
          <p:cNvGrpSpPr/>
          <p:nvPr/>
        </p:nvGrpSpPr>
        <p:grpSpPr>
          <a:xfrm>
            <a:off x="1028700" y="3071143"/>
            <a:ext cx="12383243" cy="672750"/>
            <a:chOff x="0" y="0"/>
            <a:chExt cx="16510991" cy="897000"/>
          </a:xfrm>
        </p:grpSpPr>
        <p:sp>
          <p:nvSpPr>
            <p:cNvPr id="6" name="Freeform 6"/>
            <p:cNvSpPr/>
            <p:nvPr/>
          </p:nvSpPr>
          <p:spPr>
            <a:xfrm>
              <a:off x="0" y="0"/>
              <a:ext cx="16510995" cy="896999"/>
            </a:xfrm>
            <a:custGeom>
              <a:avLst/>
              <a:gdLst/>
              <a:ahLst/>
              <a:cxnLst/>
              <a:rect l="l" t="t" r="r" b="b"/>
              <a:pathLst>
                <a:path w="16510995" h="896999">
                  <a:moveTo>
                    <a:pt x="0" y="0"/>
                  </a:moveTo>
                  <a:lnTo>
                    <a:pt x="16510995" y="0"/>
                  </a:lnTo>
                  <a:lnTo>
                    <a:pt x="16510995" y="896999"/>
                  </a:lnTo>
                  <a:lnTo>
                    <a:pt x="0" y="896999"/>
                  </a:lnTo>
                  <a:close/>
                </a:path>
              </a:pathLst>
            </a:custGeom>
            <a:blipFill>
              <a:blip r:embed="rId5">
                <a:alphaModFix amt="0"/>
              </a:blip>
              <a:stretch>
                <a:fillRect t="-308659" b="-308659"/>
              </a:stretch>
            </a:blipFill>
          </p:spPr>
          <p:txBody>
            <a:bodyPr/>
            <a:lstStyle/>
            <a:p>
              <a:endParaRPr lang="es-ES"/>
            </a:p>
          </p:txBody>
        </p:sp>
        <p:sp>
          <p:nvSpPr>
            <p:cNvPr id="7" name="TextBox 7"/>
            <p:cNvSpPr txBox="1"/>
            <p:nvPr/>
          </p:nvSpPr>
          <p:spPr>
            <a:xfrm>
              <a:off x="0" y="0"/>
              <a:ext cx="16510991" cy="897000"/>
            </a:xfrm>
            <a:prstGeom prst="rect">
              <a:avLst/>
            </a:prstGeom>
          </p:spPr>
          <p:txBody>
            <a:bodyPr lIns="0" tIns="0" rIns="0" bIns="0" rtlCol="0" anchor="ctr"/>
            <a:lstStyle/>
            <a:p>
              <a:pPr marL="0" lvl="0" indent="0" algn="l">
                <a:lnSpc>
                  <a:spcPts val="2880"/>
                </a:lnSpc>
                <a:spcBef>
                  <a:spcPct val="0"/>
                </a:spcBef>
              </a:pPr>
              <a:r>
                <a:rPr lang="en-US" sz="3000" b="1" u="none" strike="noStrike" dirty="0">
                  <a:solidFill>
                    <a:srgbClr val="000000"/>
                  </a:solidFill>
                  <a:latin typeface="Lato Bold"/>
                  <a:ea typeface="Lato Bold"/>
                  <a:cs typeface="Lato Bold"/>
                  <a:sym typeface="Lato Bold"/>
                </a:rPr>
                <a:t>Reflection question</a:t>
              </a:r>
            </a:p>
          </p:txBody>
        </p:sp>
      </p:grpSp>
      <p:sp>
        <p:nvSpPr>
          <p:cNvPr id="8" name="TextBox 8"/>
          <p:cNvSpPr txBox="1"/>
          <p:nvPr/>
        </p:nvSpPr>
        <p:spPr>
          <a:xfrm>
            <a:off x="1032224" y="4057650"/>
            <a:ext cx="16227076" cy="2231380"/>
          </a:xfrm>
          <a:prstGeom prst="rect">
            <a:avLst/>
          </a:prstGeom>
        </p:spPr>
        <p:txBody>
          <a:bodyPr lIns="0" tIns="0" rIns="0" bIns="0" rtlCol="0" anchor="t">
            <a:spAutoFit/>
          </a:bodyPr>
          <a:lstStyle/>
          <a:p>
            <a:pPr marL="0" lvl="0" indent="0" algn="just">
              <a:lnSpc>
                <a:spcPts val="2880"/>
              </a:lnSpc>
              <a:spcBef>
                <a:spcPct val="0"/>
              </a:spcBef>
            </a:pPr>
            <a:endParaRPr dirty="0"/>
          </a:p>
          <a:p>
            <a:pPr marL="0" lvl="0" indent="0" algn="just">
              <a:lnSpc>
                <a:spcPts val="2880"/>
              </a:lnSpc>
              <a:spcBef>
                <a:spcPct val="0"/>
              </a:spcBef>
            </a:pPr>
            <a:r>
              <a:rPr lang="en-US" sz="2800" u="none" strike="noStrike" dirty="0">
                <a:solidFill>
                  <a:srgbClr val="53575E"/>
                </a:solidFill>
                <a:latin typeface="Lato Light"/>
                <a:ea typeface="Lato Light"/>
                <a:cs typeface="Lato Light"/>
                <a:sym typeface="Lato Light"/>
              </a:rPr>
              <a:t>If you were to implement an Open Learning Model and a Predictive Panel in your classroom… </a:t>
            </a:r>
          </a:p>
          <a:p>
            <a:pPr marL="0" lvl="0" indent="0" algn="just">
              <a:lnSpc>
                <a:spcPts val="2880"/>
              </a:lnSpc>
              <a:spcBef>
                <a:spcPct val="0"/>
              </a:spcBef>
            </a:pPr>
            <a:endParaRPr lang="en-US" sz="2800" u="none" strike="noStrike" dirty="0">
              <a:solidFill>
                <a:srgbClr val="53575E"/>
              </a:solidFill>
              <a:latin typeface="Lato Light"/>
              <a:ea typeface="Lato Light"/>
              <a:cs typeface="Lato Light"/>
              <a:sym typeface="Lato Light"/>
            </a:endParaRPr>
          </a:p>
          <a:p>
            <a:pPr marL="0" lvl="0" indent="0" algn="just">
              <a:lnSpc>
                <a:spcPts val="2880"/>
              </a:lnSpc>
              <a:spcBef>
                <a:spcPct val="0"/>
              </a:spcBef>
            </a:pPr>
            <a:endParaRPr lang="en-US" sz="2800" u="none" strike="noStrike" dirty="0">
              <a:solidFill>
                <a:srgbClr val="53575E"/>
              </a:solidFill>
              <a:latin typeface="Lato Light"/>
              <a:ea typeface="Lato Light"/>
              <a:cs typeface="Lato Light"/>
              <a:sym typeface="Lato Light"/>
            </a:endParaRPr>
          </a:p>
          <a:p>
            <a:pPr marL="0" lvl="0" indent="0" algn="just">
              <a:lnSpc>
                <a:spcPts val="2880"/>
              </a:lnSpc>
              <a:spcBef>
                <a:spcPct val="0"/>
              </a:spcBef>
            </a:pPr>
            <a:r>
              <a:rPr lang="en-US" sz="2800" u="none" strike="noStrike" dirty="0">
                <a:solidFill>
                  <a:srgbClr val="53575E"/>
                </a:solidFill>
                <a:latin typeface="Lato Light"/>
                <a:ea typeface="Lato Light"/>
                <a:cs typeface="Lato Light"/>
                <a:sym typeface="Lato Light"/>
              </a:rPr>
              <a:t>How would your daily interaction with students change? Specifically, identify one traditional, standardized task that you would stop performing to make room for personalized interventions suggested by AI.</a:t>
            </a: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445692"/>
            <a:ext cx="5645365" cy="5453634"/>
          </a:xfrm>
          <a:prstGeom prst="rect">
            <a:avLst/>
          </a:prstGeom>
        </p:spPr>
        <p:txBody>
          <a:bodyPr lIns="0" tIns="0" rIns="0" bIns="0" rtlCol="0" anchor="t">
            <a:spAutoFit/>
          </a:bodyPr>
          <a:lstStyle/>
          <a:p>
            <a:pPr marL="0" lvl="0" indent="0" algn="l">
              <a:lnSpc>
                <a:spcPts val="7127"/>
              </a:lnSpc>
              <a:spcBef>
                <a:spcPct val="0"/>
              </a:spcBef>
            </a:pPr>
            <a:r>
              <a:rPr lang="en-US" sz="6599" u="none" strike="noStrike">
                <a:solidFill>
                  <a:srgbClr val="000000"/>
                </a:solidFill>
                <a:latin typeface="Oswald"/>
                <a:ea typeface="Oswald"/>
                <a:cs typeface="Oswald"/>
                <a:sym typeface="Oswald"/>
              </a:rPr>
              <a:t>UNIT 2: </a:t>
            </a:r>
          </a:p>
          <a:p>
            <a:pPr marL="0" lvl="0" indent="0" algn="l">
              <a:lnSpc>
                <a:spcPts val="7127"/>
              </a:lnSpc>
              <a:spcBef>
                <a:spcPct val="0"/>
              </a:spcBef>
            </a:pPr>
            <a:r>
              <a:rPr lang="en-US" sz="6599" u="none" strike="noStrike">
                <a:solidFill>
                  <a:srgbClr val="000000"/>
                </a:solidFill>
                <a:latin typeface="Oswald"/>
                <a:ea typeface="Oswald"/>
                <a:cs typeface="Oswald"/>
                <a:sym typeface="Oswald"/>
              </a:rPr>
              <a:t>DESIGN OF INCLUSIVE AI-BASED LEARNING AND GUIDANCE ACTIVITIES</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2">
            <a:extLst>
              <a:ext uri="{FF2B5EF4-FFF2-40B4-BE49-F238E27FC236}">
                <a16:creationId xmlns:a16="http://schemas.microsoft.com/office/drawing/2014/main" id="{7F6E2A8F-8F8E-594D-066C-B4D35A5811D7}"/>
              </a:ext>
            </a:extLst>
          </p:cNvPr>
          <p:cNvGrpSpPr/>
          <p:nvPr/>
        </p:nvGrpSpPr>
        <p:grpSpPr>
          <a:xfrm>
            <a:off x="7086600" y="6362701"/>
            <a:ext cx="10172700" cy="2895599"/>
            <a:chOff x="0" y="0"/>
            <a:chExt cx="12517336" cy="3256191"/>
          </a:xfrm>
        </p:grpSpPr>
        <p:sp>
          <p:nvSpPr>
            <p:cNvPr id="7" name="Freeform 3">
              <a:extLst>
                <a:ext uri="{FF2B5EF4-FFF2-40B4-BE49-F238E27FC236}">
                  <a16:creationId xmlns:a16="http://schemas.microsoft.com/office/drawing/2014/main" id="{3B082F34-0243-F47E-AE2D-D695815DBAF8}"/>
                </a:ext>
              </a:extLst>
            </p:cNvPr>
            <p:cNvSpPr/>
            <p:nvPr/>
          </p:nvSpPr>
          <p:spPr>
            <a:xfrm>
              <a:off x="0" y="0"/>
              <a:ext cx="12517374" cy="3256153"/>
            </a:xfrm>
            <a:custGeom>
              <a:avLst/>
              <a:gdLst/>
              <a:ahLst/>
              <a:cxnLst/>
              <a:rect l="l" t="t" r="r" b="b"/>
              <a:pathLst>
                <a:path w="12517374" h="3256153">
                  <a:moveTo>
                    <a:pt x="0" y="0"/>
                  </a:moveTo>
                  <a:lnTo>
                    <a:pt x="12517374" y="0"/>
                  </a:lnTo>
                  <a:lnTo>
                    <a:pt x="12517374" y="3256153"/>
                  </a:lnTo>
                  <a:lnTo>
                    <a:pt x="0" y="3256153"/>
                  </a:lnTo>
                  <a:lnTo>
                    <a:pt x="0" y="0"/>
                  </a:lnTo>
                  <a:close/>
                </a:path>
              </a:pathLst>
            </a:custGeom>
            <a:blipFill>
              <a:blip r:embed="rId4"/>
              <a:stretch>
                <a:fillRect t="-40483" r="-5884" b="-1"/>
              </a:stretch>
            </a:blipFill>
          </p:spPr>
          <p:txBody>
            <a:bodyPr/>
            <a:lstStyle/>
            <a:p>
              <a:endParaRPr lang="en-GB"/>
            </a:p>
          </p:txBody>
        </p:sp>
      </p:grpSp>
      <p:sp>
        <p:nvSpPr>
          <p:cNvPr id="2" name="TextBox 2"/>
          <p:cNvSpPr txBox="1"/>
          <p:nvPr/>
        </p:nvSpPr>
        <p:spPr>
          <a:xfrm>
            <a:off x="8089811" y="3589163"/>
            <a:ext cx="3771900"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TITLE LAYOUT</a:t>
            </a:r>
          </a:p>
        </p:txBody>
      </p:sp>
      <p:sp>
        <p:nvSpPr>
          <p:cNvPr id="3" name="TextBox 3"/>
          <p:cNvSpPr txBox="1"/>
          <p:nvPr/>
        </p:nvSpPr>
        <p:spPr>
          <a:xfrm>
            <a:off x="1028700" y="2247900"/>
            <a:ext cx="16230600" cy="28956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Designing inclusive AI-based learning activities requires a change of approach: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Moving from viewing diverse students as exceptional cases to making them the central focus of instructional design. By leveraging frameworks such as Universal Design for Learning (UDL) and Design from the Margins (DFM), educators can create environments where accessibility is built in from the start, rather than being an afterthought.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The term "decentered" implies that these students have been displaced from the center by broader systems—educational, political, or social—and our job is to reintegrate them.</a:t>
            </a:r>
          </a:p>
        </p:txBody>
      </p:sp>
      <p:sp>
        <p:nvSpPr>
          <p:cNvPr id="4" name="TextBox 4"/>
          <p:cNvSpPr txBox="1"/>
          <p:nvPr/>
        </p:nvSpPr>
        <p:spPr>
          <a:xfrm>
            <a:off x="1028700" y="1085850"/>
            <a:ext cx="16657501"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DESIGN OF INCLUSIVE LEARNING AND GUIDANCE ACTIVITIES BASED ON AI</a:t>
            </a:r>
          </a:p>
        </p:txBody>
      </p:sp>
      <p:sp>
        <p:nvSpPr>
          <p:cNvPr id="5" name="TextBox 5"/>
          <p:cNvSpPr txBox="1"/>
          <p:nvPr/>
        </p:nvSpPr>
        <p:spPr>
          <a:xfrm>
            <a:off x="7658595" y="7086583"/>
            <a:ext cx="9028740" cy="1487587"/>
          </a:xfrm>
          <a:prstGeom prst="rect">
            <a:avLst/>
          </a:prstGeom>
        </p:spPr>
        <p:txBody>
          <a:bodyPr wrap="square" lIns="0" tIns="0" rIns="0" bIns="0" rtlCol="0" anchor="t">
            <a:spAutoFit/>
          </a:bodyPr>
          <a:lstStyle/>
          <a:p>
            <a:pPr marL="0" lvl="0" indent="0" algn="ctr">
              <a:lnSpc>
                <a:spcPts val="2879"/>
              </a:lnSpc>
              <a:spcBef>
                <a:spcPct val="0"/>
              </a:spcBef>
            </a:pPr>
            <a:r>
              <a:rPr lang="en-US" sz="2600" u="none" strike="noStrike" dirty="0">
                <a:solidFill>
                  <a:srgbClr val="000000"/>
                </a:solidFill>
                <a:latin typeface="Lato Light" panose="020F0302020204030203" pitchFamily="34" charset="0"/>
                <a:ea typeface="Lato"/>
                <a:cs typeface="Lato"/>
                <a:sym typeface="Lato"/>
              </a:rPr>
              <a:t>When designing AI-supported activities, start by considering the needs of your most vulnerable students. If the task is accessible, clear, and provides the necessary support, it will likely be more effective and inclusive for the entire class.</a:t>
            </a: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144000" y="2428875"/>
            <a:ext cx="8115300" cy="5551007"/>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As a CVET trainer, you must apply the three principles of Universal Design for Learning (UDL) to address the “why”, “what”, and “how” of learning:</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Engagement (the “why”): </a:t>
            </a:r>
            <a:r>
              <a:rPr lang="en-US" sz="2400" u="none" strike="noStrike" dirty="0">
                <a:solidFill>
                  <a:srgbClr val="000000"/>
                </a:solidFill>
                <a:latin typeface="Lato Light" panose="020F0302020204030203" pitchFamily="34" charset="0"/>
                <a:ea typeface="Lato"/>
                <a:cs typeface="Lato"/>
                <a:sym typeface="Lato"/>
              </a:rPr>
              <a:t>connect AI concepts with the reality and context of your students to maintain their interest. </a:t>
            </a:r>
          </a:p>
          <a:p>
            <a:pPr marL="434340" lvl="1" indent="-217170" algn="just">
              <a:lnSpc>
                <a:spcPts val="2879"/>
              </a:lnSpc>
              <a:spcBef>
                <a:spcPct val="0"/>
              </a:spcBef>
            </a:pPr>
            <a:endParaRPr lang="en-US" sz="2400" u="none" strike="noStrike" dirty="0">
              <a:solidFill>
                <a:srgbClr val="000000"/>
              </a:solidFill>
              <a:latin typeface="Lato"/>
              <a:ea typeface="Lato"/>
              <a:cs typeface="Lato"/>
              <a:sym typeface="Lato"/>
            </a:endParaRPr>
          </a:p>
          <a:p>
            <a:pPr marL="434340" lvl="1" indent="-217170" algn="just">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Representation (the “what”): </a:t>
            </a:r>
            <a:r>
              <a:rPr lang="en-US" sz="2400" u="none" strike="noStrike" dirty="0">
                <a:solidFill>
                  <a:srgbClr val="000000"/>
                </a:solidFill>
                <a:latin typeface="Lato Light" panose="020F0302020204030203" pitchFamily="34" charset="0"/>
                <a:ea typeface="Lato"/>
                <a:cs typeface="Lato"/>
                <a:sym typeface="Lato"/>
              </a:rPr>
              <a:t>presents the information in different formats, such as text, audio, images, or interactive demonstrations. </a:t>
            </a:r>
          </a:p>
          <a:p>
            <a:pPr marL="434340" lvl="1" indent="-217170" algn="just">
              <a:lnSpc>
                <a:spcPts val="2879"/>
              </a:lnSpc>
              <a:spcBef>
                <a:spcPct val="0"/>
              </a:spcBef>
            </a:pPr>
            <a:endParaRPr lang="en-US" sz="2400" u="none" strike="noStrike" dirty="0">
              <a:solidFill>
                <a:srgbClr val="000000"/>
              </a:solidFill>
              <a:latin typeface="Lato"/>
              <a:ea typeface="Lato"/>
              <a:cs typeface="Lato"/>
              <a:sym typeface="Lato"/>
            </a:endParaRPr>
          </a:p>
          <a:p>
            <a:pPr marL="434340" lvl="1" indent="-217170" algn="just">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Action and expression (the “how”): </a:t>
            </a:r>
            <a:r>
              <a:rPr lang="en-US" sz="2400" u="none" strike="noStrike" dirty="0">
                <a:solidFill>
                  <a:srgbClr val="000000"/>
                </a:solidFill>
                <a:latin typeface="Lato Light" panose="020F0302020204030203" pitchFamily="34" charset="0"/>
                <a:ea typeface="Lato"/>
                <a:cs typeface="Lato"/>
                <a:sym typeface="Lato"/>
              </a:rPr>
              <a:t>offers different ways for students to demonstrate what they have learned, both with offline activities and through digital resources.</a:t>
            </a:r>
          </a:p>
        </p:txBody>
      </p:sp>
      <p:grpSp>
        <p:nvGrpSpPr>
          <p:cNvPr id="3" name="Group 3"/>
          <p:cNvGrpSpPr/>
          <p:nvPr/>
        </p:nvGrpSpPr>
        <p:grpSpPr>
          <a:xfrm>
            <a:off x="0" y="0"/>
            <a:ext cx="8454038" cy="10287000"/>
            <a:chOff x="0" y="0"/>
            <a:chExt cx="11272050" cy="13716000"/>
          </a:xfrm>
        </p:grpSpPr>
        <p:sp>
          <p:nvSpPr>
            <p:cNvPr id="4" name="Freeform 4"/>
            <p:cNvSpPr/>
            <p:nvPr/>
          </p:nvSpPr>
          <p:spPr>
            <a:xfrm>
              <a:off x="0" y="0"/>
              <a:ext cx="11272012" cy="13716000"/>
            </a:xfrm>
            <a:custGeom>
              <a:avLst/>
              <a:gdLst/>
              <a:ahLst/>
              <a:cxnLst/>
              <a:rect l="l" t="t" r="r" b="b"/>
              <a:pathLst>
                <a:path w="11272012" h="13716000">
                  <a:moveTo>
                    <a:pt x="0" y="0"/>
                  </a:moveTo>
                  <a:lnTo>
                    <a:pt x="11272012" y="0"/>
                  </a:lnTo>
                  <a:lnTo>
                    <a:pt x="11272012" y="13716000"/>
                  </a:lnTo>
                  <a:lnTo>
                    <a:pt x="0" y="13716000"/>
                  </a:lnTo>
                  <a:lnTo>
                    <a:pt x="0" y="0"/>
                  </a:lnTo>
                  <a:close/>
                </a:path>
              </a:pathLst>
            </a:custGeom>
            <a:blipFill>
              <a:blip r:embed="rId4"/>
              <a:stretch>
                <a:fillRect l="-33817" r="-48704"/>
              </a:stretch>
            </a:blipFill>
          </p:spPr>
          <p:txBody>
            <a:bodyPr/>
            <a:lstStyle/>
            <a:p>
              <a:endParaRPr lang="es-ES"/>
            </a:p>
          </p:txBody>
        </p:sp>
      </p:gr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089811" y="3589163"/>
            <a:ext cx="3771900"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TITLE LAYOUT</a:t>
            </a:r>
          </a:p>
        </p:txBody>
      </p:sp>
      <p:sp>
        <p:nvSpPr>
          <p:cNvPr id="3" name="TextBox 3"/>
          <p:cNvSpPr txBox="1"/>
          <p:nvPr/>
        </p:nvSpPr>
        <p:spPr>
          <a:xfrm>
            <a:off x="1028700" y="2933700"/>
            <a:ext cx="15430500" cy="4063420"/>
          </a:xfrm>
          <a:prstGeom prst="rect">
            <a:avLst/>
          </a:prstGeom>
        </p:spPr>
        <p:txBody>
          <a:bodyPr wrap="square"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AI can significantly improve personalization and autonomy for students with learning limitations or difficulties.</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Intelligent Tutoring Systems (ITS): </a:t>
            </a:r>
            <a:r>
              <a:rPr lang="en-US" sz="2400" u="none" strike="noStrike" dirty="0">
                <a:solidFill>
                  <a:srgbClr val="000000"/>
                </a:solidFill>
                <a:latin typeface="Lato Light"/>
                <a:ea typeface="Lato Light"/>
                <a:cs typeface="Lato Light"/>
                <a:sym typeface="Lato Light"/>
              </a:rPr>
              <a:t>Tools like </a:t>
            </a:r>
            <a:r>
              <a:rPr lang="en-US" sz="2400" u="none" strike="noStrike" dirty="0" err="1">
                <a:solidFill>
                  <a:srgbClr val="000000"/>
                </a:solidFill>
                <a:latin typeface="Lato Light"/>
                <a:ea typeface="Lato Light"/>
                <a:cs typeface="Lato Light"/>
                <a:sym typeface="Lato Light"/>
              </a:rPr>
              <a:t>MathU</a:t>
            </a:r>
            <a:r>
              <a:rPr lang="en-US" sz="2400" u="none" strike="noStrike" dirty="0">
                <a:solidFill>
                  <a:srgbClr val="000000"/>
                </a:solidFill>
                <a:latin typeface="Lato Light"/>
                <a:ea typeface="Lato Light"/>
                <a:cs typeface="Lato Light"/>
                <a:sym typeface="Lato Light"/>
              </a:rPr>
              <a:t> offer personalized pathways and adaptive feedback, enabling students with learning difficulties to progress at their own pace.</a:t>
            </a:r>
          </a:p>
          <a:p>
            <a:pPr marL="434340" lvl="1" indent="-21717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Assistive AI: </a:t>
            </a:r>
            <a:r>
              <a:rPr lang="en-US" sz="2400" u="none" strike="noStrike" dirty="0">
                <a:solidFill>
                  <a:srgbClr val="000000"/>
                </a:solidFill>
                <a:latin typeface="Lato Light"/>
                <a:ea typeface="Lato Light"/>
                <a:cs typeface="Lato Light"/>
                <a:sym typeface="Lato Light"/>
              </a:rPr>
              <a:t>Uses speech-to-text conversion, 3D avatars with sign language for deaf students, and visually stimulating gamified applications (e.g., "Busy Shapes") to maintain focus and reduce cognitive barriers.</a:t>
            </a:r>
          </a:p>
          <a:p>
            <a:pPr marL="434340" lvl="1" indent="-21717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Psychological support: </a:t>
            </a:r>
            <a:r>
              <a:rPr lang="en-US" sz="2400" u="none" strike="noStrike" dirty="0">
                <a:solidFill>
                  <a:srgbClr val="000000"/>
                </a:solidFill>
                <a:latin typeface="Lato Light"/>
                <a:ea typeface="Lato Light"/>
                <a:cs typeface="Lato Light"/>
                <a:sym typeface="Lato Light"/>
              </a:rPr>
              <a:t>It applies Self-Determination Theory (SDT) by offering choices in projects and tools. This supports students' need for autonomy and competence, which has been shown to reduce anxiety in inclusive classrooms with AI.</a:t>
            </a:r>
          </a:p>
        </p:txBody>
      </p:sp>
      <p:sp>
        <p:nvSpPr>
          <p:cNvPr id="4" name="TextBox 4"/>
          <p:cNvSpPr txBox="1"/>
          <p:nvPr/>
        </p:nvSpPr>
        <p:spPr>
          <a:xfrm>
            <a:off x="1028700" y="1085850"/>
            <a:ext cx="16809672"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DESIGN OF INCLUSIVE LEARNING AND GUIDANCE ACTIVITIES BASED ON AI</a:t>
            </a: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27358" y="2073455"/>
            <a:ext cx="10031942" cy="5837301"/>
          </a:xfrm>
          <a:prstGeom prst="rect">
            <a:avLst/>
          </a:prstGeom>
        </p:spPr>
        <p:txBody>
          <a:bodyPr lIns="0" tIns="0" rIns="0" bIns="0" rtlCol="0" anchor="t">
            <a:spAutoFit/>
          </a:bodyPr>
          <a:lstStyle/>
          <a:p>
            <a:pPr marL="0" lvl="0" indent="0" algn="just">
              <a:lnSpc>
                <a:spcPts val="2592"/>
              </a:lnSpc>
              <a:spcBef>
                <a:spcPct val="0"/>
              </a:spcBef>
            </a:pPr>
            <a:r>
              <a:rPr lang="en-US" sz="2400" u="none" strike="noStrike" dirty="0">
                <a:solidFill>
                  <a:srgbClr val="000000"/>
                </a:solidFill>
                <a:latin typeface="Lato Light"/>
                <a:ea typeface="Lato Light"/>
                <a:cs typeface="Lato Light"/>
                <a:sym typeface="Lato Light"/>
              </a:rPr>
              <a:t>To move away from the "move fast and break things" mentality, you can use this roadmap to plan your next AI project:</a:t>
            </a:r>
          </a:p>
          <a:p>
            <a:pPr marL="0" lvl="0" indent="0" algn="just">
              <a:lnSpc>
                <a:spcPts val="2592"/>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592"/>
              </a:lnSpc>
              <a:spcBef>
                <a:spcPct val="0"/>
              </a:spcBef>
            </a:pPr>
            <a:r>
              <a:rPr lang="en-US" sz="2400" b="1" u="none" strike="noStrike" dirty="0">
                <a:solidFill>
                  <a:srgbClr val="000000"/>
                </a:solidFill>
                <a:latin typeface="Lato Bold"/>
                <a:ea typeface="Lato Bold"/>
                <a:cs typeface="Lato Bold"/>
                <a:sym typeface="Lato Bold"/>
              </a:rPr>
              <a:t>Phase 1: Tool and Context: </a:t>
            </a:r>
            <a:r>
              <a:rPr lang="en-US" sz="2400" u="none" strike="noStrike" dirty="0">
                <a:solidFill>
                  <a:srgbClr val="000000"/>
                </a:solidFill>
                <a:latin typeface="Lato Light"/>
                <a:ea typeface="Lato Light"/>
                <a:cs typeface="Lato Light"/>
                <a:sym typeface="Lato Light"/>
              </a:rPr>
              <a:t>Choose the AI ​​tool and identify non-obvious risks, paying attention to data policy, not just functionality. </a:t>
            </a:r>
          </a:p>
          <a:p>
            <a:pPr marL="0" lvl="0" indent="0" algn="just">
              <a:lnSpc>
                <a:spcPts val="2592"/>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592"/>
              </a:lnSpc>
              <a:spcBef>
                <a:spcPct val="0"/>
              </a:spcBef>
            </a:pPr>
            <a:r>
              <a:rPr lang="en-US" sz="2400" b="1" u="none" strike="noStrike" dirty="0">
                <a:solidFill>
                  <a:srgbClr val="000000"/>
                </a:solidFill>
                <a:latin typeface="Lato Bold"/>
                <a:ea typeface="Lato Bold"/>
                <a:cs typeface="Lato Bold"/>
                <a:sym typeface="Lato Bold"/>
              </a:rPr>
              <a:t>Phase 2: Detailed approach: </a:t>
            </a:r>
            <a:r>
              <a:rPr lang="en-US" sz="2400" u="none" strike="noStrike" dirty="0">
                <a:solidFill>
                  <a:srgbClr val="000000"/>
                </a:solidFill>
                <a:latin typeface="Lato Light"/>
                <a:ea typeface="Lato Light"/>
                <a:cs typeface="Lato Light"/>
                <a:sym typeface="Lato Light"/>
              </a:rPr>
              <a:t>Identify the “decentralized” student in the activity (without Internet access, with language barriers, or specific privacy needs). </a:t>
            </a:r>
          </a:p>
          <a:p>
            <a:pPr marL="0" lvl="0" indent="0" algn="just">
              <a:lnSpc>
                <a:spcPts val="2592"/>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592"/>
              </a:lnSpc>
              <a:spcBef>
                <a:spcPct val="0"/>
              </a:spcBef>
            </a:pPr>
            <a:r>
              <a:rPr lang="en-US" sz="2400" b="1" u="none" strike="noStrike" dirty="0">
                <a:solidFill>
                  <a:srgbClr val="000000"/>
                </a:solidFill>
                <a:latin typeface="Lato Bold"/>
                <a:ea typeface="Lato Bold"/>
                <a:cs typeface="Lato Bold"/>
                <a:sym typeface="Lato Bold"/>
              </a:rPr>
              <a:t>Phase 3: Adaptation:</a:t>
            </a:r>
            <a:r>
              <a:rPr lang="en-US" sz="2400" u="none" strike="noStrike" dirty="0">
                <a:solidFill>
                  <a:srgbClr val="000000"/>
                </a:solidFill>
                <a:latin typeface="Lato Light"/>
                <a:ea typeface="Lato Light"/>
                <a:cs typeface="Lato Light"/>
                <a:sym typeface="Lato Light"/>
              </a:rPr>
              <a:t> Design the activity with the student in mind, modifying the structure to reduce cognitive load and improve accessibility for all. </a:t>
            </a:r>
          </a:p>
          <a:p>
            <a:pPr marL="0" lvl="0" indent="0" algn="just">
              <a:lnSpc>
                <a:spcPts val="2592"/>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592"/>
              </a:lnSpc>
              <a:spcBef>
                <a:spcPct val="0"/>
              </a:spcBef>
            </a:pPr>
            <a:r>
              <a:rPr lang="en-US" sz="2400" b="1" u="none" strike="noStrike" dirty="0">
                <a:solidFill>
                  <a:srgbClr val="000000"/>
                </a:solidFill>
                <a:latin typeface="Lato Bold"/>
                <a:ea typeface="Lato Bold"/>
                <a:cs typeface="Lato Bold"/>
                <a:sym typeface="Lato Bold"/>
              </a:rPr>
              <a:t>Phase: Generalization: </a:t>
            </a:r>
            <a:r>
              <a:rPr lang="en-US" sz="2400" u="none" strike="noStrike" dirty="0">
                <a:solidFill>
                  <a:srgbClr val="000000"/>
                </a:solidFill>
                <a:latin typeface="Lato Light"/>
                <a:ea typeface="Lato Light"/>
                <a:cs typeface="Lato Light"/>
                <a:sym typeface="Lato Light"/>
              </a:rPr>
              <a:t>Extend the activity to the whole group, checking how the adaptations made improve the learning of the other students.</a:t>
            </a:r>
          </a:p>
          <a:p>
            <a:pPr marL="0" lvl="0" indent="0" algn="just">
              <a:lnSpc>
                <a:spcPts val="2592"/>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592"/>
              </a:lnSpc>
              <a:spcBef>
                <a:spcPct val="0"/>
              </a:spcBef>
            </a:pPr>
            <a:endParaRPr lang="en-US" sz="2400" u="none" strike="noStrike" dirty="0">
              <a:solidFill>
                <a:srgbClr val="000000"/>
              </a:solidFill>
              <a:latin typeface="Lato Light"/>
              <a:ea typeface="Lato Light"/>
              <a:cs typeface="Lato Light"/>
              <a:sym typeface="Lato Light"/>
            </a:endParaRPr>
          </a:p>
        </p:txBody>
      </p:sp>
      <p:pic>
        <p:nvPicPr>
          <p:cNvPr id="3" name="Picture 3">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5"/>
          <a:srcRect t="1336" b="1336"/>
          <a:stretch>
            <a:fillRect/>
          </a:stretch>
        </p:blipFill>
        <p:spPr>
          <a:xfrm>
            <a:off x="0" y="0"/>
            <a:ext cx="6571583" cy="10287000"/>
          </a:xfrm>
          <a:prstGeom prst="rect">
            <a:avLst/>
          </a:prstGeom>
        </p:spPr>
      </p:pic>
    </p:spTree>
    <p:custDataLst>
      <p:tags r:id="rId1"/>
    </p:custDataLst>
  </p:cSld>
  <p:clrMapOvr>
    <a:masterClrMapping/>
  </p:clrMapOvr>
  <p:timing>
    <p:tnLst>
      <p:par>
        <p:cTn id="1" dur="indefinite" restart="never" nodeType="tmRoot">
          <p:childTnLst>
            <p:video>
              <p:cMediaNode vol="100000">
                <p:cTn id="2" fill="hold" display="0">
                  <p:stCondLst>
                    <p:cond delay="indefinite"/>
                  </p:stCondLst>
                </p:cTn>
                <p:tgtEl>
                  <p:spTgt spid="3"/>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685879" y="1085850"/>
            <a:ext cx="5831681"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CHALLENGE-BASED SCENARIO</a:t>
            </a:r>
          </a:p>
        </p:txBody>
      </p:sp>
      <p:grpSp>
        <p:nvGrpSpPr>
          <p:cNvPr id="3" name="Group 3"/>
          <p:cNvGrpSpPr/>
          <p:nvPr/>
        </p:nvGrpSpPr>
        <p:grpSpPr>
          <a:xfrm>
            <a:off x="0" y="0"/>
            <a:ext cx="6865477" cy="10287000"/>
            <a:chOff x="0" y="0"/>
            <a:chExt cx="9153970" cy="13716000"/>
          </a:xfrm>
        </p:grpSpPr>
        <p:sp>
          <p:nvSpPr>
            <p:cNvPr id="4" name="Freeform 4"/>
            <p:cNvSpPr/>
            <p:nvPr/>
          </p:nvSpPr>
          <p:spPr>
            <a:xfrm>
              <a:off x="0" y="0"/>
              <a:ext cx="9154033" cy="13716000"/>
            </a:xfrm>
            <a:custGeom>
              <a:avLst/>
              <a:gdLst/>
              <a:ahLst/>
              <a:cxnLst/>
              <a:rect l="l" t="t" r="r" b="b"/>
              <a:pathLst>
                <a:path w="9154033" h="13716000">
                  <a:moveTo>
                    <a:pt x="0" y="0"/>
                  </a:moveTo>
                  <a:lnTo>
                    <a:pt x="9154033" y="0"/>
                  </a:lnTo>
                  <a:lnTo>
                    <a:pt x="9154033" y="13716000"/>
                  </a:lnTo>
                  <a:lnTo>
                    <a:pt x="0" y="13716000"/>
                  </a:lnTo>
                  <a:lnTo>
                    <a:pt x="0" y="0"/>
                  </a:lnTo>
                  <a:close/>
                </a:path>
              </a:pathLst>
            </a:custGeom>
            <a:blipFill>
              <a:blip r:embed="rId4"/>
              <a:stretch>
                <a:fillRect/>
              </a:stretch>
            </a:blipFill>
          </p:spPr>
          <p:txBody>
            <a:bodyPr/>
            <a:lstStyle/>
            <a:p>
              <a:endParaRPr lang="es-ES"/>
            </a:p>
          </p:txBody>
        </p:sp>
      </p:grpSp>
      <p:sp>
        <p:nvSpPr>
          <p:cNvPr id="5" name="TextBox 5"/>
          <p:cNvSpPr txBox="1"/>
          <p:nvPr/>
        </p:nvSpPr>
        <p:spPr>
          <a:xfrm>
            <a:off x="7685879" y="2073666"/>
            <a:ext cx="9637343" cy="7668766"/>
          </a:xfrm>
          <a:prstGeom prst="rect">
            <a:avLst/>
          </a:prstGeom>
        </p:spPr>
        <p:txBody>
          <a:bodyPr lIns="0" tIns="0" rIns="0" bIns="0" rtlCol="0" anchor="t">
            <a:spAutoFit/>
          </a:bodyPr>
          <a:lstStyle/>
          <a:p>
            <a:pPr marL="0" lvl="0" indent="0" algn="just">
              <a:lnSpc>
                <a:spcPts val="2592"/>
              </a:lnSpc>
              <a:spcBef>
                <a:spcPct val="0"/>
              </a:spcBef>
            </a:pPr>
            <a:r>
              <a:rPr lang="en-US" sz="2400" u="none" strike="noStrike" dirty="0">
                <a:solidFill>
                  <a:srgbClr val="000000"/>
                </a:solidFill>
                <a:latin typeface="Lato Light"/>
                <a:ea typeface="Lato Light"/>
                <a:cs typeface="Lato Light"/>
                <a:sym typeface="Lato Light"/>
              </a:rPr>
              <a:t>You will notice that the structure of the activity designed for the most vulnerable student is clearer and more effective for the rest of the group as well.</a:t>
            </a:r>
          </a:p>
          <a:p>
            <a:pPr marL="0" lvl="0" indent="0" algn="just">
              <a:lnSpc>
                <a:spcPts val="2592"/>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592"/>
              </a:lnSpc>
              <a:spcBef>
                <a:spcPct val="0"/>
              </a:spcBef>
            </a:pPr>
            <a:r>
              <a:rPr lang="en-US" sz="2400" b="1" u="none" strike="noStrike" dirty="0">
                <a:solidFill>
                  <a:srgbClr val="000000"/>
                </a:solidFill>
                <a:latin typeface="Lato Light"/>
                <a:ea typeface="Lato Light"/>
                <a:cs typeface="Lato Light"/>
                <a:sym typeface="Lato Light"/>
              </a:rPr>
              <a:t>Context</a:t>
            </a:r>
            <a:r>
              <a:rPr lang="en-US" sz="2400" u="none" strike="noStrike" dirty="0">
                <a:solidFill>
                  <a:srgbClr val="000000"/>
                </a:solidFill>
                <a:latin typeface="Lato Light"/>
                <a:ea typeface="Lato Light"/>
                <a:cs typeface="Lato Light"/>
                <a:sym typeface="Lato Light"/>
              </a:rPr>
              <a:t>: You are responsible for a three-week module on "Workplace Safety" with 25 very diverse students.</a:t>
            </a:r>
          </a:p>
          <a:p>
            <a:pPr marL="0" lvl="0" indent="0" algn="just">
              <a:lnSpc>
                <a:spcPts val="2592"/>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592"/>
              </a:lnSpc>
              <a:spcBef>
                <a:spcPct val="0"/>
              </a:spcBef>
            </a:pPr>
            <a:r>
              <a:rPr lang="en-US" sz="2400" b="1" u="none" strike="noStrike" dirty="0">
                <a:solidFill>
                  <a:srgbClr val="000000"/>
                </a:solidFill>
                <a:latin typeface="Lato Light"/>
                <a:ea typeface="Lato Light"/>
                <a:cs typeface="Lato Light"/>
                <a:sym typeface="Lato Light"/>
              </a:rPr>
              <a:t>Challenge</a:t>
            </a:r>
            <a:r>
              <a:rPr lang="en-US" sz="2400" u="none" strike="noStrike" dirty="0">
                <a:solidFill>
                  <a:srgbClr val="000000"/>
                </a:solidFill>
                <a:latin typeface="Lato Light"/>
                <a:ea typeface="Lato Light"/>
                <a:cs typeface="Lato Light"/>
                <a:sym typeface="Lato Light"/>
              </a:rPr>
              <a:t>: The final assessment consists of a "Workplace Hazard Identification Simulation." You must redesign it using artificial intelligence so that all students can demonstrate their competence without language or disability barriers.</a:t>
            </a:r>
          </a:p>
          <a:p>
            <a:pPr marL="0" lvl="0" indent="0" algn="just">
              <a:lnSpc>
                <a:spcPts val="2592"/>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592"/>
              </a:lnSpc>
              <a:spcBef>
                <a:spcPct val="0"/>
              </a:spcBef>
            </a:pPr>
            <a:r>
              <a:rPr lang="en-US" sz="2400" u="none" strike="noStrike" dirty="0">
                <a:solidFill>
                  <a:srgbClr val="000000"/>
                </a:solidFill>
                <a:latin typeface="Lato Light"/>
                <a:ea typeface="Lato Light"/>
                <a:cs typeface="Lato Light"/>
                <a:sym typeface="Lato Light"/>
              </a:rPr>
              <a:t>How can artificial intelligence be implemented to ensure equal opportunities?</a:t>
            </a:r>
          </a:p>
          <a:p>
            <a:pPr marL="0" lvl="0" indent="0" algn="just">
              <a:lnSpc>
                <a:spcPts val="2592"/>
              </a:lnSpc>
              <a:spcBef>
                <a:spcPct val="0"/>
              </a:spcBef>
            </a:pPr>
            <a:endParaRPr lang="en-US" sz="2400" u="none" strike="noStrike" dirty="0">
              <a:solidFill>
                <a:srgbClr val="000000"/>
              </a:solidFill>
              <a:latin typeface="Lato Light"/>
              <a:ea typeface="Lato Light"/>
              <a:cs typeface="Lato Light"/>
              <a:sym typeface="Lato Light"/>
            </a:endParaRPr>
          </a:p>
          <a:p>
            <a:pPr marL="518160" lvl="1" indent="-259080" algn="just">
              <a:lnSpc>
                <a:spcPts val="2592"/>
              </a:lnSpc>
              <a:spcBef>
                <a:spcPct val="0"/>
              </a:spcBef>
              <a:buFont typeface="Arial"/>
              <a:buChar char="•"/>
            </a:pPr>
            <a:r>
              <a:rPr lang="en-US" sz="2400" u="sng" strike="noStrike" dirty="0">
                <a:solidFill>
                  <a:srgbClr val="000000"/>
                </a:solidFill>
                <a:latin typeface="Lato Light"/>
                <a:ea typeface="Lato Light"/>
                <a:cs typeface="Lato Light"/>
                <a:sym typeface="Lato Light"/>
              </a:rPr>
              <a:t>Option A</a:t>
            </a:r>
            <a:r>
              <a:rPr lang="en-US" sz="2400" u="none" strike="noStrike" dirty="0">
                <a:solidFill>
                  <a:srgbClr val="000000"/>
                </a:solidFill>
                <a:latin typeface="Lato Light"/>
                <a:ea typeface="Lato Light"/>
                <a:cs typeface="Lato Light"/>
                <a:sym typeface="Lato Light"/>
              </a:rPr>
              <a:t>: Multimodal (DUA): Convert manuals to audio with tools like Speechify and create infographics with Canva Magic Studio.</a:t>
            </a:r>
          </a:p>
          <a:p>
            <a:pPr marL="518160" lvl="1" indent="-259080" algn="just">
              <a:lnSpc>
                <a:spcPts val="2592"/>
              </a:lnSpc>
              <a:spcBef>
                <a:spcPct val="0"/>
              </a:spcBef>
              <a:buFont typeface="Arial"/>
              <a:buChar char="•"/>
            </a:pPr>
            <a:r>
              <a:rPr lang="en-US" sz="2400" u="sng" strike="noStrike" dirty="0">
                <a:solidFill>
                  <a:srgbClr val="000000"/>
                </a:solidFill>
                <a:latin typeface="Lato Light"/>
                <a:ea typeface="Lato Light"/>
                <a:cs typeface="Lato Light"/>
                <a:sym typeface="Lato Light"/>
              </a:rPr>
              <a:t>Option B</a:t>
            </a:r>
            <a:r>
              <a:rPr lang="en-US" sz="2400" u="none" strike="noStrike" dirty="0">
                <a:solidFill>
                  <a:srgbClr val="000000"/>
                </a:solidFill>
                <a:latin typeface="Lato Light"/>
                <a:ea typeface="Lato Light"/>
                <a:cs typeface="Lato Light"/>
                <a:sym typeface="Lato Light"/>
              </a:rPr>
              <a:t>: Plain language: Use a GPT with a course glossary to facilitate understanding. </a:t>
            </a:r>
          </a:p>
          <a:p>
            <a:pPr marL="518160" lvl="1" indent="-259080" algn="just">
              <a:lnSpc>
                <a:spcPts val="2592"/>
              </a:lnSpc>
              <a:spcBef>
                <a:spcPct val="0"/>
              </a:spcBef>
              <a:buFont typeface="Arial"/>
              <a:buChar char="•"/>
            </a:pPr>
            <a:r>
              <a:rPr lang="en-US" sz="2400" u="sng" strike="noStrike" dirty="0">
                <a:solidFill>
                  <a:srgbClr val="000000"/>
                </a:solidFill>
                <a:latin typeface="Lato Light"/>
                <a:ea typeface="Lato Light"/>
                <a:cs typeface="Lato Light"/>
                <a:sym typeface="Lato Light"/>
              </a:rPr>
              <a:t>Option C</a:t>
            </a:r>
            <a:r>
              <a:rPr lang="en-US" sz="2400" u="none" strike="noStrike" dirty="0">
                <a:solidFill>
                  <a:srgbClr val="000000"/>
                </a:solidFill>
                <a:latin typeface="Lato Light"/>
                <a:ea typeface="Lato Light"/>
                <a:cs typeface="Lato Light"/>
                <a:sym typeface="Lato Light"/>
              </a:rPr>
              <a:t>: Voice Assessment: Replaces the written test with an AI-powered voice assistant.</a:t>
            </a:r>
          </a:p>
          <a:p>
            <a:pPr marL="0" lvl="0" indent="0" algn="just">
              <a:lnSpc>
                <a:spcPts val="2592"/>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592"/>
              </a:lnSpc>
              <a:spcBef>
                <a:spcPct val="0"/>
              </a:spcBef>
            </a:pPr>
            <a:endParaRPr lang="en-US" sz="2400" u="none" strike="noStrike"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6682"/>
            <a:ext cx="18288000" cy="2086689"/>
            <a:chOff x="0" y="0"/>
            <a:chExt cx="24384000" cy="2782252"/>
          </a:xfrm>
        </p:grpSpPr>
        <p:sp>
          <p:nvSpPr>
            <p:cNvPr id="3" name="Freeform 3"/>
            <p:cNvSpPr/>
            <p:nvPr/>
          </p:nvSpPr>
          <p:spPr>
            <a:xfrm>
              <a:off x="0" y="0"/>
              <a:ext cx="24384000" cy="2782189"/>
            </a:xfrm>
            <a:custGeom>
              <a:avLst/>
              <a:gdLst/>
              <a:ahLst/>
              <a:cxnLst/>
              <a:rect l="l" t="t" r="r" b="b"/>
              <a:pathLst>
                <a:path w="24384000" h="2782189">
                  <a:moveTo>
                    <a:pt x="0" y="0"/>
                  </a:moveTo>
                  <a:lnTo>
                    <a:pt x="24384000" y="0"/>
                  </a:lnTo>
                  <a:lnTo>
                    <a:pt x="24384000" y="2782189"/>
                  </a:lnTo>
                  <a:lnTo>
                    <a:pt x="0" y="2782189"/>
                  </a:lnTo>
                  <a:lnTo>
                    <a:pt x="0" y="0"/>
                  </a:lnTo>
                  <a:close/>
                </a:path>
              </a:pathLst>
            </a:custGeom>
            <a:blipFill>
              <a:blip r:embed="rId4">
                <a:alphaModFix amt="50000"/>
              </a:blip>
              <a:stretch>
                <a:fillRect t="-234395" b="-331860"/>
              </a:stretch>
            </a:blipFill>
          </p:spPr>
          <p:txBody>
            <a:bodyPr/>
            <a:lstStyle/>
            <a:p>
              <a:endParaRPr lang="es-ES"/>
            </a:p>
          </p:txBody>
        </p:sp>
      </p:grpSp>
      <p:sp>
        <p:nvSpPr>
          <p:cNvPr id="4" name="TextBox 4"/>
          <p:cNvSpPr txBox="1"/>
          <p:nvPr/>
        </p:nvSpPr>
        <p:spPr>
          <a:xfrm>
            <a:off x="712670" y="775821"/>
            <a:ext cx="9900304" cy="940746"/>
          </a:xfrm>
          <a:prstGeom prst="rect">
            <a:avLst/>
          </a:prstGeom>
        </p:spPr>
        <p:txBody>
          <a:bodyPr lIns="0" tIns="0" rIns="0" bIns="0" rtlCol="0" anchor="t">
            <a:spAutoFit/>
          </a:bodyPr>
          <a:lstStyle/>
          <a:p>
            <a:pPr algn="l">
              <a:lnSpc>
                <a:spcPts val="6480"/>
              </a:lnSpc>
            </a:pPr>
            <a:r>
              <a:rPr lang="en-US" sz="6000">
                <a:solidFill>
                  <a:srgbClr val="000000"/>
                </a:solidFill>
                <a:latin typeface="Oswald"/>
                <a:ea typeface="Oswald"/>
                <a:cs typeface="Oswald"/>
                <a:sym typeface="Oswald"/>
              </a:rPr>
              <a:t>Learning Scenario</a:t>
            </a:r>
          </a:p>
        </p:txBody>
      </p:sp>
      <p:sp>
        <p:nvSpPr>
          <p:cNvPr id="5" name="TextBox 5"/>
          <p:cNvSpPr txBox="1"/>
          <p:nvPr/>
        </p:nvSpPr>
        <p:spPr>
          <a:xfrm>
            <a:off x="1158526" y="2796149"/>
            <a:ext cx="15970948" cy="6106031"/>
          </a:xfrm>
          <a:prstGeom prst="rect">
            <a:avLst/>
          </a:prstGeom>
        </p:spPr>
        <p:txBody>
          <a:bodyPr lIns="0" tIns="0" rIns="0" bIns="0" rtlCol="0" anchor="t">
            <a:spAutoFit/>
          </a:bodyPr>
          <a:lstStyle/>
          <a:p>
            <a:pPr algn="l">
              <a:lnSpc>
                <a:spcPts val="4140"/>
              </a:lnSpc>
            </a:pPr>
            <a:r>
              <a:rPr lang="en-US" sz="2600" dirty="0">
                <a:solidFill>
                  <a:srgbClr val="000000"/>
                </a:solidFill>
                <a:latin typeface="Lato Light" panose="020F0302020204030203" pitchFamily="34" charset="0"/>
                <a:ea typeface="Lato Light"/>
                <a:cs typeface="Lato Light"/>
                <a:sym typeface="Lato Light"/>
              </a:rPr>
              <a:t>You're a trainer at a serving adult trainees, many of whom are already wary of surveillance and data misuse. The training center just introduced an AI attendance and engagement system using facial recognition to flag dropout risk...but no one asked the trainees how their data should be used.</a:t>
            </a:r>
          </a:p>
          <a:p>
            <a:pPr algn="l">
              <a:lnSpc>
                <a:spcPts val="4140"/>
              </a:lnSpc>
            </a:pPr>
            <a:endParaRPr lang="en-US" sz="2600" dirty="0">
              <a:solidFill>
                <a:srgbClr val="000000"/>
              </a:solidFill>
              <a:latin typeface="Lato Light" panose="020F0302020204030203" pitchFamily="34" charset="0"/>
              <a:ea typeface="Lato Light"/>
              <a:cs typeface="Lato Light"/>
              <a:sym typeface="Lato Light"/>
            </a:endParaRPr>
          </a:p>
          <a:p>
            <a:pPr algn="l">
              <a:lnSpc>
                <a:spcPts val="4140"/>
              </a:lnSpc>
            </a:pPr>
            <a:r>
              <a:rPr lang="en-US" sz="2600" dirty="0">
                <a:solidFill>
                  <a:srgbClr val="000000"/>
                </a:solidFill>
                <a:latin typeface="Lato Light" panose="020F0302020204030203" pitchFamily="34" charset="0"/>
                <a:ea typeface="Lato Light"/>
                <a:cs typeface="Lato Light"/>
                <a:sym typeface="Lato Light"/>
              </a:rPr>
              <a:t>To move from Consumer-Based to Citizen-Controlled, you take two steps:</a:t>
            </a:r>
          </a:p>
          <a:p>
            <a:pPr marL="695325" lvl="1" indent="-347662" algn="l">
              <a:lnSpc>
                <a:spcPts val="4140"/>
              </a:lnSpc>
              <a:buFont typeface="Arial"/>
              <a:buChar char="•"/>
            </a:pPr>
            <a:r>
              <a:rPr lang="en-US" sz="2600" dirty="0">
                <a:solidFill>
                  <a:srgbClr val="000000"/>
                </a:solidFill>
                <a:latin typeface="Lato Light" panose="020F0302020204030203" pitchFamily="34" charset="0"/>
                <a:ea typeface="Lato Light"/>
                <a:cs typeface="Lato Light"/>
                <a:sym typeface="Lato Light"/>
              </a:rPr>
              <a:t>Trainees build their own </a:t>
            </a:r>
            <a:r>
              <a:rPr lang="en-US" sz="2600" b="1" dirty="0">
                <a:solidFill>
                  <a:srgbClr val="000000"/>
                </a:solidFill>
                <a:latin typeface="Lato Light" panose="020F0302020204030203" pitchFamily="34" charset="0"/>
                <a:ea typeface="Lato Bold"/>
                <a:cs typeface="Lato Bold"/>
                <a:sym typeface="Lato Bold"/>
              </a:rPr>
              <a:t>"Ethics Bot"</a:t>
            </a:r>
            <a:r>
              <a:rPr lang="en-US" sz="2600" dirty="0">
                <a:solidFill>
                  <a:srgbClr val="000000"/>
                </a:solidFill>
                <a:latin typeface="Lato Light" panose="020F0302020204030203" pitchFamily="34" charset="0"/>
                <a:ea typeface="Lato Light"/>
                <a:cs typeface="Lato Light"/>
                <a:sym typeface="Lato Light"/>
              </a:rPr>
              <a:t> to critique the school's AI system.</a:t>
            </a:r>
          </a:p>
          <a:p>
            <a:pPr marL="695325" lvl="1" indent="-347662" algn="l">
              <a:lnSpc>
                <a:spcPts val="4140"/>
              </a:lnSpc>
              <a:buFont typeface="Arial"/>
              <a:buChar char="•"/>
            </a:pPr>
            <a:r>
              <a:rPr lang="en-US" sz="2600" b="1" dirty="0">
                <a:solidFill>
                  <a:srgbClr val="000000"/>
                </a:solidFill>
                <a:latin typeface="Lato Light" panose="020F0302020204030203" pitchFamily="34" charset="0"/>
                <a:ea typeface="Lato Bold"/>
                <a:cs typeface="Lato Bold"/>
                <a:sym typeface="Lato Bold"/>
              </a:rPr>
              <a:t>Community AI Council</a:t>
            </a:r>
            <a:r>
              <a:rPr lang="en-US" sz="2600" dirty="0">
                <a:solidFill>
                  <a:srgbClr val="000000"/>
                </a:solidFill>
                <a:latin typeface="Lato Light" panose="020F0302020204030203" pitchFamily="34" charset="0"/>
                <a:ea typeface="Lato Light"/>
                <a:cs typeface="Lato Light"/>
                <a:sym typeface="Lato Light"/>
              </a:rPr>
              <a:t>: Trainees (and families, where relevant) get real say in setting the AI's data rules and risk limits.</a:t>
            </a:r>
          </a:p>
          <a:p>
            <a:pPr marL="695325" lvl="1" indent="-347662" algn="l">
              <a:lnSpc>
                <a:spcPts val="4140"/>
              </a:lnSpc>
              <a:buFont typeface="Arial"/>
              <a:buChar char="•"/>
            </a:pPr>
            <a:endParaRPr lang="en-US" sz="2600" dirty="0">
              <a:solidFill>
                <a:srgbClr val="000000"/>
              </a:solidFill>
              <a:latin typeface="Lato Light" panose="020F0302020204030203" pitchFamily="34" charset="0"/>
              <a:ea typeface="Lato Light"/>
              <a:cs typeface="Lato Light"/>
              <a:sym typeface="Lato Light"/>
            </a:endParaRPr>
          </a:p>
          <a:p>
            <a:pPr marL="0" lvl="1" indent="-347662">
              <a:lnSpc>
                <a:spcPts val="4140"/>
              </a:lnSpc>
            </a:pPr>
            <a:r>
              <a:rPr lang="en-US" sz="2600" dirty="0">
                <a:solidFill>
                  <a:srgbClr val="000000"/>
                </a:solidFill>
                <a:latin typeface="Lato Light" panose="020F0302020204030203" pitchFamily="34" charset="0"/>
                <a:sym typeface="Lato Light"/>
              </a:rPr>
              <a:t>Consider the </a:t>
            </a:r>
            <a:r>
              <a:rPr lang="en-US" sz="2600" b="1" dirty="0">
                <a:solidFill>
                  <a:srgbClr val="000000"/>
                </a:solidFill>
                <a:latin typeface="Lato Light" panose="020F0302020204030203" pitchFamily="34" charset="0"/>
                <a:sym typeface="Lato Bold"/>
              </a:rPr>
              <a:t>legal</a:t>
            </a:r>
            <a:r>
              <a:rPr lang="en-US" sz="2600" dirty="0">
                <a:solidFill>
                  <a:srgbClr val="000000"/>
                </a:solidFill>
                <a:latin typeface="Lato Light" panose="020F0302020204030203" pitchFamily="34" charset="0"/>
                <a:sym typeface="Lato Bold"/>
              </a:rPr>
              <a:t>, </a:t>
            </a:r>
            <a:r>
              <a:rPr lang="en-US" sz="2600" b="1" dirty="0">
                <a:solidFill>
                  <a:srgbClr val="000000"/>
                </a:solidFill>
                <a:latin typeface="Lato Light" panose="020F0302020204030203" pitchFamily="34" charset="0"/>
                <a:sym typeface="Lato Bold"/>
              </a:rPr>
              <a:t>political</a:t>
            </a:r>
            <a:r>
              <a:rPr lang="en-US" sz="2600" dirty="0">
                <a:solidFill>
                  <a:srgbClr val="000000"/>
                </a:solidFill>
                <a:latin typeface="Lato Light" panose="020F0302020204030203" pitchFamily="34" charset="0"/>
                <a:sym typeface="Lato Bold"/>
              </a:rPr>
              <a:t>, and </a:t>
            </a:r>
            <a:r>
              <a:rPr lang="en-US" sz="2600" b="1" dirty="0">
                <a:solidFill>
                  <a:srgbClr val="000000"/>
                </a:solidFill>
                <a:latin typeface="Lato Light" panose="020F0302020204030203" pitchFamily="34" charset="0"/>
                <a:sym typeface="Lato Bold"/>
              </a:rPr>
              <a:t>social context</a:t>
            </a:r>
            <a:r>
              <a:rPr lang="en-US" sz="2600" dirty="0">
                <a:solidFill>
                  <a:srgbClr val="000000"/>
                </a:solidFill>
                <a:latin typeface="Lato Light" panose="020F0302020204030203" pitchFamily="34" charset="0"/>
                <a:sym typeface="Lato Light"/>
              </a:rPr>
              <a:t>, and show how students move from passive users to active participants who set the objectives, constraints, and risk thresholds for the AI systems governing their lives.</a:t>
            </a:r>
          </a:p>
          <a:p>
            <a:pPr marL="486727" lvl="1" indent="-243364" algn="l">
              <a:lnSpc>
                <a:spcPts val="2520"/>
              </a:lnSpc>
            </a:pPr>
            <a:endParaRPr lang="en-US" sz="3000" dirty="0">
              <a:solidFill>
                <a:srgbClr val="000000"/>
              </a:solidFill>
              <a:latin typeface="Lato Light"/>
              <a:ea typeface="Lato Light"/>
              <a:cs typeface="Lato Light"/>
              <a:sym typeface="Lato Light"/>
            </a:endParaRPr>
          </a:p>
        </p:txBody>
      </p:sp>
      <p:grpSp>
        <p:nvGrpSpPr>
          <p:cNvPr id="6" name="Group 6"/>
          <p:cNvGrpSpPr/>
          <p:nvPr/>
        </p:nvGrpSpPr>
        <p:grpSpPr>
          <a:xfrm>
            <a:off x="14965994" y="349444"/>
            <a:ext cx="2799445" cy="1224267"/>
            <a:chOff x="0" y="0"/>
            <a:chExt cx="3732593" cy="1632356"/>
          </a:xfrm>
        </p:grpSpPr>
        <p:sp>
          <p:nvSpPr>
            <p:cNvPr id="7" name="Freeform 7" descr="A logo with a person's head in a circle  AI-generated content may be incorrect."/>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5"/>
              <a:stretch>
                <a:fillRect r="1" b="-1"/>
              </a:stretch>
            </a:blipFill>
          </p:spPr>
          <p:txBody>
            <a:bodyPr/>
            <a:lstStyle/>
            <a:p>
              <a:endParaRPr lang="es-ES"/>
            </a:p>
          </p:txBody>
        </p:sp>
      </p:gr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6682"/>
            <a:ext cx="18288000" cy="2086689"/>
            <a:chOff x="0" y="0"/>
            <a:chExt cx="24384000" cy="2782252"/>
          </a:xfrm>
        </p:grpSpPr>
        <p:sp>
          <p:nvSpPr>
            <p:cNvPr id="3" name="Freeform 3"/>
            <p:cNvSpPr/>
            <p:nvPr/>
          </p:nvSpPr>
          <p:spPr>
            <a:xfrm>
              <a:off x="0" y="0"/>
              <a:ext cx="24384000" cy="2782189"/>
            </a:xfrm>
            <a:custGeom>
              <a:avLst/>
              <a:gdLst/>
              <a:ahLst/>
              <a:cxnLst/>
              <a:rect l="l" t="t" r="r" b="b"/>
              <a:pathLst>
                <a:path w="24384000" h="2782189">
                  <a:moveTo>
                    <a:pt x="0" y="0"/>
                  </a:moveTo>
                  <a:lnTo>
                    <a:pt x="24384000" y="0"/>
                  </a:lnTo>
                  <a:lnTo>
                    <a:pt x="24384000" y="2782189"/>
                  </a:lnTo>
                  <a:lnTo>
                    <a:pt x="0" y="2782189"/>
                  </a:lnTo>
                  <a:lnTo>
                    <a:pt x="0" y="0"/>
                  </a:lnTo>
                  <a:close/>
                </a:path>
              </a:pathLst>
            </a:custGeom>
            <a:blipFill>
              <a:blip r:embed="rId4">
                <a:alphaModFix amt="50000"/>
              </a:blip>
              <a:stretch>
                <a:fillRect t="-234382" b="-331873"/>
              </a:stretch>
            </a:blipFill>
          </p:spPr>
          <p:txBody>
            <a:bodyPr/>
            <a:lstStyle/>
            <a:p>
              <a:endParaRPr lang="es-ES"/>
            </a:p>
          </p:txBody>
        </p:sp>
      </p:grpSp>
      <p:sp>
        <p:nvSpPr>
          <p:cNvPr id="4" name="TextBox 4"/>
          <p:cNvSpPr txBox="1"/>
          <p:nvPr/>
        </p:nvSpPr>
        <p:spPr>
          <a:xfrm>
            <a:off x="931888" y="716909"/>
            <a:ext cx="16424396" cy="635651"/>
          </a:xfrm>
          <a:prstGeom prst="rect">
            <a:avLst/>
          </a:prstGeom>
        </p:spPr>
        <p:txBody>
          <a:bodyPr lIns="0" tIns="0" rIns="0" bIns="0" rtlCol="0" anchor="t">
            <a:spAutoFit/>
          </a:bodyPr>
          <a:lstStyle/>
          <a:p>
            <a:pPr algn="l">
              <a:lnSpc>
                <a:spcPts val="6480"/>
              </a:lnSpc>
            </a:pPr>
            <a:r>
              <a:rPr lang="en-US" sz="6000">
                <a:solidFill>
                  <a:srgbClr val="000000"/>
                </a:solidFill>
                <a:latin typeface="Oswald"/>
                <a:ea typeface="Oswald"/>
                <a:cs typeface="Oswald"/>
                <a:sym typeface="Oswald"/>
              </a:rPr>
              <a:t>Self-Assessment Tool</a:t>
            </a:r>
          </a:p>
        </p:txBody>
      </p:sp>
      <p:grpSp>
        <p:nvGrpSpPr>
          <p:cNvPr id="5" name="Group 5"/>
          <p:cNvGrpSpPr/>
          <p:nvPr/>
        </p:nvGrpSpPr>
        <p:grpSpPr>
          <a:xfrm>
            <a:off x="895464" y="3323463"/>
            <a:ext cx="11447802" cy="449551"/>
            <a:chOff x="0" y="0"/>
            <a:chExt cx="15263736" cy="599402"/>
          </a:xfrm>
        </p:grpSpPr>
        <p:sp>
          <p:nvSpPr>
            <p:cNvPr id="6" name="Freeform 6"/>
            <p:cNvSpPr/>
            <p:nvPr/>
          </p:nvSpPr>
          <p:spPr>
            <a:xfrm>
              <a:off x="0" y="0"/>
              <a:ext cx="15263740" cy="599400"/>
            </a:xfrm>
            <a:custGeom>
              <a:avLst/>
              <a:gdLst/>
              <a:ahLst/>
              <a:cxnLst/>
              <a:rect l="l" t="t" r="r" b="b"/>
              <a:pathLst>
                <a:path w="15263740" h="599400">
                  <a:moveTo>
                    <a:pt x="0" y="0"/>
                  </a:moveTo>
                  <a:lnTo>
                    <a:pt x="15263740" y="0"/>
                  </a:lnTo>
                  <a:lnTo>
                    <a:pt x="15263740" y="599400"/>
                  </a:lnTo>
                  <a:lnTo>
                    <a:pt x="0" y="599400"/>
                  </a:lnTo>
                  <a:close/>
                </a:path>
              </a:pathLst>
            </a:custGeom>
            <a:blipFill>
              <a:blip r:embed="rId5">
                <a:alphaModFix amt="0"/>
              </a:blip>
              <a:stretch>
                <a:fillRect t="-446186" b="-446187"/>
              </a:stretch>
            </a:blipFill>
          </p:spPr>
          <p:txBody>
            <a:bodyPr/>
            <a:lstStyle/>
            <a:p>
              <a:endParaRPr lang="es-ES"/>
            </a:p>
          </p:txBody>
        </p:sp>
        <p:sp>
          <p:nvSpPr>
            <p:cNvPr id="7" name="TextBox 7"/>
            <p:cNvSpPr txBox="1"/>
            <p:nvPr/>
          </p:nvSpPr>
          <p:spPr>
            <a:xfrm>
              <a:off x="0" y="-9525"/>
              <a:ext cx="15263736" cy="608927"/>
            </a:xfrm>
            <a:prstGeom prst="rect">
              <a:avLst/>
            </a:prstGeom>
          </p:spPr>
          <p:txBody>
            <a:bodyPr lIns="0" tIns="0" rIns="0" bIns="0" rtlCol="0" anchor="ctr"/>
            <a:lstStyle/>
            <a:p>
              <a:pPr algn="l">
                <a:lnSpc>
                  <a:spcPts val="4500"/>
                </a:lnSpc>
              </a:pPr>
              <a:r>
                <a:rPr lang="en-US" sz="3600" dirty="0">
                  <a:solidFill>
                    <a:srgbClr val="000000"/>
                  </a:solidFill>
                  <a:latin typeface="Oswald"/>
                  <a:ea typeface="Oswald"/>
                  <a:cs typeface="Oswald"/>
                  <a:sym typeface="Oswald"/>
                </a:rPr>
                <a:t>2. In the "Design From the Margins" (DFM) methodology, how are "decentered cases" defined?</a:t>
              </a:r>
            </a:p>
          </p:txBody>
        </p:sp>
      </p:grpSp>
      <p:sp>
        <p:nvSpPr>
          <p:cNvPr id="8" name="TextBox 8"/>
          <p:cNvSpPr txBox="1"/>
          <p:nvPr/>
        </p:nvSpPr>
        <p:spPr>
          <a:xfrm>
            <a:off x="930439" y="4404745"/>
            <a:ext cx="11377851" cy="3840347"/>
          </a:xfrm>
          <a:prstGeom prst="rect">
            <a:avLst/>
          </a:prstGeom>
        </p:spPr>
        <p:txBody>
          <a:bodyPr lIns="0" tIns="0" rIns="0" bIns="0" rtlCol="0" anchor="t">
            <a:spAutoFit/>
          </a:bodyPr>
          <a:lstStyle/>
          <a:p>
            <a:pPr algn="l">
              <a:lnSpc>
                <a:spcPts val="3779"/>
              </a:lnSpc>
            </a:pPr>
            <a:r>
              <a:rPr lang="en-US" sz="2800" dirty="0">
                <a:solidFill>
                  <a:srgbClr val="53575E"/>
                </a:solidFill>
                <a:latin typeface="Lato Light"/>
                <a:ea typeface="Lato Light"/>
                <a:cs typeface="Lato Light"/>
                <a:sym typeface="Lato Light"/>
              </a:rPr>
              <a:t>A) Typical users who represent the majority of the market.</a:t>
            </a:r>
          </a:p>
          <a:p>
            <a:pPr algn="l">
              <a:lnSpc>
                <a:spcPts val="2520"/>
              </a:lnSpc>
            </a:pPr>
            <a:endParaRPr lang="en-US" sz="2800" dirty="0">
              <a:solidFill>
                <a:srgbClr val="53575E"/>
              </a:solidFill>
              <a:latin typeface="Lato Light"/>
              <a:ea typeface="Lato Light"/>
              <a:cs typeface="Lato Light"/>
              <a:sym typeface="Lato Light"/>
            </a:endParaRPr>
          </a:p>
          <a:p>
            <a:pPr algn="l">
              <a:lnSpc>
                <a:spcPts val="3779"/>
              </a:lnSpc>
            </a:pPr>
            <a:r>
              <a:rPr lang="en-US" sz="2800" dirty="0">
                <a:solidFill>
                  <a:srgbClr val="53575E"/>
                </a:solidFill>
                <a:latin typeface="Lato Light"/>
                <a:ea typeface="Lato Light"/>
                <a:cs typeface="Lato Light"/>
                <a:sym typeface="Lato Light"/>
              </a:rPr>
              <a:t>B) Technical "edge cases" that are too rare to be worth the design cost.</a:t>
            </a:r>
          </a:p>
          <a:p>
            <a:pPr algn="l">
              <a:lnSpc>
                <a:spcPts val="2520"/>
              </a:lnSpc>
            </a:pPr>
            <a:endParaRPr lang="en-US" sz="2800" dirty="0">
              <a:solidFill>
                <a:srgbClr val="53575E"/>
              </a:solidFill>
              <a:latin typeface="Lato Light"/>
              <a:ea typeface="Lato Light"/>
              <a:cs typeface="Lato Light"/>
              <a:sym typeface="Lato Light"/>
            </a:endParaRPr>
          </a:p>
          <a:p>
            <a:pPr algn="l">
              <a:lnSpc>
                <a:spcPts val="3779"/>
              </a:lnSpc>
            </a:pPr>
            <a:r>
              <a:rPr lang="en-US" sz="2800" dirty="0">
                <a:solidFill>
                  <a:srgbClr val="53575E"/>
                </a:solidFill>
                <a:latin typeface="Lato Light"/>
                <a:ea typeface="Lato Light"/>
                <a:cs typeface="Lato Light"/>
                <a:sym typeface="Lato Light"/>
              </a:rPr>
              <a:t>C) Users at the margins who are most at risk, least supported, and often most criminalized.</a:t>
            </a:r>
          </a:p>
          <a:p>
            <a:pPr algn="l">
              <a:lnSpc>
                <a:spcPts val="2520"/>
              </a:lnSpc>
            </a:pPr>
            <a:endParaRPr lang="en-US" sz="2800" dirty="0">
              <a:solidFill>
                <a:srgbClr val="53575E"/>
              </a:solidFill>
              <a:latin typeface="Lato Light"/>
              <a:ea typeface="Lato Light"/>
              <a:cs typeface="Lato Light"/>
              <a:sym typeface="Lato Light"/>
            </a:endParaRPr>
          </a:p>
          <a:p>
            <a:pPr algn="l">
              <a:lnSpc>
                <a:spcPts val="3779"/>
              </a:lnSpc>
            </a:pPr>
            <a:r>
              <a:rPr lang="en-US" sz="2800" dirty="0">
                <a:solidFill>
                  <a:srgbClr val="53575E"/>
                </a:solidFill>
                <a:latin typeface="Lato Light"/>
                <a:ea typeface="Lato Light"/>
                <a:cs typeface="Lato Light"/>
                <a:sym typeface="Lato Light"/>
              </a:rPr>
              <a:t>D) High-income "power users" who drive the most revenue for tech companies.</a:t>
            </a:r>
          </a:p>
        </p:txBody>
      </p:sp>
      <p:grpSp>
        <p:nvGrpSpPr>
          <p:cNvPr id="9" name="Group 9"/>
          <p:cNvGrpSpPr/>
          <p:nvPr/>
        </p:nvGrpSpPr>
        <p:grpSpPr>
          <a:xfrm>
            <a:off x="14965994" y="349444"/>
            <a:ext cx="2799445" cy="1224267"/>
            <a:chOff x="0" y="0"/>
            <a:chExt cx="3732593" cy="1632356"/>
          </a:xfrm>
        </p:grpSpPr>
        <p:sp>
          <p:nvSpPr>
            <p:cNvPr id="10" name="Freeform 10" descr="A logo with a person's head in a circle  AI-generated content may be incorrect."/>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6"/>
              <a:stretch>
                <a:fillRect r="1" b="-1"/>
              </a:stretch>
            </a:blipFill>
          </p:spPr>
          <p:txBody>
            <a:bodyPr/>
            <a:lstStyle/>
            <a:p>
              <a:endParaRPr lang="es-ES"/>
            </a:p>
          </p:txBody>
        </p:sp>
      </p:grpSp>
      <p:grpSp>
        <p:nvGrpSpPr>
          <p:cNvPr id="11" name="Group 11"/>
          <p:cNvGrpSpPr/>
          <p:nvPr/>
        </p:nvGrpSpPr>
        <p:grpSpPr>
          <a:xfrm>
            <a:off x="13639838" y="4243092"/>
            <a:ext cx="2654103" cy="2654103"/>
            <a:chOff x="0" y="0"/>
            <a:chExt cx="3538804" cy="3538804"/>
          </a:xfrm>
        </p:grpSpPr>
        <p:sp>
          <p:nvSpPr>
            <p:cNvPr id="12" name="Freeform 12" descr="A logo of a graduation cap  AI-generated content may be incorrect."/>
            <p:cNvSpPr/>
            <p:nvPr/>
          </p:nvSpPr>
          <p:spPr>
            <a:xfrm>
              <a:off x="0" y="0"/>
              <a:ext cx="3538855" cy="3538855"/>
            </a:xfrm>
            <a:custGeom>
              <a:avLst/>
              <a:gdLst/>
              <a:ahLst/>
              <a:cxnLst/>
              <a:rect l="l" t="t" r="r" b="b"/>
              <a:pathLst>
                <a:path w="3538855" h="3538855">
                  <a:moveTo>
                    <a:pt x="0" y="0"/>
                  </a:moveTo>
                  <a:lnTo>
                    <a:pt x="3538855" y="0"/>
                  </a:lnTo>
                  <a:lnTo>
                    <a:pt x="3538855" y="3538855"/>
                  </a:lnTo>
                  <a:lnTo>
                    <a:pt x="0" y="3538855"/>
                  </a:lnTo>
                  <a:lnTo>
                    <a:pt x="0" y="0"/>
                  </a:lnTo>
                  <a:close/>
                </a:path>
              </a:pathLst>
            </a:custGeom>
            <a:blipFill>
              <a:blip r:embed="rId7"/>
              <a:stretch>
                <a:fillRect r="1" b="1"/>
              </a:stretch>
            </a:blipFill>
          </p:spPr>
          <p:txBody>
            <a:bodyPr/>
            <a:lstStyle/>
            <a:p>
              <a:endParaRPr lang="es-ES"/>
            </a:p>
          </p:txBody>
        </p:sp>
      </p:grpSp>
      <p:sp>
        <p:nvSpPr>
          <p:cNvPr id="14" name="TextBox 8">
            <a:extLst>
              <a:ext uri="{FF2B5EF4-FFF2-40B4-BE49-F238E27FC236}">
                <a16:creationId xmlns:a16="http://schemas.microsoft.com/office/drawing/2014/main" id="{16ABB1DB-200F-1478-1F8C-341341475891}"/>
              </a:ext>
            </a:extLst>
          </p:cNvPr>
          <p:cNvSpPr txBox="1"/>
          <p:nvPr/>
        </p:nvSpPr>
        <p:spPr>
          <a:xfrm>
            <a:off x="7472467" y="9592951"/>
            <a:ext cx="10293020" cy="436017"/>
          </a:xfrm>
          <a:prstGeom prst="rect">
            <a:avLst/>
          </a:prstGeom>
        </p:spPr>
        <p:txBody>
          <a:bodyPr lIns="0" tIns="0" rIns="0" bIns="0" rtlCol="0" anchor="t">
            <a:spAutoFit/>
          </a:bodyPr>
          <a:lstStyle/>
          <a:p>
            <a:pPr marL="338852" lvl="1" algn="r">
              <a:lnSpc>
                <a:spcPts val="3419"/>
              </a:lnSpc>
            </a:pPr>
            <a:r>
              <a:rPr lang="en-US" sz="2850" i="1" dirty="0">
                <a:solidFill>
                  <a:srgbClr val="53575E"/>
                </a:solidFill>
                <a:latin typeface="Lato Light"/>
                <a:ea typeface="Lato Light"/>
                <a:cs typeface="Lato Light"/>
                <a:sym typeface="Lato Light"/>
              </a:rPr>
              <a:t>Check the correct answer in the last slide!</a:t>
            </a: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6682"/>
            <a:ext cx="18288000" cy="2086689"/>
            <a:chOff x="0" y="0"/>
            <a:chExt cx="24384000" cy="2782252"/>
          </a:xfrm>
        </p:grpSpPr>
        <p:sp>
          <p:nvSpPr>
            <p:cNvPr id="3" name="Freeform 3"/>
            <p:cNvSpPr/>
            <p:nvPr/>
          </p:nvSpPr>
          <p:spPr>
            <a:xfrm>
              <a:off x="0" y="0"/>
              <a:ext cx="24384000" cy="2782189"/>
            </a:xfrm>
            <a:custGeom>
              <a:avLst/>
              <a:gdLst/>
              <a:ahLst/>
              <a:cxnLst/>
              <a:rect l="l" t="t" r="r" b="b"/>
              <a:pathLst>
                <a:path w="24384000" h="2782189">
                  <a:moveTo>
                    <a:pt x="0" y="0"/>
                  </a:moveTo>
                  <a:lnTo>
                    <a:pt x="24384000" y="0"/>
                  </a:lnTo>
                  <a:lnTo>
                    <a:pt x="24384000" y="2782189"/>
                  </a:lnTo>
                  <a:lnTo>
                    <a:pt x="0" y="2782189"/>
                  </a:lnTo>
                  <a:lnTo>
                    <a:pt x="0" y="0"/>
                  </a:lnTo>
                  <a:close/>
                </a:path>
              </a:pathLst>
            </a:custGeom>
            <a:blipFill>
              <a:blip r:embed="rId4">
                <a:alphaModFix amt="50000"/>
              </a:blip>
              <a:stretch>
                <a:fillRect t="-234382" b="-331873"/>
              </a:stretch>
            </a:blipFill>
          </p:spPr>
          <p:txBody>
            <a:bodyPr/>
            <a:lstStyle/>
            <a:p>
              <a:endParaRPr lang="es-ES"/>
            </a:p>
          </p:txBody>
        </p:sp>
      </p:grpSp>
      <p:sp>
        <p:nvSpPr>
          <p:cNvPr id="4" name="TextBox 4"/>
          <p:cNvSpPr txBox="1"/>
          <p:nvPr/>
        </p:nvSpPr>
        <p:spPr>
          <a:xfrm>
            <a:off x="1028700" y="1085850"/>
            <a:ext cx="4749998"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SELF-ASSESSMENT TOOL</a:t>
            </a:r>
          </a:p>
        </p:txBody>
      </p:sp>
      <p:grpSp>
        <p:nvGrpSpPr>
          <p:cNvPr id="5" name="Group 5"/>
          <p:cNvGrpSpPr/>
          <p:nvPr/>
        </p:nvGrpSpPr>
        <p:grpSpPr>
          <a:xfrm>
            <a:off x="1028700" y="2910565"/>
            <a:ext cx="12383243" cy="672750"/>
            <a:chOff x="0" y="0"/>
            <a:chExt cx="16510991" cy="897000"/>
          </a:xfrm>
        </p:grpSpPr>
        <p:sp>
          <p:nvSpPr>
            <p:cNvPr id="6" name="Freeform 6"/>
            <p:cNvSpPr/>
            <p:nvPr/>
          </p:nvSpPr>
          <p:spPr>
            <a:xfrm>
              <a:off x="0" y="0"/>
              <a:ext cx="16510995" cy="896999"/>
            </a:xfrm>
            <a:custGeom>
              <a:avLst/>
              <a:gdLst/>
              <a:ahLst/>
              <a:cxnLst/>
              <a:rect l="l" t="t" r="r" b="b"/>
              <a:pathLst>
                <a:path w="16510995" h="896999">
                  <a:moveTo>
                    <a:pt x="0" y="0"/>
                  </a:moveTo>
                  <a:lnTo>
                    <a:pt x="16510995" y="0"/>
                  </a:lnTo>
                  <a:lnTo>
                    <a:pt x="16510995" y="896999"/>
                  </a:lnTo>
                  <a:lnTo>
                    <a:pt x="0" y="896999"/>
                  </a:lnTo>
                  <a:close/>
                </a:path>
              </a:pathLst>
            </a:custGeom>
            <a:blipFill>
              <a:blip r:embed="rId5">
                <a:alphaModFix amt="0"/>
              </a:blip>
              <a:stretch>
                <a:fillRect t="-308659" b="-308659"/>
              </a:stretch>
            </a:blipFill>
          </p:spPr>
          <p:txBody>
            <a:bodyPr/>
            <a:lstStyle/>
            <a:p>
              <a:endParaRPr lang="es-ES"/>
            </a:p>
          </p:txBody>
        </p:sp>
        <p:sp>
          <p:nvSpPr>
            <p:cNvPr id="7" name="TextBox 7"/>
            <p:cNvSpPr txBox="1"/>
            <p:nvPr/>
          </p:nvSpPr>
          <p:spPr>
            <a:xfrm>
              <a:off x="0" y="0"/>
              <a:ext cx="16510991" cy="897000"/>
            </a:xfrm>
            <a:prstGeom prst="rect">
              <a:avLst/>
            </a:prstGeom>
          </p:spPr>
          <p:txBody>
            <a:bodyPr lIns="0" tIns="0" rIns="0" bIns="0" rtlCol="0" anchor="ctr"/>
            <a:lstStyle/>
            <a:p>
              <a:pPr marL="0" lvl="0" indent="0" algn="l">
                <a:lnSpc>
                  <a:spcPts val="2879"/>
                </a:lnSpc>
                <a:spcBef>
                  <a:spcPct val="0"/>
                </a:spcBef>
              </a:pPr>
              <a:r>
                <a:rPr lang="en-US" sz="3000" b="1" u="none" strike="noStrike" dirty="0">
                  <a:solidFill>
                    <a:srgbClr val="000000"/>
                  </a:solidFill>
                  <a:latin typeface="Lato Bold"/>
                  <a:ea typeface="Lato Bold"/>
                  <a:cs typeface="Lato Bold"/>
                  <a:sym typeface="Lato Bold"/>
                </a:rPr>
                <a:t>Reflection question</a:t>
              </a:r>
            </a:p>
          </p:txBody>
        </p:sp>
      </p:grpSp>
      <p:sp>
        <p:nvSpPr>
          <p:cNvPr id="8" name="TextBox 8"/>
          <p:cNvSpPr txBox="1"/>
          <p:nvPr/>
        </p:nvSpPr>
        <p:spPr>
          <a:xfrm>
            <a:off x="1028700" y="3876675"/>
            <a:ext cx="16116300" cy="2947730"/>
          </a:xfrm>
          <a:prstGeom prst="rect">
            <a:avLst/>
          </a:prstGeom>
        </p:spPr>
        <p:txBody>
          <a:bodyPr wrap="square" lIns="0" tIns="0" rIns="0" bIns="0" rtlCol="0" anchor="t">
            <a:spAutoFit/>
          </a:bodyPr>
          <a:lstStyle/>
          <a:p>
            <a:pPr marL="0" lvl="0" indent="0" algn="just">
              <a:lnSpc>
                <a:spcPts val="2879"/>
              </a:lnSpc>
              <a:spcBef>
                <a:spcPct val="0"/>
              </a:spcBef>
            </a:pPr>
            <a:endParaRPr dirty="0"/>
          </a:p>
          <a:p>
            <a:pPr marL="0" lvl="0" indent="0" algn="just">
              <a:lnSpc>
                <a:spcPts val="2879"/>
              </a:lnSpc>
              <a:spcBef>
                <a:spcPct val="0"/>
              </a:spcBef>
            </a:pPr>
            <a:r>
              <a:rPr lang="en-US" sz="2800" u="none" strike="noStrike" dirty="0">
                <a:solidFill>
                  <a:srgbClr val="53575E"/>
                </a:solidFill>
                <a:latin typeface="Lato Light"/>
                <a:ea typeface="Lato Light"/>
                <a:cs typeface="Lato Light"/>
                <a:sym typeface="Lato Light"/>
              </a:rPr>
              <a:t>When reflecting on the use of AI tools integrated into your classroom, identify a specific situation in which you have used technology primarily as a resource provided to students, without actively involving them in decision-making about its use.</a:t>
            </a:r>
          </a:p>
          <a:p>
            <a:pPr marL="0" lvl="0" indent="0" algn="just">
              <a:lnSpc>
                <a:spcPts val="2879"/>
              </a:lnSpc>
              <a:spcBef>
                <a:spcPct val="0"/>
              </a:spcBef>
            </a:pPr>
            <a:endParaRPr lang="en-US" sz="2800" u="none" strike="noStrike" dirty="0">
              <a:solidFill>
                <a:srgbClr val="53575E"/>
              </a:solidFill>
              <a:latin typeface="Lato Light"/>
              <a:ea typeface="Lato Light"/>
              <a:cs typeface="Lato Light"/>
              <a:sym typeface="Lato Light"/>
            </a:endParaRPr>
          </a:p>
          <a:p>
            <a:pPr marL="0" lvl="0" indent="0" algn="just">
              <a:lnSpc>
                <a:spcPts val="2879"/>
              </a:lnSpc>
              <a:spcBef>
                <a:spcPct val="0"/>
              </a:spcBef>
            </a:pPr>
            <a:r>
              <a:rPr lang="en-US" sz="2800" u="none" strike="noStrike" dirty="0">
                <a:solidFill>
                  <a:srgbClr val="53575E"/>
                </a:solidFill>
                <a:latin typeface="Lato Light"/>
                <a:ea typeface="Lato Light"/>
                <a:cs typeface="Lato Light"/>
                <a:sym typeface="Lato Light"/>
              </a:rPr>
              <a:t>What specific pedagogical change could you implement next week to enable your students to participate more autonomously in defining objectives, critically analyzing, or evaluating the AI ​​systems they use?</a:t>
            </a:r>
          </a:p>
          <a:p>
            <a:pPr marL="0" lvl="0" indent="0" algn="just">
              <a:lnSpc>
                <a:spcPts val="2879"/>
              </a:lnSpc>
              <a:spcBef>
                <a:spcPct val="0"/>
              </a:spcBef>
            </a:pPr>
            <a:endParaRPr lang="en-US" sz="2400" u="none" strike="noStrike" dirty="0">
              <a:solidFill>
                <a:srgbClr val="53575E"/>
              </a:solidFill>
              <a:latin typeface="Lato Light"/>
              <a:ea typeface="Lato Light"/>
              <a:cs typeface="Lato Light"/>
              <a:sym typeface="Lato Light"/>
            </a:endParaRP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46893" y="2143125"/>
            <a:ext cx="6080576" cy="6000750"/>
          </a:xfrm>
          <a:prstGeom prst="rect">
            <a:avLst/>
          </a:prstGeom>
        </p:spPr>
        <p:txBody>
          <a:bodyPr lIns="0" tIns="0" rIns="0" bIns="0" rtlCol="0" anchor="t">
            <a:spAutoFit/>
          </a:bodyPr>
          <a:lstStyle/>
          <a:p>
            <a:pPr marL="0" lvl="0" indent="0" algn="l">
              <a:lnSpc>
                <a:spcPts val="7919"/>
              </a:lnSpc>
              <a:spcBef>
                <a:spcPct val="0"/>
              </a:spcBef>
            </a:pPr>
            <a:r>
              <a:rPr lang="en-US" sz="6599" u="none" strike="noStrike">
                <a:solidFill>
                  <a:srgbClr val="000000"/>
                </a:solidFill>
                <a:latin typeface="Oswald"/>
                <a:ea typeface="Oswald"/>
                <a:cs typeface="Oswald"/>
                <a:sym typeface="Oswald"/>
              </a:rPr>
              <a:t>UNIT 3: </a:t>
            </a:r>
          </a:p>
          <a:p>
            <a:pPr marL="0" lvl="0" indent="0" algn="l">
              <a:lnSpc>
                <a:spcPts val="7919"/>
              </a:lnSpc>
              <a:spcBef>
                <a:spcPct val="0"/>
              </a:spcBef>
            </a:pPr>
            <a:r>
              <a:rPr lang="en-US" sz="6599" u="none" strike="noStrike">
                <a:solidFill>
                  <a:srgbClr val="000000"/>
                </a:solidFill>
                <a:latin typeface="Oswald"/>
                <a:ea typeface="Oswald"/>
                <a:cs typeface="Oswald"/>
                <a:sym typeface="Oswald"/>
              </a:rPr>
              <a:t>MAINTAINING THE HUMAN DIMENSION AND PEDAGOGICAL CONTROL IN AI TRAINING</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2">
            <a:extLst>
              <a:ext uri="{FF2B5EF4-FFF2-40B4-BE49-F238E27FC236}">
                <a16:creationId xmlns:a16="http://schemas.microsoft.com/office/drawing/2014/main" id="{213E7359-7472-DEC8-C79D-54793FBE1A95}"/>
              </a:ext>
            </a:extLst>
          </p:cNvPr>
          <p:cNvGrpSpPr/>
          <p:nvPr/>
        </p:nvGrpSpPr>
        <p:grpSpPr>
          <a:xfrm>
            <a:off x="7086600" y="6362701"/>
            <a:ext cx="10172700" cy="2895599"/>
            <a:chOff x="0" y="0"/>
            <a:chExt cx="12517336" cy="3256191"/>
          </a:xfrm>
        </p:grpSpPr>
        <p:sp>
          <p:nvSpPr>
            <p:cNvPr id="7" name="Freeform 3">
              <a:extLst>
                <a:ext uri="{FF2B5EF4-FFF2-40B4-BE49-F238E27FC236}">
                  <a16:creationId xmlns:a16="http://schemas.microsoft.com/office/drawing/2014/main" id="{6506AE66-1BC7-D111-8906-47B4AC09F506}"/>
                </a:ext>
              </a:extLst>
            </p:cNvPr>
            <p:cNvSpPr/>
            <p:nvPr/>
          </p:nvSpPr>
          <p:spPr>
            <a:xfrm>
              <a:off x="0" y="0"/>
              <a:ext cx="12517374" cy="3256153"/>
            </a:xfrm>
            <a:custGeom>
              <a:avLst/>
              <a:gdLst/>
              <a:ahLst/>
              <a:cxnLst/>
              <a:rect l="l" t="t" r="r" b="b"/>
              <a:pathLst>
                <a:path w="12517374" h="3256153">
                  <a:moveTo>
                    <a:pt x="0" y="0"/>
                  </a:moveTo>
                  <a:lnTo>
                    <a:pt x="12517374" y="0"/>
                  </a:lnTo>
                  <a:lnTo>
                    <a:pt x="12517374" y="3256153"/>
                  </a:lnTo>
                  <a:lnTo>
                    <a:pt x="0" y="3256153"/>
                  </a:lnTo>
                  <a:lnTo>
                    <a:pt x="0" y="0"/>
                  </a:lnTo>
                  <a:close/>
                </a:path>
              </a:pathLst>
            </a:custGeom>
            <a:blipFill>
              <a:blip r:embed="rId4"/>
              <a:stretch>
                <a:fillRect t="-40483" r="-5884" b="-1"/>
              </a:stretch>
            </a:blipFill>
          </p:spPr>
          <p:txBody>
            <a:bodyPr/>
            <a:lstStyle/>
            <a:p>
              <a:endParaRPr lang="en-GB"/>
            </a:p>
          </p:txBody>
        </p:sp>
      </p:grpSp>
      <p:sp>
        <p:nvSpPr>
          <p:cNvPr id="2" name="TextBox 2"/>
          <p:cNvSpPr txBox="1"/>
          <p:nvPr/>
        </p:nvSpPr>
        <p:spPr>
          <a:xfrm>
            <a:off x="8089811" y="3589163"/>
            <a:ext cx="3771900"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TITLE LAYOUT</a:t>
            </a:r>
          </a:p>
        </p:txBody>
      </p:sp>
      <p:sp>
        <p:nvSpPr>
          <p:cNvPr id="3" name="TextBox 3"/>
          <p:cNvSpPr txBox="1"/>
          <p:nvPr/>
        </p:nvSpPr>
        <p:spPr>
          <a:xfrm>
            <a:off x="1028700" y="2701433"/>
            <a:ext cx="16352101" cy="25336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According to the fundamental principles of the Council of Europe, AI systems are sophisticated imitations of human behavior and decision-making, but lack human intent or understanding.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By treating AI as a "thinker," we risk imperceptibly losing pedagogical control. It is crucial to remember that AI is not a neutral tool; rather, it incorporates the political, economic, and social values ​​of its developers. If we do not question how intelligence and learning are defined in these systems, we unconsciously delegate our teaching to the biases and values ​​of the developer's algorithm.</a:t>
            </a:r>
          </a:p>
        </p:txBody>
      </p:sp>
      <p:sp>
        <p:nvSpPr>
          <p:cNvPr id="4" name="TextBox 4"/>
          <p:cNvSpPr txBox="1"/>
          <p:nvPr/>
        </p:nvSpPr>
        <p:spPr>
          <a:xfrm>
            <a:off x="1028700" y="1085850"/>
            <a:ext cx="16302114"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MAINTAINING THE HUMAN DIMENSION AND PEDAGOGICAL CONTROL IN AI-ASSISTED TRAINING</a:t>
            </a:r>
          </a:p>
        </p:txBody>
      </p:sp>
      <p:sp>
        <p:nvSpPr>
          <p:cNvPr id="5" name="TextBox 5"/>
          <p:cNvSpPr txBox="1"/>
          <p:nvPr/>
        </p:nvSpPr>
        <p:spPr>
          <a:xfrm>
            <a:off x="7667651" y="7086583"/>
            <a:ext cx="9010627" cy="1447800"/>
          </a:xfrm>
          <a:prstGeom prst="rect">
            <a:avLst/>
          </a:prstGeom>
        </p:spPr>
        <p:txBody>
          <a:bodyPr lIns="0" tIns="0" rIns="0" bIns="0" rtlCol="0" anchor="t">
            <a:spAutoFit/>
          </a:bodyPr>
          <a:lstStyle/>
          <a:p>
            <a:pPr marL="0" lvl="0" indent="0" algn="ctr">
              <a:lnSpc>
                <a:spcPts val="2879"/>
              </a:lnSpc>
              <a:spcBef>
                <a:spcPct val="0"/>
              </a:spcBef>
            </a:pPr>
            <a:r>
              <a:rPr lang="en-US" sz="2400" u="none" strike="noStrike" dirty="0">
                <a:solidFill>
                  <a:srgbClr val="000000"/>
                </a:solidFill>
                <a:latin typeface="Lato Light" panose="020F0302020204030203" pitchFamily="34" charset="0"/>
                <a:ea typeface="Lato"/>
                <a:cs typeface="Lato"/>
                <a:sym typeface="Lato"/>
              </a:rPr>
              <a:t>Always begin and end AI-assisted activities with human intervention. Ask students to first write down their own ideas or questions before using AI, and require them to review, edit, and justify the AI-generated response afterward.</a:t>
            </a:r>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839200" y="1996100"/>
            <a:ext cx="8676113" cy="6294800"/>
          </a:xfrm>
          <a:prstGeom prst="rect">
            <a:avLst/>
          </a:prstGeom>
        </p:spPr>
        <p:txBody>
          <a:bodyPr wrap="square"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Pedagogical control is maintained by placing the human being as an active agent in the entire educational process.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This involves several key functions you as educator:</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Ethical interpreter:</a:t>
            </a:r>
            <a:r>
              <a:rPr lang="en-US" sz="2400" u="none" strike="noStrike" dirty="0">
                <a:solidFill>
                  <a:srgbClr val="000000"/>
                </a:solidFill>
                <a:latin typeface="Lato"/>
                <a:ea typeface="Lato"/>
                <a:cs typeface="Lato"/>
                <a:sym typeface="Lato"/>
              </a:rPr>
              <a:t> </a:t>
            </a:r>
            <a:r>
              <a:rPr lang="en-US" sz="2400" u="none" strike="noStrike" dirty="0">
                <a:solidFill>
                  <a:srgbClr val="000000"/>
                </a:solidFill>
                <a:latin typeface="Lato Light"/>
                <a:ea typeface="Lato Light"/>
                <a:cs typeface="Lato Light"/>
                <a:sym typeface="Lato Light"/>
              </a:rPr>
              <a:t>guides students in the critical evaluation of AI results, helping them to detect biases and understand their implications. </a:t>
            </a:r>
          </a:p>
          <a:p>
            <a:pPr marL="434340" lvl="1" indent="-21717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Reflective guide: </a:t>
            </a:r>
            <a:r>
              <a:rPr lang="en-US" sz="2400" u="none" strike="noStrike" dirty="0">
                <a:solidFill>
                  <a:srgbClr val="000000"/>
                </a:solidFill>
                <a:latin typeface="Lato Light"/>
                <a:ea typeface="Lato Light"/>
                <a:cs typeface="Lato Light"/>
                <a:sym typeface="Lato Light"/>
              </a:rPr>
              <a:t>encourages active learning, urging you to question AI recommendations rather than accepting them without analysis. </a:t>
            </a:r>
          </a:p>
          <a:p>
            <a:pPr marL="434340" lvl="1" indent="-21717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The “Human Inquiry–AI–Human Empowerment” (I-AI-I)</a:t>
            </a:r>
            <a:r>
              <a:rPr lang="en-US" sz="2400" u="none" strike="noStrike" dirty="0">
                <a:solidFill>
                  <a:srgbClr val="000000"/>
                </a:solidFill>
                <a:latin typeface="Lato"/>
                <a:ea typeface="Lato"/>
                <a:cs typeface="Lato"/>
                <a:sym typeface="Lato"/>
              </a:rPr>
              <a:t> </a:t>
            </a:r>
            <a:r>
              <a:rPr lang="en-US" sz="2400" u="none" strike="noStrike" dirty="0">
                <a:solidFill>
                  <a:srgbClr val="000000"/>
                </a:solidFill>
                <a:latin typeface="Lato Light"/>
                <a:ea typeface="Lato Light"/>
                <a:cs typeface="Lato Light"/>
                <a:sym typeface="Lato Light"/>
              </a:rPr>
              <a:t>framework states that the use of AI should begin with human inquiry and end with human review and reflection, preventing AI from being the final product.</a:t>
            </a:r>
          </a:p>
        </p:txBody>
      </p:sp>
      <p:grpSp>
        <p:nvGrpSpPr>
          <p:cNvPr id="3" name="Group 3"/>
          <p:cNvGrpSpPr/>
          <p:nvPr/>
        </p:nvGrpSpPr>
        <p:grpSpPr>
          <a:xfrm>
            <a:off x="0" y="0"/>
            <a:ext cx="8072999" cy="10287000"/>
            <a:chOff x="0" y="0"/>
            <a:chExt cx="10763999" cy="13716000"/>
          </a:xfrm>
        </p:grpSpPr>
        <p:sp>
          <p:nvSpPr>
            <p:cNvPr id="4" name="Freeform 4"/>
            <p:cNvSpPr/>
            <p:nvPr/>
          </p:nvSpPr>
          <p:spPr>
            <a:xfrm>
              <a:off x="0" y="0"/>
              <a:ext cx="10764012" cy="13716000"/>
            </a:xfrm>
            <a:custGeom>
              <a:avLst/>
              <a:gdLst/>
              <a:ahLst/>
              <a:cxnLst/>
              <a:rect l="l" t="t" r="r" b="b"/>
              <a:pathLst>
                <a:path w="10764012" h="13716000">
                  <a:moveTo>
                    <a:pt x="0" y="0"/>
                  </a:moveTo>
                  <a:lnTo>
                    <a:pt x="10764012" y="0"/>
                  </a:lnTo>
                  <a:lnTo>
                    <a:pt x="10764012" y="13716000"/>
                  </a:lnTo>
                  <a:lnTo>
                    <a:pt x="0" y="13716000"/>
                  </a:lnTo>
                  <a:lnTo>
                    <a:pt x="0" y="0"/>
                  </a:lnTo>
                  <a:close/>
                </a:path>
              </a:pathLst>
            </a:custGeom>
            <a:blipFill>
              <a:blip r:embed="rId4"/>
              <a:stretch>
                <a:fillRect l="-8673" r="-61120"/>
              </a:stretch>
            </a:blipFill>
          </p:spPr>
          <p:txBody>
            <a:bodyPr/>
            <a:lstStyle/>
            <a:p>
              <a:endParaRPr lang="es-ES"/>
            </a:p>
          </p:txBody>
        </p:sp>
      </p:gr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8392576" cy="1721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MAINTAINING THE HUMAN DIMENSION AND PEDAGOGICAL CONTROL IN AI-ASSISTED TRAINING</a:t>
            </a:r>
          </a:p>
        </p:txBody>
      </p:sp>
      <p:sp>
        <p:nvSpPr>
          <p:cNvPr id="3" name="TextBox 3"/>
          <p:cNvSpPr txBox="1"/>
          <p:nvPr/>
        </p:nvSpPr>
        <p:spPr>
          <a:xfrm>
            <a:off x="1028700" y="3090407"/>
            <a:ext cx="9209385" cy="6666697"/>
          </a:xfrm>
          <a:prstGeom prst="rect">
            <a:avLst/>
          </a:prstGeom>
        </p:spPr>
        <p:txBody>
          <a:bodyPr lIns="0" tIns="0" rIns="0" bIns="0" rtlCol="0" anchor="t">
            <a:spAutoFit/>
          </a:bodyPr>
          <a:lstStyle/>
          <a:p>
            <a:pPr marL="0" lvl="0" indent="0" algn="just">
              <a:lnSpc>
                <a:spcPts val="2879"/>
              </a:lnSpc>
              <a:spcBef>
                <a:spcPct val="0"/>
              </a:spcBef>
            </a:pPr>
            <a:endParaRPr dirty="0"/>
          </a:p>
          <a:p>
            <a:pPr marL="434340" lvl="1" indent="-217170" algn="just">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Research (Chiu et al., 2023) shows that educators have a greater impact on student motivation than the perceived intelligence of the AI ​​itself. </a:t>
            </a:r>
          </a:p>
          <a:p>
            <a:pPr marL="434340" lvl="1" indent="-21717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By delegating administrative or repetitive tasks to AI, you can focus more on social-emotional learning, mentoring, and creative problem-solving. </a:t>
            </a:r>
          </a:p>
          <a:p>
            <a:pPr marL="434340" lvl="1" indent="-21717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You must ensure that AI remains a support tool, while human judgment and guidance remain essential. </a:t>
            </a:r>
          </a:p>
          <a:p>
            <a:pPr marL="434340" lvl="1" indent="-21717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algn="just">
              <a:lnSpc>
                <a:spcPts val="2879"/>
              </a:lnSpc>
              <a:spcBef>
                <a:spcPct val="0"/>
              </a:spcBef>
            </a:pPr>
            <a:r>
              <a:rPr lang="en-US" sz="2400" u="none" strike="noStrike" dirty="0">
                <a:solidFill>
                  <a:srgbClr val="000000"/>
                </a:solidFill>
                <a:latin typeface="Lato Light"/>
                <a:ea typeface="Lato Light"/>
                <a:cs typeface="Lato Light"/>
                <a:sym typeface="Lato Light"/>
              </a:rPr>
              <a:t>A key question is: </a:t>
            </a:r>
          </a:p>
          <a:p>
            <a:pPr marL="434340" lvl="1" indent="-21717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ctr">
              <a:lnSpc>
                <a:spcPts val="2879"/>
              </a:lnSpc>
              <a:spcBef>
                <a:spcPct val="0"/>
              </a:spcBef>
            </a:pPr>
            <a:r>
              <a:rPr lang="en-US" sz="2400" b="1" u="none" strike="noStrike" dirty="0">
                <a:solidFill>
                  <a:srgbClr val="000000"/>
                </a:solidFill>
                <a:latin typeface="Lato Light"/>
                <a:ea typeface="Lato Light"/>
                <a:cs typeface="Lato Light"/>
                <a:sym typeface="Lato Light"/>
              </a:rPr>
              <a:t>Are you training students to rely on AI to think for them, or to let AI help them think more deeply for themselves?</a:t>
            </a:r>
          </a:p>
          <a:p>
            <a:pPr marL="434340" lvl="1" indent="-21717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p:txBody>
      </p:sp>
      <p:grpSp>
        <p:nvGrpSpPr>
          <p:cNvPr id="4" name="Group 4"/>
          <p:cNvGrpSpPr/>
          <p:nvPr/>
        </p:nvGrpSpPr>
        <p:grpSpPr>
          <a:xfrm>
            <a:off x="10771651" y="0"/>
            <a:ext cx="7516349" cy="10287000"/>
            <a:chOff x="0" y="0"/>
            <a:chExt cx="10021799" cy="13716000"/>
          </a:xfrm>
        </p:grpSpPr>
        <p:sp>
          <p:nvSpPr>
            <p:cNvPr id="5" name="Freeform 5"/>
            <p:cNvSpPr/>
            <p:nvPr/>
          </p:nvSpPr>
          <p:spPr>
            <a:xfrm>
              <a:off x="0" y="0"/>
              <a:ext cx="10021824" cy="13716000"/>
            </a:xfrm>
            <a:custGeom>
              <a:avLst/>
              <a:gdLst/>
              <a:ahLst/>
              <a:cxnLst/>
              <a:rect l="l" t="t" r="r" b="b"/>
              <a:pathLst>
                <a:path w="10021824" h="13716000">
                  <a:moveTo>
                    <a:pt x="0" y="0"/>
                  </a:moveTo>
                  <a:lnTo>
                    <a:pt x="10021824" y="0"/>
                  </a:lnTo>
                  <a:lnTo>
                    <a:pt x="10021824" y="13716000"/>
                  </a:lnTo>
                  <a:lnTo>
                    <a:pt x="0" y="13716000"/>
                  </a:lnTo>
                  <a:lnTo>
                    <a:pt x="0" y="0"/>
                  </a:lnTo>
                  <a:close/>
                </a:path>
              </a:pathLst>
            </a:custGeom>
            <a:blipFill>
              <a:blip r:embed="rId4"/>
              <a:stretch>
                <a:fillRect l="-105296" b="-2"/>
              </a:stretch>
            </a:blipFill>
          </p:spPr>
          <p:txBody>
            <a:bodyPr/>
            <a:lstStyle/>
            <a:p>
              <a:endParaRPr lang="es-ES"/>
            </a:p>
          </p:txBody>
        </p:sp>
      </p:gr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445787" y="2391633"/>
            <a:ext cx="8813513" cy="687705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dirty="0">
                <a:solidFill>
                  <a:srgbClr val="000000"/>
                </a:solidFill>
                <a:latin typeface="Lato Light"/>
                <a:ea typeface="Lato Light"/>
                <a:cs typeface="Lato Light"/>
                <a:sym typeface="Lato Light"/>
              </a:rPr>
              <a:t>Context</a:t>
            </a:r>
            <a:r>
              <a:rPr lang="en-US" sz="2400" u="none" strike="noStrike" dirty="0">
                <a:solidFill>
                  <a:srgbClr val="000000"/>
                </a:solidFill>
                <a:latin typeface="Lato Light"/>
                <a:ea typeface="Lato Light"/>
                <a:cs typeface="Lato Light"/>
                <a:sym typeface="Lato Light"/>
              </a:rPr>
              <a:t>: Your institution has adopted an AI platform that generates curricula, grades assignments, and suggests interventions based on interaction data.</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b="1" dirty="0">
                <a:solidFill>
                  <a:srgbClr val="000000"/>
                </a:solidFill>
                <a:latin typeface="Lato Light"/>
                <a:ea typeface="Lato Light"/>
                <a:cs typeface="Lato Light"/>
                <a:sym typeface="Lato Light"/>
              </a:rPr>
              <a:t>C</a:t>
            </a:r>
            <a:r>
              <a:rPr lang="en-US" sz="2400" b="1" u="none" strike="noStrike" dirty="0">
                <a:solidFill>
                  <a:srgbClr val="000000"/>
                </a:solidFill>
                <a:latin typeface="Lato Light"/>
                <a:ea typeface="Lato Light"/>
                <a:cs typeface="Lato Light"/>
                <a:sym typeface="Lato Light"/>
              </a:rPr>
              <a:t>hallenge</a:t>
            </a:r>
            <a:r>
              <a:rPr lang="en-US" sz="2400" u="none" strike="noStrike" dirty="0">
                <a:solidFill>
                  <a:srgbClr val="000000"/>
                </a:solidFill>
                <a:latin typeface="Lato Light"/>
                <a:ea typeface="Lato Light"/>
                <a:cs typeface="Lato Light"/>
                <a:sym typeface="Lato Light"/>
              </a:rPr>
              <a:t>: A group of students requests a meeting. They perceive the training as impersonal and consider the AI ​​feedback generic and not very useful for improving their skills.</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How to regain control?</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u="sng" strike="noStrike" dirty="0">
                <a:solidFill>
                  <a:srgbClr val="000000"/>
                </a:solidFill>
                <a:latin typeface="Lato Light"/>
                <a:ea typeface="Lato Light"/>
                <a:cs typeface="Lato Light"/>
                <a:sym typeface="Lato Light"/>
              </a:rPr>
              <a:t>Option A</a:t>
            </a:r>
            <a:r>
              <a:rPr lang="en-US" sz="2400" u="none" strike="noStrike" dirty="0">
                <a:solidFill>
                  <a:srgbClr val="000000"/>
                </a:solidFill>
                <a:latin typeface="Lato Light"/>
                <a:ea typeface="Lato Light"/>
                <a:cs typeface="Lato Light"/>
                <a:sym typeface="Lato Light"/>
              </a:rPr>
              <a:t>: AI as draft (pedagogical control): establishes that no AI-generated content is shown to students without prior contextualization by the teacher. </a:t>
            </a:r>
          </a:p>
          <a:p>
            <a:pPr marL="434340" lvl="1" indent="-217170" algn="just">
              <a:lnSpc>
                <a:spcPts val="2879"/>
              </a:lnSpc>
              <a:spcBef>
                <a:spcPct val="0"/>
              </a:spcBef>
              <a:buFont typeface="Arial"/>
              <a:buChar char="•"/>
            </a:pPr>
            <a:r>
              <a:rPr lang="en-US" sz="2400" u="sng" strike="noStrike" dirty="0">
                <a:solidFill>
                  <a:srgbClr val="000000"/>
                </a:solidFill>
                <a:latin typeface="Lato Light"/>
                <a:ea typeface="Lato Light"/>
                <a:cs typeface="Lato Light"/>
                <a:sym typeface="Lato Light"/>
              </a:rPr>
              <a:t>Option B</a:t>
            </a:r>
            <a:r>
              <a:rPr lang="en-US" sz="2400" u="none" strike="noStrike" dirty="0">
                <a:solidFill>
                  <a:srgbClr val="000000"/>
                </a:solidFill>
                <a:latin typeface="Lato Light"/>
                <a:ea typeface="Lato Light"/>
                <a:cs typeface="Lato Light"/>
                <a:sym typeface="Lato Light"/>
              </a:rPr>
              <a:t>: Evaluation with human interaction (human dimension): AI covers the knowledge section, but 30% of the grade depends on a mandatory professional conversation with the teacher. </a:t>
            </a:r>
          </a:p>
          <a:p>
            <a:pPr marL="434340" lvl="1" indent="-217170" algn="just">
              <a:lnSpc>
                <a:spcPts val="2879"/>
              </a:lnSpc>
              <a:spcBef>
                <a:spcPct val="0"/>
              </a:spcBef>
              <a:buFont typeface="Arial"/>
              <a:buChar char="•"/>
            </a:pPr>
            <a:r>
              <a:rPr lang="en-US" sz="2400" u="sng" strike="noStrike" dirty="0">
                <a:solidFill>
                  <a:srgbClr val="000000"/>
                </a:solidFill>
                <a:latin typeface="Lato Light"/>
                <a:ea typeface="Lato Light"/>
                <a:cs typeface="Lato Light"/>
                <a:sym typeface="Lato Light"/>
              </a:rPr>
              <a:t>Option C</a:t>
            </a:r>
            <a:r>
              <a:rPr lang="en-US" sz="2400" u="none" strike="noStrike" dirty="0">
                <a:solidFill>
                  <a:srgbClr val="000000"/>
                </a:solidFill>
                <a:latin typeface="Lato Light"/>
                <a:ea typeface="Lato Light"/>
                <a:cs typeface="Lato Light"/>
                <a:sym typeface="Lato Light"/>
              </a:rPr>
              <a:t>: Critical AI Literacy (student agency): You turn AI into an object of analysis and study.</a:t>
            </a:r>
          </a:p>
        </p:txBody>
      </p:sp>
      <p:sp>
        <p:nvSpPr>
          <p:cNvPr id="3" name="TextBox 3"/>
          <p:cNvSpPr txBox="1"/>
          <p:nvPr/>
        </p:nvSpPr>
        <p:spPr>
          <a:xfrm>
            <a:off x="8445787" y="1085850"/>
            <a:ext cx="5831681"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CHALLENGE-BASED SCENARIO</a:t>
            </a:r>
          </a:p>
        </p:txBody>
      </p:sp>
      <p:grpSp>
        <p:nvGrpSpPr>
          <p:cNvPr id="4" name="Group 4"/>
          <p:cNvGrpSpPr/>
          <p:nvPr/>
        </p:nvGrpSpPr>
        <p:grpSpPr>
          <a:xfrm>
            <a:off x="-1329117" y="0"/>
            <a:ext cx="9017670" cy="10287000"/>
            <a:chOff x="0" y="0"/>
            <a:chExt cx="12023560" cy="13716000"/>
          </a:xfrm>
        </p:grpSpPr>
        <p:sp>
          <p:nvSpPr>
            <p:cNvPr id="5" name="Freeform 5"/>
            <p:cNvSpPr/>
            <p:nvPr/>
          </p:nvSpPr>
          <p:spPr>
            <a:xfrm>
              <a:off x="0" y="0"/>
              <a:ext cx="12023598" cy="13716000"/>
            </a:xfrm>
            <a:custGeom>
              <a:avLst/>
              <a:gdLst/>
              <a:ahLst/>
              <a:cxnLst/>
              <a:rect l="l" t="t" r="r" b="b"/>
              <a:pathLst>
                <a:path w="12023598" h="13716000">
                  <a:moveTo>
                    <a:pt x="0" y="0"/>
                  </a:moveTo>
                  <a:lnTo>
                    <a:pt x="12023598" y="0"/>
                  </a:lnTo>
                  <a:lnTo>
                    <a:pt x="12023598" y="13716000"/>
                  </a:lnTo>
                  <a:lnTo>
                    <a:pt x="0" y="13716000"/>
                  </a:lnTo>
                  <a:lnTo>
                    <a:pt x="0" y="0"/>
                  </a:lnTo>
                  <a:close/>
                </a:path>
              </a:pathLst>
            </a:custGeom>
            <a:blipFill>
              <a:blip r:embed="rId4"/>
              <a:stretch>
                <a:fillRect l="-34132" t="-802" r="-19991" b="-590"/>
              </a:stretch>
            </a:blipFill>
          </p:spPr>
          <p:txBody>
            <a:bodyPr/>
            <a:lstStyle/>
            <a:p>
              <a:endParaRPr lang="es-ES"/>
            </a:p>
          </p:txBody>
        </p:sp>
      </p:gr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6682"/>
            <a:ext cx="18288000" cy="2086689"/>
            <a:chOff x="0" y="0"/>
            <a:chExt cx="24384000" cy="2782252"/>
          </a:xfrm>
        </p:grpSpPr>
        <p:sp>
          <p:nvSpPr>
            <p:cNvPr id="3" name="Freeform 3"/>
            <p:cNvSpPr/>
            <p:nvPr/>
          </p:nvSpPr>
          <p:spPr>
            <a:xfrm>
              <a:off x="0" y="0"/>
              <a:ext cx="24384000" cy="2782189"/>
            </a:xfrm>
            <a:custGeom>
              <a:avLst/>
              <a:gdLst/>
              <a:ahLst/>
              <a:cxnLst/>
              <a:rect l="l" t="t" r="r" b="b"/>
              <a:pathLst>
                <a:path w="24384000" h="2782189">
                  <a:moveTo>
                    <a:pt x="0" y="0"/>
                  </a:moveTo>
                  <a:lnTo>
                    <a:pt x="24384000" y="0"/>
                  </a:lnTo>
                  <a:lnTo>
                    <a:pt x="24384000" y="2782189"/>
                  </a:lnTo>
                  <a:lnTo>
                    <a:pt x="0" y="2782189"/>
                  </a:lnTo>
                  <a:lnTo>
                    <a:pt x="0" y="0"/>
                  </a:lnTo>
                  <a:close/>
                </a:path>
              </a:pathLst>
            </a:custGeom>
            <a:blipFill>
              <a:blip r:embed="rId4">
                <a:alphaModFix amt="50000"/>
              </a:blip>
              <a:stretch>
                <a:fillRect t="-234395" b="-331860"/>
              </a:stretch>
            </a:blipFill>
          </p:spPr>
          <p:txBody>
            <a:bodyPr/>
            <a:lstStyle/>
            <a:p>
              <a:endParaRPr lang="es-ES"/>
            </a:p>
          </p:txBody>
        </p:sp>
      </p:grpSp>
      <p:sp>
        <p:nvSpPr>
          <p:cNvPr id="4" name="TextBox 4"/>
          <p:cNvSpPr txBox="1"/>
          <p:nvPr/>
        </p:nvSpPr>
        <p:spPr>
          <a:xfrm>
            <a:off x="712670" y="775821"/>
            <a:ext cx="9900304" cy="940746"/>
          </a:xfrm>
          <a:prstGeom prst="rect">
            <a:avLst/>
          </a:prstGeom>
        </p:spPr>
        <p:txBody>
          <a:bodyPr lIns="0" tIns="0" rIns="0" bIns="0" rtlCol="0" anchor="t">
            <a:spAutoFit/>
          </a:bodyPr>
          <a:lstStyle/>
          <a:p>
            <a:pPr algn="l">
              <a:lnSpc>
                <a:spcPts val="6480"/>
              </a:lnSpc>
            </a:pPr>
            <a:r>
              <a:rPr lang="en-US" sz="6000">
                <a:solidFill>
                  <a:srgbClr val="000000"/>
                </a:solidFill>
                <a:latin typeface="Oswald"/>
                <a:ea typeface="Oswald"/>
                <a:cs typeface="Oswald"/>
                <a:sym typeface="Oswald"/>
              </a:rPr>
              <a:t>Learning Scenario</a:t>
            </a:r>
          </a:p>
        </p:txBody>
      </p:sp>
      <p:sp>
        <p:nvSpPr>
          <p:cNvPr id="5" name="TextBox 5"/>
          <p:cNvSpPr txBox="1"/>
          <p:nvPr/>
        </p:nvSpPr>
        <p:spPr>
          <a:xfrm>
            <a:off x="832314" y="2687403"/>
            <a:ext cx="15970948" cy="6392263"/>
          </a:xfrm>
          <a:prstGeom prst="rect">
            <a:avLst/>
          </a:prstGeom>
        </p:spPr>
        <p:txBody>
          <a:bodyPr lIns="0" tIns="0" rIns="0" bIns="0" rtlCol="0" anchor="t">
            <a:spAutoFit/>
          </a:bodyPr>
          <a:lstStyle/>
          <a:p>
            <a:pPr algn="l">
              <a:lnSpc>
                <a:spcPts val="4347"/>
              </a:lnSpc>
            </a:pPr>
            <a:r>
              <a:rPr lang="en-US" sz="2600" dirty="0">
                <a:solidFill>
                  <a:srgbClr val="000000"/>
                </a:solidFill>
                <a:latin typeface="Lato Light" panose="020F0302020204030203" pitchFamily="34" charset="0"/>
                <a:ea typeface="Lato Light"/>
                <a:cs typeface="Lato Light"/>
                <a:sym typeface="Lato Light"/>
              </a:rPr>
              <a:t>In a CVET workshop, trainees preparing for a certification are feeding error codes straight into a Generative AI tool, which gives step-by-step repair instructions. One trainee asks, </a:t>
            </a:r>
            <a:r>
              <a:rPr lang="en-US" sz="2600" i="1" dirty="0">
                <a:solidFill>
                  <a:srgbClr val="000000"/>
                </a:solidFill>
                <a:latin typeface="Lato Light" panose="020F0302020204030203" pitchFamily="34" charset="0"/>
                <a:ea typeface="Lato Light Italics"/>
                <a:cs typeface="Lato Light Italics"/>
                <a:sym typeface="Lato Light Italics"/>
              </a:rPr>
              <a:t>"If AI can diagnose this instantly, why learn the theory?“</a:t>
            </a:r>
          </a:p>
          <a:p>
            <a:pPr algn="l">
              <a:lnSpc>
                <a:spcPts val="4347"/>
              </a:lnSpc>
            </a:pPr>
            <a:endParaRPr lang="en-US" sz="2600" i="1" dirty="0">
              <a:solidFill>
                <a:srgbClr val="000000"/>
              </a:solidFill>
              <a:latin typeface="Lato Light" panose="020F0302020204030203" pitchFamily="34" charset="0"/>
              <a:ea typeface="Lato Light Italics"/>
              <a:cs typeface="Lato Light Italics"/>
              <a:sym typeface="Lato Light Italics"/>
            </a:endParaRPr>
          </a:p>
          <a:p>
            <a:pPr algn="l">
              <a:lnSpc>
                <a:spcPts val="4347"/>
              </a:lnSpc>
            </a:pPr>
            <a:r>
              <a:rPr lang="en-US" sz="2600" dirty="0">
                <a:solidFill>
                  <a:srgbClr val="000000"/>
                </a:solidFill>
                <a:latin typeface="Lato Light" panose="020F0302020204030203" pitchFamily="34" charset="0"/>
                <a:ea typeface="Lato Light"/>
                <a:cs typeface="Lato Light"/>
                <a:sym typeface="Lato Light"/>
              </a:rPr>
              <a:t>The trainer responds by acting as an Ethical Interpreter:</a:t>
            </a:r>
          </a:p>
          <a:p>
            <a:pPr marL="712945" lvl="1" indent="-356473" algn="l">
              <a:lnSpc>
                <a:spcPts val="4347"/>
              </a:lnSpc>
              <a:buFont typeface="Arial"/>
              <a:buChar char="•"/>
            </a:pPr>
            <a:r>
              <a:rPr lang="en-US" sz="2600" dirty="0">
                <a:solidFill>
                  <a:srgbClr val="000000"/>
                </a:solidFill>
                <a:latin typeface="Lato Light" panose="020F0302020204030203" pitchFamily="34" charset="0"/>
                <a:ea typeface="Lato Light"/>
                <a:cs typeface="Lato Light"/>
                <a:sym typeface="Lato Light"/>
              </a:rPr>
              <a:t>Requires an </a:t>
            </a:r>
            <a:r>
              <a:rPr lang="en-US" sz="2600" b="1" dirty="0">
                <a:solidFill>
                  <a:srgbClr val="000000"/>
                </a:solidFill>
                <a:latin typeface="Lato Light" panose="020F0302020204030203" pitchFamily="34" charset="0"/>
                <a:ea typeface="Lato Bold"/>
                <a:cs typeface="Lato Bold"/>
                <a:sym typeface="Lato Bold"/>
              </a:rPr>
              <a:t>oral defense</a:t>
            </a:r>
            <a:r>
              <a:rPr lang="en-US" sz="2600" dirty="0">
                <a:solidFill>
                  <a:srgbClr val="000000"/>
                </a:solidFill>
                <a:latin typeface="Lato Light" panose="020F0302020204030203" pitchFamily="34" charset="0"/>
                <a:ea typeface="Lato Light"/>
                <a:cs typeface="Lato Light"/>
                <a:sym typeface="Lato Light"/>
              </a:rPr>
              <a:t>, where trainees explain what the AI missed (example: safety risks or quirks specific to the school's older equipment).</a:t>
            </a:r>
          </a:p>
          <a:p>
            <a:pPr marL="712945" lvl="1" indent="-356473" algn="l">
              <a:lnSpc>
                <a:spcPts val="4347"/>
              </a:lnSpc>
              <a:buFont typeface="Arial"/>
              <a:buChar char="•"/>
            </a:pPr>
            <a:r>
              <a:rPr lang="en-US" sz="2600" dirty="0">
                <a:solidFill>
                  <a:srgbClr val="000000"/>
                </a:solidFill>
                <a:latin typeface="Lato Light" panose="020F0302020204030203" pitchFamily="34" charset="0"/>
                <a:ea typeface="Lato Light"/>
                <a:cs typeface="Lato Light"/>
                <a:sym typeface="Lato Light"/>
              </a:rPr>
              <a:t>Has trainees keep a </a:t>
            </a:r>
            <a:r>
              <a:rPr lang="en-US" sz="2600" b="1" dirty="0">
                <a:solidFill>
                  <a:srgbClr val="000000"/>
                </a:solidFill>
                <a:latin typeface="Lato Light" panose="020F0302020204030203" pitchFamily="34" charset="0"/>
                <a:ea typeface="Lato Bold"/>
                <a:cs typeface="Lato Bold"/>
                <a:sym typeface="Lato Bold"/>
              </a:rPr>
              <a:t>reflection log</a:t>
            </a:r>
            <a:r>
              <a:rPr lang="en-US" sz="2600" dirty="0">
                <a:solidFill>
                  <a:srgbClr val="000000"/>
                </a:solidFill>
                <a:latin typeface="Lato Light" panose="020F0302020204030203" pitchFamily="34" charset="0"/>
                <a:ea typeface="Lato Light"/>
                <a:cs typeface="Lato Light"/>
                <a:sym typeface="Lato Light"/>
              </a:rPr>
              <a:t> of which AI suggestions they changed or rejected, and why?.</a:t>
            </a:r>
          </a:p>
          <a:p>
            <a:pPr marL="712945" lvl="1" indent="-356473" algn="l">
              <a:lnSpc>
                <a:spcPts val="4347"/>
              </a:lnSpc>
            </a:pPr>
            <a:endParaRPr lang="en-US" sz="2600" dirty="0">
              <a:solidFill>
                <a:srgbClr val="000000"/>
              </a:solidFill>
              <a:latin typeface="Lato Light" panose="020F0302020204030203" pitchFamily="34" charset="0"/>
              <a:ea typeface="Lato Light"/>
              <a:cs typeface="Lato Light"/>
              <a:sym typeface="Lato Light"/>
            </a:endParaRPr>
          </a:p>
          <a:p>
            <a:pPr marL="0" lvl="1" indent="-356473">
              <a:lnSpc>
                <a:spcPts val="4347"/>
              </a:lnSpc>
            </a:pPr>
            <a:r>
              <a:rPr lang="en-US" sz="2600" dirty="0">
                <a:solidFill>
                  <a:srgbClr val="000000"/>
                </a:solidFill>
                <a:latin typeface="Lato Light" panose="020F0302020204030203" pitchFamily="34" charset="0"/>
                <a:sym typeface="Lato Light"/>
              </a:rPr>
              <a:t>The trainer keeps control of the learning by making sure every AI interaction starts with human questioning and ends with human reflection.</a:t>
            </a:r>
          </a:p>
          <a:p>
            <a:pPr marL="475297" lvl="1" indent="-237648" algn="l">
              <a:lnSpc>
                <a:spcPts val="2520"/>
              </a:lnSpc>
            </a:pPr>
            <a:endParaRPr lang="en-US" sz="3150" dirty="0">
              <a:solidFill>
                <a:srgbClr val="000000"/>
              </a:solidFill>
              <a:latin typeface="Lato Light"/>
              <a:ea typeface="Lato Light"/>
              <a:cs typeface="Lato Light"/>
              <a:sym typeface="Lato Light"/>
            </a:endParaRPr>
          </a:p>
        </p:txBody>
      </p:sp>
      <p:grpSp>
        <p:nvGrpSpPr>
          <p:cNvPr id="6" name="Group 6"/>
          <p:cNvGrpSpPr/>
          <p:nvPr/>
        </p:nvGrpSpPr>
        <p:grpSpPr>
          <a:xfrm>
            <a:off x="14965994" y="349444"/>
            <a:ext cx="2799445" cy="1224267"/>
            <a:chOff x="0" y="0"/>
            <a:chExt cx="3732593" cy="1632356"/>
          </a:xfrm>
        </p:grpSpPr>
        <p:sp>
          <p:nvSpPr>
            <p:cNvPr id="7" name="Freeform 7" descr="A logo with a person's head in a circle  AI-generated content may be incorrect."/>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5"/>
              <a:stretch>
                <a:fillRect r="1" b="-1"/>
              </a:stretch>
            </a:blipFill>
          </p:spPr>
          <p:txBody>
            <a:bodyPr/>
            <a:lstStyle/>
            <a:p>
              <a:endParaRPr lang="es-ES"/>
            </a:p>
          </p:txBody>
        </p:sp>
      </p:gr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6682"/>
            <a:ext cx="18288000" cy="2086689"/>
            <a:chOff x="0" y="0"/>
            <a:chExt cx="24384000" cy="2782252"/>
          </a:xfrm>
        </p:grpSpPr>
        <p:sp>
          <p:nvSpPr>
            <p:cNvPr id="3" name="Freeform 3"/>
            <p:cNvSpPr/>
            <p:nvPr/>
          </p:nvSpPr>
          <p:spPr>
            <a:xfrm>
              <a:off x="0" y="0"/>
              <a:ext cx="24384000" cy="2782189"/>
            </a:xfrm>
            <a:custGeom>
              <a:avLst/>
              <a:gdLst/>
              <a:ahLst/>
              <a:cxnLst/>
              <a:rect l="l" t="t" r="r" b="b"/>
              <a:pathLst>
                <a:path w="24384000" h="2782189">
                  <a:moveTo>
                    <a:pt x="0" y="0"/>
                  </a:moveTo>
                  <a:lnTo>
                    <a:pt x="24384000" y="0"/>
                  </a:lnTo>
                  <a:lnTo>
                    <a:pt x="24384000" y="2782189"/>
                  </a:lnTo>
                  <a:lnTo>
                    <a:pt x="0" y="2782189"/>
                  </a:lnTo>
                  <a:lnTo>
                    <a:pt x="0" y="0"/>
                  </a:lnTo>
                  <a:close/>
                </a:path>
              </a:pathLst>
            </a:custGeom>
            <a:blipFill>
              <a:blip r:embed="rId4">
                <a:alphaModFix amt="50000"/>
              </a:blip>
              <a:stretch>
                <a:fillRect t="-234382" b="-331873"/>
              </a:stretch>
            </a:blipFill>
          </p:spPr>
          <p:txBody>
            <a:bodyPr/>
            <a:lstStyle/>
            <a:p>
              <a:endParaRPr lang="es-ES"/>
            </a:p>
          </p:txBody>
        </p:sp>
      </p:grpSp>
      <p:sp>
        <p:nvSpPr>
          <p:cNvPr id="4" name="TextBox 4"/>
          <p:cNvSpPr txBox="1"/>
          <p:nvPr/>
        </p:nvSpPr>
        <p:spPr>
          <a:xfrm>
            <a:off x="931888" y="716909"/>
            <a:ext cx="16424396" cy="635651"/>
          </a:xfrm>
          <a:prstGeom prst="rect">
            <a:avLst/>
          </a:prstGeom>
        </p:spPr>
        <p:txBody>
          <a:bodyPr lIns="0" tIns="0" rIns="0" bIns="0" rtlCol="0" anchor="t">
            <a:spAutoFit/>
          </a:bodyPr>
          <a:lstStyle/>
          <a:p>
            <a:pPr algn="l">
              <a:lnSpc>
                <a:spcPts val="6480"/>
              </a:lnSpc>
            </a:pPr>
            <a:r>
              <a:rPr lang="en-US" sz="6000">
                <a:solidFill>
                  <a:srgbClr val="000000"/>
                </a:solidFill>
                <a:latin typeface="Oswald"/>
                <a:ea typeface="Oswald"/>
                <a:cs typeface="Oswald"/>
                <a:sym typeface="Oswald"/>
              </a:rPr>
              <a:t>Self-Assessment Tool</a:t>
            </a:r>
          </a:p>
        </p:txBody>
      </p:sp>
      <p:grpSp>
        <p:nvGrpSpPr>
          <p:cNvPr id="5" name="Group 5"/>
          <p:cNvGrpSpPr/>
          <p:nvPr/>
        </p:nvGrpSpPr>
        <p:grpSpPr>
          <a:xfrm>
            <a:off x="892750" y="3114037"/>
            <a:ext cx="10856033" cy="690324"/>
            <a:chOff x="0" y="0"/>
            <a:chExt cx="14474711" cy="920432"/>
          </a:xfrm>
        </p:grpSpPr>
        <p:sp>
          <p:nvSpPr>
            <p:cNvPr id="6" name="Freeform 6"/>
            <p:cNvSpPr/>
            <p:nvPr/>
          </p:nvSpPr>
          <p:spPr>
            <a:xfrm>
              <a:off x="0" y="0"/>
              <a:ext cx="14474715" cy="920438"/>
            </a:xfrm>
            <a:custGeom>
              <a:avLst/>
              <a:gdLst/>
              <a:ahLst/>
              <a:cxnLst/>
              <a:rect l="l" t="t" r="r" b="b"/>
              <a:pathLst>
                <a:path w="14474715" h="920438">
                  <a:moveTo>
                    <a:pt x="0" y="0"/>
                  </a:moveTo>
                  <a:lnTo>
                    <a:pt x="14474715" y="0"/>
                  </a:lnTo>
                  <a:lnTo>
                    <a:pt x="14474715" y="920438"/>
                  </a:lnTo>
                  <a:lnTo>
                    <a:pt x="0" y="920438"/>
                  </a:lnTo>
                  <a:close/>
                </a:path>
              </a:pathLst>
            </a:custGeom>
            <a:blipFill>
              <a:blip r:embed="rId5">
                <a:alphaModFix amt="0"/>
              </a:blip>
              <a:stretch>
                <a:fillRect t="-256419" b="-256419"/>
              </a:stretch>
            </a:blipFill>
          </p:spPr>
          <p:txBody>
            <a:bodyPr/>
            <a:lstStyle/>
            <a:p>
              <a:endParaRPr lang="es-ES"/>
            </a:p>
          </p:txBody>
        </p:sp>
        <p:sp>
          <p:nvSpPr>
            <p:cNvPr id="7" name="TextBox 7"/>
            <p:cNvSpPr txBox="1"/>
            <p:nvPr/>
          </p:nvSpPr>
          <p:spPr>
            <a:xfrm>
              <a:off x="0" y="0"/>
              <a:ext cx="14474711" cy="920432"/>
            </a:xfrm>
            <a:prstGeom prst="rect">
              <a:avLst/>
            </a:prstGeom>
          </p:spPr>
          <p:txBody>
            <a:bodyPr lIns="0" tIns="0" rIns="0" bIns="0" rtlCol="0" anchor="ctr"/>
            <a:lstStyle/>
            <a:p>
              <a:pPr algn="l">
                <a:lnSpc>
                  <a:spcPts val="4140"/>
                </a:lnSpc>
              </a:pPr>
              <a:r>
                <a:rPr lang="en-US" sz="3600" dirty="0">
                  <a:solidFill>
                    <a:srgbClr val="000000"/>
                  </a:solidFill>
                  <a:latin typeface="Oswald"/>
                  <a:ea typeface="Oswald"/>
                  <a:cs typeface="Oswald"/>
                  <a:sym typeface="Oswald"/>
                </a:rPr>
                <a:t>3. What is the fundamental requirement of the "Human Inquiry-AI-Human Empowerment" (H-AI-H) model?</a:t>
              </a:r>
            </a:p>
          </p:txBody>
        </p:sp>
      </p:grpSp>
      <p:sp>
        <p:nvSpPr>
          <p:cNvPr id="8" name="TextBox 8"/>
          <p:cNvSpPr txBox="1"/>
          <p:nvPr/>
        </p:nvSpPr>
        <p:spPr>
          <a:xfrm>
            <a:off x="930545" y="4455424"/>
            <a:ext cx="10127209" cy="4417428"/>
          </a:xfrm>
          <a:prstGeom prst="rect">
            <a:avLst/>
          </a:prstGeom>
        </p:spPr>
        <p:txBody>
          <a:bodyPr lIns="0" tIns="0" rIns="0" bIns="0" rtlCol="0" anchor="t">
            <a:spAutoFit/>
          </a:bodyPr>
          <a:lstStyle/>
          <a:p>
            <a:pPr algn="l">
              <a:lnSpc>
                <a:spcPts val="3419"/>
              </a:lnSpc>
            </a:pPr>
            <a:r>
              <a:rPr lang="en-US" sz="2800" dirty="0">
                <a:solidFill>
                  <a:srgbClr val="53575E"/>
                </a:solidFill>
                <a:latin typeface="Lato Light"/>
                <a:ea typeface="Lato Light"/>
                <a:cs typeface="Lato Light"/>
                <a:sym typeface="Lato Light"/>
              </a:rPr>
              <a:t>A) AI systems should autonomously determine the learning path based on student data.</a:t>
            </a:r>
          </a:p>
          <a:p>
            <a:pPr algn="l">
              <a:lnSpc>
                <a:spcPts val="2520"/>
              </a:lnSpc>
            </a:pPr>
            <a:endParaRPr lang="en-US" sz="2800" dirty="0">
              <a:solidFill>
                <a:srgbClr val="53575E"/>
              </a:solidFill>
              <a:latin typeface="Lato Light"/>
              <a:ea typeface="Lato Light"/>
              <a:cs typeface="Lato Light"/>
              <a:sym typeface="Lato Light"/>
            </a:endParaRPr>
          </a:p>
          <a:p>
            <a:pPr algn="l">
              <a:lnSpc>
                <a:spcPts val="3419"/>
              </a:lnSpc>
            </a:pPr>
            <a:r>
              <a:rPr lang="en-US" sz="2800" dirty="0">
                <a:solidFill>
                  <a:srgbClr val="53575E"/>
                </a:solidFill>
                <a:latin typeface="Lato Light"/>
                <a:ea typeface="Lato Light"/>
                <a:cs typeface="Lato Light"/>
                <a:sym typeface="Lato Light"/>
              </a:rPr>
              <a:t>B) All AI usage must start with human inquiry and end with human reflection, insight, and editing.</a:t>
            </a:r>
          </a:p>
          <a:p>
            <a:pPr algn="l">
              <a:lnSpc>
                <a:spcPts val="2520"/>
              </a:lnSpc>
            </a:pPr>
            <a:endParaRPr lang="en-US" sz="2800" dirty="0">
              <a:solidFill>
                <a:srgbClr val="53575E"/>
              </a:solidFill>
              <a:latin typeface="Lato Light"/>
              <a:ea typeface="Lato Light"/>
              <a:cs typeface="Lato Light"/>
              <a:sym typeface="Lato Light"/>
            </a:endParaRPr>
          </a:p>
          <a:p>
            <a:pPr algn="l">
              <a:lnSpc>
                <a:spcPts val="3419"/>
              </a:lnSpc>
            </a:pPr>
            <a:r>
              <a:rPr lang="en-US" sz="2800" dirty="0">
                <a:solidFill>
                  <a:srgbClr val="53575E"/>
                </a:solidFill>
                <a:latin typeface="Lato Light"/>
                <a:ea typeface="Lato Light"/>
                <a:cs typeface="Lato Light"/>
                <a:sym typeface="Lato Light"/>
              </a:rPr>
              <a:t>C) Human intervention is only required when the AI system signals a technical error.</a:t>
            </a:r>
          </a:p>
          <a:p>
            <a:pPr algn="l">
              <a:lnSpc>
                <a:spcPts val="2520"/>
              </a:lnSpc>
            </a:pPr>
            <a:endParaRPr lang="en-US" sz="2800" dirty="0">
              <a:solidFill>
                <a:srgbClr val="53575E"/>
              </a:solidFill>
              <a:latin typeface="Lato Light"/>
              <a:ea typeface="Lato Light"/>
              <a:cs typeface="Lato Light"/>
              <a:sym typeface="Lato Light"/>
            </a:endParaRPr>
          </a:p>
          <a:p>
            <a:pPr algn="l">
              <a:lnSpc>
                <a:spcPts val="3419"/>
              </a:lnSpc>
            </a:pPr>
            <a:r>
              <a:rPr lang="en-US" sz="2800" dirty="0">
                <a:solidFill>
                  <a:srgbClr val="53575E"/>
                </a:solidFill>
                <a:latin typeface="Lato Light"/>
                <a:ea typeface="Lato Light"/>
                <a:cs typeface="Lato Light"/>
                <a:sym typeface="Lato Light"/>
              </a:rPr>
              <a:t>D) AI should be the primary creator of the final product to ensure technical accuracy.</a:t>
            </a:r>
          </a:p>
        </p:txBody>
      </p:sp>
      <p:grpSp>
        <p:nvGrpSpPr>
          <p:cNvPr id="9" name="Group 9"/>
          <p:cNvGrpSpPr/>
          <p:nvPr/>
        </p:nvGrpSpPr>
        <p:grpSpPr>
          <a:xfrm>
            <a:off x="14965994" y="349444"/>
            <a:ext cx="2799445" cy="1224267"/>
            <a:chOff x="0" y="0"/>
            <a:chExt cx="3732593" cy="1632356"/>
          </a:xfrm>
        </p:grpSpPr>
        <p:sp>
          <p:nvSpPr>
            <p:cNvPr id="10" name="Freeform 10" descr="A logo with a person's head in a circle  AI-generated content may be incorrect."/>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6"/>
              <a:stretch>
                <a:fillRect r="1" b="-1"/>
              </a:stretch>
            </a:blipFill>
          </p:spPr>
          <p:txBody>
            <a:bodyPr/>
            <a:lstStyle/>
            <a:p>
              <a:endParaRPr lang="es-ES"/>
            </a:p>
          </p:txBody>
        </p:sp>
      </p:grpSp>
      <p:grpSp>
        <p:nvGrpSpPr>
          <p:cNvPr id="11" name="Group 11"/>
          <p:cNvGrpSpPr/>
          <p:nvPr/>
        </p:nvGrpSpPr>
        <p:grpSpPr>
          <a:xfrm>
            <a:off x="13639838" y="4243092"/>
            <a:ext cx="2654103" cy="2654103"/>
            <a:chOff x="0" y="0"/>
            <a:chExt cx="3538804" cy="3538804"/>
          </a:xfrm>
        </p:grpSpPr>
        <p:sp>
          <p:nvSpPr>
            <p:cNvPr id="12" name="Freeform 12" descr="A logo of a graduation cap  AI-generated content may be incorrect."/>
            <p:cNvSpPr/>
            <p:nvPr/>
          </p:nvSpPr>
          <p:spPr>
            <a:xfrm>
              <a:off x="0" y="0"/>
              <a:ext cx="3538855" cy="3538855"/>
            </a:xfrm>
            <a:custGeom>
              <a:avLst/>
              <a:gdLst/>
              <a:ahLst/>
              <a:cxnLst/>
              <a:rect l="l" t="t" r="r" b="b"/>
              <a:pathLst>
                <a:path w="3538855" h="3538855">
                  <a:moveTo>
                    <a:pt x="0" y="0"/>
                  </a:moveTo>
                  <a:lnTo>
                    <a:pt x="3538855" y="0"/>
                  </a:lnTo>
                  <a:lnTo>
                    <a:pt x="3538855" y="3538855"/>
                  </a:lnTo>
                  <a:lnTo>
                    <a:pt x="0" y="3538855"/>
                  </a:lnTo>
                  <a:lnTo>
                    <a:pt x="0" y="0"/>
                  </a:lnTo>
                  <a:close/>
                </a:path>
              </a:pathLst>
            </a:custGeom>
            <a:blipFill>
              <a:blip r:embed="rId7"/>
              <a:stretch>
                <a:fillRect r="1" b="1"/>
              </a:stretch>
            </a:blipFill>
          </p:spPr>
          <p:txBody>
            <a:bodyPr/>
            <a:lstStyle/>
            <a:p>
              <a:endParaRPr lang="es-ES"/>
            </a:p>
          </p:txBody>
        </p:sp>
      </p:grpSp>
      <p:sp>
        <p:nvSpPr>
          <p:cNvPr id="14" name="TextBox 8">
            <a:extLst>
              <a:ext uri="{FF2B5EF4-FFF2-40B4-BE49-F238E27FC236}">
                <a16:creationId xmlns:a16="http://schemas.microsoft.com/office/drawing/2014/main" id="{C2C63322-4387-D58F-AB98-32FA6BBA4195}"/>
              </a:ext>
            </a:extLst>
          </p:cNvPr>
          <p:cNvSpPr txBox="1"/>
          <p:nvPr/>
        </p:nvSpPr>
        <p:spPr>
          <a:xfrm>
            <a:off x="7472467" y="9592951"/>
            <a:ext cx="10293020" cy="436017"/>
          </a:xfrm>
          <a:prstGeom prst="rect">
            <a:avLst/>
          </a:prstGeom>
        </p:spPr>
        <p:txBody>
          <a:bodyPr lIns="0" tIns="0" rIns="0" bIns="0" rtlCol="0" anchor="t">
            <a:spAutoFit/>
          </a:bodyPr>
          <a:lstStyle/>
          <a:p>
            <a:pPr marL="338852" lvl="1" algn="r">
              <a:lnSpc>
                <a:spcPts val="3419"/>
              </a:lnSpc>
            </a:pPr>
            <a:r>
              <a:rPr lang="en-US" sz="2850" i="1" dirty="0">
                <a:solidFill>
                  <a:srgbClr val="53575E"/>
                </a:solidFill>
                <a:latin typeface="Lato Light"/>
                <a:ea typeface="Lato Light"/>
                <a:cs typeface="Lato Light"/>
                <a:sym typeface="Lato Light"/>
              </a:rPr>
              <a:t>Check the correct answer in the last slide!</a:t>
            </a:r>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6682"/>
            <a:ext cx="18288000" cy="2086689"/>
            <a:chOff x="0" y="0"/>
            <a:chExt cx="24384000" cy="2782252"/>
          </a:xfrm>
        </p:grpSpPr>
        <p:sp>
          <p:nvSpPr>
            <p:cNvPr id="3" name="Freeform 3"/>
            <p:cNvSpPr/>
            <p:nvPr/>
          </p:nvSpPr>
          <p:spPr>
            <a:xfrm>
              <a:off x="0" y="0"/>
              <a:ext cx="24384000" cy="2782189"/>
            </a:xfrm>
            <a:custGeom>
              <a:avLst/>
              <a:gdLst/>
              <a:ahLst/>
              <a:cxnLst/>
              <a:rect l="l" t="t" r="r" b="b"/>
              <a:pathLst>
                <a:path w="24384000" h="2782189">
                  <a:moveTo>
                    <a:pt x="0" y="0"/>
                  </a:moveTo>
                  <a:lnTo>
                    <a:pt x="24384000" y="0"/>
                  </a:lnTo>
                  <a:lnTo>
                    <a:pt x="24384000" y="2782189"/>
                  </a:lnTo>
                  <a:lnTo>
                    <a:pt x="0" y="2782189"/>
                  </a:lnTo>
                  <a:lnTo>
                    <a:pt x="0" y="0"/>
                  </a:lnTo>
                  <a:close/>
                </a:path>
              </a:pathLst>
            </a:custGeom>
            <a:blipFill>
              <a:blip r:embed="rId4">
                <a:alphaModFix amt="50000"/>
              </a:blip>
              <a:stretch>
                <a:fillRect t="-234382" b="-331873"/>
              </a:stretch>
            </a:blipFill>
          </p:spPr>
          <p:txBody>
            <a:bodyPr/>
            <a:lstStyle/>
            <a:p>
              <a:endParaRPr lang="es-ES"/>
            </a:p>
          </p:txBody>
        </p:sp>
      </p:grpSp>
      <p:sp>
        <p:nvSpPr>
          <p:cNvPr id="4" name="TextBox 4"/>
          <p:cNvSpPr txBox="1"/>
          <p:nvPr/>
        </p:nvSpPr>
        <p:spPr>
          <a:xfrm>
            <a:off x="1028700" y="1085850"/>
            <a:ext cx="4749998"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SELF-ASSESSMENT TOOL</a:t>
            </a:r>
          </a:p>
        </p:txBody>
      </p:sp>
      <p:grpSp>
        <p:nvGrpSpPr>
          <p:cNvPr id="5" name="Group 5"/>
          <p:cNvGrpSpPr/>
          <p:nvPr/>
        </p:nvGrpSpPr>
        <p:grpSpPr>
          <a:xfrm>
            <a:off x="1028700" y="2991489"/>
            <a:ext cx="12635122" cy="672750"/>
            <a:chOff x="0" y="0"/>
            <a:chExt cx="16846829" cy="897000"/>
          </a:xfrm>
        </p:grpSpPr>
        <p:sp>
          <p:nvSpPr>
            <p:cNvPr id="6" name="Freeform 6"/>
            <p:cNvSpPr/>
            <p:nvPr/>
          </p:nvSpPr>
          <p:spPr>
            <a:xfrm>
              <a:off x="0" y="0"/>
              <a:ext cx="16846831" cy="896999"/>
            </a:xfrm>
            <a:custGeom>
              <a:avLst/>
              <a:gdLst/>
              <a:ahLst/>
              <a:cxnLst/>
              <a:rect l="l" t="t" r="r" b="b"/>
              <a:pathLst>
                <a:path w="16846831" h="896999">
                  <a:moveTo>
                    <a:pt x="0" y="0"/>
                  </a:moveTo>
                  <a:lnTo>
                    <a:pt x="16846831" y="0"/>
                  </a:lnTo>
                  <a:lnTo>
                    <a:pt x="16846831" y="896999"/>
                  </a:lnTo>
                  <a:lnTo>
                    <a:pt x="0" y="896999"/>
                  </a:lnTo>
                  <a:close/>
                </a:path>
              </a:pathLst>
            </a:custGeom>
            <a:blipFill>
              <a:blip r:embed="rId5">
                <a:alphaModFix amt="0"/>
              </a:blip>
              <a:stretch>
                <a:fillRect t="-315954" b="-315954"/>
              </a:stretch>
            </a:blipFill>
          </p:spPr>
          <p:txBody>
            <a:bodyPr/>
            <a:lstStyle/>
            <a:p>
              <a:endParaRPr lang="es-ES"/>
            </a:p>
          </p:txBody>
        </p:sp>
        <p:sp>
          <p:nvSpPr>
            <p:cNvPr id="7" name="TextBox 7"/>
            <p:cNvSpPr txBox="1"/>
            <p:nvPr/>
          </p:nvSpPr>
          <p:spPr>
            <a:xfrm>
              <a:off x="0" y="0"/>
              <a:ext cx="16846829" cy="897000"/>
            </a:xfrm>
            <a:prstGeom prst="rect">
              <a:avLst/>
            </a:prstGeom>
          </p:spPr>
          <p:txBody>
            <a:bodyPr lIns="0" tIns="0" rIns="0" bIns="0" rtlCol="0" anchor="ctr"/>
            <a:lstStyle/>
            <a:p>
              <a:pPr marL="0" lvl="0" indent="0" algn="l">
                <a:lnSpc>
                  <a:spcPts val="2879"/>
                </a:lnSpc>
                <a:spcBef>
                  <a:spcPct val="0"/>
                </a:spcBef>
              </a:pPr>
              <a:r>
                <a:rPr lang="en-US" sz="3000" b="1" u="none" strike="noStrike" dirty="0">
                  <a:solidFill>
                    <a:srgbClr val="000000"/>
                  </a:solidFill>
                  <a:latin typeface="Lato Bold"/>
                  <a:ea typeface="Lato Bold"/>
                  <a:cs typeface="Lato Bold"/>
                  <a:sym typeface="Lato Bold"/>
                </a:rPr>
                <a:t>Reflection question</a:t>
              </a:r>
            </a:p>
          </p:txBody>
        </p:sp>
      </p:grpSp>
      <p:sp>
        <p:nvSpPr>
          <p:cNvPr id="8" name="TextBox 8"/>
          <p:cNvSpPr txBox="1"/>
          <p:nvPr/>
        </p:nvSpPr>
        <p:spPr>
          <a:xfrm>
            <a:off x="1028701" y="4027935"/>
            <a:ext cx="16040100" cy="2947730"/>
          </a:xfrm>
          <a:prstGeom prst="rect">
            <a:avLst/>
          </a:prstGeom>
        </p:spPr>
        <p:txBody>
          <a:bodyPr wrap="square" lIns="0" tIns="0" rIns="0" bIns="0" rtlCol="0" anchor="t">
            <a:spAutoFit/>
          </a:bodyPr>
          <a:lstStyle/>
          <a:p>
            <a:pPr marL="0" lvl="0" indent="0" algn="just">
              <a:lnSpc>
                <a:spcPts val="2879"/>
              </a:lnSpc>
              <a:spcBef>
                <a:spcPct val="0"/>
              </a:spcBef>
            </a:pPr>
            <a:r>
              <a:rPr lang="en-US" sz="2800" u="none" strike="noStrike" dirty="0">
                <a:solidFill>
                  <a:srgbClr val="53575E"/>
                </a:solidFill>
                <a:latin typeface="Lato Light"/>
                <a:ea typeface="Lato Light"/>
                <a:cs typeface="Lato Light"/>
                <a:sym typeface="Lato Light"/>
              </a:rPr>
              <a:t>Reflect on a specific training module that you currently teach. </a:t>
            </a:r>
          </a:p>
          <a:p>
            <a:pPr marL="0" lvl="0" indent="0" algn="just">
              <a:lnSpc>
                <a:spcPts val="2879"/>
              </a:lnSpc>
              <a:spcBef>
                <a:spcPct val="0"/>
              </a:spcBef>
            </a:pPr>
            <a:endParaRPr lang="en-US" sz="2800" u="none" strike="noStrike" dirty="0">
              <a:solidFill>
                <a:srgbClr val="53575E"/>
              </a:solidFill>
              <a:latin typeface="Lato Light"/>
              <a:ea typeface="Lato Light"/>
              <a:cs typeface="Lato Light"/>
              <a:sym typeface="Lato Light"/>
            </a:endParaRPr>
          </a:p>
          <a:p>
            <a:pPr marL="0" lvl="0" indent="0" algn="just">
              <a:lnSpc>
                <a:spcPts val="2879"/>
              </a:lnSpc>
              <a:spcBef>
                <a:spcPct val="0"/>
              </a:spcBef>
            </a:pPr>
            <a:r>
              <a:rPr lang="en-US" sz="2800" u="none" strike="noStrike" dirty="0">
                <a:solidFill>
                  <a:srgbClr val="53575E"/>
                </a:solidFill>
                <a:latin typeface="Lato Light"/>
                <a:ea typeface="Lato Light"/>
                <a:cs typeface="Lato Light"/>
                <a:sym typeface="Lato Light"/>
              </a:rPr>
              <a:t>If you were to integrate a generative AI tool as a "companion" instead of as a response generator,</a:t>
            </a:r>
          </a:p>
          <a:p>
            <a:pPr marL="0" lvl="0" indent="0" algn="just">
              <a:lnSpc>
                <a:spcPts val="2879"/>
              </a:lnSpc>
              <a:spcBef>
                <a:spcPct val="0"/>
              </a:spcBef>
            </a:pPr>
            <a:endParaRPr lang="en-US" sz="2800" u="none" strike="noStrike" dirty="0">
              <a:solidFill>
                <a:srgbClr val="53575E"/>
              </a:solidFill>
              <a:latin typeface="Lato Light"/>
              <a:ea typeface="Lato Light"/>
              <a:cs typeface="Lato Light"/>
              <a:sym typeface="Lato Light"/>
            </a:endParaRPr>
          </a:p>
          <a:p>
            <a:pPr marL="0" lvl="0" indent="0" algn="just">
              <a:lnSpc>
                <a:spcPts val="2879"/>
              </a:lnSpc>
              <a:spcBef>
                <a:spcPct val="0"/>
              </a:spcBef>
            </a:pPr>
            <a:r>
              <a:rPr lang="en-US" sz="2800" u="none" strike="noStrike" dirty="0">
                <a:solidFill>
                  <a:srgbClr val="53575E"/>
                </a:solidFill>
                <a:latin typeface="Lato Light"/>
                <a:ea typeface="Lato Light"/>
                <a:cs typeface="Lato Light"/>
                <a:sym typeface="Lato Light"/>
              </a:rPr>
              <a:t>How would you redesign the "assessment criteria" for training content to ensure that students develop internal cognitive structures rather than simply simulating competencies through AI outputs? How could you reframe these assessment criteria to demonstrate that students have developed a deep understanding of the content and are able to justify their decisions, regardless of the use of AI tools?</a:t>
            </a:r>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96427" y="2143125"/>
            <a:ext cx="6644848" cy="6000750"/>
          </a:xfrm>
          <a:prstGeom prst="rect">
            <a:avLst/>
          </a:prstGeom>
        </p:spPr>
        <p:txBody>
          <a:bodyPr lIns="0" tIns="0" rIns="0" bIns="0" rtlCol="0" anchor="t">
            <a:spAutoFit/>
          </a:bodyPr>
          <a:lstStyle/>
          <a:p>
            <a:pPr marL="0" lvl="0" indent="0" algn="l">
              <a:lnSpc>
                <a:spcPts val="7919"/>
              </a:lnSpc>
              <a:spcBef>
                <a:spcPct val="0"/>
              </a:spcBef>
            </a:pPr>
            <a:r>
              <a:rPr lang="en-US" sz="6599" u="none" strike="noStrike">
                <a:solidFill>
                  <a:srgbClr val="000000"/>
                </a:solidFill>
                <a:latin typeface="Oswald"/>
                <a:ea typeface="Oswald"/>
                <a:cs typeface="Oswald"/>
                <a:sym typeface="Oswald"/>
              </a:rPr>
              <a:t>UNIT 4: RESPONSIBILITIES  OF THE EDUCATOR WHEN SUPERVISING AI APPLICATIONS IN EDUCATION</a:t>
            </a:r>
          </a:p>
        </p:txBody>
      </p:sp>
      <p:grpSp>
        <p:nvGrpSpPr>
          <p:cNvPr id="3" name="Group 3"/>
          <p:cNvGrpSpPr/>
          <p:nvPr/>
        </p:nvGrpSpPr>
        <p:grpSpPr>
          <a:xfrm>
            <a:off x="7520273" y="719338"/>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089811" y="3589163"/>
            <a:ext cx="3771900"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TITLE LAYOUT</a:t>
            </a:r>
          </a:p>
        </p:txBody>
      </p:sp>
      <p:sp>
        <p:nvSpPr>
          <p:cNvPr id="3" name="TextBox 3"/>
          <p:cNvSpPr txBox="1"/>
          <p:nvPr/>
        </p:nvSpPr>
        <p:spPr>
          <a:xfrm>
            <a:off x="1295400" y="2925841"/>
            <a:ext cx="14925685" cy="4807213"/>
          </a:xfrm>
          <a:prstGeom prst="rect">
            <a:avLst/>
          </a:prstGeom>
        </p:spPr>
        <p:txBody>
          <a:bodyPr wrap="square" lIns="0" tIns="0" rIns="0" bIns="0" rtlCol="0" anchor="t">
            <a:spAutoFit/>
          </a:bodyPr>
          <a:lstStyle/>
          <a:p>
            <a:pPr marL="535939" lvl="1" indent="-267969" algn="just">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As a CVET trainer, you must always maintain a participative approach, ensuring that AI is used as a support tool and not as a substitute for professional judgment. </a:t>
            </a:r>
          </a:p>
          <a:p>
            <a:pPr marL="535939" lvl="1" indent="-267969"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algn="just">
              <a:lnSpc>
                <a:spcPts val="2879"/>
              </a:lnSpc>
              <a:spcBef>
                <a:spcPct val="0"/>
              </a:spcBef>
            </a:pPr>
            <a:r>
              <a:rPr lang="en-US" sz="2400" u="none" strike="noStrike" dirty="0">
                <a:solidFill>
                  <a:srgbClr val="000000"/>
                </a:solidFill>
                <a:latin typeface="Lato Light"/>
                <a:ea typeface="Lato Light"/>
                <a:cs typeface="Lato Light"/>
                <a:sym typeface="Lato Light"/>
              </a:rPr>
              <a:t>This involves regularly reviewing and evaluating the results generated by AI tools to ensure they effectively support learning and do not reduce student engagement.</a:t>
            </a:r>
          </a:p>
          <a:p>
            <a:pPr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535939" lvl="1" indent="-267969"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535939" lvl="1" indent="-267969" algn="just">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You should also monitor how students use AI to avoid over-reliance on these tools, which can weaken critical thinking. </a:t>
            </a:r>
          </a:p>
          <a:p>
            <a:pPr marL="535939" lvl="1" indent="-267969"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algn="just">
              <a:lnSpc>
                <a:spcPts val="2879"/>
              </a:lnSpc>
              <a:spcBef>
                <a:spcPct val="0"/>
              </a:spcBef>
            </a:pPr>
            <a:r>
              <a:rPr lang="en-US" sz="2400" u="none" strike="noStrike" dirty="0">
                <a:solidFill>
                  <a:srgbClr val="000000"/>
                </a:solidFill>
                <a:latin typeface="Lato Light"/>
                <a:ea typeface="Lato Light"/>
                <a:cs typeface="Lato Light"/>
                <a:sym typeface="Lato Light"/>
              </a:rPr>
              <a:t>You should encourage them to question the results they obtain using AI, reflect on their answers, and complete some tasks without its help, thus helping to prevent cognitive overload and keeping them actively involved in the learning process.</a:t>
            </a:r>
          </a:p>
        </p:txBody>
      </p:sp>
      <p:sp>
        <p:nvSpPr>
          <p:cNvPr id="4" name="TextBox 4"/>
          <p:cNvSpPr txBox="1"/>
          <p:nvPr/>
        </p:nvSpPr>
        <p:spPr>
          <a:xfrm>
            <a:off x="1076315" y="1085850"/>
            <a:ext cx="15921871"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RESPONSIBILITIES OF THE EDUCATOR WHEN SUPERVISING AI APPLICATIONS IN CVET</a:t>
            </a:r>
          </a:p>
        </p:txBody>
      </p:sp>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702756" y="710460"/>
            <a:ext cx="7857001"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As a CVET trainer, you must act as a guardian of ethical practices in environments with a high presence of AI. Your responsibilities include:</a:t>
            </a:r>
          </a:p>
        </p:txBody>
      </p:sp>
      <p:grpSp>
        <p:nvGrpSpPr>
          <p:cNvPr id="3" name="Group 3"/>
          <p:cNvGrpSpPr/>
          <p:nvPr/>
        </p:nvGrpSpPr>
        <p:grpSpPr>
          <a:xfrm>
            <a:off x="-17859" y="-5020"/>
            <a:ext cx="9179719" cy="10297049"/>
            <a:chOff x="0" y="0"/>
            <a:chExt cx="12239625" cy="13729398"/>
          </a:xfrm>
        </p:grpSpPr>
        <p:sp>
          <p:nvSpPr>
            <p:cNvPr id="4" name="Freeform 4"/>
            <p:cNvSpPr/>
            <p:nvPr/>
          </p:nvSpPr>
          <p:spPr>
            <a:xfrm>
              <a:off x="0" y="0"/>
              <a:ext cx="12239625" cy="13729336"/>
            </a:xfrm>
            <a:custGeom>
              <a:avLst/>
              <a:gdLst/>
              <a:ahLst/>
              <a:cxnLst/>
              <a:rect l="l" t="t" r="r" b="b"/>
              <a:pathLst>
                <a:path w="12239625" h="13729336">
                  <a:moveTo>
                    <a:pt x="0" y="0"/>
                  </a:moveTo>
                  <a:lnTo>
                    <a:pt x="12239625" y="0"/>
                  </a:lnTo>
                  <a:lnTo>
                    <a:pt x="12239625" y="13729336"/>
                  </a:lnTo>
                  <a:lnTo>
                    <a:pt x="0" y="13729336"/>
                  </a:lnTo>
                  <a:lnTo>
                    <a:pt x="0" y="0"/>
                  </a:lnTo>
                  <a:close/>
                </a:path>
              </a:pathLst>
            </a:custGeom>
            <a:blipFill>
              <a:blip r:embed="rId4"/>
              <a:stretch>
                <a:fillRect l="-34137" r="-34135" b="-30"/>
              </a:stretch>
            </a:blipFill>
          </p:spPr>
          <p:txBody>
            <a:bodyPr/>
            <a:lstStyle/>
            <a:p>
              <a:endParaRPr lang="es-ES"/>
            </a:p>
          </p:txBody>
        </p:sp>
      </p:grpSp>
      <p:sp>
        <p:nvSpPr>
          <p:cNvPr id="5" name="TextBox 5"/>
          <p:cNvSpPr txBox="1"/>
          <p:nvPr/>
        </p:nvSpPr>
        <p:spPr>
          <a:xfrm>
            <a:off x="10007593" y="2428785"/>
            <a:ext cx="7247325" cy="2203937"/>
          </a:xfrm>
          <a:prstGeom prst="rect">
            <a:avLst/>
          </a:prstGeom>
        </p:spPr>
        <p:txBody>
          <a:bodyPr lIns="0" tIns="0" rIns="0" bIns="0" rtlCol="0" anchor="t">
            <a:spAutoFit/>
          </a:bodyPr>
          <a:lstStyle/>
          <a:p>
            <a:pPr marL="217170" lvl="1" algn="just">
              <a:lnSpc>
                <a:spcPts val="2879"/>
              </a:lnSpc>
              <a:spcBef>
                <a:spcPct val="0"/>
              </a:spcBef>
            </a:pPr>
            <a:r>
              <a:rPr lang="en-US" sz="2400" b="1" u="none" strike="noStrike" dirty="0">
                <a:solidFill>
                  <a:srgbClr val="000000"/>
                </a:solidFill>
                <a:latin typeface="Lato Bold"/>
                <a:ea typeface="Lato Bold"/>
                <a:cs typeface="Lato Bold"/>
                <a:sym typeface="Lato Bold"/>
              </a:rPr>
              <a:t>Data privacy: </a:t>
            </a:r>
            <a:r>
              <a:rPr lang="en-US" sz="2400" u="none" strike="noStrike" dirty="0">
                <a:solidFill>
                  <a:srgbClr val="000000"/>
                </a:solidFill>
                <a:latin typeface="Lato Light"/>
                <a:ea typeface="Lato Light"/>
                <a:cs typeface="Lato Light"/>
                <a:sym typeface="Lato Light"/>
              </a:rPr>
              <a:t>You must ensure that the management of educational data is secure, protects individual privacy, and complies with regulations such as the GDPR. This includes informing students about how their data is used and maintaining mechanisms to detect privacy issues.</a:t>
            </a:r>
          </a:p>
        </p:txBody>
      </p:sp>
      <p:sp>
        <p:nvSpPr>
          <p:cNvPr id="6" name="TextBox 6"/>
          <p:cNvSpPr txBox="1"/>
          <p:nvPr/>
        </p:nvSpPr>
        <p:spPr>
          <a:xfrm>
            <a:off x="10028929" y="5448300"/>
            <a:ext cx="7247325" cy="1085850"/>
          </a:xfrm>
          <a:prstGeom prst="rect">
            <a:avLst/>
          </a:prstGeom>
        </p:spPr>
        <p:txBody>
          <a:bodyPr lIns="0" tIns="0" rIns="0" bIns="0" rtlCol="0" anchor="t">
            <a:spAutoFit/>
          </a:bodyPr>
          <a:lstStyle/>
          <a:p>
            <a:pPr marL="217170" lvl="1" algn="just">
              <a:lnSpc>
                <a:spcPts val="2879"/>
              </a:lnSpc>
              <a:spcBef>
                <a:spcPct val="0"/>
              </a:spcBef>
            </a:pPr>
            <a:r>
              <a:rPr lang="en-US" sz="2400" b="1" dirty="0">
                <a:solidFill>
                  <a:srgbClr val="000000"/>
                </a:solidFill>
                <a:latin typeface="Lato Bold"/>
                <a:sym typeface="Lato"/>
              </a:rPr>
              <a:t>Bias mitigation</a:t>
            </a:r>
            <a:r>
              <a:rPr lang="en-US" sz="2400" u="none" strike="noStrike" dirty="0">
                <a:solidFill>
                  <a:srgbClr val="000000"/>
                </a:solidFill>
                <a:latin typeface="Lato"/>
                <a:ea typeface="Lato"/>
                <a:cs typeface="Lato"/>
                <a:sym typeface="Lato"/>
              </a:rPr>
              <a:t>: </a:t>
            </a:r>
            <a:r>
              <a:rPr lang="en-US" sz="2400" u="none" strike="noStrike" dirty="0">
                <a:solidFill>
                  <a:srgbClr val="000000"/>
                </a:solidFill>
                <a:latin typeface="Lato Light"/>
                <a:ea typeface="Lato Light"/>
                <a:cs typeface="Lato Light"/>
                <a:sym typeface="Lato Light"/>
              </a:rPr>
              <a:t>You must remain vigilant for algorithmic biases (e.g., related to gender, race, or disability) and adjust them to ensure fair treatment.</a:t>
            </a:r>
          </a:p>
        </p:txBody>
      </p:sp>
      <p:sp>
        <p:nvSpPr>
          <p:cNvPr id="7" name="TextBox 7"/>
          <p:cNvSpPr txBox="1"/>
          <p:nvPr/>
        </p:nvSpPr>
        <p:spPr>
          <a:xfrm>
            <a:off x="9998449" y="7560812"/>
            <a:ext cx="7247325" cy="1447800"/>
          </a:xfrm>
          <a:prstGeom prst="rect">
            <a:avLst/>
          </a:prstGeom>
        </p:spPr>
        <p:txBody>
          <a:bodyPr lIns="0" tIns="0" rIns="0" bIns="0" rtlCol="0" anchor="t">
            <a:spAutoFit/>
          </a:bodyPr>
          <a:lstStyle/>
          <a:p>
            <a:pPr marL="217170" lvl="1" algn="just">
              <a:lnSpc>
                <a:spcPts val="2879"/>
              </a:lnSpc>
              <a:spcBef>
                <a:spcPct val="0"/>
              </a:spcBef>
            </a:pPr>
            <a:r>
              <a:rPr lang="en-US" sz="2400" b="1" u="none" strike="noStrike" dirty="0">
                <a:solidFill>
                  <a:srgbClr val="000000"/>
                </a:solidFill>
                <a:latin typeface="Lato Bold"/>
                <a:ea typeface="Lato Bold"/>
                <a:cs typeface="Lato Bold"/>
                <a:sym typeface="Lato Bold"/>
              </a:rPr>
              <a:t>Whitelisting and validation: </a:t>
            </a:r>
            <a:r>
              <a:rPr lang="en-US" sz="2400" u="none" strike="noStrike" dirty="0">
                <a:solidFill>
                  <a:srgbClr val="000000"/>
                </a:solidFill>
                <a:latin typeface="Lato Light"/>
                <a:ea typeface="Lato Light"/>
                <a:cs typeface="Lato Light"/>
                <a:sym typeface="Lato Light"/>
              </a:rPr>
              <a:t>You must be involved in validating AI tools before large-scale adoption to ensure they are safe, age-appropriate, and pedagogically sound.</a:t>
            </a:r>
          </a:p>
        </p:txBody>
      </p:sp>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890862" y="1704975"/>
            <a:ext cx="9813036" cy="7038594"/>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The </a:t>
            </a:r>
            <a:r>
              <a:rPr lang="en-US" sz="2400" b="1" u="none" strike="noStrike" dirty="0">
                <a:solidFill>
                  <a:srgbClr val="000000"/>
                </a:solidFill>
                <a:latin typeface="Lato Light"/>
                <a:ea typeface="Lato Light"/>
                <a:cs typeface="Lato Light"/>
                <a:sym typeface="Lato Light"/>
              </a:rPr>
              <a:t>Initial Effort Principle </a:t>
            </a:r>
            <a:r>
              <a:rPr lang="en-US" sz="2400" u="none" strike="noStrike" dirty="0">
                <a:solidFill>
                  <a:srgbClr val="000000"/>
                </a:solidFill>
                <a:latin typeface="Lato Light"/>
                <a:ea typeface="Lato Light"/>
                <a:cs typeface="Lato Light"/>
                <a:sym typeface="Lato Light"/>
              </a:rPr>
              <a:t>is a strategic intervention designed to prevent cognitive dependence.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It requires you to grapple with complex concepts and conduct independent research before using AI.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This ensures that you remain the architect of the final result, avoiding the outsourcing of knowledge.</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The "</a:t>
            </a:r>
            <a:r>
              <a:rPr lang="en-US" sz="2400" b="1" u="none" strike="noStrike" dirty="0">
                <a:solidFill>
                  <a:srgbClr val="000000"/>
                </a:solidFill>
                <a:latin typeface="Lato Light"/>
                <a:ea typeface="Lato Light"/>
                <a:cs typeface="Lato Light"/>
                <a:sym typeface="Lato Light"/>
              </a:rPr>
              <a:t>Diagnostic Duo</a:t>
            </a:r>
            <a:r>
              <a:rPr lang="en-US" sz="2400" u="none" strike="noStrike" dirty="0">
                <a:solidFill>
                  <a:srgbClr val="000000"/>
                </a:solidFill>
                <a:latin typeface="Lato Light"/>
                <a:ea typeface="Lato Light"/>
                <a:cs typeface="Lato Light"/>
                <a:sym typeface="Lato Light"/>
              </a:rPr>
              <a:t>" approach combines AI support with the trainer's expertise.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AI can act as a tutor by formulating guiding questions that help identify gaps in the student's understanding.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At the same time, it provides you, as the trainer, with a dashboard that displays each student's difficulties. This allows you to quickly identify problems and offer targeted support, freeing up your time for mentoring and guidance rather than simply delivering content.</a:t>
            </a:r>
          </a:p>
        </p:txBody>
      </p:sp>
      <p:grpSp>
        <p:nvGrpSpPr>
          <p:cNvPr id="3" name="Group 3"/>
          <p:cNvGrpSpPr/>
          <p:nvPr/>
        </p:nvGrpSpPr>
        <p:grpSpPr>
          <a:xfrm>
            <a:off x="514350" y="0"/>
            <a:ext cx="6858000" cy="10287000"/>
            <a:chOff x="0" y="0"/>
            <a:chExt cx="9144000" cy="13716000"/>
          </a:xfrm>
        </p:grpSpPr>
        <p:sp>
          <p:nvSpPr>
            <p:cNvPr id="4" name="Freeform 4"/>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4"/>
              <a:stretch>
                <a:fillRect/>
              </a:stretch>
            </a:blipFill>
          </p:spPr>
          <p:txBody>
            <a:bodyPr/>
            <a:lstStyle/>
            <a:p>
              <a:endParaRPr lang="es-ES"/>
            </a:p>
          </p:txBody>
        </p:sp>
      </p:grpSp>
    </p:spTree>
    <p:custDataLst>
      <p:tags r:id="rId1"/>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57275"/>
            <a:ext cx="9067471" cy="655701"/>
          </a:xfrm>
          <a:prstGeom prst="rect">
            <a:avLst/>
          </a:prstGeom>
        </p:spPr>
        <p:txBody>
          <a:bodyPr lIns="0" tIns="0" rIns="0" bIns="0" rtlCol="0" anchor="t">
            <a:spAutoFit/>
          </a:bodyPr>
          <a:lstStyle/>
          <a:p>
            <a:pPr marL="0" lvl="0" indent="0" algn="l">
              <a:lnSpc>
                <a:spcPts val="2592"/>
              </a:lnSpc>
              <a:spcBef>
                <a:spcPct val="0"/>
              </a:spcBef>
            </a:pPr>
            <a:r>
              <a:rPr lang="en-US" sz="2400" u="none" strike="noStrike">
                <a:solidFill>
                  <a:srgbClr val="000000"/>
                </a:solidFill>
                <a:latin typeface="Lato Light"/>
                <a:ea typeface="Lato Light"/>
                <a:cs typeface="Lato Light"/>
                <a:sym typeface="Lato Light"/>
              </a:rPr>
              <a:t>As a CVET trainer, you must oversee the integrated use of AI to ensure it serves as a "cognitive training partner".</a:t>
            </a:r>
          </a:p>
        </p:txBody>
      </p:sp>
      <p:grpSp>
        <p:nvGrpSpPr>
          <p:cNvPr id="3" name="Group 3"/>
          <p:cNvGrpSpPr/>
          <p:nvPr/>
        </p:nvGrpSpPr>
        <p:grpSpPr>
          <a:xfrm>
            <a:off x="1505864" y="2292019"/>
            <a:ext cx="5737498" cy="557100"/>
            <a:chOff x="0" y="0"/>
            <a:chExt cx="7649997" cy="742800"/>
          </a:xfrm>
        </p:grpSpPr>
        <p:sp>
          <p:nvSpPr>
            <p:cNvPr id="4" name="Freeform 4"/>
            <p:cNvSpPr/>
            <p:nvPr/>
          </p:nvSpPr>
          <p:spPr>
            <a:xfrm>
              <a:off x="0" y="0"/>
              <a:ext cx="7650000" cy="742802"/>
            </a:xfrm>
            <a:custGeom>
              <a:avLst/>
              <a:gdLst/>
              <a:ahLst/>
              <a:cxnLst/>
              <a:rect l="l" t="t" r="r" b="b"/>
              <a:pathLst>
                <a:path w="7650000" h="742802">
                  <a:moveTo>
                    <a:pt x="0" y="0"/>
                  </a:moveTo>
                  <a:lnTo>
                    <a:pt x="7650000" y="0"/>
                  </a:lnTo>
                  <a:lnTo>
                    <a:pt x="7650000" y="742802"/>
                  </a:lnTo>
                  <a:lnTo>
                    <a:pt x="0" y="742802"/>
                  </a:lnTo>
                  <a:close/>
                </a:path>
              </a:pathLst>
            </a:custGeom>
            <a:blipFill>
              <a:blip r:embed="rId4">
                <a:alphaModFix amt="0"/>
              </a:blip>
              <a:stretch>
                <a:fillRect t="-150673" b="-150672"/>
              </a:stretch>
            </a:blipFill>
          </p:spPr>
          <p:txBody>
            <a:bodyPr/>
            <a:lstStyle/>
            <a:p>
              <a:endParaRPr lang="es-ES"/>
            </a:p>
          </p:txBody>
        </p:sp>
        <p:sp>
          <p:nvSpPr>
            <p:cNvPr id="5" name="TextBox 5"/>
            <p:cNvSpPr txBox="1"/>
            <p:nvPr/>
          </p:nvSpPr>
          <p:spPr>
            <a:xfrm>
              <a:off x="0" y="0"/>
              <a:ext cx="7649997" cy="742800"/>
            </a:xfrm>
            <a:prstGeom prst="rect">
              <a:avLst/>
            </a:prstGeom>
          </p:spPr>
          <p:txBody>
            <a:bodyPr lIns="0" tIns="0" rIns="0" bIns="0" rtlCol="0" anchor="ctr"/>
            <a:lstStyle/>
            <a:p>
              <a:pPr marL="0" lvl="0" indent="0" algn="just">
                <a:lnSpc>
                  <a:spcPts val="2879"/>
                </a:lnSpc>
                <a:spcBef>
                  <a:spcPct val="0"/>
                </a:spcBef>
              </a:pPr>
              <a:r>
                <a:rPr lang="en-US" sz="2400" b="1" u="none" strike="noStrike" dirty="0">
                  <a:solidFill>
                    <a:srgbClr val="000000"/>
                  </a:solidFill>
                  <a:latin typeface="Lato Bold"/>
                  <a:ea typeface="Lato Bold"/>
                  <a:cs typeface="Lato Bold"/>
                  <a:sym typeface="Lato Bold"/>
                </a:rPr>
                <a:t>Definition of usage rules</a:t>
              </a:r>
            </a:p>
          </p:txBody>
        </p:sp>
      </p:grpSp>
      <p:sp>
        <p:nvSpPr>
          <p:cNvPr id="6" name="TextBox 6"/>
          <p:cNvSpPr txBox="1"/>
          <p:nvPr/>
        </p:nvSpPr>
        <p:spPr>
          <a:xfrm>
            <a:off x="1548251" y="3035426"/>
            <a:ext cx="8547921" cy="14478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You should guide students on when and how to use AI, specifically teaching them to critically analyze AI outputs rather than accepting them as definitive answers.</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p:txBody>
      </p:sp>
      <p:sp>
        <p:nvSpPr>
          <p:cNvPr id="7" name="Freeform 7"/>
          <p:cNvSpPr/>
          <p:nvPr/>
        </p:nvSpPr>
        <p:spPr>
          <a:xfrm>
            <a:off x="1028700" y="7531172"/>
            <a:ext cx="289074" cy="289074"/>
          </a:xfrm>
          <a:custGeom>
            <a:avLst/>
            <a:gdLst/>
            <a:ahLst/>
            <a:cxnLst/>
            <a:rect l="l" t="t" r="r" b="b"/>
            <a:pathLst>
              <a:path w="289074" h="289074">
                <a:moveTo>
                  <a:pt x="0" y="0"/>
                </a:moveTo>
                <a:lnTo>
                  <a:pt x="289074" y="0"/>
                </a:lnTo>
                <a:lnTo>
                  <a:pt x="289074" y="289075"/>
                </a:lnTo>
                <a:lnTo>
                  <a:pt x="0" y="28907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ES"/>
          </a:p>
        </p:txBody>
      </p:sp>
      <p:sp>
        <p:nvSpPr>
          <p:cNvPr id="8" name="Freeform 8"/>
          <p:cNvSpPr/>
          <p:nvPr/>
        </p:nvSpPr>
        <p:spPr>
          <a:xfrm>
            <a:off x="1028700" y="5023240"/>
            <a:ext cx="289074" cy="289074"/>
          </a:xfrm>
          <a:custGeom>
            <a:avLst/>
            <a:gdLst/>
            <a:ahLst/>
            <a:cxnLst/>
            <a:rect l="l" t="t" r="r" b="b"/>
            <a:pathLst>
              <a:path w="289074" h="289074">
                <a:moveTo>
                  <a:pt x="0" y="0"/>
                </a:moveTo>
                <a:lnTo>
                  <a:pt x="289074" y="0"/>
                </a:lnTo>
                <a:lnTo>
                  <a:pt x="289074" y="289074"/>
                </a:lnTo>
                <a:lnTo>
                  <a:pt x="0" y="28907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ES"/>
          </a:p>
        </p:txBody>
      </p:sp>
      <p:grpSp>
        <p:nvGrpSpPr>
          <p:cNvPr id="9" name="Group 9"/>
          <p:cNvGrpSpPr/>
          <p:nvPr/>
        </p:nvGrpSpPr>
        <p:grpSpPr>
          <a:xfrm>
            <a:off x="1505864" y="4823240"/>
            <a:ext cx="5737498" cy="629905"/>
            <a:chOff x="0" y="0"/>
            <a:chExt cx="7649997" cy="839873"/>
          </a:xfrm>
        </p:grpSpPr>
        <p:sp>
          <p:nvSpPr>
            <p:cNvPr id="10" name="Freeform 10"/>
            <p:cNvSpPr/>
            <p:nvPr/>
          </p:nvSpPr>
          <p:spPr>
            <a:xfrm>
              <a:off x="0" y="0"/>
              <a:ext cx="7650000" cy="839869"/>
            </a:xfrm>
            <a:custGeom>
              <a:avLst/>
              <a:gdLst/>
              <a:ahLst/>
              <a:cxnLst/>
              <a:rect l="l" t="t" r="r" b="b"/>
              <a:pathLst>
                <a:path w="7650000" h="839869">
                  <a:moveTo>
                    <a:pt x="0" y="0"/>
                  </a:moveTo>
                  <a:lnTo>
                    <a:pt x="7650000" y="0"/>
                  </a:lnTo>
                  <a:lnTo>
                    <a:pt x="7650000" y="839869"/>
                  </a:lnTo>
                  <a:lnTo>
                    <a:pt x="0" y="839869"/>
                  </a:lnTo>
                  <a:close/>
                </a:path>
              </a:pathLst>
            </a:custGeom>
            <a:blipFill>
              <a:blip r:embed="rId4">
                <a:alphaModFix amt="0"/>
              </a:blip>
              <a:stretch>
                <a:fillRect t="-127480" b="-127480"/>
              </a:stretch>
            </a:blipFill>
          </p:spPr>
          <p:txBody>
            <a:bodyPr/>
            <a:lstStyle/>
            <a:p>
              <a:endParaRPr lang="es-ES"/>
            </a:p>
          </p:txBody>
        </p:sp>
        <p:sp>
          <p:nvSpPr>
            <p:cNvPr id="11" name="TextBox 11"/>
            <p:cNvSpPr txBox="1"/>
            <p:nvPr/>
          </p:nvSpPr>
          <p:spPr>
            <a:xfrm>
              <a:off x="0" y="0"/>
              <a:ext cx="7649997" cy="839873"/>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Learning scaffolding</a:t>
              </a:r>
            </a:p>
          </p:txBody>
        </p:sp>
      </p:grpSp>
      <p:sp>
        <p:nvSpPr>
          <p:cNvPr id="12" name="TextBox 12"/>
          <p:cNvSpPr txBox="1"/>
          <p:nvPr/>
        </p:nvSpPr>
        <p:spPr>
          <a:xfrm>
            <a:off x="1496339" y="5584907"/>
            <a:ext cx="8599832"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By using real-time learning analytics, you should identify fundamental gaps in students' knowledge and intervene with targeted, people-led instruction.</a:t>
            </a:r>
          </a:p>
        </p:txBody>
      </p:sp>
      <p:grpSp>
        <p:nvGrpSpPr>
          <p:cNvPr id="13" name="Group 13"/>
          <p:cNvGrpSpPr/>
          <p:nvPr/>
        </p:nvGrpSpPr>
        <p:grpSpPr>
          <a:xfrm>
            <a:off x="1505864" y="7324600"/>
            <a:ext cx="5737498" cy="557100"/>
            <a:chOff x="0" y="0"/>
            <a:chExt cx="7649997" cy="742800"/>
          </a:xfrm>
        </p:grpSpPr>
        <p:sp>
          <p:nvSpPr>
            <p:cNvPr id="14" name="Freeform 14"/>
            <p:cNvSpPr/>
            <p:nvPr/>
          </p:nvSpPr>
          <p:spPr>
            <a:xfrm>
              <a:off x="0" y="0"/>
              <a:ext cx="7650000" cy="742802"/>
            </a:xfrm>
            <a:custGeom>
              <a:avLst/>
              <a:gdLst/>
              <a:ahLst/>
              <a:cxnLst/>
              <a:rect l="l" t="t" r="r" b="b"/>
              <a:pathLst>
                <a:path w="7650000" h="742802">
                  <a:moveTo>
                    <a:pt x="0" y="0"/>
                  </a:moveTo>
                  <a:lnTo>
                    <a:pt x="7650000" y="0"/>
                  </a:lnTo>
                  <a:lnTo>
                    <a:pt x="7650000" y="742802"/>
                  </a:lnTo>
                  <a:lnTo>
                    <a:pt x="0" y="742802"/>
                  </a:lnTo>
                  <a:close/>
                </a:path>
              </a:pathLst>
            </a:custGeom>
            <a:blipFill>
              <a:blip r:embed="rId4">
                <a:alphaModFix amt="0"/>
              </a:blip>
              <a:stretch>
                <a:fillRect t="-150673" b="-150672"/>
              </a:stretch>
            </a:blipFill>
          </p:spPr>
          <p:txBody>
            <a:bodyPr/>
            <a:lstStyle/>
            <a:p>
              <a:endParaRPr lang="es-ES"/>
            </a:p>
          </p:txBody>
        </p:sp>
        <p:sp>
          <p:nvSpPr>
            <p:cNvPr id="15" name="TextBox 15"/>
            <p:cNvSpPr txBox="1"/>
            <p:nvPr/>
          </p:nvSpPr>
          <p:spPr>
            <a:xfrm>
              <a:off x="0" y="0"/>
              <a:ext cx="7649997" cy="742800"/>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Instructional design</a:t>
              </a:r>
            </a:p>
          </p:txBody>
        </p:sp>
      </p:grpSp>
      <p:sp>
        <p:nvSpPr>
          <p:cNvPr id="16" name="TextBox 16"/>
          <p:cNvSpPr txBox="1"/>
          <p:nvPr/>
        </p:nvSpPr>
        <p:spPr>
          <a:xfrm>
            <a:off x="1505864" y="8026345"/>
            <a:ext cx="8590307" cy="14478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You must design learning experiences that combine AI-generated feedback with human empathy, especially in situations that require interpersonal dynamics that AI cannot replicate.</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p:txBody>
      </p:sp>
      <p:sp>
        <p:nvSpPr>
          <p:cNvPr id="17" name="Freeform 17"/>
          <p:cNvSpPr/>
          <p:nvPr/>
        </p:nvSpPr>
        <p:spPr>
          <a:xfrm>
            <a:off x="1028700" y="2456138"/>
            <a:ext cx="289074" cy="289074"/>
          </a:xfrm>
          <a:custGeom>
            <a:avLst/>
            <a:gdLst/>
            <a:ahLst/>
            <a:cxnLst/>
            <a:rect l="l" t="t" r="r" b="b"/>
            <a:pathLst>
              <a:path w="289074" h="289074">
                <a:moveTo>
                  <a:pt x="0" y="0"/>
                </a:moveTo>
                <a:lnTo>
                  <a:pt x="289074" y="0"/>
                </a:lnTo>
                <a:lnTo>
                  <a:pt x="289074" y="289074"/>
                </a:lnTo>
                <a:lnTo>
                  <a:pt x="0" y="28907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ES"/>
          </a:p>
        </p:txBody>
      </p:sp>
      <p:grpSp>
        <p:nvGrpSpPr>
          <p:cNvPr id="18" name="Group 18"/>
          <p:cNvGrpSpPr/>
          <p:nvPr/>
        </p:nvGrpSpPr>
        <p:grpSpPr>
          <a:xfrm>
            <a:off x="10744048" y="-187052"/>
            <a:ext cx="7543952" cy="10474052"/>
            <a:chOff x="0" y="0"/>
            <a:chExt cx="10058603" cy="13965403"/>
          </a:xfrm>
        </p:grpSpPr>
        <p:sp>
          <p:nvSpPr>
            <p:cNvPr id="19" name="Freeform 19"/>
            <p:cNvSpPr/>
            <p:nvPr/>
          </p:nvSpPr>
          <p:spPr>
            <a:xfrm>
              <a:off x="0" y="0"/>
              <a:ext cx="10058654" cy="13965428"/>
            </a:xfrm>
            <a:custGeom>
              <a:avLst/>
              <a:gdLst/>
              <a:ahLst/>
              <a:cxnLst/>
              <a:rect l="l" t="t" r="r" b="b"/>
              <a:pathLst>
                <a:path w="10058654" h="13965428">
                  <a:moveTo>
                    <a:pt x="0" y="0"/>
                  </a:moveTo>
                  <a:lnTo>
                    <a:pt x="10058654" y="0"/>
                  </a:lnTo>
                  <a:lnTo>
                    <a:pt x="10058654" y="13965428"/>
                  </a:lnTo>
                  <a:lnTo>
                    <a:pt x="0" y="13965428"/>
                  </a:lnTo>
                  <a:lnTo>
                    <a:pt x="0" y="0"/>
                  </a:lnTo>
                  <a:close/>
                </a:path>
              </a:pathLst>
            </a:custGeom>
            <a:blipFill>
              <a:blip r:embed="rId7"/>
              <a:stretch>
                <a:fillRect l="-102621" t="1689" r="-5459" b="-1688"/>
              </a:stretch>
            </a:blipFill>
          </p:spPr>
          <p:txBody>
            <a:bodyPr/>
            <a:lstStyle/>
            <a:p>
              <a:endParaRPr lang="es-ES"/>
            </a:p>
          </p:txBody>
        </p:sp>
      </p:grpSp>
    </p:spTree>
    <p:custDataLst>
      <p:tags r:id="rId1"/>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371374" y="2562225"/>
            <a:ext cx="8236801" cy="5162550"/>
          </a:xfrm>
          <a:prstGeom prst="rect">
            <a:avLst/>
          </a:prstGeom>
        </p:spPr>
        <p:txBody>
          <a:bodyPr lIns="0" tIns="0" rIns="0" bIns="0" rtlCol="0" anchor="t">
            <a:spAutoFit/>
          </a:bodyPr>
          <a:lstStyle/>
          <a:p>
            <a:pPr marL="0" lvl="0" indent="0" algn="just">
              <a:lnSpc>
                <a:spcPts val="2879"/>
              </a:lnSpc>
              <a:spcBef>
                <a:spcPct val="0"/>
              </a:spcBef>
            </a:pPr>
            <a:r>
              <a:rPr lang="en-US" sz="2400">
                <a:solidFill>
                  <a:srgbClr val="000000"/>
                </a:solidFill>
                <a:latin typeface="Lato Light"/>
                <a:ea typeface="Lato Light"/>
                <a:cs typeface="Lato Light"/>
                <a:sym typeface="Lato Light"/>
              </a:rPr>
              <a:t>As a CVET trainer you </a:t>
            </a:r>
            <a:r>
              <a:rPr lang="en-US" sz="2400" u="none" strike="noStrike">
                <a:solidFill>
                  <a:srgbClr val="000000"/>
                </a:solidFill>
                <a:latin typeface="Lato Light"/>
                <a:ea typeface="Lato Light"/>
                <a:cs typeface="Lato Light"/>
                <a:sym typeface="Lato Light"/>
              </a:rPr>
              <a:t>should adopt these specific metrics:</a:t>
            </a:r>
          </a:p>
          <a:p>
            <a:pPr marL="0" lvl="0" indent="0" algn="just">
              <a:lnSpc>
                <a:spcPts val="3600"/>
              </a:lnSpc>
              <a:spcBef>
                <a:spcPct val="0"/>
              </a:spcBef>
            </a:pPr>
            <a:endParaRPr lang="en-US" sz="2400" u="none" strike="noStrike">
              <a:solidFill>
                <a:srgbClr val="000000"/>
              </a:solidFill>
              <a:latin typeface="Lato Light"/>
              <a:ea typeface="Lato Light"/>
              <a:cs typeface="Lato Light"/>
              <a:sym typeface="Lato Light"/>
            </a:endParaRPr>
          </a:p>
          <a:p>
            <a:pPr marL="518160" lvl="1" indent="-259080" algn="l">
              <a:lnSpc>
                <a:spcPts val="2879"/>
              </a:lnSpc>
              <a:buFont typeface="Arial"/>
              <a:buChar char="•"/>
            </a:pPr>
            <a:r>
              <a:rPr lang="en-US" sz="2400" b="1" u="none" strike="noStrike">
                <a:solidFill>
                  <a:srgbClr val="000000"/>
                </a:solidFill>
                <a:latin typeface="Lato Bold"/>
                <a:ea typeface="Lato Bold"/>
                <a:cs typeface="Lato Bold"/>
                <a:sym typeface="Lato Bold"/>
              </a:rPr>
              <a:t>AI-generated debate transcripts: </a:t>
            </a: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Evaluate the rigor and depth of the dialogue between the student and the AI ​​to ensure that the human leads the research.</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518160" lvl="1" indent="-259080" algn="l">
              <a:lnSpc>
                <a:spcPts val="2879"/>
              </a:lnSpc>
              <a:buFont typeface="Arial"/>
              <a:buChar char="•"/>
            </a:pPr>
            <a:r>
              <a:rPr lang="en-US" sz="2400" b="1" u="none" strike="noStrike">
                <a:solidFill>
                  <a:srgbClr val="000000"/>
                </a:solidFill>
                <a:latin typeface="Lato Bold"/>
                <a:ea typeface="Lato Bold"/>
                <a:cs typeface="Lato Bold"/>
                <a:sym typeface="Lato Bold"/>
              </a:rPr>
              <a:t>Live defense: </a:t>
            </a: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Require students to orally discuss the nuances in person. This reveals a solid understanding that AI cannot simulate.</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518160" lvl="1" indent="-259080" algn="l">
              <a:lnSpc>
                <a:spcPts val="2879"/>
              </a:lnSpc>
              <a:buFont typeface="Arial"/>
              <a:buChar char="•"/>
            </a:pPr>
            <a:r>
              <a:rPr lang="en-US" sz="2400" b="1" u="none" strike="noStrike">
                <a:solidFill>
                  <a:srgbClr val="000000"/>
                </a:solidFill>
                <a:latin typeface="Lato Bold"/>
                <a:ea typeface="Lato Bold"/>
                <a:cs typeface="Lato Bold"/>
                <a:sym typeface="Lato Bold"/>
              </a:rPr>
              <a:t>Reflection paragraphs: </a:t>
            </a: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 written account of how the AI-assisted process modified, challenged, or deepened the student's original thesis.</a:t>
            </a:r>
          </a:p>
        </p:txBody>
      </p:sp>
      <p:grpSp>
        <p:nvGrpSpPr>
          <p:cNvPr id="3" name="Group 3"/>
          <p:cNvGrpSpPr/>
          <p:nvPr/>
        </p:nvGrpSpPr>
        <p:grpSpPr>
          <a:xfrm>
            <a:off x="0" y="0"/>
            <a:ext cx="8616715" cy="10287000"/>
            <a:chOff x="0" y="0"/>
            <a:chExt cx="11488953" cy="13716000"/>
          </a:xfrm>
        </p:grpSpPr>
        <p:sp>
          <p:nvSpPr>
            <p:cNvPr id="4" name="Freeform 4"/>
            <p:cNvSpPr/>
            <p:nvPr/>
          </p:nvSpPr>
          <p:spPr>
            <a:xfrm>
              <a:off x="0" y="0"/>
              <a:ext cx="11488928" cy="13716000"/>
            </a:xfrm>
            <a:custGeom>
              <a:avLst/>
              <a:gdLst/>
              <a:ahLst/>
              <a:cxnLst/>
              <a:rect l="l" t="t" r="r" b="b"/>
              <a:pathLst>
                <a:path w="11488928" h="13716000">
                  <a:moveTo>
                    <a:pt x="0" y="0"/>
                  </a:moveTo>
                  <a:lnTo>
                    <a:pt x="11488928" y="0"/>
                  </a:lnTo>
                  <a:lnTo>
                    <a:pt x="11488928" y="13716000"/>
                  </a:lnTo>
                  <a:lnTo>
                    <a:pt x="0" y="13716000"/>
                  </a:lnTo>
                  <a:lnTo>
                    <a:pt x="0" y="0"/>
                  </a:lnTo>
                  <a:close/>
                </a:path>
              </a:pathLst>
            </a:custGeom>
            <a:blipFill>
              <a:blip r:embed="rId4"/>
              <a:stretch>
                <a:fillRect l="-33668" r="-45408"/>
              </a:stretch>
            </a:blipFill>
          </p:spPr>
          <p:txBody>
            <a:bodyPr/>
            <a:lstStyle/>
            <a:p>
              <a:endParaRPr lang="es-ES"/>
            </a:p>
          </p:txBody>
        </p:sp>
      </p:grpSp>
    </p:spTree>
    <p:custDataLst>
      <p:tags r:id="rId1"/>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2">
            <a:extLst>
              <a:ext uri="{FF2B5EF4-FFF2-40B4-BE49-F238E27FC236}">
                <a16:creationId xmlns:a16="http://schemas.microsoft.com/office/drawing/2014/main" id="{73F49D27-C7F9-C93D-EDA8-459F0C97C001}"/>
              </a:ext>
            </a:extLst>
          </p:cNvPr>
          <p:cNvGrpSpPr/>
          <p:nvPr/>
        </p:nvGrpSpPr>
        <p:grpSpPr>
          <a:xfrm>
            <a:off x="7052732" y="6679029"/>
            <a:ext cx="10172700" cy="2895599"/>
            <a:chOff x="0" y="0"/>
            <a:chExt cx="12517336" cy="3256191"/>
          </a:xfrm>
        </p:grpSpPr>
        <p:sp>
          <p:nvSpPr>
            <p:cNvPr id="8" name="Freeform 3">
              <a:extLst>
                <a:ext uri="{FF2B5EF4-FFF2-40B4-BE49-F238E27FC236}">
                  <a16:creationId xmlns:a16="http://schemas.microsoft.com/office/drawing/2014/main" id="{43013FC4-DAA8-0401-2B44-34B309390F97}"/>
                </a:ext>
              </a:extLst>
            </p:cNvPr>
            <p:cNvSpPr/>
            <p:nvPr/>
          </p:nvSpPr>
          <p:spPr>
            <a:xfrm>
              <a:off x="0" y="0"/>
              <a:ext cx="12517374" cy="3256153"/>
            </a:xfrm>
            <a:custGeom>
              <a:avLst/>
              <a:gdLst/>
              <a:ahLst/>
              <a:cxnLst/>
              <a:rect l="l" t="t" r="r" b="b"/>
              <a:pathLst>
                <a:path w="12517374" h="3256153">
                  <a:moveTo>
                    <a:pt x="0" y="0"/>
                  </a:moveTo>
                  <a:lnTo>
                    <a:pt x="12517374" y="0"/>
                  </a:lnTo>
                  <a:lnTo>
                    <a:pt x="12517374" y="3256153"/>
                  </a:lnTo>
                  <a:lnTo>
                    <a:pt x="0" y="3256153"/>
                  </a:lnTo>
                  <a:lnTo>
                    <a:pt x="0" y="0"/>
                  </a:lnTo>
                  <a:close/>
                </a:path>
              </a:pathLst>
            </a:custGeom>
            <a:blipFill>
              <a:blip r:embed="rId4"/>
              <a:stretch>
                <a:fillRect t="-40483" r="-5884" b="-1"/>
              </a:stretch>
            </a:blipFill>
          </p:spPr>
          <p:txBody>
            <a:bodyPr/>
            <a:lstStyle/>
            <a:p>
              <a:endParaRPr lang="en-GB"/>
            </a:p>
          </p:txBody>
        </p:sp>
      </p:grpSp>
      <p:grpSp>
        <p:nvGrpSpPr>
          <p:cNvPr id="2" name="Group 2"/>
          <p:cNvGrpSpPr/>
          <p:nvPr/>
        </p:nvGrpSpPr>
        <p:grpSpPr>
          <a:xfrm>
            <a:off x="755099" y="2579328"/>
            <a:ext cx="16470333" cy="3674223"/>
            <a:chOff x="0" y="0"/>
            <a:chExt cx="22370402" cy="4898964"/>
          </a:xfrm>
        </p:grpSpPr>
        <p:sp>
          <p:nvSpPr>
            <p:cNvPr id="3" name="Freeform 3"/>
            <p:cNvSpPr/>
            <p:nvPr/>
          </p:nvSpPr>
          <p:spPr>
            <a:xfrm>
              <a:off x="0" y="0"/>
              <a:ext cx="22370414" cy="4898908"/>
            </a:xfrm>
            <a:custGeom>
              <a:avLst/>
              <a:gdLst/>
              <a:ahLst/>
              <a:cxnLst/>
              <a:rect l="l" t="t" r="r" b="b"/>
              <a:pathLst>
                <a:path w="22370414" h="4898908">
                  <a:moveTo>
                    <a:pt x="0" y="816500"/>
                  </a:moveTo>
                  <a:cubicBezTo>
                    <a:pt x="0" y="365584"/>
                    <a:pt x="488061" y="0"/>
                    <a:pt x="1090041" y="0"/>
                  </a:cubicBezTo>
                  <a:lnTo>
                    <a:pt x="21280374" y="0"/>
                  </a:lnTo>
                  <a:cubicBezTo>
                    <a:pt x="21882354" y="0"/>
                    <a:pt x="22370414" y="365584"/>
                    <a:pt x="22370414" y="816500"/>
                  </a:cubicBezTo>
                  <a:lnTo>
                    <a:pt x="22370414" y="4082407"/>
                  </a:lnTo>
                  <a:cubicBezTo>
                    <a:pt x="22370414" y="4533323"/>
                    <a:pt x="21882354" y="4898908"/>
                    <a:pt x="21280374" y="4898908"/>
                  </a:cubicBezTo>
                  <a:lnTo>
                    <a:pt x="1090041" y="4898908"/>
                  </a:lnTo>
                  <a:cubicBezTo>
                    <a:pt x="488061" y="4899015"/>
                    <a:pt x="0" y="4533418"/>
                    <a:pt x="0" y="4082407"/>
                  </a:cubicBezTo>
                  <a:close/>
                </a:path>
              </a:pathLst>
            </a:custGeom>
            <a:solidFill>
              <a:srgbClr val="F0C8B9"/>
            </a:solidFill>
          </p:spPr>
          <p:txBody>
            <a:bodyPr/>
            <a:lstStyle/>
            <a:p>
              <a:endParaRPr lang="es-ES"/>
            </a:p>
          </p:txBody>
        </p:sp>
      </p:grpSp>
      <p:sp>
        <p:nvSpPr>
          <p:cNvPr id="4" name="TextBox 4"/>
          <p:cNvSpPr txBox="1"/>
          <p:nvPr/>
        </p:nvSpPr>
        <p:spPr>
          <a:xfrm>
            <a:off x="1216119" y="2997228"/>
            <a:ext cx="15547881" cy="2947730"/>
          </a:xfrm>
          <a:prstGeom prst="rect">
            <a:avLst/>
          </a:prstGeom>
        </p:spPr>
        <p:txBody>
          <a:bodyPr wrap="square" lIns="0" tIns="0" rIns="0" bIns="0" rtlCol="0" anchor="t">
            <a:spAutoFit/>
          </a:bodyPr>
          <a:lstStyle/>
          <a:p>
            <a:pPr marL="0" lvl="0" indent="0" algn="just">
              <a:lnSpc>
                <a:spcPts val="2879"/>
              </a:lnSpc>
              <a:spcBef>
                <a:spcPct val="0"/>
              </a:spcBef>
            </a:pPr>
            <a:r>
              <a:rPr lang="en-US" sz="2800" dirty="0">
                <a:solidFill>
                  <a:srgbClr val="000000"/>
                </a:solidFill>
                <a:latin typeface="Lato Light"/>
                <a:ea typeface="Lato Light"/>
                <a:cs typeface="Lato Light"/>
                <a:sym typeface="Lato Light"/>
              </a:rPr>
              <a:t>You </a:t>
            </a:r>
            <a:r>
              <a:rPr lang="en-US" sz="2800" u="none" strike="noStrike" dirty="0">
                <a:solidFill>
                  <a:srgbClr val="000000"/>
                </a:solidFill>
                <a:latin typeface="Lato Light"/>
                <a:ea typeface="Lato Light"/>
                <a:cs typeface="Lato Light"/>
                <a:sym typeface="Lato Light"/>
              </a:rPr>
              <a:t>can build a future of cognitive dependency, where the unguided use of AI leaves a generation unskilled and marginalized. Or, you can intentionally choose a path of enhanced learning, where technology strengthens human potential and drives deeper research.</a:t>
            </a:r>
          </a:p>
          <a:p>
            <a:pPr marL="0" lvl="0" indent="0" algn="just">
              <a:lnSpc>
                <a:spcPts val="2879"/>
              </a:lnSpc>
              <a:spcBef>
                <a:spcPct val="0"/>
              </a:spcBef>
            </a:pPr>
            <a:endParaRPr lang="en-US" sz="28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800" u="none" strike="noStrike" dirty="0">
                <a:solidFill>
                  <a:srgbClr val="000000"/>
                </a:solidFill>
                <a:latin typeface="Lato Light"/>
                <a:ea typeface="Lato Light"/>
                <a:cs typeface="Lato Light"/>
                <a:sym typeface="Lato Light"/>
              </a:rPr>
              <a:t>The question for every educator remains: Are you preparing your students to lead the ethical use of AI, or are you preparing them to be replaced by it?</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p:txBody>
      </p:sp>
      <p:sp>
        <p:nvSpPr>
          <p:cNvPr id="5" name="TextBox 5"/>
          <p:cNvSpPr txBox="1"/>
          <p:nvPr/>
        </p:nvSpPr>
        <p:spPr>
          <a:xfrm>
            <a:off x="1028700" y="1085850"/>
            <a:ext cx="12851309"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TRAINER RESPONSIBILITIES WHEN SUPERVISING AI APPLICATIONS</a:t>
            </a:r>
          </a:p>
        </p:txBody>
      </p:sp>
      <p:sp>
        <p:nvSpPr>
          <p:cNvPr id="6" name="TextBox 6"/>
          <p:cNvSpPr txBox="1"/>
          <p:nvPr/>
        </p:nvSpPr>
        <p:spPr>
          <a:xfrm>
            <a:off x="7315200" y="7353300"/>
            <a:ext cx="9910232" cy="1447800"/>
          </a:xfrm>
          <a:prstGeom prst="rect">
            <a:avLst/>
          </a:prstGeom>
        </p:spPr>
        <p:txBody>
          <a:bodyPr lIns="0" tIns="0" rIns="0" bIns="0" rtlCol="0" anchor="t">
            <a:spAutoFit/>
          </a:bodyPr>
          <a:lstStyle/>
          <a:p>
            <a:pPr marL="0" lvl="0" indent="0" algn="ctr">
              <a:lnSpc>
                <a:spcPts val="2879"/>
              </a:lnSpc>
              <a:spcBef>
                <a:spcPct val="0"/>
              </a:spcBef>
            </a:pPr>
            <a:r>
              <a:rPr lang="en-US" sz="2400" u="none" strike="noStrike" dirty="0">
                <a:solidFill>
                  <a:srgbClr val="000000"/>
                </a:solidFill>
                <a:latin typeface="Lato Light"/>
                <a:ea typeface="Lato Light"/>
                <a:cs typeface="Lato Light"/>
                <a:sym typeface="Lato Light"/>
              </a:rPr>
              <a:t>It is essential to prioritize the development of intrinsically human skills that AI cannot replace, such as resilience in changing environments, ethical judgment when evaluating AI outcomes, and the ability to independently identify and solve problems.</a:t>
            </a:r>
          </a:p>
        </p:txBody>
      </p:sp>
    </p:spTree>
    <p:custDataLst>
      <p:tags r:id="rId1"/>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049944" y="571500"/>
            <a:ext cx="5831681"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CHALLENGE-BASED SCENARIO</a:t>
            </a:r>
          </a:p>
        </p:txBody>
      </p:sp>
      <p:grpSp>
        <p:nvGrpSpPr>
          <p:cNvPr id="3" name="Group 3"/>
          <p:cNvGrpSpPr/>
          <p:nvPr/>
        </p:nvGrpSpPr>
        <p:grpSpPr>
          <a:xfrm>
            <a:off x="0" y="0"/>
            <a:ext cx="7507538" cy="10287000"/>
            <a:chOff x="0" y="0"/>
            <a:chExt cx="10010051" cy="13716000"/>
          </a:xfrm>
        </p:grpSpPr>
        <p:sp>
          <p:nvSpPr>
            <p:cNvPr id="4" name="Freeform 4"/>
            <p:cNvSpPr/>
            <p:nvPr/>
          </p:nvSpPr>
          <p:spPr>
            <a:xfrm>
              <a:off x="0" y="0"/>
              <a:ext cx="10010013" cy="13716000"/>
            </a:xfrm>
            <a:custGeom>
              <a:avLst/>
              <a:gdLst/>
              <a:ahLst/>
              <a:cxnLst/>
              <a:rect l="l" t="t" r="r" b="b"/>
              <a:pathLst>
                <a:path w="10010013" h="13716000">
                  <a:moveTo>
                    <a:pt x="0" y="0"/>
                  </a:moveTo>
                  <a:lnTo>
                    <a:pt x="10010013" y="0"/>
                  </a:lnTo>
                  <a:lnTo>
                    <a:pt x="10010013" y="13716000"/>
                  </a:lnTo>
                  <a:lnTo>
                    <a:pt x="0" y="13716000"/>
                  </a:lnTo>
                  <a:lnTo>
                    <a:pt x="0" y="0"/>
                  </a:lnTo>
                  <a:close/>
                </a:path>
              </a:pathLst>
            </a:custGeom>
            <a:blipFill>
              <a:blip r:embed="rId4"/>
              <a:stretch>
                <a:fillRect b="-9524"/>
              </a:stretch>
            </a:blipFill>
          </p:spPr>
          <p:txBody>
            <a:bodyPr/>
            <a:lstStyle/>
            <a:p>
              <a:endParaRPr lang="es-ES"/>
            </a:p>
          </p:txBody>
        </p:sp>
      </p:grpSp>
      <p:sp>
        <p:nvSpPr>
          <p:cNvPr id="5" name="TextBox 5"/>
          <p:cNvSpPr txBox="1"/>
          <p:nvPr/>
        </p:nvSpPr>
        <p:spPr>
          <a:xfrm>
            <a:off x="8049944" y="1447800"/>
            <a:ext cx="9600733" cy="8154348"/>
          </a:xfrm>
          <a:prstGeom prst="rect">
            <a:avLst/>
          </a:prstGeom>
        </p:spPr>
        <p:txBody>
          <a:bodyPr lIns="0" tIns="0" rIns="0" bIns="0" rtlCol="0" anchor="t">
            <a:spAutoFit/>
          </a:bodyPr>
          <a:lstStyle/>
          <a:p>
            <a:pPr algn="just">
              <a:lnSpc>
                <a:spcPts val="2881"/>
              </a:lnSpc>
              <a:spcBef>
                <a:spcPct val="0"/>
              </a:spcBef>
            </a:pPr>
            <a:r>
              <a:rPr lang="en-US" sz="2401" b="1" dirty="0">
                <a:solidFill>
                  <a:srgbClr val="000000"/>
                </a:solidFill>
                <a:latin typeface="Lato Light"/>
                <a:ea typeface="Lato Light"/>
                <a:cs typeface="Lato Light"/>
                <a:sym typeface="Lato Light"/>
              </a:rPr>
              <a:t>Context</a:t>
            </a:r>
            <a:r>
              <a:rPr lang="en-US" sz="2401" dirty="0">
                <a:solidFill>
                  <a:srgbClr val="000000"/>
                </a:solidFill>
                <a:latin typeface="Lato Light"/>
                <a:ea typeface="Lato Light"/>
                <a:cs typeface="Lato Light"/>
                <a:sym typeface="Lato Light"/>
              </a:rPr>
              <a:t>: Your department has authorized the use of an AI-powered "Practical Skills Log." Students upload videos of themselves performing tasks and the AI provides the initial grade and feedback.</a:t>
            </a:r>
          </a:p>
          <a:p>
            <a:pPr algn="just">
              <a:lnSpc>
                <a:spcPts val="2881"/>
              </a:lnSpc>
              <a:spcBef>
                <a:spcPct val="0"/>
              </a:spcBef>
            </a:pPr>
            <a:endParaRPr lang="en-US" sz="2401" dirty="0">
              <a:solidFill>
                <a:srgbClr val="000000"/>
              </a:solidFill>
              <a:latin typeface="Lato Light"/>
              <a:ea typeface="Lato Light"/>
              <a:cs typeface="Lato Light"/>
              <a:sym typeface="Lato Light"/>
            </a:endParaRPr>
          </a:p>
          <a:p>
            <a:pPr algn="just">
              <a:lnSpc>
                <a:spcPts val="2881"/>
              </a:lnSpc>
              <a:spcBef>
                <a:spcPct val="0"/>
              </a:spcBef>
            </a:pPr>
            <a:r>
              <a:rPr lang="en-US" sz="2401" b="1" dirty="0">
                <a:solidFill>
                  <a:srgbClr val="000000"/>
                </a:solidFill>
                <a:latin typeface="Lato Light"/>
                <a:ea typeface="Lato Light"/>
                <a:cs typeface="Lato Light"/>
                <a:sym typeface="Lato Light"/>
              </a:rPr>
              <a:t>Challenge</a:t>
            </a:r>
            <a:r>
              <a:rPr lang="en-US" sz="2401" dirty="0">
                <a:solidFill>
                  <a:srgbClr val="000000"/>
                </a:solidFill>
                <a:latin typeface="Lato Light"/>
                <a:ea typeface="Lato Light"/>
                <a:cs typeface="Lato Light"/>
                <a:sym typeface="Lato Light"/>
              </a:rPr>
              <a:t>: As the supervisor, you are legally and professionally responsible for possible outcomes (data leaks, biased grades). You must present a "Supervision Recovery Plan" to the Accreditation Board that proves you have regained control over the AI applications without banning them entirely.</a:t>
            </a:r>
          </a:p>
          <a:p>
            <a:pPr algn="just">
              <a:lnSpc>
                <a:spcPts val="2881"/>
              </a:lnSpc>
              <a:spcBef>
                <a:spcPct val="0"/>
              </a:spcBef>
            </a:pPr>
            <a:endParaRPr lang="en-US" sz="2401" dirty="0">
              <a:solidFill>
                <a:srgbClr val="000000"/>
              </a:solidFill>
              <a:latin typeface="Lato Light"/>
              <a:ea typeface="Lato Light"/>
              <a:cs typeface="Lato Light"/>
              <a:sym typeface="Lato Light"/>
            </a:endParaRPr>
          </a:p>
          <a:p>
            <a:pPr algn="just">
              <a:lnSpc>
                <a:spcPts val="2881"/>
              </a:lnSpc>
              <a:spcBef>
                <a:spcPct val="0"/>
              </a:spcBef>
            </a:pPr>
            <a:r>
              <a:rPr lang="en-US" sz="2401" dirty="0">
                <a:solidFill>
                  <a:srgbClr val="000000"/>
                </a:solidFill>
                <a:latin typeface="Lato Light"/>
                <a:ea typeface="Lato Light"/>
                <a:cs typeface="Lato Light"/>
                <a:sym typeface="Lato Light"/>
              </a:rPr>
              <a:t>How do you structure your oversight?</a:t>
            </a:r>
          </a:p>
          <a:p>
            <a:pPr algn="just">
              <a:lnSpc>
                <a:spcPts val="2881"/>
              </a:lnSpc>
              <a:spcBef>
                <a:spcPct val="0"/>
              </a:spcBef>
            </a:pPr>
            <a:r>
              <a:rPr lang="en-US" sz="2401" u="sng" dirty="0">
                <a:solidFill>
                  <a:srgbClr val="000000"/>
                </a:solidFill>
                <a:latin typeface="Lato Light"/>
                <a:ea typeface="Lato Light"/>
                <a:cs typeface="Lato Light"/>
                <a:sym typeface="Lato Light"/>
              </a:rPr>
              <a:t>Option A</a:t>
            </a:r>
            <a:r>
              <a:rPr lang="en-US" sz="2401" dirty="0">
                <a:solidFill>
                  <a:srgbClr val="000000"/>
                </a:solidFill>
                <a:latin typeface="Lato Light"/>
                <a:ea typeface="Lato Light"/>
                <a:cs typeface="Lato Light"/>
                <a:sym typeface="Lato Light"/>
              </a:rPr>
              <a:t>: The "Red Flag" Validation Protocol (Accuracy Responsibility) You implement a mandatory "Human-in-the-Loop" validation step for all high-stakes feedback.</a:t>
            </a:r>
          </a:p>
          <a:p>
            <a:pPr algn="just">
              <a:lnSpc>
                <a:spcPts val="2881"/>
              </a:lnSpc>
              <a:spcBef>
                <a:spcPct val="0"/>
              </a:spcBef>
            </a:pPr>
            <a:endParaRPr lang="en-US" sz="2401" dirty="0">
              <a:solidFill>
                <a:srgbClr val="000000"/>
              </a:solidFill>
              <a:latin typeface="Lato Light"/>
              <a:ea typeface="Lato Light"/>
              <a:cs typeface="Lato Light"/>
              <a:sym typeface="Lato Light"/>
            </a:endParaRPr>
          </a:p>
          <a:p>
            <a:pPr algn="just">
              <a:lnSpc>
                <a:spcPts val="2881"/>
              </a:lnSpc>
              <a:spcBef>
                <a:spcPct val="0"/>
              </a:spcBef>
            </a:pPr>
            <a:r>
              <a:rPr lang="en-US" sz="2401" u="sng" dirty="0">
                <a:solidFill>
                  <a:srgbClr val="000000"/>
                </a:solidFill>
                <a:latin typeface="Lato Light"/>
                <a:ea typeface="Lato Light"/>
                <a:cs typeface="Lato Light"/>
                <a:sym typeface="Lato Light"/>
              </a:rPr>
              <a:t>Option B</a:t>
            </a:r>
            <a:r>
              <a:rPr lang="en-US" sz="2401" dirty="0">
                <a:solidFill>
                  <a:srgbClr val="000000"/>
                </a:solidFill>
                <a:latin typeface="Lato Light"/>
                <a:ea typeface="Lato Light"/>
                <a:cs typeface="Lato Light"/>
                <a:sym typeface="Lato Light"/>
              </a:rPr>
              <a:t>: The "Data Privacy Sandbox" (Privacy Responsibility) You ban the use of third-party AI tools for personal data and create a "Safe List" of institutionally-vetted apps.</a:t>
            </a:r>
          </a:p>
          <a:p>
            <a:pPr algn="just">
              <a:lnSpc>
                <a:spcPts val="2881"/>
              </a:lnSpc>
              <a:spcBef>
                <a:spcPct val="0"/>
              </a:spcBef>
            </a:pPr>
            <a:endParaRPr lang="en-US" sz="2401" dirty="0">
              <a:solidFill>
                <a:srgbClr val="000000"/>
              </a:solidFill>
              <a:latin typeface="Lato Light"/>
              <a:ea typeface="Lato Light"/>
              <a:cs typeface="Lato Light"/>
              <a:sym typeface="Lato Light"/>
            </a:endParaRPr>
          </a:p>
          <a:p>
            <a:pPr algn="just">
              <a:lnSpc>
                <a:spcPts val="2881"/>
              </a:lnSpc>
              <a:spcBef>
                <a:spcPct val="0"/>
              </a:spcBef>
            </a:pPr>
            <a:r>
              <a:rPr lang="en-US" sz="2401" u="sng" dirty="0">
                <a:solidFill>
                  <a:srgbClr val="000000"/>
                </a:solidFill>
                <a:latin typeface="Lato Light"/>
                <a:ea typeface="Lato Light"/>
                <a:cs typeface="Lato Light"/>
                <a:sym typeface="Lato Light"/>
              </a:rPr>
              <a:t>Option C</a:t>
            </a:r>
            <a:r>
              <a:rPr lang="en-US" sz="2401" dirty="0">
                <a:solidFill>
                  <a:srgbClr val="000000"/>
                </a:solidFill>
                <a:latin typeface="Lato Light"/>
                <a:ea typeface="Lato Light"/>
                <a:cs typeface="Lato Light"/>
                <a:sym typeface="Lato Light"/>
              </a:rPr>
              <a:t>: The "Algorithmic Justice" Workshop (Equity Responsibility) You hold a "Bias Calibration" session with your teaching team.</a:t>
            </a:r>
          </a:p>
          <a:p>
            <a:pPr algn="just">
              <a:lnSpc>
                <a:spcPts val="2881"/>
              </a:lnSpc>
              <a:spcBef>
                <a:spcPct val="0"/>
              </a:spcBef>
            </a:pPr>
            <a:endParaRPr lang="en-US" sz="2401"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6682"/>
            <a:ext cx="18288000" cy="2086689"/>
            <a:chOff x="0" y="0"/>
            <a:chExt cx="24384000" cy="2782252"/>
          </a:xfrm>
        </p:grpSpPr>
        <p:sp>
          <p:nvSpPr>
            <p:cNvPr id="3" name="Freeform 3"/>
            <p:cNvSpPr/>
            <p:nvPr/>
          </p:nvSpPr>
          <p:spPr>
            <a:xfrm>
              <a:off x="0" y="0"/>
              <a:ext cx="24384000" cy="2782189"/>
            </a:xfrm>
            <a:custGeom>
              <a:avLst/>
              <a:gdLst/>
              <a:ahLst/>
              <a:cxnLst/>
              <a:rect l="l" t="t" r="r" b="b"/>
              <a:pathLst>
                <a:path w="24384000" h="2782189">
                  <a:moveTo>
                    <a:pt x="0" y="0"/>
                  </a:moveTo>
                  <a:lnTo>
                    <a:pt x="24384000" y="0"/>
                  </a:lnTo>
                  <a:lnTo>
                    <a:pt x="24384000" y="2782189"/>
                  </a:lnTo>
                  <a:lnTo>
                    <a:pt x="0" y="2782189"/>
                  </a:lnTo>
                  <a:lnTo>
                    <a:pt x="0" y="0"/>
                  </a:lnTo>
                  <a:close/>
                </a:path>
              </a:pathLst>
            </a:custGeom>
            <a:blipFill>
              <a:blip r:embed="rId4">
                <a:alphaModFix amt="50000"/>
              </a:blip>
              <a:stretch>
                <a:fillRect t="-234395" b="-331860"/>
              </a:stretch>
            </a:blipFill>
          </p:spPr>
          <p:txBody>
            <a:bodyPr/>
            <a:lstStyle/>
            <a:p>
              <a:endParaRPr lang="es-ES"/>
            </a:p>
          </p:txBody>
        </p:sp>
      </p:grpSp>
      <p:sp>
        <p:nvSpPr>
          <p:cNvPr id="4" name="TextBox 4"/>
          <p:cNvSpPr txBox="1"/>
          <p:nvPr/>
        </p:nvSpPr>
        <p:spPr>
          <a:xfrm>
            <a:off x="712670" y="775821"/>
            <a:ext cx="9900304" cy="940746"/>
          </a:xfrm>
          <a:prstGeom prst="rect">
            <a:avLst/>
          </a:prstGeom>
        </p:spPr>
        <p:txBody>
          <a:bodyPr lIns="0" tIns="0" rIns="0" bIns="0" rtlCol="0" anchor="t">
            <a:spAutoFit/>
          </a:bodyPr>
          <a:lstStyle/>
          <a:p>
            <a:pPr algn="l">
              <a:lnSpc>
                <a:spcPts val="6480"/>
              </a:lnSpc>
            </a:pPr>
            <a:r>
              <a:rPr lang="en-US" sz="6000">
                <a:solidFill>
                  <a:srgbClr val="000000"/>
                </a:solidFill>
                <a:latin typeface="Oswald"/>
                <a:ea typeface="Oswald"/>
                <a:cs typeface="Oswald"/>
                <a:sym typeface="Oswald"/>
              </a:rPr>
              <a:t>Learning Scenario</a:t>
            </a:r>
          </a:p>
        </p:txBody>
      </p:sp>
      <p:sp>
        <p:nvSpPr>
          <p:cNvPr id="5" name="TextBox 5"/>
          <p:cNvSpPr txBox="1"/>
          <p:nvPr/>
        </p:nvSpPr>
        <p:spPr>
          <a:xfrm>
            <a:off x="614477" y="2622147"/>
            <a:ext cx="17059046" cy="6106031"/>
          </a:xfrm>
          <a:prstGeom prst="rect">
            <a:avLst/>
          </a:prstGeom>
        </p:spPr>
        <p:txBody>
          <a:bodyPr lIns="0" tIns="0" rIns="0" bIns="0" rtlCol="0" anchor="t">
            <a:spAutoFit/>
          </a:bodyPr>
          <a:lstStyle/>
          <a:p>
            <a:pPr algn="l">
              <a:lnSpc>
                <a:spcPts val="4140"/>
              </a:lnSpc>
            </a:pPr>
            <a:r>
              <a:rPr lang="en-US" sz="2600" dirty="0">
                <a:solidFill>
                  <a:srgbClr val="000000"/>
                </a:solidFill>
                <a:latin typeface="Lato Light" panose="020F0302020204030203" pitchFamily="34" charset="0"/>
                <a:ea typeface="Lato Light"/>
                <a:cs typeface="Lato Light"/>
                <a:sym typeface="Lato Light"/>
              </a:rPr>
              <a:t>Mariana, a 28-year-old adult learner, is enrolled in a CVET course in </a:t>
            </a:r>
            <a:r>
              <a:rPr lang="en-US" sz="2600" i="1" dirty="0">
                <a:solidFill>
                  <a:srgbClr val="000000"/>
                </a:solidFill>
                <a:latin typeface="Lato Light" panose="020F0302020204030203" pitchFamily="34" charset="0"/>
                <a:ea typeface="Lato Light Italics"/>
                <a:cs typeface="Lato Light Italics"/>
                <a:sym typeface="Lato Light Italics"/>
              </a:rPr>
              <a:t>industrial electricity</a:t>
            </a:r>
            <a:r>
              <a:rPr lang="en-US" sz="2600" dirty="0">
                <a:solidFill>
                  <a:srgbClr val="000000"/>
                </a:solidFill>
                <a:latin typeface="Lato Light" panose="020F0302020204030203" pitchFamily="34" charset="0"/>
                <a:ea typeface="Lato Light"/>
                <a:cs typeface="Lato Light"/>
                <a:sym typeface="Lato Light"/>
              </a:rPr>
              <a:t>, working toward a professional certification needed to requalify for the job market. Her trainer, Sr. Costa, is experienced but overworked, since he is responsible for several classes of adult trainees each. Anxious to keep pace and balance the course with a part-time job, </a:t>
            </a:r>
            <a:r>
              <a:rPr lang="en-US" sz="2600" b="1" dirty="0">
                <a:solidFill>
                  <a:srgbClr val="000000"/>
                </a:solidFill>
                <a:latin typeface="Lato Light" panose="020F0302020204030203" pitchFamily="34" charset="0"/>
                <a:ea typeface="Lato Bold"/>
                <a:cs typeface="Lato Bold"/>
                <a:sym typeface="Lato Bold"/>
              </a:rPr>
              <a:t>Mariana starts using a generic AI chatbot to complete her theoretical assignments and case-study exercises</a:t>
            </a:r>
            <a:r>
              <a:rPr lang="en-US" sz="2600" dirty="0">
                <a:solidFill>
                  <a:srgbClr val="000000"/>
                </a:solidFill>
                <a:latin typeface="Lato Light" panose="020F0302020204030203" pitchFamily="34" charset="0"/>
                <a:ea typeface="Lato Light"/>
                <a:cs typeface="Lato Light"/>
                <a:sym typeface="Lato Light"/>
              </a:rPr>
              <a:t>.</a:t>
            </a:r>
          </a:p>
          <a:p>
            <a:pPr algn="l">
              <a:lnSpc>
                <a:spcPts val="4140"/>
              </a:lnSpc>
            </a:pPr>
            <a:endParaRPr lang="en-US" sz="2600" dirty="0">
              <a:solidFill>
                <a:srgbClr val="000000"/>
              </a:solidFill>
              <a:latin typeface="Lato Light" panose="020F0302020204030203" pitchFamily="34" charset="0"/>
              <a:ea typeface="Lato Light"/>
              <a:cs typeface="Lato Light"/>
              <a:sym typeface="Lato Light"/>
            </a:endParaRPr>
          </a:p>
          <a:p>
            <a:pPr algn="l">
              <a:lnSpc>
                <a:spcPts val="4140"/>
              </a:lnSpc>
            </a:pPr>
            <a:r>
              <a:rPr lang="en-US" sz="2600" dirty="0">
                <a:solidFill>
                  <a:srgbClr val="000000"/>
                </a:solidFill>
                <a:latin typeface="Lato Light" panose="020F0302020204030203" pitchFamily="34" charset="0"/>
                <a:ea typeface="Lato Light"/>
                <a:cs typeface="Lato Light"/>
                <a:sym typeface="Lato Light"/>
              </a:rPr>
              <a:t>Mr. Costa reviews Mariana's submitted exercises at his desk that night. He sees a sheet full of correct answers. Mariana arrives later at her practical skills evaluation with her confidence in tatters. </a:t>
            </a:r>
            <a:r>
              <a:rPr lang="en-US" sz="2600" b="1" dirty="0">
                <a:solidFill>
                  <a:srgbClr val="000000"/>
                </a:solidFill>
                <a:latin typeface="Lato Light" panose="020F0302020204030203" pitchFamily="34" charset="0"/>
                <a:ea typeface="Lato Bold"/>
                <a:cs typeface="Lato Bold"/>
                <a:sym typeface="Lato Bold"/>
              </a:rPr>
              <a:t>Faced with a live electrical fault she must diagnose manually, without any AI assistance, her mind goes blank</a:t>
            </a:r>
            <a:r>
              <a:rPr lang="en-US" sz="2600" dirty="0">
                <a:solidFill>
                  <a:srgbClr val="000000"/>
                </a:solidFill>
                <a:latin typeface="Lato Light" panose="020F0302020204030203" pitchFamily="34" charset="0"/>
                <a:ea typeface="Lato Light"/>
                <a:cs typeface="Lato Light"/>
                <a:sym typeface="Lato Light"/>
              </a:rPr>
              <a:t>. </a:t>
            </a:r>
          </a:p>
          <a:p>
            <a:pPr algn="l">
              <a:lnSpc>
                <a:spcPts val="4140"/>
              </a:lnSpc>
            </a:pPr>
            <a:endParaRPr lang="en-US" sz="2600" dirty="0">
              <a:solidFill>
                <a:srgbClr val="000000"/>
              </a:solidFill>
              <a:latin typeface="Lato Light" panose="020F0302020204030203" pitchFamily="34" charset="0"/>
              <a:ea typeface="Lato Light"/>
              <a:cs typeface="Lato Light"/>
              <a:sym typeface="Lato Light"/>
            </a:endParaRPr>
          </a:p>
          <a:p>
            <a:pPr algn="l">
              <a:lnSpc>
                <a:spcPts val="4140"/>
              </a:lnSpc>
            </a:pPr>
            <a:r>
              <a:rPr lang="en-US" sz="2600" dirty="0">
                <a:solidFill>
                  <a:srgbClr val="000000"/>
                </a:solidFill>
                <a:latin typeface="Lato Light" panose="020F0302020204030203" pitchFamily="34" charset="0"/>
                <a:ea typeface="Lato Light"/>
                <a:cs typeface="Lato Light"/>
                <a:sym typeface="Lato Light"/>
              </a:rPr>
              <a:t>CVET trainers must shift from outcome-based grading to process-oriented assessment — evaluating the thinking path,  for example by reviewing transcripts of AI interactions or trainee reflections on how their reasoning changed.</a:t>
            </a:r>
          </a:p>
          <a:p>
            <a:pPr algn="l">
              <a:lnSpc>
                <a:spcPts val="2520"/>
              </a:lnSpc>
            </a:pPr>
            <a:endParaRPr lang="en-US" sz="3000" dirty="0">
              <a:solidFill>
                <a:srgbClr val="000000"/>
              </a:solidFill>
              <a:latin typeface="Lato Light"/>
              <a:ea typeface="Lato Light"/>
              <a:cs typeface="Lato Light"/>
              <a:sym typeface="Lato Light"/>
            </a:endParaRPr>
          </a:p>
        </p:txBody>
      </p:sp>
      <p:grpSp>
        <p:nvGrpSpPr>
          <p:cNvPr id="6" name="Group 6"/>
          <p:cNvGrpSpPr/>
          <p:nvPr/>
        </p:nvGrpSpPr>
        <p:grpSpPr>
          <a:xfrm>
            <a:off x="14965994" y="349444"/>
            <a:ext cx="2799445" cy="1224267"/>
            <a:chOff x="0" y="0"/>
            <a:chExt cx="3732593" cy="1632356"/>
          </a:xfrm>
        </p:grpSpPr>
        <p:sp>
          <p:nvSpPr>
            <p:cNvPr id="7" name="Freeform 7" descr="A logo with a person's head in a circle  AI-generated content may be incorrect."/>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5"/>
              <a:stretch>
                <a:fillRect r="1" b="-1"/>
              </a:stretch>
            </a:blipFill>
          </p:spPr>
          <p:txBody>
            <a:bodyPr/>
            <a:lstStyle/>
            <a:p>
              <a:endParaRPr lang="es-ES"/>
            </a:p>
          </p:txBody>
        </p:sp>
      </p:grpSp>
    </p:spTree>
    <p:custDataLst>
      <p:tags r:id="rId1"/>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6682"/>
            <a:ext cx="18288000" cy="2086689"/>
            <a:chOff x="0" y="0"/>
            <a:chExt cx="24384000" cy="2782252"/>
          </a:xfrm>
        </p:grpSpPr>
        <p:sp>
          <p:nvSpPr>
            <p:cNvPr id="3" name="Freeform 3"/>
            <p:cNvSpPr/>
            <p:nvPr/>
          </p:nvSpPr>
          <p:spPr>
            <a:xfrm>
              <a:off x="0" y="0"/>
              <a:ext cx="24384000" cy="2782189"/>
            </a:xfrm>
            <a:custGeom>
              <a:avLst/>
              <a:gdLst/>
              <a:ahLst/>
              <a:cxnLst/>
              <a:rect l="l" t="t" r="r" b="b"/>
              <a:pathLst>
                <a:path w="24384000" h="2782189">
                  <a:moveTo>
                    <a:pt x="0" y="0"/>
                  </a:moveTo>
                  <a:lnTo>
                    <a:pt x="24384000" y="0"/>
                  </a:lnTo>
                  <a:lnTo>
                    <a:pt x="24384000" y="2782189"/>
                  </a:lnTo>
                  <a:lnTo>
                    <a:pt x="0" y="2782189"/>
                  </a:lnTo>
                  <a:lnTo>
                    <a:pt x="0" y="0"/>
                  </a:lnTo>
                  <a:close/>
                </a:path>
              </a:pathLst>
            </a:custGeom>
            <a:blipFill>
              <a:blip r:embed="rId4">
                <a:alphaModFix amt="50000"/>
              </a:blip>
              <a:stretch>
                <a:fillRect t="-234382" b="-331873"/>
              </a:stretch>
            </a:blipFill>
          </p:spPr>
          <p:txBody>
            <a:bodyPr/>
            <a:lstStyle/>
            <a:p>
              <a:endParaRPr lang="es-ES"/>
            </a:p>
          </p:txBody>
        </p:sp>
      </p:grpSp>
      <p:sp>
        <p:nvSpPr>
          <p:cNvPr id="4" name="TextBox 4"/>
          <p:cNvSpPr txBox="1"/>
          <p:nvPr/>
        </p:nvSpPr>
        <p:spPr>
          <a:xfrm>
            <a:off x="931888" y="716909"/>
            <a:ext cx="16424396" cy="635651"/>
          </a:xfrm>
          <a:prstGeom prst="rect">
            <a:avLst/>
          </a:prstGeom>
        </p:spPr>
        <p:txBody>
          <a:bodyPr lIns="0" tIns="0" rIns="0" bIns="0" rtlCol="0" anchor="t">
            <a:spAutoFit/>
          </a:bodyPr>
          <a:lstStyle/>
          <a:p>
            <a:pPr algn="l">
              <a:lnSpc>
                <a:spcPts val="6480"/>
              </a:lnSpc>
            </a:pPr>
            <a:r>
              <a:rPr lang="en-US" sz="6000">
                <a:solidFill>
                  <a:srgbClr val="000000"/>
                </a:solidFill>
                <a:latin typeface="Oswald"/>
                <a:ea typeface="Oswald"/>
                <a:cs typeface="Oswald"/>
                <a:sym typeface="Oswald"/>
              </a:rPr>
              <a:t>Self-Assessment Tool</a:t>
            </a:r>
          </a:p>
        </p:txBody>
      </p:sp>
      <p:grpSp>
        <p:nvGrpSpPr>
          <p:cNvPr id="5" name="Group 5"/>
          <p:cNvGrpSpPr/>
          <p:nvPr/>
        </p:nvGrpSpPr>
        <p:grpSpPr>
          <a:xfrm>
            <a:off x="744007" y="2446049"/>
            <a:ext cx="17020982" cy="1523667"/>
            <a:chOff x="0" y="0"/>
            <a:chExt cx="22694643" cy="2031556"/>
          </a:xfrm>
        </p:grpSpPr>
        <p:sp>
          <p:nvSpPr>
            <p:cNvPr id="6" name="Freeform 6"/>
            <p:cNvSpPr/>
            <p:nvPr/>
          </p:nvSpPr>
          <p:spPr>
            <a:xfrm>
              <a:off x="0" y="0"/>
              <a:ext cx="22694643" cy="835800"/>
            </a:xfrm>
            <a:custGeom>
              <a:avLst/>
              <a:gdLst/>
              <a:ahLst/>
              <a:cxnLst/>
              <a:rect l="l" t="t" r="r" b="b"/>
              <a:pathLst>
                <a:path w="22694643" h="835800">
                  <a:moveTo>
                    <a:pt x="0" y="0"/>
                  </a:moveTo>
                  <a:lnTo>
                    <a:pt x="22694643" y="0"/>
                  </a:lnTo>
                  <a:lnTo>
                    <a:pt x="22694643" y="835800"/>
                  </a:lnTo>
                  <a:lnTo>
                    <a:pt x="0" y="835800"/>
                  </a:lnTo>
                  <a:close/>
                </a:path>
              </a:pathLst>
            </a:custGeom>
            <a:blipFill>
              <a:blip r:embed="rId5">
                <a:alphaModFix amt="0"/>
              </a:blip>
              <a:stretch>
                <a:fillRect t="-479081" b="-479081"/>
              </a:stretch>
            </a:blipFill>
          </p:spPr>
          <p:txBody>
            <a:bodyPr/>
            <a:lstStyle/>
            <a:p>
              <a:endParaRPr lang="es-ES"/>
            </a:p>
          </p:txBody>
        </p:sp>
        <p:sp>
          <p:nvSpPr>
            <p:cNvPr id="7" name="TextBox 7"/>
            <p:cNvSpPr txBox="1"/>
            <p:nvPr/>
          </p:nvSpPr>
          <p:spPr>
            <a:xfrm>
              <a:off x="250508" y="1195756"/>
              <a:ext cx="18108791" cy="835800"/>
            </a:xfrm>
            <a:prstGeom prst="rect">
              <a:avLst/>
            </a:prstGeom>
          </p:spPr>
          <p:txBody>
            <a:bodyPr lIns="0" tIns="0" rIns="0" bIns="0" rtlCol="0" anchor="ctr"/>
            <a:lstStyle/>
            <a:p>
              <a:pPr algn="l">
                <a:lnSpc>
                  <a:spcPts val="3960"/>
                </a:lnSpc>
              </a:pPr>
              <a:r>
                <a:rPr lang="en-US" sz="3600" dirty="0">
                  <a:solidFill>
                    <a:srgbClr val="000000"/>
                  </a:solidFill>
                  <a:latin typeface="Oswald"/>
                  <a:ea typeface="Oswald"/>
                  <a:cs typeface="Oswald"/>
                  <a:sym typeface="Oswald"/>
                </a:rPr>
                <a:t>4. Which principle requires that students engage deeply with material manually before using AI to refine their work?</a:t>
              </a:r>
            </a:p>
          </p:txBody>
        </p:sp>
      </p:grpSp>
      <p:sp>
        <p:nvSpPr>
          <p:cNvPr id="8" name="TextBox 8"/>
          <p:cNvSpPr txBox="1"/>
          <p:nvPr/>
        </p:nvSpPr>
        <p:spPr>
          <a:xfrm>
            <a:off x="1143001" y="5126140"/>
            <a:ext cx="9448800" cy="2705869"/>
          </a:xfrm>
          <a:prstGeom prst="rect">
            <a:avLst/>
          </a:prstGeom>
        </p:spPr>
        <p:txBody>
          <a:bodyPr wrap="square" lIns="0" tIns="0" rIns="0" bIns="0" rtlCol="0" anchor="t">
            <a:spAutoFit/>
          </a:bodyPr>
          <a:lstStyle/>
          <a:p>
            <a:pPr algn="l">
              <a:lnSpc>
                <a:spcPts val="3419"/>
              </a:lnSpc>
            </a:pPr>
            <a:r>
              <a:rPr lang="en-US" sz="2800" dirty="0">
                <a:solidFill>
                  <a:srgbClr val="53575E"/>
                </a:solidFill>
                <a:latin typeface="Lato Light"/>
                <a:ea typeface="Lato Light"/>
                <a:cs typeface="Lato Light"/>
                <a:sym typeface="Lato Light"/>
              </a:rPr>
              <a:t>A) The "AI-First" approach.</a:t>
            </a:r>
          </a:p>
          <a:p>
            <a:pPr algn="l">
              <a:lnSpc>
                <a:spcPts val="2520"/>
              </a:lnSpc>
            </a:pPr>
            <a:endParaRPr lang="en-US" sz="2800" dirty="0">
              <a:solidFill>
                <a:srgbClr val="53575E"/>
              </a:solidFill>
              <a:latin typeface="Lato Light"/>
              <a:ea typeface="Lato Light"/>
              <a:cs typeface="Lato Light"/>
              <a:sym typeface="Lato Light"/>
            </a:endParaRPr>
          </a:p>
          <a:p>
            <a:pPr algn="l">
              <a:lnSpc>
                <a:spcPts val="3419"/>
              </a:lnSpc>
            </a:pPr>
            <a:r>
              <a:rPr lang="en-US" sz="2800" dirty="0">
                <a:solidFill>
                  <a:srgbClr val="53575E"/>
                </a:solidFill>
                <a:latin typeface="Lato Light"/>
                <a:ea typeface="Lato Light"/>
                <a:cs typeface="Lato Light"/>
                <a:sym typeface="Lato Light"/>
              </a:rPr>
              <a:t>B) The "Struggle-First" principle.</a:t>
            </a:r>
          </a:p>
          <a:p>
            <a:pPr algn="l">
              <a:lnSpc>
                <a:spcPts val="2520"/>
              </a:lnSpc>
            </a:pPr>
            <a:endParaRPr lang="en-US" sz="2800" dirty="0">
              <a:solidFill>
                <a:srgbClr val="53575E"/>
              </a:solidFill>
              <a:latin typeface="Lato Light"/>
              <a:ea typeface="Lato Light"/>
              <a:cs typeface="Lato Light"/>
              <a:sym typeface="Lato Light"/>
            </a:endParaRPr>
          </a:p>
          <a:p>
            <a:pPr algn="l">
              <a:lnSpc>
                <a:spcPts val="3419"/>
              </a:lnSpc>
            </a:pPr>
            <a:r>
              <a:rPr lang="en-US" sz="2800" dirty="0">
                <a:solidFill>
                  <a:srgbClr val="53575E"/>
                </a:solidFill>
                <a:latin typeface="Lato Light"/>
                <a:ea typeface="Lato Light"/>
                <a:cs typeface="Lato Light"/>
                <a:sym typeface="Lato Light"/>
              </a:rPr>
              <a:t>C) The Flipped Classroom model.</a:t>
            </a:r>
          </a:p>
          <a:p>
            <a:pPr algn="l">
              <a:lnSpc>
                <a:spcPts val="2520"/>
              </a:lnSpc>
            </a:pPr>
            <a:endParaRPr lang="en-US" sz="2800" dirty="0">
              <a:solidFill>
                <a:srgbClr val="53575E"/>
              </a:solidFill>
              <a:latin typeface="Lato Light"/>
              <a:ea typeface="Lato Light"/>
              <a:cs typeface="Lato Light"/>
              <a:sym typeface="Lato Light"/>
            </a:endParaRPr>
          </a:p>
          <a:p>
            <a:pPr algn="l">
              <a:lnSpc>
                <a:spcPts val="3419"/>
              </a:lnSpc>
            </a:pPr>
            <a:r>
              <a:rPr lang="en-US" sz="2800" dirty="0">
                <a:solidFill>
                  <a:srgbClr val="53575E"/>
                </a:solidFill>
                <a:latin typeface="Lato Light"/>
                <a:ea typeface="Lato Light"/>
                <a:cs typeface="Lato Light"/>
                <a:sym typeface="Lato Light"/>
              </a:rPr>
              <a:t>D) The Automated Assessment protocol.</a:t>
            </a:r>
          </a:p>
        </p:txBody>
      </p:sp>
      <p:grpSp>
        <p:nvGrpSpPr>
          <p:cNvPr id="9" name="Group 9"/>
          <p:cNvGrpSpPr/>
          <p:nvPr/>
        </p:nvGrpSpPr>
        <p:grpSpPr>
          <a:xfrm>
            <a:off x="14965994" y="349444"/>
            <a:ext cx="2799445" cy="1224267"/>
            <a:chOff x="0" y="0"/>
            <a:chExt cx="3732593" cy="1632356"/>
          </a:xfrm>
        </p:grpSpPr>
        <p:sp>
          <p:nvSpPr>
            <p:cNvPr id="10" name="Freeform 10" descr="A logo with a person's head in a circle  AI-generated content may be incorrect."/>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6"/>
              <a:stretch>
                <a:fillRect r="1" b="-1"/>
              </a:stretch>
            </a:blipFill>
          </p:spPr>
          <p:txBody>
            <a:bodyPr/>
            <a:lstStyle/>
            <a:p>
              <a:endParaRPr lang="es-ES"/>
            </a:p>
          </p:txBody>
        </p:sp>
      </p:grpSp>
      <p:grpSp>
        <p:nvGrpSpPr>
          <p:cNvPr id="17" name="Group 11">
            <a:extLst>
              <a:ext uri="{FF2B5EF4-FFF2-40B4-BE49-F238E27FC236}">
                <a16:creationId xmlns:a16="http://schemas.microsoft.com/office/drawing/2014/main" id="{DD7B452C-F502-4951-E336-6F44F196CBCE}"/>
              </a:ext>
            </a:extLst>
          </p:cNvPr>
          <p:cNvGrpSpPr/>
          <p:nvPr/>
        </p:nvGrpSpPr>
        <p:grpSpPr>
          <a:xfrm>
            <a:off x="13639838" y="4243092"/>
            <a:ext cx="2654103" cy="2654103"/>
            <a:chOff x="0" y="0"/>
            <a:chExt cx="3538804" cy="3538804"/>
          </a:xfrm>
        </p:grpSpPr>
        <p:sp>
          <p:nvSpPr>
            <p:cNvPr id="18" name="Freeform 12" descr="A logo of a graduation cap  AI-generated content may be incorrect.">
              <a:extLst>
                <a:ext uri="{FF2B5EF4-FFF2-40B4-BE49-F238E27FC236}">
                  <a16:creationId xmlns:a16="http://schemas.microsoft.com/office/drawing/2014/main" id="{BACF3BC8-922E-D2F6-0B06-F330A6487B4E}"/>
                </a:ext>
              </a:extLst>
            </p:cNvPr>
            <p:cNvSpPr/>
            <p:nvPr/>
          </p:nvSpPr>
          <p:spPr>
            <a:xfrm>
              <a:off x="0" y="0"/>
              <a:ext cx="3538855" cy="3538855"/>
            </a:xfrm>
            <a:custGeom>
              <a:avLst/>
              <a:gdLst/>
              <a:ahLst/>
              <a:cxnLst/>
              <a:rect l="l" t="t" r="r" b="b"/>
              <a:pathLst>
                <a:path w="3538855" h="3538855">
                  <a:moveTo>
                    <a:pt x="0" y="0"/>
                  </a:moveTo>
                  <a:lnTo>
                    <a:pt x="3538855" y="0"/>
                  </a:lnTo>
                  <a:lnTo>
                    <a:pt x="3538855" y="3538855"/>
                  </a:lnTo>
                  <a:lnTo>
                    <a:pt x="0" y="3538855"/>
                  </a:lnTo>
                  <a:lnTo>
                    <a:pt x="0" y="0"/>
                  </a:lnTo>
                  <a:close/>
                </a:path>
              </a:pathLst>
            </a:custGeom>
            <a:blipFill>
              <a:blip r:embed="rId7"/>
              <a:stretch>
                <a:fillRect r="1" b="1"/>
              </a:stretch>
            </a:blipFill>
          </p:spPr>
          <p:txBody>
            <a:bodyPr/>
            <a:lstStyle/>
            <a:p>
              <a:endParaRPr lang="es-ES"/>
            </a:p>
          </p:txBody>
        </p:sp>
      </p:grpSp>
      <p:sp>
        <p:nvSpPr>
          <p:cNvPr id="19" name="TextBox 8">
            <a:extLst>
              <a:ext uri="{FF2B5EF4-FFF2-40B4-BE49-F238E27FC236}">
                <a16:creationId xmlns:a16="http://schemas.microsoft.com/office/drawing/2014/main" id="{F7B4712D-3376-49F7-302C-13D5E64DB7D7}"/>
              </a:ext>
            </a:extLst>
          </p:cNvPr>
          <p:cNvSpPr txBox="1"/>
          <p:nvPr/>
        </p:nvSpPr>
        <p:spPr>
          <a:xfrm>
            <a:off x="7472467" y="9592951"/>
            <a:ext cx="10293020" cy="436017"/>
          </a:xfrm>
          <a:prstGeom prst="rect">
            <a:avLst/>
          </a:prstGeom>
        </p:spPr>
        <p:txBody>
          <a:bodyPr lIns="0" tIns="0" rIns="0" bIns="0" rtlCol="0" anchor="t">
            <a:spAutoFit/>
          </a:bodyPr>
          <a:lstStyle/>
          <a:p>
            <a:pPr marL="338852" lvl="1" algn="r">
              <a:lnSpc>
                <a:spcPts val="3419"/>
              </a:lnSpc>
            </a:pPr>
            <a:r>
              <a:rPr lang="en-US" sz="2850" i="1" dirty="0">
                <a:solidFill>
                  <a:srgbClr val="53575E"/>
                </a:solidFill>
                <a:latin typeface="Lato Light"/>
                <a:ea typeface="Lato Light"/>
                <a:cs typeface="Lato Light"/>
                <a:sym typeface="Lato Light"/>
              </a:rPr>
              <a:t>Check the correct answer in the last slide!</a:t>
            </a:r>
          </a:p>
        </p:txBody>
      </p:sp>
    </p:spTree>
    <p:custDataLst>
      <p:tags r:id="rId1"/>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25652" y="3077165"/>
            <a:ext cx="8877300" cy="3347070"/>
          </a:xfrm>
          <a:prstGeom prst="rect">
            <a:avLst/>
          </a:prstGeom>
        </p:spPr>
        <p:txBody>
          <a:bodyPr wrap="square" lIns="0" tIns="0" rIns="0" bIns="0" rtlCol="0" anchor="t">
            <a:spAutoFit/>
          </a:bodyPr>
          <a:lstStyle/>
          <a:p>
            <a:pPr marL="0" lvl="0" indent="0" algn="just">
              <a:lnSpc>
                <a:spcPts val="2879"/>
              </a:lnSpc>
              <a:spcBef>
                <a:spcPct val="0"/>
              </a:spcBef>
            </a:pPr>
            <a:r>
              <a:rPr lang="en-US" sz="2800" u="none" strike="noStrike" dirty="0">
                <a:solidFill>
                  <a:srgbClr val="53575E"/>
                </a:solidFill>
                <a:latin typeface="Lato Light"/>
                <a:ea typeface="Lato Light"/>
                <a:cs typeface="Lato Light"/>
                <a:sym typeface="Lato Light"/>
              </a:rPr>
              <a:t>How can you maintain your autonomy and ensure you are always on top of things when AI systems are able to provide personalized feedback and grade student assignments autonomously? </a:t>
            </a:r>
          </a:p>
          <a:p>
            <a:pPr marL="0" lvl="0" indent="0" algn="just">
              <a:lnSpc>
                <a:spcPts val="2879"/>
              </a:lnSpc>
              <a:spcBef>
                <a:spcPct val="0"/>
              </a:spcBef>
            </a:pPr>
            <a:endParaRPr lang="en-US" sz="2800" u="none" strike="noStrike" dirty="0">
              <a:solidFill>
                <a:srgbClr val="53575E"/>
              </a:solidFill>
              <a:latin typeface="Lato Light"/>
              <a:ea typeface="Lato Light"/>
              <a:cs typeface="Lato Light"/>
              <a:sym typeface="Lato Light"/>
            </a:endParaRPr>
          </a:p>
          <a:p>
            <a:pPr marL="0" lvl="0" indent="0" algn="just">
              <a:lnSpc>
                <a:spcPts val="2879"/>
              </a:lnSpc>
              <a:spcBef>
                <a:spcPct val="0"/>
              </a:spcBef>
            </a:pPr>
            <a:r>
              <a:rPr lang="en-US" sz="2800" u="none" strike="noStrike" dirty="0">
                <a:solidFill>
                  <a:srgbClr val="53575E"/>
                </a:solidFill>
                <a:latin typeface="Lato Light"/>
                <a:ea typeface="Lato Light"/>
                <a:cs typeface="Lato Light"/>
                <a:sym typeface="Lato Light"/>
              </a:rPr>
              <a:t>Consider the risks of relying too heavily on technology and how you can balance the efficiency of AI with the irreplaceable experience and empathy of a human educator.</a:t>
            </a:r>
          </a:p>
        </p:txBody>
      </p:sp>
      <p:grpSp>
        <p:nvGrpSpPr>
          <p:cNvPr id="6" name="Group 6"/>
          <p:cNvGrpSpPr/>
          <p:nvPr/>
        </p:nvGrpSpPr>
        <p:grpSpPr>
          <a:xfrm>
            <a:off x="11401425" y="0"/>
            <a:ext cx="6858000" cy="10287000"/>
            <a:chOff x="0" y="0"/>
            <a:chExt cx="9144000" cy="13716000"/>
          </a:xfrm>
        </p:grpSpPr>
        <p:sp>
          <p:nvSpPr>
            <p:cNvPr id="7" name="Freeform 7"/>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3"/>
              <a:stretch>
                <a:fillRect/>
              </a:stretch>
            </a:blipFill>
          </p:spPr>
          <p:txBody>
            <a:bodyPr/>
            <a:lstStyle/>
            <a:p>
              <a:endParaRPr lang="es-ES"/>
            </a:p>
          </p:txBody>
        </p:sp>
      </p:grpSp>
      <p:grpSp>
        <p:nvGrpSpPr>
          <p:cNvPr id="8" name="Group 5">
            <a:extLst>
              <a:ext uri="{FF2B5EF4-FFF2-40B4-BE49-F238E27FC236}">
                <a16:creationId xmlns:a16="http://schemas.microsoft.com/office/drawing/2014/main" id="{4AE6DB4C-B5AF-EDFD-97DF-437E3F8D6B02}"/>
              </a:ext>
            </a:extLst>
          </p:cNvPr>
          <p:cNvGrpSpPr/>
          <p:nvPr/>
        </p:nvGrpSpPr>
        <p:grpSpPr>
          <a:xfrm>
            <a:off x="1025652" y="1866900"/>
            <a:ext cx="12383243" cy="672750"/>
            <a:chOff x="0" y="0"/>
            <a:chExt cx="16510991" cy="897000"/>
          </a:xfrm>
        </p:grpSpPr>
        <p:sp>
          <p:nvSpPr>
            <p:cNvPr id="9" name="Freeform 6">
              <a:extLst>
                <a:ext uri="{FF2B5EF4-FFF2-40B4-BE49-F238E27FC236}">
                  <a16:creationId xmlns:a16="http://schemas.microsoft.com/office/drawing/2014/main" id="{558A8361-4C61-2F91-2DED-149221561D6B}"/>
                </a:ext>
              </a:extLst>
            </p:cNvPr>
            <p:cNvSpPr/>
            <p:nvPr/>
          </p:nvSpPr>
          <p:spPr>
            <a:xfrm>
              <a:off x="0" y="0"/>
              <a:ext cx="16510995" cy="896999"/>
            </a:xfrm>
            <a:custGeom>
              <a:avLst/>
              <a:gdLst/>
              <a:ahLst/>
              <a:cxnLst/>
              <a:rect l="l" t="t" r="r" b="b"/>
              <a:pathLst>
                <a:path w="16510995" h="896999">
                  <a:moveTo>
                    <a:pt x="0" y="0"/>
                  </a:moveTo>
                  <a:lnTo>
                    <a:pt x="16510995" y="0"/>
                  </a:lnTo>
                  <a:lnTo>
                    <a:pt x="16510995" y="896999"/>
                  </a:lnTo>
                  <a:lnTo>
                    <a:pt x="0" y="896999"/>
                  </a:lnTo>
                  <a:close/>
                </a:path>
              </a:pathLst>
            </a:custGeom>
            <a:blipFill>
              <a:blip r:embed="rId4">
                <a:alphaModFix amt="0"/>
              </a:blip>
              <a:stretch>
                <a:fillRect t="-308659" b="-308659"/>
              </a:stretch>
            </a:blipFill>
          </p:spPr>
          <p:txBody>
            <a:bodyPr/>
            <a:lstStyle/>
            <a:p>
              <a:endParaRPr lang="es-ES"/>
            </a:p>
          </p:txBody>
        </p:sp>
        <p:sp>
          <p:nvSpPr>
            <p:cNvPr id="10" name="TextBox 7">
              <a:extLst>
                <a:ext uri="{FF2B5EF4-FFF2-40B4-BE49-F238E27FC236}">
                  <a16:creationId xmlns:a16="http://schemas.microsoft.com/office/drawing/2014/main" id="{A31F3341-32C0-293E-6686-9955EC3D55A4}"/>
                </a:ext>
              </a:extLst>
            </p:cNvPr>
            <p:cNvSpPr txBox="1"/>
            <p:nvPr/>
          </p:nvSpPr>
          <p:spPr>
            <a:xfrm>
              <a:off x="0" y="0"/>
              <a:ext cx="16510991" cy="897000"/>
            </a:xfrm>
            <a:prstGeom prst="rect">
              <a:avLst/>
            </a:prstGeom>
          </p:spPr>
          <p:txBody>
            <a:bodyPr lIns="0" tIns="0" rIns="0" bIns="0" rtlCol="0" anchor="ctr"/>
            <a:lstStyle/>
            <a:p>
              <a:pPr marL="0" lvl="0" indent="0" algn="l">
                <a:lnSpc>
                  <a:spcPts val="2879"/>
                </a:lnSpc>
                <a:spcBef>
                  <a:spcPct val="0"/>
                </a:spcBef>
              </a:pPr>
              <a:r>
                <a:rPr lang="en-US" sz="3000" b="1" u="none" strike="noStrike" dirty="0">
                  <a:solidFill>
                    <a:srgbClr val="000000"/>
                  </a:solidFill>
                  <a:latin typeface="Lato Bold"/>
                  <a:ea typeface="Lato Bold"/>
                  <a:cs typeface="Lato Bold"/>
                  <a:sym typeface="Lato Bold"/>
                </a:rPr>
                <a:t>Reflection question</a:t>
              </a:r>
            </a:p>
          </p:txBody>
        </p:sp>
      </p:grpSp>
    </p:spTree>
    <p:custDataLst>
      <p:tags r:id="rId1"/>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031797"/>
            <a:ext cx="16230600" cy="7335341"/>
          </a:xfrm>
          <a:prstGeom prst="rect">
            <a:avLst/>
          </a:prstGeom>
        </p:spPr>
        <p:txBody>
          <a:bodyPr lIns="0" tIns="0" rIns="0" bIns="0" rtlCol="0" anchor="t">
            <a:spAutoFit/>
          </a:bodyPr>
          <a:lstStyle/>
          <a:p>
            <a:pPr algn="just">
              <a:lnSpc>
                <a:spcPts val="2639"/>
              </a:lnSpc>
            </a:pPr>
            <a:r>
              <a:rPr lang="en-US" sz="2400" b="1" dirty="0" err="1">
                <a:solidFill>
                  <a:srgbClr val="000000"/>
                </a:solidFill>
                <a:latin typeface="Lato Bold"/>
                <a:ea typeface="Lato Bold"/>
                <a:cs typeface="Lato Bold"/>
                <a:sym typeface="Lato Bold"/>
              </a:rPr>
              <a:t>Abdurashidova</a:t>
            </a:r>
            <a:r>
              <a:rPr lang="en-US" sz="2400" b="1" dirty="0">
                <a:solidFill>
                  <a:srgbClr val="000000"/>
                </a:solidFill>
                <a:latin typeface="Lato Bold"/>
                <a:ea typeface="Lato Bold"/>
                <a:cs typeface="Lato Bold"/>
                <a:sym typeface="Lato Bold"/>
              </a:rPr>
              <a:t> , M. S. , Balba , M. , &amp; Ismailova , N. (2024). </a:t>
            </a:r>
          </a:p>
          <a:p>
            <a:pPr algn="just">
              <a:lnSpc>
                <a:spcPts val="2639"/>
              </a:lnSpc>
            </a:pPr>
            <a:r>
              <a:rPr lang="en-US" sz="2400" dirty="0">
                <a:solidFill>
                  <a:srgbClr val="000000"/>
                </a:solidFill>
                <a:latin typeface="Lato Light" panose="020F0302020204030203" pitchFamily="34" charset="0"/>
                <a:ea typeface="Lato"/>
                <a:cs typeface="Lato"/>
                <a:sym typeface="Lato"/>
              </a:rPr>
              <a:t>Integration of artificial intelligence into educational processes increasing efficiency and personalization of training in higher educational institutions of Uzbekistan. In Proceedings of the 8th International Conference on Future Networks &amp; Distributed Systems (ICFNDS ’24). ACM, New York, NY, USA. https://doi.org/10.1145/3726122.3726273. </a:t>
            </a:r>
          </a:p>
          <a:p>
            <a:pPr algn="just">
              <a:lnSpc>
                <a:spcPts val="2639"/>
              </a:lnSpc>
            </a:pPr>
            <a:endParaRPr lang="en-US" sz="2400" dirty="0">
              <a:solidFill>
                <a:srgbClr val="000000"/>
              </a:solidFill>
              <a:latin typeface="Lato"/>
              <a:ea typeface="Lato"/>
              <a:cs typeface="Lato"/>
              <a:sym typeface="Lato"/>
            </a:endParaRPr>
          </a:p>
          <a:p>
            <a:pPr algn="just">
              <a:lnSpc>
                <a:spcPts val="2639"/>
              </a:lnSpc>
            </a:pPr>
            <a:r>
              <a:rPr lang="en-US" sz="2400" b="1" dirty="0">
                <a:solidFill>
                  <a:srgbClr val="000000"/>
                </a:solidFill>
                <a:latin typeface="Lato Bold"/>
                <a:ea typeface="Lato Bold"/>
                <a:cs typeface="Lato Bold"/>
                <a:sym typeface="Lato Bold"/>
              </a:rPr>
              <a:t>Alfredo, R., Echeverria, V., Jin, Y., Yan, L., Swiecki, Z., </a:t>
            </a:r>
            <a:r>
              <a:rPr lang="en-US" sz="2400" b="1" dirty="0" err="1">
                <a:solidFill>
                  <a:srgbClr val="000000"/>
                </a:solidFill>
                <a:latin typeface="Lato Bold"/>
                <a:ea typeface="Lato Bold"/>
                <a:cs typeface="Lato Bold"/>
                <a:sym typeface="Lato Bold"/>
              </a:rPr>
              <a:t>Gašević</a:t>
            </a:r>
            <a:r>
              <a:rPr lang="en-US" sz="2400" b="1" dirty="0">
                <a:solidFill>
                  <a:srgbClr val="000000"/>
                </a:solidFill>
                <a:latin typeface="Lato Bold"/>
                <a:ea typeface="Lato Bold"/>
                <a:cs typeface="Lato Bold"/>
                <a:sym typeface="Lato Bold"/>
              </a:rPr>
              <a:t>, D., &amp; Martinez-Maldonado, R. (2024). </a:t>
            </a:r>
          </a:p>
          <a:p>
            <a:pPr algn="just">
              <a:lnSpc>
                <a:spcPts val="2639"/>
              </a:lnSpc>
            </a:pPr>
            <a:r>
              <a:rPr lang="en-US" sz="2400" dirty="0">
                <a:solidFill>
                  <a:srgbClr val="000000"/>
                </a:solidFill>
                <a:latin typeface="Lato Light" panose="020F0302020204030203" pitchFamily="34" charset="0"/>
                <a:ea typeface="Lato"/>
                <a:cs typeface="Lato"/>
                <a:sym typeface="Lato"/>
              </a:rPr>
              <a:t>Human-</a:t>
            </a:r>
            <a:r>
              <a:rPr lang="en-US" sz="2400" dirty="0" err="1">
                <a:solidFill>
                  <a:srgbClr val="000000"/>
                </a:solidFill>
                <a:latin typeface="Lato Light" panose="020F0302020204030203" pitchFamily="34" charset="0"/>
                <a:ea typeface="Lato"/>
                <a:cs typeface="Lato"/>
                <a:sym typeface="Lato"/>
              </a:rPr>
              <a:t>centred</a:t>
            </a:r>
            <a:r>
              <a:rPr lang="en-US" sz="2400" dirty="0">
                <a:solidFill>
                  <a:srgbClr val="000000"/>
                </a:solidFill>
                <a:latin typeface="Lato Light" panose="020F0302020204030203" pitchFamily="34" charset="0"/>
                <a:ea typeface="Lato"/>
                <a:cs typeface="Lato"/>
                <a:sym typeface="Lato"/>
              </a:rPr>
              <a:t> learning analytics and AI in education: A systematic literature review. Computers and Education: Artificial Intelligence, 6, 100215. </a:t>
            </a:r>
          </a:p>
          <a:p>
            <a:pPr algn="just">
              <a:lnSpc>
                <a:spcPts val="2639"/>
              </a:lnSpc>
            </a:pPr>
            <a:endParaRPr lang="en-US" sz="2400" dirty="0">
              <a:solidFill>
                <a:srgbClr val="000000"/>
              </a:solidFill>
              <a:latin typeface="Lato"/>
              <a:ea typeface="Lato"/>
              <a:cs typeface="Lato"/>
              <a:sym typeface="Lato"/>
            </a:endParaRPr>
          </a:p>
          <a:p>
            <a:pPr marL="0" lvl="0" indent="0" algn="just">
              <a:lnSpc>
                <a:spcPts val="2639"/>
              </a:lnSpc>
              <a:spcBef>
                <a:spcPct val="0"/>
              </a:spcBef>
            </a:pPr>
            <a:r>
              <a:rPr lang="en-US" sz="2400" b="1" u="none" strike="noStrike" dirty="0">
                <a:solidFill>
                  <a:srgbClr val="000000"/>
                </a:solidFill>
                <a:latin typeface="Lato Bold"/>
                <a:ea typeface="Lato Bold"/>
                <a:cs typeface="Lato Bold"/>
                <a:sym typeface="Lato Bold"/>
              </a:rPr>
              <a:t>Al </a:t>
            </a:r>
            <a:r>
              <a:rPr lang="en-US" sz="2400" b="1" u="none" strike="noStrike" dirty="0" err="1">
                <a:solidFill>
                  <a:srgbClr val="000000"/>
                </a:solidFill>
                <a:latin typeface="Lato Bold"/>
                <a:ea typeface="Lato Bold"/>
                <a:cs typeface="Lato Bold"/>
                <a:sym typeface="Lato Bold"/>
              </a:rPr>
              <a:t>Nabhani</a:t>
            </a:r>
            <a:r>
              <a:rPr lang="en-US" sz="2400" b="1" u="none" strike="noStrike" dirty="0">
                <a:solidFill>
                  <a:srgbClr val="000000"/>
                </a:solidFill>
                <a:latin typeface="Lato Bold"/>
                <a:ea typeface="Lato Bold"/>
                <a:cs typeface="Lato Bold"/>
                <a:sym typeface="Lato Bold"/>
              </a:rPr>
              <a:t>, F., Hamzah, M. B., &amp; </a:t>
            </a:r>
            <a:r>
              <a:rPr lang="en-US" sz="2400" b="1" u="none" strike="noStrike" dirty="0" err="1">
                <a:solidFill>
                  <a:srgbClr val="000000"/>
                </a:solidFill>
                <a:latin typeface="Lato Bold"/>
                <a:ea typeface="Lato Bold"/>
                <a:cs typeface="Lato Bold"/>
                <a:sym typeface="Lato Bold"/>
              </a:rPr>
              <a:t>Abuhassna</a:t>
            </a:r>
            <a:r>
              <a:rPr lang="en-US" sz="2400" b="1" u="none" strike="noStrike" dirty="0">
                <a:solidFill>
                  <a:srgbClr val="000000"/>
                </a:solidFill>
                <a:latin typeface="Lato Bold"/>
                <a:ea typeface="Lato Bold"/>
                <a:cs typeface="Lato Bold"/>
                <a:sym typeface="Lato Bold"/>
              </a:rPr>
              <a:t>, H. (2025). </a:t>
            </a:r>
          </a:p>
          <a:p>
            <a:pPr marL="0" lvl="0" indent="0" algn="just">
              <a:lnSpc>
                <a:spcPts val="2639"/>
              </a:lnSpc>
              <a:spcBef>
                <a:spcPct val="0"/>
              </a:spcBef>
            </a:pPr>
            <a:r>
              <a:rPr lang="en-US" sz="2400" u="none" strike="noStrike" dirty="0">
                <a:solidFill>
                  <a:srgbClr val="000000"/>
                </a:solidFill>
                <a:latin typeface="Lato Light"/>
                <a:ea typeface="Lato Light"/>
                <a:cs typeface="Lato Light"/>
                <a:sym typeface="Lato Light"/>
              </a:rPr>
              <a:t>The role of artificial intelligence in personalizing educational content: Enhancing the learning experience and developing the teacher’s role in an integrated educational environment. Contemporary Educational Technology, 17(2), 573. https://doi.org/10.30935/cedtech/16089. </a:t>
            </a:r>
          </a:p>
          <a:p>
            <a:pPr marL="0" lvl="0" indent="0" algn="just">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39"/>
              </a:lnSpc>
              <a:spcBef>
                <a:spcPct val="0"/>
              </a:spcBef>
            </a:pPr>
            <a:r>
              <a:rPr lang="en-US" sz="2400" b="1" u="none" strike="noStrike" dirty="0">
                <a:solidFill>
                  <a:srgbClr val="000000"/>
                </a:solidFill>
                <a:latin typeface="Lato Bold"/>
                <a:ea typeface="Lato Bold"/>
                <a:cs typeface="Lato Bold"/>
                <a:sym typeface="Lato Bold"/>
              </a:rPr>
              <a:t>Antara, P. M., Mohd Beta, R. M. D., Ibrahim, N. A., &amp; Talip, A. (2025). </a:t>
            </a:r>
          </a:p>
          <a:p>
            <a:pPr marL="0" lvl="0" indent="0" algn="just">
              <a:lnSpc>
                <a:spcPts val="2639"/>
              </a:lnSpc>
              <a:spcBef>
                <a:spcPct val="0"/>
              </a:spcBef>
            </a:pPr>
            <a:r>
              <a:rPr lang="en-US" sz="2400" u="none" strike="noStrike" dirty="0">
                <a:solidFill>
                  <a:srgbClr val="000000"/>
                </a:solidFill>
                <a:latin typeface="Lato Light"/>
                <a:ea typeface="Lato Light"/>
                <a:cs typeface="Lato Light"/>
                <a:sym typeface="Lato Light"/>
              </a:rPr>
              <a:t>Beyond the algorithm: Towards a human-centered AI pedagogy. International Journal of Research and Innovation in Social Science, 9(3). </a:t>
            </a:r>
          </a:p>
          <a:p>
            <a:pPr marL="0" lvl="0" indent="0" algn="just">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39"/>
              </a:lnSpc>
              <a:spcBef>
                <a:spcPct val="0"/>
              </a:spcBef>
            </a:pPr>
            <a:r>
              <a:rPr lang="en-US" sz="2400" b="1" u="none" strike="noStrike" dirty="0" err="1">
                <a:solidFill>
                  <a:srgbClr val="000000"/>
                </a:solidFill>
                <a:latin typeface="Lato Bold"/>
                <a:ea typeface="Lato Bold"/>
                <a:cs typeface="Lato Bold"/>
                <a:sym typeface="Lato Bold"/>
              </a:rPr>
              <a:t>Bakhmat</a:t>
            </a:r>
            <a:r>
              <a:rPr lang="en-US" sz="2400" b="1" u="none" strike="noStrike" dirty="0">
                <a:solidFill>
                  <a:srgbClr val="000000"/>
                </a:solidFill>
                <a:latin typeface="Lato Bold"/>
                <a:ea typeface="Lato Bold"/>
                <a:cs typeface="Lato Bold"/>
                <a:sym typeface="Lato Bold"/>
              </a:rPr>
              <a:t>, N., </a:t>
            </a:r>
            <a:r>
              <a:rPr lang="en-US" sz="2400" b="1" u="none" strike="noStrike" dirty="0" err="1">
                <a:solidFill>
                  <a:srgbClr val="000000"/>
                </a:solidFill>
                <a:latin typeface="Lato Bold"/>
                <a:ea typeface="Lato Bold"/>
                <a:cs typeface="Lato Bold"/>
                <a:sym typeface="Lato Bold"/>
              </a:rPr>
              <a:t>Mamychenko</a:t>
            </a:r>
            <a:r>
              <a:rPr lang="en-US" sz="2400" b="1" u="none" strike="noStrike" dirty="0">
                <a:solidFill>
                  <a:srgbClr val="000000"/>
                </a:solidFill>
                <a:latin typeface="Lato Bold"/>
                <a:ea typeface="Lato Bold"/>
                <a:cs typeface="Lato Bold"/>
                <a:sym typeface="Lato Bold"/>
              </a:rPr>
              <a:t>, S., </a:t>
            </a:r>
            <a:r>
              <a:rPr lang="en-US" sz="2400" b="1" u="none" strike="noStrike" dirty="0" err="1">
                <a:solidFill>
                  <a:srgbClr val="000000"/>
                </a:solidFill>
                <a:latin typeface="Lato Bold"/>
                <a:ea typeface="Lato Bold"/>
                <a:cs typeface="Lato Bold"/>
                <a:sym typeface="Lato Bold"/>
              </a:rPr>
              <a:t>Mozulenko</a:t>
            </a:r>
            <a:r>
              <a:rPr lang="en-US" sz="2400" b="1" u="none" strike="noStrike" dirty="0">
                <a:solidFill>
                  <a:srgbClr val="000000"/>
                </a:solidFill>
                <a:latin typeface="Lato Bold"/>
                <a:ea typeface="Lato Bold"/>
                <a:cs typeface="Lato Bold"/>
                <a:sym typeface="Lato Bold"/>
              </a:rPr>
              <a:t>, D., </a:t>
            </a:r>
            <a:r>
              <a:rPr lang="en-US" sz="2400" b="1" u="none" strike="noStrike" dirty="0" err="1">
                <a:solidFill>
                  <a:srgbClr val="000000"/>
                </a:solidFill>
                <a:latin typeface="Lato Bold"/>
                <a:ea typeface="Lato Bold"/>
                <a:cs typeface="Lato Bold"/>
                <a:sym typeface="Lato Bold"/>
              </a:rPr>
              <a:t>Barbashova</a:t>
            </a:r>
            <a:r>
              <a:rPr lang="en-US" sz="2400" b="1" u="none" strike="noStrike" dirty="0">
                <a:solidFill>
                  <a:srgbClr val="000000"/>
                </a:solidFill>
                <a:latin typeface="Lato Bold"/>
                <a:ea typeface="Lato Bold"/>
                <a:cs typeface="Lato Bold"/>
                <a:sym typeface="Lato Bold"/>
              </a:rPr>
              <a:t>, I., &amp; </a:t>
            </a:r>
            <a:r>
              <a:rPr lang="en-US" sz="2400" b="1" u="none" strike="noStrike" dirty="0" err="1">
                <a:solidFill>
                  <a:srgbClr val="000000"/>
                </a:solidFill>
                <a:latin typeface="Lato Bold"/>
                <a:ea typeface="Lato Bold"/>
                <a:cs typeface="Lato Bold"/>
                <a:sym typeface="Lato Bold"/>
              </a:rPr>
              <a:t>Ponomarova</a:t>
            </a:r>
            <a:r>
              <a:rPr lang="en-US" sz="2400" b="1" u="none" strike="noStrike" dirty="0">
                <a:solidFill>
                  <a:srgbClr val="000000"/>
                </a:solidFill>
                <a:latin typeface="Lato Bold"/>
                <a:ea typeface="Lato Bold"/>
                <a:cs typeface="Lato Bold"/>
                <a:sym typeface="Lato Bold"/>
              </a:rPr>
              <a:t>, M. (2025). </a:t>
            </a:r>
          </a:p>
          <a:p>
            <a:pPr marL="0" lvl="0" indent="0" algn="just">
              <a:lnSpc>
                <a:spcPts val="2639"/>
              </a:lnSpc>
              <a:spcBef>
                <a:spcPct val="0"/>
              </a:spcBef>
            </a:pPr>
            <a:r>
              <a:rPr lang="en-US" sz="2400" u="none" strike="noStrike" dirty="0">
                <a:solidFill>
                  <a:srgbClr val="000000"/>
                </a:solidFill>
                <a:latin typeface="Lato Light"/>
                <a:ea typeface="Lato Light"/>
                <a:cs typeface="Lato Light"/>
                <a:sym typeface="Lato Light"/>
              </a:rPr>
              <a:t>The history of pedagogy as a paradigm shift: The role of AI at the current stage. Brazilian Journal of Education, Technology and Society (BRAJETS), 18(1), 234-246.</a:t>
            </a:r>
          </a:p>
          <a:p>
            <a:pPr marL="0" lvl="0" indent="0" algn="just">
              <a:lnSpc>
                <a:spcPts val="2639"/>
              </a:lnSpc>
              <a:spcBef>
                <a:spcPct val="0"/>
              </a:spcBef>
            </a:pPr>
            <a:endParaRPr lang="en-US" sz="2199" u="none" strike="noStrike" dirty="0">
              <a:solidFill>
                <a:srgbClr val="000000"/>
              </a:solidFill>
              <a:latin typeface="Lato Light"/>
              <a:ea typeface="Lato Light"/>
              <a:cs typeface="Lato Light"/>
              <a:sym typeface="Lato Light"/>
            </a:endParaRPr>
          </a:p>
        </p:txBody>
      </p:sp>
      <p:grpSp>
        <p:nvGrpSpPr>
          <p:cNvPr id="3" name="Group 3"/>
          <p:cNvGrpSpPr/>
          <p:nvPr/>
        </p:nvGrpSpPr>
        <p:grpSpPr>
          <a:xfrm>
            <a:off x="1028700" y="1028700"/>
            <a:ext cx="12635122" cy="1012622"/>
            <a:chOff x="0" y="0"/>
            <a:chExt cx="16846829" cy="1350162"/>
          </a:xfrm>
        </p:grpSpPr>
        <p:sp>
          <p:nvSpPr>
            <p:cNvPr id="4" name="Freeform 4"/>
            <p:cNvSpPr/>
            <p:nvPr/>
          </p:nvSpPr>
          <p:spPr>
            <a:xfrm>
              <a:off x="0" y="0"/>
              <a:ext cx="16846828" cy="1350161"/>
            </a:xfrm>
            <a:custGeom>
              <a:avLst/>
              <a:gdLst/>
              <a:ahLst/>
              <a:cxnLst/>
              <a:rect l="l" t="t" r="r" b="b"/>
              <a:pathLst>
                <a:path w="16846828" h="1350161">
                  <a:moveTo>
                    <a:pt x="0" y="0"/>
                  </a:moveTo>
                  <a:lnTo>
                    <a:pt x="16846828" y="0"/>
                  </a:lnTo>
                  <a:lnTo>
                    <a:pt x="16846828" y="1350161"/>
                  </a:lnTo>
                  <a:lnTo>
                    <a:pt x="0" y="1350161"/>
                  </a:lnTo>
                  <a:close/>
                </a:path>
              </a:pathLst>
            </a:custGeom>
            <a:blipFill>
              <a:blip r:embed="rId4">
                <a:alphaModFix amt="0"/>
              </a:blip>
              <a:stretch>
                <a:fillRect t="-209909" b="-176345"/>
              </a:stretch>
            </a:blipFill>
          </p:spPr>
          <p:txBody>
            <a:bodyPr/>
            <a:lstStyle/>
            <a:p>
              <a:endParaRPr lang="es-ES"/>
            </a:p>
          </p:txBody>
        </p:sp>
        <p:sp>
          <p:nvSpPr>
            <p:cNvPr id="5" name="TextBox 5"/>
            <p:cNvSpPr txBox="1"/>
            <p:nvPr/>
          </p:nvSpPr>
          <p:spPr>
            <a:xfrm>
              <a:off x="0" y="9525"/>
              <a:ext cx="16846829" cy="1340637"/>
            </a:xfrm>
            <a:prstGeom prst="rect">
              <a:avLst/>
            </a:prstGeom>
          </p:spPr>
          <p:txBody>
            <a:bodyPr lIns="0" tIns="0" rIns="0" bIns="0" rtlCol="0" anchor="ctr"/>
            <a:lstStyle/>
            <a:p>
              <a:pPr marL="0" lvl="0" indent="0" algn="l">
                <a:lnSpc>
                  <a:spcPts val="5040"/>
                </a:lnSpc>
                <a:spcBef>
                  <a:spcPct val="0"/>
                </a:spcBef>
              </a:pPr>
              <a:r>
                <a:rPr lang="en-US" sz="4200">
                  <a:solidFill>
                    <a:srgbClr val="000000"/>
                  </a:solidFill>
                  <a:latin typeface="Oswald"/>
                  <a:ea typeface="Oswald"/>
                  <a:cs typeface="Oswald"/>
                  <a:sym typeface="Oswald"/>
                </a:rPr>
                <a:t>REFERENCES</a:t>
              </a:r>
            </a:p>
          </p:txBody>
        </p:sp>
      </p:grpSp>
    </p:spTree>
    <p:custDataLst>
      <p:tags r:id="rId1"/>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19175"/>
            <a:ext cx="16230600" cy="8669040"/>
          </a:xfrm>
          <a:prstGeom prst="rect">
            <a:avLst/>
          </a:prstGeom>
        </p:spPr>
        <p:txBody>
          <a:bodyPr lIns="0" tIns="0" rIns="0" bIns="0" rtlCol="0" anchor="t">
            <a:spAutoFit/>
          </a:bodyPr>
          <a:lstStyle/>
          <a:p>
            <a:pPr marL="0" lvl="0" indent="0" algn="just">
              <a:lnSpc>
                <a:spcPts val="2639"/>
              </a:lnSpc>
              <a:spcBef>
                <a:spcPct val="0"/>
              </a:spcBef>
            </a:pPr>
            <a:r>
              <a:rPr lang="en-US" sz="2400" b="1" u="none" strike="noStrike" dirty="0">
                <a:solidFill>
                  <a:srgbClr val="000000"/>
                </a:solidFill>
                <a:latin typeface="Lato Bold"/>
                <a:ea typeface="Lato Bold"/>
                <a:cs typeface="Lato Bold"/>
                <a:sym typeface="Lato Bold"/>
              </a:rPr>
              <a:t>Birhane , A. , Isaac , W. S. , Prabhakaran , V. , Diaz , M. , Elish , M. C. , Gabriel , I. , &amp; Mohammed , S. (2022). </a:t>
            </a:r>
          </a:p>
          <a:p>
            <a:pPr marL="0" lvl="0" indent="0" algn="just">
              <a:lnSpc>
                <a:spcPts val="2639"/>
              </a:lnSpc>
              <a:spcBef>
                <a:spcPct val="0"/>
              </a:spcBef>
            </a:pPr>
            <a:r>
              <a:rPr lang="en-US" sz="2400" u="none" strike="noStrike" dirty="0">
                <a:solidFill>
                  <a:srgbClr val="000000"/>
                </a:solidFill>
                <a:latin typeface="Lato Light"/>
                <a:ea typeface="Lato Light"/>
                <a:cs typeface="Lato Light"/>
                <a:sym typeface="Lato Light"/>
              </a:rPr>
              <a:t>Power to the people? Opportunities and challenges for participatory AI. Equity and Access in Algorithms, Mechanisms, and Optimization (EAAMO '22). </a:t>
            </a:r>
          </a:p>
          <a:p>
            <a:pPr marL="0" lvl="0" indent="0" algn="just">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39"/>
              </a:lnSpc>
              <a:spcBef>
                <a:spcPct val="0"/>
              </a:spcBef>
            </a:pPr>
            <a:r>
              <a:rPr lang="en-US" sz="2400" b="1" u="none" strike="noStrike" dirty="0">
                <a:solidFill>
                  <a:srgbClr val="000000"/>
                </a:solidFill>
                <a:latin typeface="Lato Bold"/>
                <a:ea typeface="Lato Bold"/>
                <a:cs typeface="Lato Bold"/>
                <a:sym typeface="Lato Bold"/>
              </a:rPr>
              <a:t>Budiman, R. D. A., </a:t>
            </a:r>
            <a:r>
              <a:rPr lang="en-US" sz="2400" b="1" u="none" strike="noStrike" dirty="0" err="1">
                <a:solidFill>
                  <a:srgbClr val="000000"/>
                </a:solidFill>
                <a:latin typeface="Lato Bold"/>
                <a:ea typeface="Lato Bold"/>
                <a:cs typeface="Lato Bold"/>
                <a:sym typeface="Lato Bold"/>
              </a:rPr>
              <a:t>Surjono</a:t>
            </a:r>
            <a:r>
              <a:rPr lang="en-US" sz="2400" b="1" u="none" strike="noStrike" dirty="0">
                <a:solidFill>
                  <a:srgbClr val="000000"/>
                </a:solidFill>
                <a:latin typeface="Lato Bold"/>
                <a:ea typeface="Lato Bold"/>
                <a:cs typeface="Lato Bold"/>
                <a:sym typeface="Lato Bold"/>
              </a:rPr>
              <a:t>, H. D., Wagiran, Firdaus, M., </a:t>
            </a:r>
            <a:r>
              <a:rPr lang="en-US" sz="2400" b="1" u="none" strike="noStrike" dirty="0" err="1">
                <a:solidFill>
                  <a:srgbClr val="000000"/>
                </a:solidFill>
                <a:latin typeface="Lato Bold"/>
                <a:ea typeface="Lato Bold"/>
                <a:cs typeface="Lato Bold"/>
                <a:sym typeface="Lato Bold"/>
              </a:rPr>
              <a:t>Kurniati</a:t>
            </a:r>
            <a:r>
              <a:rPr lang="en-US" sz="2400" b="1" u="none" strike="noStrike" dirty="0">
                <a:solidFill>
                  <a:srgbClr val="000000"/>
                </a:solidFill>
                <a:latin typeface="Lato Bold"/>
                <a:ea typeface="Lato Bold"/>
                <a:cs typeface="Lato Bold"/>
                <a:sym typeface="Lato Bold"/>
              </a:rPr>
              <a:t>, T., </a:t>
            </a:r>
            <a:r>
              <a:rPr lang="en-US" sz="2400" b="1" u="none" strike="noStrike" dirty="0" err="1">
                <a:solidFill>
                  <a:srgbClr val="000000"/>
                </a:solidFill>
                <a:latin typeface="Lato Bold"/>
                <a:ea typeface="Lato Bold"/>
                <a:cs typeface="Lato Bold"/>
                <a:sym typeface="Lato Bold"/>
              </a:rPr>
              <a:t>Feladi</a:t>
            </a:r>
            <a:r>
              <a:rPr lang="en-US" sz="2400" b="1" u="none" strike="noStrike" dirty="0">
                <a:solidFill>
                  <a:srgbClr val="000000"/>
                </a:solidFill>
                <a:latin typeface="Lato Bold"/>
                <a:ea typeface="Lato Bold"/>
                <a:cs typeface="Lato Bold"/>
                <a:sym typeface="Lato Bold"/>
              </a:rPr>
              <a:t>, V., </a:t>
            </a:r>
            <a:r>
              <a:rPr lang="en-US" sz="2400" b="1" u="none" strike="noStrike" dirty="0" err="1">
                <a:solidFill>
                  <a:srgbClr val="000000"/>
                </a:solidFill>
                <a:latin typeface="Lato Bold"/>
                <a:ea typeface="Lato Bold"/>
                <a:cs typeface="Lato Bold"/>
                <a:sym typeface="Lato Bold"/>
              </a:rPr>
              <a:t>Oktarika</a:t>
            </a:r>
            <a:r>
              <a:rPr lang="en-US" sz="2400" b="1" u="none" strike="noStrike" dirty="0">
                <a:solidFill>
                  <a:srgbClr val="000000"/>
                </a:solidFill>
                <a:latin typeface="Lato Bold"/>
                <a:ea typeface="Lato Bold"/>
                <a:cs typeface="Lato Bold"/>
                <a:sym typeface="Lato Bold"/>
              </a:rPr>
              <a:t>, D., </a:t>
            </a:r>
            <a:r>
              <a:rPr lang="en-US" sz="2400" b="1" u="none" strike="noStrike" dirty="0" err="1">
                <a:solidFill>
                  <a:srgbClr val="000000"/>
                </a:solidFill>
                <a:latin typeface="Lato Bold"/>
                <a:ea typeface="Lato Bold"/>
                <a:cs typeface="Lato Bold"/>
                <a:sym typeface="Lato Bold"/>
              </a:rPr>
              <a:t>Hakiki</a:t>
            </a:r>
            <a:r>
              <a:rPr lang="en-US" sz="2400" b="1" u="none" strike="noStrike" dirty="0">
                <a:solidFill>
                  <a:srgbClr val="000000"/>
                </a:solidFill>
                <a:latin typeface="Lato Bold"/>
                <a:ea typeface="Lato Bold"/>
                <a:cs typeface="Lato Bold"/>
                <a:sym typeface="Lato Bold"/>
              </a:rPr>
              <a:t>, M., Sabir, A., </a:t>
            </a:r>
            <a:r>
              <a:rPr lang="en-US" sz="2400" b="1" u="none" strike="noStrike" dirty="0" err="1">
                <a:solidFill>
                  <a:srgbClr val="000000"/>
                </a:solidFill>
                <a:latin typeface="Lato Bold"/>
                <a:ea typeface="Lato Bold"/>
                <a:cs typeface="Lato Bold"/>
                <a:sym typeface="Lato Bold"/>
              </a:rPr>
              <a:t>Wiyoko</a:t>
            </a:r>
            <a:r>
              <a:rPr lang="en-US" sz="2400" b="1" u="none" strike="noStrike" dirty="0">
                <a:solidFill>
                  <a:srgbClr val="000000"/>
                </a:solidFill>
                <a:latin typeface="Lato Bold"/>
                <a:ea typeface="Lato Bold"/>
                <a:cs typeface="Lato Bold"/>
                <a:sym typeface="Lato Bold"/>
              </a:rPr>
              <a:t>, T., Kadir, A., Hamid, M. A., &amp; Fadli, R. (2025). </a:t>
            </a:r>
          </a:p>
          <a:p>
            <a:pPr marL="0" lvl="0" indent="0" algn="just">
              <a:lnSpc>
                <a:spcPts val="2639"/>
              </a:lnSpc>
              <a:spcBef>
                <a:spcPct val="0"/>
              </a:spcBef>
            </a:pPr>
            <a:r>
              <a:rPr lang="en-US" sz="2400" u="none" strike="noStrike" dirty="0">
                <a:solidFill>
                  <a:srgbClr val="000000"/>
                </a:solidFill>
                <a:latin typeface="Lato Light"/>
                <a:ea typeface="Lato Light"/>
                <a:cs typeface="Lato Light"/>
                <a:sym typeface="Lato Light"/>
              </a:rPr>
              <a:t>Effectiveness of AI-driven assessments in enhancing learning evaluation through predictive technology in vocational secondary school. International Journal of Information and Education Technology, 15(7).</a:t>
            </a:r>
          </a:p>
          <a:p>
            <a:pPr marL="0" lvl="0" indent="0" algn="just">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39"/>
              </a:lnSpc>
              <a:spcBef>
                <a:spcPct val="0"/>
              </a:spcBef>
            </a:pPr>
            <a:r>
              <a:rPr lang="en-US" sz="2400" b="1" u="none" strike="noStrike" dirty="0">
                <a:solidFill>
                  <a:srgbClr val="000000"/>
                </a:solidFill>
                <a:latin typeface="Lato Bold"/>
                <a:ea typeface="Lato Bold"/>
                <a:cs typeface="Lato Bold"/>
                <a:sym typeface="Lato Bold"/>
              </a:rPr>
              <a:t>Campbell, P. S., Nautiyal, T., </a:t>
            </a:r>
            <a:r>
              <a:rPr lang="en-US" sz="2400" b="1" u="none" strike="noStrike" dirty="0" err="1">
                <a:solidFill>
                  <a:srgbClr val="000000"/>
                </a:solidFill>
                <a:latin typeface="Lato Bold"/>
                <a:ea typeface="Lato Bold"/>
                <a:cs typeface="Lato Bold"/>
                <a:sym typeface="Lato Bold"/>
              </a:rPr>
              <a:t>Kutasov</a:t>
            </a:r>
            <a:r>
              <a:rPr lang="en-US" sz="2400" b="1" u="none" strike="noStrike" dirty="0">
                <a:solidFill>
                  <a:srgbClr val="000000"/>
                </a:solidFill>
                <a:latin typeface="Lato Bold"/>
                <a:ea typeface="Lato Bold"/>
                <a:cs typeface="Lato Bold"/>
                <a:sym typeface="Lato Bold"/>
              </a:rPr>
              <a:t>, D., &amp; Couper, E. (2025). </a:t>
            </a:r>
          </a:p>
          <a:p>
            <a:pPr marL="0" lvl="0" indent="0" algn="just">
              <a:lnSpc>
                <a:spcPts val="2639"/>
              </a:lnSpc>
              <a:spcBef>
                <a:spcPct val="0"/>
              </a:spcBef>
            </a:pPr>
            <a:r>
              <a:rPr lang="en-US" sz="2400" u="none" strike="noStrike" dirty="0">
                <a:solidFill>
                  <a:srgbClr val="000000"/>
                </a:solidFill>
                <a:latin typeface="Lato Light"/>
                <a:ea typeface="Lato Light"/>
                <a:cs typeface="Lato Light"/>
                <a:sym typeface="Lato Light"/>
              </a:rPr>
              <a:t>Tactical guidance on AI-integrated education &amp; training: Reimagining education and labor for a resilient, human-centric workforce. Convergence Fellowship Program. </a:t>
            </a:r>
          </a:p>
          <a:p>
            <a:pPr marL="0" lvl="0" indent="0" algn="just">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39"/>
              </a:lnSpc>
              <a:spcBef>
                <a:spcPct val="0"/>
              </a:spcBef>
            </a:pPr>
            <a:r>
              <a:rPr lang="en-US" sz="2400" b="1" u="none" strike="noStrike" dirty="0">
                <a:solidFill>
                  <a:srgbClr val="000000"/>
                </a:solidFill>
                <a:latin typeface="Lato Bold"/>
                <a:ea typeface="Lato Bold"/>
                <a:cs typeface="Lato Bold"/>
                <a:sym typeface="Lato Bold"/>
              </a:rPr>
              <a:t>Chan, A., Okolo, C. T., Terner, Z., &amp; Wang, A. (2021). </a:t>
            </a:r>
          </a:p>
          <a:p>
            <a:pPr marL="0" lvl="0" indent="0" algn="just">
              <a:lnSpc>
                <a:spcPts val="2639"/>
              </a:lnSpc>
              <a:spcBef>
                <a:spcPct val="0"/>
              </a:spcBef>
            </a:pPr>
            <a:r>
              <a:rPr lang="en-US" sz="2400" u="none" strike="noStrike" dirty="0">
                <a:solidFill>
                  <a:srgbClr val="000000"/>
                </a:solidFill>
                <a:latin typeface="Lato Light"/>
                <a:ea typeface="Lato Light"/>
                <a:cs typeface="Lato Light"/>
                <a:sym typeface="Lato Light"/>
              </a:rPr>
              <a:t>The limits of global inclusion in AI development. </a:t>
            </a:r>
          </a:p>
          <a:p>
            <a:pPr marL="0" lvl="0" indent="0" algn="just">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39"/>
              </a:lnSpc>
              <a:spcBef>
                <a:spcPct val="0"/>
              </a:spcBef>
            </a:pPr>
            <a:r>
              <a:rPr lang="en-US" sz="2400" b="1" u="none" strike="noStrike" dirty="0">
                <a:solidFill>
                  <a:srgbClr val="000000"/>
                </a:solidFill>
                <a:latin typeface="Lato Bold"/>
                <a:ea typeface="Lato Bold"/>
                <a:cs typeface="Lato Bold"/>
                <a:sym typeface="Lato Bold"/>
              </a:rPr>
              <a:t>Chatfield, T. (2025). </a:t>
            </a:r>
          </a:p>
          <a:p>
            <a:pPr marL="0" lvl="0" indent="0" algn="just">
              <a:lnSpc>
                <a:spcPts val="2639"/>
              </a:lnSpc>
              <a:spcBef>
                <a:spcPct val="0"/>
              </a:spcBef>
            </a:pPr>
            <a:r>
              <a:rPr lang="en-US" sz="2400" u="none" strike="noStrike" dirty="0">
                <a:solidFill>
                  <a:srgbClr val="000000"/>
                </a:solidFill>
                <a:latin typeface="Lato Light"/>
                <a:ea typeface="Lato Light"/>
                <a:cs typeface="Lato Light"/>
                <a:sym typeface="Lato Light"/>
              </a:rPr>
              <a:t>AI and the future of pedagogy (White Paper). London: Sage.</a:t>
            </a:r>
          </a:p>
          <a:p>
            <a:pPr marL="0" lvl="0" indent="0" algn="just">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39"/>
              </a:lnSpc>
              <a:spcBef>
                <a:spcPct val="0"/>
              </a:spcBef>
            </a:pPr>
            <a:r>
              <a:rPr lang="en-US" sz="2400" b="1" u="none" strike="noStrike" dirty="0">
                <a:solidFill>
                  <a:srgbClr val="000000"/>
                </a:solidFill>
                <a:latin typeface="Lato Bold"/>
                <a:ea typeface="Lato Bold"/>
                <a:cs typeface="Lato Bold"/>
                <a:sym typeface="Lato Bold"/>
              </a:rPr>
              <a:t>Creely, E., &amp; Carabott, K. (2025). </a:t>
            </a:r>
          </a:p>
          <a:p>
            <a:pPr marL="0" lvl="0" indent="0" algn="just">
              <a:lnSpc>
                <a:spcPts val="2639"/>
              </a:lnSpc>
              <a:spcBef>
                <a:spcPct val="0"/>
              </a:spcBef>
            </a:pPr>
            <a:r>
              <a:rPr lang="en-US" sz="2400" u="none" strike="noStrike" dirty="0">
                <a:solidFill>
                  <a:srgbClr val="000000"/>
                </a:solidFill>
                <a:latin typeface="Lato Light"/>
                <a:ea typeface="Lato Light"/>
                <a:cs typeface="Lato Light"/>
                <a:sym typeface="Lato Light"/>
              </a:rPr>
              <a:t>Teaching and learning with AI: An integrated AI-oriented pedagogical model. The Australian Educational Researcher, 52, 4633–4654.</a:t>
            </a:r>
          </a:p>
          <a:p>
            <a:pPr marL="0" lvl="0" indent="0" algn="just">
              <a:lnSpc>
                <a:spcPts val="2639"/>
              </a:lnSpc>
              <a:spcBef>
                <a:spcPct val="0"/>
              </a:spcBef>
            </a:pPr>
            <a:endParaRPr lang="en-US" sz="2400" dirty="0">
              <a:solidFill>
                <a:srgbClr val="000000"/>
              </a:solidFill>
              <a:latin typeface="Lato Light"/>
              <a:ea typeface="Lato Light"/>
              <a:cs typeface="Lato Light"/>
              <a:sym typeface="Lato Light"/>
            </a:endParaRPr>
          </a:p>
          <a:p>
            <a:pPr lvl="0" algn="just">
              <a:lnSpc>
                <a:spcPts val="2639"/>
              </a:lnSpc>
              <a:spcBef>
                <a:spcPct val="0"/>
              </a:spcBef>
            </a:pPr>
            <a:r>
              <a:rPr lang="en-US" sz="2400" b="1" dirty="0" err="1">
                <a:solidFill>
                  <a:srgbClr val="000000"/>
                </a:solidFill>
                <a:latin typeface="Lato Bold"/>
                <a:ea typeface="Lato Bold"/>
                <a:cs typeface="Lato Bold"/>
                <a:sym typeface="Lato Bold"/>
              </a:rPr>
              <a:t>Cukurova</a:t>
            </a:r>
            <a:r>
              <a:rPr lang="en-US" sz="2400" b="1" dirty="0">
                <a:solidFill>
                  <a:srgbClr val="000000"/>
                </a:solidFill>
                <a:latin typeface="Lato Bold"/>
                <a:ea typeface="Lato Bold"/>
                <a:cs typeface="Lato Bold"/>
                <a:sym typeface="Lato Bold"/>
              </a:rPr>
              <a:t>, M., Kralj, L., Hertz, B., &amp; </a:t>
            </a:r>
            <a:r>
              <a:rPr lang="en-US" sz="2400" b="1" dirty="0" err="1">
                <a:solidFill>
                  <a:srgbClr val="000000"/>
                </a:solidFill>
                <a:latin typeface="Lato Bold"/>
                <a:ea typeface="Lato Bold"/>
                <a:cs typeface="Lato Bold"/>
                <a:sym typeface="Lato Bold"/>
              </a:rPr>
              <a:t>Saltidou</a:t>
            </a:r>
            <a:r>
              <a:rPr lang="en-US" sz="2400" b="1" dirty="0">
                <a:solidFill>
                  <a:srgbClr val="000000"/>
                </a:solidFill>
                <a:latin typeface="Lato Bold"/>
                <a:ea typeface="Lato Bold"/>
                <a:cs typeface="Lato Bold"/>
                <a:sym typeface="Lato Bold"/>
              </a:rPr>
              <a:t>, E. (2024). </a:t>
            </a:r>
          </a:p>
          <a:p>
            <a:pPr lvl="0" algn="just">
              <a:lnSpc>
                <a:spcPts val="2639"/>
              </a:lnSpc>
              <a:spcBef>
                <a:spcPct val="0"/>
              </a:spcBef>
            </a:pPr>
            <a:r>
              <a:rPr lang="en-US" sz="2400" dirty="0">
                <a:solidFill>
                  <a:srgbClr val="000000"/>
                </a:solidFill>
                <a:latin typeface="Lato Light"/>
                <a:ea typeface="Lato Light"/>
                <a:cs typeface="Lato Light"/>
                <a:sym typeface="Lato Light"/>
              </a:rPr>
              <a:t>Professional development for teachers in the age of AI. European </a:t>
            </a:r>
            <a:r>
              <a:rPr lang="en-US" sz="2400" dirty="0" err="1">
                <a:solidFill>
                  <a:srgbClr val="000000"/>
                </a:solidFill>
                <a:latin typeface="Lato Light"/>
                <a:ea typeface="Lato Light"/>
                <a:cs typeface="Lato Light"/>
                <a:sym typeface="Lato Light"/>
              </a:rPr>
              <a:t>Schoolnet</a:t>
            </a:r>
            <a:r>
              <a:rPr lang="en-US" sz="2400" dirty="0">
                <a:solidFill>
                  <a:srgbClr val="000000"/>
                </a:solidFill>
                <a:latin typeface="Lato Light"/>
                <a:ea typeface="Lato Light"/>
                <a:cs typeface="Lato Light"/>
                <a:sym typeface="Lato Light"/>
              </a:rPr>
              <a:t> Academy Thematic Seminar Report. European </a:t>
            </a:r>
            <a:r>
              <a:rPr lang="en-US" sz="2400" dirty="0" err="1">
                <a:solidFill>
                  <a:srgbClr val="000000"/>
                </a:solidFill>
                <a:latin typeface="Lato Light"/>
                <a:ea typeface="Lato Light"/>
                <a:cs typeface="Lato Light"/>
                <a:sym typeface="Lato Light"/>
              </a:rPr>
              <a:t>Schoolnet</a:t>
            </a:r>
            <a:r>
              <a:rPr lang="en-US" sz="2400" dirty="0">
                <a:solidFill>
                  <a:srgbClr val="000000"/>
                </a:solidFill>
                <a:latin typeface="Lato Light"/>
                <a:ea typeface="Lato Light"/>
                <a:cs typeface="Lato Light"/>
                <a:sym typeface="Lato Light"/>
              </a:rPr>
              <a:t>. </a:t>
            </a:r>
            <a:endParaRPr lang="en-US" sz="2199" u="none" strike="noStrike"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58725" y="1133475"/>
            <a:ext cx="16370551" cy="8669040"/>
          </a:xfrm>
          <a:prstGeom prst="rect">
            <a:avLst/>
          </a:prstGeom>
        </p:spPr>
        <p:txBody>
          <a:bodyPr lIns="0" tIns="0" rIns="0" bIns="0" rtlCol="0" anchor="t">
            <a:spAutoFit/>
          </a:bodyPr>
          <a:lstStyle/>
          <a:p>
            <a:pPr marL="0" lvl="0" indent="0" algn="just">
              <a:lnSpc>
                <a:spcPts val="2639"/>
              </a:lnSpc>
              <a:spcBef>
                <a:spcPct val="0"/>
              </a:spcBef>
            </a:pPr>
            <a:r>
              <a:rPr lang="en-US" sz="2400" b="1" u="none" strike="noStrike" dirty="0">
                <a:solidFill>
                  <a:srgbClr val="000000"/>
                </a:solidFill>
                <a:latin typeface="Lato Bold"/>
                <a:ea typeface="Lato Bold"/>
                <a:cs typeface="Lato Bold"/>
                <a:sym typeface="Lato Bold"/>
              </a:rPr>
              <a:t>European Commission. (2022). </a:t>
            </a:r>
          </a:p>
          <a:p>
            <a:pPr marL="0" lvl="0" indent="0" algn="just">
              <a:lnSpc>
                <a:spcPts val="2639"/>
              </a:lnSpc>
              <a:spcBef>
                <a:spcPct val="0"/>
              </a:spcBef>
            </a:pPr>
            <a:r>
              <a:rPr lang="en-US" sz="2400" u="none" strike="noStrike" dirty="0">
                <a:solidFill>
                  <a:srgbClr val="000000"/>
                </a:solidFill>
                <a:latin typeface="Lato Light"/>
                <a:ea typeface="Lato Light"/>
                <a:cs typeface="Lato Light"/>
                <a:sym typeface="Lato Light"/>
              </a:rPr>
              <a:t>Ethical guidelines on the use of artificial intelligence (AI) and data in teaching and learning for educators. Publications Office of the European Union. https://doi.org/10.2766/153756. </a:t>
            </a:r>
          </a:p>
          <a:p>
            <a:pPr marL="0" lvl="0" indent="0" algn="just">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39"/>
              </a:lnSpc>
              <a:spcBef>
                <a:spcPct val="0"/>
              </a:spcBef>
            </a:pPr>
            <a:r>
              <a:rPr lang="en-US" sz="2400" b="1" u="none" strike="noStrike" dirty="0">
                <a:solidFill>
                  <a:srgbClr val="000000"/>
                </a:solidFill>
                <a:latin typeface="Lato Bold"/>
                <a:ea typeface="Lato Bold"/>
                <a:cs typeface="Lato Bold"/>
                <a:sym typeface="Lato Bold"/>
              </a:rPr>
              <a:t>Gupta, U., &amp; Garg, P. (2023). </a:t>
            </a:r>
          </a:p>
          <a:p>
            <a:pPr marL="0" lvl="0" indent="0" algn="just">
              <a:lnSpc>
                <a:spcPts val="2639"/>
              </a:lnSpc>
              <a:spcBef>
                <a:spcPct val="0"/>
              </a:spcBef>
            </a:pPr>
            <a:r>
              <a:rPr lang="en-US" sz="2400" u="none" strike="noStrike" dirty="0">
                <a:solidFill>
                  <a:srgbClr val="000000"/>
                </a:solidFill>
                <a:latin typeface="Lato Light"/>
                <a:ea typeface="Lato Light"/>
                <a:cs typeface="Lato Light"/>
                <a:sym typeface="Lato Light"/>
              </a:rPr>
              <a:t>Integrating artificial intelligence into training and development practices: A systematic review. International Journal of Professional Rehabilitation Management and Science (IJPREMS), 3(7), 277–280. </a:t>
            </a:r>
          </a:p>
          <a:p>
            <a:pPr marL="0" lvl="0" indent="0" algn="just">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39"/>
              </a:lnSpc>
              <a:spcBef>
                <a:spcPct val="0"/>
              </a:spcBef>
            </a:pPr>
            <a:r>
              <a:rPr lang="en-US" sz="2400" b="1" u="none" strike="noStrike" dirty="0">
                <a:solidFill>
                  <a:srgbClr val="000000"/>
                </a:solidFill>
                <a:latin typeface="Lato Bold"/>
                <a:ea typeface="Lato Bold"/>
                <a:cs typeface="Lato Bold"/>
                <a:sym typeface="Lato Bold"/>
              </a:rPr>
              <a:t>Hristova, M., &amp; </a:t>
            </a:r>
            <a:r>
              <a:rPr lang="en-US" sz="2400" b="1" u="none" strike="noStrike" dirty="0" err="1">
                <a:solidFill>
                  <a:srgbClr val="000000"/>
                </a:solidFill>
                <a:latin typeface="Lato Bold"/>
                <a:ea typeface="Lato Bold"/>
                <a:cs typeface="Lato Bold"/>
                <a:sym typeface="Lato Bold"/>
              </a:rPr>
              <a:t>Donchev</a:t>
            </a:r>
            <a:r>
              <a:rPr lang="en-US" sz="2400" b="1" u="none" strike="noStrike" dirty="0">
                <a:solidFill>
                  <a:srgbClr val="000000"/>
                </a:solidFill>
                <a:latin typeface="Lato Bold"/>
                <a:ea typeface="Lato Bold"/>
                <a:cs typeface="Lato Bold"/>
                <a:sym typeface="Lato Bold"/>
              </a:rPr>
              <a:t>, I. (2025). </a:t>
            </a:r>
          </a:p>
          <a:p>
            <a:pPr marL="0" lvl="0" indent="0" algn="just">
              <a:lnSpc>
                <a:spcPts val="2639"/>
              </a:lnSpc>
              <a:spcBef>
                <a:spcPct val="0"/>
              </a:spcBef>
            </a:pPr>
            <a:r>
              <a:rPr lang="en-US" sz="2400" u="none" strike="noStrike" dirty="0">
                <a:solidFill>
                  <a:srgbClr val="000000"/>
                </a:solidFill>
                <a:latin typeface="Lato Light"/>
                <a:ea typeface="Lato Light"/>
                <a:cs typeface="Lato Light"/>
                <a:sym typeface="Lato Light"/>
              </a:rPr>
              <a:t>Application of AI tools for personalized learning and assessment. Science Series “Innovative STEM Education”, 7, 176–184. https://doi.org/10.55630/STEM.2025.0715. Rigot, A. (2022). Design From the Margins: Centering the most marginalized and impacted in design processes - from ideation to production. Technology and Public Purpose Project, Belfer Center for Science and International Affairs, Harvard Kennedy School. </a:t>
            </a:r>
          </a:p>
          <a:p>
            <a:pPr marL="0" lvl="0" indent="0" algn="just">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39"/>
              </a:lnSpc>
              <a:spcBef>
                <a:spcPct val="0"/>
              </a:spcBef>
            </a:pPr>
            <a:r>
              <a:rPr lang="en-US" sz="2400" b="1" u="none" strike="noStrike" dirty="0" err="1">
                <a:solidFill>
                  <a:srgbClr val="000000"/>
                </a:solidFill>
                <a:latin typeface="Lato Bold"/>
                <a:ea typeface="Lato Bold"/>
                <a:cs typeface="Lato Bold"/>
                <a:sym typeface="Lato Bold"/>
              </a:rPr>
              <a:t>Kolhatin</a:t>
            </a:r>
            <a:r>
              <a:rPr lang="en-US" sz="2400" b="1" u="none" strike="noStrike" dirty="0">
                <a:solidFill>
                  <a:srgbClr val="000000"/>
                </a:solidFill>
                <a:latin typeface="Lato Bold"/>
                <a:ea typeface="Lato Bold"/>
                <a:cs typeface="Lato Bold"/>
                <a:sym typeface="Lato Bold"/>
              </a:rPr>
              <a:t>, A. O. (2025). </a:t>
            </a:r>
          </a:p>
          <a:p>
            <a:pPr marL="0" lvl="0" indent="0" algn="just">
              <a:lnSpc>
                <a:spcPts val="2639"/>
              </a:lnSpc>
              <a:spcBef>
                <a:spcPct val="0"/>
              </a:spcBef>
            </a:pPr>
            <a:r>
              <a:rPr lang="en-US" sz="2400" u="none" strike="noStrike" dirty="0">
                <a:solidFill>
                  <a:srgbClr val="000000"/>
                </a:solidFill>
                <a:latin typeface="Lato Light"/>
                <a:ea typeface="Lato Light"/>
                <a:cs typeface="Lato Light"/>
                <a:sym typeface="Lato Light"/>
              </a:rPr>
              <a:t>From automation to augmentation: A human-centered framework for generative AI in adaptive educational content creation. </a:t>
            </a:r>
            <a:r>
              <a:rPr lang="en-US" sz="2400" u="none" strike="noStrike" dirty="0" err="1">
                <a:solidFill>
                  <a:srgbClr val="000000"/>
                </a:solidFill>
                <a:latin typeface="Lato Light"/>
                <a:ea typeface="Lato Light"/>
                <a:cs typeface="Lato Light"/>
                <a:sym typeface="Lato Light"/>
              </a:rPr>
              <a:t>AREdu</a:t>
            </a:r>
            <a:r>
              <a:rPr lang="en-US" sz="2400" u="none" strike="noStrike" dirty="0">
                <a:solidFill>
                  <a:srgbClr val="000000"/>
                </a:solidFill>
                <a:latin typeface="Lato Light"/>
                <a:ea typeface="Lato Light"/>
                <a:cs typeface="Lato Light"/>
                <a:sym typeface="Lato Light"/>
              </a:rPr>
              <a:t> 2025: 8th International Workshop on Augmented Reality in Education. </a:t>
            </a:r>
          </a:p>
          <a:p>
            <a:pPr marL="0" lvl="0" indent="0" algn="just">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39"/>
              </a:lnSpc>
              <a:spcBef>
                <a:spcPct val="0"/>
              </a:spcBef>
            </a:pPr>
            <a:r>
              <a:rPr lang="en-US" sz="2400" b="1" u="none" strike="noStrike" dirty="0">
                <a:solidFill>
                  <a:srgbClr val="000000"/>
                </a:solidFill>
                <a:latin typeface="Lato Bold"/>
                <a:ea typeface="Lato Bold"/>
                <a:cs typeface="Lato Bold"/>
                <a:sym typeface="Lato Bold"/>
              </a:rPr>
              <a:t>Li, J., Yan, Y., &amp; Zeng, X. (2025). </a:t>
            </a:r>
          </a:p>
          <a:p>
            <a:pPr marL="0" lvl="0" indent="0" algn="just">
              <a:lnSpc>
                <a:spcPts val="2639"/>
              </a:lnSpc>
              <a:spcBef>
                <a:spcPct val="0"/>
              </a:spcBef>
            </a:pPr>
            <a:r>
              <a:rPr lang="en-US" sz="2400" u="none" strike="noStrike" dirty="0">
                <a:solidFill>
                  <a:srgbClr val="000000"/>
                </a:solidFill>
                <a:latin typeface="Lato Light"/>
                <a:ea typeface="Lato Light"/>
                <a:cs typeface="Lato Light"/>
                <a:sym typeface="Lato Light"/>
              </a:rPr>
              <a:t>Exploring artificial intelligence in inclusive education: A systematic review of empirical studies. Applied Sciences, 15(23), 12624.</a:t>
            </a:r>
          </a:p>
          <a:p>
            <a:pPr marL="0" lvl="0" indent="0" algn="just">
              <a:lnSpc>
                <a:spcPts val="2639"/>
              </a:lnSpc>
              <a:spcBef>
                <a:spcPct val="0"/>
              </a:spcBef>
            </a:pPr>
            <a:endParaRPr lang="en-US" sz="2400" dirty="0">
              <a:solidFill>
                <a:srgbClr val="000000"/>
              </a:solidFill>
              <a:latin typeface="Lato Light"/>
              <a:ea typeface="Lato Light"/>
              <a:cs typeface="Lato Light"/>
              <a:sym typeface="Lato Light"/>
            </a:endParaRPr>
          </a:p>
          <a:p>
            <a:pPr algn="just">
              <a:lnSpc>
                <a:spcPts val="2639"/>
              </a:lnSpc>
            </a:pPr>
            <a:r>
              <a:rPr lang="en-US" sz="2400" b="1" dirty="0">
                <a:solidFill>
                  <a:srgbClr val="000000"/>
                </a:solidFill>
                <a:latin typeface="Lato Bold"/>
                <a:ea typeface="Lato Bold"/>
                <a:cs typeface="Lato Bold"/>
                <a:sym typeface="Lato Bold"/>
              </a:rPr>
              <a:t>Merino-Campos, C. (2025). </a:t>
            </a:r>
          </a:p>
          <a:p>
            <a:pPr algn="just">
              <a:lnSpc>
                <a:spcPts val="2639"/>
              </a:lnSpc>
            </a:pPr>
            <a:r>
              <a:rPr lang="en-US" sz="2400" dirty="0">
                <a:solidFill>
                  <a:srgbClr val="000000"/>
                </a:solidFill>
                <a:latin typeface="Lato Light" panose="020F0302020204030203" pitchFamily="34" charset="0"/>
                <a:ea typeface="Lato"/>
                <a:cs typeface="Lato"/>
                <a:sym typeface="Lato"/>
              </a:rPr>
              <a:t>The impact of artificial intelligence on personalized learning in higher education: A systematic review. Trends in Higher Education, 4(2), 17. https://doi.org/10.3390/higheredu4020017. </a:t>
            </a:r>
          </a:p>
          <a:p>
            <a:pPr marL="0" lvl="0" indent="0" algn="just">
              <a:lnSpc>
                <a:spcPts val="2639"/>
              </a:lnSpc>
              <a:spcBef>
                <a:spcPct val="0"/>
              </a:spcBef>
            </a:pPr>
            <a:r>
              <a:rPr lang="en-US" sz="2400" u="none" strike="noStrike" dirty="0">
                <a:solidFill>
                  <a:srgbClr val="000000"/>
                </a:solidFill>
                <a:latin typeface="Lato Light"/>
                <a:ea typeface="Lato Light"/>
                <a:cs typeface="Lato Light"/>
                <a:sym typeface="Lato Light"/>
              </a:rPr>
              <a:t> </a:t>
            </a:r>
          </a:p>
          <a:p>
            <a:pPr marL="0" lvl="0" indent="0" algn="just">
              <a:lnSpc>
                <a:spcPts val="2639"/>
              </a:lnSpc>
              <a:spcBef>
                <a:spcPct val="0"/>
              </a:spcBef>
            </a:pPr>
            <a:endParaRPr lang="en-US" sz="2199" u="none" strike="noStrike"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58725" y="633413"/>
            <a:ext cx="16370551" cy="9002464"/>
          </a:xfrm>
          <a:prstGeom prst="rect">
            <a:avLst/>
          </a:prstGeom>
        </p:spPr>
        <p:txBody>
          <a:bodyPr lIns="0" tIns="0" rIns="0" bIns="0" rtlCol="0" anchor="t">
            <a:spAutoFit/>
          </a:bodyPr>
          <a:lstStyle/>
          <a:p>
            <a:pPr algn="just">
              <a:lnSpc>
                <a:spcPts val="2639"/>
              </a:lnSpc>
            </a:pPr>
            <a:endParaRPr lang="en-US" sz="2400" dirty="0">
              <a:solidFill>
                <a:srgbClr val="000000"/>
              </a:solidFill>
              <a:latin typeface="Lato"/>
              <a:ea typeface="Lato"/>
              <a:cs typeface="Lato"/>
              <a:sym typeface="Lato"/>
            </a:endParaRPr>
          </a:p>
          <a:p>
            <a:pPr algn="just">
              <a:lnSpc>
                <a:spcPts val="2639"/>
              </a:lnSpc>
            </a:pPr>
            <a:r>
              <a:rPr lang="en-US" sz="2400" b="1" dirty="0">
                <a:solidFill>
                  <a:srgbClr val="000000"/>
                </a:solidFill>
                <a:latin typeface="Lato Bold"/>
                <a:ea typeface="Lato Bold"/>
                <a:cs typeface="Lato Bold"/>
                <a:sym typeface="Lato Bold"/>
              </a:rPr>
              <a:t>Miao, F., &amp; Holmes, W. (2023). </a:t>
            </a:r>
          </a:p>
          <a:p>
            <a:pPr algn="just">
              <a:lnSpc>
                <a:spcPts val="2639"/>
              </a:lnSpc>
            </a:pPr>
            <a:r>
              <a:rPr lang="en-US" sz="2400" dirty="0">
                <a:solidFill>
                  <a:srgbClr val="000000"/>
                </a:solidFill>
                <a:latin typeface="Lato Light" panose="020F0302020204030203" pitchFamily="34" charset="0"/>
                <a:sym typeface="Lato"/>
              </a:rPr>
              <a:t>Guidance for generative AI in education and research. UNESCO Publishing.</a:t>
            </a:r>
          </a:p>
          <a:p>
            <a:pPr algn="just">
              <a:lnSpc>
                <a:spcPts val="2639"/>
              </a:lnSpc>
            </a:pPr>
            <a:endParaRPr lang="en-US" sz="2400" dirty="0">
              <a:solidFill>
                <a:srgbClr val="000000"/>
              </a:solidFill>
              <a:latin typeface="Lato"/>
              <a:ea typeface="Lato"/>
              <a:cs typeface="Lato"/>
              <a:sym typeface="Lato"/>
            </a:endParaRPr>
          </a:p>
          <a:p>
            <a:pPr marL="0" lvl="0" indent="0" algn="just">
              <a:lnSpc>
                <a:spcPts val="2639"/>
              </a:lnSpc>
              <a:spcBef>
                <a:spcPct val="0"/>
              </a:spcBef>
            </a:pPr>
            <a:r>
              <a:rPr lang="en-US" sz="2400" b="1" u="none" strike="noStrike" dirty="0" err="1">
                <a:solidFill>
                  <a:srgbClr val="000000"/>
                </a:solidFill>
                <a:latin typeface="Lato Bold"/>
                <a:ea typeface="Lato Bold"/>
                <a:cs typeface="Lato Bold"/>
                <a:sym typeface="Lato Bold"/>
              </a:rPr>
              <a:t>Mushkani</a:t>
            </a:r>
            <a:r>
              <a:rPr lang="en-US" sz="2400" b="1" u="none" strike="noStrike" dirty="0">
                <a:solidFill>
                  <a:srgbClr val="000000"/>
                </a:solidFill>
                <a:latin typeface="Lato Bold"/>
                <a:ea typeface="Lato Bold"/>
                <a:cs typeface="Lato Bold"/>
                <a:sym typeface="Lato Bold"/>
              </a:rPr>
              <a:t>, R., Berard, H., Cohen, A., &amp; Koseki, S. (2025). </a:t>
            </a:r>
          </a:p>
          <a:p>
            <a:pPr lvl="0" indent="0" algn="just">
              <a:lnSpc>
                <a:spcPts val="2639"/>
              </a:lnSpc>
              <a:spcBef>
                <a:spcPct val="0"/>
              </a:spcBef>
            </a:pPr>
            <a:r>
              <a:rPr lang="en-US" sz="2400" dirty="0">
                <a:solidFill>
                  <a:srgbClr val="000000"/>
                </a:solidFill>
                <a:latin typeface="Lato Light" panose="020F0302020204030203" pitchFamily="34" charset="0"/>
                <a:sym typeface="Lato Light"/>
              </a:rPr>
              <a:t>Position: The Right to AI. Proceedings of the 42nd International Conference on Machine Learning (ICML 2025).</a:t>
            </a:r>
          </a:p>
          <a:p>
            <a:pPr marL="0" lvl="0" indent="0" algn="just">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39"/>
              </a:lnSpc>
              <a:spcBef>
                <a:spcPct val="0"/>
              </a:spcBef>
            </a:pPr>
            <a:r>
              <a:rPr lang="en-US" sz="2400" b="1" u="none" strike="noStrike" dirty="0" err="1">
                <a:solidFill>
                  <a:srgbClr val="000000"/>
                </a:solidFill>
                <a:latin typeface="Lato Bold"/>
                <a:ea typeface="Lato Bold"/>
                <a:cs typeface="Lato Bold"/>
                <a:sym typeface="Lato Bold"/>
              </a:rPr>
              <a:t>Nizamani</a:t>
            </a:r>
            <a:r>
              <a:rPr lang="en-US" sz="2400" b="1" u="none" strike="noStrike" dirty="0">
                <a:solidFill>
                  <a:srgbClr val="000000"/>
                </a:solidFill>
                <a:latin typeface="Lato Bold"/>
                <a:ea typeface="Lato Bold"/>
                <a:cs typeface="Lato Bold"/>
                <a:sym typeface="Lato Bold"/>
              </a:rPr>
              <a:t>, D. L., Zaman, G., &amp; </a:t>
            </a:r>
            <a:r>
              <a:rPr lang="en-US" sz="2400" b="1" u="none" strike="noStrike" dirty="0" err="1">
                <a:solidFill>
                  <a:srgbClr val="000000"/>
                </a:solidFill>
                <a:latin typeface="Lato Bold"/>
                <a:ea typeface="Lato Bold"/>
                <a:cs typeface="Lato Bold"/>
                <a:sym typeface="Lato Bold"/>
              </a:rPr>
              <a:t>Nizamani</a:t>
            </a:r>
            <a:r>
              <a:rPr lang="en-US" sz="2400" b="1" u="none" strike="noStrike" dirty="0">
                <a:solidFill>
                  <a:srgbClr val="000000"/>
                </a:solidFill>
                <a:latin typeface="Lato Bold"/>
                <a:ea typeface="Lato Bold"/>
                <a:cs typeface="Lato Bold"/>
                <a:sym typeface="Lato Bold"/>
              </a:rPr>
              <a:t>, K. U. N. (2025). </a:t>
            </a:r>
          </a:p>
          <a:p>
            <a:pPr algn="just">
              <a:lnSpc>
                <a:spcPts val="2639"/>
              </a:lnSpc>
              <a:spcBef>
                <a:spcPct val="0"/>
              </a:spcBef>
            </a:pPr>
            <a:r>
              <a:rPr lang="en-US" sz="2400" dirty="0">
                <a:solidFill>
                  <a:srgbClr val="000000"/>
                </a:solidFill>
                <a:latin typeface="Lato Light" panose="020F0302020204030203" pitchFamily="34" charset="0"/>
                <a:sym typeface="Lato Light"/>
              </a:rPr>
              <a:t>Exploring the role of training of trainers programs in preparing English language teachers for AI integration. Contemporary Journal of Social Science Review, 3(3), 2311–2324. </a:t>
            </a:r>
          </a:p>
          <a:p>
            <a:pPr marL="0" lvl="0" indent="0" algn="just">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39"/>
              </a:lnSpc>
              <a:spcBef>
                <a:spcPct val="0"/>
              </a:spcBef>
            </a:pPr>
            <a:r>
              <a:rPr lang="en-US" sz="2400" b="1" u="none" strike="noStrike" dirty="0">
                <a:solidFill>
                  <a:srgbClr val="000000"/>
                </a:solidFill>
                <a:latin typeface="Lato Bold"/>
                <a:ea typeface="Lato Bold"/>
                <a:cs typeface="Lato Bold"/>
                <a:sym typeface="Lato Bold"/>
              </a:rPr>
              <a:t>Omer, N. I. M. S. (2024). </a:t>
            </a:r>
          </a:p>
          <a:p>
            <a:pPr marL="0" lvl="0" indent="0" algn="just">
              <a:lnSpc>
                <a:spcPts val="2639"/>
              </a:lnSpc>
              <a:spcBef>
                <a:spcPct val="0"/>
              </a:spcBef>
            </a:pPr>
            <a:r>
              <a:rPr lang="en-US" sz="2400" u="none" strike="noStrike" dirty="0">
                <a:solidFill>
                  <a:srgbClr val="000000"/>
                </a:solidFill>
                <a:latin typeface="Lato Light"/>
                <a:ea typeface="Lato Light"/>
                <a:cs typeface="Lato Light"/>
                <a:sym typeface="Lato Light"/>
              </a:rPr>
              <a:t>Maintaining meaningful human interaction in AI-enhanced language learning environments: A systematic review. Arts for Linguistic &amp; Literary Studies, 6(3), 533-552. </a:t>
            </a:r>
          </a:p>
          <a:p>
            <a:pPr marL="0" lvl="0" indent="0" algn="just">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39"/>
              </a:lnSpc>
              <a:spcBef>
                <a:spcPct val="0"/>
              </a:spcBef>
            </a:pPr>
            <a:r>
              <a:rPr lang="en-US" sz="2400" b="1" u="none" strike="noStrike" dirty="0">
                <a:solidFill>
                  <a:srgbClr val="000000"/>
                </a:solidFill>
                <a:latin typeface="Lato Bold"/>
                <a:ea typeface="Lato Bold"/>
                <a:cs typeface="Lato Bold"/>
                <a:sym typeface="Lato Bold"/>
              </a:rPr>
              <a:t>Owan , V. J. , Rent , K. B. , Idika , D. O. , Etta , E. O. , &amp; Bassey , B. A. (2023). </a:t>
            </a:r>
          </a:p>
          <a:p>
            <a:pPr algn="just">
              <a:lnSpc>
                <a:spcPts val="2639"/>
              </a:lnSpc>
              <a:spcBef>
                <a:spcPct val="0"/>
              </a:spcBef>
            </a:pPr>
            <a:r>
              <a:rPr lang="en-US" sz="2400" dirty="0">
                <a:solidFill>
                  <a:srgbClr val="000000"/>
                </a:solidFill>
                <a:latin typeface="Lato Light" panose="020F0302020204030203" pitchFamily="34" charset="0"/>
                <a:sym typeface="Lato Light"/>
              </a:rPr>
              <a:t>Exploring the potential of artificial intelligence tools in educational measurement and assessment. EURASIA Journal of Mathematics, Science and Technology Education, 19(8), 2307. https://doi.org/10.29333/ejmste/13428. </a:t>
            </a:r>
          </a:p>
          <a:p>
            <a:pPr marL="0" lvl="0" indent="0" algn="just">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39"/>
              </a:lnSpc>
              <a:spcBef>
                <a:spcPct val="0"/>
              </a:spcBef>
            </a:pPr>
            <a:r>
              <a:rPr lang="en-US" sz="2400" b="1" u="none" strike="noStrike" dirty="0">
                <a:solidFill>
                  <a:srgbClr val="000000"/>
                </a:solidFill>
                <a:latin typeface="Lato Bold"/>
                <a:ea typeface="Lato Bold"/>
                <a:cs typeface="Lato Bold"/>
                <a:sym typeface="Lato Bold"/>
              </a:rPr>
              <a:t>Song, Y., Weisberg, L. R., Zhang, S., Tian, X., Boyer, K. E., &amp; Israel, M. (2024). </a:t>
            </a:r>
          </a:p>
          <a:p>
            <a:pPr lvl="0" indent="0" algn="just">
              <a:lnSpc>
                <a:spcPts val="2639"/>
              </a:lnSpc>
              <a:spcBef>
                <a:spcPct val="0"/>
              </a:spcBef>
            </a:pPr>
            <a:r>
              <a:rPr lang="en-US" sz="2400" dirty="0">
                <a:solidFill>
                  <a:srgbClr val="000000"/>
                </a:solidFill>
                <a:latin typeface="Lato Light" panose="020F0302020204030203" pitchFamily="34" charset="0"/>
                <a:sym typeface="Lato Light"/>
              </a:rPr>
              <a:t>A framework for inclusive AI learning design for diverse learners. Computers and Education: Artificial Intelligence, 6, 100212. Holmes, W., Persson, J., Salaj, R., &amp; Tuomi, I. (n.d.). Guidelines for developing and promoting the human dimension for AI literacy. Council of Europe.</a:t>
            </a:r>
          </a:p>
          <a:p>
            <a:pPr lvl="0" indent="0" algn="just">
              <a:lnSpc>
                <a:spcPts val="2639"/>
              </a:lnSpc>
              <a:spcBef>
                <a:spcPct val="0"/>
              </a:spcBef>
            </a:pPr>
            <a:endParaRPr lang="en-US" sz="2400" dirty="0">
              <a:solidFill>
                <a:srgbClr val="000000"/>
              </a:solidFill>
              <a:latin typeface="Lato Light" panose="020F0302020204030203" pitchFamily="34" charset="0"/>
              <a:sym typeface="Lato Light"/>
            </a:endParaRPr>
          </a:p>
          <a:p>
            <a:pPr algn="just">
              <a:lnSpc>
                <a:spcPts val="2639"/>
              </a:lnSpc>
            </a:pPr>
            <a:r>
              <a:rPr lang="en-US" sz="2400" b="1" dirty="0" err="1">
                <a:solidFill>
                  <a:srgbClr val="000000"/>
                </a:solidFill>
                <a:latin typeface="Lato Bold"/>
                <a:ea typeface="Lato Bold"/>
                <a:cs typeface="Lato Bold"/>
                <a:sym typeface="Lato Bold"/>
              </a:rPr>
              <a:t>Stavissky</a:t>
            </a:r>
            <a:r>
              <a:rPr lang="en-US" sz="2400" b="1" dirty="0">
                <a:solidFill>
                  <a:srgbClr val="000000"/>
                </a:solidFill>
                <a:latin typeface="Lato Bold"/>
                <a:ea typeface="Lato Bold"/>
                <a:cs typeface="Lato Bold"/>
                <a:sym typeface="Lato Bold"/>
              </a:rPr>
              <a:t>, Y. (2025). </a:t>
            </a:r>
          </a:p>
          <a:p>
            <a:pPr algn="just">
              <a:lnSpc>
                <a:spcPts val="2639"/>
              </a:lnSpc>
            </a:pPr>
            <a:r>
              <a:rPr lang="en-US" sz="2400" dirty="0">
                <a:solidFill>
                  <a:srgbClr val="000000"/>
                </a:solidFill>
                <a:latin typeface="Lato Light" panose="020F0302020204030203" pitchFamily="34" charset="0"/>
                <a:ea typeface="Lato"/>
                <a:cs typeface="Lato"/>
                <a:sym typeface="Lato"/>
              </a:rPr>
              <a:t>The human-centered AI pedagogical engagement (HCAI-PE) framework: A foundational paradigm shift in AI pedagogy. SCIREA Journal of Education, 10(6), 344-365.</a:t>
            </a:r>
            <a:r>
              <a:rPr lang="en-US" sz="2400" b="1" dirty="0">
                <a:solidFill>
                  <a:srgbClr val="000000"/>
                </a:solidFill>
                <a:latin typeface="Lato Light" panose="020F0302020204030203" pitchFamily="34" charset="0"/>
                <a:ea typeface="Lato Bold"/>
                <a:cs typeface="Lato Bold"/>
                <a:sym typeface="Lato Bold"/>
              </a:rPr>
              <a:t> </a:t>
            </a:r>
            <a:endParaRPr lang="en-US" sz="2199" u="none" strike="noStrike"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3445" y="642268"/>
            <a:ext cx="16841110" cy="8335615"/>
          </a:xfrm>
          <a:prstGeom prst="rect">
            <a:avLst/>
          </a:prstGeom>
        </p:spPr>
        <p:txBody>
          <a:bodyPr wrap="square" lIns="0" tIns="0" rIns="0" bIns="0" rtlCol="0" anchor="t">
            <a:spAutoFit/>
          </a:bodyPr>
          <a:lstStyle/>
          <a:p>
            <a:pPr algn="just">
              <a:lnSpc>
                <a:spcPts val="2639"/>
              </a:lnSpc>
            </a:pPr>
            <a:endParaRPr lang="en-US" sz="2400" b="1" dirty="0">
              <a:solidFill>
                <a:srgbClr val="000000"/>
              </a:solidFill>
              <a:latin typeface="Lato Bold"/>
              <a:ea typeface="Lato Bold"/>
              <a:cs typeface="Lato Bold"/>
              <a:sym typeface="Lato Bold"/>
            </a:endParaRPr>
          </a:p>
          <a:p>
            <a:pPr algn="just">
              <a:lnSpc>
                <a:spcPts val="2639"/>
              </a:lnSpc>
            </a:pPr>
            <a:r>
              <a:rPr lang="en-US" sz="2400" b="1" dirty="0">
                <a:solidFill>
                  <a:srgbClr val="000000"/>
                </a:solidFill>
                <a:latin typeface="Lato Bold"/>
                <a:ea typeface="Lato Bold"/>
                <a:cs typeface="Lato Bold"/>
                <a:sym typeface="Lato Bold"/>
              </a:rPr>
              <a:t>Tan, L. Y., Hu, S., Yeo, D. J., &amp; Cheong, K. H. (2025). </a:t>
            </a:r>
          </a:p>
          <a:p>
            <a:pPr algn="just">
              <a:lnSpc>
                <a:spcPts val="2639"/>
              </a:lnSpc>
            </a:pPr>
            <a:r>
              <a:rPr lang="en-US" sz="2400" dirty="0">
                <a:solidFill>
                  <a:srgbClr val="000000"/>
                </a:solidFill>
                <a:latin typeface="Lato Light" panose="020F0302020204030203" pitchFamily="34" charset="0"/>
                <a:sym typeface="Lato"/>
              </a:rPr>
              <a:t>Artificial intelligence-enabled adaptive learning platforms: A review. Computers and Education: Artificial Intelligence, 9, 100429. https://doi.org/10.1016/j.caeai.2025.100429. </a:t>
            </a:r>
          </a:p>
          <a:p>
            <a:pPr algn="just">
              <a:lnSpc>
                <a:spcPts val="2639"/>
              </a:lnSpc>
            </a:pPr>
            <a:endParaRPr lang="en-US" sz="2400" dirty="0">
              <a:solidFill>
                <a:srgbClr val="000000"/>
              </a:solidFill>
              <a:latin typeface="Lato"/>
              <a:ea typeface="Lato"/>
              <a:cs typeface="Lato"/>
              <a:sym typeface="Lato"/>
            </a:endParaRPr>
          </a:p>
          <a:p>
            <a:pPr marL="0" lvl="0" indent="0" algn="just">
              <a:lnSpc>
                <a:spcPts val="2639"/>
              </a:lnSpc>
              <a:spcBef>
                <a:spcPct val="0"/>
              </a:spcBef>
            </a:pPr>
            <a:r>
              <a:rPr lang="en-US" sz="2400" b="1" u="none" strike="noStrike" dirty="0">
                <a:solidFill>
                  <a:srgbClr val="000000"/>
                </a:solidFill>
                <a:latin typeface="Lato Bold"/>
                <a:ea typeface="Lato Bold"/>
                <a:cs typeface="Lato Bold"/>
                <a:sym typeface="Lato Bold"/>
              </a:rPr>
              <a:t>Tan, X., Cheng, G., &amp; Ling, M. H. (2025). </a:t>
            </a:r>
          </a:p>
          <a:p>
            <a:pPr lvl="0" indent="0" algn="just">
              <a:lnSpc>
                <a:spcPts val="2639"/>
              </a:lnSpc>
              <a:spcBef>
                <a:spcPct val="0"/>
              </a:spcBef>
            </a:pPr>
            <a:r>
              <a:rPr lang="en-US" sz="2400" dirty="0">
                <a:solidFill>
                  <a:srgbClr val="000000"/>
                </a:solidFill>
                <a:latin typeface="Lato Light" panose="020F0302020204030203" pitchFamily="34" charset="0"/>
                <a:sym typeface="Lato Light"/>
              </a:rPr>
              <a:t>Artificial intelligence in teaching and teacher professional development: A systematic review. Computers and Education: Artificial Intelligence, 8, 100355. https://doi.org/10.1016/j.caeai.2024.100355. </a:t>
            </a:r>
          </a:p>
          <a:p>
            <a:pPr marL="0" lvl="0" indent="0" algn="just">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39"/>
              </a:lnSpc>
              <a:spcBef>
                <a:spcPct val="0"/>
              </a:spcBef>
            </a:pPr>
            <a:r>
              <a:rPr lang="en-US" sz="2400" b="1" u="none" strike="noStrike" dirty="0" err="1">
                <a:solidFill>
                  <a:srgbClr val="000000"/>
                </a:solidFill>
                <a:latin typeface="Lato Bold"/>
                <a:ea typeface="Lato Bold"/>
                <a:cs typeface="Lato Bold"/>
                <a:sym typeface="Lato Bold"/>
              </a:rPr>
              <a:t>Tusquellas</a:t>
            </a:r>
            <a:r>
              <a:rPr lang="en-US" sz="2400" b="1" u="none" strike="noStrike" dirty="0">
                <a:solidFill>
                  <a:srgbClr val="000000"/>
                </a:solidFill>
                <a:latin typeface="Lato Bold"/>
                <a:ea typeface="Lato Bold"/>
                <a:cs typeface="Lato Bold"/>
                <a:sym typeface="Lato Bold"/>
              </a:rPr>
              <a:t>, N., Palau, R., &amp; Santiago, R. (2024).</a:t>
            </a:r>
          </a:p>
          <a:p>
            <a:pPr algn="just">
              <a:lnSpc>
                <a:spcPts val="2639"/>
              </a:lnSpc>
              <a:spcBef>
                <a:spcPct val="0"/>
              </a:spcBef>
            </a:pPr>
            <a:r>
              <a:rPr lang="en-US" sz="2400" dirty="0">
                <a:solidFill>
                  <a:srgbClr val="000000"/>
                </a:solidFill>
                <a:latin typeface="Lato Light" panose="020F0302020204030203" pitchFamily="34" charset="0"/>
                <a:sym typeface="Lato Light"/>
              </a:rPr>
              <a:t>Analysis of the potential of artificial intelligence for professional development and talent management: A systematic literature review. International Journal of Information Management Data Insights, 4, 100288. https://doi.org/10.1016/j.jjimei.2024.100288. </a:t>
            </a:r>
          </a:p>
          <a:p>
            <a:pPr marL="0" lvl="0" indent="0" algn="just">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39"/>
              </a:lnSpc>
              <a:spcBef>
                <a:spcPct val="0"/>
              </a:spcBef>
            </a:pPr>
            <a:r>
              <a:rPr lang="en-US" sz="2400" b="1" u="none" strike="noStrike" dirty="0">
                <a:solidFill>
                  <a:srgbClr val="000000"/>
                </a:solidFill>
                <a:latin typeface="Lato Bold"/>
                <a:ea typeface="Lato Bold"/>
                <a:cs typeface="Lato Bold"/>
                <a:sym typeface="Lato Bold"/>
              </a:rPr>
              <a:t>UNESCO. (2024). </a:t>
            </a:r>
          </a:p>
          <a:p>
            <a:pPr lvl="0" indent="0" algn="just">
              <a:lnSpc>
                <a:spcPts val="2639"/>
              </a:lnSpc>
              <a:spcBef>
                <a:spcPct val="0"/>
              </a:spcBef>
            </a:pPr>
            <a:r>
              <a:rPr lang="en-US" sz="2400" dirty="0">
                <a:solidFill>
                  <a:srgbClr val="000000"/>
                </a:solidFill>
                <a:latin typeface="Lato Light" panose="020F0302020204030203" pitchFamily="34" charset="0"/>
                <a:sym typeface="Lato Light"/>
              </a:rPr>
              <a:t>AI competency framework for teachers. United Nations Educational, Scientific and Cultural Organization. https://doi.org/10.54675/ZJTE2084. </a:t>
            </a:r>
          </a:p>
          <a:p>
            <a:pPr marL="0" lvl="0" indent="0" algn="just">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39"/>
              </a:lnSpc>
              <a:spcBef>
                <a:spcPct val="0"/>
              </a:spcBef>
            </a:pPr>
            <a:r>
              <a:rPr lang="en-US" sz="2400" b="1" u="none" strike="noStrike" dirty="0">
                <a:solidFill>
                  <a:srgbClr val="000000"/>
                </a:solidFill>
                <a:latin typeface="Lato Bold"/>
                <a:ea typeface="Lato Bold"/>
                <a:cs typeface="Lato Bold"/>
                <a:sym typeface="Lato Bold"/>
              </a:rPr>
              <a:t>Viberg, O., </a:t>
            </a:r>
            <a:r>
              <a:rPr lang="en-US" sz="2400" b="1" u="none" strike="noStrike" dirty="0" err="1">
                <a:solidFill>
                  <a:srgbClr val="000000"/>
                </a:solidFill>
                <a:latin typeface="Lato Bold"/>
                <a:ea typeface="Lato Bold"/>
                <a:cs typeface="Lato Bold"/>
                <a:sym typeface="Lato Bold"/>
              </a:rPr>
              <a:t>Poquet</a:t>
            </a:r>
            <a:r>
              <a:rPr lang="en-US" sz="2400" b="1" u="none" strike="noStrike" dirty="0">
                <a:solidFill>
                  <a:srgbClr val="000000"/>
                </a:solidFill>
                <a:latin typeface="Lato Bold"/>
                <a:ea typeface="Lato Bold"/>
                <a:cs typeface="Lato Bold"/>
                <a:sym typeface="Lato Bold"/>
              </a:rPr>
              <a:t>, O., </a:t>
            </a:r>
            <a:r>
              <a:rPr lang="en-US" sz="2400" b="1" u="none" strike="noStrike" dirty="0" err="1">
                <a:solidFill>
                  <a:srgbClr val="000000"/>
                </a:solidFill>
                <a:latin typeface="Lato Bold"/>
                <a:ea typeface="Lato Bold"/>
                <a:cs typeface="Lato Bold"/>
                <a:sym typeface="Lato Bold"/>
              </a:rPr>
              <a:t>Kovanovic</a:t>
            </a:r>
            <a:r>
              <a:rPr lang="en-US" sz="2400" b="1" u="none" strike="noStrike" dirty="0">
                <a:solidFill>
                  <a:srgbClr val="000000"/>
                </a:solidFill>
                <a:latin typeface="Lato Bold"/>
                <a:ea typeface="Lato Bold"/>
                <a:cs typeface="Lato Bold"/>
                <a:sym typeface="Lato Bold"/>
              </a:rPr>
              <a:t>, V., &amp; Khosravi, H. (2025). </a:t>
            </a:r>
          </a:p>
          <a:p>
            <a:pPr algn="just">
              <a:lnSpc>
                <a:spcPts val="2639"/>
              </a:lnSpc>
              <a:spcBef>
                <a:spcPct val="0"/>
              </a:spcBef>
            </a:pPr>
            <a:r>
              <a:rPr lang="en-US" sz="2400" dirty="0">
                <a:solidFill>
                  <a:srgbClr val="000000"/>
                </a:solidFill>
                <a:latin typeface="Lato Light" panose="020F0302020204030203" pitchFamily="34" charset="0"/>
                <a:sym typeface="Lato Light"/>
              </a:rPr>
              <a:t>Fostering human agency in age of AI: A learning analytics perspective. Journal of Learning Analytics, 12(3), 1–7.</a:t>
            </a:r>
          </a:p>
          <a:p>
            <a:pPr marL="0" lvl="0" indent="0" algn="just">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39"/>
              </a:lnSpc>
              <a:spcBef>
                <a:spcPct val="0"/>
              </a:spcBef>
            </a:pPr>
            <a:r>
              <a:rPr lang="en-US" sz="2400" b="1" u="none" strike="noStrike" dirty="0" err="1">
                <a:solidFill>
                  <a:srgbClr val="000000"/>
                </a:solidFill>
                <a:latin typeface="Lato Bold"/>
                <a:ea typeface="Lato Bold"/>
                <a:cs typeface="Lato Bold"/>
                <a:sym typeface="Lato Bold"/>
              </a:rPr>
              <a:t>Vorobyeva</a:t>
            </a:r>
            <a:r>
              <a:rPr lang="en-US" sz="2400" b="1" u="none" strike="noStrike" dirty="0">
                <a:solidFill>
                  <a:srgbClr val="000000"/>
                </a:solidFill>
                <a:latin typeface="Lato Bold"/>
                <a:ea typeface="Lato Bold"/>
                <a:cs typeface="Lato Bold"/>
                <a:sym typeface="Lato Bold"/>
              </a:rPr>
              <a:t>, K. I., Belous, S., Savchenko, N. V., Smirnova, L. M., Nikitina, S. A., &amp; Zhdanov, S. P. (2025). </a:t>
            </a:r>
          </a:p>
          <a:p>
            <a:pPr lvl="0" indent="0" algn="just">
              <a:lnSpc>
                <a:spcPts val="2639"/>
              </a:lnSpc>
              <a:spcBef>
                <a:spcPct val="0"/>
              </a:spcBef>
            </a:pPr>
            <a:r>
              <a:rPr lang="en-US" sz="2400" dirty="0">
                <a:solidFill>
                  <a:srgbClr val="000000"/>
                </a:solidFill>
                <a:latin typeface="Lato Light" panose="020F0302020204030203" pitchFamily="34" charset="0"/>
                <a:sym typeface="Lato Light"/>
              </a:rPr>
              <a:t>Personalized learning through AI: Pedagogical approaches and critical insights. Contemporary Educational Technology, 17(2), 574. Holmes, W., Persson, J., Salaj, R., &amp; Tuomi, I. (n.d.). Guidelines for developing and promoting the human dimension for AI literacy. Council of Europe. </a:t>
            </a:r>
          </a:p>
          <a:p>
            <a:pPr marL="0" lvl="0" indent="0" algn="just">
              <a:lnSpc>
                <a:spcPts val="2639"/>
              </a:lnSpc>
              <a:spcBef>
                <a:spcPct val="0"/>
              </a:spcBef>
            </a:pPr>
            <a:endParaRPr lang="en-US" sz="2199" u="none" strike="noStrike"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6682"/>
            <a:ext cx="18288000" cy="2086689"/>
            <a:chOff x="0" y="0"/>
            <a:chExt cx="24384000" cy="2782252"/>
          </a:xfrm>
        </p:grpSpPr>
        <p:sp>
          <p:nvSpPr>
            <p:cNvPr id="3" name="Freeform 3"/>
            <p:cNvSpPr/>
            <p:nvPr/>
          </p:nvSpPr>
          <p:spPr>
            <a:xfrm>
              <a:off x="0" y="0"/>
              <a:ext cx="24384000" cy="2782189"/>
            </a:xfrm>
            <a:custGeom>
              <a:avLst/>
              <a:gdLst/>
              <a:ahLst/>
              <a:cxnLst/>
              <a:rect l="l" t="t" r="r" b="b"/>
              <a:pathLst>
                <a:path w="24384000" h="2782189">
                  <a:moveTo>
                    <a:pt x="0" y="0"/>
                  </a:moveTo>
                  <a:lnTo>
                    <a:pt x="24384000" y="0"/>
                  </a:lnTo>
                  <a:lnTo>
                    <a:pt x="24384000" y="2782189"/>
                  </a:lnTo>
                  <a:lnTo>
                    <a:pt x="0" y="2782189"/>
                  </a:lnTo>
                  <a:lnTo>
                    <a:pt x="0" y="0"/>
                  </a:lnTo>
                  <a:close/>
                </a:path>
              </a:pathLst>
            </a:custGeom>
            <a:blipFill>
              <a:blip r:embed="rId4">
                <a:alphaModFix amt="50000"/>
              </a:blip>
              <a:stretch>
                <a:fillRect t="-234382" b="-331873"/>
              </a:stretch>
            </a:blipFill>
          </p:spPr>
          <p:txBody>
            <a:bodyPr/>
            <a:lstStyle/>
            <a:p>
              <a:endParaRPr lang="es-ES"/>
            </a:p>
          </p:txBody>
        </p:sp>
      </p:grpSp>
      <p:sp>
        <p:nvSpPr>
          <p:cNvPr id="4" name="TextBox 4"/>
          <p:cNvSpPr txBox="1"/>
          <p:nvPr/>
        </p:nvSpPr>
        <p:spPr>
          <a:xfrm>
            <a:off x="931888" y="716909"/>
            <a:ext cx="16424396" cy="635651"/>
          </a:xfrm>
          <a:prstGeom prst="rect">
            <a:avLst/>
          </a:prstGeom>
        </p:spPr>
        <p:txBody>
          <a:bodyPr lIns="0" tIns="0" rIns="0" bIns="0" rtlCol="0" anchor="t">
            <a:spAutoFit/>
          </a:bodyPr>
          <a:lstStyle/>
          <a:p>
            <a:pPr algn="l">
              <a:lnSpc>
                <a:spcPts val="6480"/>
              </a:lnSpc>
            </a:pPr>
            <a:r>
              <a:rPr lang="en-US" sz="6000">
                <a:solidFill>
                  <a:srgbClr val="000000"/>
                </a:solidFill>
                <a:latin typeface="Oswald"/>
                <a:ea typeface="Oswald"/>
                <a:cs typeface="Oswald"/>
                <a:sym typeface="Oswald"/>
              </a:rPr>
              <a:t>Self-Assessment Tool - Solutions</a:t>
            </a:r>
          </a:p>
        </p:txBody>
      </p:sp>
      <p:grpSp>
        <p:nvGrpSpPr>
          <p:cNvPr id="5" name="Group 5"/>
          <p:cNvGrpSpPr/>
          <p:nvPr/>
        </p:nvGrpSpPr>
        <p:grpSpPr>
          <a:xfrm>
            <a:off x="14965994" y="349444"/>
            <a:ext cx="2799445" cy="1224267"/>
            <a:chOff x="0" y="0"/>
            <a:chExt cx="3732593" cy="1632356"/>
          </a:xfrm>
        </p:grpSpPr>
        <p:sp>
          <p:nvSpPr>
            <p:cNvPr id="6" name="Freeform 6" descr="A logo with a person's head in a circle  AI-generated content may be incorrect."/>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5"/>
              <a:stretch>
                <a:fillRect r="1" b="-1"/>
              </a:stretch>
            </a:blipFill>
          </p:spPr>
          <p:txBody>
            <a:bodyPr/>
            <a:lstStyle/>
            <a:p>
              <a:endParaRPr lang="es-ES"/>
            </a:p>
          </p:txBody>
        </p:sp>
      </p:grpSp>
      <p:sp>
        <p:nvSpPr>
          <p:cNvPr id="7" name="TextBox 7"/>
          <p:cNvSpPr txBox="1"/>
          <p:nvPr/>
        </p:nvSpPr>
        <p:spPr>
          <a:xfrm>
            <a:off x="1707423" y="4150271"/>
            <a:ext cx="5912577" cy="3039678"/>
          </a:xfrm>
          <a:prstGeom prst="rect">
            <a:avLst/>
          </a:prstGeom>
        </p:spPr>
        <p:txBody>
          <a:bodyPr wrap="square" lIns="0" tIns="0" rIns="0" bIns="0" rtlCol="0" anchor="t">
            <a:spAutoFit/>
          </a:bodyPr>
          <a:lstStyle/>
          <a:p>
            <a:pPr algn="l">
              <a:lnSpc>
                <a:spcPts val="3960"/>
              </a:lnSpc>
            </a:pPr>
            <a:r>
              <a:rPr lang="en-US" sz="3300" b="1" dirty="0">
                <a:solidFill>
                  <a:srgbClr val="53575E"/>
                </a:solidFill>
                <a:latin typeface="Lato Bold"/>
                <a:ea typeface="Lato Bold"/>
                <a:cs typeface="Lato Bold"/>
                <a:sym typeface="Lato Bold"/>
              </a:rPr>
              <a:t>Multiple-choice questions:</a:t>
            </a:r>
          </a:p>
          <a:p>
            <a:pPr algn="l">
              <a:lnSpc>
                <a:spcPts val="3960"/>
              </a:lnSpc>
            </a:pPr>
            <a:endParaRPr lang="en-US" sz="3300" b="1" dirty="0">
              <a:solidFill>
                <a:srgbClr val="53575E"/>
              </a:solidFill>
              <a:latin typeface="Lato Bold"/>
              <a:ea typeface="Lato"/>
              <a:cs typeface="Lato"/>
              <a:sym typeface="Lato Bold"/>
            </a:endParaRPr>
          </a:p>
          <a:p>
            <a:pPr algn="l">
              <a:lnSpc>
                <a:spcPts val="3960"/>
              </a:lnSpc>
            </a:pPr>
            <a:r>
              <a:rPr lang="en-US" sz="3300" dirty="0">
                <a:solidFill>
                  <a:srgbClr val="53575E"/>
                </a:solidFill>
                <a:latin typeface="Lato Light" panose="020F0302020204030203" pitchFamily="34" charset="0"/>
                <a:ea typeface="Lato"/>
                <a:cs typeface="Lato"/>
                <a:sym typeface="Lato Bold"/>
              </a:rPr>
              <a:t>Question 1 – </a:t>
            </a:r>
            <a:r>
              <a:rPr lang="en-US" sz="3300" dirty="0">
                <a:solidFill>
                  <a:srgbClr val="53575E"/>
                </a:solidFill>
                <a:latin typeface="Lato Light" panose="020F0302020204030203" pitchFamily="34" charset="0"/>
                <a:ea typeface="Lato"/>
                <a:cs typeface="Lato"/>
                <a:sym typeface="Lato"/>
              </a:rPr>
              <a:t>A</a:t>
            </a:r>
          </a:p>
          <a:p>
            <a:pPr algn="l">
              <a:lnSpc>
                <a:spcPts val="3960"/>
              </a:lnSpc>
            </a:pPr>
            <a:r>
              <a:rPr lang="en-US" sz="3300" dirty="0">
                <a:solidFill>
                  <a:srgbClr val="53575E"/>
                </a:solidFill>
                <a:latin typeface="Lato Light" panose="020F0302020204030203" pitchFamily="34" charset="0"/>
                <a:ea typeface="Lato"/>
                <a:cs typeface="Lato"/>
                <a:sym typeface="Lato"/>
              </a:rPr>
              <a:t>Question 2 – </a:t>
            </a:r>
            <a:r>
              <a:rPr lang="en-US" sz="3300" dirty="0">
                <a:solidFill>
                  <a:srgbClr val="53575E"/>
                </a:solidFill>
                <a:latin typeface="Lato Light" panose="020F0302020204030203" pitchFamily="34" charset="0"/>
                <a:ea typeface="Lato Light"/>
                <a:cs typeface="Lato Light"/>
                <a:sym typeface="Lato Light"/>
              </a:rPr>
              <a:t>B</a:t>
            </a:r>
          </a:p>
          <a:p>
            <a:pPr algn="l">
              <a:lnSpc>
                <a:spcPts val="3960"/>
              </a:lnSpc>
            </a:pPr>
            <a:r>
              <a:rPr lang="en-US" sz="3300" dirty="0">
                <a:solidFill>
                  <a:srgbClr val="53575E"/>
                </a:solidFill>
                <a:latin typeface="Lato Light" panose="020F0302020204030203" pitchFamily="34" charset="0"/>
                <a:ea typeface="Lato Light"/>
                <a:cs typeface="Lato Light"/>
                <a:sym typeface="Lato Light"/>
              </a:rPr>
              <a:t>Question 3 – C</a:t>
            </a:r>
          </a:p>
          <a:p>
            <a:pPr algn="l">
              <a:lnSpc>
                <a:spcPts val="3960"/>
              </a:lnSpc>
            </a:pPr>
            <a:r>
              <a:rPr lang="en-US" sz="3300" dirty="0">
                <a:solidFill>
                  <a:srgbClr val="53575E"/>
                </a:solidFill>
                <a:latin typeface="Lato Light" panose="020F0302020204030203" pitchFamily="34" charset="0"/>
                <a:ea typeface="Lato Light"/>
                <a:cs typeface="Lato Light"/>
                <a:sym typeface="Lato Light"/>
              </a:rPr>
              <a:t>Question 4 - B</a:t>
            </a:r>
          </a:p>
        </p:txBody>
      </p:sp>
      <p:grpSp>
        <p:nvGrpSpPr>
          <p:cNvPr id="8" name="Group 8"/>
          <p:cNvGrpSpPr/>
          <p:nvPr/>
        </p:nvGrpSpPr>
        <p:grpSpPr>
          <a:xfrm>
            <a:off x="9608696" y="2727712"/>
            <a:ext cx="6602359" cy="6602359"/>
            <a:chOff x="0" y="0"/>
            <a:chExt cx="8803145" cy="8803145"/>
          </a:xfrm>
        </p:grpSpPr>
        <p:sp>
          <p:nvSpPr>
            <p:cNvPr id="9" name="Freeform 9"/>
            <p:cNvSpPr/>
            <p:nvPr/>
          </p:nvSpPr>
          <p:spPr>
            <a:xfrm>
              <a:off x="0" y="0"/>
              <a:ext cx="8803132" cy="8803132"/>
            </a:xfrm>
            <a:custGeom>
              <a:avLst/>
              <a:gdLst/>
              <a:ahLst/>
              <a:cxnLst/>
              <a:rect l="l" t="t" r="r" b="b"/>
              <a:pathLst>
                <a:path w="8803132" h="8803132">
                  <a:moveTo>
                    <a:pt x="0" y="0"/>
                  </a:moveTo>
                  <a:lnTo>
                    <a:pt x="8803132" y="0"/>
                  </a:lnTo>
                  <a:lnTo>
                    <a:pt x="8803132" y="8803132"/>
                  </a:lnTo>
                  <a:lnTo>
                    <a:pt x="0" y="8803132"/>
                  </a:lnTo>
                  <a:lnTo>
                    <a:pt x="0" y="0"/>
                  </a:lnTo>
                  <a:close/>
                </a:path>
              </a:pathLst>
            </a:custGeom>
            <a:blipFill>
              <a:blip r:embed="rId6"/>
              <a:stretch>
                <a:fillRect/>
              </a:stretch>
            </a:blipFill>
          </p:spPr>
          <p:txBody>
            <a:bodyPr/>
            <a:lstStyle/>
            <a:p>
              <a:endParaRPr lang="es-ES"/>
            </a:p>
          </p:txBody>
        </p:sp>
      </p:grpSp>
    </p:spTree>
    <p:custDataLst>
      <p:tags r:id="rId1"/>
    </p:custData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934589" y="7476973"/>
            <a:ext cx="2175491" cy="642671"/>
            <a:chOff x="0" y="0"/>
            <a:chExt cx="2900655" cy="856894"/>
          </a:xfrm>
        </p:grpSpPr>
        <p:sp>
          <p:nvSpPr>
            <p:cNvPr id="3" name="Freeform 3"/>
            <p:cNvSpPr/>
            <p:nvPr/>
          </p:nvSpPr>
          <p:spPr>
            <a:xfrm>
              <a:off x="0" y="0"/>
              <a:ext cx="2900656" cy="856895"/>
            </a:xfrm>
            <a:custGeom>
              <a:avLst/>
              <a:gdLst/>
              <a:ahLst/>
              <a:cxnLst/>
              <a:rect l="l" t="t" r="r" b="b"/>
              <a:pathLst>
                <a:path w="2900656" h="856895">
                  <a:moveTo>
                    <a:pt x="0" y="0"/>
                  </a:moveTo>
                  <a:lnTo>
                    <a:pt x="2900656" y="0"/>
                  </a:lnTo>
                  <a:lnTo>
                    <a:pt x="2900656" y="856895"/>
                  </a:lnTo>
                  <a:lnTo>
                    <a:pt x="0" y="856895"/>
                  </a:lnTo>
                  <a:close/>
                </a:path>
              </a:pathLst>
            </a:custGeom>
            <a:blipFill>
              <a:blip r:embed="rId4">
                <a:alphaModFix amt="0"/>
              </a:blip>
              <a:stretch>
                <a:fillRect t="-26194" b="-5722"/>
              </a:stretch>
            </a:blipFill>
          </p:spPr>
          <p:txBody>
            <a:bodyPr/>
            <a:lstStyle/>
            <a:p>
              <a:endParaRPr lang="es-ES"/>
            </a:p>
          </p:txBody>
        </p:sp>
        <p:sp>
          <p:nvSpPr>
            <p:cNvPr id="4" name="TextBox 4"/>
            <p:cNvSpPr txBox="1"/>
            <p:nvPr/>
          </p:nvSpPr>
          <p:spPr>
            <a:xfrm>
              <a:off x="0" y="0"/>
              <a:ext cx="2900655" cy="856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Restart</a:t>
              </a:r>
            </a:p>
          </p:txBody>
        </p:sp>
      </p:grpSp>
      <p:grpSp>
        <p:nvGrpSpPr>
          <p:cNvPr id="5" name="Group 5"/>
          <p:cNvGrpSpPr/>
          <p:nvPr/>
        </p:nvGrpSpPr>
        <p:grpSpPr>
          <a:xfrm>
            <a:off x="8601427" y="7476973"/>
            <a:ext cx="2338435" cy="642671"/>
            <a:chOff x="0" y="0"/>
            <a:chExt cx="3117914" cy="856894"/>
          </a:xfrm>
        </p:grpSpPr>
        <p:sp>
          <p:nvSpPr>
            <p:cNvPr id="6" name="Freeform 6"/>
            <p:cNvSpPr/>
            <p:nvPr/>
          </p:nvSpPr>
          <p:spPr>
            <a:xfrm>
              <a:off x="0" y="0"/>
              <a:ext cx="3117912" cy="856895"/>
            </a:xfrm>
            <a:custGeom>
              <a:avLst/>
              <a:gdLst/>
              <a:ahLst/>
              <a:cxnLst/>
              <a:rect l="l" t="t" r="r" b="b"/>
              <a:pathLst>
                <a:path w="3117912" h="856895">
                  <a:moveTo>
                    <a:pt x="0" y="0"/>
                  </a:moveTo>
                  <a:lnTo>
                    <a:pt x="3117912" y="0"/>
                  </a:lnTo>
                  <a:lnTo>
                    <a:pt x="3117912" y="856895"/>
                  </a:lnTo>
                  <a:lnTo>
                    <a:pt x="0" y="856895"/>
                  </a:lnTo>
                  <a:close/>
                </a:path>
              </a:pathLst>
            </a:custGeom>
            <a:blipFill>
              <a:blip r:embed="rId4">
                <a:alphaModFix amt="0"/>
              </a:blip>
              <a:stretch>
                <a:fillRect t="-31134" b="-10662"/>
              </a:stretch>
            </a:blipFill>
          </p:spPr>
          <p:txBody>
            <a:bodyPr/>
            <a:lstStyle/>
            <a:p>
              <a:endParaRPr lang="es-ES"/>
            </a:p>
          </p:txBody>
        </p:sp>
        <p:sp>
          <p:nvSpPr>
            <p:cNvPr id="7" name="TextBox 7"/>
            <p:cNvSpPr txBox="1"/>
            <p:nvPr/>
          </p:nvSpPr>
          <p:spPr>
            <a:xfrm>
              <a:off x="0" y="0"/>
              <a:ext cx="3117914" cy="856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Exit Course</a:t>
              </a:r>
            </a:p>
          </p:txBody>
        </p:sp>
      </p:grpSp>
      <p:grpSp>
        <p:nvGrpSpPr>
          <p:cNvPr id="8" name="Group 8"/>
          <p:cNvGrpSpPr/>
          <p:nvPr/>
        </p:nvGrpSpPr>
        <p:grpSpPr>
          <a:xfrm>
            <a:off x="8806491" y="2992907"/>
            <a:ext cx="7419499" cy="3244739"/>
            <a:chOff x="0" y="0"/>
            <a:chExt cx="9892665" cy="4326318"/>
          </a:xfrm>
        </p:grpSpPr>
        <p:sp>
          <p:nvSpPr>
            <p:cNvPr id="9" name="Freeform 9" descr="A logo with a person's head in a circle  AI-generated content may be incorrect."/>
            <p:cNvSpPr/>
            <p:nvPr/>
          </p:nvSpPr>
          <p:spPr>
            <a:xfrm>
              <a:off x="0" y="0"/>
              <a:ext cx="9892665" cy="4326255"/>
            </a:xfrm>
            <a:custGeom>
              <a:avLst/>
              <a:gdLst/>
              <a:ahLst/>
              <a:cxnLst/>
              <a:rect l="l" t="t" r="r" b="b"/>
              <a:pathLst>
                <a:path w="9892665" h="4326255">
                  <a:moveTo>
                    <a:pt x="0" y="0"/>
                  </a:moveTo>
                  <a:lnTo>
                    <a:pt x="9892665" y="0"/>
                  </a:lnTo>
                  <a:lnTo>
                    <a:pt x="9892665" y="4326255"/>
                  </a:lnTo>
                  <a:lnTo>
                    <a:pt x="0" y="4326255"/>
                  </a:lnTo>
                  <a:lnTo>
                    <a:pt x="0" y="0"/>
                  </a:lnTo>
                  <a:close/>
                </a:path>
              </a:pathLst>
            </a:custGeom>
            <a:blipFill>
              <a:blip r:embed="rId5"/>
              <a:stretch>
                <a:fillRect b="-1"/>
              </a:stretch>
            </a:blipFill>
          </p:spPr>
          <p:txBody>
            <a:bodyPr/>
            <a:lstStyle/>
            <a:p>
              <a:endParaRPr lang="es-ES"/>
            </a:p>
          </p:txBody>
        </p:sp>
      </p:grpSp>
      <p:grpSp>
        <p:nvGrpSpPr>
          <p:cNvPr id="10" name="Group 10"/>
          <p:cNvGrpSpPr/>
          <p:nvPr/>
        </p:nvGrpSpPr>
        <p:grpSpPr>
          <a:xfrm>
            <a:off x="303447" y="9038854"/>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6"/>
              <a:stretch>
                <a:fillRect t="-53924" b="-53924"/>
              </a:stretch>
            </a:blipFill>
          </p:spPr>
          <p:txBody>
            <a:bodyPr/>
            <a:lstStyle/>
            <a:p>
              <a:endParaRPr lang="es-ES"/>
            </a:p>
          </p:txBody>
        </p:sp>
      </p:grpSp>
      <p:grpSp>
        <p:nvGrpSpPr>
          <p:cNvPr id="12" name="Group 12"/>
          <p:cNvGrpSpPr/>
          <p:nvPr/>
        </p:nvGrpSpPr>
        <p:grpSpPr>
          <a:xfrm>
            <a:off x="0" y="1777384"/>
            <a:ext cx="7419499" cy="6421526"/>
            <a:chOff x="0" y="0"/>
            <a:chExt cx="9892665" cy="8562035"/>
          </a:xfrm>
        </p:grpSpPr>
        <p:sp>
          <p:nvSpPr>
            <p:cNvPr id="13" name="Freeform 13"/>
            <p:cNvSpPr/>
            <p:nvPr/>
          </p:nvSpPr>
          <p:spPr>
            <a:xfrm>
              <a:off x="0" y="0"/>
              <a:ext cx="9892665" cy="8562086"/>
            </a:xfrm>
            <a:custGeom>
              <a:avLst/>
              <a:gdLst/>
              <a:ahLst/>
              <a:cxnLst/>
              <a:rect l="l" t="t" r="r" b="b"/>
              <a:pathLst>
                <a:path w="9892665" h="8562086">
                  <a:moveTo>
                    <a:pt x="0" y="0"/>
                  </a:moveTo>
                  <a:lnTo>
                    <a:pt x="9892665" y="0"/>
                  </a:lnTo>
                  <a:lnTo>
                    <a:pt x="9892665" y="8562086"/>
                  </a:lnTo>
                  <a:lnTo>
                    <a:pt x="0" y="8562086"/>
                  </a:lnTo>
                  <a:lnTo>
                    <a:pt x="0" y="0"/>
                  </a:lnTo>
                  <a:close/>
                </a:path>
              </a:pathLst>
            </a:custGeom>
            <a:blipFill>
              <a:blip r:embed="rId7"/>
              <a:stretch>
                <a:fillRect l="-25980" r="-26030"/>
              </a:stretch>
            </a:blipFill>
          </p:spPr>
          <p:txBody>
            <a:bodyPr/>
            <a:lstStyle/>
            <a:p>
              <a:endParaRPr lang="es-ES"/>
            </a:p>
          </p:txBody>
        </p:sp>
      </p:grpSp>
      <p:sp>
        <p:nvSpPr>
          <p:cNvPr id="14" name="TextBox 14"/>
          <p:cNvSpPr txBox="1"/>
          <p:nvPr/>
        </p:nvSpPr>
        <p:spPr>
          <a:xfrm>
            <a:off x="9064173" y="8772525"/>
            <a:ext cx="6942236" cy="923925"/>
          </a:xfrm>
          <a:prstGeom prst="rect">
            <a:avLst/>
          </a:prstGeom>
        </p:spPr>
        <p:txBody>
          <a:bodyPr lIns="0" tIns="0" rIns="0" bIns="0" rtlCol="0" anchor="t">
            <a:spAutoFit/>
          </a:bodyPr>
          <a:lstStyle/>
          <a:p>
            <a:pPr marL="0" lvl="0" indent="0" algn="just">
              <a:lnSpc>
                <a:spcPts val="1800"/>
              </a:lnSpc>
              <a:spcBef>
                <a:spcPct val="0"/>
              </a:spcBef>
            </a:pPr>
            <a:r>
              <a:rPr lang="en-US" sz="1500" u="none" strike="noStrike">
                <a:solidFill>
                  <a:srgbClr val="7F7F7F"/>
                </a:solidFill>
                <a:latin typeface="Lato Light"/>
                <a:ea typeface="Lato Light"/>
                <a:cs typeface="Lato Light"/>
                <a:sym typeface="Lato Light"/>
              </a:rPr>
              <a:t>This project has been co-financed with support from the European Commission's ERASMUS+ programme. This publication reflects only the views of its authors, and neither the European Commission nor SEPIE can be held responsible for any use that may be made of the information contained herein.</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49"/>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225</TotalTime>
  <Words>6284</Words>
  <Application>Microsoft Office PowerPoint</Application>
  <PresentationFormat>Custom</PresentationFormat>
  <Paragraphs>503</Paragraphs>
  <Slides>49</Slides>
  <Notes>41</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49</vt:i4>
      </vt:variant>
    </vt:vector>
  </HeadingPairs>
  <TitlesOfParts>
    <vt:vector size="57" baseType="lpstr">
      <vt:lpstr>Lato</vt:lpstr>
      <vt:lpstr>Lato Light</vt:lpstr>
      <vt:lpstr>Quattrocento Bold</vt:lpstr>
      <vt:lpstr>Arial</vt:lpstr>
      <vt:lpstr>Lato Bold</vt:lpstr>
      <vt:lpstr>Calibri</vt:lpstr>
      <vt:lpstr>Oswald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2 - Inclusive trainers.pptx</dc:title>
  <cp:lastModifiedBy>Jaione Santos Miguel</cp:lastModifiedBy>
  <cp:revision>22</cp:revision>
  <dcterms:created xsi:type="dcterms:W3CDTF">2006-08-16T00:00:00Z</dcterms:created>
  <dcterms:modified xsi:type="dcterms:W3CDTF">2026-09-14T15:44:30Z</dcterms:modified>
  <dc:identifier>DAHMvIfxj0k</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62A8E580-29D6-4DF5-84DA-A94467BF2660</vt:lpwstr>
  </property>
  <property fmtid="{D5CDD505-2E9C-101B-9397-08002B2CF9AE}" pid="3" name="ArticulatePath">
    <vt:lpwstr>M2 - Responsible integration of AI</vt:lpwstr>
  </property>
</Properties>
</file>