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24.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25.xml" ContentType="application/vnd.openxmlformats-officedocument.presentationml.notesSlide+xml"/>
  <Override PartName="/ppt/tags/tag31.xml" ContentType="application/vnd.openxmlformats-officedocument.presentationml.tags+xml"/>
  <Override PartName="/ppt/notesSlides/notesSlide26.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notesSlides/notesSlide27.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notesSlides/notesSlide28.xml" ContentType="application/vnd.openxmlformats-officedocument.presentationml.notesSlide+xml"/>
  <Override PartName="/ppt/tags/tag36.xml" ContentType="application/vnd.openxmlformats-officedocument.presentationml.tags+xml"/>
  <Override PartName="/ppt/notesSlides/notesSlide29.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30.xml" ContentType="application/vnd.openxmlformats-officedocument.presentationml.notesSlide+xml"/>
  <Override PartName="/ppt/tags/tag39.xml" ContentType="application/vnd.openxmlformats-officedocument.presentationml.tags+xml"/>
  <Override PartName="/ppt/notesSlides/notesSlide31.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32.xml" ContentType="application/vnd.openxmlformats-officedocument.presentationml.notesSlide+xml"/>
  <Override PartName="/ppt/tags/tag42.xml" ContentType="application/vnd.openxmlformats-officedocument.presentationml.tags+xml"/>
  <Override PartName="/ppt/notesSlides/notesSlide33.xml" ContentType="application/vnd.openxmlformats-officedocument.presentationml.notesSlide+xml"/>
  <Override PartName="/ppt/tags/tag43.xml" ContentType="application/vnd.openxmlformats-officedocument.presentationml.tags+xml"/>
  <Override PartName="/ppt/notesSlides/notesSlide34.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notesSlides/notesSlide35.xml" ContentType="application/vnd.openxmlformats-officedocument.presentationml.notesSlide+xml"/>
  <Override PartName="/ppt/tags/tag46.xml" ContentType="application/vnd.openxmlformats-officedocument.presentationml.tags+xml"/>
  <Override PartName="/ppt/notesSlides/notesSlide36.xml" ContentType="application/vnd.openxmlformats-officedocument.presentationml.notesSlide+xml"/>
  <Override PartName="/ppt/tags/tag47.xml" ContentType="application/vnd.openxmlformats-officedocument.presentationml.tags+xml"/>
  <Override PartName="/ppt/notesSlides/notesSlide37.xml" ContentType="application/vnd.openxmlformats-officedocument.presentationml.notesSlide+xml"/>
  <Override PartName="/ppt/tags/tag48.xml" ContentType="application/vnd.openxmlformats-officedocument.presentationml.tags+xml"/>
  <Override PartName="/ppt/notesSlides/notesSlide38.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39.xml" ContentType="application/vnd.openxmlformats-officedocument.presentationml.notesSlide+xml"/>
  <Override PartName="/ppt/tags/tag51.xml" ContentType="application/vnd.openxmlformats-officedocument.presentationml.tags+xml"/>
  <Override PartName="/ppt/notesSlides/notesSlide40.xml" ContentType="application/vnd.openxmlformats-officedocument.presentationml.notesSlide+xml"/>
  <Override PartName="/ppt/tags/tag52.xml" ContentType="application/vnd.openxmlformats-officedocument.presentationml.tags+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6" r:id="rId31"/>
    <p:sldId id="287" r:id="rId32"/>
    <p:sldId id="289" r:id="rId33"/>
    <p:sldId id="290" r:id="rId34"/>
    <p:sldId id="291" r:id="rId35"/>
    <p:sldId id="292" r:id="rId36"/>
    <p:sldId id="293" r:id="rId37"/>
    <p:sldId id="294" r:id="rId38"/>
    <p:sldId id="295" r:id="rId39"/>
    <p:sldId id="296" r:id="rId40"/>
    <p:sldId id="297" r:id="rId41"/>
    <p:sldId id="299" r:id="rId42"/>
    <p:sldId id="300" r:id="rId43"/>
    <p:sldId id="301" r:id="rId44"/>
    <p:sldId id="302" r:id="rId45"/>
    <p:sldId id="303" r:id="rId46"/>
    <p:sldId id="304" r:id="rId47"/>
    <p:sldId id="305" r:id="rId48"/>
    <p:sldId id="306" r:id="rId49"/>
    <p:sldId id="308" r:id="rId50"/>
    <p:sldId id="309" r:id="rId51"/>
    <p:sldId id="310" r:id="rId52"/>
  </p:sldIdLst>
  <p:sldSz cx="18288000" cy="10287000"/>
  <p:notesSz cx="6858000" cy="9144000"/>
  <p:embeddedFontLst>
    <p:embeddedFont>
      <p:font typeface="Arial Bold" panose="020B0604020202020204" charset="0"/>
      <p:regular r:id="rId54"/>
    </p:embeddedFont>
    <p:embeddedFont>
      <p:font typeface="Arimo Bold" panose="020B0604020202020204" charset="0"/>
      <p:regular r:id="rId55"/>
    </p:embeddedFont>
    <p:embeddedFont>
      <p:font typeface="Canva Sans" panose="020B0604020202020204" charset="0"/>
      <p:regular r:id="rId56"/>
    </p:embeddedFont>
    <p:embeddedFont>
      <p:font typeface="Canva Sans Bold" panose="020B0604020202020204" charset="0"/>
      <p:regular r:id="rId57"/>
    </p:embeddedFont>
    <p:embeddedFont>
      <p:font typeface="Lato" panose="020F0502020204030203" pitchFamily="34" charset="0"/>
      <p:regular r:id="rId58"/>
      <p:bold r:id="rId59"/>
      <p:italic r:id="rId60"/>
    </p:embeddedFont>
    <p:embeddedFont>
      <p:font typeface="Lato Bold" panose="020F0802020204030203" pitchFamily="34" charset="0"/>
      <p:regular r:id="rId61"/>
      <p:bold r:id="rId62"/>
    </p:embeddedFont>
    <p:embeddedFont>
      <p:font typeface="Lato Light" panose="020F0302020204030203" pitchFamily="34" charset="0"/>
      <p:regular r:id="rId63"/>
    </p:embeddedFont>
    <p:embeddedFont>
      <p:font typeface="Oswald" pitchFamily="2" charset="0"/>
      <p:regular r:id="rId64"/>
      <p:bold r:id="rId65"/>
    </p:embeddedFont>
    <p:embeddedFont>
      <p:font typeface="Quattrocento Bold" panose="020B0604020202020204" charset="0"/>
      <p:regular r:id="rId66"/>
    </p:embeddedFont>
  </p:embeddedFontLst>
  <p:custDataLst>
    <p:tags r:id="rId6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0.fntdata"/><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font" Target="fonts/font5.fntdata"/><Relationship Id="rId66" Type="http://schemas.openxmlformats.org/officeDocument/2006/relationships/font" Target="fonts/font13.fntdata"/><Relationship Id="rId5" Type="http://schemas.openxmlformats.org/officeDocument/2006/relationships/slide" Target="slides/slide4.xml"/><Relationship Id="rId61" Type="http://schemas.openxmlformats.org/officeDocument/2006/relationships/font" Target="fonts/font8.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64" Type="http://schemas.openxmlformats.org/officeDocument/2006/relationships/font" Target="fonts/font11.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6.fntdata"/><Relationship Id="rId67"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fntdata"/><Relationship Id="rId62" Type="http://schemas.openxmlformats.org/officeDocument/2006/relationships/font" Target="fonts/font9.fntdata"/><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7.fntdata"/><Relationship Id="rId65"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14.09.2026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16.sv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1.xml"/><Relationship Id="rId5" Type="http://schemas.openxmlformats.org/officeDocument/2006/relationships/image" Target="../media/image16.sv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2.xml"/><Relationship Id="rId4" Type="http://schemas.openxmlformats.org/officeDocument/2006/relationships/image" Target="../media/image16.sv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4.xml"/><Relationship Id="rId4" Type="http://schemas.openxmlformats.org/officeDocument/2006/relationships/image" Target="../media/image16.sv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5.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6.xml"/><Relationship Id="rId5" Type="http://schemas.openxmlformats.org/officeDocument/2006/relationships/image" Target="../media/image20.jpeg"/><Relationship Id="rId4" Type="http://schemas.openxmlformats.org/officeDocument/2006/relationships/hyperlink" Target="https://docs.google.com/forms/d/e/1FAIpQLSc5wq0Znk2Jwx9c16a8yyT0lYiTAC-GgbXfCaLMLMS1Ow4RFw/viewfor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16.sv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0.xml"/><Relationship Id="rId5" Type="http://schemas.openxmlformats.org/officeDocument/2006/relationships/image" Target="../media/image23.jpe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16.sv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16.sv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27.xml"/><Relationship Id="rId5" Type="http://schemas.openxmlformats.org/officeDocument/2006/relationships/image" Target="../media/image25.png"/><Relationship Id="rId4" Type="http://schemas.openxmlformats.org/officeDocument/2006/relationships/hyperlink" Target="https://www.google.com/url?q=https://docs.google.com/forms/d/e/1FAIpQLSdokGocZse_7SBgZFtBTLUUUaUMQ2OhPHDoWngpew-g-IDO9Q/viewform?usp%3Dpublish-editor&amp;sa=D&amp;source=editors&amp;ust=1783505313109305&amp;usg=AOvVaw0zSgiwiavlWOMuvJnrfDMf"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16.sv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31.xml"/><Relationship Id="rId4" Type="http://schemas.openxmlformats.org/officeDocument/2006/relationships/image" Target="../media/image26.jpeg"/></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33.xml"/><Relationship Id="rId4" Type="http://schemas.openxmlformats.org/officeDocument/2006/relationships/image" Target="../media/image16.sv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35.xml"/><Relationship Id="rId4" Type="http://schemas.openxmlformats.org/officeDocument/2006/relationships/hyperlink" Target="https://docs.google.com/forms/d/e/1FAIpQLSc4OOsQpqkcL-pmg4O-aK4BOoXzR2gOc4rQ-aH-FbrTNGJbsw/viewform" TargetMode="Externa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36.xml"/><Relationship Id="rId5" Type="http://schemas.openxmlformats.org/officeDocument/2006/relationships/image" Target="../media/image16.svg"/><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tags" Target="../tags/tag38.xml"/><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39.xml"/><Relationship Id="rId4" Type="http://schemas.openxmlformats.org/officeDocument/2006/relationships/image" Target="../media/image16.sv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41.xml"/><Relationship Id="rId4" Type="http://schemas.openxmlformats.org/officeDocument/2006/relationships/image" Target="../media/image16.sv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42.xml"/><Relationship Id="rId4" Type="http://schemas.openxmlformats.org/officeDocument/2006/relationships/image" Target="../media/image30.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43.xml"/><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slideLayout" Target="../slideLayouts/slideLayout7.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45.xml"/><Relationship Id="rId5" Type="http://schemas.openxmlformats.org/officeDocument/2006/relationships/image" Target="../media/image33.png"/><Relationship Id="rId4" Type="http://schemas.openxmlformats.org/officeDocument/2006/relationships/image" Target="../media/image32.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tags" Target="../tags/tag46.xml"/><Relationship Id="rId5" Type="http://schemas.openxmlformats.org/officeDocument/2006/relationships/image" Target="../media/image16.svg"/><Relationship Id="rId4" Type="http://schemas.openxmlformats.org/officeDocument/2006/relationships/hyperlink" Target="https://docs.google.com/forms/d/e/1FAIpQLSf7amDDNkVsEShy57JwJCObuNDvh1s-xJ46R6AAICX7DFDQxQ/viewform" TargetMode="Externa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48.xml"/><Relationship Id="rId5" Type="http://schemas.openxmlformats.org/officeDocument/2006/relationships/image" Target="../media/image34.png"/><Relationship Id="rId4" Type="http://schemas.openxmlformats.org/officeDocument/2006/relationships/hyperlink" Target="https://drive.google.com/file/d/1vBV3YxJs-YjbT7GDXTkozEnCknuUqFeA/view?usp=sharing"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slideLayout" Target="../slideLayouts/slideLayout7.xml"/><Relationship Id="rId1" Type="http://schemas.openxmlformats.org/officeDocument/2006/relationships/tags" Target="../tags/tag49.xml"/><Relationship Id="rId6" Type="http://schemas.openxmlformats.org/officeDocument/2006/relationships/image" Target="../media/image36.png"/><Relationship Id="rId5" Type="http://schemas.openxmlformats.org/officeDocument/2006/relationships/hyperlink" Target="https://drive.google.com/file/d/1JSj-2TCr6dNR7wLFcyJ0Lxi-TLHwWcdz/view" TargetMode="External"/><Relationship Id="rId4" Type="http://schemas.openxmlformats.org/officeDocument/2006/relationships/image" Target="../media/image6.jpe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tags" Target="../tags/tag50.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tags" Target="../tags/tag51.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image" Target="../media/image37.png"/><Relationship Id="rId2" Type="http://schemas.openxmlformats.org/officeDocument/2006/relationships/slideLayout" Target="../slideLayouts/slideLayout7.xml"/><Relationship Id="rId1" Type="http://schemas.openxmlformats.org/officeDocument/2006/relationships/tags" Target="../tags/tag52.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79008" y="3511296"/>
            <a:ext cx="12508992" cy="6775704"/>
            <a:chOff x="0" y="0"/>
            <a:chExt cx="16678656" cy="9034272"/>
          </a:xfrm>
        </p:grpSpPr>
        <p:sp>
          <p:nvSpPr>
            <p:cNvPr id="3" name="Freeform 3"/>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s-ES"/>
            </a:p>
          </p:txBody>
        </p:sp>
      </p:grpSp>
      <p:grpSp>
        <p:nvGrpSpPr>
          <p:cNvPr id="4" name="Group 4"/>
          <p:cNvGrpSpPr/>
          <p:nvPr/>
        </p:nvGrpSpPr>
        <p:grpSpPr>
          <a:xfrm>
            <a:off x="0" y="429768"/>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s-ES"/>
            </a:p>
          </p:txBody>
        </p:sp>
      </p:grpSp>
      <p:grpSp>
        <p:nvGrpSpPr>
          <p:cNvPr id="6" name="Group 6"/>
          <p:cNvGrpSpPr/>
          <p:nvPr/>
        </p:nvGrpSpPr>
        <p:grpSpPr>
          <a:xfrm>
            <a:off x="11167615" y="508311"/>
            <a:ext cx="5884593" cy="2573484"/>
            <a:chOff x="0" y="0"/>
            <a:chExt cx="7846123" cy="3431311"/>
          </a:xfrm>
        </p:grpSpPr>
        <p:sp>
          <p:nvSpPr>
            <p:cNvPr id="7" name="Freeform 7" descr="A logo with a person's head in a circle  AI-generated content may be incorrect."/>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s-ES"/>
            </a:p>
          </p:txBody>
        </p:sp>
      </p:grpSp>
      <p:grpSp>
        <p:nvGrpSpPr>
          <p:cNvPr id="8" name="Group 8"/>
          <p:cNvGrpSpPr/>
          <p:nvPr/>
        </p:nvGrpSpPr>
        <p:grpSpPr>
          <a:xfrm>
            <a:off x="1637005" y="5143500"/>
            <a:ext cx="2376973" cy="811768"/>
            <a:chOff x="0" y="0"/>
            <a:chExt cx="3169298" cy="1082358"/>
          </a:xfrm>
        </p:grpSpPr>
        <p:sp>
          <p:nvSpPr>
            <p:cNvPr id="9" name="Freeform 9"/>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6"/>
              <a:stretch>
                <a:fillRect b="-2491"/>
              </a:stretch>
            </a:blipFill>
          </p:spPr>
          <p:txBody>
            <a:bodyPr/>
            <a:lstStyle/>
            <a:p>
              <a:endParaRPr lang="es-ES"/>
            </a:p>
          </p:txBody>
        </p:sp>
      </p:grpSp>
      <p:grpSp>
        <p:nvGrpSpPr>
          <p:cNvPr id="10" name="Group 10"/>
          <p:cNvGrpSpPr/>
          <p:nvPr/>
        </p:nvGrpSpPr>
        <p:grpSpPr>
          <a:xfrm>
            <a:off x="954672" y="6341488"/>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t="-53924" b="-53924"/>
              </a:stretch>
            </a:blipFill>
          </p:spPr>
          <p:txBody>
            <a:bodyPr/>
            <a:lstStyle/>
            <a:p>
              <a:endParaRPr lang="es-ES"/>
            </a:p>
          </p:txBody>
        </p:sp>
      </p:grpSp>
      <p:sp>
        <p:nvSpPr>
          <p:cNvPr id="12" name="TextBox 12"/>
          <p:cNvSpPr txBox="1"/>
          <p:nvPr/>
        </p:nvSpPr>
        <p:spPr>
          <a:xfrm>
            <a:off x="982085" y="7471296"/>
            <a:ext cx="3686813" cy="18383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This project has been co-financed with support from the European Commission's ERASMUS+ programme. This publication reflects only the views of its authors, and neither the European Commission nor SEPIE can be held responsible for any use that may be made of the information contained herein.</a:t>
            </a:r>
          </a:p>
        </p:txBody>
      </p:sp>
      <p:sp>
        <p:nvSpPr>
          <p:cNvPr id="13" name="TextBox 13"/>
          <p:cNvSpPr txBox="1"/>
          <p:nvPr/>
        </p:nvSpPr>
        <p:spPr>
          <a:xfrm>
            <a:off x="600879" y="1553975"/>
            <a:ext cx="8913793" cy="1295400"/>
          </a:xfrm>
          <a:prstGeom prst="rect">
            <a:avLst/>
          </a:prstGeom>
        </p:spPr>
        <p:txBody>
          <a:bodyPr lIns="0" tIns="0" rIns="0" bIns="0" rtlCol="0" anchor="t">
            <a:spAutoFit/>
          </a:bodyPr>
          <a:lstStyle/>
          <a:p>
            <a:pPr marL="0" lvl="0" indent="0" algn="l">
              <a:lnSpc>
                <a:spcPts val="5040"/>
              </a:lnSpc>
              <a:spcBef>
                <a:spcPct val="0"/>
              </a:spcBef>
            </a:pPr>
            <a:r>
              <a:rPr lang="en-US" sz="4200" b="1" u="none" strike="noStrike">
                <a:solidFill>
                  <a:srgbClr val="FFFFFF"/>
                </a:solidFill>
                <a:latin typeface="Quattrocento Bold"/>
                <a:ea typeface="Quattrocento Bold"/>
                <a:cs typeface="Quattrocento Bold"/>
                <a:sym typeface="Quattrocento Bold"/>
              </a:rPr>
              <a:t>Module 3: Critical thinking and ethical decision-making in CVET</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s-ES"/>
            </a:p>
          </p:txBody>
        </p:sp>
      </p:grpSp>
      <p:grpSp>
        <p:nvGrpSpPr>
          <p:cNvPr id="5" name="Group 5"/>
          <p:cNvGrpSpPr/>
          <p:nvPr/>
        </p:nvGrpSpPr>
        <p:grpSpPr>
          <a:xfrm>
            <a:off x="801072" y="4475226"/>
            <a:ext cx="6293568" cy="1445460"/>
            <a:chOff x="0" y="0"/>
            <a:chExt cx="8391423" cy="1927280"/>
          </a:xfrm>
        </p:grpSpPr>
        <p:sp>
          <p:nvSpPr>
            <p:cNvPr id="6" name="Freeform 6"/>
            <p:cNvSpPr/>
            <p:nvPr/>
          </p:nvSpPr>
          <p:spPr>
            <a:xfrm>
              <a:off x="0" y="0"/>
              <a:ext cx="8391422" cy="1927275"/>
            </a:xfrm>
            <a:custGeom>
              <a:avLst/>
              <a:gdLst/>
              <a:ahLst/>
              <a:cxnLst/>
              <a:rect l="l" t="t" r="r" b="b"/>
              <a:pathLst>
                <a:path w="8391422" h="1927275">
                  <a:moveTo>
                    <a:pt x="0" y="0"/>
                  </a:moveTo>
                  <a:lnTo>
                    <a:pt x="8391422" y="0"/>
                  </a:lnTo>
                  <a:lnTo>
                    <a:pt x="8391422" y="1927275"/>
                  </a:lnTo>
                  <a:lnTo>
                    <a:pt x="0" y="1927275"/>
                  </a:lnTo>
                  <a:close/>
                </a:path>
              </a:pathLst>
            </a:custGeom>
            <a:blipFill>
              <a:blip r:embed="rId5">
                <a:alphaModFix amt="0"/>
              </a:blip>
              <a:stretch>
                <a:fillRect t="-39165" b="-30511"/>
              </a:stretch>
            </a:blipFill>
          </p:spPr>
          <p:txBody>
            <a:bodyPr/>
            <a:lstStyle/>
            <a:p>
              <a:endParaRPr lang="es-ES"/>
            </a:p>
          </p:txBody>
        </p:sp>
        <p:sp>
          <p:nvSpPr>
            <p:cNvPr id="7" name="TextBox 7"/>
            <p:cNvSpPr txBox="1"/>
            <p:nvPr/>
          </p:nvSpPr>
          <p:spPr>
            <a:xfrm>
              <a:off x="0" y="76200"/>
              <a:ext cx="8391423" cy="1851080"/>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CONTENTS</a:t>
              </a:r>
            </a:p>
          </p:txBody>
        </p:sp>
      </p:grpSp>
      <p:sp>
        <p:nvSpPr>
          <p:cNvPr id="8" name="Freeform 8"/>
          <p:cNvSpPr/>
          <p:nvPr/>
        </p:nvSpPr>
        <p:spPr>
          <a:xfrm>
            <a:off x="7446550" y="1448305"/>
            <a:ext cx="4297499" cy="7733738"/>
          </a:xfrm>
          <a:custGeom>
            <a:avLst/>
            <a:gdLst/>
            <a:ahLst/>
            <a:cxnLst/>
            <a:rect l="l" t="t" r="r" b="b"/>
            <a:pathLst>
              <a:path w="4297499" h="7733738">
                <a:moveTo>
                  <a:pt x="0" y="0"/>
                </a:moveTo>
                <a:lnTo>
                  <a:pt x="4297499" y="0"/>
                </a:lnTo>
                <a:lnTo>
                  <a:pt x="4297499" y="7733738"/>
                </a:lnTo>
                <a:lnTo>
                  <a:pt x="0" y="773373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9" name="Group 9"/>
          <p:cNvGrpSpPr/>
          <p:nvPr/>
        </p:nvGrpSpPr>
        <p:grpSpPr>
          <a:xfrm>
            <a:off x="6855619" y="8243888"/>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1" name="Group 11"/>
          <p:cNvGrpSpPr/>
          <p:nvPr/>
        </p:nvGrpSpPr>
        <p:grpSpPr>
          <a:xfrm>
            <a:off x="7067093" y="8430273"/>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3" name="Group 13"/>
          <p:cNvGrpSpPr/>
          <p:nvPr/>
        </p:nvGrpSpPr>
        <p:grpSpPr>
          <a:xfrm>
            <a:off x="10057047" y="2088413"/>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5" name="Group 15"/>
          <p:cNvGrpSpPr/>
          <p:nvPr/>
        </p:nvGrpSpPr>
        <p:grpSpPr>
          <a:xfrm>
            <a:off x="10255377" y="2291077"/>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7" name="Group 17"/>
          <p:cNvGrpSpPr/>
          <p:nvPr/>
        </p:nvGrpSpPr>
        <p:grpSpPr>
          <a:xfrm>
            <a:off x="10415530" y="6341897"/>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9" name="Group 19"/>
          <p:cNvGrpSpPr/>
          <p:nvPr/>
        </p:nvGrpSpPr>
        <p:grpSpPr>
          <a:xfrm>
            <a:off x="10615622" y="6558534"/>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1" name="Group 21"/>
          <p:cNvGrpSpPr/>
          <p:nvPr/>
        </p:nvGrpSpPr>
        <p:grpSpPr>
          <a:xfrm>
            <a:off x="6616256" y="53918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23" name="Group 23"/>
          <p:cNvGrpSpPr/>
          <p:nvPr/>
        </p:nvGrpSpPr>
        <p:grpSpPr>
          <a:xfrm>
            <a:off x="6797535" y="738711"/>
            <a:ext cx="1277779" cy="1280017"/>
            <a:chOff x="0" y="0"/>
            <a:chExt cx="1703705" cy="1706690"/>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5" name="Group 25"/>
          <p:cNvGrpSpPr/>
          <p:nvPr/>
        </p:nvGrpSpPr>
        <p:grpSpPr>
          <a:xfrm>
            <a:off x="660964" y="786942"/>
            <a:ext cx="5945400" cy="1506931"/>
            <a:chOff x="0" y="0"/>
            <a:chExt cx="7927200" cy="2009241"/>
          </a:xfrm>
        </p:grpSpPr>
        <p:sp>
          <p:nvSpPr>
            <p:cNvPr id="26" name="Freeform 26"/>
            <p:cNvSpPr/>
            <p:nvPr/>
          </p:nvSpPr>
          <p:spPr>
            <a:xfrm>
              <a:off x="0" y="0"/>
              <a:ext cx="7927200" cy="2009243"/>
            </a:xfrm>
            <a:custGeom>
              <a:avLst/>
              <a:gdLst/>
              <a:ahLst/>
              <a:cxnLst/>
              <a:rect l="l" t="t" r="r" b="b"/>
              <a:pathLst>
                <a:path w="7927200" h="2009243">
                  <a:moveTo>
                    <a:pt x="0" y="0"/>
                  </a:moveTo>
                  <a:lnTo>
                    <a:pt x="7927200" y="0"/>
                  </a:lnTo>
                  <a:lnTo>
                    <a:pt x="7927200" y="2009243"/>
                  </a:lnTo>
                  <a:lnTo>
                    <a:pt x="0" y="2009243"/>
                  </a:lnTo>
                  <a:close/>
                </a:path>
              </a:pathLst>
            </a:custGeom>
            <a:blipFill>
              <a:blip r:embed="rId5">
                <a:alphaModFix amt="0"/>
              </a:blip>
              <a:stretch>
                <a:fillRect t="-47506" b="-6244"/>
              </a:stretch>
            </a:blipFill>
          </p:spPr>
          <p:txBody>
            <a:bodyPr/>
            <a:lstStyle/>
            <a:p>
              <a:endParaRPr lang="es-ES"/>
            </a:p>
          </p:txBody>
        </p:sp>
        <p:sp>
          <p:nvSpPr>
            <p:cNvPr id="27" name="TextBox 27"/>
            <p:cNvSpPr txBox="1"/>
            <p:nvPr/>
          </p:nvSpPr>
          <p:spPr>
            <a:xfrm>
              <a:off x="0" y="9525"/>
              <a:ext cx="7927200" cy="1999716"/>
            </a:xfrm>
            <a:prstGeom prst="rect">
              <a:avLst/>
            </a:prstGeom>
          </p:spPr>
          <p:txBody>
            <a:bodyPr lIns="0" tIns="0" rIns="0" bIns="0" rtlCol="0" anchor="ctr"/>
            <a:lstStyle/>
            <a:p>
              <a:pPr marL="0" lvl="0" indent="0" algn="ctr">
                <a:lnSpc>
                  <a:spcPts val="3359"/>
                </a:lnSpc>
                <a:spcBef>
                  <a:spcPct val="0"/>
                </a:spcBef>
              </a:pPr>
              <a:r>
                <a:rPr lang="en-US" sz="2799" u="none" strike="noStrike" dirty="0">
                  <a:solidFill>
                    <a:srgbClr val="000000"/>
                  </a:solidFill>
                  <a:latin typeface="Oswald"/>
                  <a:ea typeface="Oswald"/>
                  <a:cs typeface="Oswald"/>
                  <a:sym typeface="Oswald"/>
                </a:rPr>
                <a:t>UNIT 1: EVALUATE DECISIONS BASED ON ARTIFICIAL INTELLIGENCE AND UNDERSTAND THEIR EDUCATIONAL IMPACT</a:t>
              </a:r>
            </a:p>
          </p:txBody>
        </p:sp>
      </p:grpSp>
      <p:grpSp>
        <p:nvGrpSpPr>
          <p:cNvPr id="28" name="Group 28"/>
          <p:cNvGrpSpPr/>
          <p:nvPr/>
        </p:nvGrpSpPr>
        <p:grpSpPr>
          <a:xfrm>
            <a:off x="12110190" y="2085670"/>
            <a:ext cx="5149110" cy="1926031"/>
            <a:chOff x="0" y="0"/>
            <a:chExt cx="6865480" cy="2568041"/>
          </a:xfrm>
        </p:grpSpPr>
        <p:sp>
          <p:nvSpPr>
            <p:cNvPr id="29" name="Freeform 29"/>
            <p:cNvSpPr/>
            <p:nvPr/>
          </p:nvSpPr>
          <p:spPr>
            <a:xfrm>
              <a:off x="0" y="0"/>
              <a:ext cx="6865479" cy="2568045"/>
            </a:xfrm>
            <a:custGeom>
              <a:avLst/>
              <a:gdLst/>
              <a:ahLst/>
              <a:cxnLst/>
              <a:rect l="l" t="t" r="r" b="b"/>
              <a:pathLst>
                <a:path w="6865479" h="2568045">
                  <a:moveTo>
                    <a:pt x="0" y="0"/>
                  </a:moveTo>
                  <a:lnTo>
                    <a:pt x="6865479" y="0"/>
                  </a:lnTo>
                  <a:lnTo>
                    <a:pt x="6865479" y="2568045"/>
                  </a:lnTo>
                  <a:lnTo>
                    <a:pt x="0" y="2568045"/>
                  </a:lnTo>
                  <a:close/>
                </a:path>
              </a:pathLst>
            </a:custGeom>
            <a:blipFill>
              <a:blip r:embed="rId5">
                <a:alphaModFix amt="0"/>
              </a:blip>
              <a:stretch>
                <a:fillRect t="-38280" r="-13489" b="20042"/>
              </a:stretch>
            </a:blipFill>
          </p:spPr>
          <p:txBody>
            <a:bodyPr/>
            <a:lstStyle/>
            <a:p>
              <a:endParaRPr lang="es-ES"/>
            </a:p>
          </p:txBody>
        </p:sp>
        <p:sp>
          <p:nvSpPr>
            <p:cNvPr id="30" name="TextBox 30"/>
            <p:cNvSpPr txBox="1"/>
            <p:nvPr/>
          </p:nvSpPr>
          <p:spPr>
            <a:xfrm>
              <a:off x="0" y="9525"/>
              <a:ext cx="6865480" cy="2558516"/>
            </a:xfrm>
            <a:prstGeom prst="rect">
              <a:avLst/>
            </a:prstGeom>
          </p:spPr>
          <p:txBody>
            <a:bodyPr lIns="0" tIns="0" rIns="0" bIns="0" rtlCol="0" anchor="ctr"/>
            <a:lstStyle/>
            <a:p>
              <a:pPr marL="0" lvl="0" indent="0" algn="ctr">
                <a:lnSpc>
                  <a:spcPts val="3359"/>
                </a:lnSpc>
                <a:spcBef>
                  <a:spcPct val="0"/>
                </a:spcBef>
              </a:pPr>
              <a:r>
                <a:rPr lang="en-US" sz="2799" u="none" strike="noStrike" dirty="0">
                  <a:solidFill>
                    <a:srgbClr val="000000"/>
                  </a:solidFill>
                  <a:latin typeface="Oswald"/>
                  <a:ea typeface="Oswald"/>
                  <a:cs typeface="Oswald"/>
                  <a:sym typeface="Oswald"/>
                </a:rPr>
                <a:t>UNIT 2: RECOGNIZING AND ADDRESSING ETHICAL CHALLENGES IN THE USE OF AI IN THE CLASSROOM</a:t>
              </a:r>
            </a:p>
            <a:p>
              <a:pPr marL="0" lvl="0" indent="0" algn="ctr">
                <a:lnSpc>
                  <a:spcPts val="3359"/>
                </a:lnSpc>
                <a:spcBef>
                  <a:spcPct val="0"/>
                </a:spcBef>
              </a:pPr>
              <a:endParaRPr lang="en-US" sz="2799" u="none" strike="noStrike" dirty="0">
                <a:solidFill>
                  <a:srgbClr val="000000"/>
                </a:solidFill>
                <a:latin typeface="Oswald"/>
                <a:ea typeface="Oswald"/>
                <a:cs typeface="Oswald"/>
                <a:sym typeface="Oswald"/>
              </a:endParaRPr>
            </a:p>
          </p:txBody>
        </p:sp>
      </p:grpSp>
      <p:grpSp>
        <p:nvGrpSpPr>
          <p:cNvPr id="31" name="Group 31"/>
          <p:cNvGrpSpPr/>
          <p:nvPr/>
        </p:nvGrpSpPr>
        <p:grpSpPr>
          <a:xfrm>
            <a:off x="488304" y="8136336"/>
            <a:ext cx="6118060" cy="1811250"/>
            <a:chOff x="0" y="0"/>
            <a:chExt cx="8157413" cy="2415000"/>
          </a:xfrm>
        </p:grpSpPr>
        <p:sp>
          <p:nvSpPr>
            <p:cNvPr id="32" name="Freeform 32"/>
            <p:cNvSpPr/>
            <p:nvPr/>
          </p:nvSpPr>
          <p:spPr>
            <a:xfrm>
              <a:off x="0" y="0"/>
              <a:ext cx="8157418" cy="2415006"/>
            </a:xfrm>
            <a:custGeom>
              <a:avLst/>
              <a:gdLst/>
              <a:ahLst/>
              <a:cxnLst/>
              <a:rect l="l" t="t" r="r" b="b"/>
              <a:pathLst>
                <a:path w="8157418" h="2415006">
                  <a:moveTo>
                    <a:pt x="0" y="0"/>
                  </a:moveTo>
                  <a:lnTo>
                    <a:pt x="8157418" y="0"/>
                  </a:lnTo>
                  <a:lnTo>
                    <a:pt x="8157418" y="2415006"/>
                  </a:lnTo>
                  <a:lnTo>
                    <a:pt x="0" y="2415006"/>
                  </a:lnTo>
                  <a:close/>
                </a:path>
              </a:pathLst>
            </a:custGeom>
            <a:blipFill>
              <a:blip r:embed="rId5">
                <a:alphaModFix amt="0"/>
              </a:blip>
              <a:stretch>
                <a:fillRect t="-15816" b="-15816"/>
              </a:stretch>
            </a:blipFill>
          </p:spPr>
          <p:txBody>
            <a:bodyPr/>
            <a:lstStyle/>
            <a:p>
              <a:endParaRPr lang="es-ES"/>
            </a:p>
          </p:txBody>
        </p:sp>
        <p:sp>
          <p:nvSpPr>
            <p:cNvPr id="33" name="TextBox 33"/>
            <p:cNvSpPr txBox="1"/>
            <p:nvPr/>
          </p:nvSpPr>
          <p:spPr>
            <a:xfrm>
              <a:off x="0" y="9525"/>
              <a:ext cx="8157413" cy="2405475"/>
            </a:xfrm>
            <a:prstGeom prst="rect">
              <a:avLst/>
            </a:prstGeom>
          </p:spPr>
          <p:txBody>
            <a:bodyPr lIns="0" tIns="0" rIns="0" bIns="0" rtlCol="0" anchor="ctr"/>
            <a:lstStyle/>
            <a:p>
              <a:pPr marL="0" lvl="0" indent="0" algn="ctr">
                <a:lnSpc>
                  <a:spcPts val="3359"/>
                </a:lnSpc>
                <a:spcBef>
                  <a:spcPct val="0"/>
                </a:spcBef>
              </a:pPr>
              <a:r>
                <a:rPr lang="en-US" sz="2799" u="none" strike="noStrike" dirty="0">
                  <a:solidFill>
                    <a:srgbClr val="000000"/>
                  </a:solidFill>
                  <a:latin typeface="Oswald"/>
                  <a:ea typeface="Oswald"/>
                  <a:cs typeface="Oswald"/>
                  <a:sym typeface="Oswald"/>
                </a:rPr>
                <a:t>UNIT 4: STRENGTHENING DIGITAL AND MEDIA LITERACY FOR THE CRITICAL EVALUATION OF AI</a:t>
              </a:r>
            </a:p>
          </p:txBody>
        </p:sp>
      </p:grpSp>
      <p:grpSp>
        <p:nvGrpSpPr>
          <p:cNvPr id="34" name="Group 34"/>
          <p:cNvGrpSpPr/>
          <p:nvPr/>
        </p:nvGrpSpPr>
        <p:grpSpPr>
          <a:xfrm>
            <a:off x="6655927" y="3580047"/>
            <a:ext cx="3294002" cy="3147593"/>
            <a:chOff x="0" y="0"/>
            <a:chExt cx="4392003" cy="4196791"/>
          </a:xfrm>
        </p:grpSpPr>
        <p:sp>
          <p:nvSpPr>
            <p:cNvPr id="35" name="Freeform 35"/>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s-ES"/>
            </a:p>
          </p:txBody>
        </p:sp>
      </p:grpSp>
      <p:sp>
        <p:nvSpPr>
          <p:cNvPr id="36" name="TextBox 36"/>
          <p:cNvSpPr txBox="1"/>
          <p:nvPr/>
        </p:nvSpPr>
        <p:spPr>
          <a:xfrm>
            <a:off x="7264470" y="998849"/>
            <a:ext cx="331481" cy="695352"/>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37" name="TextBox 37"/>
          <p:cNvSpPr txBox="1"/>
          <p:nvPr/>
        </p:nvSpPr>
        <p:spPr>
          <a:xfrm>
            <a:off x="10741666" y="2562720"/>
            <a:ext cx="331481" cy="695352"/>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38" name="TextBox 38"/>
          <p:cNvSpPr txBox="1"/>
          <p:nvPr/>
        </p:nvSpPr>
        <p:spPr>
          <a:xfrm>
            <a:off x="11100149" y="6800840"/>
            <a:ext cx="331481" cy="695352"/>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sp>
        <p:nvSpPr>
          <p:cNvPr id="39" name="TextBox 39"/>
          <p:cNvSpPr txBox="1"/>
          <p:nvPr/>
        </p:nvSpPr>
        <p:spPr>
          <a:xfrm>
            <a:off x="7528408" y="8697620"/>
            <a:ext cx="331481" cy="695352"/>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4</a:t>
            </a:r>
          </a:p>
        </p:txBody>
      </p:sp>
      <p:sp>
        <p:nvSpPr>
          <p:cNvPr id="40" name="TextBox 40"/>
          <p:cNvSpPr txBox="1"/>
          <p:nvPr/>
        </p:nvSpPr>
        <p:spPr>
          <a:xfrm>
            <a:off x="12369660" y="6418520"/>
            <a:ext cx="4889640" cy="1431417"/>
          </a:xfrm>
          <a:prstGeom prst="rect">
            <a:avLst/>
          </a:prstGeom>
        </p:spPr>
        <p:txBody>
          <a:bodyPr lIns="0" tIns="0" rIns="0" bIns="0" rtlCol="0" anchor="t">
            <a:spAutoFit/>
          </a:bodyPr>
          <a:lstStyle/>
          <a:p>
            <a:pPr marL="0" lvl="0" indent="0" algn="ctr">
              <a:lnSpc>
                <a:spcPts val="3863"/>
              </a:lnSpc>
              <a:spcBef>
                <a:spcPct val="0"/>
              </a:spcBef>
            </a:pPr>
            <a:r>
              <a:rPr lang="en-US" sz="2799" u="none" strike="noStrike" dirty="0">
                <a:solidFill>
                  <a:srgbClr val="000000"/>
                </a:solidFill>
                <a:latin typeface="Oswald"/>
                <a:ea typeface="Oswald"/>
                <a:cs typeface="Oswald"/>
                <a:sym typeface="Oswald"/>
              </a:rPr>
              <a:t>UNIT 3: APPLICATION OF ETHICAL REASONING MODELS IN TRAINING AND EVALUATION SITUATIONS</a:t>
            </a:r>
          </a:p>
        </p:txBody>
      </p:sp>
      <p:grpSp>
        <p:nvGrpSpPr>
          <p:cNvPr id="41" name="Group 43">
            <a:extLst>
              <a:ext uri="{FF2B5EF4-FFF2-40B4-BE49-F238E27FC236}">
                <a16:creationId xmlns:a16="http://schemas.microsoft.com/office/drawing/2014/main" id="{F53BCDE6-71A2-0348-0A29-DDC6DE52E1A6}"/>
              </a:ext>
            </a:extLst>
          </p:cNvPr>
          <p:cNvGrpSpPr/>
          <p:nvPr/>
        </p:nvGrpSpPr>
        <p:grpSpPr>
          <a:xfrm>
            <a:off x="14965994" y="349444"/>
            <a:ext cx="2799445" cy="1224267"/>
            <a:chOff x="0" y="0"/>
            <a:chExt cx="3732593" cy="1632356"/>
          </a:xfrm>
        </p:grpSpPr>
        <p:sp>
          <p:nvSpPr>
            <p:cNvPr id="42" name="Freeform 44" descr="A logo with a person's head in a circle  AI-generated content may be incorrect.">
              <a:extLst>
                <a:ext uri="{FF2B5EF4-FFF2-40B4-BE49-F238E27FC236}">
                  <a16:creationId xmlns:a16="http://schemas.microsoft.com/office/drawing/2014/main" id="{93D793F8-1D4F-1440-23D3-D230859ED5EF}"/>
                </a:ext>
              </a:extLst>
            </p:cNvPr>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3309" y="1050152"/>
            <a:ext cx="812069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LEARNING OBJECTIVES</a:t>
            </a:r>
          </a:p>
        </p:txBody>
      </p:sp>
      <p:grpSp>
        <p:nvGrpSpPr>
          <p:cNvPr id="3" name="Group 3"/>
          <p:cNvGrpSpPr/>
          <p:nvPr/>
        </p:nvGrpSpPr>
        <p:grpSpPr>
          <a:xfrm>
            <a:off x="1244846" y="6198823"/>
            <a:ext cx="409975" cy="863906"/>
            <a:chOff x="0" y="0"/>
            <a:chExt cx="546633" cy="1151875"/>
          </a:xfrm>
        </p:grpSpPr>
        <p:sp>
          <p:nvSpPr>
            <p:cNvPr id="4" name="Freeform 4"/>
            <p:cNvSpPr/>
            <p:nvPr/>
          </p:nvSpPr>
          <p:spPr>
            <a:xfrm>
              <a:off x="0" y="0"/>
              <a:ext cx="546634" cy="1151875"/>
            </a:xfrm>
            <a:custGeom>
              <a:avLst/>
              <a:gdLst/>
              <a:ahLst/>
              <a:cxnLst/>
              <a:rect l="l" t="t" r="r" b="b"/>
              <a:pathLst>
                <a:path w="546634" h="1151875">
                  <a:moveTo>
                    <a:pt x="0" y="0"/>
                  </a:moveTo>
                  <a:lnTo>
                    <a:pt x="546634" y="0"/>
                  </a:lnTo>
                  <a:lnTo>
                    <a:pt x="546634" y="1151875"/>
                  </a:lnTo>
                  <a:lnTo>
                    <a:pt x="0" y="1151875"/>
                  </a:lnTo>
                  <a:close/>
                </a:path>
              </a:pathLst>
            </a:custGeom>
            <a:blipFill>
              <a:blip r:embed="rId4">
                <a:alphaModFix amt="0"/>
              </a:blip>
              <a:stretch>
                <a:fillRect l="-124399" r="-124399" b="35494"/>
              </a:stretch>
            </a:blipFill>
          </p:spPr>
          <p:txBody>
            <a:bodyPr/>
            <a:lstStyle/>
            <a:p>
              <a:endParaRPr lang="es-ES"/>
            </a:p>
          </p:txBody>
        </p:sp>
        <p:sp>
          <p:nvSpPr>
            <p:cNvPr id="5" name="TextBox 5"/>
            <p:cNvSpPr txBox="1"/>
            <p:nvPr/>
          </p:nvSpPr>
          <p:spPr>
            <a:xfrm>
              <a:off x="0" y="-9525"/>
              <a:ext cx="546633" cy="1161400"/>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6" name="Group 6"/>
          <p:cNvGrpSpPr/>
          <p:nvPr/>
        </p:nvGrpSpPr>
        <p:grpSpPr>
          <a:xfrm>
            <a:off x="15515730" y="6644059"/>
            <a:ext cx="1639262" cy="2121370"/>
            <a:chOff x="0" y="0"/>
            <a:chExt cx="2185683" cy="2828493"/>
          </a:xfrm>
        </p:grpSpPr>
        <p:sp>
          <p:nvSpPr>
            <p:cNvPr id="7" name="Freeform 7" descr="A picture containing antenna  Description automatically generated"/>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s-ES"/>
            </a:p>
          </p:txBody>
        </p:sp>
      </p:grpSp>
      <p:grpSp>
        <p:nvGrpSpPr>
          <p:cNvPr id="8" name="Group 8"/>
          <p:cNvGrpSpPr/>
          <p:nvPr/>
        </p:nvGrpSpPr>
        <p:grpSpPr>
          <a:xfrm>
            <a:off x="15524131" y="2592591"/>
            <a:ext cx="1728340" cy="2414454"/>
            <a:chOff x="0" y="0"/>
            <a:chExt cx="2304453" cy="3219272"/>
          </a:xfrm>
        </p:grpSpPr>
        <p:sp>
          <p:nvSpPr>
            <p:cNvPr id="9" name="Freeform 9" descr="A picture containing antenna  Description automatically generated"/>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79" r="-34633" b="-24163"/>
              </a:stretch>
            </a:blipFill>
          </p:spPr>
          <p:txBody>
            <a:bodyPr/>
            <a:lstStyle/>
            <a:p>
              <a:endParaRPr lang="es-ES"/>
            </a:p>
          </p:txBody>
        </p:sp>
      </p:grpSp>
      <p:sp>
        <p:nvSpPr>
          <p:cNvPr id="10" name="TextBox 10"/>
          <p:cNvSpPr txBox="1"/>
          <p:nvPr/>
        </p:nvSpPr>
        <p:spPr>
          <a:xfrm>
            <a:off x="2714492" y="2955461"/>
            <a:ext cx="12200325" cy="716350"/>
          </a:xfrm>
          <a:prstGeom prst="rect">
            <a:avLst/>
          </a:prstGeom>
        </p:spPr>
        <p:txBody>
          <a:bodyPr lIns="0" tIns="0" rIns="0" bIns="0" rtlCol="0" anchor="t">
            <a:spAutoFit/>
          </a:bodyPr>
          <a:lstStyle/>
          <a:p>
            <a:pPr>
              <a:lnSpc>
                <a:spcPts val="2880"/>
              </a:lnSpc>
              <a:spcBef>
                <a:spcPct val="0"/>
              </a:spcBef>
            </a:pPr>
            <a:r>
              <a:rPr lang="en-US" sz="2400" dirty="0">
                <a:solidFill>
                  <a:srgbClr val="000000"/>
                </a:solidFill>
                <a:latin typeface="Lato Light"/>
                <a:sym typeface="Lato Light"/>
              </a:rPr>
              <a:t>Critically evaluate the educational impact, recognizing when algorithmic recommendations meet training objectives and when they may be pedagogically inadequate or biased.</a:t>
            </a:r>
          </a:p>
        </p:txBody>
      </p:sp>
      <p:grpSp>
        <p:nvGrpSpPr>
          <p:cNvPr id="11" name="Group 11"/>
          <p:cNvGrpSpPr/>
          <p:nvPr/>
        </p:nvGrpSpPr>
        <p:grpSpPr>
          <a:xfrm>
            <a:off x="1249966" y="2708557"/>
            <a:ext cx="1008555" cy="1010098"/>
            <a:chOff x="0" y="0"/>
            <a:chExt cx="1344740" cy="1346797"/>
          </a:xfrm>
        </p:grpSpPr>
        <p:sp>
          <p:nvSpPr>
            <p:cNvPr id="12" name="Freeform 12"/>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3" name="Group 13"/>
          <p:cNvGrpSpPr/>
          <p:nvPr/>
        </p:nvGrpSpPr>
        <p:grpSpPr>
          <a:xfrm>
            <a:off x="1545326" y="2819516"/>
            <a:ext cx="409975" cy="863906"/>
            <a:chOff x="0" y="0"/>
            <a:chExt cx="546633" cy="1151875"/>
          </a:xfrm>
        </p:grpSpPr>
        <p:sp>
          <p:nvSpPr>
            <p:cNvPr id="14" name="Freeform 14"/>
            <p:cNvSpPr/>
            <p:nvPr/>
          </p:nvSpPr>
          <p:spPr>
            <a:xfrm>
              <a:off x="0" y="0"/>
              <a:ext cx="546634" cy="1151875"/>
            </a:xfrm>
            <a:custGeom>
              <a:avLst/>
              <a:gdLst/>
              <a:ahLst/>
              <a:cxnLst/>
              <a:rect l="l" t="t" r="r" b="b"/>
              <a:pathLst>
                <a:path w="546634" h="1151875">
                  <a:moveTo>
                    <a:pt x="0" y="0"/>
                  </a:moveTo>
                  <a:lnTo>
                    <a:pt x="546634" y="0"/>
                  </a:lnTo>
                  <a:lnTo>
                    <a:pt x="546634" y="1151875"/>
                  </a:lnTo>
                  <a:lnTo>
                    <a:pt x="0" y="1151875"/>
                  </a:lnTo>
                  <a:close/>
                </a:path>
              </a:pathLst>
            </a:custGeom>
            <a:blipFill>
              <a:blip r:embed="rId4">
                <a:alphaModFix amt="0"/>
              </a:blip>
              <a:stretch>
                <a:fillRect l="-124399" r="-124399" b="35494"/>
              </a:stretch>
            </a:blipFill>
          </p:spPr>
          <p:txBody>
            <a:bodyPr/>
            <a:lstStyle/>
            <a:p>
              <a:endParaRPr lang="es-ES"/>
            </a:p>
          </p:txBody>
        </p:sp>
        <p:sp>
          <p:nvSpPr>
            <p:cNvPr id="15" name="TextBox 15"/>
            <p:cNvSpPr txBox="1"/>
            <p:nvPr/>
          </p:nvSpPr>
          <p:spPr>
            <a:xfrm>
              <a:off x="0" y="-9525"/>
              <a:ext cx="546633" cy="1161400"/>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grpSp>
        <p:nvGrpSpPr>
          <p:cNvPr id="16" name="Group 16"/>
          <p:cNvGrpSpPr/>
          <p:nvPr/>
        </p:nvGrpSpPr>
        <p:grpSpPr>
          <a:xfrm>
            <a:off x="1249966" y="4140398"/>
            <a:ext cx="1008555" cy="1010098"/>
            <a:chOff x="0" y="0"/>
            <a:chExt cx="1344740" cy="1346797"/>
          </a:xfrm>
        </p:grpSpPr>
        <p:sp>
          <p:nvSpPr>
            <p:cNvPr id="17" name="Freeform 1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8" name="Group 18"/>
          <p:cNvGrpSpPr/>
          <p:nvPr/>
        </p:nvGrpSpPr>
        <p:grpSpPr>
          <a:xfrm>
            <a:off x="1549251" y="4225272"/>
            <a:ext cx="409975" cy="863906"/>
            <a:chOff x="0" y="0"/>
            <a:chExt cx="546633" cy="1151875"/>
          </a:xfrm>
        </p:grpSpPr>
        <p:sp>
          <p:nvSpPr>
            <p:cNvPr id="19" name="Freeform 19"/>
            <p:cNvSpPr/>
            <p:nvPr/>
          </p:nvSpPr>
          <p:spPr>
            <a:xfrm>
              <a:off x="0" y="0"/>
              <a:ext cx="546634" cy="1151875"/>
            </a:xfrm>
            <a:custGeom>
              <a:avLst/>
              <a:gdLst/>
              <a:ahLst/>
              <a:cxnLst/>
              <a:rect l="l" t="t" r="r" b="b"/>
              <a:pathLst>
                <a:path w="546634" h="1151875">
                  <a:moveTo>
                    <a:pt x="0" y="0"/>
                  </a:moveTo>
                  <a:lnTo>
                    <a:pt x="546634" y="0"/>
                  </a:lnTo>
                  <a:lnTo>
                    <a:pt x="546634" y="1151875"/>
                  </a:lnTo>
                  <a:lnTo>
                    <a:pt x="0" y="1151875"/>
                  </a:lnTo>
                  <a:close/>
                </a:path>
              </a:pathLst>
            </a:custGeom>
            <a:blipFill>
              <a:blip r:embed="rId4">
                <a:alphaModFix amt="0"/>
              </a:blip>
              <a:stretch>
                <a:fillRect l="-124399" r="-124399" b="35494"/>
              </a:stretch>
            </a:blipFill>
          </p:spPr>
          <p:txBody>
            <a:bodyPr/>
            <a:lstStyle/>
            <a:p>
              <a:endParaRPr lang="es-ES"/>
            </a:p>
          </p:txBody>
        </p:sp>
        <p:sp>
          <p:nvSpPr>
            <p:cNvPr id="20" name="TextBox 20"/>
            <p:cNvSpPr txBox="1"/>
            <p:nvPr/>
          </p:nvSpPr>
          <p:spPr>
            <a:xfrm>
              <a:off x="0" y="-9525"/>
              <a:ext cx="546633" cy="1161400"/>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1" name="Group 21"/>
          <p:cNvGrpSpPr/>
          <p:nvPr/>
        </p:nvGrpSpPr>
        <p:grpSpPr>
          <a:xfrm>
            <a:off x="1249966" y="5655321"/>
            <a:ext cx="1008555" cy="1010098"/>
            <a:chOff x="0" y="0"/>
            <a:chExt cx="1344740" cy="1346797"/>
          </a:xfrm>
        </p:grpSpPr>
        <p:sp>
          <p:nvSpPr>
            <p:cNvPr id="22" name="Freeform 22"/>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23" name="Group 23"/>
          <p:cNvGrpSpPr/>
          <p:nvPr/>
        </p:nvGrpSpPr>
        <p:grpSpPr>
          <a:xfrm>
            <a:off x="1247227" y="7039170"/>
            <a:ext cx="1008555" cy="1010098"/>
            <a:chOff x="0" y="0"/>
            <a:chExt cx="1344740" cy="1346797"/>
          </a:xfrm>
        </p:grpSpPr>
        <p:sp>
          <p:nvSpPr>
            <p:cNvPr id="24" name="Freeform 24"/>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25" name="Group 25"/>
          <p:cNvGrpSpPr/>
          <p:nvPr/>
        </p:nvGrpSpPr>
        <p:grpSpPr>
          <a:xfrm>
            <a:off x="1242003" y="8506468"/>
            <a:ext cx="1008555" cy="1010098"/>
            <a:chOff x="0" y="0"/>
            <a:chExt cx="1344740" cy="1346797"/>
          </a:xfrm>
        </p:grpSpPr>
        <p:sp>
          <p:nvSpPr>
            <p:cNvPr id="26" name="Freeform 26"/>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27" name="Group 27"/>
          <p:cNvGrpSpPr/>
          <p:nvPr/>
        </p:nvGrpSpPr>
        <p:grpSpPr>
          <a:xfrm>
            <a:off x="1549251" y="5723729"/>
            <a:ext cx="409975" cy="863906"/>
            <a:chOff x="0" y="0"/>
            <a:chExt cx="546633" cy="1151875"/>
          </a:xfrm>
        </p:grpSpPr>
        <p:sp>
          <p:nvSpPr>
            <p:cNvPr id="28" name="Freeform 28"/>
            <p:cNvSpPr/>
            <p:nvPr/>
          </p:nvSpPr>
          <p:spPr>
            <a:xfrm>
              <a:off x="0" y="0"/>
              <a:ext cx="546634" cy="1151875"/>
            </a:xfrm>
            <a:custGeom>
              <a:avLst/>
              <a:gdLst/>
              <a:ahLst/>
              <a:cxnLst/>
              <a:rect l="l" t="t" r="r" b="b"/>
              <a:pathLst>
                <a:path w="546634" h="1151875">
                  <a:moveTo>
                    <a:pt x="0" y="0"/>
                  </a:moveTo>
                  <a:lnTo>
                    <a:pt x="546634" y="0"/>
                  </a:lnTo>
                  <a:lnTo>
                    <a:pt x="546634" y="1151875"/>
                  </a:lnTo>
                  <a:lnTo>
                    <a:pt x="0" y="1151875"/>
                  </a:lnTo>
                  <a:close/>
                </a:path>
              </a:pathLst>
            </a:custGeom>
            <a:blipFill>
              <a:blip r:embed="rId4">
                <a:alphaModFix amt="0"/>
              </a:blip>
              <a:stretch>
                <a:fillRect l="-124399" r="-124399" b="35494"/>
              </a:stretch>
            </a:blipFill>
          </p:spPr>
          <p:txBody>
            <a:bodyPr/>
            <a:lstStyle/>
            <a:p>
              <a:endParaRPr lang="es-ES"/>
            </a:p>
          </p:txBody>
        </p:sp>
        <p:sp>
          <p:nvSpPr>
            <p:cNvPr id="29" name="TextBox 29"/>
            <p:cNvSpPr txBox="1"/>
            <p:nvPr/>
          </p:nvSpPr>
          <p:spPr>
            <a:xfrm>
              <a:off x="0" y="-9525"/>
              <a:ext cx="546633" cy="1161400"/>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30" name="Group 30"/>
          <p:cNvGrpSpPr/>
          <p:nvPr/>
        </p:nvGrpSpPr>
        <p:grpSpPr>
          <a:xfrm>
            <a:off x="1541293" y="7121791"/>
            <a:ext cx="409975" cy="863906"/>
            <a:chOff x="0" y="0"/>
            <a:chExt cx="546633" cy="1151875"/>
          </a:xfrm>
        </p:grpSpPr>
        <p:sp>
          <p:nvSpPr>
            <p:cNvPr id="31" name="Freeform 31"/>
            <p:cNvSpPr/>
            <p:nvPr/>
          </p:nvSpPr>
          <p:spPr>
            <a:xfrm>
              <a:off x="0" y="0"/>
              <a:ext cx="546634" cy="1151875"/>
            </a:xfrm>
            <a:custGeom>
              <a:avLst/>
              <a:gdLst/>
              <a:ahLst/>
              <a:cxnLst/>
              <a:rect l="l" t="t" r="r" b="b"/>
              <a:pathLst>
                <a:path w="546634" h="1151875">
                  <a:moveTo>
                    <a:pt x="0" y="0"/>
                  </a:moveTo>
                  <a:lnTo>
                    <a:pt x="546634" y="0"/>
                  </a:lnTo>
                  <a:lnTo>
                    <a:pt x="546634" y="1151875"/>
                  </a:lnTo>
                  <a:lnTo>
                    <a:pt x="0" y="1151875"/>
                  </a:lnTo>
                  <a:close/>
                </a:path>
              </a:pathLst>
            </a:custGeom>
            <a:blipFill>
              <a:blip r:embed="rId4">
                <a:alphaModFix amt="0"/>
              </a:blip>
              <a:stretch>
                <a:fillRect l="-124399" r="-124399" b="35494"/>
              </a:stretch>
            </a:blipFill>
          </p:spPr>
          <p:txBody>
            <a:bodyPr/>
            <a:lstStyle/>
            <a:p>
              <a:endParaRPr lang="es-ES"/>
            </a:p>
          </p:txBody>
        </p:sp>
        <p:sp>
          <p:nvSpPr>
            <p:cNvPr id="32" name="TextBox 32"/>
            <p:cNvSpPr txBox="1"/>
            <p:nvPr/>
          </p:nvSpPr>
          <p:spPr>
            <a:xfrm>
              <a:off x="0" y="-9525"/>
              <a:ext cx="546633" cy="1161400"/>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33" name="Group 33"/>
          <p:cNvGrpSpPr/>
          <p:nvPr/>
        </p:nvGrpSpPr>
        <p:grpSpPr>
          <a:xfrm>
            <a:off x="1531763" y="8570039"/>
            <a:ext cx="409975" cy="863906"/>
            <a:chOff x="0" y="0"/>
            <a:chExt cx="546633" cy="1151875"/>
          </a:xfrm>
        </p:grpSpPr>
        <p:sp>
          <p:nvSpPr>
            <p:cNvPr id="34" name="Freeform 34"/>
            <p:cNvSpPr/>
            <p:nvPr/>
          </p:nvSpPr>
          <p:spPr>
            <a:xfrm>
              <a:off x="0" y="0"/>
              <a:ext cx="546634" cy="1151875"/>
            </a:xfrm>
            <a:custGeom>
              <a:avLst/>
              <a:gdLst/>
              <a:ahLst/>
              <a:cxnLst/>
              <a:rect l="l" t="t" r="r" b="b"/>
              <a:pathLst>
                <a:path w="546634" h="1151875">
                  <a:moveTo>
                    <a:pt x="0" y="0"/>
                  </a:moveTo>
                  <a:lnTo>
                    <a:pt x="546634" y="0"/>
                  </a:lnTo>
                  <a:lnTo>
                    <a:pt x="546634" y="1151875"/>
                  </a:lnTo>
                  <a:lnTo>
                    <a:pt x="0" y="1151875"/>
                  </a:lnTo>
                  <a:close/>
                </a:path>
              </a:pathLst>
            </a:custGeom>
            <a:blipFill>
              <a:blip r:embed="rId4">
                <a:alphaModFix amt="0"/>
              </a:blip>
              <a:stretch>
                <a:fillRect l="-124399" r="-124399" b="35494"/>
              </a:stretch>
            </a:blipFill>
          </p:spPr>
          <p:txBody>
            <a:bodyPr/>
            <a:lstStyle/>
            <a:p>
              <a:endParaRPr lang="es-ES"/>
            </a:p>
          </p:txBody>
        </p:sp>
        <p:sp>
          <p:nvSpPr>
            <p:cNvPr id="35" name="TextBox 35"/>
            <p:cNvSpPr txBox="1"/>
            <p:nvPr/>
          </p:nvSpPr>
          <p:spPr>
            <a:xfrm>
              <a:off x="0" y="-9525"/>
              <a:ext cx="546633" cy="1161400"/>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5</a:t>
              </a:r>
            </a:p>
          </p:txBody>
        </p:sp>
      </p:grpSp>
      <p:sp>
        <p:nvSpPr>
          <p:cNvPr id="37" name="TextBox 10">
            <a:extLst>
              <a:ext uri="{FF2B5EF4-FFF2-40B4-BE49-F238E27FC236}">
                <a16:creationId xmlns:a16="http://schemas.microsoft.com/office/drawing/2014/main" id="{ABC5163F-ADE1-0283-E473-B4FA24AD9B6B}"/>
              </a:ext>
            </a:extLst>
          </p:cNvPr>
          <p:cNvSpPr txBox="1"/>
          <p:nvPr/>
        </p:nvSpPr>
        <p:spPr>
          <a:xfrm>
            <a:off x="2696146" y="4282237"/>
            <a:ext cx="12200325" cy="716350"/>
          </a:xfrm>
          <a:prstGeom prst="rect">
            <a:avLst/>
          </a:prstGeom>
        </p:spPr>
        <p:txBody>
          <a:bodyPr lIns="0" tIns="0" rIns="0" bIns="0" rtlCol="0" anchor="t">
            <a:spAutoFit/>
          </a:bodyPr>
          <a:lstStyle/>
          <a:p>
            <a:pPr lvl="0" indent="0">
              <a:lnSpc>
                <a:spcPts val="2880"/>
              </a:lnSpc>
              <a:spcBef>
                <a:spcPct val="0"/>
              </a:spcBef>
            </a:pPr>
            <a:r>
              <a:rPr lang="en-US" sz="2400" dirty="0">
                <a:solidFill>
                  <a:srgbClr val="000000"/>
                </a:solidFill>
                <a:latin typeface="Lato Light"/>
                <a:sym typeface="Lato Light"/>
              </a:rPr>
              <a:t>Recognize and address the limitations of artificial intelligence. Identify bias, hallucinations, and misinformation as structural features, rather than occasional errors.</a:t>
            </a:r>
          </a:p>
        </p:txBody>
      </p:sp>
      <p:sp>
        <p:nvSpPr>
          <p:cNvPr id="39" name="TextBox 10">
            <a:extLst>
              <a:ext uri="{FF2B5EF4-FFF2-40B4-BE49-F238E27FC236}">
                <a16:creationId xmlns:a16="http://schemas.microsoft.com/office/drawing/2014/main" id="{D5C9FB60-2CF0-EF72-093D-037EAA83DE52}"/>
              </a:ext>
            </a:extLst>
          </p:cNvPr>
          <p:cNvSpPr txBox="1"/>
          <p:nvPr/>
        </p:nvSpPr>
        <p:spPr>
          <a:xfrm>
            <a:off x="2714492" y="5829457"/>
            <a:ext cx="12200325" cy="716350"/>
          </a:xfrm>
          <a:prstGeom prst="rect">
            <a:avLst/>
          </a:prstGeom>
        </p:spPr>
        <p:txBody>
          <a:bodyPr lIns="0" tIns="0" rIns="0" bIns="0" rtlCol="0" anchor="t">
            <a:spAutoFit/>
          </a:bodyPr>
          <a:lstStyle/>
          <a:p>
            <a:pPr lvl="0" indent="0">
              <a:lnSpc>
                <a:spcPts val="2880"/>
              </a:lnSpc>
              <a:spcBef>
                <a:spcPct val="0"/>
              </a:spcBef>
            </a:pPr>
            <a:r>
              <a:rPr lang="en-US" sz="2400" dirty="0">
                <a:solidFill>
                  <a:srgbClr val="000000"/>
                </a:solidFill>
                <a:latin typeface="Lato Light"/>
                <a:sym typeface="Lato Light"/>
              </a:rPr>
              <a:t>Use deontological, care-based approaches when AI supports decisions in assessment, guidance, and personalization.</a:t>
            </a:r>
          </a:p>
        </p:txBody>
      </p:sp>
      <p:sp>
        <p:nvSpPr>
          <p:cNvPr id="41" name="TextBox 10">
            <a:extLst>
              <a:ext uri="{FF2B5EF4-FFF2-40B4-BE49-F238E27FC236}">
                <a16:creationId xmlns:a16="http://schemas.microsoft.com/office/drawing/2014/main" id="{D7DCF9C4-77FE-EA95-E68A-B6356D397497}"/>
              </a:ext>
            </a:extLst>
          </p:cNvPr>
          <p:cNvSpPr txBox="1"/>
          <p:nvPr/>
        </p:nvSpPr>
        <p:spPr>
          <a:xfrm>
            <a:off x="2714492" y="7195569"/>
            <a:ext cx="12200325" cy="716350"/>
          </a:xfrm>
          <a:prstGeom prst="rect">
            <a:avLst/>
          </a:prstGeom>
        </p:spPr>
        <p:txBody>
          <a:bodyPr lIns="0" tIns="0" rIns="0" bIns="0" rtlCol="0" anchor="t">
            <a:spAutoFit/>
          </a:bodyPr>
          <a:lstStyle/>
          <a:p>
            <a:pPr lvl="0" indent="0">
              <a:lnSpc>
                <a:spcPts val="2880"/>
              </a:lnSpc>
              <a:spcBef>
                <a:spcPct val="0"/>
              </a:spcBef>
            </a:pPr>
            <a:r>
              <a:rPr lang="en-US" sz="2400" dirty="0">
                <a:solidFill>
                  <a:srgbClr val="000000"/>
                </a:solidFill>
                <a:latin typeface="Lato Light"/>
                <a:sym typeface="Lato Light"/>
              </a:rPr>
              <a:t>Interpret, verify, and critically evaluate AI-generated information and recommendations before using them in education.</a:t>
            </a:r>
          </a:p>
        </p:txBody>
      </p:sp>
      <p:sp>
        <p:nvSpPr>
          <p:cNvPr id="43" name="TextBox 10">
            <a:extLst>
              <a:ext uri="{FF2B5EF4-FFF2-40B4-BE49-F238E27FC236}">
                <a16:creationId xmlns:a16="http://schemas.microsoft.com/office/drawing/2014/main" id="{05E3A7EB-1572-1F27-4877-1792B41C2EA7}"/>
              </a:ext>
            </a:extLst>
          </p:cNvPr>
          <p:cNvSpPr txBox="1"/>
          <p:nvPr/>
        </p:nvSpPr>
        <p:spPr>
          <a:xfrm>
            <a:off x="2714492" y="8703453"/>
            <a:ext cx="12200325" cy="1088247"/>
          </a:xfrm>
          <a:prstGeom prst="rect">
            <a:avLst/>
          </a:prstGeom>
        </p:spPr>
        <p:txBody>
          <a:bodyPr lIns="0" tIns="0" rIns="0" bIns="0" rtlCol="0" anchor="t">
            <a:spAutoFit/>
          </a:bodyPr>
          <a:lstStyle/>
          <a:p>
            <a:pPr lvl="0" indent="0">
              <a:lnSpc>
                <a:spcPts val="2880"/>
              </a:lnSpc>
              <a:spcBef>
                <a:spcPct val="0"/>
              </a:spcBef>
            </a:pPr>
            <a:r>
              <a:rPr lang="en-US" sz="2400" dirty="0">
                <a:solidFill>
                  <a:srgbClr val="000000"/>
                </a:solidFill>
                <a:latin typeface="Lato Light"/>
                <a:sym typeface="Lato Light"/>
              </a:rPr>
              <a:t>Maintain human oversight and professional accountability. Ensure you remain ultimately responsible for the decision and the ethical guarantor, applying professional judgment that no algorithm can replicate.</a:t>
            </a:r>
          </a:p>
        </p:txBody>
      </p:sp>
      <p:sp>
        <p:nvSpPr>
          <p:cNvPr id="38" name="TextBox 38">
            <a:extLst>
              <a:ext uri="{FF2B5EF4-FFF2-40B4-BE49-F238E27FC236}">
                <a16:creationId xmlns:a16="http://schemas.microsoft.com/office/drawing/2014/main" id="{4113070B-A1D1-0E76-29DD-AECE3C7DDD02}"/>
              </a:ext>
            </a:extLst>
          </p:cNvPr>
          <p:cNvSpPr txBox="1"/>
          <p:nvPr/>
        </p:nvSpPr>
        <p:spPr>
          <a:xfrm>
            <a:off x="1070639" y="1949167"/>
            <a:ext cx="11015739" cy="36195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Upon completion of this module, participants will be able to:</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1028700" y="1085850"/>
            <a:ext cx="2965847"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INTRODUCTION</a:t>
            </a:r>
          </a:p>
        </p:txBody>
      </p:sp>
      <p:sp>
        <p:nvSpPr>
          <p:cNvPr id="5" name="TextBox 5"/>
          <p:cNvSpPr txBox="1"/>
          <p:nvPr/>
        </p:nvSpPr>
        <p:spPr>
          <a:xfrm>
            <a:off x="1028700" y="2181028"/>
            <a:ext cx="10263264" cy="54292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Artificial intelligence is playing an increasingly important role in education and training. As a CVET trainer, you may already be using AI tools to support content creation, learning activities, assessment, or administrative tasks. Understanding how to use these technologies responsibly is becoming an increasingly important professional skill.</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In this module, you will explore how to apply critical thinking and ethical decision-making to the use of AI in educational contexts. You will reflect on aspects such as the analysis of AI-generated information, the assessment of risks and benefits, professional responsibility, and the impact of technological decisions on students and educational practice.</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The goal is not simply to learn about AI tools, but to develop the knowledge and judgment necessary to critically evaluate the use of AI and make informed and ethical decisions in continuing professional development.</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081661" y="0"/>
            <a:ext cx="7206339" cy="10287000"/>
            <a:chOff x="0" y="0"/>
            <a:chExt cx="9608452" cy="13716000"/>
          </a:xfrm>
        </p:grpSpPr>
        <p:sp>
          <p:nvSpPr>
            <p:cNvPr id="3" name="Freeform 3"/>
            <p:cNvSpPr/>
            <p:nvPr/>
          </p:nvSpPr>
          <p:spPr>
            <a:xfrm>
              <a:off x="0" y="0"/>
              <a:ext cx="9608439" cy="13716000"/>
            </a:xfrm>
            <a:custGeom>
              <a:avLst/>
              <a:gdLst/>
              <a:ahLst/>
              <a:cxnLst/>
              <a:rect l="l" t="t" r="r" b="b"/>
              <a:pathLst>
                <a:path w="9608439" h="13716000">
                  <a:moveTo>
                    <a:pt x="0" y="0"/>
                  </a:moveTo>
                  <a:lnTo>
                    <a:pt x="9608439" y="0"/>
                  </a:lnTo>
                  <a:lnTo>
                    <a:pt x="9608439" y="13716000"/>
                  </a:lnTo>
                  <a:lnTo>
                    <a:pt x="0" y="13716000"/>
                  </a:lnTo>
                  <a:lnTo>
                    <a:pt x="0" y="0"/>
                  </a:lnTo>
                  <a:close/>
                </a:path>
              </a:pathLst>
            </a:custGeom>
            <a:blipFill>
              <a:blip r:embed="rId4"/>
              <a:stretch>
                <a:fillRect t="-2515" b="-2515"/>
              </a:stretch>
            </a:blipFill>
          </p:spPr>
          <p:txBody>
            <a:bodyPr/>
            <a:lstStyle/>
            <a:p>
              <a:endParaRPr lang="es-ES"/>
            </a:p>
          </p:txBody>
        </p:sp>
      </p:grpSp>
      <p:sp>
        <p:nvSpPr>
          <p:cNvPr id="4" name="TextBox 4"/>
          <p:cNvSpPr txBox="1"/>
          <p:nvPr/>
        </p:nvSpPr>
        <p:spPr>
          <a:xfrm>
            <a:off x="1028700" y="2428875"/>
            <a:ext cx="9586569" cy="6294800"/>
          </a:xfrm>
          <a:prstGeom prst="rect">
            <a:avLst/>
          </a:prstGeom>
        </p:spPr>
        <p:txBody>
          <a:bodyPr lIns="0" tIns="0" rIns="0" bIns="0" rtlCol="0" anchor="t">
            <a:spAutoFit/>
          </a:bodyPr>
          <a:lstStyle/>
          <a:p>
            <a:pPr marL="0" lvl="0" indent="0" algn="just">
              <a:lnSpc>
                <a:spcPts val="2879"/>
              </a:lnSpc>
            </a:pPr>
            <a:endParaRPr dirty="0"/>
          </a:p>
          <a:p>
            <a:pPr marL="434340" lvl="1" indent="-217170" algn="just">
              <a:lnSpc>
                <a:spcPts val="2879"/>
              </a:lnSpc>
              <a:buAutoNum type="arabicPeriod"/>
            </a:pPr>
            <a:r>
              <a:rPr lang="en-US" sz="2400" b="1" u="none" strike="noStrike" dirty="0">
                <a:solidFill>
                  <a:srgbClr val="000000"/>
                </a:solidFill>
                <a:latin typeface="Lato Bold"/>
                <a:ea typeface="Lato Bold"/>
                <a:cs typeface="Lato Bold"/>
                <a:sym typeface="Lato Bold"/>
              </a:rPr>
              <a:t>UNESCO Recommendation on the Ethics of Artificial Intelligence (2021)</a:t>
            </a:r>
          </a:p>
          <a:p>
            <a:pPr marL="365125" algn="just">
              <a:lnSpc>
                <a:spcPts val="2879"/>
              </a:lnSpc>
            </a:pPr>
            <a:r>
              <a:rPr lang="en-US" sz="2400" u="none" strike="noStrike" dirty="0">
                <a:solidFill>
                  <a:srgbClr val="000000"/>
                </a:solidFill>
                <a:latin typeface="Lato Light"/>
                <a:ea typeface="Lato Light"/>
                <a:cs typeface="Lato Light"/>
                <a:sym typeface="Lato Light"/>
              </a:rPr>
              <a:t>A non-binding global ethical framework adopted by UNESCO's 193 member states. It emphasizes that AI must respect human rights, serve the common good, and be subject to human oversight. In education, this means that AI tools must support equitable access, protect student privacy, and ensure that technology enhances, rather than replaces, human pedagogical judgment.</a:t>
            </a:r>
          </a:p>
          <a:p>
            <a:pPr algn="just">
              <a:lnSpc>
                <a:spcPts val="2879"/>
              </a:lnSpc>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pPr>
            <a:r>
              <a:rPr lang="en-US" sz="2400" b="1" u="none" strike="noStrike" dirty="0">
                <a:solidFill>
                  <a:srgbClr val="000000"/>
                </a:solidFill>
                <a:latin typeface="Lato Bold"/>
                <a:ea typeface="Lato Bold"/>
                <a:cs typeface="Lato Bold"/>
                <a:sym typeface="Lato Bold"/>
              </a:rPr>
              <a:t>2. European Union AI Act (2024)</a:t>
            </a:r>
          </a:p>
          <a:p>
            <a:pPr marL="365125" lvl="1" indent="4763" algn="just">
              <a:lnSpc>
                <a:spcPts val="2879"/>
              </a:lnSpc>
            </a:pPr>
            <a:r>
              <a:rPr lang="en-US" sz="2400" u="none" strike="noStrike" dirty="0">
                <a:solidFill>
                  <a:srgbClr val="000000"/>
                </a:solidFill>
                <a:latin typeface="Lato Light"/>
                <a:ea typeface="Lato Light"/>
                <a:cs typeface="Lato Light"/>
                <a:sym typeface="Lato Light"/>
              </a:rPr>
              <a:t>The first comprehensive law regulating artificial intelligence. It establishes risk-based requirements for transparency, security, and the protection of fundamental rights. For education systems, it emphasizes the need for human oversight in high-impact decisions and accountability mechanisms to redress harm.</a:t>
            </a:r>
          </a:p>
          <a:p>
            <a:pPr marL="434340" lvl="1" indent="-217170" algn="just">
              <a:lnSpc>
                <a:spcPts val="2879"/>
              </a:lnSpc>
            </a:pPr>
            <a:endParaRPr lang="en-US" sz="2400" u="none" strike="noStrike" dirty="0">
              <a:solidFill>
                <a:srgbClr val="000000"/>
              </a:solidFill>
              <a:latin typeface="Lato Light"/>
              <a:ea typeface="Lato Light"/>
              <a:cs typeface="Lato Light"/>
              <a:sym typeface="Lato Light"/>
            </a:endParaRPr>
          </a:p>
        </p:txBody>
      </p:sp>
      <p:sp>
        <p:nvSpPr>
          <p:cNvPr id="5" name="TextBox 5"/>
          <p:cNvSpPr txBox="1"/>
          <p:nvPr/>
        </p:nvSpPr>
        <p:spPr>
          <a:xfrm>
            <a:off x="1028700" y="1038225"/>
            <a:ext cx="7694116" cy="628650"/>
          </a:xfrm>
          <a:prstGeom prst="rect">
            <a:avLst/>
          </a:prstGeom>
        </p:spPr>
        <p:txBody>
          <a:bodyPr lIns="0" tIns="0" rIns="0" bIns="0" rtlCol="0" anchor="t">
            <a:spAutoFit/>
          </a:bodyPr>
          <a:lstStyle/>
          <a:p>
            <a:pPr algn="ctr">
              <a:lnSpc>
                <a:spcPts val="5039"/>
              </a:lnSpc>
              <a:spcBef>
                <a:spcPct val="0"/>
              </a:spcBef>
            </a:pPr>
            <a:r>
              <a:rPr lang="en-US" sz="4199">
                <a:solidFill>
                  <a:srgbClr val="000000"/>
                </a:solidFill>
                <a:latin typeface="Oswald"/>
                <a:ea typeface="Oswald"/>
                <a:cs typeface="Oswald"/>
                <a:sym typeface="Oswald"/>
              </a:rPr>
              <a:t>INTERNATIONAL ETHICAL FRAMEWORKS</a:t>
            </a: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081661" y="0"/>
            <a:ext cx="7206339" cy="10287000"/>
            <a:chOff x="0" y="0"/>
            <a:chExt cx="9608452" cy="13716000"/>
          </a:xfrm>
        </p:grpSpPr>
        <p:sp>
          <p:nvSpPr>
            <p:cNvPr id="3" name="Freeform 3"/>
            <p:cNvSpPr/>
            <p:nvPr/>
          </p:nvSpPr>
          <p:spPr>
            <a:xfrm>
              <a:off x="0" y="0"/>
              <a:ext cx="9608439" cy="13716000"/>
            </a:xfrm>
            <a:custGeom>
              <a:avLst/>
              <a:gdLst/>
              <a:ahLst/>
              <a:cxnLst/>
              <a:rect l="l" t="t" r="r" b="b"/>
              <a:pathLst>
                <a:path w="9608439" h="13716000">
                  <a:moveTo>
                    <a:pt x="0" y="0"/>
                  </a:moveTo>
                  <a:lnTo>
                    <a:pt x="9608439" y="0"/>
                  </a:lnTo>
                  <a:lnTo>
                    <a:pt x="9608439" y="13716000"/>
                  </a:lnTo>
                  <a:lnTo>
                    <a:pt x="0" y="13716000"/>
                  </a:lnTo>
                  <a:lnTo>
                    <a:pt x="0" y="0"/>
                  </a:lnTo>
                  <a:close/>
                </a:path>
              </a:pathLst>
            </a:custGeom>
            <a:blipFill>
              <a:blip r:embed="rId4"/>
              <a:stretch>
                <a:fillRect t="-2515" b="-2515"/>
              </a:stretch>
            </a:blipFill>
          </p:spPr>
          <p:txBody>
            <a:bodyPr/>
            <a:lstStyle/>
            <a:p>
              <a:endParaRPr lang="es-ES"/>
            </a:p>
          </p:txBody>
        </p:sp>
      </p:grpSp>
      <p:sp>
        <p:nvSpPr>
          <p:cNvPr id="4" name="TextBox 4"/>
          <p:cNvSpPr txBox="1"/>
          <p:nvPr/>
        </p:nvSpPr>
        <p:spPr>
          <a:xfrm>
            <a:off x="1028700" y="2171700"/>
            <a:ext cx="9169707" cy="3422219"/>
          </a:xfrm>
          <a:prstGeom prst="rect">
            <a:avLst/>
          </a:prstGeom>
        </p:spPr>
        <p:txBody>
          <a:bodyPr lIns="0" tIns="0" rIns="0" bIns="0" rtlCol="0" anchor="t">
            <a:spAutoFit/>
          </a:bodyPr>
          <a:lstStyle/>
          <a:p>
            <a:pPr marL="0" lvl="0" indent="0" algn="just">
              <a:lnSpc>
                <a:spcPts val="7854"/>
              </a:lnSpc>
            </a:pPr>
            <a:endParaRPr dirty="0"/>
          </a:p>
          <a:p>
            <a:pPr marL="0" lvl="0" indent="0" algn="just">
              <a:lnSpc>
                <a:spcPts val="4488"/>
              </a:lnSpc>
            </a:pPr>
            <a:r>
              <a:rPr lang="en-US" sz="2400" u="none" strike="noStrike" dirty="0">
                <a:solidFill>
                  <a:srgbClr val="000000"/>
                </a:solidFill>
                <a:latin typeface="Lato"/>
                <a:ea typeface="Lato"/>
                <a:cs typeface="Lato"/>
                <a:sym typeface="Lato"/>
              </a:rPr>
              <a:t>3. </a:t>
            </a:r>
            <a:r>
              <a:rPr lang="en-US" sz="2400" b="1" u="none" strike="noStrike" dirty="0">
                <a:solidFill>
                  <a:srgbClr val="000000"/>
                </a:solidFill>
                <a:latin typeface="Lato Bold"/>
                <a:ea typeface="Lato Bold"/>
                <a:cs typeface="Lato Bold"/>
                <a:sym typeface="Lato Bold"/>
              </a:rPr>
              <a:t>General Data Protection Regulation (GDPR)</a:t>
            </a:r>
          </a:p>
          <a:p>
            <a:pPr marL="365125" lvl="0" indent="0" algn="just">
              <a:lnSpc>
                <a:spcPts val="2879"/>
              </a:lnSpc>
            </a:pPr>
            <a:r>
              <a:rPr lang="en-US" sz="2400" dirty="0">
                <a:solidFill>
                  <a:srgbClr val="000000"/>
                </a:solidFill>
                <a:latin typeface="Lato Light"/>
                <a:sym typeface="Lato Light"/>
              </a:rPr>
              <a:t>The European privacy framework applies to any system that processes personal data. In the field of vocational training, this implies clear consent for the use of data, transparent data governance, and the right to refuse automated decision-making that has legal consequences for employment or access to training.</a:t>
            </a:r>
          </a:p>
        </p:txBody>
      </p:sp>
      <p:sp>
        <p:nvSpPr>
          <p:cNvPr id="5" name="TextBox 5"/>
          <p:cNvSpPr txBox="1"/>
          <p:nvPr/>
        </p:nvSpPr>
        <p:spPr>
          <a:xfrm>
            <a:off x="1028700" y="1038225"/>
            <a:ext cx="7694116" cy="628650"/>
          </a:xfrm>
          <a:prstGeom prst="rect">
            <a:avLst/>
          </a:prstGeom>
        </p:spPr>
        <p:txBody>
          <a:bodyPr lIns="0" tIns="0" rIns="0" bIns="0" rtlCol="0" anchor="t">
            <a:spAutoFit/>
          </a:bodyPr>
          <a:lstStyle/>
          <a:p>
            <a:pPr algn="ctr">
              <a:lnSpc>
                <a:spcPts val="5039"/>
              </a:lnSpc>
              <a:spcBef>
                <a:spcPct val="0"/>
              </a:spcBef>
            </a:pPr>
            <a:r>
              <a:rPr lang="en-US" sz="4199">
                <a:solidFill>
                  <a:srgbClr val="000000"/>
                </a:solidFill>
                <a:latin typeface="Oswald"/>
                <a:ea typeface="Oswald"/>
                <a:cs typeface="Oswald"/>
                <a:sym typeface="Oswald"/>
              </a:rPr>
              <a:t>INTERNATIONAL ETHICAL FRAMEWORKS</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7746" y="1549908"/>
            <a:ext cx="6382004" cy="7263384"/>
          </a:xfrm>
          <a:prstGeom prst="rect">
            <a:avLst/>
          </a:prstGeom>
        </p:spPr>
        <p:txBody>
          <a:bodyPr lIns="0" tIns="0" rIns="0" bIns="0" rtlCol="0" anchor="t">
            <a:spAutoFit/>
          </a:bodyPr>
          <a:lstStyle/>
          <a:p>
            <a:pPr marL="0" lvl="0" indent="0" algn="l">
              <a:lnSpc>
                <a:spcPts val="7127"/>
              </a:lnSpc>
              <a:spcBef>
                <a:spcPct val="0"/>
              </a:spcBef>
            </a:pPr>
            <a:r>
              <a:rPr lang="en-US" sz="6599" u="none">
                <a:solidFill>
                  <a:srgbClr val="000000"/>
                </a:solidFill>
                <a:latin typeface="Oswald"/>
                <a:ea typeface="Oswald"/>
                <a:cs typeface="Oswald"/>
                <a:sym typeface="Oswald"/>
              </a:rPr>
              <a:t>UNIT 1:</a:t>
            </a:r>
          </a:p>
          <a:p>
            <a:pPr marL="0" lvl="0" indent="0" algn="l">
              <a:lnSpc>
                <a:spcPts val="7127"/>
              </a:lnSpc>
              <a:spcBef>
                <a:spcPct val="0"/>
              </a:spcBef>
            </a:pPr>
            <a:r>
              <a:rPr lang="en-US" sz="6599" u="none">
                <a:solidFill>
                  <a:srgbClr val="000000"/>
                </a:solidFill>
                <a:latin typeface="Oswald"/>
                <a:ea typeface="Oswald"/>
                <a:cs typeface="Oswald"/>
                <a:sym typeface="Oswald"/>
              </a:rPr>
              <a:t>EVALUATE DECISIONS BASED ON ARTIFICIAL INTELLIGENCE AND UNDERSTAND THEIR EDUCATIONAL IMPACT</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06047" y="3281437"/>
            <a:ext cx="13085976" cy="6848188"/>
          </a:xfrm>
          <a:custGeom>
            <a:avLst/>
            <a:gdLst/>
            <a:ahLst/>
            <a:cxnLst/>
            <a:rect l="l" t="t" r="r" b="b"/>
            <a:pathLst>
              <a:path w="13085976" h="6848188">
                <a:moveTo>
                  <a:pt x="0" y="0"/>
                </a:moveTo>
                <a:lnTo>
                  <a:pt x="13085977" y="0"/>
                </a:lnTo>
                <a:lnTo>
                  <a:pt x="13085977" y="6848189"/>
                </a:lnTo>
                <a:lnTo>
                  <a:pt x="0" y="6848189"/>
                </a:lnTo>
                <a:lnTo>
                  <a:pt x="0" y="0"/>
                </a:lnTo>
                <a:close/>
              </a:path>
            </a:pathLst>
          </a:custGeom>
          <a:blipFill>
            <a:blip r:embed="rId4"/>
            <a:stretch>
              <a:fillRect/>
            </a:stretch>
          </a:blipFill>
        </p:spPr>
        <p:txBody>
          <a:bodyPr/>
          <a:lstStyle/>
          <a:p>
            <a:endParaRPr lang="es-ES"/>
          </a:p>
        </p:txBody>
      </p:sp>
      <p:sp>
        <p:nvSpPr>
          <p:cNvPr id="3" name="TextBox 3"/>
          <p:cNvSpPr txBox="1"/>
          <p:nvPr/>
        </p:nvSpPr>
        <p:spPr>
          <a:xfrm>
            <a:off x="844448" y="948785"/>
            <a:ext cx="12209174" cy="2575833"/>
          </a:xfrm>
          <a:prstGeom prst="rect">
            <a:avLst/>
          </a:prstGeom>
        </p:spPr>
        <p:txBody>
          <a:bodyPr lIns="0" tIns="0" rIns="0" bIns="0" rtlCol="0" anchor="t">
            <a:spAutoFit/>
          </a:bodyPr>
          <a:lstStyle/>
          <a:p>
            <a:pPr marL="365125" algn="just">
              <a:lnSpc>
                <a:spcPts val="2879"/>
              </a:lnSpc>
              <a:spcBef>
                <a:spcPct val="0"/>
              </a:spcBef>
            </a:pPr>
            <a:r>
              <a:rPr lang="en-US" sz="2400" dirty="0">
                <a:solidFill>
                  <a:srgbClr val="000000"/>
                </a:solidFill>
                <a:latin typeface="Lato Light"/>
                <a:sym typeface="Lato Light"/>
              </a:rPr>
              <a:t>At the end of this course, as a Continuous Vocational Training trainer, you will be able to critically evaluate a recommendation generated by artificial intelligence, distinguishing its support function from its final responsibility in decision-making, and predict its educational impact on adult learners in vocational training for employment environments.</a:t>
            </a:r>
          </a:p>
          <a:p>
            <a:pPr marL="365125" algn="just">
              <a:lnSpc>
                <a:spcPts val="2879"/>
              </a:lnSpc>
              <a:spcBef>
                <a:spcPct val="0"/>
              </a:spcBef>
            </a:pPr>
            <a:endParaRPr lang="en-US" sz="2400" dirty="0">
              <a:solidFill>
                <a:srgbClr val="000000"/>
              </a:solidFill>
              <a:latin typeface="Lato Light"/>
              <a:sym typeface="Lato Light"/>
            </a:endParaRPr>
          </a:p>
          <a:p>
            <a:pPr marL="365125" algn="just">
              <a:lnSpc>
                <a:spcPts val="2879"/>
              </a:lnSpc>
              <a:spcBef>
                <a:spcPct val="0"/>
              </a:spcBef>
            </a:pPr>
            <a:r>
              <a:rPr lang="en-US" sz="2400" dirty="0">
                <a:solidFill>
                  <a:srgbClr val="000000"/>
                </a:solidFill>
                <a:latin typeface="Lato Light"/>
                <a:sym typeface="Lato Light"/>
              </a:rPr>
              <a:t>This unit introduces you to the evaluation of AI-supported decisions as probabilistic processes, which are neither neutral nor objective.</a:t>
            </a:r>
          </a:p>
        </p:txBody>
      </p:sp>
      <p:grpSp>
        <p:nvGrpSpPr>
          <p:cNvPr id="4" name="Group 4"/>
          <p:cNvGrpSpPr/>
          <p:nvPr/>
        </p:nvGrpSpPr>
        <p:grpSpPr>
          <a:xfrm>
            <a:off x="13363277" y="1491238"/>
            <a:ext cx="4924723" cy="5214301"/>
            <a:chOff x="0" y="0"/>
            <a:chExt cx="8250568" cy="8735708"/>
          </a:xfrm>
        </p:grpSpPr>
        <p:sp>
          <p:nvSpPr>
            <p:cNvPr id="5" name="Freeform 5"/>
            <p:cNvSpPr/>
            <p:nvPr/>
          </p:nvSpPr>
          <p:spPr>
            <a:xfrm>
              <a:off x="0" y="0"/>
              <a:ext cx="8250555" cy="8735695"/>
            </a:xfrm>
            <a:custGeom>
              <a:avLst/>
              <a:gdLst/>
              <a:ahLst/>
              <a:cxnLst/>
              <a:rect l="l" t="t" r="r" b="b"/>
              <a:pathLst>
                <a:path w="8250555" h="8735695">
                  <a:moveTo>
                    <a:pt x="0" y="0"/>
                  </a:moveTo>
                  <a:lnTo>
                    <a:pt x="8250555" y="0"/>
                  </a:lnTo>
                  <a:lnTo>
                    <a:pt x="8250555" y="8735695"/>
                  </a:lnTo>
                  <a:lnTo>
                    <a:pt x="0" y="8735695"/>
                  </a:lnTo>
                  <a:lnTo>
                    <a:pt x="0" y="0"/>
                  </a:lnTo>
                  <a:close/>
                </a:path>
              </a:pathLst>
            </a:custGeom>
            <a:blipFill>
              <a:blip r:embed="rId5"/>
              <a:stretch>
                <a:fillRect r="-5880"/>
              </a:stretch>
            </a:blipFill>
          </p:spPr>
          <p:txBody>
            <a:bodyPr/>
            <a:lstStyle/>
            <a:p>
              <a:endParaRPr lang="es-ES"/>
            </a:p>
          </p:txBody>
        </p:sp>
      </p:gr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47162" y="2201262"/>
            <a:ext cx="6667267" cy="2203937"/>
          </a:xfrm>
          <a:prstGeom prst="rect">
            <a:avLst/>
          </a:prstGeom>
        </p:spPr>
        <p:txBody>
          <a:bodyPr lIns="0" tIns="0" rIns="0" bIns="0" rtlCol="0" anchor="t">
            <a:spAutoFit/>
          </a:bodyPr>
          <a:lstStyle/>
          <a:p>
            <a:pPr marL="365125" algn="just">
              <a:lnSpc>
                <a:spcPts val="2879"/>
              </a:lnSpc>
              <a:spcBef>
                <a:spcPct val="0"/>
              </a:spcBef>
            </a:pPr>
            <a:r>
              <a:rPr lang="en-US" sz="2400" dirty="0">
                <a:solidFill>
                  <a:srgbClr val="000000"/>
                </a:solidFill>
                <a:latin typeface="Lato Light"/>
                <a:sym typeface="Lato Light"/>
              </a:rPr>
              <a:t>In CVET, AI is increasingly used to support assessment, guidance, curriculum personalization, and educational feedback. While these technologies offer new opportunities for efficiency, they do not make educational decisions autonomously.</a:t>
            </a:r>
          </a:p>
        </p:txBody>
      </p:sp>
      <p:sp>
        <p:nvSpPr>
          <p:cNvPr id="3" name="TextBox 3"/>
          <p:cNvSpPr txBox="1"/>
          <p:nvPr/>
        </p:nvSpPr>
        <p:spPr>
          <a:xfrm>
            <a:off x="1002854" y="1038225"/>
            <a:ext cx="13170346" cy="641201"/>
          </a:xfrm>
          <a:prstGeom prst="rect">
            <a:avLst/>
          </a:prstGeom>
        </p:spPr>
        <p:txBody>
          <a:bodyPr wrap="square"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AI IN CVET CONTEXTS: WHY EVALUATE DECISIONS?</a:t>
            </a:r>
          </a:p>
        </p:txBody>
      </p:sp>
      <p:sp>
        <p:nvSpPr>
          <p:cNvPr id="4" name="TextBox 4"/>
          <p:cNvSpPr txBox="1"/>
          <p:nvPr/>
        </p:nvSpPr>
        <p:spPr>
          <a:xfrm>
            <a:off x="8333170" y="2182048"/>
            <a:ext cx="8961120" cy="5922903"/>
          </a:xfrm>
          <a:prstGeom prst="rect">
            <a:avLst/>
          </a:prstGeom>
        </p:spPr>
        <p:txBody>
          <a:bodyPr lIns="0" tIns="0" rIns="0" bIns="0" rtlCol="0" anchor="t">
            <a:spAutoFit/>
          </a:bodyPr>
          <a:lstStyle/>
          <a:p>
            <a:pPr marL="365125" lvl="0" indent="0" algn="just">
              <a:lnSpc>
                <a:spcPts val="2879"/>
              </a:lnSpc>
              <a:spcBef>
                <a:spcPct val="0"/>
              </a:spcBef>
            </a:pPr>
            <a:r>
              <a:rPr lang="en-US" sz="2400" dirty="0">
                <a:solidFill>
                  <a:srgbClr val="000000"/>
                </a:solidFill>
                <a:latin typeface="Lato Light"/>
                <a:sym typeface="Lato Light"/>
              </a:rPr>
              <a:t>AI works with historical data and statistical models that generally produce probabilistic results; therefore, it does not understand the educational context, does not address moral discourse, and is not responsible for the information it produces.</a:t>
            </a:r>
          </a:p>
          <a:p>
            <a:pPr marL="365125" lvl="0" indent="0" algn="just">
              <a:lnSpc>
                <a:spcPts val="2879"/>
              </a:lnSpc>
              <a:spcBef>
                <a:spcPct val="0"/>
              </a:spcBef>
            </a:pPr>
            <a:endParaRPr lang="en-US" sz="2400" dirty="0">
              <a:solidFill>
                <a:srgbClr val="000000"/>
              </a:solidFill>
              <a:latin typeface="Lato Light"/>
              <a:sym typeface="Lato Light"/>
            </a:endParaRPr>
          </a:p>
          <a:p>
            <a:pPr marL="365125" lvl="0" indent="0" algn="just">
              <a:lnSpc>
                <a:spcPts val="2879"/>
              </a:lnSpc>
              <a:spcBef>
                <a:spcPct val="0"/>
              </a:spcBef>
            </a:pPr>
            <a:endParaRPr lang="en-US" sz="2400" dirty="0">
              <a:solidFill>
                <a:srgbClr val="000000"/>
              </a:solidFill>
              <a:latin typeface="Lato Light"/>
              <a:sym typeface="Lato Light"/>
            </a:endParaRPr>
          </a:p>
          <a:p>
            <a:pPr marL="365125" lvl="0" indent="0" algn="just">
              <a:lnSpc>
                <a:spcPts val="2879"/>
              </a:lnSpc>
              <a:spcBef>
                <a:spcPct val="0"/>
              </a:spcBef>
            </a:pPr>
            <a:r>
              <a:rPr lang="en-US" sz="2400" dirty="0">
                <a:solidFill>
                  <a:srgbClr val="000000"/>
                </a:solidFill>
                <a:latin typeface="Lato Light"/>
                <a:sym typeface="Lato Light"/>
              </a:rPr>
              <a:t>As UNESCO stated, AI must be human-centered: professional judgment, educational values, and ethical responsibility still belong to educators.</a:t>
            </a:r>
          </a:p>
          <a:p>
            <a:pPr marL="365125" lvl="0" indent="0" algn="just">
              <a:lnSpc>
                <a:spcPts val="2879"/>
              </a:lnSpc>
              <a:spcBef>
                <a:spcPct val="0"/>
              </a:spcBef>
            </a:pPr>
            <a:endParaRPr lang="en-US" sz="2400" dirty="0">
              <a:solidFill>
                <a:srgbClr val="000000"/>
              </a:solidFill>
              <a:latin typeface="Lato Light"/>
              <a:sym typeface="Lato Light"/>
            </a:endParaRPr>
          </a:p>
          <a:p>
            <a:pPr marL="365125" lvl="0" indent="0" algn="just">
              <a:lnSpc>
                <a:spcPts val="2879"/>
              </a:lnSpc>
              <a:spcBef>
                <a:spcPct val="0"/>
              </a:spcBef>
            </a:pPr>
            <a:r>
              <a:rPr lang="en-US" sz="2400" dirty="0">
                <a:solidFill>
                  <a:srgbClr val="000000"/>
                </a:solidFill>
                <a:latin typeface="Lato Light"/>
                <a:sym typeface="Lato Light"/>
              </a:rPr>
              <a:t>In vocational training systems for employment, critical thinking is necessary for:</a:t>
            </a:r>
          </a:p>
          <a:p>
            <a:pPr marL="490855" lvl="1" indent="-342900" algn="just">
              <a:lnSpc>
                <a:spcPts val="2879"/>
              </a:lnSpc>
              <a:spcBef>
                <a:spcPct val="0"/>
              </a:spcBef>
              <a:buFont typeface="Arial" panose="020B0604020202020204" pitchFamily="34" charset="0"/>
              <a:buChar char="•"/>
            </a:pPr>
            <a:r>
              <a:rPr lang="en-US" sz="2400" dirty="0">
                <a:solidFill>
                  <a:srgbClr val="000000"/>
                </a:solidFill>
                <a:latin typeface="Lato Light"/>
                <a:sym typeface="Lato Light"/>
              </a:rPr>
              <a:t>interpret and verify AI recommendations;</a:t>
            </a:r>
          </a:p>
          <a:p>
            <a:pPr marL="490855" lvl="1" indent="-342900" algn="just">
              <a:lnSpc>
                <a:spcPts val="2879"/>
              </a:lnSpc>
              <a:spcBef>
                <a:spcPct val="0"/>
              </a:spcBef>
              <a:buFont typeface="Arial" panose="020B0604020202020204" pitchFamily="34" charset="0"/>
              <a:buChar char="•"/>
            </a:pPr>
            <a:r>
              <a:rPr lang="en-US" sz="2400" dirty="0">
                <a:solidFill>
                  <a:srgbClr val="000000"/>
                </a:solidFill>
                <a:latin typeface="Lato Light"/>
                <a:sym typeface="Lato Light"/>
              </a:rPr>
              <a:t>assess its implications for equity, inclusion and student rights.</a:t>
            </a:r>
          </a:p>
          <a:p>
            <a:pPr marL="490855" lvl="1" indent="-342900" algn="just">
              <a:lnSpc>
                <a:spcPts val="2879"/>
              </a:lnSpc>
              <a:spcBef>
                <a:spcPct val="0"/>
              </a:spcBef>
              <a:buFont typeface="Arial" panose="020B0604020202020204" pitchFamily="34" charset="0"/>
              <a:buChar char="•"/>
            </a:pPr>
            <a:r>
              <a:rPr lang="en-US" sz="2400" dirty="0">
                <a:solidFill>
                  <a:srgbClr val="000000"/>
                </a:solidFill>
                <a:latin typeface="Lato Light"/>
                <a:sym typeface="Lato Light"/>
              </a:rPr>
              <a:t>As a trainer, you are urged to ensure that pedagogical decisions are not influenced by AI information.</a:t>
            </a:r>
          </a:p>
        </p:txBody>
      </p:sp>
      <p:grpSp>
        <p:nvGrpSpPr>
          <p:cNvPr id="5" name="Group 5"/>
          <p:cNvGrpSpPr/>
          <p:nvPr/>
        </p:nvGrpSpPr>
        <p:grpSpPr>
          <a:xfrm>
            <a:off x="1002854" y="4927035"/>
            <a:ext cx="7143498" cy="4331265"/>
            <a:chOff x="0" y="0"/>
            <a:chExt cx="7614038" cy="4616564"/>
          </a:xfrm>
        </p:grpSpPr>
        <p:sp>
          <p:nvSpPr>
            <p:cNvPr id="6" name="Freeform 6"/>
            <p:cNvSpPr/>
            <p:nvPr/>
          </p:nvSpPr>
          <p:spPr>
            <a:xfrm>
              <a:off x="0" y="0"/>
              <a:ext cx="7614038" cy="4616577"/>
            </a:xfrm>
            <a:custGeom>
              <a:avLst/>
              <a:gdLst/>
              <a:ahLst/>
              <a:cxnLst/>
              <a:rect l="l" t="t" r="r" b="b"/>
              <a:pathLst>
                <a:path w="7614038" h="4616577">
                  <a:moveTo>
                    <a:pt x="0" y="0"/>
                  </a:moveTo>
                  <a:lnTo>
                    <a:pt x="7614038" y="0"/>
                  </a:lnTo>
                  <a:lnTo>
                    <a:pt x="7614038" y="4616577"/>
                  </a:lnTo>
                  <a:lnTo>
                    <a:pt x="0" y="4616577"/>
                  </a:lnTo>
                  <a:lnTo>
                    <a:pt x="0" y="0"/>
                  </a:lnTo>
                  <a:close/>
                </a:path>
              </a:pathLst>
            </a:custGeom>
            <a:blipFill>
              <a:blip r:embed="rId4"/>
              <a:stretch>
                <a:fillRect l="-2869" r="-2869"/>
              </a:stretch>
            </a:blipFill>
          </p:spPr>
          <p:txBody>
            <a:bodyPr/>
            <a:lstStyle/>
            <a:p>
              <a:endParaRPr lang="es-ES"/>
            </a:p>
          </p:txBody>
        </p:sp>
      </p:grpSp>
      <p:sp>
        <p:nvSpPr>
          <p:cNvPr id="7" name="Freeform 7"/>
          <p:cNvSpPr/>
          <p:nvPr/>
        </p:nvSpPr>
        <p:spPr>
          <a:xfrm>
            <a:off x="812101" y="5147729"/>
            <a:ext cx="7137390" cy="3889878"/>
          </a:xfrm>
          <a:custGeom>
            <a:avLst/>
            <a:gdLst/>
            <a:ahLst/>
            <a:cxnLst/>
            <a:rect l="l" t="t" r="r" b="b"/>
            <a:pathLst>
              <a:path w="7137390" h="3889878">
                <a:moveTo>
                  <a:pt x="0" y="0"/>
                </a:moveTo>
                <a:lnTo>
                  <a:pt x="7137391" y="0"/>
                </a:lnTo>
                <a:lnTo>
                  <a:pt x="7137391" y="3889877"/>
                </a:lnTo>
                <a:lnTo>
                  <a:pt x="0" y="388987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8" name="TextBox 8"/>
          <p:cNvSpPr txBox="1"/>
          <p:nvPr/>
        </p:nvSpPr>
        <p:spPr>
          <a:xfrm>
            <a:off x="1148375" y="5822709"/>
            <a:ext cx="6547592" cy="2572692"/>
          </a:xfrm>
          <a:prstGeom prst="rect">
            <a:avLst/>
          </a:prstGeom>
        </p:spPr>
        <p:txBody>
          <a:bodyPr lIns="0" tIns="0" rIns="0" bIns="0" rtlCol="0" anchor="t">
            <a:spAutoFit/>
          </a:bodyPr>
          <a:lstStyle/>
          <a:p>
            <a:pPr marL="0" lvl="0" indent="0" algn="ctr">
              <a:lnSpc>
                <a:spcPts val="3363"/>
              </a:lnSpc>
              <a:spcBef>
                <a:spcPct val="0"/>
              </a:spcBef>
            </a:pPr>
            <a:r>
              <a:rPr lang="en-US" sz="2402" u="none" strike="noStrike" dirty="0">
                <a:solidFill>
                  <a:srgbClr val="000000"/>
                </a:solidFill>
                <a:latin typeface="Lato Light" panose="020F0302020204030203" pitchFamily="34" charset="0"/>
                <a:ea typeface="Canva Sans"/>
                <a:cs typeface="Canva Sans"/>
                <a:sym typeface="Canva Sans"/>
              </a:rPr>
              <a:t>Artificial intelligence supports educational decisions, but it doesn't replace human judgment; its results are probabilistic, not objective. Educators must critically interpret them and evaluate them ethically before making final decisions.</a:t>
            </a: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72966" y="2426699"/>
            <a:ext cx="6959755" cy="3826176"/>
          </a:xfrm>
          <a:prstGeom prst="rect">
            <a:avLst/>
          </a:prstGeom>
        </p:spPr>
        <p:txBody>
          <a:bodyPr lIns="0" tIns="0" rIns="0" bIns="0" rtlCol="0" anchor="t">
            <a:spAutoFit/>
          </a:bodyPr>
          <a:lstStyle/>
          <a:p>
            <a:pPr marL="365125" lvl="0" indent="0" algn="just">
              <a:lnSpc>
                <a:spcPts val="2879"/>
              </a:lnSpc>
              <a:spcBef>
                <a:spcPct val="0"/>
              </a:spcBef>
            </a:pPr>
            <a:r>
              <a:rPr lang="en-US" sz="2400" dirty="0">
                <a:solidFill>
                  <a:srgbClr val="000000"/>
                </a:solidFill>
                <a:latin typeface="Lato Light"/>
                <a:sym typeface="Lato Light"/>
              </a:rPr>
              <a:t>There is now a dividing line between algorithmic support for AI and CVET trainers’ pedagogical decisions. In our training programs, AI should not make decisions on its own; rather, it should analyze datasets to offer suggestions based on statistical probability. While a system may identify a trend or propose a specific learning path, we must remember that these are technical hypotheses, not pedagogical decisions.</a:t>
            </a:r>
          </a:p>
          <a:p>
            <a:pPr marL="0" lvl="0" indent="0" algn="just">
              <a:lnSpc>
                <a:spcPts val="4320"/>
              </a:lnSpc>
              <a:spcBef>
                <a:spcPct val="0"/>
              </a:spcBef>
            </a:pPr>
            <a:endParaRPr lang="en-US" sz="2400" u="none" strike="noStrike" dirty="0">
              <a:solidFill>
                <a:srgbClr val="000000"/>
              </a:solidFill>
              <a:latin typeface="Lato Light"/>
              <a:ea typeface="Lato Light"/>
              <a:cs typeface="Lato Light"/>
              <a:sym typeface="Lato Light"/>
            </a:endParaRPr>
          </a:p>
        </p:txBody>
      </p:sp>
      <p:grpSp>
        <p:nvGrpSpPr>
          <p:cNvPr id="3" name="Group 3"/>
          <p:cNvGrpSpPr/>
          <p:nvPr/>
        </p:nvGrpSpPr>
        <p:grpSpPr>
          <a:xfrm>
            <a:off x="7315229" y="3627253"/>
            <a:ext cx="11422936" cy="5016962"/>
            <a:chOff x="0" y="0"/>
            <a:chExt cx="14167041" cy="5777916"/>
          </a:xfrm>
        </p:grpSpPr>
        <p:sp>
          <p:nvSpPr>
            <p:cNvPr id="4" name="Freeform 4"/>
            <p:cNvSpPr/>
            <p:nvPr/>
          </p:nvSpPr>
          <p:spPr>
            <a:xfrm>
              <a:off x="0" y="0"/>
              <a:ext cx="14167104" cy="5777865"/>
            </a:xfrm>
            <a:custGeom>
              <a:avLst/>
              <a:gdLst/>
              <a:ahLst/>
              <a:cxnLst/>
              <a:rect l="l" t="t" r="r" b="b"/>
              <a:pathLst>
                <a:path w="14167104" h="5777865">
                  <a:moveTo>
                    <a:pt x="0" y="0"/>
                  </a:moveTo>
                  <a:lnTo>
                    <a:pt x="14167104" y="0"/>
                  </a:lnTo>
                  <a:lnTo>
                    <a:pt x="14167104" y="5777865"/>
                  </a:lnTo>
                  <a:lnTo>
                    <a:pt x="0" y="5777865"/>
                  </a:lnTo>
                  <a:lnTo>
                    <a:pt x="0" y="0"/>
                  </a:lnTo>
                  <a:close/>
                </a:path>
              </a:pathLst>
            </a:custGeom>
            <a:blipFill>
              <a:blip r:embed="rId4"/>
              <a:stretch>
                <a:fillRect t="-21706"/>
              </a:stretch>
            </a:blipFill>
          </p:spPr>
          <p:txBody>
            <a:bodyPr/>
            <a:lstStyle/>
            <a:p>
              <a:endParaRPr lang="es-ES"/>
            </a:p>
          </p:txBody>
        </p:sp>
      </p:grpSp>
      <p:sp>
        <p:nvSpPr>
          <p:cNvPr id="5" name="TextBox 5"/>
          <p:cNvSpPr txBox="1"/>
          <p:nvPr/>
        </p:nvSpPr>
        <p:spPr>
          <a:xfrm>
            <a:off x="872966" y="981075"/>
            <a:ext cx="15120263"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AI AS A SUPPORT SYSTEM, NOT AS A DECISION-MAKING SYSTEM</a:t>
            </a:r>
          </a:p>
        </p:txBody>
      </p:sp>
      <p:sp>
        <p:nvSpPr>
          <p:cNvPr id="6" name="Freeform 6"/>
          <p:cNvSpPr/>
          <p:nvPr/>
        </p:nvSpPr>
        <p:spPr>
          <a:xfrm>
            <a:off x="1028700" y="6135734"/>
            <a:ext cx="5971962" cy="3254719"/>
          </a:xfrm>
          <a:custGeom>
            <a:avLst/>
            <a:gdLst/>
            <a:ahLst/>
            <a:cxnLst/>
            <a:rect l="l" t="t" r="r" b="b"/>
            <a:pathLst>
              <a:path w="5971962" h="3254719">
                <a:moveTo>
                  <a:pt x="0" y="0"/>
                </a:moveTo>
                <a:lnTo>
                  <a:pt x="5971962" y="0"/>
                </a:lnTo>
                <a:lnTo>
                  <a:pt x="5971962" y="3254719"/>
                </a:lnTo>
                <a:lnTo>
                  <a:pt x="0" y="325471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7" name="TextBox 7"/>
          <p:cNvSpPr txBox="1"/>
          <p:nvPr/>
        </p:nvSpPr>
        <p:spPr>
          <a:xfrm>
            <a:off x="1376795" y="6912081"/>
            <a:ext cx="5275771" cy="2077492"/>
          </a:xfrm>
          <a:prstGeom prst="rect">
            <a:avLst/>
          </a:prstGeom>
        </p:spPr>
        <p:txBody>
          <a:bodyPr lIns="0" tIns="0" rIns="0" bIns="0" rtlCol="0" anchor="t">
            <a:spAutoFit/>
          </a:bodyPr>
          <a:lstStyle/>
          <a:p>
            <a:pPr algn="ctr">
              <a:lnSpc>
                <a:spcPts val="3363"/>
              </a:lnSpc>
              <a:spcBef>
                <a:spcPct val="0"/>
              </a:spcBef>
            </a:pPr>
            <a:r>
              <a:rPr lang="en-US" sz="2402" dirty="0">
                <a:solidFill>
                  <a:srgbClr val="000000"/>
                </a:solidFill>
                <a:latin typeface="Lato Light" panose="020F0302020204030203" pitchFamily="34" charset="0"/>
                <a:sym typeface="Canva Sans"/>
              </a:rPr>
              <a:t>AI suggestions are data-driven indications, not decisions; it is necessary to evaluate them critically and make the final pedagogical decision.</a:t>
            </a:r>
          </a:p>
          <a:p>
            <a:pPr algn="ctr">
              <a:lnSpc>
                <a:spcPts val="2639"/>
              </a:lnSpc>
              <a:spcBef>
                <a:spcPct val="0"/>
              </a:spcBef>
            </a:pPr>
            <a:endParaRPr lang="en-US" sz="2199" dirty="0">
              <a:solidFill>
                <a:srgbClr val="000000"/>
              </a:solidFill>
              <a:latin typeface="Canva Sans"/>
              <a:ea typeface="Canva Sans"/>
              <a:cs typeface="Canva Sans"/>
              <a:sym typeface="Canva Sans"/>
            </a:endParaRPr>
          </a:p>
        </p:txBody>
      </p:sp>
      <p:sp>
        <p:nvSpPr>
          <p:cNvPr id="8" name="TextBox 8"/>
          <p:cNvSpPr txBox="1"/>
          <p:nvPr/>
        </p:nvSpPr>
        <p:spPr>
          <a:xfrm>
            <a:off x="10455281" y="2745020"/>
            <a:ext cx="5275771" cy="666750"/>
          </a:xfrm>
          <a:prstGeom prst="rect">
            <a:avLst/>
          </a:prstGeom>
        </p:spPr>
        <p:txBody>
          <a:bodyPr lIns="0" tIns="0" rIns="0" bIns="0" rtlCol="0" anchor="t">
            <a:spAutoFit/>
          </a:bodyPr>
          <a:lstStyle/>
          <a:p>
            <a:pPr marL="0" lvl="0" indent="0" algn="ctr">
              <a:lnSpc>
                <a:spcPts val="2639"/>
              </a:lnSpc>
              <a:spcBef>
                <a:spcPct val="0"/>
              </a:spcBef>
            </a:pPr>
            <a:r>
              <a:rPr lang="en-US" sz="2199" b="1" u="none" strike="noStrike">
                <a:solidFill>
                  <a:srgbClr val="000000"/>
                </a:solidFill>
                <a:latin typeface="Canva Sans Bold"/>
                <a:ea typeface="Canva Sans Bold"/>
                <a:cs typeface="Canva Sans Bold"/>
                <a:sym typeface="Canva Sans Bold"/>
              </a:rPr>
              <a:t>How to use artificial intelligence in educational contexts?</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794547"/>
            <a:ext cx="16040100" cy="2575833"/>
          </a:xfrm>
          <a:prstGeom prst="rect">
            <a:avLst/>
          </a:prstGeom>
        </p:spPr>
        <p:txBody>
          <a:bodyPr wrap="square" lIns="0" tIns="0" rIns="0" bIns="0" rtlCol="0" anchor="t">
            <a:spAutoFit/>
          </a:bodyPr>
          <a:lstStyle/>
          <a:p>
            <a:pPr marL="365125" algn="just">
              <a:lnSpc>
                <a:spcPts val="2879"/>
              </a:lnSpc>
              <a:spcBef>
                <a:spcPct val="0"/>
              </a:spcBef>
            </a:pPr>
            <a:r>
              <a:rPr lang="en-US" sz="2400" dirty="0">
                <a:solidFill>
                  <a:srgbClr val="000000"/>
                </a:solidFill>
                <a:latin typeface="Lato Light"/>
                <a:sym typeface="Lato Light"/>
              </a:rPr>
              <a:t>This is a responsibility that only a human being can assume. It is precisely here that your professional value as  a trainer becomes evident. It lies in the ability to interpret AI suggestions, integrating that data with an understanding of the educational relationship to guarantee equity and the protection of our students. </a:t>
            </a:r>
          </a:p>
          <a:p>
            <a:pPr marL="365125" algn="just">
              <a:lnSpc>
                <a:spcPts val="2879"/>
              </a:lnSpc>
              <a:spcBef>
                <a:spcPct val="0"/>
              </a:spcBef>
            </a:pPr>
            <a:endParaRPr lang="en-US" sz="2400" dirty="0">
              <a:solidFill>
                <a:srgbClr val="000000"/>
              </a:solidFill>
              <a:latin typeface="Lato Light"/>
              <a:sym typeface="Lato Light"/>
            </a:endParaRPr>
          </a:p>
          <a:p>
            <a:pPr marL="365125" algn="just">
              <a:lnSpc>
                <a:spcPts val="2879"/>
              </a:lnSpc>
              <a:spcBef>
                <a:spcPct val="0"/>
              </a:spcBef>
            </a:pPr>
            <a:r>
              <a:rPr lang="en-US" sz="2400" dirty="0">
                <a:solidFill>
                  <a:srgbClr val="000000"/>
                </a:solidFill>
                <a:latin typeface="Lato Light"/>
                <a:sym typeface="Lato Light"/>
              </a:rPr>
              <a:t>After all, literature reminds us that AI acts as a statistical mirror of the past. It has no personal intentions, doesn't understand human values, and can never assume moral responsibility for a student's future. It is you, as the educator, who makes the final decision and is responsible for the consequences of that choice.</a:t>
            </a:r>
          </a:p>
        </p:txBody>
      </p:sp>
      <p:sp>
        <p:nvSpPr>
          <p:cNvPr id="3" name="Freeform 3"/>
          <p:cNvSpPr/>
          <p:nvPr/>
        </p:nvSpPr>
        <p:spPr>
          <a:xfrm>
            <a:off x="10669115" y="6012092"/>
            <a:ext cx="6590185" cy="3591651"/>
          </a:xfrm>
          <a:custGeom>
            <a:avLst/>
            <a:gdLst/>
            <a:ahLst/>
            <a:cxnLst/>
            <a:rect l="l" t="t" r="r" b="b"/>
            <a:pathLst>
              <a:path w="6590185" h="3591651">
                <a:moveTo>
                  <a:pt x="0" y="0"/>
                </a:moveTo>
                <a:lnTo>
                  <a:pt x="6590185" y="0"/>
                </a:lnTo>
                <a:lnTo>
                  <a:pt x="6590185" y="3591651"/>
                </a:lnTo>
                <a:lnTo>
                  <a:pt x="0" y="359165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4" name="TextBox 4"/>
          <p:cNvSpPr txBox="1"/>
          <p:nvPr/>
        </p:nvSpPr>
        <p:spPr>
          <a:xfrm>
            <a:off x="11202995" y="6946920"/>
            <a:ext cx="5522423" cy="1700658"/>
          </a:xfrm>
          <a:prstGeom prst="rect">
            <a:avLst/>
          </a:prstGeom>
        </p:spPr>
        <p:txBody>
          <a:bodyPr lIns="0" tIns="0" rIns="0" bIns="0" rtlCol="0" anchor="t">
            <a:spAutoFit/>
          </a:bodyPr>
          <a:lstStyle/>
          <a:p>
            <a:pPr lvl="0" indent="0" algn="ctr">
              <a:lnSpc>
                <a:spcPts val="3363"/>
              </a:lnSpc>
              <a:spcBef>
                <a:spcPct val="0"/>
              </a:spcBef>
            </a:pPr>
            <a:r>
              <a:rPr lang="en-US" sz="2402" dirty="0">
                <a:solidFill>
                  <a:srgbClr val="000000"/>
                </a:solidFill>
                <a:latin typeface="Lato Light" panose="020F0302020204030203" pitchFamily="34" charset="0"/>
                <a:sym typeface="Canva Sans"/>
              </a:rPr>
              <a:t>AI recommendations are data-driven recommendations, not decisions; they need to be critically evaluated and the final pedagogical decision made.</a:t>
            </a:r>
          </a:p>
        </p:txBody>
      </p:sp>
      <p:sp>
        <p:nvSpPr>
          <p:cNvPr id="5" name="TextBox 5"/>
          <p:cNvSpPr txBox="1"/>
          <p:nvPr/>
        </p:nvSpPr>
        <p:spPr>
          <a:xfrm>
            <a:off x="1028700" y="1038225"/>
            <a:ext cx="16230600" cy="1266825"/>
          </a:xfrm>
          <a:prstGeom prst="rect">
            <a:avLst/>
          </a:prstGeom>
        </p:spPr>
        <p:txBody>
          <a:bodyPr lIns="0" tIns="0" rIns="0" bIns="0" rtlCol="0" anchor="t">
            <a:spAutoFit/>
          </a:bodyPr>
          <a:lstStyle/>
          <a:p>
            <a:pPr algn="l">
              <a:lnSpc>
                <a:spcPts val="5040"/>
              </a:lnSpc>
              <a:spcBef>
                <a:spcPct val="0"/>
              </a:spcBef>
            </a:pPr>
            <a:r>
              <a:rPr lang="en-US" sz="4200" dirty="0">
                <a:solidFill>
                  <a:srgbClr val="000000"/>
                </a:solidFill>
                <a:latin typeface="Oswald"/>
                <a:ea typeface="Oswald"/>
                <a:cs typeface="Oswald"/>
                <a:sym typeface="Oswald"/>
              </a:rPr>
              <a:t>Real teaching focuses on the individual in front of us, considering their history, their </a:t>
            </a:r>
            <a:r>
              <a:rPr lang="en-US" sz="4200" dirty="0" err="1">
                <a:solidFill>
                  <a:srgbClr val="000000"/>
                </a:solidFill>
                <a:latin typeface="Oswald"/>
                <a:ea typeface="Oswald"/>
                <a:cs typeface="Oswald"/>
                <a:sym typeface="Oswald"/>
              </a:rPr>
              <a:t>ibstacles</a:t>
            </a:r>
            <a:r>
              <a:rPr lang="en-US" sz="4200" dirty="0">
                <a:solidFill>
                  <a:srgbClr val="000000"/>
                </a:solidFill>
                <a:latin typeface="Oswald"/>
                <a:ea typeface="Oswald"/>
                <a:cs typeface="Oswald"/>
                <a:sym typeface="Oswald"/>
              </a:rPr>
              <a:t>, and their particular learning environment</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793625" y="3612643"/>
            <a:ext cx="9688251" cy="3874566"/>
            <a:chOff x="0" y="0"/>
            <a:chExt cx="12396216" cy="4957547"/>
          </a:xfrm>
        </p:grpSpPr>
        <p:sp>
          <p:nvSpPr>
            <p:cNvPr id="3" name="Freeform 3"/>
            <p:cNvSpPr/>
            <p:nvPr/>
          </p:nvSpPr>
          <p:spPr>
            <a:xfrm>
              <a:off x="0" y="0"/>
              <a:ext cx="12396216" cy="4957572"/>
            </a:xfrm>
            <a:custGeom>
              <a:avLst/>
              <a:gdLst/>
              <a:ahLst/>
              <a:cxnLst/>
              <a:rect l="l" t="t" r="r" b="b"/>
              <a:pathLst>
                <a:path w="12396216" h="4957572">
                  <a:moveTo>
                    <a:pt x="0" y="0"/>
                  </a:moveTo>
                  <a:lnTo>
                    <a:pt x="12396216" y="0"/>
                  </a:lnTo>
                  <a:lnTo>
                    <a:pt x="12396216" y="4957572"/>
                  </a:lnTo>
                  <a:lnTo>
                    <a:pt x="0" y="4957572"/>
                  </a:lnTo>
                  <a:lnTo>
                    <a:pt x="0" y="0"/>
                  </a:lnTo>
                  <a:close/>
                </a:path>
              </a:pathLst>
            </a:custGeom>
            <a:blipFill>
              <a:blip r:embed="rId4"/>
              <a:stretch>
                <a:fillRect l="4025" r="-12975"/>
              </a:stretch>
            </a:blipFill>
          </p:spPr>
          <p:txBody>
            <a:bodyPr/>
            <a:lstStyle/>
            <a:p>
              <a:endParaRPr lang="es-ES"/>
            </a:p>
          </p:txBody>
        </p:sp>
      </p:grpSp>
      <p:sp>
        <p:nvSpPr>
          <p:cNvPr id="4" name="TextBox 4"/>
          <p:cNvSpPr txBox="1"/>
          <p:nvPr/>
        </p:nvSpPr>
        <p:spPr>
          <a:xfrm>
            <a:off x="830508" y="2211705"/>
            <a:ext cx="7502575" cy="7038594"/>
          </a:xfrm>
          <a:prstGeom prst="rect">
            <a:avLst/>
          </a:prstGeom>
        </p:spPr>
        <p:txBody>
          <a:bodyPr lIns="0" tIns="0" rIns="0" bIns="0" rtlCol="0" anchor="t">
            <a:spAutoFit/>
          </a:bodyPr>
          <a:lstStyle/>
          <a:p>
            <a:pPr marL="365125" lvl="0" indent="0" algn="just">
              <a:lnSpc>
                <a:spcPts val="2879"/>
              </a:lnSpc>
              <a:spcBef>
                <a:spcPct val="0"/>
              </a:spcBef>
            </a:pPr>
            <a:r>
              <a:rPr lang="en-US" sz="2400" dirty="0">
                <a:solidFill>
                  <a:srgbClr val="000000"/>
                </a:solidFill>
                <a:latin typeface="Lato Light"/>
                <a:sym typeface="Lato Light"/>
              </a:rPr>
              <a:t>It is essential to recognize the substantial difference between automatic suggestion and pedagogical choice.</a:t>
            </a:r>
          </a:p>
          <a:p>
            <a:pPr marL="365125" lvl="0" indent="0" algn="just">
              <a:lnSpc>
                <a:spcPts val="2879"/>
              </a:lnSpc>
              <a:spcBef>
                <a:spcPct val="0"/>
              </a:spcBef>
            </a:pPr>
            <a:endParaRPr lang="en-US" sz="2400" dirty="0">
              <a:solidFill>
                <a:srgbClr val="000000"/>
              </a:solidFill>
              <a:latin typeface="Lato Light"/>
              <a:sym typeface="Lato Light"/>
            </a:endParaRPr>
          </a:p>
          <a:p>
            <a:pPr marL="365125" lvl="0" indent="0" algn="just">
              <a:lnSpc>
                <a:spcPts val="2879"/>
              </a:lnSpc>
              <a:spcBef>
                <a:spcPct val="0"/>
              </a:spcBef>
            </a:pPr>
            <a:r>
              <a:rPr lang="en-US" sz="2400" dirty="0">
                <a:solidFill>
                  <a:srgbClr val="000000"/>
                </a:solidFill>
                <a:latin typeface="Lato Light"/>
                <a:sym typeface="Lato Light"/>
              </a:rPr>
              <a:t>In the context of CVET, artificial intelligence systems do not make educational decisions; rather, they generate algorithmic recommendations. These recommendations are generated by analyzing historical data and statistical models that identify probabilistic correlations. In practice, AI suggests what has worked in the past in similar situations.</a:t>
            </a:r>
          </a:p>
          <a:p>
            <a:pPr marL="365125" lvl="0" indent="0" algn="just">
              <a:lnSpc>
                <a:spcPts val="2879"/>
              </a:lnSpc>
              <a:spcBef>
                <a:spcPct val="0"/>
              </a:spcBef>
            </a:pPr>
            <a:endParaRPr lang="en-US" sz="2400" dirty="0">
              <a:solidFill>
                <a:srgbClr val="000000"/>
              </a:solidFill>
              <a:latin typeface="Lato Light"/>
              <a:sym typeface="Lato Light"/>
            </a:endParaRPr>
          </a:p>
          <a:p>
            <a:pPr marL="365125" lvl="0" indent="0" algn="just">
              <a:lnSpc>
                <a:spcPts val="2879"/>
              </a:lnSpc>
              <a:spcBef>
                <a:spcPct val="0"/>
              </a:spcBef>
            </a:pPr>
            <a:r>
              <a:rPr lang="en-US" sz="2400" dirty="0">
                <a:solidFill>
                  <a:srgbClr val="000000"/>
                </a:solidFill>
                <a:latin typeface="Lato Light"/>
                <a:sym typeface="Lato Light"/>
              </a:rPr>
              <a:t>This means that AI can propose learning paths, activities, or resources considered "appropriate," but without understanding their pedagogical significance.</a:t>
            </a:r>
          </a:p>
          <a:p>
            <a:pPr marL="365125" lvl="0" indent="0" algn="just">
              <a:lnSpc>
                <a:spcPts val="2879"/>
              </a:lnSpc>
              <a:spcBef>
                <a:spcPct val="0"/>
              </a:spcBef>
            </a:pPr>
            <a:endParaRPr lang="en-US" sz="2400" dirty="0">
              <a:solidFill>
                <a:srgbClr val="000000"/>
              </a:solidFill>
              <a:latin typeface="Lato Light"/>
              <a:sym typeface="Lato Light"/>
            </a:endParaRPr>
          </a:p>
          <a:p>
            <a:pPr marL="365125" lvl="0" indent="0" algn="just">
              <a:lnSpc>
                <a:spcPts val="2879"/>
              </a:lnSpc>
              <a:spcBef>
                <a:spcPct val="0"/>
              </a:spcBef>
            </a:pPr>
            <a:r>
              <a:rPr lang="en-US" sz="2400" dirty="0">
                <a:solidFill>
                  <a:srgbClr val="000000"/>
                </a:solidFill>
                <a:latin typeface="Lato Light"/>
                <a:sym typeface="Lato Light"/>
              </a:rPr>
              <a:t>Algorithms are unaware of real-world context, do not understand educational intentions, do not assess individual needs, and lack values ​​or moral judgment. Their logic is statistical, not pedagogical.</a:t>
            </a:r>
          </a:p>
        </p:txBody>
      </p:sp>
      <p:sp>
        <p:nvSpPr>
          <p:cNvPr id="5" name="TextBox 5"/>
          <p:cNvSpPr txBox="1"/>
          <p:nvPr/>
        </p:nvSpPr>
        <p:spPr>
          <a:xfrm>
            <a:off x="1028700" y="1038225"/>
            <a:ext cx="15582900" cy="641201"/>
          </a:xfrm>
          <a:prstGeom prst="rect">
            <a:avLst/>
          </a:prstGeom>
        </p:spPr>
        <p:txBody>
          <a:bodyPr wrap="square"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ALGORITHMIC RECOMMENDATION VERSUS CRITICAL PEDAGOGICAL DECISION</a:t>
            </a:r>
          </a:p>
        </p:txBody>
      </p:sp>
      <p:grpSp>
        <p:nvGrpSpPr>
          <p:cNvPr id="6" name="Group 6"/>
          <p:cNvGrpSpPr/>
          <p:nvPr/>
        </p:nvGrpSpPr>
        <p:grpSpPr>
          <a:xfrm>
            <a:off x="16214768" y="4994127"/>
            <a:ext cx="1899268" cy="2417452"/>
            <a:chOff x="0" y="0"/>
            <a:chExt cx="2430132" cy="3093154"/>
          </a:xfrm>
        </p:grpSpPr>
        <p:sp>
          <p:nvSpPr>
            <p:cNvPr id="7" name="Freeform 7"/>
            <p:cNvSpPr/>
            <p:nvPr/>
          </p:nvSpPr>
          <p:spPr>
            <a:xfrm>
              <a:off x="0" y="0"/>
              <a:ext cx="2430145" cy="3093217"/>
            </a:xfrm>
            <a:custGeom>
              <a:avLst/>
              <a:gdLst/>
              <a:ahLst/>
              <a:cxnLst/>
              <a:rect l="l" t="t" r="r" b="b"/>
              <a:pathLst>
                <a:path w="2430145" h="3093217">
                  <a:moveTo>
                    <a:pt x="0" y="0"/>
                  </a:moveTo>
                  <a:lnTo>
                    <a:pt x="2430145" y="0"/>
                  </a:lnTo>
                  <a:lnTo>
                    <a:pt x="2430145" y="3093217"/>
                  </a:lnTo>
                  <a:lnTo>
                    <a:pt x="0" y="3093217"/>
                  </a:lnTo>
                  <a:close/>
                </a:path>
              </a:pathLst>
            </a:custGeom>
            <a:solidFill>
              <a:srgbClr val="FFFFFF"/>
            </a:solidFill>
          </p:spPr>
          <p:txBody>
            <a:bodyPr/>
            <a:lstStyle/>
            <a:p>
              <a:endParaRPr lang="es-ES"/>
            </a:p>
          </p:txBody>
        </p:sp>
        <p:sp>
          <p:nvSpPr>
            <p:cNvPr id="8" name="TextBox 8"/>
            <p:cNvSpPr txBox="1"/>
            <p:nvPr/>
          </p:nvSpPr>
          <p:spPr>
            <a:xfrm>
              <a:off x="0" y="-9525"/>
              <a:ext cx="2430132" cy="3102679"/>
            </a:xfrm>
            <a:prstGeom prst="rect">
              <a:avLst/>
            </a:prstGeom>
          </p:spPr>
          <p:txBody>
            <a:bodyPr lIns="50800" tIns="50800" rIns="50800" bIns="50800" rtlCol="0" anchor="t"/>
            <a:lstStyle/>
            <a:p>
              <a:pPr marL="0" lvl="0" indent="0" algn="ctr">
                <a:lnSpc>
                  <a:spcPts val="2520"/>
                </a:lnSpc>
                <a:spcBef>
                  <a:spcPct val="0"/>
                </a:spcBef>
              </a:pPr>
              <a:r>
                <a:rPr lang="en-US" sz="2100" b="1" u="none" strike="noStrike">
                  <a:solidFill>
                    <a:srgbClr val="53575E"/>
                  </a:solidFill>
                  <a:latin typeface="Arial Bold"/>
                  <a:ea typeface="Arial Bold"/>
                  <a:cs typeface="Arial Bold"/>
                  <a:sym typeface="Arial Bold"/>
                </a:rPr>
                <a:t>Human pedagogical experience </a:t>
              </a:r>
            </a:p>
            <a:p>
              <a:pPr marL="0" lvl="0" indent="0" algn="ctr">
                <a:lnSpc>
                  <a:spcPts val="1889"/>
                </a:lnSpc>
                <a:spcBef>
                  <a:spcPct val="0"/>
                </a:spcBef>
              </a:pPr>
              <a:r>
                <a:rPr lang="en-US" sz="1575" u="none" strike="noStrike">
                  <a:solidFill>
                    <a:srgbClr val="53575E"/>
                  </a:solidFill>
                  <a:latin typeface="Arial"/>
                  <a:ea typeface="Arial"/>
                  <a:cs typeface="Arial"/>
                  <a:sym typeface="Arial"/>
                </a:rPr>
                <a:t>Contextualized understanding and ethical responsibility </a:t>
              </a:r>
            </a:p>
          </p:txBody>
        </p:sp>
      </p:gr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699" y="1461642"/>
            <a:ext cx="16230600" cy="4063420"/>
          </a:xfrm>
          <a:prstGeom prst="rect">
            <a:avLst/>
          </a:prstGeom>
        </p:spPr>
        <p:txBody>
          <a:bodyPr lIns="0" tIns="0" rIns="0" bIns="0" rtlCol="0" anchor="t">
            <a:spAutoFit/>
          </a:bodyPr>
          <a:lstStyle/>
          <a:p>
            <a:pPr algn="just">
              <a:lnSpc>
                <a:spcPts val="2879"/>
              </a:lnSpc>
              <a:spcBef>
                <a:spcPct val="0"/>
              </a:spcBef>
            </a:pPr>
            <a:r>
              <a:rPr lang="en-US" sz="2400" dirty="0">
                <a:solidFill>
                  <a:srgbClr val="000000"/>
                </a:solidFill>
                <a:latin typeface="Lato Light"/>
                <a:sym typeface="Lato Light"/>
              </a:rPr>
              <a:t>Pedagogical decision-making, on the other hand, is a human professional act. CVET trainers integrate information that AI cannot interpret: learning objectives, the student's history and situation, cognitive and emotional dimensions, as well as principles of equity, inclusion, and educational responsibility. </a:t>
            </a:r>
          </a:p>
          <a:p>
            <a:pPr algn="just">
              <a:lnSpc>
                <a:spcPts val="2879"/>
              </a:lnSpc>
              <a:spcBef>
                <a:spcPct val="0"/>
              </a:spcBef>
            </a:pPr>
            <a:endParaRPr lang="en-US" sz="2400" dirty="0">
              <a:solidFill>
                <a:srgbClr val="000000"/>
              </a:solidFill>
              <a:latin typeface="Lato Light"/>
              <a:sym typeface="Lato Light"/>
            </a:endParaRPr>
          </a:p>
          <a:p>
            <a:pPr algn="just">
              <a:lnSpc>
                <a:spcPts val="2879"/>
              </a:lnSpc>
              <a:spcBef>
                <a:spcPct val="0"/>
              </a:spcBef>
            </a:pPr>
            <a:endParaRPr lang="en-US" sz="2400" dirty="0">
              <a:solidFill>
                <a:srgbClr val="000000"/>
              </a:solidFill>
              <a:latin typeface="Lato Light"/>
              <a:sym typeface="Lato Light"/>
            </a:endParaRPr>
          </a:p>
          <a:p>
            <a:pPr algn="just">
              <a:lnSpc>
                <a:spcPts val="2879"/>
              </a:lnSpc>
              <a:spcBef>
                <a:spcPct val="0"/>
              </a:spcBef>
            </a:pPr>
            <a:r>
              <a:rPr lang="en-US" sz="2400" dirty="0">
                <a:solidFill>
                  <a:srgbClr val="000000"/>
                </a:solidFill>
                <a:latin typeface="Lato Light"/>
                <a:sym typeface="Lato Light"/>
              </a:rPr>
              <a:t>For this reason, the main international guidelines emphasize that AI should be used as a support tool, never as a substitute for professional judgment. An uncritical use of algorithmic recommendations can, in fact, reinforce biases, strengthen inequalities, and generate decisions that may appear efficient but are pedagogically inadequate. The role of the Continuous vocational education and training (CVET) educator is, therefore, that of a critical mediator: to question the recommendations generated by AI, evaluate their educational impact, and assume ultimate responsibility for decisions that affect students' pathways and opportunities.</a:t>
            </a:r>
          </a:p>
        </p:txBody>
      </p:sp>
      <p:sp>
        <p:nvSpPr>
          <p:cNvPr id="3" name="Freeform 3"/>
          <p:cNvSpPr/>
          <p:nvPr/>
        </p:nvSpPr>
        <p:spPr>
          <a:xfrm>
            <a:off x="6158019" y="6484911"/>
            <a:ext cx="5971962" cy="3254719"/>
          </a:xfrm>
          <a:custGeom>
            <a:avLst/>
            <a:gdLst/>
            <a:ahLst/>
            <a:cxnLst/>
            <a:rect l="l" t="t" r="r" b="b"/>
            <a:pathLst>
              <a:path w="5971962" h="3254719">
                <a:moveTo>
                  <a:pt x="0" y="0"/>
                </a:moveTo>
                <a:lnTo>
                  <a:pt x="5971962" y="0"/>
                </a:lnTo>
                <a:lnTo>
                  <a:pt x="5971962" y="3254719"/>
                </a:lnTo>
                <a:lnTo>
                  <a:pt x="0" y="325471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4" name="TextBox 4"/>
          <p:cNvSpPr txBox="1"/>
          <p:nvPr/>
        </p:nvSpPr>
        <p:spPr>
          <a:xfrm>
            <a:off x="6660597" y="7124700"/>
            <a:ext cx="4966805" cy="1700658"/>
          </a:xfrm>
          <a:prstGeom prst="rect">
            <a:avLst/>
          </a:prstGeom>
        </p:spPr>
        <p:txBody>
          <a:bodyPr wrap="square" lIns="0" tIns="0" rIns="0" bIns="0" rtlCol="0" anchor="t">
            <a:spAutoFit/>
          </a:bodyPr>
          <a:lstStyle/>
          <a:p>
            <a:pPr algn="ctr">
              <a:lnSpc>
                <a:spcPts val="3363"/>
              </a:lnSpc>
              <a:spcBef>
                <a:spcPct val="0"/>
              </a:spcBef>
            </a:pPr>
            <a:r>
              <a:rPr lang="en-US" sz="2402" dirty="0">
                <a:solidFill>
                  <a:srgbClr val="000000"/>
                </a:solidFill>
                <a:latin typeface="Lato Light" panose="020F0302020204030203" pitchFamily="34" charset="0"/>
                <a:sym typeface="Canva Sans"/>
              </a:rPr>
              <a:t>AI recommendations are data-driven recommendations, not decisions; they need to be critically evaluated and the final pedagogical decision made.</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28700"/>
            <a:ext cx="14592300" cy="685800"/>
          </a:xfrm>
          <a:prstGeom prst="rect">
            <a:avLst/>
          </a:prstGeom>
        </p:spPr>
        <p:txBody>
          <a:bodyPr wrap="square" lIns="0" tIns="0" rIns="0" bIns="0" rtlCol="0" anchor="t">
            <a:spAutoFit/>
          </a:bodyPr>
          <a:lstStyle/>
          <a:p>
            <a:pPr marL="0" lvl="0" indent="0" algn="l">
              <a:lnSpc>
                <a:spcPts val="5400"/>
              </a:lnSpc>
              <a:spcBef>
                <a:spcPct val="0"/>
              </a:spcBef>
            </a:pPr>
            <a:r>
              <a:rPr lang="en-US" sz="4500" u="none" strike="noStrike" dirty="0">
                <a:solidFill>
                  <a:srgbClr val="000000"/>
                </a:solidFill>
                <a:latin typeface="Oswald"/>
                <a:ea typeface="Oswald"/>
                <a:cs typeface="Oswald"/>
                <a:sym typeface="Oswald"/>
              </a:rPr>
              <a:t>EDUCATIONAL IMPACT OF AI-SUPPORTED DECISIONS</a:t>
            </a:r>
          </a:p>
        </p:txBody>
      </p:sp>
      <p:sp>
        <p:nvSpPr>
          <p:cNvPr id="3" name="TextBox 3"/>
          <p:cNvSpPr txBox="1"/>
          <p:nvPr/>
        </p:nvSpPr>
        <p:spPr>
          <a:xfrm>
            <a:off x="1028700" y="2919195"/>
            <a:ext cx="8456895" cy="5313762"/>
          </a:xfrm>
          <a:prstGeom prst="rect">
            <a:avLst/>
          </a:prstGeom>
        </p:spPr>
        <p:txBody>
          <a:bodyPr lIns="0" tIns="0" rIns="0" bIns="0" rtlCol="0" anchor="t">
            <a:spAutoFit/>
          </a:bodyPr>
          <a:lstStyle/>
          <a:p>
            <a:pPr marL="92075" lvl="0" algn="just">
              <a:lnSpc>
                <a:spcPts val="2879"/>
              </a:lnSpc>
              <a:spcBef>
                <a:spcPct val="0"/>
              </a:spcBef>
            </a:pPr>
            <a:r>
              <a:rPr lang="en-US" sz="2400" dirty="0">
                <a:solidFill>
                  <a:srgbClr val="000000"/>
                </a:solidFill>
                <a:latin typeface="Lato Light"/>
                <a:sym typeface="Lato Light"/>
              </a:rPr>
              <a:t>As a CVET trainer, it's important to consider the educational and ethical consequences of AI-driven decisions. Artificial intelligence can provide valuable support to educational processes, but every use of AI has tangible effects on student learning and opportunities.</a:t>
            </a:r>
          </a:p>
          <a:p>
            <a:pPr marL="365125" lvl="0" indent="0" algn="just">
              <a:lnSpc>
                <a:spcPts val="2879"/>
              </a:lnSpc>
              <a:spcBef>
                <a:spcPct val="0"/>
              </a:spcBef>
            </a:pPr>
            <a:endParaRPr lang="en-US" sz="2400" dirty="0">
              <a:solidFill>
                <a:srgbClr val="000000"/>
              </a:solidFill>
              <a:latin typeface="Lato Light"/>
              <a:sym typeface="Lato Light"/>
            </a:endParaRPr>
          </a:p>
          <a:p>
            <a:pPr lvl="0" algn="just">
              <a:lnSpc>
                <a:spcPts val="2879"/>
              </a:lnSpc>
              <a:spcBef>
                <a:spcPct val="0"/>
              </a:spcBef>
            </a:pPr>
            <a:r>
              <a:rPr lang="en-US" sz="2400" dirty="0">
                <a:solidFill>
                  <a:srgbClr val="000000"/>
                </a:solidFill>
                <a:latin typeface="Lato Light"/>
                <a:sym typeface="Lato Light"/>
              </a:rPr>
              <a:t>For this reason, AI-supported decisions are never educationally neutral. On the one hand, AI can expand access to education, help personalize learning pathways, and provide rapid and targeted feedback, particularly useful in vocational training contexts characterized by time constraints and high student diversity. On the other hand, if used without critical oversight, AI can generate educational and ethical risks.</a:t>
            </a:r>
          </a:p>
          <a:p>
            <a:pPr marL="0" lvl="0" indent="0" algn="just">
              <a:lnSpc>
                <a:spcPts val="4320"/>
              </a:lnSpc>
              <a:spcBef>
                <a:spcPct val="0"/>
              </a:spcBef>
            </a:pPr>
            <a:endParaRPr lang="en-US" sz="2400" u="none" strike="noStrike" dirty="0">
              <a:solidFill>
                <a:srgbClr val="000000"/>
              </a:solidFill>
              <a:latin typeface="Lato Light"/>
              <a:ea typeface="Lato Light"/>
              <a:cs typeface="Lato Light"/>
              <a:sym typeface="Lato Light"/>
            </a:endParaRPr>
          </a:p>
        </p:txBody>
      </p:sp>
      <p:grpSp>
        <p:nvGrpSpPr>
          <p:cNvPr id="4" name="Group 4"/>
          <p:cNvGrpSpPr/>
          <p:nvPr/>
        </p:nvGrpSpPr>
        <p:grpSpPr>
          <a:xfrm>
            <a:off x="9485595" y="2360484"/>
            <a:ext cx="8422224" cy="6431166"/>
            <a:chOff x="0" y="0"/>
            <a:chExt cx="11229632" cy="8574888"/>
          </a:xfrm>
        </p:grpSpPr>
        <p:sp>
          <p:nvSpPr>
            <p:cNvPr id="5" name="Freeform 5"/>
            <p:cNvSpPr/>
            <p:nvPr/>
          </p:nvSpPr>
          <p:spPr>
            <a:xfrm>
              <a:off x="0" y="0"/>
              <a:ext cx="11229594" cy="8574913"/>
            </a:xfrm>
            <a:custGeom>
              <a:avLst/>
              <a:gdLst/>
              <a:ahLst/>
              <a:cxnLst/>
              <a:rect l="l" t="t" r="r" b="b"/>
              <a:pathLst>
                <a:path w="11229594" h="8574913">
                  <a:moveTo>
                    <a:pt x="0" y="0"/>
                  </a:moveTo>
                  <a:lnTo>
                    <a:pt x="11229594" y="0"/>
                  </a:lnTo>
                  <a:lnTo>
                    <a:pt x="11229594" y="8574913"/>
                  </a:lnTo>
                  <a:lnTo>
                    <a:pt x="0" y="8574913"/>
                  </a:lnTo>
                  <a:lnTo>
                    <a:pt x="0" y="0"/>
                  </a:lnTo>
                  <a:close/>
                </a:path>
              </a:pathLst>
            </a:custGeom>
            <a:blipFill>
              <a:blip r:embed="rId4"/>
              <a:stretch>
                <a:fillRect r="-23240"/>
              </a:stretch>
            </a:blipFill>
          </p:spPr>
          <p:txBody>
            <a:bodyPr/>
            <a:lstStyle/>
            <a:p>
              <a:endParaRPr lang="es-ES"/>
            </a:p>
          </p:txBody>
        </p:sp>
      </p:grpSp>
      <p:grpSp>
        <p:nvGrpSpPr>
          <p:cNvPr id="6" name="Group 6"/>
          <p:cNvGrpSpPr/>
          <p:nvPr/>
        </p:nvGrpSpPr>
        <p:grpSpPr>
          <a:xfrm>
            <a:off x="12821534" y="2610249"/>
            <a:ext cx="3011538" cy="704210"/>
            <a:chOff x="0" y="0"/>
            <a:chExt cx="4015384" cy="938946"/>
          </a:xfrm>
        </p:grpSpPr>
        <p:sp>
          <p:nvSpPr>
            <p:cNvPr id="7" name="Freeform 7"/>
            <p:cNvSpPr/>
            <p:nvPr/>
          </p:nvSpPr>
          <p:spPr>
            <a:xfrm>
              <a:off x="0" y="0"/>
              <a:ext cx="4015359" cy="938903"/>
            </a:xfrm>
            <a:custGeom>
              <a:avLst/>
              <a:gdLst/>
              <a:ahLst/>
              <a:cxnLst/>
              <a:rect l="l" t="t" r="r" b="b"/>
              <a:pathLst>
                <a:path w="4015359" h="938903">
                  <a:moveTo>
                    <a:pt x="0" y="0"/>
                  </a:moveTo>
                  <a:lnTo>
                    <a:pt x="4015359" y="0"/>
                  </a:lnTo>
                  <a:lnTo>
                    <a:pt x="4015359" y="938903"/>
                  </a:lnTo>
                  <a:lnTo>
                    <a:pt x="0" y="938903"/>
                  </a:lnTo>
                  <a:close/>
                </a:path>
              </a:pathLst>
            </a:custGeom>
            <a:solidFill>
              <a:srgbClr val="FFFFFF"/>
            </a:solidFill>
          </p:spPr>
          <p:txBody>
            <a:bodyPr/>
            <a:lstStyle/>
            <a:p>
              <a:endParaRPr lang="es-ES"/>
            </a:p>
          </p:txBody>
        </p:sp>
        <p:sp>
          <p:nvSpPr>
            <p:cNvPr id="8" name="TextBox 8"/>
            <p:cNvSpPr txBox="1"/>
            <p:nvPr/>
          </p:nvSpPr>
          <p:spPr>
            <a:xfrm>
              <a:off x="0" y="-19050"/>
              <a:ext cx="4015384" cy="957996"/>
            </a:xfrm>
            <a:prstGeom prst="rect">
              <a:avLst/>
            </a:prstGeom>
          </p:spPr>
          <p:txBody>
            <a:bodyPr lIns="50800" tIns="50800" rIns="50800" bIns="50800" rtlCol="0" anchor="t"/>
            <a:lstStyle/>
            <a:p>
              <a:pPr marL="0" lvl="0" indent="0" algn="l">
                <a:lnSpc>
                  <a:spcPts val="3719"/>
                </a:lnSpc>
                <a:spcBef>
                  <a:spcPct val="0"/>
                </a:spcBef>
              </a:pPr>
              <a:r>
                <a:rPr lang="en-US" sz="3099" b="1" u="none" strike="noStrike">
                  <a:solidFill>
                    <a:srgbClr val="3E4147"/>
                  </a:solidFill>
                  <a:latin typeface="Arimo Bold"/>
                  <a:ea typeface="Arimo Bold"/>
                  <a:cs typeface="Arimo Bold"/>
                  <a:sym typeface="Arimo Bold"/>
                </a:rPr>
                <a:t>AI in society </a:t>
              </a:r>
            </a:p>
          </p:txBody>
        </p:sp>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1541" y="2428875"/>
            <a:ext cx="11902592" cy="5179110"/>
          </a:xfrm>
          <a:prstGeom prst="rect">
            <a:avLst/>
          </a:prstGeom>
        </p:spPr>
        <p:txBody>
          <a:bodyPr lIns="0" tIns="0" rIns="0" bIns="0" rtlCol="0" anchor="t">
            <a:spAutoFit/>
          </a:bodyPr>
          <a:lstStyle/>
          <a:p>
            <a:pPr marL="92075" indent="0" algn="just">
              <a:lnSpc>
                <a:spcPts val="2879"/>
              </a:lnSpc>
              <a:spcBef>
                <a:spcPct val="0"/>
              </a:spcBef>
            </a:pPr>
            <a:r>
              <a:rPr lang="en-US" sz="2400" dirty="0">
                <a:solidFill>
                  <a:srgbClr val="000000"/>
                </a:solidFill>
                <a:latin typeface="Lato Light"/>
                <a:sym typeface="Lato Light"/>
              </a:rPr>
              <a:t>A primary risk relates to fairness. Algorithms learn from historical data that may contain biases or structural imbalances. If a trainer ignores the recommendations, the information provided by AI can be detrimental to certain groups and exacerbate existing inequalities with assessments that appear impartial and objective but are, in reality, unfair.</a:t>
            </a:r>
          </a:p>
          <a:p>
            <a:pPr marL="92075" indent="0" algn="just">
              <a:lnSpc>
                <a:spcPts val="2879"/>
              </a:lnSpc>
              <a:spcBef>
                <a:spcPct val="0"/>
              </a:spcBef>
            </a:pPr>
            <a:endParaRPr lang="en-US" sz="2400" dirty="0">
              <a:solidFill>
                <a:srgbClr val="000000"/>
              </a:solidFill>
              <a:latin typeface="Lato Light"/>
              <a:sym typeface="Lato Light"/>
            </a:endParaRPr>
          </a:p>
          <a:p>
            <a:pPr marL="92075" indent="0" algn="just">
              <a:lnSpc>
                <a:spcPts val="2879"/>
              </a:lnSpc>
              <a:spcBef>
                <a:spcPct val="0"/>
              </a:spcBef>
            </a:pPr>
            <a:r>
              <a:rPr lang="en-US" sz="2400" dirty="0">
                <a:solidFill>
                  <a:srgbClr val="000000"/>
                </a:solidFill>
                <a:latin typeface="Lato Light"/>
                <a:sym typeface="Lato Light"/>
              </a:rPr>
              <a:t>Another criticism is the lack of transparency, as many AI systems act as a "black box" because it's not always clear how certain recommendations will be generated. This prevents them from analyzing decisions, participating in critical discussions with students, and building trust in education systems.</a:t>
            </a:r>
          </a:p>
          <a:p>
            <a:pPr marL="92075" indent="0" algn="just">
              <a:lnSpc>
                <a:spcPts val="2879"/>
              </a:lnSpc>
              <a:spcBef>
                <a:spcPct val="0"/>
              </a:spcBef>
            </a:pPr>
            <a:endParaRPr lang="en-US" sz="2400" dirty="0">
              <a:solidFill>
                <a:srgbClr val="000000"/>
              </a:solidFill>
              <a:latin typeface="Lato Light"/>
              <a:sym typeface="Lato Light"/>
            </a:endParaRPr>
          </a:p>
          <a:p>
            <a:pPr marL="92075" indent="0" algn="just">
              <a:lnSpc>
                <a:spcPts val="2879"/>
              </a:lnSpc>
              <a:spcBef>
                <a:spcPct val="0"/>
              </a:spcBef>
            </a:pPr>
            <a:r>
              <a:rPr lang="en-US" sz="2400" dirty="0">
                <a:solidFill>
                  <a:srgbClr val="000000"/>
                </a:solidFill>
                <a:latin typeface="Lato Light"/>
                <a:sym typeface="Lato Light"/>
              </a:rPr>
              <a:t>International guidelines continue to recommend the responsible use of AI in education. Therefore, educational decisions must be explained and aligned with pedagogical objectives.</a:t>
            </a:r>
          </a:p>
          <a:p>
            <a:pPr marL="92075" indent="0" algn="just">
              <a:lnSpc>
                <a:spcPts val="2879"/>
              </a:lnSpc>
              <a:spcBef>
                <a:spcPct val="0"/>
              </a:spcBef>
            </a:pPr>
            <a:r>
              <a:rPr lang="en-US" sz="2400" dirty="0">
                <a:solidFill>
                  <a:srgbClr val="000000"/>
                </a:solidFill>
                <a:latin typeface="Lato Light"/>
                <a:sym typeface="Lato Light"/>
              </a:rPr>
              <a:t>AI should only support the work of the teacher, since the teacher is the only responsible educator.</a:t>
            </a:r>
          </a:p>
        </p:txBody>
      </p:sp>
      <p:grpSp>
        <p:nvGrpSpPr>
          <p:cNvPr id="3" name="Group 3"/>
          <p:cNvGrpSpPr/>
          <p:nvPr/>
        </p:nvGrpSpPr>
        <p:grpSpPr>
          <a:xfrm>
            <a:off x="13172789" y="7324820"/>
            <a:ext cx="4354359" cy="1608699"/>
            <a:chOff x="0" y="0"/>
            <a:chExt cx="5805812" cy="2144932"/>
          </a:xfrm>
        </p:grpSpPr>
        <p:sp>
          <p:nvSpPr>
            <p:cNvPr id="4" name="Freeform 4"/>
            <p:cNvSpPr/>
            <p:nvPr/>
          </p:nvSpPr>
          <p:spPr>
            <a:xfrm>
              <a:off x="0" y="0"/>
              <a:ext cx="5805824" cy="2145034"/>
            </a:xfrm>
            <a:custGeom>
              <a:avLst/>
              <a:gdLst/>
              <a:ahLst/>
              <a:cxnLst/>
              <a:rect l="l" t="t" r="r" b="b"/>
              <a:pathLst>
                <a:path w="5805824" h="2145034">
                  <a:moveTo>
                    <a:pt x="0" y="438278"/>
                  </a:moveTo>
                  <a:lnTo>
                    <a:pt x="4691781" y="438278"/>
                  </a:lnTo>
                  <a:lnTo>
                    <a:pt x="4691781" y="0"/>
                  </a:lnTo>
                  <a:lnTo>
                    <a:pt x="5805824" y="1072517"/>
                  </a:lnTo>
                  <a:lnTo>
                    <a:pt x="4691781" y="2145034"/>
                  </a:lnTo>
                  <a:lnTo>
                    <a:pt x="4691781" y="1706629"/>
                  </a:lnTo>
                  <a:lnTo>
                    <a:pt x="0" y="1706629"/>
                  </a:lnTo>
                  <a:close/>
                </a:path>
              </a:pathLst>
            </a:custGeom>
            <a:solidFill>
              <a:srgbClr val="FE635B"/>
            </a:solidFill>
            <a:ln w="38100" cap="sq">
              <a:solidFill>
                <a:srgbClr val="6B2926"/>
              </a:solidFill>
              <a:prstDash val="solid"/>
              <a:miter/>
            </a:ln>
          </p:spPr>
          <p:txBody>
            <a:bodyPr/>
            <a:lstStyle/>
            <a:p>
              <a:endParaRPr lang="es-ES"/>
            </a:p>
          </p:txBody>
        </p:sp>
        <p:sp>
          <p:nvSpPr>
            <p:cNvPr id="5" name="TextBox 5"/>
            <p:cNvSpPr txBox="1"/>
            <p:nvPr/>
          </p:nvSpPr>
          <p:spPr>
            <a:xfrm>
              <a:off x="0" y="-9525"/>
              <a:ext cx="5805812" cy="2154457"/>
            </a:xfrm>
            <a:prstGeom prst="rect">
              <a:avLst/>
            </a:prstGeom>
          </p:spPr>
          <p:txBody>
            <a:bodyPr lIns="50800" tIns="50800" rIns="50800" bIns="50800" rtlCol="0" anchor="ctr"/>
            <a:lstStyle/>
            <a:p>
              <a:pPr marL="0" lvl="0" indent="0" algn="ctr">
                <a:lnSpc>
                  <a:spcPts val="3599"/>
                </a:lnSpc>
                <a:spcBef>
                  <a:spcPct val="0"/>
                </a:spcBef>
              </a:pPr>
              <a:r>
                <a:rPr lang="en-US" sz="2999" b="1" u="sng" strike="noStrike">
                  <a:solidFill>
                    <a:srgbClr val="FFFFFF"/>
                  </a:solidFill>
                  <a:latin typeface="Arial Bold"/>
                  <a:ea typeface="Arial Bold"/>
                  <a:cs typeface="Arial Bold"/>
                  <a:sym typeface="Arial Bold"/>
                  <a:hlinkClick r:id="rId4" tooltip="https://docs.google.com/forms/d/e/1FAIpQLSc5wq0Znk2Jwx9c16a8yyT0lYiTAC-GgbXfCaLMLMS1Ow4RFw/viewform"/>
                </a:rPr>
                <a:t>Test your knowledge </a:t>
              </a:r>
            </a:p>
          </p:txBody>
        </p:sp>
      </p:grpSp>
      <p:grpSp>
        <p:nvGrpSpPr>
          <p:cNvPr id="6" name="Group 6"/>
          <p:cNvGrpSpPr/>
          <p:nvPr/>
        </p:nvGrpSpPr>
        <p:grpSpPr>
          <a:xfrm>
            <a:off x="13163264" y="2157832"/>
            <a:ext cx="4845339" cy="4356097"/>
            <a:chOff x="0" y="0"/>
            <a:chExt cx="6460452" cy="5808129"/>
          </a:xfrm>
        </p:grpSpPr>
        <p:sp>
          <p:nvSpPr>
            <p:cNvPr id="7" name="Freeform 7"/>
            <p:cNvSpPr/>
            <p:nvPr/>
          </p:nvSpPr>
          <p:spPr>
            <a:xfrm>
              <a:off x="0" y="0"/>
              <a:ext cx="6460490" cy="5808091"/>
            </a:xfrm>
            <a:custGeom>
              <a:avLst/>
              <a:gdLst/>
              <a:ahLst/>
              <a:cxnLst/>
              <a:rect l="l" t="t" r="r" b="b"/>
              <a:pathLst>
                <a:path w="6460490" h="5808091">
                  <a:moveTo>
                    <a:pt x="0" y="0"/>
                  </a:moveTo>
                  <a:lnTo>
                    <a:pt x="6460490" y="0"/>
                  </a:lnTo>
                  <a:lnTo>
                    <a:pt x="6460490" y="5808091"/>
                  </a:lnTo>
                  <a:lnTo>
                    <a:pt x="0" y="5808091"/>
                  </a:lnTo>
                  <a:lnTo>
                    <a:pt x="0" y="0"/>
                  </a:lnTo>
                  <a:close/>
                </a:path>
              </a:pathLst>
            </a:custGeom>
            <a:blipFill>
              <a:blip r:embed="rId5"/>
              <a:stretch>
                <a:fillRect l="-59820"/>
              </a:stretch>
            </a:blipFill>
          </p:spPr>
          <p:txBody>
            <a:bodyPr/>
            <a:lstStyle/>
            <a:p>
              <a:endParaRPr lang="es-ES"/>
            </a:p>
          </p:txBody>
        </p:sp>
      </p:gr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87297" y="2002346"/>
            <a:ext cx="6596499" cy="6358509"/>
          </a:xfrm>
          <a:prstGeom prst="rect">
            <a:avLst/>
          </a:prstGeom>
        </p:spPr>
        <p:txBody>
          <a:bodyPr lIns="0" tIns="0" rIns="0" bIns="0" rtlCol="0" anchor="t">
            <a:spAutoFit/>
          </a:bodyPr>
          <a:lstStyle/>
          <a:p>
            <a:pPr marL="0" lvl="0" indent="0" algn="l">
              <a:lnSpc>
                <a:spcPts val="7127"/>
              </a:lnSpc>
              <a:spcBef>
                <a:spcPct val="0"/>
              </a:spcBef>
            </a:pPr>
            <a:r>
              <a:rPr lang="en-US" sz="6599" u="none" strike="noStrike">
                <a:solidFill>
                  <a:srgbClr val="000000"/>
                </a:solidFill>
                <a:latin typeface="Oswald"/>
                <a:ea typeface="Oswald"/>
                <a:cs typeface="Oswald"/>
                <a:sym typeface="Oswald"/>
              </a:rPr>
              <a:t>UNIT 2:</a:t>
            </a:r>
          </a:p>
          <a:p>
            <a:pPr marL="0" lvl="0" indent="0" algn="l">
              <a:lnSpc>
                <a:spcPts val="7127"/>
              </a:lnSpc>
              <a:spcBef>
                <a:spcPct val="0"/>
              </a:spcBef>
            </a:pPr>
            <a:r>
              <a:rPr lang="en-US" sz="6599" u="none" strike="noStrike">
                <a:solidFill>
                  <a:srgbClr val="000000"/>
                </a:solidFill>
                <a:latin typeface="Oswald"/>
                <a:ea typeface="Oswald"/>
                <a:cs typeface="Oswald"/>
                <a:sym typeface="Oswald"/>
              </a:rPr>
              <a:t>RECOGNIZING AND ADDRESSING ETHICAL CHALLENGES IN THE USE OF AI IN THE CLASSROOM</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33400" y="1333500"/>
            <a:ext cx="10294771" cy="7114864"/>
            <a:chOff x="0" y="0"/>
            <a:chExt cx="11998173" cy="8292109"/>
          </a:xfrm>
        </p:grpSpPr>
        <p:sp>
          <p:nvSpPr>
            <p:cNvPr id="3" name="Freeform 3"/>
            <p:cNvSpPr/>
            <p:nvPr/>
          </p:nvSpPr>
          <p:spPr>
            <a:xfrm>
              <a:off x="0" y="0"/>
              <a:ext cx="11998198" cy="8292084"/>
            </a:xfrm>
            <a:custGeom>
              <a:avLst/>
              <a:gdLst/>
              <a:ahLst/>
              <a:cxnLst/>
              <a:rect l="l" t="t" r="r" b="b"/>
              <a:pathLst>
                <a:path w="11998198" h="8292084">
                  <a:moveTo>
                    <a:pt x="0" y="0"/>
                  </a:moveTo>
                  <a:lnTo>
                    <a:pt x="11998198" y="0"/>
                  </a:lnTo>
                  <a:lnTo>
                    <a:pt x="11998198" y="8292084"/>
                  </a:lnTo>
                  <a:lnTo>
                    <a:pt x="0" y="8292084"/>
                  </a:lnTo>
                  <a:lnTo>
                    <a:pt x="0" y="0"/>
                  </a:lnTo>
                  <a:close/>
                </a:path>
              </a:pathLst>
            </a:custGeom>
            <a:blipFill>
              <a:blip r:embed="rId4"/>
              <a:stretch>
                <a:fillRect b="-5858"/>
              </a:stretch>
            </a:blipFill>
          </p:spPr>
          <p:txBody>
            <a:bodyPr/>
            <a:lstStyle/>
            <a:p>
              <a:endParaRPr lang="es-ES"/>
            </a:p>
          </p:txBody>
        </p:sp>
      </p:grpSp>
      <p:sp>
        <p:nvSpPr>
          <p:cNvPr id="4" name="TextBox 4"/>
          <p:cNvSpPr txBox="1"/>
          <p:nvPr/>
        </p:nvSpPr>
        <p:spPr>
          <a:xfrm>
            <a:off x="9372600" y="1947927"/>
            <a:ext cx="8077200" cy="6346096"/>
          </a:xfrm>
          <a:prstGeom prst="rect">
            <a:avLst/>
          </a:prstGeom>
        </p:spPr>
        <p:txBody>
          <a:bodyPr wrap="square" lIns="0" tIns="0" rIns="0" bIns="0" rtlCol="0" anchor="t">
            <a:spAutoFit/>
          </a:bodyPr>
          <a:lstStyle/>
          <a:p>
            <a:pPr marL="92075" lvl="0" algn="just">
              <a:lnSpc>
                <a:spcPts val="2879"/>
              </a:lnSpc>
              <a:spcBef>
                <a:spcPct val="0"/>
              </a:spcBef>
            </a:pPr>
            <a:r>
              <a:rPr lang="en-US" sz="2400" dirty="0">
                <a:solidFill>
                  <a:srgbClr val="000000"/>
                </a:solidFill>
                <a:latin typeface="Lato Light"/>
                <a:sym typeface="Lato Light"/>
              </a:rPr>
              <a:t>As a vocational training instructor, you must understand the structural limitations of artificial intelligence systems, which are often barely perceptible, but have a significant educational impact on activities such as guidance, personalization of training programs, assessment, and feedback.</a:t>
            </a:r>
          </a:p>
          <a:p>
            <a:pPr marL="0" lvl="0" indent="0" algn="just">
              <a:lnSpc>
                <a:spcPts val="3312"/>
              </a:lnSpc>
              <a:spcBef>
                <a:spcPct val="0"/>
              </a:spcBef>
            </a:pPr>
            <a:endParaRPr lang="en-US" sz="2400" u="none" strike="noStrike" dirty="0">
              <a:solidFill>
                <a:srgbClr val="000000"/>
              </a:solidFill>
              <a:latin typeface="Lato Light"/>
              <a:ea typeface="Lato Light"/>
              <a:cs typeface="Lato Light"/>
              <a:sym typeface="Lato Light"/>
            </a:endParaRPr>
          </a:p>
          <a:p>
            <a:pPr marL="92075" indent="0" algn="just">
              <a:lnSpc>
                <a:spcPts val="2879"/>
              </a:lnSpc>
              <a:spcBef>
                <a:spcPct val="0"/>
              </a:spcBef>
            </a:pPr>
            <a:r>
              <a:rPr lang="en-US" sz="2400" dirty="0">
                <a:solidFill>
                  <a:srgbClr val="000000"/>
                </a:solidFill>
                <a:latin typeface="Lato Light"/>
                <a:sym typeface="Lato Light"/>
              </a:rPr>
              <a:t>Through short units, the module will help you to:</a:t>
            </a:r>
          </a:p>
          <a:p>
            <a:pPr marL="342900" indent="-342900" algn="just">
              <a:lnSpc>
                <a:spcPts val="2879"/>
              </a:lnSpc>
              <a:spcBef>
                <a:spcPct val="0"/>
              </a:spcBef>
              <a:buFont typeface="Arial" panose="020B0604020202020204" pitchFamily="34" charset="0"/>
              <a:buChar char="•"/>
            </a:pPr>
            <a:r>
              <a:rPr lang="en-US" sz="2400" dirty="0">
                <a:solidFill>
                  <a:srgbClr val="000000"/>
                </a:solidFill>
                <a:latin typeface="Lato Light"/>
                <a:sym typeface="Lato Light"/>
              </a:rPr>
              <a:t>recognize biases that may influence assessments and recommendations;</a:t>
            </a:r>
          </a:p>
          <a:p>
            <a:pPr marL="342900" indent="-342900" algn="just">
              <a:lnSpc>
                <a:spcPts val="2879"/>
              </a:lnSpc>
              <a:spcBef>
                <a:spcPct val="0"/>
              </a:spcBef>
              <a:buFont typeface="Arial" panose="020B0604020202020204" pitchFamily="34" charset="0"/>
              <a:buChar char="•"/>
            </a:pPr>
            <a:r>
              <a:rPr lang="en-US" sz="2400" dirty="0">
                <a:solidFill>
                  <a:srgbClr val="000000"/>
                </a:solidFill>
                <a:latin typeface="Lato Light"/>
                <a:sym typeface="Lato Light"/>
              </a:rPr>
              <a:t>identify hallucinations, that is, those parts of AI-generated content that seem plausible but are actually incorrect or fabricated;</a:t>
            </a:r>
          </a:p>
          <a:p>
            <a:pPr marL="342900" indent="-342900" algn="just">
              <a:lnSpc>
                <a:spcPts val="2879"/>
              </a:lnSpc>
              <a:spcBef>
                <a:spcPct val="0"/>
              </a:spcBef>
              <a:buFont typeface="Arial" panose="020B0604020202020204" pitchFamily="34" charset="0"/>
              <a:buChar char="•"/>
            </a:pPr>
            <a:r>
              <a:rPr lang="en-US" sz="2400" dirty="0">
                <a:solidFill>
                  <a:srgbClr val="000000"/>
                </a:solidFill>
                <a:latin typeface="Lato Light"/>
                <a:sym typeface="Lato Light"/>
              </a:rPr>
              <a:t>understand why AI lacks awareness of values ​​or understanding of the educational context;</a:t>
            </a:r>
          </a:p>
          <a:p>
            <a:pPr marL="342900" indent="-342900" algn="just">
              <a:lnSpc>
                <a:spcPts val="2879"/>
              </a:lnSpc>
              <a:spcBef>
                <a:spcPct val="0"/>
              </a:spcBef>
              <a:buFont typeface="Arial" panose="020B0604020202020204" pitchFamily="34" charset="0"/>
              <a:buChar char="•"/>
            </a:pPr>
            <a:r>
              <a:rPr lang="en-US" sz="2400" dirty="0">
                <a:solidFill>
                  <a:srgbClr val="000000"/>
                </a:solidFill>
                <a:latin typeface="Lato Light"/>
                <a:sym typeface="Lato Light"/>
              </a:rPr>
              <a:t>distinguish between reliable information and algorithmic disinformation, especially when AI is used without critical review.</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3092740"/>
            <a:ext cx="9862236" cy="4063420"/>
          </a:xfrm>
          <a:prstGeom prst="rect">
            <a:avLst/>
          </a:prstGeom>
        </p:spPr>
        <p:txBody>
          <a:bodyPr lIns="0" tIns="0" rIns="0" bIns="0" rtlCol="0" anchor="t">
            <a:spAutoFit/>
          </a:bodyPr>
          <a:lstStyle/>
          <a:p>
            <a:pPr marL="92075" lvl="0" algn="just">
              <a:lnSpc>
                <a:spcPts val="2879"/>
              </a:lnSpc>
              <a:spcBef>
                <a:spcPct val="0"/>
              </a:spcBef>
            </a:pPr>
            <a:r>
              <a:rPr lang="en-US" sz="2400" dirty="0">
                <a:solidFill>
                  <a:srgbClr val="000000"/>
                </a:solidFill>
                <a:latin typeface="Lato Light"/>
                <a:sym typeface="Lato Light"/>
              </a:rPr>
              <a:t>Sometimes, structural limitations affect the quality and equity of educational decisions. These limitations are not isolated errors, but rather depend primarily on how artificial intelligence is used and trained. Artificial systems do not understand the educational context, analyze personal situations, or consider values ​​as a teacher would. </a:t>
            </a:r>
          </a:p>
          <a:p>
            <a:pPr marL="92075" lvl="0" algn="just">
              <a:lnSpc>
                <a:spcPts val="2879"/>
              </a:lnSpc>
              <a:spcBef>
                <a:spcPct val="0"/>
              </a:spcBef>
            </a:pPr>
            <a:endParaRPr lang="en-US" sz="2400" dirty="0">
              <a:solidFill>
                <a:srgbClr val="000000"/>
              </a:solidFill>
              <a:latin typeface="Lato Light"/>
              <a:sym typeface="Lato Light"/>
            </a:endParaRPr>
          </a:p>
          <a:p>
            <a:pPr marL="92075" lvl="0" algn="just">
              <a:lnSpc>
                <a:spcPts val="2879"/>
              </a:lnSpc>
              <a:spcBef>
                <a:spcPct val="0"/>
              </a:spcBef>
            </a:pPr>
            <a:r>
              <a:rPr lang="en-US" sz="2400" dirty="0">
                <a:solidFill>
                  <a:srgbClr val="000000"/>
                </a:solidFill>
                <a:latin typeface="Lato Light"/>
                <a:sym typeface="Lato Light"/>
              </a:rPr>
              <a:t>They work by calculating statistical probabilities from large amounts of historical data.</a:t>
            </a:r>
          </a:p>
          <a:p>
            <a:pPr marL="92075" lvl="0" algn="just">
              <a:lnSpc>
                <a:spcPts val="2879"/>
              </a:lnSpc>
              <a:spcBef>
                <a:spcPct val="0"/>
              </a:spcBef>
            </a:pPr>
            <a:endParaRPr lang="en-US" sz="2400" dirty="0">
              <a:solidFill>
                <a:srgbClr val="000000"/>
              </a:solidFill>
              <a:latin typeface="Lato Light"/>
              <a:sym typeface="Lato Light"/>
            </a:endParaRPr>
          </a:p>
          <a:p>
            <a:pPr marL="92075" lvl="0" algn="just">
              <a:lnSpc>
                <a:spcPts val="2879"/>
              </a:lnSpc>
              <a:spcBef>
                <a:spcPct val="0"/>
              </a:spcBef>
            </a:pPr>
            <a:r>
              <a:rPr lang="en-US" sz="2400" dirty="0">
                <a:solidFill>
                  <a:srgbClr val="000000"/>
                </a:solidFill>
                <a:latin typeface="Lato Light"/>
                <a:sym typeface="Lato Light"/>
              </a:rPr>
              <a:t>Technically, AI identifies more frequent correlations, but it does not reason based on intentions, training objectives, or responsibilities.</a:t>
            </a:r>
          </a:p>
        </p:txBody>
      </p:sp>
      <p:sp>
        <p:nvSpPr>
          <p:cNvPr id="3" name="TextBox 3"/>
          <p:cNvSpPr txBox="1"/>
          <p:nvPr/>
        </p:nvSpPr>
        <p:spPr>
          <a:xfrm>
            <a:off x="1028700" y="1038225"/>
            <a:ext cx="16961244"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STRUCTURAL LIMITATIONS OF AI SYSTEMS IN CVET</a:t>
            </a:r>
          </a:p>
        </p:txBody>
      </p:sp>
      <p:sp>
        <p:nvSpPr>
          <p:cNvPr id="4" name="Freeform 4"/>
          <p:cNvSpPr/>
          <p:nvPr/>
        </p:nvSpPr>
        <p:spPr>
          <a:xfrm>
            <a:off x="11780008" y="3516140"/>
            <a:ext cx="5971962" cy="3254719"/>
          </a:xfrm>
          <a:custGeom>
            <a:avLst/>
            <a:gdLst/>
            <a:ahLst/>
            <a:cxnLst/>
            <a:rect l="l" t="t" r="r" b="b"/>
            <a:pathLst>
              <a:path w="5971962" h="3254719">
                <a:moveTo>
                  <a:pt x="0" y="0"/>
                </a:moveTo>
                <a:lnTo>
                  <a:pt x="5971962" y="0"/>
                </a:lnTo>
                <a:lnTo>
                  <a:pt x="5971962" y="3254720"/>
                </a:lnTo>
                <a:lnTo>
                  <a:pt x="0" y="325472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5" name="TextBox 5"/>
          <p:cNvSpPr txBox="1"/>
          <p:nvPr/>
        </p:nvSpPr>
        <p:spPr>
          <a:xfrm>
            <a:off x="12375115" y="4075161"/>
            <a:ext cx="4781747" cy="2136675"/>
          </a:xfrm>
          <a:prstGeom prst="rect">
            <a:avLst/>
          </a:prstGeom>
        </p:spPr>
        <p:txBody>
          <a:bodyPr lIns="0" tIns="0" rIns="0" bIns="0" rtlCol="0" anchor="t">
            <a:spAutoFit/>
          </a:bodyPr>
          <a:lstStyle/>
          <a:p>
            <a:pPr lvl="0" indent="0" algn="ctr">
              <a:lnSpc>
                <a:spcPts val="3363"/>
              </a:lnSpc>
              <a:spcBef>
                <a:spcPct val="0"/>
              </a:spcBef>
            </a:pPr>
            <a:r>
              <a:rPr lang="en-US" sz="2402" dirty="0">
                <a:solidFill>
                  <a:srgbClr val="000000"/>
                </a:solidFill>
                <a:latin typeface="Lato Light" panose="020F0302020204030203" pitchFamily="34" charset="0"/>
                <a:sym typeface="Canva Sans"/>
              </a:rPr>
              <a:t>AI has structural limitations: it relies on historical data and probabilities without understanding the context, which can lead to biases and hallucinations.</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933158" y="2561186"/>
            <a:ext cx="9431731" cy="4807213"/>
          </a:xfrm>
          <a:prstGeom prst="rect">
            <a:avLst/>
          </a:prstGeom>
        </p:spPr>
        <p:txBody>
          <a:bodyPr lIns="0" tIns="0" rIns="0" bIns="0" rtlCol="0" anchor="t">
            <a:spAutoFit/>
          </a:bodyPr>
          <a:lstStyle/>
          <a:p>
            <a:pPr marL="92075" indent="0" algn="just">
              <a:lnSpc>
                <a:spcPts val="2879"/>
              </a:lnSpc>
              <a:spcBef>
                <a:spcPct val="0"/>
              </a:spcBef>
            </a:pPr>
            <a:r>
              <a:rPr lang="en-US" sz="2400" dirty="0">
                <a:solidFill>
                  <a:srgbClr val="000000"/>
                </a:solidFill>
                <a:latin typeface="Lato Light"/>
                <a:sym typeface="Lato Light"/>
              </a:rPr>
              <a:t>This creates unavoidable limitations:</a:t>
            </a:r>
          </a:p>
          <a:p>
            <a:pPr marL="362585" indent="-342900" algn="just">
              <a:lnSpc>
                <a:spcPts val="2879"/>
              </a:lnSpc>
              <a:spcBef>
                <a:spcPct val="0"/>
              </a:spcBef>
              <a:buFont typeface="Arial" panose="020B0604020202020204" pitchFamily="34" charset="0"/>
              <a:buChar char="•"/>
            </a:pPr>
            <a:r>
              <a:rPr lang="en-US" sz="2400" dirty="0">
                <a:solidFill>
                  <a:srgbClr val="000000"/>
                </a:solidFill>
                <a:latin typeface="Lato Light"/>
                <a:sym typeface="Lato Light"/>
              </a:rPr>
              <a:t>AI provides data that may contain biases depending on the data that has been used to train the model. </a:t>
            </a:r>
          </a:p>
          <a:p>
            <a:pPr marL="362585" indent="-342900" algn="just">
              <a:lnSpc>
                <a:spcPts val="2879"/>
              </a:lnSpc>
              <a:spcBef>
                <a:spcPct val="0"/>
              </a:spcBef>
              <a:buFont typeface="Arial" panose="020B0604020202020204" pitchFamily="34" charset="0"/>
              <a:buChar char="•"/>
            </a:pPr>
            <a:r>
              <a:rPr lang="en-US" sz="2400" dirty="0">
                <a:solidFill>
                  <a:srgbClr val="000000"/>
                </a:solidFill>
                <a:latin typeface="Lato Light"/>
                <a:sym typeface="Lato Light"/>
              </a:rPr>
              <a:t>It provides more likely data.</a:t>
            </a:r>
          </a:p>
          <a:p>
            <a:pPr marL="362585" indent="-342900" algn="just">
              <a:lnSpc>
                <a:spcPts val="2879"/>
              </a:lnSpc>
              <a:spcBef>
                <a:spcPct val="0"/>
              </a:spcBef>
              <a:buFont typeface="Arial" panose="020B0604020202020204" pitchFamily="34" charset="0"/>
              <a:buChar char="•"/>
            </a:pPr>
            <a:r>
              <a:rPr lang="en-US" sz="2400" dirty="0">
                <a:solidFill>
                  <a:srgbClr val="000000"/>
                </a:solidFill>
                <a:latin typeface="Lato Light"/>
                <a:sym typeface="Lato Light"/>
              </a:rPr>
              <a:t>It is unaware of the student's situation and behavior, especially in relation to the classroom context.</a:t>
            </a:r>
          </a:p>
          <a:p>
            <a:pPr marL="362585" indent="-342900" algn="just">
              <a:lnSpc>
                <a:spcPts val="2879"/>
              </a:lnSpc>
              <a:spcBef>
                <a:spcPct val="0"/>
              </a:spcBef>
              <a:buFont typeface="Arial" panose="020B0604020202020204" pitchFamily="34" charset="0"/>
              <a:buChar char="•"/>
            </a:pPr>
            <a:r>
              <a:rPr lang="en-US" sz="2400" dirty="0">
                <a:solidFill>
                  <a:srgbClr val="000000"/>
                </a:solidFill>
                <a:latin typeface="Lato Light"/>
                <a:sym typeface="Lato Light"/>
              </a:rPr>
              <a:t>It is incapable of verifying the facts or comparing them with reality.</a:t>
            </a:r>
          </a:p>
          <a:p>
            <a:pPr marL="92075" indent="-72390" algn="just">
              <a:lnSpc>
                <a:spcPts val="2879"/>
              </a:lnSpc>
              <a:spcBef>
                <a:spcPct val="0"/>
              </a:spcBef>
            </a:pPr>
            <a:endParaRPr lang="en-US" sz="2400" dirty="0">
              <a:solidFill>
                <a:srgbClr val="000000"/>
              </a:solidFill>
              <a:latin typeface="Lato Light"/>
              <a:sym typeface="Lato Light"/>
            </a:endParaRPr>
          </a:p>
          <a:p>
            <a:pPr marL="92075" indent="-72390" algn="just">
              <a:lnSpc>
                <a:spcPts val="2879"/>
              </a:lnSpc>
              <a:spcBef>
                <a:spcPct val="0"/>
              </a:spcBef>
            </a:pPr>
            <a:r>
              <a:rPr lang="en-US" sz="2400" dirty="0">
                <a:solidFill>
                  <a:srgbClr val="000000"/>
                </a:solidFill>
                <a:latin typeface="Lato Light"/>
                <a:sym typeface="Lato Light"/>
              </a:rPr>
              <a:t>Therefore, anomalies such as distortions, hallucinations, and loss of context are not system defects, but normal effects of AI operation.</a:t>
            </a:r>
          </a:p>
          <a:p>
            <a:pPr marL="92075" indent="-72390" algn="just">
              <a:lnSpc>
                <a:spcPts val="2879"/>
              </a:lnSpc>
              <a:spcBef>
                <a:spcPct val="0"/>
              </a:spcBef>
            </a:pPr>
            <a:endParaRPr lang="en-US" sz="2400" dirty="0">
              <a:solidFill>
                <a:srgbClr val="000000"/>
              </a:solidFill>
              <a:latin typeface="Lato Light"/>
              <a:sym typeface="Lato Light"/>
            </a:endParaRPr>
          </a:p>
          <a:p>
            <a:pPr marL="92075" algn="just">
              <a:lnSpc>
                <a:spcPts val="2879"/>
              </a:lnSpc>
              <a:spcBef>
                <a:spcPct val="0"/>
              </a:spcBef>
            </a:pPr>
            <a:r>
              <a:rPr lang="en-US" sz="2400" dirty="0">
                <a:solidFill>
                  <a:srgbClr val="000000"/>
                </a:solidFill>
                <a:latin typeface="Lato Light"/>
                <a:sym typeface="Lato Light"/>
              </a:rPr>
              <a:t>In CVET, this makes critical supervision of the trainer indispensable, since he remains solely responsible for educational decisions.</a:t>
            </a:r>
          </a:p>
        </p:txBody>
      </p:sp>
      <p:grpSp>
        <p:nvGrpSpPr>
          <p:cNvPr id="3" name="Group 3"/>
          <p:cNvGrpSpPr/>
          <p:nvPr/>
        </p:nvGrpSpPr>
        <p:grpSpPr>
          <a:xfrm>
            <a:off x="0" y="5054546"/>
            <a:ext cx="7410202" cy="3874799"/>
            <a:chOff x="0" y="0"/>
            <a:chExt cx="9880270" cy="5166398"/>
          </a:xfrm>
        </p:grpSpPr>
        <p:sp>
          <p:nvSpPr>
            <p:cNvPr id="4" name="Freeform 4"/>
            <p:cNvSpPr/>
            <p:nvPr/>
          </p:nvSpPr>
          <p:spPr>
            <a:xfrm>
              <a:off x="0" y="0"/>
              <a:ext cx="9880219" cy="5166360"/>
            </a:xfrm>
            <a:custGeom>
              <a:avLst/>
              <a:gdLst/>
              <a:ahLst/>
              <a:cxnLst/>
              <a:rect l="l" t="t" r="r" b="b"/>
              <a:pathLst>
                <a:path w="9880219" h="5166360">
                  <a:moveTo>
                    <a:pt x="0" y="0"/>
                  </a:moveTo>
                  <a:lnTo>
                    <a:pt x="9880219" y="0"/>
                  </a:lnTo>
                  <a:lnTo>
                    <a:pt x="9880219" y="5166360"/>
                  </a:lnTo>
                  <a:lnTo>
                    <a:pt x="0" y="5166360"/>
                  </a:lnTo>
                  <a:lnTo>
                    <a:pt x="0" y="0"/>
                  </a:lnTo>
                  <a:close/>
                </a:path>
              </a:pathLst>
            </a:custGeom>
            <a:blipFill>
              <a:blip r:embed="rId4"/>
              <a:stretch>
                <a:fillRect/>
              </a:stretch>
            </a:blipFill>
          </p:spPr>
          <p:txBody>
            <a:bodyPr/>
            <a:lstStyle/>
            <a:p>
              <a:endParaRPr lang="es-ES"/>
            </a:p>
          </p:txBody>
        </p:sp>
      </p:grpSp>
      <p:grpSp>
        <p:nvGrpSpPr>
          <p:cNvPr id="5" name="Group 5"/>
          <p:cNvGrpSpPr/>
          <p:nvPr/>
        </p:nvGrpSpPr>
        <p:grpSpPr>
          <a:xfrm>
            <a:off x="522994" y="1028700"/>
            <a:ext cx="6364214" cy="4242806"/>
            <a:chOff x="0" y="0"/>
            <a:chExt cx="8485619" cy="5657075"/>
          </a:xfrm>
        </p:grpSpPr>
        <p:sp>
          <p:nvSpPr>
            <p:cNvPr id="6" name="Freeform 6"/>
            <p:cNvSpPr/>
            <p:nvPr/>
          </p:nvSpPr>
          <p:spPr>
            <a:xfrm>
              <a:off x="0" y="0"/>
              <a:ext cx="8485632" cy="5657088"/>
            </a:xfrm>
            <a:custGeom>
              <a:avLst/>
              <a:gdLst/>
              <a:ahLst/>
              <a:cxnLst/>
              <a:rect l="l" t="t" r="r" b="b"/>
              <a:pathLst>
                <a:path w="8485632" h="5657088">
                  <a:moveTo>
                    <a:pt x="0" y="0"/>
                  </a:moveTo>
                  <a:lnTo>
                    <a:pt x="8485632" y="0"/>
                  </a:lnTo>
                  <a:lnTo>
                    <a:pt x="8485632" y="5657088"/>
                  </a:lnTo>
                  <a:lnTo>
                    <a:pt x="0" y="5657088"/>
                  </a:lnTo>
                  <a:lnTo>
                    <a:pt x="0" y="0"/>
                  </a:lnTo>
                  <a:close/>
                </a:path>
              </a:pathLst>
            </a:custGeom>
            <a:blipFill>
              <a:blip r:embed="rId5"/>
              <a:stretch>
                <a:fillRect/>
              </a:stretch>
            </a:blipFill>
          </p:spPr>
          <p:txBody>
            <a:bodyPr/>
            <a:lstStyle/>
            <a:p>
              <a:endParaRPr lang="es-ES"/>
            </a:p>
          </p:txBody>
        </p:sp>
      </p:gr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400300"/>
            <a:ext cx="15582900" cy="1859483"/>
          </a:xfrm>
          <a:prstGeom prst="rect">
            <a:avLst/>
          </a:prstGeom>
        </p:spPr>
        <p:txBody>
          <a:bodyPr wrap="square" lIns="0" tIns="0" rIns="0" bIns="0" rtlCol="0" anchor="t">
            <a:spAutoFit/>
          </a:bodyPr>
          <a:lstStyle/>
          <a:p>
            <a:pPr marL="92075" indent="0" algn="just">
              <a:lnSpc>
                <a:spcPts val="2879"/>
              </a:lnSpc>
              <a:spcBef>
                <a:spcPct val="0"/>
              </a:spcBef>
            </a:pPr>
            <a:r>
              <a:rPr lang="en-US" sz="2500" u="none" strike="noStrike" dirty="0">
                <a:solidFill>
                  <a:srgbClr val="000000"/>
                </a:solidFill>
                <a:latin typeface="Lato Light"/>
                <a:ea typeface="Lato Light"/>
                <a:cs typeface="Lato Light"/>
                <a:sym typeface="Lato Light"/>
              </a:rPr>
              <a:t>A </a:t>
            </a:r>
            <a:r>
              <a:rPr lang="en-US" sz="2400" dirty="0">
                <a:solidFill>
                  <a:srgbClr val="000000"/>
                </a:solidFill>
                <a:latin typeface="Lato Light"/>
                <a:sym typeface="Lato Light"/>
              </a:rPr>
              <a:t>bias is a systematic distortion in the results produced by an artificial intelligence system. </a:t>
            </a:r>
          </a:p>
          <a:p>
            <a:pPr marL="92075" indent="0" algn="just">
              <a:lnSpc>
                <a:spcPts val="2879"/>
              </a:lnSpc>
              <a:spcBef>
                <a:spcPct val="0"/>
              </a:spcBef>
            </a:pPr>
            <a:endParaRPr lang="en-US" sz="2400" dirty="0">
              <a:solidFill>
                <a:srgbClr val="000000"/>
              </a:solidFill>
              <a:latin typeface="Lato Light"/>
              <a:sym typeface="Lato Light"/>
            </a:endParaRPr>
          </a:p>
          <a:p>
            <a:pPr marL="92075" indent="0" algn="just">
              <a:lnSpc>
                <a:spcPts val="2879"/>
              </a:lnSpc>
              <a:spcBef>
                <a:spcPct val="0"/>
              </a:spcBef>
            </a:pPr>
            <a:r>
              <a:rPr lang="en-US" sz="2400" dirty="0">
                <a:solidFill>
                  <a:srgbClr val="000000"/>
                </a:solidFill>
                <a:latin typeface="Lato Light"/>
                <a:sym typeface="Lato Light"/>
              </a:rPr>
              <a:t>The bias favors certain groups even when the data appears neutral. This is not an isolated error, but rather an anomaly that develops over time due to repeated use of the system. Technically, these biases result from the system's training, which "learns" from historical data, transforming past patterns into predictive criteria.</a:t>
            </a:r>
          </a:p>
        </p:txBody>
      </p:sp>
      <p:sp>
        <p:nvSpPr>
          <p:cNvPr id="3" name="TextBox 3"/>
          <p:cNvSpPr txBox="1"/>
          <p:nvPr/>
        </p:nvSpPr>
        <p:spPr>
          <a:xfrm>
            <a:off x="1028700" y="1038225"/>
            <a:ext cx="16523894" cy="628650"/>
          </a:xfrm>
          <a:prstGeom prst="rect">
            <a:avLst/>
          </a:prstGeom>
        </p:spPr>
        <p:txBody>
          <a:bodyPr lIns="0" tIns="0" rIns="0" bIns="0" rtlCol="0" anchor="t">
            <a:spAutoFit/>
          </a:bodyPr>
          <a:lstStyle/>
          <a:p>
            <a:pPr marL="0" lvl="0" indent="0" algn="l">
              <a:lnSpc>
                <a:spcPts val="5039"/>
              </a:lnSpc>
              <a:spcBef>
                <a:spcPct val="0"/>
              </a:spcBef>
            </a:pPr>
            <a:r>
              <a:rPr lang="en-US" sz="4199" u="none" strike="noStrike">
                <a:solidFill>
                  <a:srgbClr val="000000"/>
                </a:solidFill>
                <a:latin typeface="Oswald"/>
                <a:ea typeface="Oswald"/>
                <a:cs typeface="Oswald"/>
                <a:sym typeface="Oswald"/>
              </a:rPr>
              <a:t>WHAT IS BIAS AND HOW TO RECOGNIZE IT CVET?</a:t>
            </a:r>
          </a:p>
        </p:txBody>
      </p:sp>
      <p:sp>
        <p:nvSpPr>
          <p:cNvPr id="4" name="Freeform 4"/>
          <p:cNvSpPr/>
          <p:nvPr/>
        </p:nvSpPr>
        <p:spPr>
          <a:xfrm>
            <a:off x="5823608" y="5639072"/>
            <a:ext cx="6640785" cy="3619228"/>
          </a:xfrm>
          <a:custGeom>
            <a:avLst/>
            <a:gdLst/>
            <a:ahLst/>
            <a:cxnLst/>
            <a:rect l="l" t="t" r="r" b="b"/>
            <a:pathLst>
              <a:path w="6640785" h="3619228">
                <a:moveTo>
                  <a:pt x="0" y="0"/>
                </a:moveTo>
                <a:lnTo>
                  <a:pt x="6640784" y="0"/>
                </a:lnTo>
                <a:lnTo>
                  <a:pt x="6640784" y="3619228"/>
                </a:lnTo>
                <a:lnTo>
                  <a:pt x="0" y="361922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5" name="TextBox 5"/>
          <p:cNvSpPr txBox="1"/>
          <p:nvPr/>
        </p:nvSpPr>
        <p:spPr>
          <a:xfrm>
            <a:off x="6239185" y="6162340"/>
            <a:ext cx="5809630" cy="2572692"/>
          </a:xfrm>
          <a:prstGeom prst="rect">
            <a:avLst/>
          </a:prstGeom>
        </p:spPr>
        <p:txBody>
          <a:bodyPr lIns="0" tIns="0" rIns="0" bIns="0" rtlCol="0" anchor="t">
            <a:spAutoFit/>
          </a:bodyPr>
          <a:lstStyle/>
          <a:p>
            <a:pPr algn="ctr">
              <a:lnSpc>
                <a:spcPts val="3363"/>
              </a:lnSpc>
              <a:spcBef>
                <a:spcPct val="0"/>
              </a:spcBef>
            </a:pPr>
            <a:r>
              <a:rPr lang="en-US" sz="2402" dirty="0">
                <a:solidFill>
                  <a:srgbClr val="000000"/>
                </a:solidFill>
                <a:latin typeface="Lato Light" panose="020F0302020204030203" pitchFamily="34" charset="0"/>
                <a:sym typeface="Canva Sans"/>
              </a:rPr>
              <a:t>Algorithmic bias arises from the interaction between data, the model, and the context: since training data may contain historical inequalities, AI outcomes can systematically favor or penalize certain groups, making oversight by the trainer essential.</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03446" y="2400300"/>
            <a:ext cx="16081107" cy="4462760"/>
          </a:xfrm>
          <a:prstGeom prst="rect">
            <a:avLst/>
          </a:prstGeom>
        </p:spPr>
        <p:txBody>
          <a:bodyPr lIns="0" tIns="0" rIns="0" bIns="0" rtlCol="0" anchor="t">
            <a:spAutoFit/>
          </a:bodyPr>
          <a:lstStyle/>
          <a:p>
            <a:pPr marL="92075" lvl="0" indent="-72390" algn="just">
              <a:lnSpc>
                <a:spcPts val="2879"/>
              </a:lnSpc>
              <a:spcBef>
                <a:spcPct val="0"/>
              </a:spcBef>
            </a:pPr>
            <a:r>
              <a:rPr lang="en-US" sz="2800" dirty="0">
                <a:solidFill>
                  <a:srgbClr val="000000"/>
                </a:solidFill>
                <a:latin typeface="Lato Light"/>
                <a:sym typeface="Lato Light"/>
              </a:rPr>
              <a:t>If these data reflect social inequalities, stereotypes, or discriminatory practices, the model reproduces or amplifies them, treating them as if they were "normal" or "objective" (Barocas, Hardt, and Narayanan; O'Neil).</a:t>
            </a:r>
          </a:p>
          <a:p>
            <a:pPr marL="92075" lvl="0" indent="-72390" algn="just">
              <a:lnSpc>
                <a:spcPts val="2879"/>
              </a:lnSpc>
              <a:spcBef>
                <a:spcPct val="0"/>
              </a:spcBef>
            </a:pPr>
            <a:endParaRPr lang="en-US" sz="2800" dirty="0">
              <a:solidFill>
                <a:srgbClr val="000000"/>
              </a:solidFill>
              <a:latin typeface="Lato Light"/>
              <a:sym typeface="Lato Light"/>
            </a:endParaRPr>
          </a:p>
          <a:p>
            <a:pPr marL="92075" lvl="0" indent="-72390" algn="just">
              <a:lnSpc>
                <a:spcPts val="2879"/>
              </a:lnSpc>
              <a:spcBef>
                <a:spcPct val="0"/>
              </a:spcBef>
            </a:pPr>
            <a:r>
              <a:rPr lang="en-US" sz="2800" dirty="0">
                <a:solidFill>
                  <a:srgbClr val="000000"/>
                </a:solidFill>
                <a:latin typeface="Lato Light"/>
                <a:sym typeface="Lato Light"/>
              </a:rPr>
              <a:t>In the context of CVET, this can lead to incorrect learning recommendations, unfair selection criteria, and inappropriate assessments: the system tends to exclude rather than include.</a:t>
            </a:r>
          </a:p>
          <a:p>
            <a:pPr marL="92075" lvl="0" indent="-72390" algn="just">
              <a:lnSpc>
                <a:spcPts val="2879"/>
              </a:lnSpc>
              <a:spcBef>
                <a:spcPct val="0"/>
              </a:spcBef>
            </a:pPr>
            <a:endParaRPr lang="en-US" sz="2800" dirty="0">
              <a:solidFill>
                <a:srgbClr val="000000"/>
              </a:solidFill>
              <a:latin typeface="Lato Light"/>
              <a:sym typeface="Lato Light"/>
            </a:endParaRPr>
          </a:p>
          <a:p>
            <a:pPr marL="92075" lvl="0" indent="-72390" algn="just">
              <a:lnSpc>
                <a:spcPts val="2879"/>
              </a:lnSpc>
              <a:spcBef>
                <a:spcPct val="0"/>
              </a:spcBef>
            </a:pPr>
            <a:r>
              <a:rPr lang="en-US" sz="2800" dirty="0">
                <a:solidFill>
                  <a:srgbClr val="000000"/>
                </a:solidFill>
                <a:latin typeface="Lato Light"/>
                <a:sym typeface="Lato Light"/>
              </a:rPr>
              <a:t>These decisions, individually, may seem harmless, but over time and cumulatively, they create invisible barriers that conflict with the principles of equity and inclusion in continuing professional development.</a:t>
            </a:r>
          </a:p>
          <a:p>
            <a:pPr marL="92075" lvl="0" indent="-72390" algn="just">
              <a:lnSpc>
                <a:spcPts val="2879"/>
              </a:lnSpc>
              <a:spcBef>
                <a:spcPct val="0"/>
              </a:spcBef>
            </a:pPr>
            <a:endParaRPr lang="en-US" sz="2800" dirty="0">
              <a:solidFill>
                <a:srgbClr val="000000"/>
              </a:solidFill>
              <a:latin typeface="Lato Light"/>
              <a:sym typeface="Lato Light"/>
            </a:endParaRPr>
          </a:p>
          <a:p>
            <a:pPr marL="92075" lvl="0" indent="-72390" algn="just">
              <a:lnSpc>
                <a:spcPts val="2879"/>
              </a:lnSpc>
              <a:spcBef>
                <a:spcPct val="0"/>
              </a:spcBef>
            </a:pPr>
            <a:r>
              <a:rPr lang="en-US" sz="2800" dirty="0">
                <a:solidFill>
                  <a:srgbClr val="000000"/>
                </a:solidFill>
                <a:latin typeface="Lato Light"/>
                <a:sym typeface="Lato Light"/>
              </a:rPr>
              <a:t>The bias arises from the interaction between the data, the model, and the context. The algorithm acts as a statistical mirror of past reality, without the possibility of questioning it.</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912761"/>
            <a:ext cx="8196426" cy="579120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In generative AI systems, "hallucination" refers to situations in which the AI ​​produces seemingly correct, well-written, and convincing responses, but which contain false, inaccurate, or unverifiable information.</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In reality, AI does not know for sure if what it says is true, since its operation is based on statistical calculations: the system selects the words most likely to combine with others and does not analyze the facts.</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These results will be very likely in form, but incorrect in content.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In the context of vocational training for employment, this is especially serious, as it can affect instructional design, skills assessment, student response, and guidance decisions.</a:t>
            </a:r>
          </a:p>
        </p:txBody>
      </p:sp>
      <p:sp>
        <p:nvSpPr>
          <p:cNvPr id="3" name="TextBox 3"/>
          <p:cNvSpPr txBox="1"/>
          <p:nvPr/>
        </p:nvSpPr>
        <p:spPr>
          <a:xfrm>
            <a:off x="1028700" y="1038225"/>
            <a:ext cx="16230600"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HALLUCINATIONS: WHAT THEY ARE AND HOW TO RECOGNIZE THEM IN CVET CONTEXTS</a:t>
            </a:r>
          </a:p>
        </p:txBody>
      </p:sp>
      <p:sp>
        <p:nvSpPr>
          <p:cNvPr id="4" name="Freeform 4"/>
          <p:cNvSpPr/>
          <p:nvPr/>
        </p:nvSpPr>
        <p:spPr>
          <a:xfrm>
            <a:off x="10082425" y="3325171"/>
            <a:ext cx="7882498" cy="4295962"/>
          </a:xfrm>
          <a:custGeom>
            <a:avLst/>
            <a:gdLst/>
            <a:ahLst/>
            <a:cxnLst/>
            <a:rect l="l" t="t" r="r" b="b"/>
            <a:pathLst>
              <a:path w="7882498" h="4295962">
                <a:moveTo>
                  <a:pt x="0" y="0"/>
                </a:moveTo>
                <a:lnTo>
                  <a:pt x="7882498" y="0"/>
                </a:lnTo>
                <a:lnTo>
                  <a:pt x="7882498" y="4295962"/>
                </a:lnTo>
                <a:lnTo>
                  <a:pt x="0" y="42959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5" name="TextBox 5"/>
          <p:cNvSpPr txBox="1"/>
          <p:nvPr/>
        </p:nvSpPr>
        <p:spPr>
          <a:xfrm>
            <a:off x="10419205" y="4186806"/>
            <a:ext cx="7208938" cy="2572692"/>
          </a:xfrm>
          <a:prstGeom prst="rect">
            <a:avLst/>
          </a:prstGeom>
        </p:spPr>
        <p:txBody>
          <a:bodyPr lIns="0" tIns="0" rIns="0" bIns="0" rtlCol="0" anchor="t">
            <a:spAutoFit/>
          </a:bodyPr>
          <a:lstStyle/>
          <a:p>
            <a:pPr lvl="0" indent="0" algn="ctr">
              <a:lnSpc>
                <a:spcPts val="3363"/>
              </a:lnSpc>
              <a:spcBef>
                <a:spcPct val="0"/>
              </a:spcBef>
            </a:pPr>
            <a:r>
              <a:rPr lang="en-US" sz="2402" dirty="0">
                <a:solidFill>
                  <a:srgbClr val="000000"/>
                </a:solidFill>
                <a:latin typeface="Lato Light" panose="020F0302020204030203" pitchFamily="34" charset="0"/>
                <a:sym typeface="Canva Sans"/>
              </a:rPr>
              <a:t>AI-generated hallucinations occur when systems produce information that is plausible yet factually incorrect, based on probabilistic patterns rather than verified knowledge, which can pose educational risks and necessitates critical verification and human oversight by the instructor.</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38225"/>
            <a:ext cx="10932824" cy="628650"/>
          </a:xfrm>
          <a:prstGeom prst="rect">
            <a:avLst/>
          </a:prstGeom>
        </p:spPr>
        <p:txBody>
          <a:bodyPr lIns="0" tIns="0" rIns="0" bIns="0" rtlCol="0" anchor="t">
            <a:spAutoFit/>
          </a:bodyPr>
          <a:lstStyle/>
          <a:p>
            <a:pPr marL="0" lvl="0" indent="0" algn="l">
              <a:lnSpc>
                <a:spcPts val="5039"/>
              </a:lnSpc>
              <a:spcBef>
                <a:spcPct val="0"/>
              </a:spcBef>
            </a:pPr>
            <a:r>
              <a:rPr lang="en-US" sz="4199" u="none" strike="noStrike">
                <a:solidFill>
                  <a:srgbClr val="000000"/>
                </a:solidFill>
                <a:latin typeface="Oswald"/>
                <a:ea typeface="Oswald"/>
                <a:cs typeface="Oswald"/>
                <a:sym typeface="Oswald"/>
              </a:rPr>
              <a:t>LACK OF UNDERSTANDING OF VALUES AND CONTEXT</a:t>
            </a:r>
          </a:p>
        </p:txBody>
      </p:sp>
      <p:sp>
        <p:nvSpPr>
          <p:cNvPr id="3" name="TextBox 3"/>
          <p:cNvSpPr txBox="1"/>
          <p:nvPr/>
        </p:nvSpPr>
        <p:spPr>
          <a:xfrm>
            <a:off x="1028700" y="2781300"/>
            <a:ext cx="16230600" cy="4198072"/>
          </a:xfrm>
          <a:prstGeom prst="rect">
            <a:avLst/>
          </a:prstGeom>
        </p:spPr>
        <p:txBody>
          <a:bodyPr lIns="0" tIns="0" rIns="0" bIns="0" rtlCol="0" anchor="t">
            <a:spAutoFit/>
          </a:bodyPr>
          <a:lstStyle/>
          <a:p>
            <a:pPr algn="just">
              <a:lnSpc>
                <a:spcPts val="2880"/>
              </a:lnSpc>
              <a:spcBef>
                <a:spcPct val="0"/>
              </a:spcBef>
            </a:pPr>
            <a:r>
              <a:rPr lang="en-US" sz="2400" dirty="0">
                <a:solidFill>
                  <a:srgbClr val="000000"/>
                </a:solidFill>
                <a:latin typeface="Lato Light"/>
                <a:sym typeface="Lato Light"/>
              </a:rPr>
              <a:t>AI is not truly intelligent because it does not fully understand what it processes. </a:t>
            </a:r>
          </a:p>
          <a:p>
            <a:pPr algn="just">
              <a:lnSpc>
                <a:spcPts val="2880"/>
              </a:lnSpc>
              <a:spcBef>
                <a:spcPct val="0"/>
              </a:spcBef>
            </a:pPr>
            <a:endParaRPr lang="en-US" sz="2400" dirty="0">
              <a:solidFill>
                <a:srgbClr val="000000"/>
              </a:solidFill>
              <a:latin typeface="Lato Light"/>
              <a:sym typeface="Lato Light"/>
            </a:endParaRPr>
          </a:p>
          <a:p>
            <a:pPr algn="just">
              <a:lnSpc>
                <a:spcPts val="2880"/>
              </a:lnSpc>
              <a:spcBef>
                <a:spcPct val="0"/>
              </a:spcBef>
            </a:pPr>
            <a:r>
              <a:rPr lang="en-US" sz="2400" dirty="0">
                <a:solidFill>
                  <a:srgbClr val="000000"/>
                </a:solidFill>
                <a:latin typeface="Lato Light"/>
                <a:sym typeface="Lato Light"/>
              </a:rPr>
              <a:t>It is incapable of interpreting individuals or complex educational situations, instead relying on statistical correlations between data observed during its training. As we have seen previously, when an artificial system produces data, a recommendation does not address the specifics of the situation as a trainer would, but rather generates a probable outcome that is often pedagogically inappropriate.</a:t>
            </a:r>
          </a:p>
          <a:p>
            <a:pPr algn="just">
              <a:lnSpc>
                <a:spcPts val="2880"/>
              </a:lnSpc>
              <a:spcBef>
                <a:spcPct val="0"/>
              </a:spcBef>
            </a:pPr>
            <a:endParaRPr lang="en-US" sz="2400" dirty="0">
              <a:solidFill>
                <a:srgbClr val="000000"/>
              </a:solidFill>
              <a:latin typeface="Lato Light"/>
              <a:sym typeface="Lato Light"/>
            </a:endParaRPr>
          </a:p>
          <a:p>
            <a:pPr algn="just">
              <a:lnSpc>
                <a:spcPts val="2880"/>
              </a:lnSpc>
              <a:spcBef>
                <a:spcPct val="0"/>
              </a:spcBef>
            </a:pPr>
            <a:r>
              <a:rPr lang="en-US" sz="2400" dirty="0">
                <a:solidFill>
                  <a:srgbClr val="000000"/>
                </a:solidFill>
                <a:latin typeface="Lato Light"/>
                <a:sym typeface="Lato Light"/>
              </a:rPr>
              <a:t>In CVET contexts where the subjective component plays a crucial role, the system can analyze similar profiles that have produced similar results, but it can never explain why it generated a particular statistical result. This can be useful as a starting point, but if not interpreted, it carries the risk of exclusions and unfair decisions.</a:t>
            </a:r>
          </a:p>
          <a:p>
            <a:pPr marL="0" lvl="0" indent="0" algn="just">
              <a:lnSpc>
                <a:spcPts val="4320"/>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352800" y="3639347"/>
            <a:ext cx="10919544" cy="5629041"/>
            <a:chOff x="0" y="0"/>
            <a:chExt cx="10745622" cy="5539384"/>
          </a:xfrm>
        </p:grpSpPr>
        <p:sp>
          <p:nvSpPr>
            <p:cNvPr id="3" name="Freeform 3"/>
            <p:cNvSpPr/>
            <p:nvPr/>
          </p:nvSpPr>
          <p:spPr>
            <a:xfrm>
              <a:off x="0" y="0"/>
              <a:ext cx="10745597" cy="5539359"/>
            </a:xfrm>
            <a:custGeom>
              <a:avLst/>
              <a:gdLst/>
              <a:ahLst/>
              <a:cxnLst/>
              <a:rect l="l" t="t" r="r" b="b"/>
              <a:pathLst>
                <a:path w="10745597" h="5539359">
                  <a:moveTo>
                    <a:pt x="0" y="0"/>
                  </a:moveTo>
                  <a:lnTo>
                    <a:pt x="10745597" y="0"/>
                  </a:lnTo>
                  <a:lnTo>
                    <a:pt x="10745597" y="5539359"/>
                  </a:lnTo>
                  <a:lnTo>
                    <a:pt x="0" y="5539359"/>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1028687" y="1257300"/>
            <a:ext cx="16230600" cy="2575833"/>
          </a:xfrm>
          <a:prstGeom prst="rect">
            <a:avLst/>
          </a:prstGeom>
        </p:spPr>
        <p:txBody>
          <a:bodyPr lIns="0" tIns="0" rIns="0" bIns="0" rtlCol="0" anchor="t">
            <a:spAutoFit/>
          </a:bodyPr>
          <a:lstStyle/>
          <a:p>
            <a:pPr lvl="0" indent="0" algn="just">
              <a:lnSpc>
                <a:spcPts val="2880"/>
              </a:lnSpc>
              <a:spcBef>
                <a:spcPct val="0"/>
              </a:spcBef>
            </a:pPr>
            <a:r>
              <a:rPr lang="en-US" sz="2400" dirty="0">
                <a:solidFill>
                  <a:srgbClr val="000000"/>
                </a:solidFill>
                <a:latin typeface="Lato Light"/>
                <a:sym typeface="Lato Light"/>
              </a:rPr>
              <a:t>Even when you provide more information through personalized and timely attention, artificial intelligence only receives descriptions, not pedagogical judgment.</a:t>
            </a:r>
          </a:p>
          <a:p>
            <a:pPr lvl="0" indent="0" algn="just">
              <a:lnSpc>
                <a:spcPts val="2880"/>
              </a:lnSpc>
              <a:spcBef>
                <a:spcPct val="0"/>
              </a:spcBef>
            </a:pPr>
            <a:endParaRPr lang="en-US" sz="2400" dirty="0">
              <a:solidFill>
                <a:srgbClr val="000000"/>
              </a:solidFill>
              <a:latin typeface="Lato Light"/>
              <a:sym typeface="Lato Light"/>
            </a:endParaRPr>
          </a:p>
          <a:p>
            <a:pPr lvl="0" indent="0" algn="just">
              <a:lnSpc>
                <a:spcPts val="2880"/>
              </a:lnSpc>
              <a:spcBef>
                <a:spcPct val="0"/>
              </a:spcBef>
            </a:pPr>
            <a:r>
              <a:rPr lang="en-US" sz="2400" dirty="0">
                <a:solidFill>
                  <a:srgbClr val="000000"/>
                </a:solidFill>
                <a:latin typeface="Lato Light"/>
                <a:sym typeface="Lato Light"/>
              </a:rPr>
              <a:t>Evaluating AI information is a task that requires exclusively human skills: knowledge of the real-world context, the educational relationship, and professional responsibility.</a:t>
            </a:r>
          </a:p>
          <a:p>
            <a:pPr lvl="0" indent="0" algn="just">
              <a:lnSpc>
                <a:spcPts val="2880"/>
              </a:lnSpc>
              <a:spcBef>
                <a:spcPct val="0"/>
              </a:spcBef>
            </a:pPr>
            <a:endParaRPr lang="en-US" sz="2400" dirty="0">
              <a:solidFill>
                <a:srgbClr val="000000"/>
              </a:solidFill>
              <a:latin typeface="Lato Light"/>
              <a:sym typeface="Lato Light"/>
            </a:endParaRPr>
          </a:p>
          <a:p>
            <a:pPr lvl="0" indent="0" algn="just">
              <a:lnSpc>
                <a:spcPts val="2880"/>
              </a:lnSpc>
              <a:spcBef>
                <a:spcPct val="0"/>
              </a:spcBef>
            </a:pPr>
            <a:r>
              <a:rPr lang="en-US" sz="2400" dirty="0">
                <a:solidFill>
                  <a:srgbClr val="000000"/>
                </a:solidFill>
                <a:latin typeface="Lato Light"/>
                <a:sym typeface="Lato Light"/>
              </a:rPr>
              <a:t>The value of a teacher lies in their ability to integrate technology with pedagogical judgment.</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238598" y="1038225"/>
            <a:ext cx="11296801" cy="641201"/>
          </a:xfrm>
          <a:prstGeom prst="rect">
            <a:avLst/>
          </a:prstGeom>
        </p:spPr>
        <p:txBody>
          <a:bodyPr wrap="square"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DISINFORMATION AND NON-CRITICAL USE OF AI</a:t>
            </a:r>
          </a:p>
        </p:txBody>
      </p:sp>
      <p:sp>
        <p:nvSpPr>
          <p:cNvPr id="3" name="TextBox 3"/>
          <p:cNvSpPr txBox="1"/>
          <p:nvPr/>
        </p:nvSpPr>
        <p:spPr>
          <a:xfrm>
            <a:off x="5244694" y="3086100"/>
            <a:ext cx="12020701" cy="3718967"/>
          </a:xfrm>
          <a:prstGeom prst="rect">
            <a:avLst/>
          </a:prstGeom>
        </p:spPr>
        <p:txBody>
          <a:bodyPr lIns="0" tIns="0" rIns="0" bIns="0" rtlCol="0" anchor="t">
            <a:spAutoFit/>
          </a:bodyPr>
          <a:lstStyle/>
          <a:p>
            <a:pPr algn="just">
              <a:lnSpc>
                <a:spcPts val="2880"/>
              </a:lnSpc>
              <a:spcBef>
                <a:spcPct val="0"/>
              </a:spcBef>
            </a:pPr>
            <a:r>
              <a:rPr lang="en-US" sz="2800" dirty="0">
                <a:solidFill>
                  <a:srgbClr val="000000"/>
                </a:solidFill>
                <a:latin typeface="Lato Light"/>
                <a:sym typeface="Lato Light"/>
              </a:rPr>
              <a:t>It is important to understand artificial intelligence as a tool that is not responsible for deciding whether information is true or false; this responsibility always falls on human beings.</a:t>
            </a:r>
          </a:p>
          <a:p>
            <a:pPr algn="just">
              <a:lnSpc>
                <a:spcPts val="2880"/>
              </a:lnSpc>
              <a:spcBef>
                <a:spcPct val="0"/>
              </a:spcBef>
            </a:pPr>
            <a:endParaRPr lang="en-US" sz="2800" dirty="0">
              <a:solidFill>
                <a:srgbClr val="000000"/>
              </a:solidFill>
              <a:latin typeface="Lato Light"/>
              <a:sym typeface="Lato Light"/>
            </a:endParaRPr>
          </a:p>
          <a:p>
            <a:pPr algn="just">
              <a:lnSpc>
                <a:spcPts val="2880"/>
              </a:lnSpc>
              <a:spcBef>
                <a:spcPct val="0"/>
              </a:spcBef>
            </a:pPr>
            <a:r>
              <a:rPr lang="en-US" sz="2800" dirty="0">
                <a:solidFill>
                  <a:srgbClr val="000000"/>
                </a:solidFill>
                <a:latin typeface="Lato Light"/>
                <a:sym typeface="Lato Light"/>
              </a:rPr>
              <a:t>Several studies have shown that misinformation spreads mainly when users do not critically analyze sources and automated results, regardless of the technical quality of the system (Wardle and Derakhshan, 2017; Nyhan and Reifler, 2010).</a:t>
            </a:r>
          </a:p>
          <a:p>
            <a:pPr algn="just">
              <a:lnSpc>
                <a:spcPts val="2880"/>
              </a:lnSpc>
              <a:spcBef>
                <a:spcPct val="0"/>
              </a:spcBef>
            </a:pPr>
            <a:endParaRPr lang="en-US" sz="2800" dirty="0">
              <a:solidFill>
                <a:srgbClr val="000000"/>
              </a:solidFill>
              <a:latin typeface="Lato Light"/>
              <a:sym typeface="Lato Light"/>
            </a:endParaRPr>
          </a:p>
          <a:p>
            <a:pPr algn="just">
              <a:lnSpc>
                <a:spcPts val="2880"/>
              </a:lnSpc>
              <a:spcBef>
                <a:spcPct val="0"/>
              </a:spcBef>
            </a:pPr>
            <a:r>
              <a:rPr lang="en-US" sz="2800" dirty="0">
                <a:solidFill>
                  <a:srgbClr val="000000"/>
                </a:solidFill>
                <a:latin typeface="Lato Light"/>
                <a:sym typeface="Lato Light"/>
              </a:rPr>
              <a:t>In educational systems, there is a risk of accepting valuable and well-written information when trainers and students accept it without a critical spirit.</a:t>
            </a:r>
          </a:p>
        </p:txBody>
      </p:sp>
      <p:grpSp>
        <p:nvGrpSpPr>
          <p:cNvPr id="4" name="Group 4"/>
          <p:cNvGrpSpPr/>
          <p:nvPr/>
        </p:nvGrpSpPr>
        <p:grpSpPr>
          <a:xfrm>
            <a:off x="-2295439" y="0"/>
            <a:ext cx="6901405" cy="10287000"/>
            <a:chOff x="0" y="0"/>
            <a:chExt cx="9201874" cy="13716000"/>
          </a:xfrm>
        </p:grpSpPr>
        <p:sp>
          <p:nvSpPr>
            <p:cNvPr id="5" name="Freeform 5"/>
            <p:cNvSpPr/>
            <p:nvPr/>
          </p:nvSpPr>
          <p:spPr>
            <a:xfrm>
              <a:off x="0" y="0"/>
              <a:ext cx="9201912" cy="13716000"/>
            </a:xfrm>
            <a:custGeom>
              <a:avLst/>
              <a:gdLst/>
              <a:ahLst/>
              <a:cxnLst/>
              <a:rect l="l" t="t" r="r" b="b"/>
              <a:pathLst>
                <a:path w="9201912" h="13716000">
                  <a:moveTo>
                    <a:pt x="0" y="0"/>
                  </a:moveTo>
                  <a:lnTo>
                    <a:pt x="9201912" y="0"/>
                  </a:lnTo>
                  <a:lnTo>
                    <a:pt x="9201912" y="13716000"/>
                  </a:lnTo>
                  <a:lnTo>
                    <a:pt x="0" y="1371600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299246" y="2247900"/>
            <a:ext cx="12243499" cy="4435317"/>
          </a:xfrm>
          <a:prstGeom prst="rect">
            <a:avLst/>
          </a:prstGeom>
        </p:spPr>
        <p:txBody>
          <a:bodyPr lIns="0" tIns="0" rIns="0" bIns="0" rtlCol="0" anchor="t">
            <a:spAutoFit/>
          </a:bodyPr>
          <a:lstStyle/>
          <a:p>
            <a:pPr lvl="0" indent="0" algn="just">
              <a:lnSpc>
                <a:spcPts val="2880"/>
              </a:lnSpc>
              <a:spcBef>
                <a:spcPct val="0"/>
              </a:spcBef>
            </a:pPr>
            <a:r>
              <a:rPr lang="en-US" sz="2400" dirty="0">
                <a:solidFill>
                  <a:srgbClr val="000000"/>
                </a:solidFill>
                <a:latin typeface="Lato Light"/>
                <a:sym typeface="Lato Light"/>
              </a:rPr>
              <a:t>Without digital and media literacy, the results of artificial intelligence can be used uncritically to design learning activities, assess skills, or conduct evaluations.</a:t>
            </a:r>
          </a:p>
          <a:p>
            <a:pPr lvl="0" indent="0" algn="just">
              <a:lnSpc>
                <a:spcPts val="2880"/>
              </a:lnSpc>
              <a:spcBef>
                <a:spcPct val="0"/>
              </a:spcBef>
            </a:pPr>
            <a:endParaRPr lang="en-US" sz="2400" dirty="0">
              <a:solidFill>
                <a:srgbClr val="000000"/>
              </a:solidFill>
              <a:latin typeface="Lato Light"/>
              <a:sym typeface="Lato Light"/>
            </a:endParaRPr>
          </a:p>
          <a:p>
            <a:pPr lvl="0" indent="0" algn="just">
              <a:lnSpc>
                <a:spcPts val="2880"/>
              </a:lnSpc>
              <a:spcBef>
                <a:spcPct val="0"/>
              </a:spcBef>
            </a:pPr>
            <a:r>
              <a:rPr lang="en-US" sz="2400" dirty="0">
                <a:solidFill>
                  <a:srgbClr val="000000"/>
                </a:solidFill>
                <a:latin typeface="Lato Light"/>
                <a:sym typeface="Lato Light"/>
              </a:rPr>
              <a:t>We shouldn't blame only artificial intelligence, as it is a useful and, in some ways, indispensable tool.</a:t>
            </a:r>
          </a:p>
          <a:p>
            <a:pPr lvl="0" indent="0" algn="just">
              <a:lnSpc>
                <a:spcPts val="2880"/>
              </a:lnSpc>
              <a:spcBef>
                <a:spcPct val="0"/>
              </a:spcBef>
            </a:pPr>
            <a:endParaRPr lang="en-US" sz="2400" dirty="0">
              <a:solidFill>
                <a:srgbClr val="000000"/>
              </a:solidFill>
              <a:latin typeface="Lato Light"/>
              <a:sym typeface="Lato Light"/>
            </a:endParaRPr>
          </a:p>
          <a:p>
            <a:pPr lvl="0" indent="0" algn="just">
              <a:lnSpc>
                <a:spcPts val="2880"/>
              </a:lnSpc>
              <a:spcBef>
                <a:spcPct val="0"/>
              </a:spcBef>
            </a:pPr>
            <a:r>
              <a:rPr lang="en-US" sz="2400" dirty="0">
                <a:solidFill>
                  <a:srgbClr val="000000"/>
                </a:solidFill>
                <a:latin typeface="Lato Light"/>
                <a:sym typeface="Lato Light"/>
              </a:rPr>
              <a:t>What we must emphasize is the interaction between technology and users, who, especially if they are educators, cannot avoid becoming critical mediators who verify information and promote active control practices.</a:t>
            </a:r>
          </a:p>
          <a:p>
            <a:pPr lvl="0" indent="0" algn="just">
              <a:lnSpc>
                <a:spcPts val="2880"/>
              </a:lnSpc>
              <a:spcBef>
                <a:spcPct val="0"/>
              </a:spcBef>
            </a:pPr>
            <a:endParaRPr lang="en-US" sz="2400" dirty="0">
              <a:solidFill>
                <a:srgbClr val="000000"/>
              </a:solidFill>
              <a:latin typeface="Lato Light"/>
              <a:sym typeface="Lato Light"/>
            </a:endParaRPr>
          </a:p>
          <a:p>
            <a:pPr lvl="0" indent="0" algn="just">
              <a:lnSpc>
                <a:spcPts val="2880"/>
              </a:lnSpc>
              <a:spcBef>
                <a:spcPct val="0"/>
              </a:spcBef>
            </a:pPr>
            <a:r>
              <a:rPr lang="en-US" sz="2400" dirty="0">
                <a:solidFill>
                  <a:srgbClr val="000000"/>
                </a:solidFill>
                <a:latin typeface="Lato Light"/>
                <a:sym typeface="Lato Light"/>
              </a:rPr>
              <a:t>Disinformation should be combated by strengthening critical thinking skills, verifying sources, and fostering metacognitive reflection, rather than introducing new technological tools.</a:t>
            </a:r>
          </a:p>
        </p:txBody>
      </p:sp>
      <p:grpSp>
        <p:nvGrpSpPr>
          <p:cNvPr id="3" name="Group 3"/>
          <p:cNvGrpSpPr/>
          <p:nvPr/>
        </p:nvGrpSpPr>
        <p:grpSpPr>
          <a:xfrm>
            <a:off x="12482646" y="7705630"/>
            <a:ext cx="5060099" cy="2324049"/>
            <a:chOff x="0" y="0"/>
            <a:chExt cx="6746799" cy="3098732"/>
          </a:xfrm>
        </p:grpSpPr>
        <p:sp>
          <p:nvSpPr>
            <p:cNvPr id="4" name="Freeform 4"/>
            <p:cNvSpPr/>
            <p:nvPr/>
          </p:nvSpPr>
          <p:spPr>
            <a:xfrm>
              <a:off x="0" y="0"/>
              <a:ext cx="6746875" cy="3098796"/>
            </a:xfrm>
            <a:custGeom>
              <a:avLst/>
              <a:gdLst/>
              <a:ahLst/>
              <a:cxnLst/>
              <a:rect l="l" t="t" r="r" b="b"/>
              <a:pathLst>
                <a:path w="6746875" h="3098796">
                  <a:moveTo>
                    <a:pt x="0" y="774699"/>
                  </a:moveTo>
                  <a:lnTo>
                    <a:pt x="5197475" y="774699"/>
                  </a:lnTo>
                  <a:lnTo>
                    <a:pt x="5197475" y="0"/>
                  </a:lnTo>
                  <a:lnTo>
                    <a:pt x="6746875" y="1549398"/>
                  </a:lnTo>
                  <a:lnTo>
                    <a:pt x="5197475" y="3098796"/>
                  </a:lnTo>
                  <a:lnTo>
                    <a:pt x="5197475" y="2324097"/>
                  </a:lnTo>
                  <a:lnTo>
                    <a:pt x="0" y="2324097"/>
                  </a:lnTo>
                  <a:close/>
                </a:path>
              </a:pathLst>
            </a:custGeom>
            <a:solidFill>
              <a:srgbClr val="92D050"/>
            </a:solidFill>
            <a:ln w="38100" cap="sq">
              <a:solidFill>
                <a:srgbClr val="6B2926"/>
              </a:solidFill>
              <a:prstDash val="solid"/>
              <a:miter/>
            </a:ln>
          </p:spPr>
          <p:txBody>
            <a:bodyPr/>
            <a:lstStyle/>
            <a:p>
              <a:endParaRPr lang="es-ES"/>
            </a:p>
          </p:txBody>
        </p:sp>
        <p:sp>
          <p:nvSpPr>
            <p:cNvPr id="5" name="TextBox 5"/>
            <p:cNvSpPr txBox="1"/>
            <p:nvPr/>
          </p:nvSpPr>
          <p:spPr>
            <a:xfrm>
              <a:off x="0" y="-19050"/>
              <a:ext cx="6746799" cy="3117782"/>
            </a:xfrm>
            <a:prstGeom prst="rect">
              <a:avLst/>
            </a:prstGeom>
          </p:spPr>
          <p:txBody>
            <a:bodyPr lIns="50800" tIns="50800" rIns="50800" bIns="50800" rtlCol="0" anchor="ctr"/>
            <a:lstStyle/>
            <a:p>
              <a:pPr marL="0" lvl="0" indent="0" algn="ctr">
                <a:lnSpc>
                  <a:spcPts val="3600"/>
                </a:lnSpc>
                <a:spcBef>
                  <a:spcPct val="0"/>
                </a:spcBef>
              </a:pPr>
              <a:r>
                <a:rPr lang="en-US" sz="3000" b="1" u="sng" strike="noStrike">
                  <a:solidFill>
                    <a:srgbClr val="FFFFFF"/>
                  </a:solidFill>
                  <a:latin typeface="Arial Bold"/>
                  <a:ea typeface="Arial Bold"/>
                  <a:cs typeface="Arial Bold"/>
                  <a:sym typeface="Arial Bold"/>
                  <a:hlinkClick r:id="rId4" tooltip="https://www.google.com/url?q=https://docs.google.com/forms/d/e/1FAIpQLSdokGocZse_7SBgZFtBTLUUUaUMQ2OhPHDoWngpew-g-IDO9Q/viewform?usp%3Dpublish-editor&amp;sa=D&amp;source=editors&amp;ust=1783505313109305&amp;usg=AOvVaw0zSgiwiavlWOMuvJnrfDMf"/>
                </a:rPr>
                <a:t>Test your knowledge</a:t>
              </a:r>
            </a:p>
          </p:txBody>
        </p:sp>
      </p:grpSp>
      <p:grpSp>
        <p:nvGrpSpPr>
          <p:cNvPr id="6" name="Group 6"/>
          <p:cNvGrpSpPr/>
          <p:nvPr/>
        </p:nvGrpSpPr>
        <p:grpSpPr>
          <a:xfrm>
            <a:off x="-2295439" y="0"/>
            <a:ext cx="6901405" cy="10287000"/>
            <a:chOff x="0" y="0"/>
            <a:chExt cx="9201874" cy="13716000"/>
          </a:xfrm>
        </p:grpSpPr>
        <p:sp>
          <p:nvSpPr>
            <p:cNvPr id="7" name="Freeform 7"/>
            <p:cNvSpPr/>
            <p:nvPr/>
          </p:nvSpPr>
          <p:spPr>
            <a:xfrm>
              <a:off x="0" y="0"/>
              <a:ext cx="9201912" cy="13716000"/>
            </a:xfrm>
            <a:custGeom>
              <a:avLst/>
              <a:gdLst/>
              <a:ahLst/>
              <a:cxnLst/>
              <a:rect l="l" t="t" r="r" b="b"/>
              <a:pathLst>
                <a:path w="9201912" h="13716000">
                  <a:moveTo>
                    <a:pt x="0" y="0"/>
                  </a:moveTo>
                  <a:lnTo>
                    <a:pt x="9201912" y="0"/>
                  </a:lnTo>
                  <a:lnTo>
                    <a:pt x="9201912" y="13716000"/>
                  </a:lnTo>
                  <a:lnTo>
                    <a:pt x="0" y="13716000"/>
                  </a:lnTo>
                  <a:lnTo>
                    <a:pt x="0" y="0"/>
                  </a:lnTo>
                  <a:close/>
                </a:path>
              </a:pathLst>
            </a:custGeom>
            <a:blipFill>
              <a:blip r:embed="rId5"/>
              <a:stretch>
                <a:fillRect/>
              </a:stretch>
            </a:blipFill>
          </p:spPr>
          <p:txBody>
            <a:bodyPr/>
            <a:lstStyle/>
            <a:p>
              <a:endParaRPr lang="es-ES"/>
            </a:p>
          </p:txBody>
        </p:sp>
      </p:gr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58946" y="1647063"/>
            <a:ext cx="6827251" cy="6878574"/>
          </a:xfrm>
          <a:prstGeom prst="rect">
            <a:avLst/>
          </a:prstGeom>
        </p:spPr>
        <p:txBody>
          <a:bodyPr lIns="0" tIns="0" rIns="0" bIns="0" rtlCol="0" anchor="t">
            <a:spAutoFit/>
          </a:bodyPr>
          <a:lstStyle/>
          <a:p>
            <a:pPr marL="0" lvl="0" indent="0" algn="l">
              <a:lnSpc>
                <a:spcPts val="9108"/>
              </a:lnSpc>
              <a:spcBef>
                <a:spcPct val="0"/>
              </a:spcBef>
            </a:pPr>
            <a:r>
              <a:rPr lang="en-US" sz="6600" u="none" strike="noStrike">
                <a:solidFill>
                  <a:srgbClr val="000000"/>
                </a:solidFill>
                <a:latin typeface="Oswald"/>
                <a:ea typeface="Oswald"/>
                <a:cs typeface="Oswald"/>
                <a:sym typeface="Oswald"/>
              </a:rPr>
              <a:t>UNIT 3:</a:t>
            </a:r>
          </a:p>
          <a:p>
            <a:pPr marL="0" lvl="0" indent="0" algn="l">
              <a:lnSpc>
                <a:spcPts val="9108"/>
              </a:lnSpc>
              <a:spcBef>
                <a:spcPct val="0"/>
              </a:spcBef>
            </a:pPr>
            <a:r>
              <a:rPr lang="en-US" sz="6600" u="none" strike="noStrike">
                <a:solidFill>
                  <a:srgbClr val="000000"/>
                </a:solidFill>
                <a:latin typeface="Oswald"/>
                <a:ea typeface="Oswald"/>
                <a:cs typeface="Oswald"/>
                <a:sym typeface="Oswald"/>
              </a:rPr>
              <a:t>APPLICATION OF ETHICAL REASONING MODELS IN TRAINING AND ASSESSMENT SITUATIONS</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400300"/>
            <a:ext cx="16230600" cy="4807213"/>
          </a:xfrm>
          <a:prstGeom prst="rect">
            <a:avLst/>
          </a:prstGeom>
        </p:spPr>
        <p:txBody>
          <a:bodyPr lIns="0" tIns="0" rIns="0" bIns="0" rtlCol="0" anchor="t">
            <a:spAutoFit/>
          </a:bodyPr>
          <a:lstStyle/>
          <a:p>
            <a:pPr algn="just">
              <a:lnSpc>
                <a:spcPts val="2880"/>
              </a:lnSpc>
              <a:spcBef>
                <a:spcPct val="0"/>
              </a:spcBef>
            </a:pPr>
            <a:r>
              <a:rPr lang="en-US" sz="2400" dirty="0">
                <a:solidFill>
                  <a:srgbClr val="000000"/>
                </a:solidFill>
                <a:latin typeface="Lato Light"/>
                <a:sym typeface="Lato Light"/>
              </a:rPr>
              <a:t>The unit focuses on the application of ethical reasoning models that can be implemented in CVET, where decisions will impact skills assessment programs, career guidance, and job training opportunities.</a:t>
            </a:r>
          </a:p>
          <a:p>
            <a:pPr algn="just">
              <a:lnSpc>
                <a:spcPts val="2880"/>
              </a:lnSpc>
              <a:spcBef>
                <a:spcPct val="0"/>
              </a:spcBef>
            </a:pPr>
            <a:endParaRPr lang="en-US" sz="2400" dirty="0">
              <a:solidFill>
                <a:srgbClr val="000000"/>
              </a:solidFill>
              <a:latin typeface="Lato Light"/>
              <a:sym typeface="Lato Light"/>
            </a:endParaRPr>
          </a:p>
          <a:p>
            <a:pPr algn="just">
              <a:lnSpc>
                <a:spcPts val="2880"/>
              </a:lnSpc>
              <a:spcBef>
                <a:spcPct val="0"/>
              </a:spcBef>
            </a:pPr>
            <a:r>
              <a:rPr lang="en-US" sz="2400" dirty="0">
                <a:solidFill>
                  <a:srgbClr val="000000"/>
                </a:solidFill>
                <a:latin typeface="Lato Light"/>
                <a:sym typeface="Lato Light"/>
              </a:rPr>
              <a:t>Through realistic examples, you will learn that educational decisions are never neutral; artificial intelligence, in addition to being a solution, increases your responsibility as a trainer; and ethics will never be a set of rules to follow, but a process of contextualized evaluation.</a:t>
            </a:r>
          </a:p>
          <a:p>
            <a:pPr algn="just">
              <a:lnSpc>
                <a:spcPts val="2880"/>
              </a:lnSpc>
              <a:spcBef>
                <a:spcPct val="0"/>
              </a:spcBef>
            </a:pPr>
            <a:endParaRPr lang="en-US" sz="2400" dirty="0">
              <a:solidFill>
                <a:srgbClr val="000000"/>
              </a:solidFill>
              <a:latin typeface="Lato Light"/>
              <a:sym typeface="Lato Light"/>
            </a:endParaRPr>
          </a:p>
          <a:p>
            <a:pPr algn="just">
              <a:lnSpc>
                <a:spcPts val="2880"/>
              </a:lnSpc>
              <a:spcBef>
                <a:spcPct val="0"/>
              </a:spcBef>
            </a:pPr>
            <a:r>
              <a:rPr lang="en-US" sz="2400" dirty="0">
                <a:solidFill>
                  <a:srgbClr val="000000"/>
                </a:solidFill>
                <a:latin typeface="Lato Light"/>
                <a:sym typeface="Lato Light"/>
              </a:rPr>
              <a:t>The concept of the trainer as a critical mediator is reinforced with this module, as it will integrate algorithmic results, knowledge of the real context, educational relationships, and the values ​​of equity, inclusion, and human </a:t>
            </a:r>
            <a:r>
              <a:rPr lang="en-US" sz="2400">
                <a:solidFill>
                  <a:srgbClr val="000000"/>
                </a:solidFill>
                <a:latin typeface="Lato Light"/>
                <a:sym typeface="Lato Light"/>
              </a:rPr>
              <a:t>protection.</a:t>
            </a:r>
          </a:p>
          <a:p>
            <a:pPr algn="just">
              <a:lnSpc>
                <a:spcPts val="2880"/>
              </a:lnSpc>
              <a:spcBef>
                <a:spcPct val="0"/>
              </a:spcBef>
            </a:pPr>
            <a:endParaRPr lang="en-US" sz="2400" dirty="0">
              <a:solidFill>
                <a:srgbClr val="000000"/>
              </a:solidFill>
              <a:latin typeface="Lato Light"/>
              <a:sym typeface="Lato Light"/>
            </a:endParaRPr>
          </a:p>
          <a:p>
            <a:pPr algn="just">
              <a:lnSpc>
                <a:spcPts val="2880"/>
              </a:lnSpc>
              <a:spcBef>
                <a:spcPct val="0"/>
              </a:spcBef>
            </a:pPr>
            <a:r>
              <a:rPr lang="en-US" sz="2400" dirty="0">
                <a:solidFill>
                  <a:srgbClr val="000000"/>
                </a:solidFill>
                <a:latin typeface="Lato Light"/>
                <a:sym typeface="Lato Light"/>
              </a:rPr>
              <a:t>When consulting artificial intelligence, as an educator, you may perceive an increase in your responsibility. However, by applying ethical reasoning models, AI can be transformed from a potential risk into a responsible, fair, and human-centered educational tool.</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38225"/>
            <a:ext cx="15824396" cy="641201"/>
          </a:xfrm>
          <a:prstGeom prst="rect">
            <a:avLst/>
          </a:prstGeom>
        </p:spPr>
        <p:txBody>
          <a:bodyPr wrap="square"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EDUCATIONAL DECISIONS AND ETHICAL RESPONSIBILITY OF THE TRAINER</a:t>
            </a:r>
          </a:p>
        </p:txBody>
      </p:sp>
      <p:sp>
        <p:nvSpPr>
          <p:cNvPr id="3" name="TextBox 3"/>
          <p:cNvSpPr txBox="1"/>
          <p:nvPr/>
        </p:nvSpPr>
        <p:spPr>
          <a:xfrm>
            <a:off x="1028700" y="2409434"/>
            <a:ext cx="15824396" cy="1832040"/>
          </a:xfrm>
          <a:prstGeom prst="rect">
            <a:avLst/>
          </a:prstGeom>
        </p:spPr>
        <p:txBody>
          <a:bodyPr lIns="0" tIns="0" rIns="0" bIns="0" rtlCol="0" anchor="t">
            <a:spAutoFit/>
          </a:bodyPr>
          <a:lstStyle/>
          <a:p>
            <a:pPr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A </a:t>
            </a:r>
            <a:r>
              <a:rPr lang="en-US" sz="2400" dirty="0">
                <a:solidFill>
                  <a:srgbClr val="000000"/>
                </a:solidFill>
                <a:latin typeface="Lato Light"/>
                <a:sym typeface="Lato Light"/>
              </a:rPr>
              <a:t>trainer’s educational decision is never neutral or technical.</a:t>
            </a:r>
          </a:p>
          <a:p>
            <a:pPr lvl="0" indent="0" algn="just">
              <a:lnSpc>
                <a:spcPts val="2880"/>
              </a:lnSpc>
              <a:spcBef>
                <a:spcPct val="0"/>
              </a:spcBef>
            </a:pPr>
            <a:endParaRPr lang="en-US" sz="2400" dirty="0">
              <a:solidFill>
                <a:srgbClr val="000000"/>
              </a:solidFill>
              <a:latin typeface="Lato Light"/>
              <a:sym typeface="Lato Light"/>
            </a:endParaRPr>
          </a:p>
          <a:p>
            <a:pPr lvl="0" indent="0" algn="just">
              <a:lnSpc>
                <a:spcPts val="2880"/>
              </a:lnSpc>
              <a:spcBef>
                <a:spcPct val="0"/>
              </a:spcBef>
            </a:pPr>
            <a:r>
              <a:rPr lang="en-US" sz="2400" dirty="0">
                <a:solidFill>
                  <a:srgbClr val="000000"/>
                </a:solidFill>
                <a:latin typeface="Lato Light"/>
                <a:sym typeface="Lato Light"/>
              </a:rPr>
              <a:t>Its actions always have an ethical, social, and normative character, as they impact learning opportunities, guidance, and career paths. In these contexts, where artificial intelligence is integrated into the evaluation, personalization, and training processes, it is essential to clearly distinguish between algorithmic support and pedagogical decisions.</a:t>
            </a:r>
          </a:p>
        </p:txBody>
      </p:sp>
      <p:sp>
        <p:nvSpPr>
          <p:cNvPr id="4" name="Freeform 4"/>
          <p:cNvSpPr/>
          <p:nvPr/>
        </p:nvSpPr>
        <p:spPr>
          <a:xfrm>
            <a:off x="9485794" y="4971482"/>
            <a:ext cx="7882498" cy="4295962"/>
          </a:xfrm>
          <a:custGeom>
            <a:avLst/>
            <a:gdLst/>
            <a:ahLst/>
            <a:cxnLst/>
            <a:rect l="l" t="t" r="r" b="b"/>
            <a:pathLst>
              <a:path w="7882498" h="4295962">
                <a:moveTo>
                  <a:pt x="0" y="0"/>
                </a:moveTo>
                <a:lnTo>
                  <a:pt x="7882498" y="0"/>
                </a:lnTo>
                <a:lnTo>
                  <a:pt x="7882498" y="4295962"/>
                </a:lnTo>
                <a:lnTo>
                  <a:pt x="0" y="42959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5" name="TextBox 5"/>
          <p:cNvSpPr txBox="1"/>
          <p:nvPr/>
        </p:nvSpPr>
        <p:spPr>
          <a:xfrm>
            <a:off x="9822574" y="5845018"/>
            <a:ext cx="7208938" cy="2572627"/>
          </a:xfrm>
          <a:prstGeom prst="rect">
            <a:avLst/>
          </a:prstGeom>
        </p:spPr>
        <p:txBody>
          <a:bodyPr lIns="0" tIns="0" rIns="0" bIns="0" rtlCol="0" anchor="t">
            <a:spAutoFit/>
          </a:bodyPr>
          <a:lstStyle/>
          <a:p>
            <a:pPr algn="ctr">
              <a:lnSpc>
                <a:spcPts val="3363"/>
              </a:lnSpc>
              <a:spcBef>
                <a:spcPct val="0"/>
              </a:spcBef>
            </a:pPr>
            <a:r>
              <a:rPr lang="en-US" sz="2402" dirty="0">
                <a:solidFill>
                  <a:srgbClr val="000000"/>
                </a:solidFill>
                <a:latin typeface="Lato Light" panose="020F0302020204030203" pitchFamily="34" charset="0"/>
                <a:sym typeface="Lato"/>
              </a:rPr>
              <a:t>Educational decisions have real consequences for students’ opportunities and rights; while AI can provide probabilistic analytical support, the ethical responsibility and professional judgement required to integrate data, context, and educational values always rest with the trainer.</a:t>
            </a:r>
          </a:p>
        </p:txBody>
      </p:sp>
      <p:sp>
        <p:nvSpPr>
          <p:cNvPr id="7" name="TextBox 2">
            <a:extLst>
              <a:ext uri="{FF2B5EF4-FFF2-40B4-BE49-F238E27FC236}">
                <a16:creationId xmlns:a16="http://schemas.microsoft.com/office/drawing/2014/main" id="{CC6A7EA9-24ED-FF62-5864-FEF5D88798C6}"/>
              </a:ext>
            </a:extLst>
          </p:cNvPr>
          <p:cNvSpPr txBox="1"/>
          <p:nvPr/>
        </p:nvSpPr>
        <p:spPr>
          <a:xfrm>
            <a:off x="1025236" y="4718580"/>
            <a:ext cx="7776972" cy="4807213"/>
          </a:xfrm>
          <a:prstGeom prst="rect">
            <a:avLst/>
          </a:prstGeom>
        </p:spPr>
        <p:txBody>
          <a:bodyPr wrap="square" lIns="0" tIns="0" rIns="0" bIns="0" rtlCol="0" anchor="t">
            <a:spAutoFit/>
          </a:bodyPr>
          <a:lstStyle/>
          <a:p>
            <a:pPr algn="just">
              <a:lnSpc>
                <a:spcPts val="2880"/>
              </a:lnSpc>
              <a:spcBef>
                <a:spcPct val="0"/>
              </a:spcBef>
            </a:pPr>
            <a:r>
              <a:rPr lang="en-US" sz="2400" dirty="0">
                <a:solidFill>
                  <a:srgbClr val="000000"/>
                </a:solidFill>
                <a:latin typeface="Lato Light"/>
                <a:sym typeface="Lato Light"/>
              </a:rPr>
              <a:t>As already mentioned, AI processes data and produces probabilistic results (recommendations, suggestions, information, classifications), but it never makes educational decisions.</a:t>
            </a:r>
          </a:p>
          <a:p>
            <a:pPr algn="just">
              <a:lnSpc>
                <a:spcPts val="2880"/>
              </a:lnSpc>
              <a:spcBef>
                <a:spcPct val="0"/>
              </a:spcBef>
            </a:pPr>
            <a:endParaRPr lang="en-US" sz="2400" dirty="0">
              <a:solidFill>
                <a:srgbClr val="000000"/>
              </a:solidFill>
              <a:latin typeface="Lato Light"/>
              <a:sym typeface="Lato Light"/>
            </a:endParaRPr>
          </a:p>
          <a:p>
            <a:pPr algn="just">
              <a:lnSpc>
                <a:spcPts val="2880"/>
              </a:lnSpc>
              <a:spcBef>
                <a:spcPct val="0"/>
              </a:spcBef>
            </a:pPr>
            <a:r>
              <a:rPr lang="en-US" sz="2400" dirty="0">
                <a:solidFill>
                  <a:srgbClr val="000000"/>
                </a:solidFill>
                <a:latin typeface="Lato Light"/>
                <a:sym typeface="Lato Light"/>
              </a:rPr>
              <a:t>It lacks semantic understanding and awareness of educational values, as it does not interpret the pedagogical, cultural, or social meaning of educational situations.</a:t>
            </a:r>
          </a:p>
          <a:p>
            <a:pPr algn="just">
              <a:lnSpc>
                <a:spcPts val="2880"/>
              </a:lnSpc>
              <a:spcBef>
                <a:spcPct val="0"/>
              </a:spcBef>
            </a:pPr>
            <a:endParaRPr lang="en-US" sz="2400" dirty="0">
              <a:solidFill>
                <a:srgbClr val="000000"/>
              </a:solidFill>
              <a:latin typeface="Lato Light"/>
              <a:sym typeface="Lato Light"/>
            </a:endParaRPr>
          </a:p>
          <a:p>
            <a:pPr algn="just">
              <a:lnSpc>
                <a:spcPts val="2880"/>
              </a:lnSpc>
              <a:spcBef>
                <a:spcPct val="0"/>
              </a:spcBef>
            </a:pPr>
            <a:r>
              <a:rPr lang="en-US" sz="2400" dirty="0">
                <a:solidFill>
                  <a:srgbClr val="000000"/>
                </a:solidFill>
                <a:latin typeface="Lato Light"/>
                <a:sym typeface="Lato Light"/>
              </a:rPr>
              <a:t>Only the trainer can integrate: AI indications, knowledge of the real context, the student's individual history, the educational relationship, and the principles of equity and inclusion.</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378260" y="0"/>
            <a:ext cx="7038470" cy="10287000"/>
            <a:chOff x="0" y="0"/>
            <a:chExt cx="9384627" cy="13716000"/>
          </a:xfrm>
        </p:grpSpPr>
        <p:sp>
          <p:nvSpPr>
            <p:cNvPr id="3" name="Freeform 3"/>
            <p:cNvSpPr/>
            <p:nvPr/>
          </p:nvSpPr>
          <p:spPr>
            <a:xfrm>
              <a:off x="0" y="0"/>
              <a:ext cx="9384665" cy="13716000"/>
            </a:xfrm>
            <a:custGeom>
              <a:avLst/>
              <a:gdLst/>
              <a:ahLst/>
              <a:cxnLst/>
              <a:rect l="l" t="t" r="r" b="b"/>
              <a:pathLst>
                <a:path w="9384665" h="13716000">
                  <a:moveTo>
                    <a:pt x="0" y="0"/>
                  </a:moveTo>
                  <a:lnTo>
                    <a:pt x="9384665" y="0"/>
                  </a:lnTo>
                  <a:lnTo>
                    <a:pt x="9384665"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1028700" y="1038225"/>
            <a:ext cx="9929812"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MODELS OF ETHICAL REASONING APPLICABLE TO THE CVET</a:t>
            </a:r>
          </a:p>
        </p:txBody>
      </p:sp>
      <p:sp>
        <p:nvSpPr>
          <p:cNvPr id="5" name="TextBox 5"/>
          <p:cNvSpPr txBox="1"/>
          <p:nvPr/>
        </p:nvSpPr>
        <p:spPr>
          <a:xfrm>
            <a:off x="1028700" y="3086100"/>
            <a:ext cx="9929784" cy="2947730"/>
          </a:xfrm>
          <a:prstGeom prst="rect">
            <a:avLst/>
          </a:prstGeom>
        </p:spPr>
        <p:txBody>
          <a:bodyPr lIns="0" tIns="0" rIns="0" bIns="0" rtlCol="0" anchor="t">
            <a:spAutoFit/>
          </a:bodyPr>
          <a:lstStyle/>
          <a:p>
            <a:pPr algn="just">
              <a:lnSpc>
                <a:spcPts val="2880"/>
              </a:lnSpc>
              <a:spcBef>
                <a:spcPct val="0"/>
              </a:spcBef>
            </a:pPr>
            <a:r>
              <a:rPr lang="en-US" sz="2400" u="none" strike="noStrike" dirty="0">
                <a:solidFill>
                  <a:srgbClr val="000000"/>
                </a:solidFill>
                <a:latin typeface="Lato Light"/>
                <a:ea typeface="Lato Light"/>
                <a:cs typeface="Lato Light"/>
                <a:sym typeface="Lato Light"/>
              </a:rPr>
              <a:t>In </a:t>
            </a:r>
            <a:r>
              <a:rPr lang="en-US" sz="2400" dirty="0">
                <a:solidFill>
                  <a:srgbClr val="000000"/>
                </a:solidFill>
                <a:latin typeface="Lato Light"/>
                <a:sym typeface="Lato Light"/>
              </a:rPr>
              <a:t>education, including CVET, AI-supported decision-making requires knowledge that goes beyond simple technical evaluation. </a:t>
            </a:r>
          </a:p>
          <a:p>
            <a:pPr algn="just">
              <a:lnSpc>
                <a:spcPts val="2880"/>
              </a:lnSpc>
              <a:spcBef>
                <a:spcPct val="0"/>
              </a:spcBef>
            </a:pPr>
            <a:endParaRPr lang="en-US" sz="2400" dirty="0">
              <a:solidFill>
                <a:srgbClr val="000000"/>
              </a:solidFill>
              <a:latin typeface="Lato Light"/>
              <a:sym typeface="Lato Light"/>
            </a:endParaRPr>
          </a:p>
          <a:p>
            <a:pPr algn="just">
              <a:lnSpc>
                <a:spcPts val="2880"/>
              </a:lnSpc>
              <a:spcBef>
                <a:spcPct val="0"/>
              </a:spcBef>
            </a:pPr>
            <a:r>
              <a:rPr lang="en-US" sz="2400" dirty="0">
                <a:solidFill>
                  <a:srgbClr val="000000"/>
                </a:solidFill>
                <a:latin typeface="Lato Light"/>
                <a:sym typeface="Lato Light"/>
              </a:rPr>
              <a:t>The decision-maker, usually the trainer, must formulate a structured ethical argument, keeping in mind that the tool only provides algorithmic results and that decisions must consider subjective circumstances such as rights, consequences, responsibilities, and educational values. To manage this process, trainers should draw on established models of ethical reasoning.</a:t>
            </a: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845195" y="571500"/>
            <a:ext cx="10381745" cy="3319627"/>
          </a:xfrm>
          <a:prstGeom prst="rect">
            <a:avLst/>
          </a:prstGeom>
        </p:spPr>
        <p:txBody>
          <a:bodyPr lIns="0" tIns="0" rIns="0" bIns="0" rtlCol="0" anchor="t">
            <a:spAutoFit/>
          </a:bodyPr>
          <a:lstStyle/>
          <a:p>
            <a:pPr marL="0" lvl="1" indent="-217170" algn="just">
              <a:lnSpc>
                <a:spcPts val="2880"/>
              </a:lnSpc>
              <a:spcBef>
                <a:spcPct val="0"/>
              </a:spcBef>
              <a:buFont typeface="Arial"/>
              <a:buChar char="•"/>
            </a:pPr>
            <a:r>
              <a:rPr lang="en-US" sz="2400" dirty="0">
                <a:solidFill>
                  <a:srgbClr val="000000"/>
                </a:solidFill>
                <a:latin typeface="Lato Light"/>
                <a:sym typeface="Lato Light"/>
              </a:rPr>
              <a:t>The ethical model allows us to assess whether a decision respects fundamental rights and ethical principles such as fairness, non-discrimination, and transparency. Applying this model to artificial intelligence raises the question of whether an automated recommendation treats students consistently.</a:t>
            </a:r>
          </a:p>
          <a:p>
            <a:pPr algn="just">
              <a:lnSpc>
                <a:spcPts val="2880"/>
              </a:lnSpc>
              <a:spcBef>
                <a:spcPct val="0"/>
              </a:spcBef>
            </a:pPr>
            <a:endParaRPr lang="en-US" sz="2400" dirty="0">
              <a:solidFill>
                <a:srgbClr val="000000"/>
              </a:solidFill>
              <a:latin typeface="Lato Light"/>
              <a:sym typeface="Lato Light"/>
            </a:endParaRPr>
          </a:p>
          <a:p>
            <a:pPr marL="0" lvl="1" indent="-217170" algn="just">
              <a:lnSpc>
                <a:spcPts val="2880"/>
              </a:lnSpc>
              <a:spcBef>
                <a:spcPct val="0"/>
              </a:spcBef>
              <a:buFont typeface="Arial"/>
              <a:buChar char="•"/>
            </a:pPr>
            <a:r>
              <a:rPr lang="en-US" sz="2400" dirty="0">
                <a:solidFill>
                  <a:srgbClr val="000000"/>
                </a:solidFill>
                <a:latin typeface="Lato Light"/>
                <a:sym typeface="Lato Light"/>
              </a:rPr>
              <a:t>The consequentialist model focuses attention on the concrete effects of decisions: What impact does a recommendation have on access to the course, motivation, or the risk of exclusion? Even unintended consequences become relevant.</a:t>
            </a:r>
          </a:p>
        </p:txBody>
      </p:sp>
      <p:grpSp>
        <p:nvGrpSpPr>
          <p:cNvPr id="3" name="Group 3"/>
          <p:cNvGrpSpPr/>
          <p:nvPr/>
        </p:nvGrpSpPr>
        <p:grpSpPr>
          <a:xfrm>
            <a:off x="-90192" y="0"/>
            <a:ext cx="6342136" cy="10287000"/>
            <a:chOff x="0" y="0"/>
            <a:chExt cx="8456181" cy="13716000"/>
          </a:xfrm>
        </p:grpSpPr>
        <p:sp>
          <p:nvSpPr>
            <p:cNvPr id="4" name="Freeform 4"/>
            <p:cNvSpPr/>
            <p:nvPr/>
          </p:nvSpPr>
          <p:spPr>
            <a:xfrm>
              <a:off x="0" y="0"/>
              <a:ext cx="8456168" cy="13716000"/>
            </a:xfrm>
            <a:custGeom>
              <a:avLst/>
              <a:gdLst/>
              <a:ahLst/>
              <a:cxnLst/>
              <a:rect l="l" t="t" r="r" b="b"/>
              <a:pathLst>
                <a:path w="8456168" h="13716000">
                  <a:moveTo>
                    <a:pt x="0" y="0"/>
                  </a:moveTo>
                  <a:lnTo>
                    <a:pt x="8456168" y="0"/>
                  </a:lnTo>
                  <a:lnTo>
                    <a:pt x="8456168" y="13716000"/>
                  </a:lnTo>
                  <a:lnTo>
                    <a:pt x="0" y="13716000"/>
                  </a:lnTo>
                  <a:lnTo>
                    <a:pt x="0" y="0"/>
                  </a:lnTo>
                  <a:close/>
                </a:path>
              </a:pathLst>
            </a:custGeom>
            <a:blipFill>
              <a:blip r:embed="rId3"/>
              <a:stretch>
                <a:fillRect r="-8100"/>
              </a:stretch>
            </a:blipFill>
          </p:spPr>
          <p:txBody>
            <a:bodyPr/>
            <a:lstStyle/>
            <a:p>
              <a:endParaRPr lang="es-ES"/>
            </a:p>
          </p:txBody>
        </p:sp>
      </p:grpSp>
      <p:sp>
        <p:nvSpPr>
          <p:cNvPr id="6" name="TextBox 2">
            <a:extLst>
              <a:ext uri="{FF2B5EF4-FFF2-40B4-BE49-F238E27FC236}">
                <a16:creationId xmlns:a16="http://schemas.microsoft.com/office/drawing/2014/main" id="{A0254032-BF47-90BB-67E3-D622FADB0156}"/>
              </a:ext>
            </a:extLst>
          </p:cNvPr>
          <p:cNvSpPr txBox="1"/>
          <p:nvPr/>
        </p:nvSpPr>
        <p:spPr>
          <a:xfrm>
            <a:off x="6845195" y="4457700"/>
            <a:ext cx="10489735" cy="4986750"/>
          </a:xfrm>
          <a:prstGeom prst="rect">
            <a:avLst/>
          </a:prstGeom>
        </p:spPr>
        <p:txBody>
          <a:bodyPr lIns="0" tIns="0" rIns="0" bIns="0" rtlCol="0" anchor="t">
            <a:spAutoFit/>
          </a:bodyPr>
          <a:lstStyle/>
          <a:p>
            <a:pPr marL="0" lvl="1" indent="-217170" algn="just">
              <a:lnSpc>
                <a:spcPts val="2880"/>
              </a:lnSpc>
              <a:spcBef>
                <a:spcPct val="0"/>
              </a:spcBef>
              <a:buFont typeface="Arial"/>
              <a:buChar char="•"/>
            </a:pPr>
            <a:r>
              <a:rPr lang="en-US" sz="2400" dirty="0">
                <a:solidFill>
                  <a:srgbClr val="000000"/>
                </a:solidFill>
                <a:latin typeface="Lato Light"/>
                <a:sym typeface="Lato Light"/>
              </a:rPr>
              <a:t>The ethics of care, applied to education, focuses attention on the learning relationship and the individual history of the student. Herein lies the structural limitation of AI: its inability to capture personal vulnerabilities, life transitions, and non-formalizable data.</a:t>
            </a:r>
          </a:p>
          <a:p>
            <a:pPr marL="0" lvl="1" indent="-217170" algn="just">
              <a:lnSpc>
                <a:spcPts val="2880"/>
              </a:lnSpc>
              <a:spcBef>
                <a:spcPct val="0"/>
              </a:spcBef>
              <a:buFont typeface="Arial"/>
              <a:buChar char="•"/>
            </a:pPr>
            <a:endParaRPr lang="en-US" sz="2400" dirty="0">
              <a:solidFill>
                <a:srgbClr val="000000"/>
              </a:solidFill>
              <a:latin typeface="Lato Light"/>
              <a:sym typeface="Lato Light"/>
            </a:endParaRPr>
          </a:p>
          <a:p>
            <a:pPr marL="0" lvl="1" indent="-217170" algn="just">
              <a:lnSpc>
                <a:spcPts val="2880"/>
              </a:lnSpc>
              <a:spcBef>
                <a:spcPct val="0"/>
              </a:spcBef>
              <a:buFont typeface="Arial"/>
              <a:buChar char="•"/>
            </a:pPr>
            <a:r>
              <a:rPr lang="en-US" sz="2400" dirty="0">
                <a:solidFill>
                  <a:srgbClr val="000000"/>
                </a:solidFill>
                <a:latin typeface="Lato Light"/>
                <a:sym typeface="Lato Light"/>
              </a:rPr>
              <a:t>The accountability model clarifies that, even when decisions are supported by artificial intelligence, professional responsibility rests with the AI ​​trainer, that is, a human being.</a:t>
            </a:r>
          </a:p>
          <a:p>
            <a:pPr marL="434341" lvl="1" indent="-217171" algn="just">
              <a:lnSpc>
                <a:spcPts val="4320"/>
              </a:lnSpc>
              <a:spcBef>
                <a:spcPct val="0"/>
              </a:spcBef>
            </a:pPr>
            <a:endParaRPr lang="en-US" sz="2400" u="none" strike="noStrike" dirty="0">
              <a:solidFill>
                <a:srgbClr val="000000"/>
              </a:solidFill>
              <a:latin typeface="Lato Light"/>
              <a:ea typeface="Lato Light"/>
              <a:cs typeface="Lato Light"/>
              <a:sym typeface="Lato Light"/>
            </a:endParaRPr>
          </a:p>
          <a:p>
            <a:pPr marL="0" lvl="1" algn="ctr">
              <a:lnSpc>
                <a:spcPts val="2880"/>
              </a:lnSpc>
              <a:spcBef>
                <a:spcPct val="0"/>
              </a:spcBef>
            </a:pPr>
            <a:r>
              <a:rPr lang="en-US" sz="2400" i="1" dirty="0">
                <a:solidFill>
                  <a:srgbClr val="000000"/>
                </a:solidFill>
                <a:latin typeface="Lato Light"/>
                <a:sym typeface="Lato Light Italics"/>
              </a:rPr>
              <a:t>Artificial intelligence does not function as an ethical substitute, a tool for demanding accountability for decisions, even if they are wrong. It can support and assist educators in clarifying the reasons for their choices and strengthening the ethical quality of their decisions, even with AI support.</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38225"/>
            <a:ext cx="15388148"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ETHICAL REASONING IN THE USE OF AI FOR ROUTE GUIDANCE AND PERSONALIZATION</a:t>
            </a:r>
          </a:p>
        </p:txBody>
      </p:sp>
      <p:sp>
        <p:nvSpPr>
          <p:cNvPr id="3" name="TextBox 3"/>
          <p:cNvSpPr txBox="1"/>
          <p:nvPr/>
        </p:nvSpPr>
        <p:spPr>
          <a:xfrm>
            <a:off x="1028700" y="2950433"/>
            <a:ext cx="16230600" cy="1832040"/>
          </a:xfrm>
          <a:prstGeom prst="rect">
            <a:avLst/>
          </a:prstGeom>
        </p:spPr>
        <p:txBody>
          <a:bodyPr lIns="0" tIns="0" rIns="0" bIns="0" rtlCol="0" anchor="t">
            <a:spAutoFit/>
          </a:bodyPr>
          <a:lstStyle/>
          <a:p>
            <a:pPr lvl="0" indent="0" algn="just">
              <a:lnSpc>
                <a:spcPts val="2880"/>
              </a:lnSpc>
              <a:spcBef>
                <a:spcPct val="0"/>
              </a:spcBef>
            </a:pPr>
            <a:r>
              <a:rPr lang="en-US" sz="2400" dirty="0">
                <a:solidFill>
                  <a:srgbClr val="000000"/>
                </a:solidFill>
                <a:latin typeface="Lato Light"/>
                <a:sym typeface="Lato Light"/>
              </a:rPr>
              <a:t>In the context CVET artificial intelligence systems are increasingly used to guide students and personalize their learning pathways, for example, </a:t>
            </a:r>
            <a:r>
              <a:rPr lang="en-US" sz="2400" dirty="0" err="1">
                <a:solidFill>
                  <a:srgbClr val="000000"/>
                </a:solidFill>
                <a:latin typeface="Lato Light"/>
                <a:sym typeface="Lato Light"/>
              </a:rPr>
              <a:t>bysuggesting</a:t>
            </a:r>
            <a:r>
              <a:rPr lang="en-US" sz="2400" dirty="0">
                <a:solidFill>
                  <a:srgbClr val="000000"/>
                </a:solidFill>
                <a:latin typeface="Lato Light"/>
                <a:sym typeface="Lato Light"/>
              </a:rPr>
              <a:t> courses, access levels, or skills development trajectories.</a:t>
            </a:r>
          </a:p>
          <a:p>
            <a:pPr lvl="0" indent="0" algn="just">
              <a:lnSpc>
                <a:spcPts val="2880"/>
              </a:lnSpc>
              <a:spcBef>
                <a:spcPct val="0"/>
              </a:spcBef>
            </a:pPr>
            <a:endParaRPr lang="en-US" sz="2400" dirty="0">
              <a:solidFill>
                <a:srgbClr val="000000"/>
              </a:solidFill>
              <a:latin typeface="Lato Light"/>
              <a:sym typeface="Lato Light"/>
            </a:endParaRPr>
          </a:p>
          <a:p>
            <a:pPr lvl="0" indent="0" algn="just">
              <a:lnSpc>
                <a:spcPts val="2880"/>
              </a:lnSpc>
              <a:spcBef>
                <a:spcPct val="0"/>
              </a:spcBef>
            </a:pPr>
            <a:r>
              <a:rPr lang="en-US" sz="2400" dirty="0">
                <a:solidFill>
                  <a:srgbClr val="000000"/>
                </a:solidFill>
                <a:latin typeface="Lato Light"/>
                <a:sym typeface="Lato Light"/>
              </a:rPr>
              <a:t>It is widely demonstrated that artificial intelligence is increasingly used in vocational training systems to develop courses, personalize learning, define access levels and professional skills development pathways.</a:t>
            </a:r>
            <a:endParaRPr lang="en-US" sz="2400" u="none" strike="noStrike" dirty="0">
              <a:solidFill>
                <a:srgbClr val="000000"/>
              </a:solidFill>
              <a:latin typeface="Lato Light"/>
              <a:ea typeface="Lato Light"/>
              <a:cs typeface="Lato Light"/>
              <a:sym typeface="Lato Light"/>
            </a:endParaRPr>
          </a:p>
        </p:txBody>
      </p:sp>
      <p:sp>
        <p:nvSpPr>
          <p:cNvPr id="4" name="Freeform 4"/>
          <p:cNvSpPr/>
          <p:nvPr/>
        </p:nvSpPr>
        <p:spPr>
          <a:xfrm>
            <a:off x="10086837" y="5427856"/>
            <a:ext cx="7172463" cy="4135244"/>
          </a:xfrm>
          <a:custGeom>
            <a:avLst/>
            <a:gdLst/>
            <a:ahLst/>
            <a:cxnLst/>
            <a:rect l="l" t="t" r="r" b="b"/>
            <a:pathLst>
              <a:path w="7172463" h="3908992">
                <a:moveTo>
                  <a:pt x="0" y="0"/>
                </a:moveTo>
                <a:lnTo>
                  <a:pt x="7172463" y="0"/>
                </a:lnTo>
                <a:lnTo>
                  <a:pt x="7172463" y="3908992"/>
                </a:lnTo>
                <a:lnTo>
                  <a:pt x="0" y="390899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5" name="TextBox 5"/>
          <p:cNvSpPr txBox="1"/>
          <p:nvPr/>
        </p:nvSpPr>
        <p:spPr>
          <a:xfrm>
            <a:off x="10410606" y="6057900"/>
            <a:ext cx="6524924" cy="3003194"/>
          </a:xfrm>
          <a:prstGeom prst="rect">
            <a:avLst/>
          </a:prstGeom>
        </p:spPr>
        <p:txBody>
          <a:bodyPr wrap="square" lIns="0" tIns="0" rIns="0" bIns="0" rtlCol="0" anchor="t">
            <a:spAutoFit/>
          </a:bodyPr>
          <a:lstStyle/>
          <a:p>
            <a:pPr lvl="0" indent="0" algn="ctr">
              <a:lnSpc>
                <a:spcPts val="3363"/>
              </a:lnSpc>
              <a:spcBef>
                <a:spcPct val="0"/>
              </a:spcBef>
            </a:pPr>
            <a:r>
              <a:rPr lang="en-US" sz="2402" dirty="0">
                <a:solidFill>
                  <a:srgbClr val="000000"/>
                </a:solidFill>
                <a:latin typeface="Lato Light" panose="020F0302020204030203" pitchFamily="34" charset="0"/>
                <a:sym typeface="Lato"/>
              </a:rPr>
              <a:t>AI-assisted guidance provides probabilistic recommendations rather than educational decisions; educators must apply ethical principles, such as protecting rights, assessing long-term effects, and prioritizing the educational relationship, while retaining ultimate responsibility for decisions.</a:t>
            </a:r>
          </a:p>
        </p:txBody>
      </p:sp>
      <p:sp>
        <p:nvSpPr>
          <p:cNvPr id="6" name="TextBox 6"/>
          <p:cNvSpPr txBox="1"/>
          <p:nvPr/>
        </p:nvSpPr>
        <p:spPr>
          <a:xfrm>
            <a:off x="1028700" y="5593984"/>
            <a:ext cx="8596133" cy="2203937"/>
          </a:xfrm>
          <a:prstGeom prst="rect">
            <a:avLst/>
          </a:prstGeom>
        </p:spPr>
        <p:txBody>
          <a:bodyPr lIns="0" tIns="0" rIns="0" bIns="0" rtlCol="0" anchor="t">
            <a:spAutoFit/>
          </a:bodyPr>
          <a:lstStyle/>
          <a:p>
            <a:pPr algn="just">
              <a:lnSpc>
                <a:spcPts val="2880"/>
              </a:lnSpc>
              <a:spcBef>
                <a:spcPct val="0"/>
              </a:spcBef>
            </a:pPr>
            <a:r>
              <a:rPr lang="en-US" sz="2400" dirty="0">
                <a:solidFill>
                  <a:srgbClr val="000000"/>
                </a:solidFill>
                <a:latin typeface="Lato Light"/>
                <a:sym typeface="Lato Light"/>
              </a:rPr>
              <a:t>This professional information is of utmost importance given its purpose. However, considering that all this information is generated from historical data and probabilistic calculations, without evaluating its educational, social, or ethical value, it is evident how inappropriate it is to delegate the educational future of students to artificial intelligence.</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247900"/>
            <a:ext cx="16230600" cy="5578450"/>
          </a:xfrm>
          <a:prstGeom prst="rect">
            <a:avLst/>
          </a:prstGeom>
        </p:spPr>
        <p:txBody>
          <a:bodyPr lIns="0" tIns="0" rIns="0" bIns="0" rtlCol="0" anchor="t">
            <a:spAutoFit/>
          </a:bodyPr>
          <a:lstStyle/>
          <a:p>
            <a:pPr algn="just">
              <a:lnSpc>
                <a:spcPts val="2880"/>
              </a:lnSpc>
              <a:spcBef>
                <a:spcPct val="0"/>
              </a:spcBef>
            </a:pPr>
            <a:r>
              <a:rPr lang="en-US" sz="2800" dirty="0">
                <a:solidFill>
                  <a:srgbClr val="000000"/>
                </a:solidFill>
                <a:latin typeface="Lato Light"/>
                <a:sym typeface="Lato Light"/>
              </a:rPr>
              <a:t>Algorithmic results cannot fully address individual situations, which are influenced by an infinite number of variables. Only a person can do this, and they can help make decisions supported not only by artificial intelligence, but also by critical and ethical skills aimed at expanding options for the common good. </a:t>
            </a:r>
          </a:p>
          <a:p>
            <a:pPr algn="just">
              <a:lnSpc>
                <a:spcPts val="2880"/>
              </a:lnSpc>
              <a:spcBef>
                <a:spcPct val="0"/>
              </a:spcBef>
            </a:pPr>
            <a:endParaRPr lang="en-US" sz="2800" dirty="0">
              <a:solidFill>
                <a:srgbClr val="000000"/>
              </a:solidFill>
              <a:latin typeface="Lato Light"/>
              <a:sym typeface="Lato Light"/>
            </a:endParaRPr>
          </a:p>
          <a:p>
            <a:pPr algn="just">
              <a:lnSpc>
                <a:spcPts val="2880"/>
              </a:lnSpc>
              <a:spcBef>
                <a:spcPct val="0"/>
              </a:spcBef>
            </a:pPr>
            <a:r>
              <a:rPr lang="en-US" sz="2800" dirty="0">
                <a:solidFill>
                  <a:srgbClr val="000000"/>
                </a:solidFill>
                <a:latin typeface="Lato Light"/>
                <a:sym typeface="Lato Light"/>
              </a:rPr>
              <a:t>Guidance must be fair and respect students' rights. An algorithmic decision that limits access to courses for certain groups violates the professional principles of Vocational Training for Employment.</a:t>
            </a:r>
          </a:p>
          <a:p>
            <a:pPr algn="just">
              <a:lnSpc>
                <a:spcPts val="2880"/>
              </a:lnSpc>
              <a:spcBef>
                <a:spcPct val="0"/>
              </a:spcBef>
            </a:pPr>
            <a:endParaRPr lang="en-US" sz="2800" dirty="0">
              <a:solidFill>
                <a:srgbClr val="000000"/>
              </a:solidFill>
              <a:latin typeface="Lato Light"/>
              <a:sym typeface="Lato Light"/>
            </a:endParaRPr>
          </a:p>
          <a:p>
            <a:pPr algn="just">
              <a:lnSpc>
                <a:spcPts val="2880"/>
              </a:lnSpc>
              <a:spcBef>
                <a:spcPct val="0"/>
              </a:spcBef>
            </a:pPr>
            <a:r>
              <a:rPr lang="en-US" sz="2800" dirty="0">
                <a:solidFill>
                  <a:srgbClr val="000000"/>
                </a:solidFill>
                <a:latin typeface="Lato Light"/>
                <a:sym typeface="Lato Light"/>
              </a:rPr>
              <a:t>A consequentialist approach leads us to consider the long-term effects: effective guidance has positive employment-related benefits. The ethics of care remind us that guidance is an educational relationship. As a trainer, you become central to the learning process about the student and the most appropriate application of algorithmic principles.</a:t>
            </a:r>
          </a:p>
          <a:p>
            <a:pPr algn="just">
              <a:lnSpc>
                <a:spcPts val="2880"/>
              </a:lnSpc>
              <a:spcBef>
                <a:spcPct val="0"/>
              </a:spcBef>
            </a:pPr>
            <a:endParaRPr lang="en-US" sz="2800" dirty="0">
              <a:solidFill>
                <a:srgbClr val="000000"/>
              </a:solidFill>
              <a:latin typeface="Lato Light"/>
              <a:sym typeface="Lato Light"/>
            </a:endParaRPr>
          </a:p>
          <a:p>
            <a:pPr algn="just">
              <a:lnSpc>
                <a:spcPts val="2880"/>
              </a:lnSpc>
              <a:spcBef>
                <a:spcPct val="0"/>
              </a:spcBef>
            </a:pPr>
            <a:r>
              <a:rPr lang="en-US" sz="2800" dirty="0">
                <a:solidFill>
                  <a:srgbClr val="000000"/>
                </a:solidFill>
                <a:latin typeface="Lato Light"/>
                <a:sym typeface="Lato Light"/>
              </a:rPr>
              <a:t>Guidance requires that you remain the one who makes the final decision, taking advantage of artificial intelligence and being able, at the same time, to transform automated recommendations into fair and contextualized pedagogical options.</a:t>
            </a: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38225"/>
            <a:ext cx="15201900" cy="641201"/>
          </a:xfrm>
          <a:prstGeom prst="rect">
            <a:avLst/>
          </a:prstGeom>
        </p:spPr>
        <p:txBody>
          <a:bodyPr wrap="square"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THE TRAINER AS A CRITICAL MEDIATOR OF ALGORITHMIC DECISIONS</a:t>
            </a:r>
          </a:p>
        </p:txBody>
      </p:sp>
      <p:sp>
        <p:nvSpPr>
          <p:cNvPr id="3" name="TextBox 3"/>
          <p:cNvSpPr txBox="1"/>
          <p:nvPr/>
        </p:nvSpPr>
        <p:spPr>
          <a:xfrm>
            <a:off x="1028700" y="1976266"/>
            <a:ext cx="16230600" cy="7154010"/>
          </a:xfrm>
          <a:prstGeom prst="rect">
            <a:avLst/>
          </a:prstGeom>
        </p:spPr>
        <p:txBody>
          <a:bodyPr lIns="0" tIns="0" rIns="0" bIns="0" rtlCol="0" anchor="t">
            <a:spAutoFit/>
          </a:bodyPr>
          <a:lstStyle/>
          <a:p>
            <a:pPr lvl="0" indent="0" algn="just">
              <a:lnSpc>
                <a:spcPts val="2880"/>
              </a:lnSpc>
              <a:spcBef>
                <a:spcPct val="0"/>
              </a:spcBef>
            </a:pPr>
            <a:r>
              <a:rPr lang="en-US" sz="2400" dirty="0">
                <a:solidFill>
                  <a:srgbClr val="000000"/>
                </a:solidFill>
                <a:latin typeface="Lato Light"/>
                <a:sym typeface="Lato Light"/>
              </a:rPr>
              <a:t>Your responsibility is reinforced by the use of artificial intelligence. Since the algorithm never makes educational decisions on its own, the responsibility for institutional ethical standards still rests with humans at multiple levels.</a:t>
            </a:r>
          </a:p>
          <a:p>
            <a:pPr lvl="0" indent="0" algn="just">
              <a:lnSpc>
                <a:spcPts val="2880"/>
              </a:lnSpc>
              <a:spcBef>
                <a:spcPct val="0"/>
              </a:spcBef>
            </a:pPr>
            <a:endParaRPr lang="en-US" sz="2400" dirty="0">
              <a:solidFill>
                <a:srgbClr val="000000"/>
              </a:solidFill>
              <a:latin typeface="Lato Light"/>
              <a:sym typeface="Lato Light"/>
            </a:endParaRPr>
          </a:p>
          <a:p>
            <a:pPr marL="342900" lvl="1" indent="-342900" algn="just">
              <a:lnSpc>
                <a:spcPts val="2880"/>
              </a:lnSpc>
              <a:spcBef>
                <a:spcPct val="0"/>
              </a:spcBef>
              <a:buFont typeface="Arial" panose="020B0604020202020204" pitchFamily="34" charset="0"/>
              <a:buChar char="•"/>
            </a:pPr>
            <a:r>
              <a:rPr lang="en-US" sz="2400" b="1" dirty="0">
                <a:solidFill>
                  <a:srgbClr val="000000"/>
                </a:solidFill>
                <a:latin typeface="Lato Light"/>
                <a:sym typeface="Lato Light"/>
              </a:rPr>
              <a:t>The </a:t>
            </a:r>
            <a:r>
              <a:rPr lang="en-US" sz="2400" b="1" dirty="0">
                <a:solidFill>
                  <a:srgbClr val="000000"/>
                </a:solidFill>
                <a:latin typeface="Lato Light"/>
                <a:sym typeface="Lato Bold"/>
              </a:rPr>
              <a:t>first level</a:t>
            </a:r>
            <a:r>
              <a:rPr lang="en-US" sz="2400" b="1" dirty="0">
                <a:solidFill>
                  <a:srgbClr val="000000"/>
                </a:solidFill>
                <a:latin typeface="Lato Light"/>
                <a:sym typeface="Lato Light"/>
              </a:rPr>
              <a:t> of responsibility is supervision</a:t>
            </a:r>
            <a:r>
              <a:rPr lang="en-US" sz="2400" dirty="0">
                <a:solidFill>
                  <a:srgbClr val="000000"/>
                </a:solidFill>
                <a:latin typeface="Lato Light"/>
                <a:sym typeface="Lato Light"/>
              </a:rPr>
              <a:t>. This involves understanding the tool used, at least in general terms, how it works, and the factors that influence its recommendations. From there, it is possible to identify any structural limitations that may arise. This capacity for general supervision allows for suspending or completely discarding algorithmic recommendations when they are incompatible with the educational context.</a:t>
            </a:r>
          </a:p>
          <a:p>
            <a:pPr marL="0" lvl="1" algn="just">
              <a:lnSpc>
                <a:spcPts val="2880"/>
              </a:lnSpc>
              <a:spcBef>
                <a:spcPct val="0"/>
              </a:spcBef>
            </a:pPr>
            <a:endParaRPr lang="en-US" sz="2400" dirty="0">
              <a:solidFill>
                <a:srgbClr val="000000"/>
              </a:solidFill>
              <a:latin typeface="Lato Light"/>
              <a:sym typeface="Lato Light"/>
            </a:endParaRPr>
          </a:p>
          <a:p>
            <a:pPr marL="342900" lvl="1" indent="-342900" algn="just">
              <a:lnSpc>
                <a:spcPts val="2880"/>
              </a:lnSpc>
              <a:spcBef>
                <a:spcPct val="0"/>
              </a:spcBef>
              <a:buFont typeface="Arial" panose="020B0604020202020204" pitchFamily="34" charset="0"/>
              <a:buChar char="•"/>
            </a:pPr>
            <a:r>
              <a:rPr lang="en-US" sz="2400" b="1" dirty="0">
                <a:solidFill>
                  <a:srgbClr val="000000"/>
                </a:solidFill>
                <a:latin typeface="Lato Light"/>
                <a:sym typeface="Lato Light"/>
              </a:rPr>
              <a:t>The </a:t>
            </a:r>
            <a:r>
              <a:rPr lang="en-US" sz="2400" b="1" dirty="0">
                <a:solidFill>
                  <a:srgbClr val="000000"/>
                </a:solidFill>
                <a:latin typeface="Lato Light"/>
                <a:sym typeface="Lato Bold"/>
              </a:rPr>
              <a:t>second level</a:t>
            </a:r>
            <a:r>
              <a:rPr lang="en-US" sz="2400" b="1" dirty="0">
                <a:solidFill>
                  <a:srgbClr val="000000"/>
                </a:solidFill>
                <a:latin typeface="Lato Light"/>
                <a:sym typeface="Lato Light"/>
              </a:rPr>
              <a:t> is verification and potential correction</a:t>
            </a:r>
            <a:r>
              <a:rPr lang="en-US" sz="2400" dirty="0">
                <a:solidFill>
                  <a:srgbClr val="000000"/>
                </a:solidFill>
                <a:latin typeface="Lato Light"/>
                <a:sym typeface="Lato Light"/>
              </a:rPr>
              <a:t>. The algorithmic information from AI used for guidance, assessment, certification, and other purposes must be critically reviewed before use. In this case, artificial intelligence doesn't determine the decision but rather supports it, which gives you considerable leeway for validation.</a:t>
            </a:r>
          </a:p>
          <a:p>
            <a:pPr marL="0" lvl="1" algn="just">
              <a:lnSpc>
                <a:spcPts val="2880"/>
              </a:lnSpc>
              <a:spcBef>
                <a:spcPct val="0"/>
              </a:spcBef>
            </a:pPr>
            <a:endParaRPr lang="en-US" sz="2400" dirty="0">
              <a:solidFill>
                <a:srgbClr val="000000"/>
              </a:solidFill>
              <a:latin typeface="Lato Light"/>
              <a:sym typeface="Lato Light"/>
            </a:endParaRPr>
          </a:p>
          <a:p>
            <a:pPr marL="342900" lvl="1" indent="-342900" algn="just">
              <a:lnSpc>
                <a:spcPts val="2880"/>
              </a:lnSpc>
              <a:spcBef>
                <a:spcPct val="0"/>
              </a:spcBef>
              <a:buFont typeface="Arial" panose="020B0604020202020204" pitchFamily="34" charset="0"/>
              <a:buChar char="•"/>
            </a:pPr>
            <a:r>
              <a:rPr lang="en-US" sz="2400" b="1" dirty="0">
                <a:solidFill>
                  <a:srgbClr val="000000"/>
                </a:solidFill>
                <a:latin typeface="Lato Light"/>
                <a:sym typeface="Lato Light"/>
              </a:rPr>
              <a:t>The </a:t>
            </a:r>
            <a:r>
              <a:rPr lang="en-US" sz="2400" b="1" dirty="0">
                <a:solidFill>
                  <a:srgbClr val="000000"/>
                </a:solidFill>
                <a:latin typeface="Lato Light"/>
                <a:sym typeface="Lato Bold"/>
              </a:rPr>
              <a:t>ultimate concept</a:t>
            </a:r>
            <a:r>
              <a:rPr lang="en-US" sz="2400" b="1" dirty="0">
                <a:solidFill>
                  <a:srgbClr val="000000"/>
                </a:solidFill>
                <a:latin typeface="Lato Light"/>
                <a:sym typeface="Lato Light"/>
              </a:rPr>
              <a:t> is the principle of accountability</a:t>
            </a:r>
            <a:r>
              <a:rPr lang="en-US" sz="2400" dirty="0">
                <a:solidFill>
                  <a:srgbClr val="000000"/>
                </a:solidFill>
                <a:latin typeface="Lato Light"/>
                <a:sym typeface="Lato Light"/>
              </a:rPr>
              <a:t>, according to which all decisions are explainable and traceable. If a decision supported by artificial intelligence has a negative impact on the learning process or the student, the responsibility always rests with you as the educator.</a:t>
            </a:r>
          </a:p>
          <a:p>
            <a:pPr marL="342900" lvl="1" indent="-342900" algn="just">
              <a:lnSpc>
                <a:spcPts val="2880"/>
              </a:lnSpc>
              <a:spcBef>
                <a:spcPct val="0"/>
              </a:spcBef>
              <a:buFont typeface="Arial" panose="020B0604020202020204" pitchFamily="34" charset="0"/>
              <a:buChar char="•"/>
            </a:pPr>
            <a:endParaRPr lang="en-US" sz="2400" dirty="0">
              <a:solidFill>
                <a:srgbClr val="000000"/>
              </a:solidFill>
              <a:latin typeface="Lato Light"/>
              <a:sym typeface="Lato Light"/>
            </a:endParaRPr>
          </a:p>
          <a:p>
            <a:pPr marL="0" lvl="1" algn="just">
              <a:lnSpc>
                <a:spcPts val="2880"/>
              </a:lnSpc>
              <a:spcBef>
                <a:spcPct val="0"/>
              </a:spcBef>
            </a:pPr>
            <a:r>
              <a:rPr lang="en-US" sz="2400" dirty="0">
                <a:solidFill>
                  <a:srgbClr val="000000"/>
                </a:solidFill>
                <a:latin typeface="Lato Light"/>
                <a:sym typeface="Lato Light"/>
              </a:rPr>
              <a:t>Your </a:t>
            </a:r>
            <a:r>
              <a:rPr lang="en-US" sz="2400" dirty="0">
                <a:solidFill>
                  <a:srgbClr val="000000"/>
                </a:solidFill>
                <a:latin typeface="Lato Light"/>
                <a:sym typeface="Lato Bold"/>
              </a:rPr>
              <a:t>educational role</a:t>
            </a:r>
            <a:r>
              <a:rPr lang="en-US" sz="2400" dirty="0">
                <a:solidFill>
                  <a:srgbClr val="000000"/>
                </a:solidFill>
                <a:latin typeface="Lato Light"/>
                <a:sym typeface="Lato Light"/>
              </a:rPr>
              <a:t> as a trainer is that of a human guarantor who assumes full responsibility for pedagogical decisions, even when these are supported by artificial intelligence tools.</a:t>
            </a:r>
          </a:p>
          <a:p>
            <a:pPr marL="434340" lvl="1" indent="-217170" algn="just">
              <a:lnSpc>
                <a:spcPts val="4079"/>
              </a:lnSpc>
            </a:pPr>
            <a:endParaRPr lang="en-US" sz="2400" strike="noStrike" dirty="0">
              <a:solidFill>
                <a:srgbClr val="000000"/>
              </a:solidFill>
              <a:latin typeface="Lato Light"/>
              <a:ea typeface="Lato Light"/>
              <a:cs typeface="Lato Light"/>
              <a:sym typeface="Lato Light"/>
            </a:endParaRPr>
          </a:p>
        </p:txBody>
      </p:sp>
      <p:grpSp>
        <p:nvGrpSpPr>
          <p:cNvPr id="4" name="Group 4"/>
          <p:cNvGrpSpPr/>
          <p:nvPr/>
        </p:nvGrpSpPr>
        <p:grpSpPr>
          <a:xfrm>
            <a:off x="12338627" y="8504021"/>
            <a:ext cx="4361486" cy="1802033"/>
            <a:chOff x="0" y="0"/>
            <a:chExt cx="7646518" cy="3159308"/>
          </a:xfrm>
        </p:grpSpPr>
        <p:sp>
          <p:nvSpPr>
            <p:cNvPr id="5" name="Freeform 5"/>
            <p:cNvSpPr/>
            <p:nvPr/>
          </p:nvSpPr>
          <p:spPr>
            <a:xfrm>
              <a:off x="0" y="0"/>
              <a:ext cx="7646543" cy="3159257"/>
            </a:xfrm>
            <a:custGeom>
              <a:avLst/>
              <a:gdLst/>
              <a:ahLst/>
              <a:cxnLst/>
              <a:rect l="l" t="t" r="r" b="b"/>
              <a:pathLst>
                <a:path w="7646543" h="3159257">
                  <a:moveTo>
                    <a:pt x="0" y="789814"/>
                  </a:moveTo>
                  <a:lnTo>
                    <a:pt x="6066917" y="789814"/>
                  </a:lnTo>
                  <a:lnTo>
                    <a:pt x="6066917" y="0"/>
                  </a:lnTo>
                  <a:lnTo>
                    <a:pt x="7646543" y="1579629"/>
                  </a:lnTo>
                  <a:lnTo>
                    <a:pt x="6066917" y="3159257"/>
                  </a:lnTo>
                  <a:lnTo>
                    <a:pt x="6066917" y="2369443"/>
                  </a:lnTo>
                  <a:lnTo>
                    <a:pt x="0" y="2369443"/>
                  </a:lnTo>
                  <a:close/>
                </a:path>
              </a:pathLst>
            </a:custGeom>
            <a:solidFill>
              <a:srgbClr val="0070C0"/>
            </a:solidFill>
            <a:ln w="38100" cap="sq">
              <a:solidFill>
                <a:srgbClr val="6B2926"/>
              </a:solidFill>
              <a:prstDash val="solid"/>
              <a:miter/>
            </a:ln>
          </p:spPr>
          <p:txBody>
            <a:bodyPr/>
            <a:lstStyle/>
            <a:p>
              <a:endParaRPr lang="es-ES"/>
            </a:p>
          </p:txBody>
        </p:sp>
        <p:sp>
          <p:nvSpPr>
            <p:cNvPr id="6" name="TextBox 6"/>
            <p:cNvSpPr txBox="1"/>
            <p:nvPr/>
          </p:nvSpPr>
          <p:spPr>
            <a:xfrm>
              <a:off x="0" y="-19050"/>
              <a:ext cx="7646518" cy="3178358"/>
            </a:xfrm>
            <a:prstGeom prst="rect">
              <a:avLst/>
            </a:prstGeom>
          </p:spPr>
          <p:txBody>
            <a:bodyPr lIns="50800" tIns="50800" rIns="50800" bIns="50800" rtlCol="0" anchor="ctr"/>
            <a:lstStyle/>
            <a:p>
              <a:pPr marL="0" lvl="0" indent="0" algn="ctr">
                <a:lnSpc>
                  <a:spcPts val="3600"/>
                </a:lnSpc>
                <a:spcBef>
                  <a:spcPct val="0"/>
                </a:spcBef>
              </a:pPr>
              <a:r>
                <a:rPr lang="en-US" sz="3000" b="1" u="sng" strike="noStrike">
                  <a:solidFill>
                    <a:srgbClr val="FFFFFF"/>
                  </a:solidFill>
                  <a:latin typeface="Arial Bold"/>
                  <a:ea typeface="Arial Bold"/>
                  <a:cs typeface="Arial Bold"/>
                  <a:sym typeface="Arial Bold"/>
                  <a:hlinkClick r:id="rId4" tooltip="https://docs.google.com/forms/d/e/1FAIpQLSc4OOsQpqkcL-pmg4O-aK4BOoXzR2gOc4rQ-aH-FbrTNGJbsw/viewform"/>
                </a:rPr>
                <a:t>Test</a:t>
              </a:r>
            </a:p>
          </p:txBody>
        </p:sp>
      </p:gr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7341" y="121182"/>
            <a:ext cx="11581120" cy="10044636"/>
          </a:xfrm>
          <a:custGeom>
            <a:avLst/>
            <a:gdLst/>
            <a:ahLst/>
            <a:cxnLst/>
            <a:rect l="l" t="t" r="r" b="b"/>
            <a:pathLst>
              <a:path w="11581120" h="10044636">
                <a:moveTo>
                  <a:pt x="0" y="0"/>
                </a:moveTo>
                <a:lnTo>
                  <a:pt x="11581121" y="0"/>
                </a:lnTo>
                <a:lnTo>
                  <a:pt x="11581121" y="10044636"/>
                </a:lnTo>
                <a:lnTo>
                  <a:pt x="0" y="10044636"/>
                </a:lnTo>
                <a:lnTo>
                  <a:pt x="0" y="0"/>
                </a:lnTo>
                <a:close/>
              </a:path>
            </a:pathLst>
          </a:custGeom>
          <a:blipFill>
            <a:blip r:embed="rId4"/>
            <a:stretch>
              <a:fillRect/>
            </a:stretch>
          </a:blipFill>
        </p:spPr>
        <p:txBody>
          <a:bodyPr/>
          <a:lstStyle/>
          <a:p>
            <a:endParaRPr lang="es-ES"/>
          </a:p>
        </p:txBody>
      </p:sp>
      <p:sp>
        <p:nvSpPr>
          <p:cNvPr id="3" name="Freeform 3"/>
          <p:cNvSpPr/>
          <p:nvPr/>
        </p:nvSpPr>
        <p:spPr>
          <a:xfrm>
            <a:off x="11503873" y="3915014"/>
            <a:ext cx="6502779" cy="3819286"/>
          </a:xfrm>
          <a:custGeom>
            <a:avLst/>
            <a:gdLst/>
            <a:ahLst/>
            <a:cxnLst/>
            <a:rect l="l" t="t" r="r" b="b"/>
            <a:pathLst>
              <a:path w="6502779" h="3544015">
                <a:moveTo>
                  <a:pt x="0" y="0"/>
                </a:moveTo>
                <a:lnTo>
                  <a:pt x="6502780" y="0"/>
                </a:lnTo>
                <a:lnTo>
                  <a:pt x="6502780" y="3544015"/>
                </a:lnTo>
                <a:lnTo>
                  <a:pt x="0" y="354401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4" name="TextBox 4"/>
          <p:cNvSpPr txBox="1"/>
          <p:nvPr/>
        </p:nvSpPr>
        <p:spPr>
          <a:xfrm>
            <a:off x="11858090" y="4495762"/>
            <a:ext cx="5794346" cy="2567178"/>
          </a:xfrm>
          <a:prstGeom prst="rect">
            <a:avLst/>
          </a:prstGeom>
        </p:spPr>
        <p:txBody>
          <a:bodyPr lIns="0" tIns="0" rIns="0" bIns="0" rtlCol="0" anchor="t">
            <a:spAutoFit/>
          </a:bodyPr>
          <a:lstStyle/>
          <a:p>
            <a:pPr algn="ctr">
              <a:lnSpc>
                <a:spcPts val="3363"/>
              </a:lnSpc>
              <a:spcBef>
                <a:spcPct val="0"/>
              </a:spcBef>
            </a:pPr>
            <a:r>
              <a:rPr lang="en-US" sz="2402" dirty="0">
                <a:solidFill>
                  <a:srgbClr val="000000"/>
                </a:solidFill>
                <a:latin typeface="Lato Light" panose="020F0302020204030203" pitchFamily="34" charset="0"/>
                <a:sym typeface="Lato"/>
              </a:rPr>
              <a:t>AI is not a moral or decision-making subject therefore trainers must exercise human responsibility through critical oversight, verification of outputs, accountable decisions, and the integration of technology with contextual and pedagogical judgement.</a:t>
            </a:r>
          </a:p>
        </p:txBody>
      </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454783"/>
            <a:ext cx="5724664" cy="5453634"/>
          </a:xfrm>
          <a:prstGeom prst="rect">
            <a:avLst/>
          </a:prstGeom>
        </p:spPr>
        <p:txBody>
          <a:bodyPr lIns="0" tIns="0" rIns="0" bIns="0" rtlCol="0" anchor="t">
            <a:spAutoFit/>
          </a:bodyPr>
          <a:lstStyle/>
          <a:p>
            <a:pPr marL="0" lvl="0" indent="0" algn="l">
              <a:lnSpc>
                <a:spcPts val="7128"/>
              </a:lnSpc>
              <a:spcBef>
                <a:spcPct val="0"/>
              </a:spcBef>
            </a:pPr>
            <a:r>
              <a:rPr lang="en-US" sz="6600" u="none" strike="noStrike">
                <a:solidFill>
                  <a:srgbClr val="000000"/>
                </a:solidFill>
                <a:latin typeface="Oswald"/>
                <a:ea typeface="Oswald"/>
                <a:cs typeface="Oswald"/>
                <a:sym typeface="Oswald"/>
              </a:rPr>
              <a:t>UNIT 4: </a:t>
            </a:r>
          </a:p>
          <a:p>
            <a:pPr marL="0" lvl="0" indent="0" algn="l">
              <a:lnSpc>
                <a:spcPts val="7128"/>
              </a:lnSpc>
              <a:spcBef>
                <a:spcPct val="0"/>
              </a:spcBef>
            </a:pPr>
            <a:r>
              <a:rPr lang="en-US" sz="6600" u="none" strike="noStrike">
                <a:solidFill>
                  <a:srgbClr val="000000"/>
                </a:solidFill>
                <a:latin typeface="Oswald"/>
                <a:ea typeface="Oswald"/>
                <a:cs typeface="Oswald"/>
                <a:sym typeface="Oswald"/>
              </a:rPr>
              <a:t>STRENGTHENING DIGITAL AND MEDIA LITERACY FOR THE CRITICAL EVALUATION OF AI</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680468"/>
            <a:ext cx="16116300" cy="3454279"/>
          </a:xfrm>
          <a:prstGeom prst="rect">
            <a:avLst/>
          </a:prstGeom>
        </p:spPr>
        <p:txBody>
          <a:bodyPr wrap="square" lIns="0" tIns="0" rIns="0" bIns="0" rtlCol="0" anchor="t">
            <a:spAutoFit/>
          </a:bodyPr>
          <a:lstStyle/>
          <a:p>
            <a:pPr algn="just">
              <a:lnSpc>
                <a:spcPts val="2880"/>
              </a:lnSpc>
              <a:spcBef>
                <a:spcPct val="0"/>
              </a:spcBef>
            </a:pPr>
            <a:r>
              <a:rPr lang="en-US" sz="2400" dirty="0">
                <a:solidFill>
                  <a:srgbClr val="000000"/>
                </a:solidFill>
                <a:latin typeface="Lato Light"/>
                <a:sym typeface="Lato"/>
              </a:rPr>
              <a:t>Digital and media literacy is not about depending more on AI, but about trusting more in one's own professional judgment.</a:t>
            </a:r>
          </a:p>
          <a:p>
            <a:pPr algn="just">
              <a:lnSpc>
                <a:spcPts val="2880"/>
              </a:lnSpc>
              <a:spcBef>
                <a:spcPct val="0"/>
              </a:spcBef>
            </a:pPr>
            <a:endParaRPr lang="en-US" sz="2400" dirty="0">
              <a:solidFill>
                <a:srgbClr val="000000"/>
              </a:solidFill>
              <a:latin typeface="Lato Light"/>
              <a:sym typeface="Lato"/>
            </a:endParaRPr>
          </a:p>
          <a:p>
            <a:pPr algn="just">
              <a:lnSpc>
                <a:spcPts val="2880"/>
              </a:lnSpc>
              <a:spcBef>
                <a:spcPct val="0"/>
              </a:spcBef>
            </a:pPr>
            <a:r>
              <a:rPr lang="en-US" sz="2400" dirty="0">
                <a:solidFill>
                  <a:srgbClr val="000000"/>
                </a:solidFill>
                <a:latin typeface="Lato Light"/>
                <a:sym typeface="Lato"/>
              </a:rPr>
              <a:t>In line with the above, this unit complements the previous information and, after analyzing decisions, ethical models, and biases, focuses on the cross-cutting competence of applying knowledge in daily practice. Digital and media stabilization becomes a fundamental competence for ethical judgment, not an accessory one.</a:t>
            </a:r>
          </a:p>
          <a:p>
            <a:pPr algn="just">
              <a:lnSpc>
                <a:spcPts val="2880"/>
              </a:lnSpc>
              <a:spcBef>
                <a:spcPct val="0"/>
              </a:spcBef>
            </a:pPr>
            <a:endParaRPr lang="en-US" sz="2400" dirty="0">
              <a:solidFill>
                <a:srgbClr val="000000"/>
              </a:solidFill>
              <a:latin typeface="Lato Light"/>
              <a:sym typeface="Lato"/>
            </a:endParaRPr>
          </a:p>
          <a:p>
            <a:pPr algn="just">
              <a:lnSpc>
                <a:spcPts val="2880"/>
              </a:lnSpc>
              <a:spcBef>
                <a:spcPct val="0"/>
              </a:spcBef>
            </a:pPr>
            <a:r>
              <a:rPr lang="en-US" sz="2400" dirty="0">
                <a:solidFill>
                  <a:srgbClr val="000000"/>
                </a:solidFill>
                <a:latin typeface="Lato Light"/>
                <a:sym typeface="Lato"/>
              </a:rPr>
              <a:t>In this context, the development of digital and media literacy applied to AI systems, in its various forms, is understood not as a specialized technical competence, but as a professional and critical capacity for the trainer of CVET.</a:t>
            </a:r>
          </a:p>
          <a:p>
            <a:pPr algn="just">
              <a:lnSpc>
                <a:spcPts val="4320"/>
              </a:lnSpc>
              <a:spcBef>
                <a:spcPct val="0"/>
              </a:spcBef>
            </a:pPr>
            <a:endParaRPr lang="en-US" sz="2400" u="none" strike="noStrike" dirty="0">
              <a:solidFill>
                <a:srgbClr val="000000"/>
              </a:solidFill>
              <a:latin typeface="Lato"/>
              <a:ea typeface="Lato"/>
              <a:cs typeface="Lato"/>
              <a:sym typeface="Lato"/>
            </a:endParaRPr>
          </a:p>
        </p:txBody>
      </p:sp>
      <p:grpSp>
        <p:nvGrpSpPr>
          <p:cNvPr id="3" name="Group 3"/>
          <p:cNvGrpSpPr/>
          <p:nvPr/>
        </p:nvGrpSpPr>
        <p:grpSpPr>
          <a:xfrm>
            <a:off x="12192547" y="4914900"/>
            <a:ext cx="4876253" cy="4777172"/>
            <a:chOff x="0" y="0"/>
            <a:chExt cx="7370940" cy="7221169"/>
          </a:xfrm>
        </p:grpSpPr>
        <p:sp>
          <p:nvSpPr>
            <p:cNvPr id="4" name="Freeform 4"/>
            <p:cNvSpPr/>
            <p:nvPr/>
          </p:nvSpPr>
          <p:spPr>
            <a:xfrm>
              <a:off x="0" y="0"/>
              <a:ext cx="7370953" cy="7221220"/>
            </a:xfrm>
            <a:custGeom>
              <a:avLst/>
              <a:gdLst/>
              <a:ahLst/>
              <a:cxnLst/>
              <a:rect l="l" t="t" r="r" b="b"/>
              <a:pathLst>
                <a:path w="7370953" h="7221220">
                  <a:moveTo>
                    <a:pt x="0" y="0"/>
                  </a:moveTo>
                  <a:lnTo>
                    <a:pt x="7370953" y="0"/>
                  </a:lnTo>
                  <a:lnTo>
                    <a:pt x="7370953" y="7221220"/>
                  </a:lnTo>
                  <a:lnTo>
                    <a:pt x="0" y="7221220"/>
                  </a:lnTo>
                  <a:lnTo>
                    <a:pt x="0" y="0"/>
                  </a:lnTo>
                  <a:close/>
                </a:path>
              </a:pathLst>
            </a:custGeom>
            <a:blipFill>
              <a:blip r:embed="rId4"/>
              <a:stretch>
                <a:fillRect r="-5796"/>
              </a:stretch>
            </a:blipFill>
          </p:spPr>
          <p:txBody>
            <a:bodyPr/>
            <a:lstStyle/>
            <a:p>
              <a:endParaRPr lang="es-ES"/>
            </a:p>
          </p:txBody>
        </p:sp>
      </p:grpSp>
      <p:sp>
        <p:nvSpPr>
          <p:cNvPr id="5" name="TextBox 5"/>
          <p:cNvSpPr txBox="1"/>
          <p:nvPr/>
        </p:nvSpPr>
        <p:spPr>
          <a:xfrm>
            <a:off x="1219200" y="5524500"/>
            <a:ext cx="10172700" cy="2383473"/>
          </a:xfrm>
          <a:prstGeom prst="rect">
            <a:avLst/>
          </a:prstGeom>
        </p:spPr>
        <p:txBody>
          <a:bodyPr wrap="square" lIns="0" tIns="0" rIns="0" bIns="0" rtlCol="0" anchor="t">
            <a:spAutoFit/>
          </a:bodyPr>
          <a:lstStyle/>
          <a:p>
            <a:pPr marL="0" lvl="0" indent="0" algn="just">
              <a:lnSpc>
                <a:spcPts val="4320"/>
              </a:lnSpc>
              <a:spcBef>
                <a:spcPct val="0"/>
              </a:spcBef>
            </a:pPr>
            <a:endParaRPr dirty="0"/>
          </a:p>
          <a:p>
            <a:pPr marL="0" lvl="1" indent="-217170" algn="just">
              <a:lnSpc>
                <a:spcPts val="2880"/>
              </a:lnSpc>
              <a:spcBef>
                <a:spcPct val="0"/>
              </a:spcBef>
              <a:buFont typeface="Arial"/>
              <a:buChar char="•"/>
            </a:pPr>
            <a:r>
              <a:rPr lang="en-US" sz="2400" dirty="0">
                <a:solidFill>
                  <a:srgbClr val="000000"/>
                </a:solidFill>
                <a:latin typeface="Lato Light"/>
                <a:sym typeface="Lato"/>
              </a:rPr>
              <a:t>Consciously understand the information provided by AI.</a:t>
            </a:r>
          </a:p>
          <a:p>
            <a:pPr marL="0" lvl="1" indent="-217170" algn="just">
              <a:lnSpc>
                <a:spcPts val="2880"/>
              </a:lnSpc>
              <a:spcBef>
                <a:spcPct val="0"/>
              </a:spcBef>
              <a:buFont typeface="Arial"/>
              <a:buChar char="•"/>
            </a:pPr>
            <a:r>
              <a:rPr lang="en-US" sz="2400" dirty="0">
                <a:solidFill>
                  <a:srgbClr val="000000"/>
                </a:solidFill>
                <a:latin typeface="Lato Light"/>
                <a:sym typeface="Lato"/>
              </a:rPr>
              <a:t>Distinguish when it is about information, advice, or educational decision-making.</a:t>
            </a:r>
          </a:p>
          <a:p>
            <a:pPr marL="0" lvl="1" indent="-217170" algn="just">
              <a:lnSpc>
                <a:spcPts val="2880"/>
              </a:lnSpc>
              <a:spcBef>
                <a:spcPct val="0"/>
              </a:spcBef>
              <a:buFont typeface="Arial"/>
              <a:buChar char="•"/>
            </a:pPr>
            <a:r>
              <a:rPr lang="en-US" sz="2400" dirty="0">
                <a:solidFill>
                  <a:srgbClr val="000000"/>
                </a:solidFill>
                <a:latin typeface="Lato Light"/>
                <a:sym typeface="Lato"/>
              </a:rPr>
              <a:t>Knowing when and how to assume the role of critical mediator between technology and educational processes.</a:t>
            </a:r>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38225"/>
            <a:ext cx="6812607" cy="628650"/>
          </a:xfrm>
          <a:prstGeom prst="rect">
            <a:avLst/>
          </a:prstGeom>
        </p:spPr>
        <p:txBody>
          <a:bodyPr lIns="0" tIns="0" rIns="0" bIns="0" rtlCol="0" anchor="t">
            <a:spAutoFit/>
          </a:bodyPr>
          <a:lstStyle/>
          <a:p>
            <a:pPr marL="0" lvl="0" indent="0" algn="just">
              <a:lnSpc>
                <a:spcPts val="5040"/>
              </a:lnSpc>
              <a:spcBef>
                <a:spcPct val="0"/>
              </a:spcBef>
            </a:pPr>
            <a:r>
              <a:rPr lang="en-US" sz="4200" u="none" strike="noStrike">
                <a:solidFill>
                  <a:srgbClr val="000000"/>
                </a:solidFill>
                <a:latin typeface="Oswald"/>
                <a:ea typeface="Oswald"/>
                <a:cs typeface="Oswald"/>
                <a:sym typeface="Oswald"/>
              </a:rPr>
              <a:t>UNDERSTANDING HOW AI "THINKS"</a:t>
            </a:r>
          </a:p>
        </p:txBody>
      </p:sp>
      <p:sp>
        <p:nvSpPr>
          <p:cNvPr id="3" name="TextBox 3"/>
          <p:cNvSpPr txBox="1"/>
          <p:nvPr/>
        </p:nvSpPr>
        <p:spPr>
          <a:xfrm>
            <a:off x="1028700" y="2387740"/>
            <a:ext cx="16230600" cy="2947730"/>
          </a:xfrm>
          <a:prstGeom prst="rect">
            <a:avLst/>
          </a:prstGeom>
        </p:spPr>
        <p:txBody>
          <a:bodyPr lIns="0" tIns="0" rIns="0" bIns="0" rtlCol="0" anchor="t">
            <a:spAutoFit/>
          </a:bodyPr>
          <a:lstStyle/>
          <a:p>
            <a:pPr lvl="0" indent="0" algn="just">
              <a:lnSpc>
                <a:spcPts val="2880"/>
              </a:lnSpc>
              <a:spcBef>
                <a:spcPct val="0"/>
              </a:spcBef>
            </a:pPr>
            <a:r>
              <a:rPr lang="en-US" sz="2400" dirty="0">
                <a:solidFill>
                  <a:srgbClr val="000000"/>
                </a:solidFill>
                <a:latin typeface="Lato Light"/>
                <a:sym typeface="Lato Light"/>
              </a:rPr>
              <a:t>To use Artificial Intelligence responsibly in CVET, you must understand how AI systems work and what their limitations are. Most of the tools used in education (automated assessments, adaptive systems, chatbots, text-based feedback) are based on statistical machine learning models. These systems analyze large amounts of data and produce probabilistic responses, that is, statistically plausible results, not necessarily correct or informed.</a:t>
            </a:r>
          </a:p>
          <a:p>
            <a:pPr lvl="0" indent="0" algn="just">
              <a:lnSpc>
                <a:spcPts val="2880"/>
              </a:lnSpc>
              <a:spcBef>
                <a:spcPct val="0"/>
              </a:spcBef>
            </a:pPr>
            <a:endParaRPr lang="en-US" sz="2400" dirty="0">
              <a:solidFill>
                <a:srgbClr val="000000"/>
              </a:solidFill>
              <a:latin typeface="Lato Light"/>
              <a:sym typeface="Lato Light"/>
            </a:endParaRPr>
          </a:p>
          <a:p>
            <a:pPr lvl="0" indent="0" algn="just">
              <a:lnSpc>
                <a:spcPts val="2880"/>
              </a:lnSpc>
              <a:spcBef>
                <a:spcPct val="0"/>
              </a:spcBef>
            </a:pPr>
            <a:r>
              <a:rPr lang="en-US" sz="2400" dirty="0">
                <a:solidFill>
                  <a:srgbClr val="000000"/>
                </a:solidFill>
                <a:latin typeface="Lato Light"/>
                <a:sym typeface="Lato Light"/>
              </a:rPr>
              <a:t>It's important to remember that AI doesn't truly understand the meaning of content: it operates through mathematical correlations between words and data, without interpreting educational values, context, or intentions. Therefore, a well-formulated answer doesn't imply pedagogical understanding.</a:t>
            </a:r>
          </a:p>
        </p:txBody>
      </p:sp>
      <p:sp>
        <p:nvSpPr>
          <p:cNvPr id="4" name="Freeform 4"/>
          <p:cNvSpPr/>
          <p:nvPr/>
        </p:nvSpPr>
        <p:spPr>
          <a:xfrm>
            <a:off x="5029200" y="5676900"/>
            <a:ext cx="7264020" cy="3958891"/>
          </a:xfrm>
          <a:custGeom>
            <a:avLst/>
            <a:gdLst/>
            <a:ahLst/>
            <a:cxnLst/>
            <a:rect l="l" t="t" r="r" b="b"/>
            <a:pathLst>
              <a:path w="7264020" h="3958891">
                <a:moveTo>
                  <a:pt x="0" y="0"/>
                </a:moveTo>
                <a:lnTo>
                  <a:pt x="7264020" y="0"/>
                </a:lnTo>
                <a:lnTo>
                  <a:pt x="7264020" y="3958891"/>
                </a:lnTo>
                <a:lnTo>
                  <a:pt x="0" y="395889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5" name="TextBox 5"/>
          <p:cNvSpPr txBox="1"/>
          <p:nvPr/>
        </p:nvSpPr>
        <p:spPr>
          <a:xfrm>
            <a:off x="5384369" y="6591451"/>
            <a:ext cx="6553682" cy="2136611"/>
          </a:xfrm>
          <a:prstGeom prst="rect">
            <a:avLst/>
          </a:prstGeom>
        </p:spPr>
        <p:txBody>
          <a:bodyPr lIns="0" tIns="0" rIns="0" bIns="0" rtlCol="0" anchor="t">
            <a:spAutoFit/>
          </a:bodyPr>
          <a:lstStyle/>
          <a:p>
            <a:pPr lvl="0" indent="0" algn="ctr">
              <a:lnSpc>
                <a:spcPts val="3363"/>
              </a:lnSpc>
              <a:spcBef>
                <a:spcPct val="0"/>
              </a:spcBef>
            </a:pPr>
            <a:r>
              <a:rPr lang="en-US" sz="2402" dirty="0">
                <a:solidFill>
                  <a:srgbClr val="000000"/>
                </a:solidFill>
                <a:latin typeface="Lato Light" panose="020F0302020204030203" pitchFamily="34" charset="0"/>
                <a:sym typeface="Lato"/>
              </a:rPr>
              <a:t>AI generates probabilistic outputs without semantic understanding and often with limited transparency, while trainers interpret context, history, and learner needs, making pedagogical judgement an exclusively human responsibility.</a:t>
            </a:r>
          </a:p>
        </p:txBody>
      </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97417" y="1485900"/>
            <a:ext cx="16093166" cy="5717719"/>
          </a:xfrm>
          <a:prstGeom prst="rect">
            <a:avLst/>
          </a:prstGeom>
        </p:spPr>
        <p:txBody>
          <a:bodyPr lIns="0" tIns="0" rIns="0" bIns="0" rtlCol="0" anchor="t">
            <a:spAutoFit/>
          </a:bodyPr>
          <a:lstStyle/>
          <a:p>
            <a:pPr marL="0" lvl="0" indent="0" algn="just">
              <a:lnSpc>
                <a:spcPts val="4320"/>
              </a:lnSpc>
              <a:spcBef>
                <a:spcPct val="0"/>
              </a:spcBef>
            </a:pPr>
            <a:endParaRPr sz="2800" dirty="0"/>
          </a:p>
          <a:p>
            <a:pPr lvl="0" indent="0" algn="just">
              <a:lnSpc>
                <a:spcPts val="2880"/>
              </a:lnSpc>
              <a:spcBef>
                <a:spcPct val="0"/>
              </a:spcBef>
            </a:pPr>
            <a:r>
              <a:rPr lang="en-US" sz="2800" dirty="0">
                <a:solidFill>
                  <a:srgbClr val="000000"/>
                </a:solidFill>
                <a:latin typeface="Lato Light"/>
                <a:sym typeface="Lato Light"/>
              </a:rPr>
              <a:t>In contrast, a human trainer evaluates by considering:</a:t>
            </a:r>
          </a:p>
          <a:p>
            <a:pPr marL="804863" lvl="0" indent="-342900" algn="just">
              <a:lnSpc>
                <a:spcPts val="2880"/>
              </a:lnSpc>
              <a:spcBef>
                <a:spcPct val="0"/>
              </a:spcBef>
              <a:buFont typeface="Arial" panose="020B0604020202020204" pitchFamily="34" charset="0"/>
              <a:buChar char="•"/>
            </a:pPr>
            <a:r>
              <a:rPr lang="en-US" sz="2800" dirty="0">
                <a:solidFill>
                  <a:srgbClr val="000000"/>
                </a:solidFill>
                <a:latin typeface="Lato Light"/>
                <a:sym typeface="Lato Bold"/>
              </a:rPr>
              <a:t>The educational context</a:t>
            </a:r>
          </a:p>
          <a:p>
            <a:pPr marL="804863" lvl="0" indent="-342900" algn="just">
              <a:lnSpc>
                <a:spcPts val="2880"/>
              </a:lnSpc>
              <a:spcBef>
                <a:spcPct val="0"/>
              </a:spcBef>
              <a:buFont typeface="Arial" panose="020B0604020202020204" pitchFamily="34" charset="0"/>
              <a:buChar char="•"/>
            </a:pPr>
            <a:r>
              <a:rPr lang="en-US" sz="2800" dirty="0">
                <a:solidFill>
                  <a:srgbClr val="000000"/>
                </a:solidFill>
                <a:latin typeface="Lato Light"/>
                <a:sym typeface="Lato Bold"/>
              </a:rPr>
              <a:t>The professional experience of the participants</a:t>
            </a:r>
          </a:p>
          <a:p>
            <a:pPr marL="804863" lvl="0" indent="-342900" algn="just">
              <a:lnSpc>
                <a:spcPts val="2880"/>
              </a:lnSpc>
              <a:spcBef>
                <a:spcPct val="0"/>
              </a:spcBef>
              <a:buFont typeface="Arial" panose="020B0604020202020204" pitchFamily="34" charset="0"/>
              <a:buChar char="•"/>
            </a:pPr>
            <a:r>
              <a:rPr lang="en-US" sz="2800" dirty="0">
                <a:solidFill>
                  <a:srgbClr val="000000"/>
                </a:solidFill>
                <a:latin typeface="Lato Light"/>
                <a:sym typeface="Lato Bold"/>
              </a:rPr>
              <a:t>The Individual difficulties</a:t>
            </a:r>
          </a:p>
          <a:p>
            <a:pPr marL="804863" lvl="0" indent="-342900" algn="just">
              <a:lnSpc>
                <a:spcPts val="2880"/>
              </a:lnSpc>
              <a:spcBef>
                <a:spcPct val="0"/>
              </a:spcBef>
              <a:buFont typeface="Arial" panose="020B0604020202020204" pitchFamily="34" charset="0"/>
              <a:buChar char="•"/>
            </a:pPr>
            <a:r>
              <a:rPr lang="en-US" sz="2800" dirty="0">
                <a:solidFill>
                  <a:srgbClr val="000000"/>
                </a:solidFill>
                <a:latin typeface="Lato Light"/>
                <a:sym typeface="Lato Bold"/>
              </a:rPr>
              <a:t>The learning objectives</a:t>
            </a:r>
          </a:p>
          <a:p>
            <a:pPr marL="804863" lvl="0" indent="-342900" algn="just">
              <a:lnSpc>
                <a:spcPts val="2880"/>
              </a:lnSpc>
              <a:spcBef>
                <a:spcPct val="0"/>
              </a:spcBef>
              <a:buFont typeface="Arial" panose="020B0604020202020204" pitchFamily="34" charset="0"/>
              <a:buChar char="•"/>
            </a:pPr>
            <a:r>
              <a:rPr lang="en-US" sz="2800" dirty="0">
                <a:solidFill>
                  <a:srgbClr val="000000"/>
                </a:solidFill>
                <a:latin typeface="Lato Light"/>
                <a:sym typeface="Lato Bold"/>
              </a:rPr>
              <a:t>The criteria of equity and educational appropriateness</a:t>
            </a:r>
          </a:p>
          <a:p>
            <a:pPr marL="0" lvl="0" indent="0" algn="just">
              <a:lnSpc>
                <a:spcPts val="4320"/>
              </a:lnSpc>
              <a:spcBef>
                <a:spcPct val="0"/>
              </a:spcBef>
            </a:pPr>
            <a:endParaRPr lang="en-US" sz="2800" b="1" u="none" strike="noStrike" dirty="0">
              <a:solidFill>
                <a:srgbClr val="000000"/>
              </a:solidFill>
              <a:latin typeface="Lato Bold"/>
              <a:ea typeface="Lato Bold"/>
              <a:cs typeface="Lato Bold"/>
              <a:sym typeface="Lato Bold"/>
            </a:endParaRPr>
          </a:p>
          <a:p>
            <a:pPr algn="just">
              <a:lnSpc>
                <a:spcPts val="2880"/>
              </a:lnSpc>
              <a:spcBef>
                <a:spcPct val="0"/>
              </a:spcBef>
            </a:pPr>
            <a:r>
              <a:rPr lang="en-US" sz="2800" dirty="0">
                <a:solidFill>
                  <a:srgbClr val="000000"/>
                </a:solidFill>
                <a:latin typeface="Lato Light"/>
                <a:sym typeface="Lato Light"/>
              </a:rPr>
              <a:t>Furthermore, as mentioned in previous units, many AI systems function as a </a:t>
            </a:r>
            <a:r>
              <a:rPr lang="en-US" sz="2800" dirty="0">
                <a:solidFill>
                  <a:srgbClr val="000000"/>
                </a:solidFill>
                <a:latin typeface="Lato Light"/>
                <a:sym typeface="Lato Bold"/>
              </a:rPr>
              <a:t>"</a:t>
            </a:r>
            <a:r>
              <a:rPr lang="en-US" sz="2800" b="1" dirty="0">
                <a:solidFill>
                  <a:srgbClr val="000000"/>
                </a:solidFill>
                <a:latin typeface="Lato Light"/>
                <a:sym typeface="Lato Bold"/>
              </a:rPr>
              <a:t>black box</a:t>
            </a:r>
            <a:r>
              <a:rPr lang="en-US" sz="2800" dirty="0">
                <a:solidFill>
                  <a:srgbClr val="000000"/>
                </a:solidFill>
                <a:latin typeface="Lato Light"/>
                <a:sym typeface="Lato Bold"/>
              </a:rPr>
              <a:t>,"</a:t>
            </a:r>
            <a:r>
              <a:rPr lang="en-US" sz="2800" dirty="0">
                <a:solidFill>
                  <a:srgbClr val="000000"/>
                </a:solidFill>
                <a:latin typeface="Lato Light"/>
                <a:sym typeface="Lato Light"/>
              </a:rPr>
              <a:t> meaning that it is not always clear why they produce a particular recommendation or response.</a:t>
            </a:r>
          </a:p>
          <a:p>
            <a:pPr algn="just">
              <a:lnSpc>
                <a:spcPts val="2880"/>
              </a:lnSpc>
              <a:spcBef>
                <a:spcPct val="0"/>
              </a:spcBef>
            </a:pPr>
            <a:endParaRPr lang="en-US" sz="2800" dirty="0">
              <a:solidFill>
                <a:srgbClr val="000000"/>
              </a:solidFill>
              <a:latin typeface="Lato Light"/>
              <a:sym typeface="Lato Light"/>
            </a:endParaRPr>
          </a:p>
          <a:p>
            <a:pPr algn="just">
              <a:lnSpc>
                <a:spcPts val="2880"/>
              </a:lnSpc>
              <a:spcBef>
                <a:spcPct val="0"/>
              </a:spcBef>
            </a:pPr>
            <a:r>
              <a:rPr lang="en-US" sz="2800" dirty="0">
                <a:solidFill>
                  <a:srgbClr val="000000"/>
                </a:solidFill>
                <a:latin typeface="Lato Light"/>
                <a:sym typeface="Lato Light"/>
              </a:rPr>
              <a:t>For this reason, your critical oversight as a trainer is essential: only you can assess whether the AI ​​results are truly appropriate from a pedagogical standpoint. AI can support the training process, but it does not replace your pedagogical judgment.</a:t>
            </a:r>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38225"/>
            <a:ext cx="13068300" cy="641201"/>
          </a:xfrm>
          <a:prstGeom prst="rect">
            <a:avLst/>
          </a:prstGeom>
        </p:spPr>
        <p:txBody>
          <a:bodyPr wrap="square"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EVALUATE THE RELIABILITY OF INFORMATION GENERATED BY AI</a:t>
            </a:r>
          </a:p>
        </p:txBody>
      </p:sp>
      <p:sp>
        <p:nvSpPr>
          <p:cNvPr id="3" name="TextBox 3"/>
          <p:cNvSpPr txBox="1"/>
          <p:nvPr/>
        </p:nvSpPr>
        <p:spPr>
          <a:xfrm>
            <a:off x="1028700" y="2058932"/>
            <a:ext cx="16230600" cy="2203937"/>
          </a:xfrm>
          <a:prstGeom prst="rect">
            <a:avLst/>
          </a:prstGeom>
        </p:spPr>
        <p:txBody>
          <a:bodyPr lIns="0" tIns="0" rIns="0" bIns="0" rtlCol="0" anchor="t">
            <a:spAutoFit/>
          </a:bodyPr>
          <a:lstStyle/>
          <a:p>
            <a:pPr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In </a:t>
            </a:r>
            <a:r>
              <a:rPr lang="en-US" sz="2400" dirty="0">
                <a:solidFill>
                  <a:srgbClr val="000000"/>
                </a:solidFill>
                <a:latin typeface="Lato Light"/>
                <a:sym typeface="Lato Light"/>
              </a:rPr>
              <a:t>CVET settings, AI systems are increasingly used to generate content, provide feedback, and support learning guidance. However, it is crucial to remember that AI does not verify the accuracy of information; rather, it produces texts based on linguistic probabilities and available data.</a:t>
            </a:r>
          </a:p>
          <a:p>
            <a:pPr lvl="0" indent="0" algn="just">
              <a:lnSpc>
                <a:spcPts val="2880"/>
              </a:lnSpc>
              <a:spcBef>
                <a:spcPct val="0"/>
              </a:spcBef>
            </a:pPr>
            <a:endParaRPr lang="en-US" sz="2400" dirty="0">
              <a:solidFill>
                <a:srgbClr val="000000"/>
              </a:solidFill>
              <a:latin typeface="Lato Light"/>
              <a:sym typeface="Lato Light"/>
            </a:endParaRPr>
          </a:p>
          <a:p>
            <a:pPr lvl="0" indent="0" algn="just">
              <a:lnSpc>
                <a:spcPts val="2880"/>
              </a:lnSpc>
              <a:spcBef>
                <a:spcPct val="0"/>
              </a:spcBef>
            </a:pPr>
            <a:r>
              <a:rPr lang="en-US" sz="2400" dirty="0">
                <a:solidFill>
                  <a:srgbClr val="000000"/>
                </a:solidFill>
                <a:latin typeface="Lato Light"/>
                <a:sym typeface="Lato Light"/>
              </a:rPr>
              <a:t>For this reason, seemingly complete and convincing answers may be inaccurate, incomplete, or outdated. As we learned in Unit 2, this phenomenon is known as "hallucinations."</a:t>
            </a:r>
            <a:endParaRPr lang="en-US" sz="2400" u="none" strike="noStrike" dirty="0">
              <a:solidFill>
                <a:srgbClr val="000000"/>
              </a:solidFill>
              <a:latin typeface="Lato Light"/>
              <a:ea typeface="Lato Light"/>
              <a:cs typeface="Lato Light"/>
              <a:sym typeface="Lato Light"/>
            </a:endParaRPr>
          </a:p>
        </p:txBody>
      </p:sp>
      <p:sp>
        <p:nvSpPr>
          <p:cNvPr id="5" name="TextBox 2">
            <a:extLst>
              <a:ext uri="{FF2B5EF4-FFF2-40B4-BE49-F238E27FC236}">
                <a16:creationId xmlns:a16="http://schemas.microsoft.com/office/drawing/2014/main" id="{87EAC59D-B4C6-5F0C-F7E1-D09F107E4314}"/>
              </a:ext>
            </a:extLst>
          </p:cNvPr>
          <p:cNvSpPr txBox="1"/>
          <p:nvPr/>
        </p:nvSpPr>
        <p:spPr>
          <a:xfrm>
            <a:off x="1028700" y="4813458"/>
            <a:ext cx="10477500" cy="4435317"/>
          </a:xfrm>
          <a:prstGeom prst="rect">
            <a:avLst/>
          </a:prstGeom>
        </p:spPr>
        <p:txBody>
          <a:bodyPr wrap="square" lIns="0" tIns="0" rIns="0" bIns="0" rtlCol="0" anchor="t">
            <a:spAutoFit/>
          </a:bodyPr>
          <a:lstStyle/>
          <a:p>
            <a:pPr algn="just">
              <a:lnSpc>
                <a:spcPts val="2880"/>
              </a:lnSpc>
              <a:spcBef>
                <a:spcPct val="0"/>
              </a:spcBef>
            </a:pPr>
            <a:r>
              <a:rPr lang="en-US" sz="2400" dirty="0">
                <a:solidFill>
                  <a:srgbClr val="000000"/>
                </a:solidFill>
                <a:latin typeface="Lato Light"/>
                <a:sym typeface="Lato Light"/>
              </a:rPr>
              <a:t>To use AI responsibly, it is necessary to adopt some verification strategies:</a:t>
            </a:r>
          </a:p>
          <a:p>
            <a:pPr marL="457200" indent="-457200" algn="just">
              <a:lnSpc>
                <a:spcPts val="2880"/>
              </a:lnSpc>
              <a:spcBef>
                <a:spcPct val="0"/>
              </a:spcBef>
              <a:buFont typeface="+mj-lt"/>
              <a:buAutoNum type="arabicPeriod"/>
            </a:pPr>
            <a:r>
              <a:rPr lang="en-US" sz="2400" dirty="0">
                <a:solidFill>
                  <a:srgbClr val="000000"/>
                </a:solidFill>
                <a:latin typeface="Lato Light"/>
                <a:sym typeface="Lato Light"/>
              </a:rPr>
              <a:t>Compare sources: Consider AI responses as preliminary hypotheses and verify them with institutional documents, professional standards, scientific literature, or official regulations.</a:t>
            </a:r>
          </a:p>
          <a:p>
            <a:pPr marL="457200" indent="-457200" algn="just">
              <a:lnSpc>
                <a:spcPts val="2880"/>
              </a:lnSpc>
              <a:spcBef>
                <a:spcPct val="0"/>
              </a:spcBef>
              <a:buFont typeface="+mj-lt"/>
              <a:buAutoNum type="arabicPeriod"/>
            </a:pPr>
            <a:r>
              <a:rPr lang="en-US" sz="2400" dirty="0">
                <a:solidFill>
                  <a:srgbClr val="000000"/>
                </a:solidFill>
                <a:latin typeface="Lato Light"/>
                <a:sym typeface="Lato Light"/>
              </a:rPr>
              <a:t>Check the citations: the absence of clear sources or references can be a sign of risk.</a:t>
            </a:r>
          </a:p>
          <a:p>
            <a:pPr marL="457200" indent="-457200" algn="just">
              <a:lnSpc>
                <a:spcPts val="2880"/>
              </a:lnSpc>
              <a:spcBef>
                <a:spcPct val="0"/>
              </a:spcBef>
              <a:buFont typeface="+mj-lt"/>
              <a:buAutoNum type="arabicPeriod"/>
            </a:pPr>
            <a:r>
              <a:rPr lang="en-US" sz="2400" dirty="0">
                <a:solidFill>
                  <a:srgbClr val="000000"/>
                </a:solidFill>
                <a:latin typeface="Lato Light"/>
                <a:sym typeface="Lato Light"/>
              </a:rPr>
              <a:t>Recognizing possible hallucinations: very fluent and confident, but generic and unsourced answers should always be verified.</a:t>
            </a:r>
          </a:p>
          <a:p>
            <a:pPr marL="457200" indent="-457200" algn="just">
              <a:lnSpc>
                <a:spcPts val="2880"/>
              </a:lnSpc>
              <a:spcBef>
                <a:spcPct val="0"/>
              </a:spcBef>
              <a:buFont typeface="+mj-lt"/>
              <a:buAutoNum type="arabicPeriod"/>
            </a:pPr>
            <a:r>
              <a:rPr lang="en-US" sz="2400" dirty="0">
                <a:solidFill>
                  <a:srgbClr val="000000"/>
                </a:solidFill>
                <a:latin typeface="Lato Light"/>
                <a:sym typeface="Lato Light"/>
              </a:rPr>
              <a:t>Check for completeness and currency: AI models may not include regulatory changes or recent developments.</a:t>
            </a:r>
          </a:p>
          <a:p>
            <a:pPr algn="just">
              <a:lnSpc>
                <a:spcPts val="2880"/>
              </a:lnSpc>
              <a:spcBef>
                <a:spcPct val="0"/>
              </a:spcBef>
            </a:pPr>
            <a:r>
              <a:rPr lang="en-US" sz="2400" dirty="0">
                <a:solidFill>
                  <a:srgbClr val="000000"/>
                </a:solidFill>
                <a:latin typeface="Lato Light"/>
                <a:sym typeface="Lato Light"/>
              </a:rPr>
              <a:t>AI can support training efforts, but critical thinking and information verification remain the responsibility of the trainer.</a:t>
            </a:r>
          </a:p>
        </p:txBody>
      </p:sp>
      <p:sp>
        <p:nvSpPr>
          <p:cNvPr id="7" name="Freeform 4">
            <a:extLst>
              <a:ext uri="{FF2B5EF4-FFF2-40B4-BE49-F238E27FC236}">
                <a16:creationId xmlns:a16="http://schemas.microsoft.com/office/drawing/2014/main" id="{49468EB6-0448-C8CF-DBFA-1A4F83EDEE80}"/>
              </a:ext>
            </a:extLst>
          </p:cNvPr>
          <p:cNvSpPr/>
          <p:nvPr/>
        </p:nvSpPr>
        <p:spPr>
          <a:xfrm>
            <a:off x="12043873" y="4848510"/>
            <a:ext cx="5814692" cy="4267200"/>
          </a:xfrm>
          <a:custGeom>
            <a:avLst/>
            <a:gdLst/>
            <a:ahLst/>
            <a:cxnLst/>
            <a:rect l="l" t="t" r="r" b="b"/>
            <a:pathLst>
              <a:path w="6576692" h="3584297">
                <a:moveTo>
                  <a:pt x="0" y="0"/>
                </a:moveTo>
                <a:lnTo>
                  <a:pt x="6576692" y="0"/>
                </a:lnTo>
                <a:lnTo>
                  <a:pt x="6576692" y="3584297"/>
                </a:lnTo>
                <a:lnTo>
                  <a:pt x="0" y="358429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9" name="TextBox 5">
            <a:extLst>
              <a:ext uri="{FF2B5EF4-FFF2-40B4-BE49-F238E27FC236}">
                <a16:creationId xmlns:a16="http://schemas.microsoft.com/office/drawing/2014/main" id="{A71093F3-11D6-6045-2B09-2FD6B97BF21C}"/>
              </a:ext>
            </a:extLst>
          </p:cNvPr>
          <p:cNvSpPr txBox="1"/>
          <p:nvPr/>
        </p:nvSpPr>
        <p:spPr>
          <a:xfrm>
            <a:off x="12344400" y="5449398"/>
            <a:ext cx="5122992" cy="2743508"/>
          </a:xfrm>
          <a:prstGeom prst="rect">
            <a:avLst/>
          </a:prstGeom>
        </p:spPr>
        <p:txBody>
          <a:bodyPr wrap="square" lIns="0" tIns="0" rIns="0" bIns="0" rtlCol="0" anchor="t">
            <a:spAutoFit/>
          </a:bodyPr>
          <a:lstStyle/>
          <a:p>
            <a:pPr marL="0" lvl="0" indent="0" algn="ctr">
              <a:lnSpc>
                <a:spcPts val="3079"/>
              </a:lnSpc>
              <a:spcBef>
                <a:spcPct val="0"/>
              </a:spcBef>
            </a:pPr>
            <a:r>
              <a:rPr lang="en-US" sz="2199" dirty="0">
                <a:solidFill>
                  <a:srgbClr val="000000"/>
                </a:solidFill>
                <a:latin typeface="Lato"/>
                <a:ea typeface="Lato"/>
                <a:cs typeface="Lato"/>
                <a:sym typeface="Lato"/>
              </a:rPr>
              <a:t>AI </a:t>
            </a:r>
            <a:r>
              <a:rPr lang="en-US" sz="2402" dirty="0">
                <a:solidFill>
                  <a:srgbClr val="000000"/>
                </a:solidFill>
                <a:latin typeface="Lato Light" panose="020F0302020204030203" pitchFamily="34" charset="0"/>
                <a:sym typeface="Lato"/>
              </a:rPr>
              <a:t>generates plausible but not necessarily verified information, which may include hallucinations our outdated content. Educators must compare sources, consider context, and critically validate outputs before using them for educational purposes.</a:t>
            </a:r>
          </a:p>
        </p:txBody>
      </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919593" y="1759091"/>
            <a:ext cx="6768817" cy="6768817"/>
            <a:chOff x="0" y="0"/>
            <a:chExt cx="9025090" cy="9025090"/>
          </a:xfrm>
        </p:grpSpPr>
        <p:sp>
          <p:nvSpPr>
            <p:cNvPr id="3" name="Freeform 3"/>
            <p:cNvSpPr/>
            <p:nvPr/>
          </p:nvSpPr>
          <p:spPr>
            <a:xfrm>
              <a:off x="0" y="0"/>
              <a:ext cx="9025128" cy="9025128"/>
            </a:xfrm>
            <a:custGeom>
              <a:avLst/>
              <a:gdLst/>
              <a:ahLst/>
              <a:cxnLst/>
              <a:rect l="l" t="t" r="r" b="b"/>
              <a:pathLst>
                <a:path w="9025128" h="9025128">
                  <a:moveTo>
                    <a:pt x="0" y="0"/>
                  </a:moveTo>
                  <a:lnTo>
                    <a:pt x="9025128" y="0"/>
                  </a:lnTo>
                  <a:lnTo>
                    <a:pt x="9025128" y="9025128"/>
                  </a:lnTo>
                  <a:lnTo>
                    <a:pt x="0" y="9025128"/>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1028700" y="1038225"/>
            <a:ext cx="9105900" cy="641201"/>
          </a:xfrm>
          <a:prstGeom prst="rect">
            <a:avLst/>
          </a:prstGeom>
        </p:spPr>
        <p:txBody>
          <a:bodyPr wrap="square"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ALGORITHMIC DISINFORMATION</a:t>
            </a:r>
          </a:p>
        </p:txBody>
      </p:sp>
      <p:sp>
        <p:nvSpPr>
          <p:cNvPr id="5" name="TextBox 5"/>
          <p:cNvSpPr txBox="1"/>
          <p:nvPr/>
        </p:nvSpPr>
        <p:spPr>
          <a:xfrm>
            <a:off x="1004116" y="3003775"/>
            <a:ext cx="9894141" cy="4858510"/>
          </a:xfrm>
          <a:prstGeom prst="rect">
            <a:avLst/>
          </a:prstGeom>
        </p:spPr>
        <p:txBody>
          <a:bodyPr lIns="0" tIns="0" rIns="0" bIns="0" rtlCol="0" anchor="t">
            <a:spAutoFit/>
          </a:bodyPr>
          <a:lstStyle/>
          <a:p>
            <a:pPr>
              <a:lnSpc>
                <a:spcPts val="2880"/>
              </a:lnSpc>
              <a:spcBef>
                <a:spcPct val="0"/>
              </a:spcBef>
            </a:pPr>
            <a:r>
              <a:rPr lang="en-US" sz="2400" dirty="0">
                <a:solidFill>
                  <a:srgbClr val="000000"/>
                </a:solidFill>
                <a:latin typeface="Lato Light"/>
                <a:sym typeface="Lato Light"/>
              </a:rPr>
              <a:t>Another risk you can't lose sight of is algorithmic misinformation, which occurs when AI generates inaccurate, simplified, or misleading content, prioritizing statistical consistency over the truth.</a:t>
            </a:r>
          </a:p>
          <a:p>
            <a:pPr marL="0" lvl="0" indent="0" algn="just">
              <a:lnSpc>
                <a:spcPts val="3312"/>
              </a:lnSpc>
              <a:spcBef>
                <a:spcPct val="0"/>
              </a:spcBef>
            </a:pPr>
            <a:endParaRPr lang="en-US" sz="2400" u="none" strike="noStrike" dirty="0">
              <a:solidFill>
                <a:srgbClr val="000000"/>
              </a:solidFill>
              <a:latin typeface="Lato Light"/>
              <a:ea typeface="Lato Light"/>
              <a:cs typeface="Lato Light"/>
              <a:sym typeface="Lato Light"/>
            </a:endParaRPr>
          </a:p>
          <a:p>
            <a:pPr lvl="0" indent="0">
              <a:lnSpc>
                <a:spcPts val="2880"/>
              </a:lnSpc>
              <a:spcBef>
                <a:spcPct val="0"/>
              </a:spcBef>
            </a:pPr>
            <a:r>
              <a:rPr lang="en-US" sz="2400" dirty="0">
                <a:solidFill>
                  <a:srgbClr val="000000"/>
                </a:solidFill>
                <a:latin typeface="Lato Light"/>
                <a:sym typeface="Lato Light"/>
              </a:rPr>
              <a:t>Some warning signs may include:</a:t>
            </a:r>
          </a:p>
          <a:p>
            <a:pPr lvl="1" indent="-457200">
              <a:lnSpc>
                <a:spcPts val="2880"/>
              </a:lnSpc>
              <a:spcBef>
                <a:spcPct val="0"/>
              </a:spcBef>
              <a:buFont typeface="+mj-lt"/>
              <a:buAutoNum type="arabicPeriod"/>
            </a:pPr>
            <a:r>
              <a:rPr lang="en-US" sz="2400" dirty="0">
                <a:solidFill>
                  <a:srgbClr val="000000"/>
                </a:solidFill>
                <a:latin typeface="Lato Light"/>
                <a:sym typeface="Lato Light"/>
              </a:rPr>
              <a:t>Results that repeatedly harm the same groups</a:t>
            </a:r>
          </a:p>
          <a:p>
            <a:pPr lvl="1" indent="-457200">
              <a:lnSpc>
                <a:spcPts val="2880"/>
              </a:lnSpc>
              <a:spcBef>
                <a:spcPct val="0"/>
              </a:spcBef>
              <a:buFont typeface="+mj-lt"/>
              <a:buAutoNum type="arabicPeriod"/>
            </a:pPr>
            <a:r>
              <a:rPr lang="en-US" sz="2400" dirty="0">
                <a:solidFill>
                  <a:srgbClr val="000000"/>
                </a:solidFill>
                <a:latin typeface="Lato Light"/>
                <a:sym typeface="Lato Light"/>
              </a:rPr>
              <a:t>Unclear evaluations or classifications</a:t>
            </a:r>
          </a:p>
          <a:p>
            <a:pPr lvl="1" indent="-457200">
              <a:lnSpc>
                <a:spcPts val="2880"/>
              </a:lnSpc>
              <a:spcBef>
                <a:spcPct val="0"/>
              </a:spcBef>
              <a:buFont typeface="+mj-lt"/>
              <a:buAutoNum type="arabicPeriod"/>
            </a:pPr>
            <a:r>
              <a:rPr lang="en-US" sz="2400" dirty="0">
                <a:solidFill>
                  <a:srgbClr val="000000"/>
                </a:solidFill>
                <a:latin typeface="Lato Light"/>
                <a:sym typeface="Lato Light"/>
              </a:rPr>
              <a:t>Recommendations that ignore the individual development of the student</a:t>
            </a:r>
          </a:p>
          <a:p>
            <a:pPr>
              <a:lnSpc>
                <a:spcPts val="2880"/>
              </a:lnSpc>
              <a:spcBef>
                <a:spcPct val="0"/>
              </a:spcBef>
            </a:pPr>
            <a:endParaRPr lang="en-US" sz="2400" dirty="0">
              <a:solidFill>
                <a:srgbClr val="000000"/>
              </a:solidFill>
              <a:latin typeface="Lato Light"/>
              <a:sym typeface="Lato Light"/>
            </a:endParaRPr>
          </a:p>
          <a:p>
            <a:pPr>
              <a:lnSpc>
                <a:spcPts val="2880"/>
              </a:lnSpc>
              <a:spcBef>
                <a:spcPct val="0"/>
              </a:spcBef>
            </a:pPr>
            <a:r>
              <a:rPr lang="en-US" sz="2400" dirty="0">
                <a:solidFill>
                  <a:srgbClr val="000000"/>
                </a:solidFill>
                <a:latin typeface="Lato Light"/>
                <a:sym typeface="Lato Light"/>
              </a:rPr>
              <a:t>Research shows that bias depends not only on the algorithm, but also on the interaction between the data, the model, and the context of use. Your critical oversight as a trainer is essential to identify biases and evaluate the pedagogical suitability of the results generated by AI.</a:t>
            </a:r>
          </a:p>
        </p:txBody>
      </p:sp>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696200" y="3390900"/>
            <a:ext cx="9250337" cy="2603277"/>
          </a:xfrm>
          <a:prstGeom prst="rect">
            <a:avLst/>
          </a:prstGeom>
        </p:spPr>
        <p:txBody>
          <a:bodyPr lIns="0" tIns="0" rIns="0" bIns="0" rtlCol="0" anchor="t">
            <a:spAutoFit/>
          </a:bodyPr>
          <a:lstStyle/>
          <a:p>
            <a:pPr algn="ctr">
              <a:lnSpc>
                <a:spcPts val="2880"/>
              </a:lnSpc>
              <a:spcBef>
                <a:spcPct val="0"/>
              </a:spcBef>
            </a:pPr>
            <a:r>
              <a:rPr lang="en-US" sz="3200" dirty="0">
                <a:solidFill>
                  <a:srgbClr val="000000"/>
                </a:solidFill>
                <a:latin typeface="Lato Light"/>
                <a:sym typeface="Lato Light"/>
              </a:rPr>
              <a:t>Applying media literacy to Artificial Intelligence involves developing the ability to critically interpret content produced or mediated by AI systems. </a:t>
            </a:r>
          </a:p>
          <a:p>
            <a:pPr algn="ctr">
              <a:lnSpc>
                <a:spcPts val="2880"/>
              </a:lnSpc>
              <a:spcBef>
                <a:spcPct val="0"/>
              </a:spcBef>
            </a:pPr>
            <a:endParaRPr lang="en-US" sz="3200" dirty="0">
              <a:solidFill>
                <a:srgbClr val="000000"/>
              </a:solidFill>
              <a:latin typeface="Lato Light"/>
              <a:sym typeface="Lato Light"/>
            </a:endParaRPr>
          </a:p>
          <a:p>
            <a:pPr algn="ctr">
              <a:lnSpc>
                <a:spcPts val="2880"/>
              </a:lnSpc>
              <a:spcBef>
                <a:spcPct val="0"/>
              </a:spcBef>
            </a:pPr>
            <a:r>
              <a:rPr lang="en-US" sz="3200" dirty="0">
                <a:solidFill>
                  <a:srgbClr val="000000"/>
                </a:solidFill>
                <a:latin typeface="Lato Light"/>
                <a:sym typeface="Lato Light"/>
              </a:rPr>
              <a:t>It's not just about using tools, but about understanding how to read and evaluate the information generated.</a:t>
            </a:r>
          </a:p>
        </p:txBody>
      </p:sp>
      <p:grpSp>
        <p:nvGrpSpPr>
          <p:cNvPr id="3" name="Group 3"/>
          <p:cNvGrpSpPr/>
          <p:nvPr/>
        </p:nvGrpSpPr>
        <p:grpSpPr>
          <a:xfrm>
            <a:off x="0" y="0"/>
            <a:ext cx="6483086" cy="10287000"/>
            <a:chOff x="0" y="0"/>
            <a:chExt cx="8644115" cy="13716000"/>
          </a:xfrm>
        </p:grpSpPr>
        <p:sp>
          <p:nvSpPr>
            <p:cNvPr id="4" name="Freeform 4"/>
            <p:cNvSpPr/>
            <p:nvPr/>
          </p:nvSpPr>
          <p:spPr>
            <a:xfrm>
              <a:off x="0" y="0"/>
              <a:ext cx="8644128" cy="13716000"/>
            </a:xfrm>
            <a:custGeom>
              <a:avLst/>
              <a:gdLst/>
              <a:ahLst/>
              <a:cxnLst/>
              <a:rect l="l" t="t" r="r" b="b"/>
              <a:pathLst>
                <a:path w="8644128" h="13716000">
                  <a:moveTo>
                    <a:pt x="0" y="0"/>
                  </a:moveTo>
                  <a:lnTo>
                    <a:pt x="8644128" y="0"/>
                  </a:lnTo>
                  <a:lnTo>
                    <a:pt x="8644128" y="13716000"/>
                  </a:lnTo>
                  <a:lnTo>
                    <a:pt x="0" y="13716000"/>
                  </a:lnTo>
                  <a:lnTo>
                    <a:pt x="0" y="0"/>
                  </a:lnTo>
                  <a:close/>
                </a:path>
              </a:pathLst>
            </a:custGeom>
            <a:blipFill>
              <a:blip r:embed="rId4"/>
              <a:stretch>
                <a:fillRect t="-2399" b="-2398"/>
              </a:stretch>
            </a:blipFill>
          </p:spPr>
          <p:txBody>
            <a:bodyPr/>
            <a:lstStyle/>
            <a:p>
              <a:endParaRPr lang="es-ES"/>
            </a:p>
          </p:txBody>
        </p:sp>
      </p:grpSp>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43000" y="1920811"/>
            <a:ext cx="15278100" cy="2947730"/>
          </a:xfrm>
          <a:prstGeom prst="rect">
            <a:avLst/>
          </a:prstGeom>
        </p:spPr>
        <p:txBody>
          <a:bodyPr wrap="square" lIns="0" tIns="0" rIns="0" bIns="0" rtlCol="0" anchor="t">
            <a:spAutoFit/>
          </a:bodyPr>
          <a:lstStyle/>
          <a:p>
            <a:pPr lvl="0" indent="0">
              <a:lnSpc>
                <a:spcPts val="2880"/>
              </a:lnSpc>
              <a:spcBef>
                <a:spcPct val="0"/>
              </a:spcBef>
            </a:pPr>
            <a:r>
              <a:rPr lang="en-US" sz="2400" dirty="0">
                <a:solidFill>
                  <a:srgbClr val="000000"/>
                </a:solidFill>
                <a:latin typeface="Lato Light"/>
                <a:sym typeface="Lato Light"/>
              </a:rPr>
              <a:t>Proper media literacy requires a clear distinction between three levels:</a:t>
            </a:r>
          </a:p>
          <a:p>
            <a:pPr lvl="1" indent="-457200">
              <a:lnSpc>
                <a:spcPts val="2880"/>
              </a:lnSpc>
              <a:spcBef>
                <a:spcPct val="0"/>
              </a:spcBef>
              <a:buFont typeface="+mj-lt"/>
              <a:buAutoNum type="arabicPeriod"/>
            </a:pPr>
            <a:r>
              <a:rPr lang="en-US" sz="2400" dirty="0">
                <a:solidFill>
                  <a:srgbClr val="000000"/>
                </a:solidFill>
                <a:latin typeface="Lato Light"/>
                <a:sym typeface="Lato Light"/>
              </a:rPr>
              <a:t>Verifiable information, which should be checked against external sources.</a:t>
            </a:r>
          </a:p>
          <a:p>
            <a:pPr lvl="1" indent="-457200">
              <a:lnSpc>
                <a:spcPts val="2880"/>
              </a:lnSpc>
              <a:spcBef>
                <a:spcPct val="0"/>
              </a:spcBef>
              <a:buFont typeface="+mj-lt"/>
              <a:buAutoNum type="arabicPeriod"/>
            </a:pPr>
            <a:r>
              <a:rPr lang="en-US" sz="2400" dirty="0">
                <a:solidFill>
                  <a:srgbClr val="000000"/>
                </a:solidFill>
                <a:latin typeface="Lato Light"/>
                <a:sym typeface="Lato Light"/>
              </a:rPr>
              <a:t>Algorithmic suggestions, generated by the AI ​​system.</a:t>
            </a:r>
          </a:p>
          <a:p>
            <a:pPr lvl="1" indent="-457200">
              <a:lnSpc>
                <a:spcPts val="2880"/>
              </a:lnSpc>
              <a:spcBef>
                <a:spcPct val="0"/>
              </a:spcBef>
              <a:buFont typeface="+mj-lt"/>
              <a:buAutoNum type="arabicPeriod"/>
            </a:pPr>
            <a:r>
              <a:rPr lang="en-US" sz="2400" dirty="0">
                <a:solidFill>
                  <a:srgbClr val="000000"/>
                </a:solidFill>
                <a:latin typeface="Lato Light"/>
                <a:sym typeface="Lato Light"/>
              </a:rPr>
              <a:t>Pedagogical decisions, which remain the responsibility of the educator.</a:t>
            </a:r>
          </a:p>
          <a:p>
            <a:pPr>
              <a:lnSpc>
                <a:spcPts val="2880"/>
              </a:lnSpc>
              <a:spcBef>
                <a:spcPct val="0"/>
              </a:spcBef>
            </a:pPr>
            <a:endParaRPr lang="en-US" sz="2400" dirty="0">
              <a:solidFill>
                <a:srgbClr val="000000"/>
              </a:solidFill>
              <a:latin typeface="Lato Light"/>
              <a:sym typeface="Lato Light"/>
            </a:endParaRPr>
          </a:p>
          <a:p>
            <a:pPr>
              <a:lnSpc>
                <a:spcPts val="2880"/>
              </a:lnSpc>
              <a:spcBef>
                <a:spcPct val="0"/>
              </a:spcBef>
            </a:pPr>
            <a:r>
              <a:rPr lang="en-US" sz="2400" dirty="0">
                <a:solidFill>
                  <a:srgbClr val="000000"/>
                </a:solidFill>
                <a:latin typeface="Lato Light"/>
                <a:sym typeface="Lato Light"/>
              </a:rPr>
              <a:t>The main risk is confusing these levels, interpreting an AI recommendation as a correct or definitive decision. Media literacy allows you to contextualize and critically interpret AI outcomes, while maintaining pedagogical control over decisions that affect students' learning trajectories.</a:t>
            </a:r>
          </a:p>
        </p:txBody>
      </p:sp>
      <p:sp>
        <p:nvSpPr>
          <p:cNvPr id="3" name="Freeform 3"/>
          <p:cNvSpPr/>
          <p:nvPr/>
        </p:nvSpPr>
        <p:spPr>
          <a:xfrm>
            <a:off x="4953000" y="5524500"/>
            <a:ext cx="7392122" cy="3809038"/>
          </a:xfrm>
          <a:custGeom>
            <a:avLst/>
            <a:gdLst/>
            <a:ahLst/>
            <a:cxnLst/>
            <a:rect l="l" t="t" r="r" b="b"/>
            <a:pathLst>
              <a:path w="7392122" h="4028706">
                <a:moveTo>
                  <a:pt x="0" y="0"/>
                </a:moveTo>
                <a:lnTo>
                  <a:pt x="7392122" y="0"/>
                </a:lnTo>
                <a:lnTo>
                  <a:pt x="7392122" y="4028706"/>
                </a:lnTo>
                <a:lnTo>
                  <a:pt x="0" y="40287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s-ES"/>
          </a:p>
        </p:txBody>
      </p:sp>
      <p:sp>
        <p:nvSpPr>
          <p:cNvPr id="4" name="TextBox 4"/>
          <p:cNvSpPr txBox="1"/>
          <p:nvPr/>
        </p:nvSpPr>
        <p:spPr>
          <a:xfrm>
            <a:off x="5345159" y="6264408"/>
            <a:ext cx="6607804" cy="2351413"/>
          </a:xfrm>
          <a:prstGeom prst="rect">
            <a:avLst/>
          </a:prstGeom>
        </p:spPr>
        <p:txBody>
          <a:bodyPr lIns="0" tIns="0" rIns="0" bIns="0" rtlCol="0" anchor="t">
            <a:spAutoFit/>
          </a:bodyPr>
          <a:lstStyle/>
          <a:p>
            <a:pPr algn="ctr">
              <a:lnSpc>
                <a:spcPts val="3079"/>
              </a:lnSpc>
              <a:spcBef>
                <a:spcPct val="0"/>
              </a:spcBef>
            </a:pPr>
            <a:r>
              <a:rPr lang="en-US" sz="2400" dirty="0">
                <a:solidFill>
                  <a:srgbClr val="000000"/>
                </a:solidFill>
                <a:latin typeface="Lato Light" panose="020F0302020204030203" pitchFamily="34" charset="0"/>
                <a:sym typeface="Lato"/>
              </a:rPr>
              <a:t>AI outputs are probabilistic algorithmic mediations and not reliable sources. The distinction is between information, suggestions, and pedagogical decisions, made by educators who, by applying critical judgement, retain ultimate educational responsibility.</a:t>
            </a:r>
          </a:p>
        </p:txBody>
      </p:sp>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30000" y="-61427"/>
            <a:ext cx="6858000" cy="10287000"/>
            <a:chOff x="0" y="0"/>
            <a:chExt cx="9144000" cy="13716000"/>
          </a:xfrm>
        </p:grpSpPr>
        <p:sp>
          <p:nvSpPr>
            <p:cNvPr id="3" name="Freeform 3"/>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s-ES"/>
            </a:p>
          </p:txBody>
        </p:sp>
      </p:grpSp>
      <p:grpSp>
        <p:nvGrpSpPr>
          <p:cNvPr id="4" name="Group 4"/>
          <p:cNvGrpSpPr/>
          <p:nvPr/>
        </p:nvGrpSpPr>
        <p:grpSpPr>
          <a:xfrm>
            <a:off x="14965994" y="349444"/>
            <a:ext cx="2799445" cy="1224267"/>
            <a:chOff x="0" y="0"/>
            <a:chExt cx="3732593" cy="1632356"/>
          </a:xfrm>
        </p:grpSpPr>
        <p:sp>
          <p:nvSpPr>
            <p:cNvPr id="5" name="Freeform 5" descr="A logo with a person's head in a circle  AI-generated content may be incorrec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5"/>
              <a:stretch>
                <a:fillRect r="1" b="-1"/>
              </a:stretch>
            </a:blipFill>
          </p:spPr>
          <p:txBody>
            <a:bodyPr/>
            <a:lstStyle/>
            <a:p>
              <a:endParaRPr lang="es-ES"/>
            </a:p>
          </p:txBody>
        </p:sp>
      </p:grpSp>
      <p:sp>
        <p:nvSpPr>
          <p:cNvPr id="6" name="TextBox 6"/>
          <p:cNvSpPr txBox="1"/>
          <p:nvPr/>
        </p:nvSpPr>
        <p:spPr>
          <a:xfrm>
            <a:off x="1028700" y="1064570"/>
            <a:ext cx="9954473" cy="1266825"/>
          </a:xfrm>
          <a:prstGeom prst="rect">
            <a:avLst/>
          </a:prstGeom>
        </p:spPr>
        <p:txBody>
          <a:bodyPr lIns="0" tIns="0" rIns="0" bIns="0" rtlCol="0" anchor="t">
            <a:spAutoFit/>
          </a:bodyPr>
          <a:lstStyle/>
          <a:p>
            <a:pPr marL="0" lvl="0" indent="0" algn="l">
              <a:lnSpc>
                <a:spcPts val="5039"/>
              </a:lnSpc>
              <a:spcBef>
                <a:spcPct val="0"/>
              </a:spcBef>
            </a:pPr>
            <a:r>
              <a:rPr lang="en-US" sz="4199" u="none" strike="noStrike">
                <a:solidFill>
                  <a:srgbClr val="000000"/>
                </a:solidFill>
                <a:latin typeface="Oswald"/>
                <a:ea typeface="Oswald"/>
                <a:cs typeface="Oswald"/>
                <a:sym typeface="Oswald"/>
              </a:rPr>
              <a:t>THE ROLE OF THE TRAINER AS A CRITICAL MEDIATOR</a:t>
            </a:r>
          </a:p>
        </p:txBody>
      </p:sp>
      <p:sp>
        <p:nvSpPr>
          <p:cNvPr id="7" name="TextBox 7"/>
          <p:cNvSpPr txBox="1"/>
          <p:nvPr/>
        </p:nvSpPr>
        <p:spPr>
          <a:xfrm>
            <a:off x="1031748" y="3467100"/>
            <a:ext cx="9660114" cy="4569969"/>
          </a:xfrm>
          <a:prstGeom prst="rect">
            <a:avLst/>
          </a:prstGeom>
        </p:spPr>
        <p:txBody>
          <a:bodyPr lIns="0" tIns="0" rIns="0" bIns="0" rtlCol="0" anchor="t">
            <a:spAutoFit/>
          </a:bodyPr>
          <a:lstStyle/>
          <a:p>
            <a:pPr lvl="0" indent="0">
              <a:lnSpc>
                <a:spcPts val="2880"/>
              </a:lnSpc>
              <a:spcBef>
                <a:spcPct val="0"/>
              </a:spcBef>
            </a:pPr>
            <a:r>
              <a:rPr lang="en-US" sz="2400" dirty="0">
                <a:solidFill>
                  <a:srgbClr val="000000"/>
                </a:solidFill>
                <a:latin typeface="Lato Light"/>
                <a:sym typeface="Lato Light"/>
              </a:rPr>
              <a:t>The use of Artificial Intelligence in CVET does not diminish your responsibility as an educator; rather, it makes it even more crucial. AI is not an educational agent: it is a support tool that lacks pedagogical judgment and moral responsibility.</a:t>
            </a:r>
          </a:p>
          <a:p>
            <a:pPr lvl="0" indent="0">
              <a:lnSpc>
                <a:spcPts val="2880"/>
              </a:lnSpc>
              <a:spcBef>
                <a:spcPct val="0"/>
              </a:spcBef>
            </a:pPr>
            <a:endParaRPr lang="en-US" sz="2400" dirty="0">
              <a:solidFill>
                <a:srgbClr val="000000"/>
              </a:solidFill>
              <a:latin typeface="Lato Light"/>
              <a:sym typeface="Lato Light"/>
            </a:endParaRPr>
          </a:p>
          <a:p>
            <a:pPr lvl="0" indent="0">
              <a:lnSpc>
                <a:spcPts val="2880"/>
              </a:lnSpc>
              <a:spcBef>
                <a:spcPct val="0"/>
              </a:spcBef>
            </a:pPr>
            <a:r>
              <a:rPr lang="en-US" sz="2400" dirty="0">
                <a:solidFill>
                  <a:srgbClr val="000000"/>
                </a:solidFill>
                <a:latin typeface="Lato Light"/>
                <a:sym typeface="Lato Light"/>
              </a:rPr>
              <a:t>Therefore, you must play a fundamental role as a key mediator between technology, students, and educational objectives.</a:t>
            </a:r>
          </a:p>
          <a:p>
            <a:pPr lvl="0" indent="0">
              <a:lnSpc>
                <a:spcPts val="2880"/>
              </a:lnSpc>
              <a:spcBef>
                <a:spcPct val="0"/>
              </a:spcBef>
            </a:pPr>
            <a:endParaRPr lang="en-US" sz="2400" dirty="0">
              <a:solidFill>
                <a:srgbClr val="000000"/>
              </a:solidFill>
              <a:latin typeface="Lato Light"/>
              <a:sym typeface="Lato Light"/>
            </a:endParaRPr>
          </a:p>
          <a:p>
            <a:pPr lvl="0" indent="0">
              <a:lnSpc>
                <a:spcPts val="2880"/>
              </a:lnSpc>
              <a:spcBef>
                <a:spcPct val="0"/>
              </a:spcBef>
            </a:pPr>
            <a:r>
              <a:rPr lang="en-US" sz="2400" dirty="0">
                <a:solidFill>
                  <a:srgbClr val="000000"/>
                </a:solidFill>
                <a:latin typeface="Lato Light"/>
                <a:sym typeface="Lato Light"/>
              </a:rPr>
              <a:t>Recommendations or results generated by AI should never be automatically accepted: they always need to be interpreted, contextualized, and evaluated in light of educational experience.</a:t>
            </a:r>
          </a:p>
          <a:p>
            <a:pPr marL="0" lvl="0" indent="0" algn="just">
              <a:lnSpc>
                <a:spcPts val="4320"/>
              </a:lnSpc>
              <a:spcBef>
                <a:spcPct val="0"/>
              </a:spcBef>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205631" y="7837332"/>
            <a:ext cx="4307834" cy="2253764"/>
            <a:chOff x="0" y="0"/>
            <a:chExt cx="5743778" cy="3005018"/>
          </a:xfrm>
        </p:grpSpPr>
        <p:sp>
          <p:nvSpPr>
            <p:cNvPr id="3" name="Freeform 3"/>
            <p:cNvSpPr/>
            <p:nvPr/>
          </p:nvSpPr>
          <p:spPr>
            <a:xfrm>
              <a:off x="0" y="0"/>
              <a:ext cx="5743829" cy="3005069"/>
            </a:xfrm>
            <a:custGeom>
              <a:avLst/>
              <a:gdLst/>
              <a:ahLst/>
              <a:cxnLst/>
              <a:rect l="l" t="t" r="r" b="b"/>
              <a:pathLst>
                <a:path w="5743829" h="3005069">
                  <a:moveTo>
                    <a:pt x="0" y="751204"/>
                  </a:moveTo>
                  <a:lnTo>
                    <a:pt x="4241292" y="751204"/>
                  </a:lnTo>
                  <a:lnTo>
                    <a:pt x="4241292" y="0"/>
                  </a:lnTo>
                  <a:lnTo>
                    <a:pt x="5743829" y="1502534"/>
                  </a:lnTo>
                  <a:lnTo>
                    <a:pt x="4241292" y="3005069"/>
                  </a:lnTo>
                  <a:lnTo>
                    <a:pt x="4241292" y="2253738"/>
                  </a:lnTo>
                  <a:lnTo>
                    <a:pt x="0" y="2253738"/>
                  </a:lnTo>
                  <a:close/>
                </a:path>
              </a:pathLst>
            </a:custGeom>
            <a:solidFill>
              <a:srgbClr val="FFC000"/>
            </a:solidFill>
            <a:ln w="38100" cap="sq">
              <a:solidFill>
                <a:srgbClr val="6B2926"/>
              </a:solidFill>
              <a:prstDash val="solid"/>
              <a:miter/>
            </a:ln>
          </p:spPr>
          <p:txBody>
            <a:bodyPr/>
            <a:lstStyle/>
            <a:p>
              <a:endParaRPr lang="es-ES"/>
            </a:p>
          </p:txBody>
        </p:sp>
        <p:sp>
          <p:nvSpPr>
            <p:cNvPr id="4" name="TextBox 4"/>
            <p:cNvSpPr txBox="1"/>
            <p:nvPr/>
          </p:nvSpPr>
          <p:spPr>
            <a:xfrm>
              <a:off x="0" y="-9525"/>
              <a:ext cx="5743778" cy="3014543"/>
            </a:xfrm>
            <a:prstGeom prst="rect">
              <a:avLst/>
            </a:prstGeom>
          </p:spPr>
          <p:txBody>
            <a:bodyPr lIns="50800" tIns="50800" rIns="50800" bIns="50800" rtlCol="0" anchor="ctr"/>
            <a:lstStyle/>
            <a:p>
              <a:pPr marL="0" lvl="0" indent="0" algn="ctr">
                <a:lnSpc>
                  <a:spcPts val="3600"/>
                </a:lnSpc>
                <a:spcBef>
                  <a:spcPct val="0"/>
                </a:spcBef>
              </a:pPr>
              <a:r>
                <a:rPr lang="en-US" sz="3000" b="1" u="sng" strike="noStrike">
                  <a:solidFill>
                    <a:srgbClr val="FFFFFF"/>
                  </a:solidFill>
                  <a:latin typeface="Lato Bold"/>
                  <a:ea typeface="Lato Bold"/>
                  <a:cs typeface="Lato Bold"/>
                  <a:sym typeface="Lato Bold"/>
                  <a:hlinkClick r:id="rId4" tooltip="https://docs.google.com/forms/d/e/1FAIpQLSf7amDDNkVsEShy57JwJCObuNDvh1s-xJ46R6AAICX7DFDQxQ/viewform"/>
                </a:rPr>
                <a:t>Test</a:t>
              </a:r>
            </a:p>
          </p:txBody>
        </p:sp>
      </p:grpSp>
      <p:sp>
        <p:nvSpPr>
          <p:cNvPr id="5" name="TextBox 5"/>
          <p:cNvSpPr txBox="1"/>
          <p:nvPr/>
        </p:nvSpPr>
        <p:spPr>
          <a:xfrm>
            <a:off x="1066800" y="2253147"/>
            <a:ext cx="8496300" cy="4807213"/>
          </a:xfrm>
          <a:prstGeom prst="rect">
            <a:avLst/>
          </a:prstGeom>
        </p:spPr>
        <p:txBody>
          <a:bodyPr wrap="square" lIns="0" tIns="0" rIns="0" bIns="0" rtlCol="0" anchor="t">
            <a:spAutoFit/>
          </a:bodyPr>
          <a:lstStyle/>
          <a:p>
            <a:pPr lvl="0" indent="0">
              <a:lnSpc>
                <a:spcPts val="2880"/>
              </a:lnSpc>
              <a:spcBef>
                <a:spcPct val="0"/>
              </a:spcBef>
            </a:pPr>
            <a:r>
              <a:rPr lang="en-US" sz="2400" dirty="0">
                <a:solidFill>
                  <a:srgbClr val="000000"/>
                </a:solidFill>
                <a:latin typeface="Lato Light"/>
                <a:sym typeface="Lato Light"/>
              </a:rPr>
              <a:t>As an educator, you have a broader educational role: to promote a conscious use of AI, helping students and colleagues to develop autonomy of judgment and to overcome the idea that technology is neutral or infallible</a:t>
            </a:r>
          </a:p>
          <a:p>
            <a:pPr lvl="0" indent="0">
              <a:lnSpc>
                <a:spcPts val="2880"/>
              </a:lnSpc>
              <a:spcBef>
                <a:spcPct val="0"/>
              </a:spcBef>
            </a:pPr>
            <a:endParaRPr lang="en-US" sz="2400" dirty="0">
              <a:solidFill>
                <a:srgbClr val="000000"/>
              </a:solidFill>
              <a:latin typeface="Lato Light"/>
              <a:sym typeface="Lato Light"/>
            </a:endParaRPr>
          </a:p>
          <a:p>
            <a:pPr lvl="0" indent="0">
              <a:lnSpc>
                <a:spcPts val="2880"/>
              </a:lnSpc>
              <a:spcBef>
                <a:spcPct val="0"/>
              </a:spcBef>
            </a:pPr>
            <a:r>
              <a:rPr lang="en-US" sz="2400" dirty="0">
                <a:solidFill>
                  <a:srgbClr val="000000"/>
                </a:solidFill>
                <a:latin typeface="Lato Light"/>
                <a:sym typeface="Lato Light"/>
              </a:rPr>
              <a:t>This involves knowing how:</a:t>
            </a:r>
          </a:p>
          <a:p>
            <a:pPr lvl="1" indent="-457200">
              <a:lnSpc>
                <a:spcPts val="2880"/>
              </a:lnSpc>
              <a:spcBef>
                <a:spcPct val="0"/>
              </a:spcBef>
              <a:buFont typeface="+mj-lt"/>
              <a:buAutoNum type="arabicPeriod"/>
            </a:pPr>
            <a:r>
              <a:rPr lang="en-US" sz="2400" dirty="0">
                <a:solidFill>
                  <a:srgbClr val="000000"/>
                </a:solidFill>
                <a:latin typeface="Lato Light"/>
                <a:sym typeface="Lato Light"/>
              </a:rPr>
              <a:t>Recognize and interpret information generated by AI.</a:t>
            </a:r>
          </a:p>
          <a:p>
            <a:pPr lvl="1" indent="-457200">
              <a:lnSpc>
                <a:spcPts val="2880"/>
              </a:lnSpc>
              <a:spcBef>
                <a:spcPct val="0"/>
              </a:spcBef>
              <a:buFont typeface="+mj-lt"/>
              <a:buAutoNum type="arabicPeriod"/>
            </a:pPr>
            <a:r>
              <a:rPr lang="en-US" sz="2400" dirty="0">
                <a:solidFill>
                  <a:srgbClr val="000000"/>
                </a:solidFill>
                <a:latin typeface="Lato Light"/>
                <a:sym typeface="Lato Light"/>
              </a:rPr>
              <a:t>Critically evaluate the results.</a:t>
            </a:r>
          </a:p>
          <a:p>
            <a:pPr lvl="1" indent="-457200">
              <a:lnSpc>
                <a:spcPts val="2880"/>
              </a:lnSpc>
              <a:spcBef>
                <a:spcPct val="0"/>
              </a:spcBef>
              <a:buFont typeface="+mj-lt"/>
              <a:buAutoNum type="arabicPeriod"/>
            </a:pPr>
            <a:r>
              <a:rPr lang="en-US" sz="2400" dirty="0">
                <a:solidFill>
                  <a:srgbClr val="000000"/>
                </a:solidFill>
                <a:latin typeface="Lato Light"/>
                <a:sym typeface="Lato Light"/>
              </a:rPr>
              <a:t>Making informed educational decisions.</a:t>
            </a:r>
          </a:p>
          <a:p>
            <a:pPr lvl="1" indent="-457200">
              <a:lnSpc>
                <a:spcPts val="2880"/>
              </a:lnSpc>
              <a:spcBef>
                <a:spcPct val="0"/>
              </a:spcBef>
              <a:buFont typeface="+mj-lt"/>
              <a:buAutoNum type="arabicPeriod"/>
            </a:pPr>
            <a:r>
              <a:rPr lang="en-US" sz="2400" dirty="0">
                <a:solidFill>
                  <a:srgbClr val="000000"/>
                </a:solidFill>
                <a:latin typeface="Lato Light"/>
                <a:sym typeface="Lato Light"/>
              </a:rPr>
              <a:t>Taking responsibility for educational decisions.</a:t>
            </a:r>
          </a:p>
          <a:p>
            <a:pPr lvl="1" indent="-457200">
              <a:lnSpc>
                <a:spcPts val="2880"/>
              </a:lnSpc>
              <a:spcBef>
                <a:spcPct val="0"/>
              </a:spcBef>
              <a:buFont typeface="+mj-lt"/>
              <a:buAutoNum type="arabicPeriod"/>
            </a:pPr>
            <a:endParaRPr lang="en-US" sz="2400" dirty="0">
              <a:solidFill>
                <a:srgbClr val="000000"/>
              </a:solidFill>
              <a:latin typeface="Lato Light"/>
              <a:sym typeface="Lato Light"/>
            </a:endParaRPr>
          </a:p>
          <a:p>
            <a:pPr marL="0" lvl="1" indent="-217171">
              <a:lnSpc>
                <a:spcPts val="2880"/>
              </a:lnSpc>
              <a:spcBef>
                <a:spcPct val="0"/>
              </a:spcBef>
            </a:pPr>
            <a:r>
              <a:rPr lang="en-US" sz="2400" dirty="0">
                <a:solidFill>
                  <a:srgbClr val="000000"/>
                </a:solidFill>
                <a:latin typeface="Lato Light"/>
                <a:sym typeface="Lato Light"/>
              </a:rPr>
              <a:t>AI can support the educational process, but the pedagogical relevance of the decisions always rests with you as the educator.</a:t>
            </a:r>
          </a:p>
        </p:txBody>
      </p:sp>
      <p:sp>
        <p:nvSpPr>
          <p:cNvPr id="6" name="Freeform 6"/>
          <p:cNvSpPr/>
          <p:nvPr/>
        </p:nvSpPr>
        <p:spPr>
          <a:xfrm>
            <a:off x="10313483" y="2272959"/>
            <a:ext cx="7199982" cy="3923990"/>
          </a:xfrm>
          <a:custGeom>
            <a:avLst/>
            <a:gdLst/>
            <a:ahLst/>
            <a:cxnLst/>
            <a:rect l="l" t="t" r="r" b="b"/>
            <a:pathLst>
              <a:path w="7199982" h="3923990">
                <a:moveTo>
                  <a:pt x="0" y="0"/>
                </a:moveTo>
                <a:lnTo>
                  <a:pt x="7199982" y="0"/>
                </a:lnTo>
                <a:lnTo>
                  <a:pt x="7199982" y="3923990"/>
                </a:lnTo>
                <a:lnTo>
                  <a:pt x="0" y="392399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7" name="TextBox 7"/>
          <p:cNvSpPr txBox="1"/>
          <p:nvPr/>
        </p:nvSpPr>
        <p:spPr>
          <a:xfrm>
            <a:off x="10904869" y="3216414"/>
            <a:ext cx="6017209" cy="1944370"/>
          </a:xfrm>
          <a:prstGeom prst="rect">
            <a:avLst/>
          </a:prstGeom>
        </p:spPr>
        <p:txBody>
          <a:bodyPr lIns="0" tIns="0" rIns="0" bIns="0" rtlCol="0" anchor="t">
            <a:spAutoFit/>
          </a:bodyPr>
          <a:lstStyle/>
          <a:p>
            <a:pPr marL="0" lvl="0" indent="0" algn="ctr">
              <a:lnSpc>
                <a:spcPts val="3080"/>
              </a:lnSpc>
              <a:spcBef>
                <a:spcPct val="0"/>
              </a:spcBef>
            </a:pPr>
            <a:r>
              <a:rPr lang="en-US" sz="2400" dirty="0">
                <a:solidFill>
                  <a:srgbClr val="000000"/>
                </a:solidFill>
                <a:latin typeface="Lato Light" panose="020F0302020204030203" pitchFamily="34" charset="0"/>
                <a:sym typeface="Lato"/>
              </a:rPr>
              <a:t>The trainer acts as a critical mediator who interprets and verifies AI outputs, exercising human judgement and ensuring that educational decisions remain responsible, inclusive and guided principles of equity.</a:t>
            </a:r>
          </a:p>
        </p:txBody>
      </p:sp>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228173"/>
            <a:ext cx="16060493" cy="4896982"/>
          </a:xfrm>
          <a:prstGeom prst="rect">
            <a:avLst/>
          </a:prstGeom>
        </p:spPr>
        <p:txBody>
          <a:bodyPr lIns="0" tIns="0" rIns="0" bIns="0" rtlCol="0" anchor="t">
            <a:spAutoFit/>
          </a:bodyPr>
          <a:lstStyle/>
          <a:p>
            <a:pPr marL="0" lvl="0" indent="0" algn="l">
              <a:lnSpc>
                <a:spcPts val="4152"/>
              </a:lnSpc>
            </a:pPr>
            <a:r>
              <a:rPr lang="en-US" sz="2400" b="1" u="none" strike="noStrike" dirty="0">
                <a:solidFill>
                  <a:srgbClr val="000000"/>
                </a:solidFill>
                <a:latin typeface="Lato Bold"/>
                <a:ea typeface="Lato Bold"/>
                <a:cs typeface="Lato Bold"/>
                <a:sym typeface="Lato Bold"/>
              </a:rPr>
              <a:t>✓ Algorithms are tools, not decision-making systems.</a:t>
            </a:r>
          </a:p>
          <a:p>
            <a:pPr lvl="0" indent="0">
              <a:lnSpc>
                <a:spcPts val="2880"/>
              </a:lnSpc>
              <a:spcBef>
                <a:spcPct val="0"/>
              </a:spcBef>
            </a:pPr>
            <a:r>
              <a:rPr lang="en-US" sz="2400" dirty="0">
                <a:solidFill>
                  <a:srgbClr val="000000"/>
                </a:solidFill>
                <a:latin typeface="Lato Light"/>
                <a:sym typeface="Lato Light"/>
              </a:rPr>
              <a:t>When used responsibly, AI can process information, identify patterns, and offer support. However, it cannot and should not replace human judgment in matters that affect educational opportunities and people's futures.</a:t>
            </a:r>
          </a:p>
          <a:p>
            <a:pPr marL="0" lvl="0" indent="0" algn="just">
              <a:lnSpc>
                <a:spcPts val="4152"/>
              </a:lnSpc>
            </a:pPr>
            <a:endParaRPr lang="en-US" sz="2400" u="none" strike="noStrike" dirty="0">
              <a:solidFill>
                <a:srgbClr val="000000"/>
              </a:solidFill>
              <a:latin typeface="Lato Light"/>
              <a:ea typeface="Lato Light"/>
              <a:cs typeface="Lato Light"/>
              <a:sym typeface="Lato Light"/>
            </a:endParaRPr>
          </a:p>
          <a:p>
            <a:pPr marL="0" lvl="0" indent="0" algn="l">
              <a:lnSpc>
                <a:spcPts val="4152"/>
              </a:lnSpc>
            </a:pPr>
            <a:r>
              <a:rPr lang="en-US" sz="2400" b="1" u="none" strike="noStrike" dirty="0">
                <a:solidFill>
                  <a:srgbClr val="000000"/>
                </a:solidFill>
                <a:latin typeface="Lato Bold"/>
                <a:ea typeface="Lato Bold"/>
                <a:cs typeface="Lato Bold"/>
                <a:sym typeface="Lato Bold"/>
              </a:rPr>
              <a:t>✓ Bias is not a mistake; it is a structural risk of algorithmic systems.</a:t>
            </a:r>
          </a:p>
          <a:p>
            <a:pPr>
              <a:lnSpc>
                <a:spcPts val="2880"/>
              </a:lnSpc>
              <a:spcBef>
                <a:spcPct val="0"/>
              </a:spcBef>
            </a:pPr>
            <a:r>
              <a:rPr lang="en-US" sz="2400" dirty="0">
                <a:solidFill>
                  <a:srgbClr val="000000"/>
                </a:solidFill>
                <a:latin typeface="Lato Light"/>
                <a:sym typeface="Lato Light"/>
              </a:rPr>
              <a:t>When algorithms learn from historical data, they learn historical patterns, including discrimination and inequality. Your role as an educator is to actively monitor AI systems for bias.</a:t>
            </a:r>
          </a:p>
          <a:p>
            <a:pPr marL="0" lvl="0" indent="0" algn="just">
              <a:lnSpc>
                <a:spcPts val="4152"/>
              </a:lnSpc>
            </a:pPr>
            <a:endParaRPr lang="en-US" sz="2400" u="none" strike="noStrike" dirty="0">
              <a:solidFill>
                <a:srgbClr val="000000"/>
              </a:solidFill>
              <a:latin typeface="Lato Light"/>
              <a:ea typeface="Lato Light"/>
              <a:cs typeface="Lato Light"/>
              <a:sym typeface="Lato Light"/>
            </a:endParaRPr>
          </a:p>
          <a:p>
            <a:pPr marL="0" lvl="0" indent="0" algn="l">
              <a:lnSpc>
                <a:spcPts val="4152"/>
              </a:lnSpc>
            </a:pPr>
            <a:r>
              <a:rPr lang="en-US" sz="2400" b="1" u="none" strike="noStrike" dirty="0">
                <a:solidFill>
                  <a:srgbClr val="000000"/>
                </a:solidFill>
                <a:latin typeface="Lato Bold"/>
                <a:ea typeface="Lato Bold"/>
                <a:cs typeface="Lato Bold"/>
                <a:sym typeface="Lato Bold"/>
              </a:rPr>
              <a:t>✓ Confidence in the result of an AI is not a sign of reliability.</a:t>
            </a:r>
          </a:p>
          <a:p>
            <a:pPr lvl="0" indent="0">
              <a:lnSpc>
                <a:spcPts val="2880"/>
              </a:lnSpc>
              <a:spcBef>
                <a:spcPct val="0"/>
              </a:spcBef>
            </a:pPr>
            <a:r>
              <a:rPr lang="en-US" sz="2400" dirty="0">
                <a:solidFill>
                  <a:srgbClr val="000000"/>
                </a:solidFill>
                <a:latin typeface="Lato Light"/>
                <a:sym typeface="Lato Light"/>
              </a:rPr>
              <a:t>AI systems produce fluent, well-written, and seemingly authoritative content, even when that content is partially false, outdated, or unverifiable. You must verify information and maintain a critical skepticism.</a:t>
            </a:r>
          </a:p>
        </p:txBody>
      </p:sp>
      <p:sp>
        <p:nvSpPr>
          <p:cNvPr id="3" name="TextBox 3"/>
          <p:cNvSpPr txBox="1"/>
          <p:nvPr/>
        </p:nvSpPr>
        <p:spPr>
          <a:xfrm>
            <a:off x="1028700" y="1038225"/>
            <a:ext cx="2005161"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KEY IDEAS</a:t>
            </a:r>
          </a:p>
        </p:txBody>
      </p:sp>
    </p:spTree>
    <p:custDataLst>
      <p:tags r:id="rId1"/>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184961" y="7560659"/>
            <a:ext cx="10127542" cy="426720"/>
          </a:xfrm>
          <a:prstGeom prst="rect">
            <a:avLst/>
          </a:prstGeom>
        </p:spPr>
        <p:txBody>
          <a:bodyPr lIns="0" tIns="0" rIns="0" bIns="0" rtlCol="0" anchor="t">
            <a:spAutoFit/>
          </a:bodyPr>
          <a:lstStyle/>
          <a:p>
            <a:pPr marL="0" lvl="0" indent="0" algn="l">
              <a:lnSpc>
                <a:spcPts val="3240"/>
              </a:lnSpc>
              <a:spcBef>
                <a:spcPct val="0"/>
              </a:spcBef>
            </a:pPr>
            <a:r>
              <a:rPr lang="en-US" sz="3000" u="sng" strike="noStrike">
                <a:solidFill>
                  <a:srgbClr val="000000"/>
                </a:solidFill>
                <a:latin typeface="Lato Light"/>
                <a:ea typeface="Lato Light"/>
                <a:cs typeface="Lato Light"/>
                <a:sym typeface="Lato Light"/>
              </a:rPr>
              <a:t>AI-powered content checklist</a:t>
            </a:r>
          </a:p>
        </p:txBody>
      </p:sp>
      <p:grpSp>
        <p:nvGrpSpPr>
          <p:cNvPr id="3" name="Group 3"/>
          <p:cNvGrpSpPr/>
          <p:nvPr/>
        </p:nvGrpSpPr>
        <p:grpSpPr>
          <a:xfrm>
            <a:off x="11695153" y="7154255"/>
            <a:ext cx="2217725" cy="2763012"/>
            <a:chOff x="0" y="0"/>
            <a:chExt cx="2956966" cy="3684016"/>
          </a:xfrm>
        </p:grpSpPr>
        <p:sp>
          <p:nvSpPr>
            <p:cNvPr id="4" name="Freeform 4">
              <a:hlinkClick r:id="rId4" tooltip="https://drive.google.com/file/d/1vBV3YxJs-YjbT7GDXTkozEnCknuUqFeA/view?usp=sharing"/>
            </p:cNvPr>
            <p:cNvSpPr/>
            <p:nvPr/>
          </p:nvSpPr>
          <p:spPr>
            <a:xfrm>
              <a:off x="0" y="0"/>
              <a:ext cx="2956941" cy="3684016"/>
            </a:xfrm>
            <a:custGeom>
              <a:avLst/>
              <a:gdLst/>
              <a:ahLst/>
              <a:cxnLst/>
              <a:rect l="l" t="t" r="r" b="b"/>
              <a:pathLst>
                <a:path w="2956941" h="3684016">
                  <a:moveTo>
                    <a:pt x="0" y="0"/>
                  </a:moveTo>
                  <a:lnTo>
                    <a:pt x="2956941" y="0"/>
                  </a:lnTo>
                  <a:lnTo>
                    <a:pt x="2956941" y="3684016"/>
                  </a:lnTo>
                  <a:lnTo>
                    <a:pt x="0" y="3684016"/>
                  </a:lnTo>
                  <a:lnTo>
                    <a:pt x="0" y="0"/>
                  </a:lnTo>
                  <a:close/>
                </a:path>
              </a:pathLst>
            </a:custGeom>
            <a:blipFill>
              <a:blip r:embed="rId5"/>
              <a:stretch>
                <a:fillRect r="-1539"/>
              </a:stretch>
            </a:blipFill>
          </p:spPr>
          <p:txBody>
            <a:bodyPr/>
            <a:lstStyle/>
            <a:p>
              <a:endParaRPr lang="es-ES"/>
            </a:p>
          </p:txBody>
        </p:sp>
      </p:grpSp>
      <p:sp>
        <p:nvSpPr>
          <p:cNvPr id="5" name="TextBox 5"/>
          <p:cNvSpPr txBox="1"/>
          <p:nvPr/>
        </p:nvSpPr>
        <p:spPr>
          <a:xfrm>
            <a:off x="1143000" y="2173592"/>
            <a:ext cx="15087600" cy="3332451"/>
          </a:xfrm>
          <a:prstGeom prst="rect">
            <a:avLst/>
          </a:prstGeom>
        </p:spPr>
        <p:txBody>
          <a:bodyPr wrap="square" lIns="0" tIns="0" rIns="0" bIns="0" rtlCol="0" anchor="t">
            <a:spAutoFit/>
          </a:bodyPr>
          <a:lstStyle/>
          <a:p>
            <a:pPr marL="0" lvl="0" indent="0" algn="l">
              <a:lnSpc>
                <a:spcPts val="3936"/>
              </a:lnSpc>
            </a:pPr>
            <a:r>
              <a:rPr lang="en-US" sz="2400" b="1" u="none" strike="noStrike" dirty="0">
                <a:solidFill>
                  <a:srgbClr val="000000"/>
                </a:solidFill>
                <a:latin typeface="Lato Bold"/>
                <a:ea typeface="Lato Bold"/>
                <a:cs typeface="Lato Bold"/>
                <a:sym typeface="Lato Bold"/>
              </a:rPr>
              <a:t>✓ Transparency and accountability are non-negotiable.</a:t>
            </a:r>
          </a:p>
          <a:p>
            <a:pPr>
              <a:lnSpc>
                <a:spcPts val="2880"/>
              </a:lnSpc>
              <a:spcBef>
                <a:spcPct val="0"/>
              </a:spcBef>
            </a:pPr>
            <a:r>
              <a:rPr lang="en-US" sz="2400" dirty="0">
                <a:solidFill>
                  <a:srgbClr val="000000"/>
                </a:solidFill>
                <a:latin typeface="Lato Light"/>
                <a:sym typeface="Lato Light"/>
              </a:rPr>
              <a:t>Students have the right to know when algorithms are involved in decisions that affect them. Institutions that use AI in education must be transparent about their systems and maintain documented evidence that human oversight was conducted.</a:t>
            </a:r>
          </a:p>
          <a:p>
            <a:pPr marL="0" lvl="0" indent="0" algn="just">
              <a:lnSpc>
                <a:spcPts val="3936"/>
              </a:lnSpc>
            </a:pPr>
            <a:endParaRPr lang="en-US" sz="2400" u="none" strike="noStrike" dirty="0">
              <a:solidFill>
                <a:srgbClr val="000000"/>
              </a:solidFill>
              <a:latin typeface="Lato Light"/>
              <a:ea typeface="Lato Light"/>
              <a:cs typeface="Lato Light"/>
              <a:sym typeface="Lato Light"/>
            </a:endParaRPr>
          </a:p>
          <a:p>
            <a:pPr marL="0" lvl="0" indent="0" algn="just">
              <a:lnSpc>
                <a:spcPts val="3936"/>
              </a:lnSpc>
            </a:pPr>
            <a:r>
              <a:rPr lang="en-US" sz="2400" b="1" u="none" strike="noStrike" dirty="0">
                <a:solidFill>
                  <a:srgbClr val="000000"/>
                </a:solidFill>
                <a:latin typeface="Lato Bold"/>
                <a:ea typeface="Lato Bold"/>
                <a:cs typeface="Lato Bold"/>
                <a:sym typeface="Lato Bold"/>
              </a:rPr>
              <a:t>✓ Your professional judgment is irreplaceable.</a:t>
            </a:r>
          </a:p>
          <a:p>
            <a:pPr lvl="0" indent="0">
              <a:lnSpc>
                <a:spcPts val="2880"/>
              </a:lnSpc>
              <a:spcBef>
                <a:spcPct val="0"/>
              </a:spcBef>
            </a:pPr>
            <a:r>
              <a:rPr lang="en-US" sz="2400" dirty="0">
                <a:solidFill>
                  <a:srgbClr val="000000"/>
                </a:solidFill>
                <a:latin typeface="Lato Light"/>
                <a:sym typeface="Lato Light"/>
              </a:rPr>
              <a:t>You understand the context. You know your students. You understand the educational importance of the decisions. As artificial intelligence becomes more integrated into education, your role becomes increasingly relevant.</a:t>
            </a:r>
          </a:p>
        </p:txBody>
      </p:sp>
      <p:sp>
        <p:nvSpPr>
          <p:cNvPr id="6" name="TextBox 6"/>
          <p:cNvSpPr txBox="1"/>
          <p:nvPr/>
        </p:nvSpPr>
        <p:spPr>
          <a:xfrm>
            <a:off x="1028700" y="1038225"/>
            <a:ext cx="2005161"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KEY IDEAS</a:t>
            </a:r>
          </a:p>
        </p:txBody>
      </p:sp>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33916" y="6138691"/>
            <a:ext cx="4674003" cy="1906213"/>
            <a:chOff x="0" y="0"/>
            <a:chExt cx="6232004" cy="2541618"/>
          </a:xfrm>
        </p:grpSpPr>
        <p:sp>
          <p:nvSpPr>
            <p:cNvPr id="3" name="Freeform 3"/>
            <p:cNvSpPr/>
            <p:nvPr/>
          </p:nvSpPr>
          <p:spPr>
            <a:xfrm>
              <a:off x="0" y="0"/>
              <a:ext cx="6232004" cy="2541618"/>
            </a:xfrm>
            <a:custGeom>
              <a:avLst/>
              <a:gdLst/>
              <a:ahLst/>
              <a:cxnLst/>
              <a:rect l="l" t="t" r="r" b="b"/>
              <a:pathLst>
                <a:path w="6232004" h="2541618">
                  <a:moveTo>
                    <a:pt x="0" y="0"/>
                  </a:moveTo>
                  <a:lnTo>
                    <a:pt x="6232004" y="0"/>
                  </a:lnTo>
                  <a:lnTo>
                    <a:pt x="6232004" y="2541618"/>
                  </a:lnTo>
                  <a:lnTo>
                    <a:pt x="0" y="254161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s-ES"/>
            </a:p>
          </p:txBody>
        </p:sp>
        <p:grpSp>
          <p:nvGrpSpPr>
            <p:cNvPr id="4" name="Group 4"/>
            <p:cNvGrpSpPr/>
            <p:nvPr/>
          </p:nvGrpSpPr>
          <p:grpSpPr>
            <a:xfrm>
              <a:off x="0" y="0"/>
              <a:ext cx="6232004" cy="2541618"/>
              <a:chOff x="0" y="0"/>
              <a:chExt cx="6232004" cy="2541618"/>
            </a:xfrm>
          </p:grpSpPr>
          <p:sp>
            <p:nvSpPr>
              <p:cNvPr id="5" name="Freeform 5"/>
              <p:cNvSpPr/>
              <p:nvPr/>
            </p:nvSpPr>
            <p:spPr>
              <a:xfrm>
                <a:off x="0" y="0"/>
                <a:ext cx="6232008" cy="2541623"/>
              </a:xfrm>
              <a:custGeom>
                <a:avLst/>
                <a:gdLst/>
                <a:ahLst/>
                <a:cxnLst/>
                <a:rect l="l" t="t" r="r" b="b"/>
                <a:pathLst>
                  <a:path w="6232008" h="2541623">
                    <a:moveTo>
                      <a:pt x="0" y="0"/>
                    </a:moveTo>
                    <a:lnTo>
                      <a:pt x="6232008" y="0"/>
                    </a:lnTo>
                    <a:lnTo>
                      <a:pt x="6232008" y="2541623"/>
                    </a:lnTo>
                    <a:lnTo>
                      <a:pt x="0" y="2541623"/>
                    </a:lnTo>
                    <a:close/>
                  </a:path>
                </a:pathLst>
              </a:custGeom>
              <a:blipFill>
                <a:blip r:embed="rId4">
                  <a:alphaModFix amt="0"/>
                </a:blip>
                <a:stretch>
                  <a:fillRect l="-2326" r="-2326"/>
                </a:stretch>
              </a:blipFill>
            </p:spPr>
            <p:txBody>
              <a:bodyPr/>
              <a:lstStyle/>
              <a:p>
                <a:endParaRPr lang="es-ES"/>
              </a:p>
            </p:txBody>
          </p:sp>
          <p:sp>
            <p:nvSpPr>
              <p:cNvPr id="6" name="TextBox 6"/>
              <p:cNvSpPr txBox="1"/>
              <p:nvPr/>
            </p:nvSpPr>
            <p:spPr>
              <a:xfrm>
                <a:off x="0" y="-9525"/>
                <a:ext cx="6232004" cy="2551143"/>
              </a:xfrm>
              <a:prstGeom prst="rect">
                <a:avLst/>
              </a:prstGeom>
            </p:spPr>
            <p:txBody>
              <a:bodyPr lIns="0" tIns="0" rIns="0" bIns="0" rtlCol="0" anchor="ctr"/>
              <a:lstStyle/>
              <a:p>
                <a:pPr marL="0" lvl="0" indent="0" algn="ctr">
                  <a:lnSpc>
                    <a:spcPts val="3600"/>
                  </a:lnSpc>
                  <a:spcBef>
                    <a:spcPct val="0"/>
                  </a:spcBef>
                </a:pPr>
                <a:r>
                  <a:rPr lang="en-US" sz="3000" u="sng" strike="noStrike">
                    <a:solidFill>
                      <a:srgbClr val="000000"/>
                    </a:solidFill>
                    <a:latin typeface="Lato Light"/>
                    <a:ea typeface="Lato Light"/>
                    <a:cs typeface="Lato Light"/>
                    <a:sym typeface="Lato Light"/>
                    <a:hlinkClick r:id="rId5" tooltip="https://drive.google.com/file/d/1JSj-2TCr6dNR7wLFcyJ0Lxi-TLHwWcdz/view"/>
                  </a:rPr>
                  <a:t>Access the learning environment</a:t>
                </a:r>
              </a:p>
            </p:txBody>
          </p:sp>
        </p:grpSp>
      </p:grpSp>
      <p:sp>
        <p:nvSpPr>
          <p:cNvPr id="7" name="TextBox 7"/>
          <p:cNvSpPr txBox="1"/>
          <p:nvPr/>
        </p:nvSpPr>
        <p:spPr>
          <a:xfrm>
            <a:off x="1028700" y="3655700"/>
            <a:ext cx="5908234" cy="1832040"/>
          </a:xfrm>
          <a:prstGeom prst="rect">
            <a:avLst/>
          </a:prstGeom>
        </p:spPr>
        <p:txBody>
          <a:bodyPr lIns="0" tIns="0" rIns="0" bIns="0" rtlCol="0" anchor="t">
            <a:spAutoFit/>
          </a:bodyPr>
          <a:lstStyle/>
          <a:p>
            <a:pPr>
              <a:lnSpc>
                <a:spcPts val="2880"/>
              </a:lnSpc>
              <a:spcBef>
                <a:spcPct val="0"/>
              </a:spcBef>
            </a:pPr>
            <a:r>
              <a:rPr lang="en-US" sz="2400" dirty="0">
                <a:solidFill>
                  <a:srgbClr val="000000"/>
                </a:solidFill>
                <a:latin typeface="Lato Light"/>
                <a:sym typeface="Lato Light"/>
              </a:rPr>
              <a:t>The following scenarios are real-life cases aligned with relevant EU ethical standards and regulations, as well as regulatory frameworks, ensuring their practical applicability and contextual relevance.</a:t>
            </a:r>
          </a:p>
        </p:txBody>
      </p:sp>
      <p:sp>
        <p:nvSpPr>
          <p:cNvPr id="8" name="TextBox 8"/>
          <p:cNvSpPr txBox="1"/>
          <p:nvPr/>
        </p:nvSpPr>
        <p:spPr>
          <a:xfrm>
            <a:off x="1028700" y="2383216"/>
            <a:ext cx="4056107" cy="628677"/>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LEARNING SCENARIO</a:t>
            </a:r>
          </a:p>
        </p:txBody>
      </p:sp>
      <p:sp>
        <p:nvSpPr>
          <p:cNvPr id="9" name="Freeform 9"/>
          <p:cNvSpPr/>
          <p:nvPr/>
        </p:nvSpPr>
        <p:spPr>
          <a:xfrm>
            <a:off x="7354064" y="3011893"/>
            <a:ext cx="9905236" cy="4263214"/>
          </a:xfrm>
          <a:custGeom>
            <a:avLst/>
            <a:gdLst/>
            <a:ahLst/>
            <a:cxnLst/>
            <a:rect l="l" t="t" r="r" b="b"/>
            <a:pathLst>
              <a:path w="9905236" h="4263214">
                <a:moveTo>
                  <a:pt x="0" y="0"/>
                </a:moveTo>
                <a:lnTo>
                  <a:pt x="9905236" y="0"/>
                </a:lnTo>
                <a:lnTo>
                  <a:pt x="9905236" y="4263214"/>
                </a:lnTo>
                <a:lnTo>
                  <a:pt x="0" y="4263214"/>
                </a:lnTo>
                <a:lnTo>
                  <a:pt x="0" y="0"/>
                </a:lnTo>
                <a:close/>
              </a:path>
            </a:pathLst>
          </a:custGeom>
          <a:blipFill>
            <a:blip r:embed="rId6"/>
            <a:stretch>
              <a:fillRect/>
            </a:stretch>
          </a:blipFill>
        </p:spPr>
        <p:txBody>
          <a:bodyPr/>
          <a:lstStyle/>
          <a:p>
            <a:endParaRPr lang="es-ES"/>
          </a:p>
        </p:txBody>
      </p:sp>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256148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REFERENCES </a:t>
            </a:r>
          </a:p>
        </p:txBody>
      </p:sp>
      <p:sp>
        <p:nvSpPr>
          <p:cNvPr id="3" name="TextBox 3"/>
          <p:cNvSpPr txBox="1"/>
          <p:nvPr/>
        </p:nvSpPr>
        <p:spPr>
          <a:xfrm>
            <a:off x="1028700" y="2269295"/>
            <a:ext cx="15924984" cy="6808851"/>
          </a:xfrm>
          <a:prstGeom prst="rect">
            <a:avLst/>
          </a:prstGeom>
        </p:spPr>
        <p:txBody>
          <a:bodyPr lIns="0" tIns="0" rIns="0" bIns="0" rtlCol="0" anchor="t">
            <a:spAutoFit/>
          </a:bodyPr>
          <a:lstStyle/>
          <a:p>
            <a:pPr algn="just">
              <a:lnSpc>
                <a:spcPts val="2592"/>
              </a:lnSpc>
              <a:spcBef>
                <a:spcPct val="0"/>
              </a:spcBef>
            </a:pPr>
            <a:r>
              <a:rPr lang="en-US" sz="2400" b="1" u="sng" dirty="0">
                <a:solidFill>
                  <a:srgbClr val="000000"/>
                </a:solidFill>
                <a:latin typeface="Lato Bold"/>
                <a:ea typeface="Lato Bold"/>
                <a:cs typeface="Lato Bold"/>
                <a:sym typeface="Lato Bold"/>
              </a:rPr>
              <a:t>AI ethics and accountability</a:t>
            </a:r>
          </a:p>
          <a:p>
            <a:pPr algn="just">
              <a:lnSpc>
                <a:spcPts val="2592"/>
              </a:lnSpc>
              <a:spcBef>
                <a:spcPct val="0"/>
              </a:spcBef>
            </a:pPr>
            <a:r>
              <a:rPr lang="en-US" sz="2400" dirty="0">
                <a:solidFill>
                  <a:srgbClr val="000000"/>
                </a:solidFill>
                <a:latin typeface="Lato Light"/>
                <a:ea typeface="Lato Light"/>
                <a:cs typeface="Lato Light"/>
                <a:sym typeface="Lato Light"/>
              </a:rPr>
              <a:t>• </a:t>
            </a:r>
            <a:r>
              <a:rPr lang="en-US" sz="2400" b="1" dirty="0">
                <a:solidFill>
                  <a:srgbClr val="000000"/>
                </a:solidFill>
                <a:latin typeface="Lato Bold"/>
                <a:ea typeface="Lato Bold"/>
                <a:cs typeface="Lato Bold"/>
                <a:sym typeface="Lato Bold"/>
              </a:rPr>
              <a:t>Dignum, V. (2019). </a:t>
            </a:r>
            <a:r>
              <a:rPr lang="en-US" sz="2400" dirty="0">
                <a:solidFill>
                  <a:srgbClr val="000000"/>
                </a:solidFill>
                <a:latin typeface="Lato Light"/>
                <a:ea typeface="Lato Light"/>
                <a:cs typeface="Lato Light"/>
                <a:sym typeface="Lato Light"/>
              </a:rPr>
              <a:t>Responsible Artificial Intelligence. Springer.</a:t>
            </a:r>
          </a:p>
          <a:p>
            <a:pPr algn="just">
              <a:lnSpc>
                <a:spcPts val="2592"/>
              </a:lnSpc>
              <a:spcBef>
                <a:spcPct val="0"/>
              </a:spcBef>
            </a:pPr>
            <a:r>
              <a:rPr lang="en-US" sz="2400" dirty="0">
                <a:solidFill>
                  <a:srgbClr val="000000"/>
                </a:solidFill>
                <a:latin typeface="Lato Light"/>
                <a:ea typeface="Lato Light"/>
                <a:cs typeface="Lato Light"/>
                <a:sym typeface="Lato Light"/>
              </a:rPr>
              <a:t>• </a:t>
            </a:r>
            <a:r>
              <a:rPr lang="en-US" sz="2400" b="1" dirty="0" err="1">
                <a:solidFill>
                  <a:srgbClr val="000000"/>
                </a:solidFill>
                <a:latin typeface="Lato Bold"/>
                <a:ea typeface="Lato Bold"/>
                <a:cs typeface="Lato Bold"/>
                <a:sym typeface="Lato Bold"/>
              </a:rPr>
              <a:t>Floridi</a:t>
            </a:r>
            <a:r>
              <a:rPr lang="en-US" sz="2400" b="1" dirty="0">
                <a:solidFill>
                  <a:srgbClr val="000000"/>
                </a:solidFill>
                <a:latin typeface="Lato Bold"/>
                <a:ea typeface="Lato Bold"/>
                <a:cs typeface="Lato Bold"/>
                <a:sym typeface="Lato Bold"/>
              </a:rPr>
              <a:t>, L., &amp; Cowls, J. (2019).</a:t>
            </a:r>
            <a:r>
              <a:rPr lang="en-US" sz="2400" dirty="0">
                <a:solidFill>
                  <a:srgbClr val="000000"/>
                </a:solidFill>
                <a:latin typeface="Lato Light"/>
                <a:ea typeface="Lato Light"/>
                <a:cs typeface="Lato Light"/>
                <a:sym typeface="Lato Light"/>
              </a:rPr>
              <a:t> A Unified Framework of Five</a:t>
            </a:r>
          </a:p>
          <a:p>
            <a:pPr algn="just">
              <a:lnSpc>
                <a:spcPts val="2592"/>
              </a:lnSpc>
              <a:spcBef>
                <a:spcPct val="0"/>
              </a:spcBef>
            </a:pPr>
            <a:r>
              <a:rPr lang="en-US" sz="2400" dirty="0">
                <a:solidFill>
                  <a:srgbClr val="000000"/>
                </a:solidFill>
                <a:latin typeface="Lato Light"/>
                <a:ea typeface="Lato Light"/>
                <a:cs typeface="Lato Light"/>
                <a:sym typeface="Lato Light"/>
              </a:rPr>
              <a:t>• </a:t>
            </a:r>
            <a:r>
              <a:rPr lang="en-US" sz="2400" b="1" dirty="0" err="1">
                <a:solidFill>
                  <a:srgbClr val="000000"/>
                </a:solidFill>
                <a:latin typeface="Lato Bold"/>
                <a:ea typeface="Lato Bold"/>
                <a:cs typeface="Lato Bold"/>
                <a:sym typeface="Lato Bold"/>
              </a:rPr>
              <a:t>Floridi</a:t>
            </a:r>
            <a:r>
              <a:rPr lang="en-US" sz="2400" b="1" dirty="0">
                <a:solidFill>
                  <a:srgbClr val="000000"/>
                </a:solidFill>
                <a:latin typeface="Lato Bold"/>
                <a:ea typeface="Lato Bold"/>
                <a:cs typeface="Lato Bold"/>
                <a:sym typeface="Lato Bold"/>
              </a:rPr>
              <a:t>, L. (2023).</a:t>
            </a:r>
            <a:r>
              <a:rPr lang="en-US" sz="2400" dirty="0">
                <a:solidFill>
                  <a:srgbClr val="000000"/>
                </a:solidFill>
                <a:latin typeface="Lato Light"/>
                <a:ea typeface="Lato Light"/>
                <a:cs typeface="Lato Light"/>
                <a:sym typeface="Lato Light"/>
              </a:rPr>
              <a:t> AI, Agency and Responsibility. Philosophy &amp; Technology.</a:t>
            </a:r>
          </a:p>
          <a:p>
            <a:pPr algn="just">
              <a:lnSpc>
                <a:spcPts val="2592"/>
              </a:lnSpc>
              <a:spcBef>
                <a:spcPct val="0"/>
              </a:spcBef>
            </a:pPr>
            <a:endParaRPr lang="en-US" sz="2400" dirty="0">
              <a:solidFill>
                <a:srgbClr val="000000"/>
              </a:solidFill>
              <a:latin typeface="Lato Light"/>
              <a:ea typeface="Lato Light"/>
              <a:cs typeface="Lato Light"/>
              <a:sym typeface="Lato Light"/>
            </a:endParaRPr>
          </a:p>
          <a:p>
            <a:pPr algn="just">
              <a:lnSpc>
                <a:spcPts val="2592"/>
              </a:lnSpc>
              <a:spcBef>
                <a:spcPct val="0"/>
              </a:spcBef>
            </a:pPr>
            <a:r>
              <a:rPr lang="en-US" sz="2400" b="1" u="sng" dirty="0">
                <a:solidFill>
                  <a:srgbClr val="000000"/>
                </a:solidFill>
                <a:latin typeface="Lato Bold"/>
                <a:ea typeface="Lato Bold"/>
                <a:cs typeface="Lato Bold"/>
                <a:sym typeface="Lato Bold"/>
              </a:rPr>
              <a:t>Principles for AI in Society</a:t>
            </a:r>
          </a:p>
          <a:p>
            <a:pPr algn="just">
              <a:lnSpc>
                <a:spcPts val="2592"/>
              </a:lnSpc>
              <a:spcBef>
                <a:spcPct val="0"/>
              </a:spcBef>
            </a:pPr>
            <a:r>
              <a:rPr lang="en-US" sz="2400" dirty="0">
                <a:solidFill>
                  <a:srgbClr val="000000"/>
                </a:solidFill>
                <a:latin typeface="Lato Light"/>
                <a:ea typeface="Lato Light"/>
                <a:cs typeface="Lato Light"/>
                <a:sym typeface="Lato Light"/>
              </a:rPr>
              <a:t>• </a:t>
            </a:r>
            <a:r>
              <a:rPr lang="en-US" sz="2400" b="1" dirty="0">
                <a:solidFill>
                  <a:srgbClr val="000000"/>
                </a:solidFill>
                <a:latin typeface="Lato Bold"/>
                <a:ea typeface="Lato Bold"/>
                <a:cs typeface="Lato Bold"/>
                <a:sym typeface="Lato Bold"/>
              </a:rPr>
              <a:t>Mittelstadt, B. et al. (2016).</a:t>
            </a:r>
            <a:r>
              <a:rPr lang="en-US" sz="2400" dirty="0">
                <a:solidFill>
                  <a:srgbClr val="000000"/>
                </a:solidFill>
                <a:latin typeface="Lato Light"/>
                <a:ea typeface="Lato Light"/>
                <a:cs typeface="Lato Light"/>
                <a:sym typeface="Lato Light"/>
              </a:rPr>
              <a:t> The ethics of algorithms. Big Data &amp; Society.</a:t>
            </a:r>
          </a:p>
          <a:p>
            <a:pPr algn="just">
              <a:lnSpc>
                <a:spcPts val="2592"/>
              </a:lnSpc>
              <a:spcBef>
                <a:spcPct val="0"/>
              </a:spcBef>
            </a:pPr>
            <a:endParaRPr lang="en-US" sz="2400" dirty="0">
              <a:solidFill>
                <a:srgbClr val="000000"/>
              </a:solidFill>
              <a:latin typeface="Lato Light"/>
              <a:ea typeface="Lato Light"/>
              <a:cs typeface="Lato Light"/>
              <a:sym typeface="Lato Light"/>
            </a:endParaRPr>
          </a:p>
          <a:p>
            <a:pPr algn="just">
              <a:lnSpc>
                <a:spcPts val="2592"/>
              </a:lnSpc>
              <a:spcBef>
                <a:spcPct val="0"/>
              </a:spcBef>
            </a:pPr>
            <a:r>
              <a:rPr lang="en-US" sz="2400" b="1" u="sng" dirty="0">
                <a:solidFill>
                  <a:srgbClr val="000000"/>
                </a:solidFill>
                <a:latin typeface="Lato Bold"/>
                <a:ea typeface="Lato Bold"/>
                <a:cs typeface="Lato Bold"/>
                <a:sym typeface="Lato Bold"/>
              </a:rPr>
              <a:t>AI, learning and educational context</a:t>
            </a:r>
          </a:p>
          <a:p>
            <a:pPr algn="just">
              <a:lnSpc>
                <a:spcPts val="2592"/>
              </a:lnSpc>
              <a:spcBef>
                <a:spcPct val="0"/>
              </a:spcBef>
            </a:pPr>
            <a:r>
              <a:rPr lang="en-US" sz="2400" dirty="0">
                <a:solidFill>
                  <a:srgbClr val="000000"/>
                </a:solidFill>
                <a:latin typeface="Lato Light"/>
                <a:ea typeface="Lato Light"/>
                <a:cs typeface="Lato Light"/>
                <a:sym typeface="Lato Light"/>
              </a:rPr>
              <a:t>• </a:t>
            </a:r>
            <a:r>
              <a:rPr lang="en-US" sz="2400" b="1" dirty="0">
                <a:solidFill>
                  <a:srgbClr val="000000"/>
                </a:solidFill>
                <a:latin typeface="Lato Bold"/>
                <a:ea typeface="Lato Bold"/>
                <a:cs typeface="Lato Bold"/>
                <a:sym typeface="Lato Bold"/>
              </a:rPr>
              <a:t>Holmes, W., Bialik, M., Fadel, C. (2019).</a:t>
            </a:r>
            <a:r>
              <a:rPr lang="en-US" sz="2400" dirty="0">
                <a:solidFill>
                  <a:srgbClr val="000000"/>
                </a:solidFill>
                <a:latin typeface="Lato Light"/>
                <a:ea typeface="Lato Light"/>
                <a:cs typeface="Lato Light"/>
                <a:sym typeface="Lato Light"/>
              </a:rPr>
              <a:t> Artificial Intelligence in Education.</a:t>
            </a:r>
          </a:p>
          <a:p>
            <a:pPr algn="just">
              <a:lnSpc>
                <a:spcPts val="2592"/>
              </a:lnSpc>
              <a:spcBef>
                <a:spcPct val="0"/>
              </a:spcBef>
            </a:pPr>
            <a:r>
              <a:rPr lang="en-US" sz="2400" dirty="0">
                <a:solidFill>
                  <a:srgbClr val="000000"/>
                </a:solidFill>
                <a:latin typeface="Lato Light"/>
                <a:ea typeface="Lato Light"/>
                <a:cs typeface="Lato Light"/>
                <a:sym typeface="Lato Light"/>
              </a:rPr>
              <a:t>• </a:t>
            </a:r>
            <a:r>
              <a:rPr lang="en-US" sz="2400" b="1" dirty="0">
                <a:solidFill>
                  <a:srgbClr val="000000"/>
                </a:solidFill>
                <a:latin typeface="Lato Bold"/>
                <a:ea typeface="Lato Bold"/>
                <a:cs typeface="Lato Bold"/>
                <a:sym typeface="Lato Bold"/>
              </a:rPr>
              <a:t>Luckin, R. et al. (2016).</a:t>
            </a:r>
            <a:r>
              <a:rPr lang="en-US" sz="2400" dirty="0">
                <a:solidFill>
                  <a:srgbClr val="000000"/>
                </a:solidFill>
                <a:latin typeface="Lato Light"/>
                <a:ea typeface="Lato Light"/>
                <a:cs typeface="Lato Light"/>
                <a:sym typeface="Lato Light"/>
              </a:rPr>
              <a:t> Intelligence Unleashed.</a:t>
            </a:r>
          </a:p>
          <a:p>
            <a:pPr algn="just">
              <a:lnSpc>
                <a:spcPts val="2592"/>
              </a:lnSpc>
              <a:spcBef>
                <a:spcPct val="0"/>
              </a:spcBef>
            </a:pPr>
            <a:r>
              <a:rPr lang="en-US" sz="2400" dirty="0">
                <a:solidFill>
                  <a:srgbClr val="000000"/>
                </a:solidFill>
                <a:latin typeface="Lato Light"/>
                <a:ea typeface="Lato Light"/>
                <a:cs typeface="Lato Light"/>
                <a:sym typeface="Lato Light"/>
              </a:rPr>
              <a:t>• </a:t>
            </a:r>
            <a:r>
              <a:rPr lang="en-US" sz="2400" b="1" dirty="0">
                <a:solidFill>
                  <a:srgbClr val="000000"/>
                </a:solidFill>
                <a:latin typeface="Lato Bold"/>
                <a:ea typeface="Lato Bold"/>
                <a:cs typeface="Lato Bold"/>
                <a:sym typeface="Lato Bold"/>
              </a:rPr>
              <a:t>Selwyn, N. (2019).</a:t>
            </a:r>
            <a:r>
              <a:rPr lang="en-US" sz="2400" dirty="0">
                <a:solidFill>
                  <a:srgbClr val="000000"/>
                </a:solidFill>
                <a:latin typeface="Lato Light"/>
                <a:ea typeface="Lato Light"/>
                <a:cs typeface="Lato Light"/>
                <a:sym typeface="Lato Light"/>
              </a:rPr>
              <a:t> Should Robots Replace Teachers?</a:t>
            </a:r>
          </a:p>
          <a:p>
            <a:pPr algn="just">
              <a:lnSpc>
                <a:spcPts val="2592"/>
              </a:lnSpc>
              <a:spcBef>
                <a:spcPct val="0"/>
              </a:spcBef>
            </a:pPr>
            <a:r>
              <a:rPr lang="en-US" sz="2400" dirty="0">
                <a:solidFill>
                  <a:srgbClr val="000000"/>
                </a:solidFill>
                <a:latin typeface="Lato Light"/>
                <a:ea typeface="Lato Light"/>
                <a:cs typeface="Lato Light"/>
                <a:sym typeface="Lato Light"/>
              </a:rPr>
              <a:t>• </a:t>
            </a:r>
            <a:r>
              <a:rPr lang="en-US" sz="2400" b="1" dirty="0">
                <a:solidFill>
                  <a:srgbClr val="000000"/>
                </a:solidFill>
                <a:latin typeface="Lato Bold"/>
                <a:ea typeface="Lato Bold"/>
                <a:cs typeface="Lato Bold"/>
                <a:sym typeface="Lato Bold"/>
              </a:rPr>
              <a:t>Williamson, B., &amp; Eynon, R. (2020).</a:t>
            </a:r>
            <a:r>
              <a:rPr lang="en-US" sz="2400" dirty="0">
                <a:solidFill>
                  <a:srgbClr val="000000"/>
                </a:solidFill>
                <a:latin typeface="Lato Light"/>
                <a:ea typeface="Lato Light"/>
                <a:cs typeface="Lato Light"/>
                <a:sym typeface="Lato Light"/>
              </a:rPr>
              <a:t> AI in education.</a:t>
            </a:r>
          </a:p>
          <a:p>
            <a:pPr algn="just">
              <a:lnSpc>
                <a:spcPts val="2592"/>
              </a:lnSpc>
              <a:spcBef>
                <a:spcPct val="0"/>
              </a:spcBef>
            </a:pPr>
            <a:endParaRPr lang="en-US" sz="2400" dirty="0">
              <a:solidFill>
                <a:srgbClr val="000000"/>
              </a:solidFill>
              <a:latin typeface="Lato Light"/>
              <a:ea typeface="Lato Light"/>
              <a:cs typeface="Lato Light"/>
              <a:sym typeface="Lato Light"/>
            </a:endParaRPr>
          </a:p>
          <a:p>
            <a:pPr algn="just">
              <a:lnSpc>
                <a:spcPts val="2592"/>
              </a:lnSpc>
              <a:spcBef>
                <a:spcPct val="0"/>
              </a:spcBef>
            </a:pPr>
            <a:r>
              <a:rPr lang="en-US" sz="2400" b="1" u="sng" dirty="0">
                <a:solidFill>
                  <a:srgbClr val="000000"/>
                </a:solidFill>
                <a:latin typeface="Lato Bold"/>
                <a:ea typeface="Lato Bold"/>
                <a:cs typeface="Lato Bold"/>
                <a:sym typeface="Lato Bold"/>
              </a:rPr>
              <a:t>Limitations of AI (bias, opacity, misinformation)</a:t>
            </a:r>
          </a:p>
          <a:p>
            <a:pPr algn="just">
              <a:lnSpc>
                <a:spcPts val="2592"/>
              </a:lnSpc>
              <a:spcBef>
                <a:spcPct val="0"/>
              </a:spcBef>
            </a:pPr>
            <a:r>
              <a:rPr lang="en-US" sz="2400" dirty="0">
                <a:solidFill>
                  <a:srgbClr val="000000"/>
                </a:solidFill>
                <a:latin typeface="Lato Light"/>
                <a:ea typeface="Lato Light"/>
                <a:cs typeface="Lato Light"/>
                <a:sym typeface="Lato Light"/>
              </a:rPr>
              <a:t>• </a:t>
            </a:r>
            <a:r>
              <a:rPr lang="en-US" sz="2400" b="1" dirty="0">
                <a:solidFill>
                  <a:srgbClr val="000000"/>
                </a:solidFill>
                <a:latin typeface="Lato Bold"/>
                <a:ea typeface="Lato Bold"/>
                <a:cs typeface="Lato Bold"/>
                <a:sym typeface="Lato Bold"/>
              </a:rPr>
              <a:t>Barocas, S., Hardt, M., Narayanan, A. (2019).</a:t>
            </a:r>
            <a:r>
              <a:rPr lang="en-US" sz="2400" dirty="0">
                <a:solidFill>
                  <a:srgbClr val="000000"/>
                </a:solidFill>
                <a:latin typeface="Lato Light"/>
                <a:ea typeface="Lato Light"/>
                <a:cs typeface="Lato Light"/>
                <a:sym typeface="Lato Light"/>
              </a:rPr>
              <a:t> Fairness and Machine Learning.</a:t>
            </a:r>
          </a:p>
          <a:p>
            <a:pPr algn="just">
              <a:lnSpc>
                <a:spcPts val="2592"/>
              </a:lnSpc>
              <a:spcBef>
                <a:spcPct val="0"/>
              </a:spcBef>
            </a:pPr>
            <a:r>
              <a:rPr lang="en-US" sz="2400" dirty="0">
                <a:solidFill>
                  <a:srgbClr val="000000"/>
                </a:solidFill>
                <a:latin typeface="Lato Light"/>
                <a:ea typeface="Lato Light"/>
                <a:cs typeface="Lato Light"/>
                <a:sym typeface="Lato Light"/>
              </a:rPr>
              <a:t>• </a:t>
            </a:r>
            <a:r>
              <a:rPr lang="en-US" sz="2400" b="1" dirty="0">
                <a:solidFill>
                  <a:srgbClr val="000000"/>
                </a:solidFill>
                <a:latin typeface="Lato Bold"/>
                <a:ea typeface="Lato Bold"/>
                <a:cs typeface="Lato Bold"/>
                <a:sym typeface="Lato Bold"/>
              </a:rPr>
              <a:t>Bender, E. M. et al. (2021).</a:t>
            </a:r>
            <a:r>
              <a:rPr lang="en-US" sz="2400" dirty="0">
                <a:solidFill>
                  <a:srgbClr val="000000"/>
                </a:solidFill>
                <a:latin typeface="Lato Light"/>
                <a:ea typeface="Lato Light"/>
                <a:cs typeface="Lato Light"/>
                <a:sym typeface="Lato Light"/>
              </a:rPr>
              <a:t> On the Dangers of Stochastic Parrots.</a:t>
            </a:r>
          </a:p>
          <a:p>
            <a:pPr algn="just">
              <a:lnSpc>
                <a:spcPts val="2592"/>
              </a:lnSpc>
              <a:spcBef>
                <a:spcPct val="0"/>
              </a:spcBef>
            </a:pPr>
            <a:r>
              <a:rPr lang="en-US" sz="2400" dirty="0">
                <a:solidFill>
                  <a:srgbClr val="000000"/>
                </a:solidFill>
                <a:latin typeface="Lato Light"/>
                <a:ea typeface="Lato Light"/>
                <a:cs typeface="Lato Light"/>
                <a:sym typeface="Lato Light"/>
              </a:rPr>
              <a:t>•</a:t>
            </a:r>
            <a:r>
              <a:rPr lang="en-US" sz="2400" b="1" dirty="0">
                <a:solidFill>
                  <a:srgbClr val="000000"/>
                </a:solidFill>
                <a:latin typeface="Lato Bold"/>
                <a:ea typeface="Lato Bold"/>
                <a:cs typeface="Lato Bold"/>
                <a:sym typeface="Lato Bold"/>
              </a:rPr>
              <a:t> Burrell, J. (2016).</a:t>
            </a:r>
            <a:r>
              <a:rPr lang="en-US" sz="2400" dirty="0">
                <a:solidFill>
                  <a:srgbClr val="000000"/>
                </a:solidFill>
                <a:latin typeface="Lato Light"/>
                <a:ea typeface="Lato Light"/>
                <a:cs typeface="Lato Light"/>
                <a:sym typeface="Lato Light"/>
              </a:rPr>
              <a:t> Understanding opacity in ML.</a:t>
            </a:r>
          </a:p>
          <a:p>
            <a:pPr algn="just">
              <a:lnSpc>
                <a:spcPts val="2592"/>
              </a:lnSpc>
              <a:spcBef>
                <a:spcPct val="0"/>
              </a:spcBef>
            </a:pPr>
            <a:r>
              <a:rPr lang="en-US" sz="2400" dirty="0">
                <a:solidFill>
                  <a:srgbClr val="000000"/>
                </a:solidFill>
                <a:latin typeface="Lato Light"/>
                <a:ea typeface="Lato Light"/>
                <a:cs typeface="Lato Light"/>
                <a:sym typeface="Lato Light"/>
              </a:rPr>
              <a:t>• </a:t>
            </a:r>
            <a:r>
              <a:rPr lang="en-US" sz="2400" b="1" dirty="0">
                <a:solidFill>
                  <a:srgbClr val="000000"/>
                </a:solidFill>
                <a:latin typeface="Lato Bold"/>
                <a:ea typeface="Lato Bold"/>
                <a:cs typeface="Lato Bold"/>
                <a:sym typeface="Lato Bold"/>
              </a:rPr>
              <a:t>Ji, Z. et al. (2023).</a:t>
            </a:r>
            <a:r>
              <a:rPr lang="en-US" sz="2400" dirty="0">
                <a:solidFill>
                  <a:srgbClr val="000000"/>
                </a:solidFill>
                <a:latin typeface="Lato Light"/>
                <a:ea typeface="Lato Light"/>
                <a:cs typeface="Lato Light"/>
                <a:sym typeface="Lato Light"/>
              </a:rPr>
              <a:t> Hallucination in NLG.</a:t>
            </a:r>
          </a:p>
          <a:p>
            <a:pPr algn="just">
              <a:lnSpc>
                <a:spcPts val="2592"/>
              </a:lnSpc>
              <a:spcBef>
                <a:spcPct val="0"/>
              </a:spcBef>
            </a:pPr>
            <a:r>
              <a:rPr lang="en-US" sz="2400" dirty="0">
                <a:solidFill>
                  <a:srgbClr val="000000"/>
                </a:solidFill>
                <a:latin typeface="Lato Light"/>
                <a:ea typeface="Lato Light"/>
                <a:cs typeface="Lato Light"/>
                <a:sym typeface="Lato Light"/>
              </a:rPr>
              <a:t>• </a:t>
            </a:r>
            <a:r>
              <a:rPr lang="en-US" sz="2400" b="1" dirty="0">
                <a:solidFill>
                  <a:srgbClr val="000000"/>
                </a:solidFill>
                <a:latin typeface="Lato Bold"/>
                <a:ea typeface="Lato Bold"/>
                <a:cs typeface="Lato Bold"/>
                <a:sym typeface="Lato Bold"/>
              </a:rPr>
              <a:t>O’Neil, C. (2016). </a:t>
            </a:r>
            <a:r>
              <a:rPr lang="en-US" sz="2400" dirty="0">
                <a:solidFill>
                  <a:srgbClr val="000000"/>
                </a:solidFill>
                <a:latin typeface="Lato Light"/>
                <a:ea typeface="Lato Light"/>
                <a:cs typeface="Lato Light"/>
                <a:sym typeface="Lato Light"/>
              </a:rPr>
              <a:t>Weapons of Math Destruction.</a:t>
            </a:r>
          </a:p>
          <a:p>
            <a:pPr algn="just">
              <a:lnSpc>
                <a:spcPts val="2592"/>
              </a:lnSpc>
              <a:spcBef>
                <a:spcPct val="0"/>
              </a:spcBef>
            </a:pPr>
            <a:endParaRPr lang="en-US" sz="2400"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256148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REFERENCES </a:t>
            </a:r>
          </a:p>
        </p:txBody>
      </p:sp>
      <p:sp>
        <p:nvSpPr>
          <p:cNvPr id="3" name="TextBox 3"/>
          <p:cNvSpPr txBox="1"/>
          <p:nvPr/>
        </p:nvSpPr>
        <p:spPr>
          <a:xfrm>
            <a:off x="1028700" y="2133903"/>
            <a:ext cx="10735774" cy="5513451"/>
          </a:xfrm>
          <a:prstGeom prst="rect">
            <a:avLst/>
          </a:prstGeom>
        </p:spPr>
        <p:txBody>
          <a:bodyPr lIns="0" tIns="0" rIns="0" bIns="0" rtlCol="0" anchor="t">
            <a:spAutoFit/>
          </a:bodyPr>
          <a:lstStyle/>
          <a:p>
            <a:pPr algn="just">
              <a:lnSpc>
                <a:spcPts val="2592"/>
              </a:lnSpc>
              <a:spcBef>
                <a:spcPct val="0"/>
              </a:spcBef>
            </a:pPr>
            <a:r>
              <a:rPr lang="en-US" sz="2400" b="1" u="sng" dirty="0">
                <a:solidFill>
                  <a:srgbClr val="000000"/>
                </a:solidFill>
                <a:latin typeface="Lato Bold"/>
                <a:ea typeface="Lato Bold"/>
                <a:cs typeface="Lato Bold"/>
                <a:sym typeface="Lato Bold"/>
              </a:rPr>
              <a:t>Theoretical and critical foundations on AI</a:t>
            </a:r>
          </a:p>
          <a:p>
            <a:pPr algn="just">
              <a:lnSpc>
                <a:spcPts val="2592"/>
              </a:lnSpc>
              <a:spcBef>
                <a:spcPct val="0"/>
              </a:spcBef>
            </a:pPr>
            <a:r>
              <a:rPr lang="en-US" sz="2400" dirty="0">
                <a:solidFill>
                  <a:srgbClr val="000000"/>
                </a:solidFill>
                <a:latin typeface="Lato"/>
                <a:ea typeface="Lato"/>
                <a:cs typeface="Lato"/>
                <a:sym typeface="Lato"/>
              </a:rPr>
              <a:t>• </a:t>
            </a:r>
            <a:r>
              <a:rPr lang="en-US" sz="2400" b="1" dirty="0">
                <a:solidFill>
                  <a:srgbClr val="000000"/>
                </a:solidFill>
                <a:latin typeface="Lato Bold"/>
                <a:ea typeface="Lato Bold"/>
                <a:cs typeface="Lato Bold"/>
                <a:sym typeface="Lato Bold"/>
              </a:rPr>
              <a:t>Mitchell, M. (2019).</a:t>
            </a:r>
            <a:r>
              <a:rPr lang="en-US" sz="2400" dirty="0">
                <a:solidFill>
                  <a:srgbClr val="000000"/>
                </a:solidFill>
                <a:latin typeface="Lato"/>
                <a:ea typeface="Lato"/>
                <a:cs typeface="Lato"/>
                <a:sym typeface="Lato"/>
              </a:rPr>
              <a:t> Artificial Intelligence: A Guide for Thinking Humans.</a:t>
            </a:r>
          </a:p>
          <a:p>
            <a:pPr algn="just">
              <a:lnSpc>
                <a:spcPts val="2592"/>
              </a:lnSpc>
              <a:spcBef>
                <a:spcPct val="0"/>
              </a:spcBef>
            </a:pPr>
            <a:r>
              <a:rPr lang="en-US" sz="2400" dirty="0">
                <a:solidFill>
                  <a:srgbClr val="000000"/>
                </a:solidFill>
                <a:latin typeface="Lato Light"/>
                <a:ea typeface="Lato Light"/>
                <a:cs typeface="Lato Light"/>
                <a:sym typeface="Lato Light"/>
              </a:rPr>
              <a:t>•</a:t>
            </a:r>
            <a:r>
              <a:rPr lang="en-US" sz="2400" b="1" dirty="0">
                <a:solidFill>
                  <a:srgbClr val="000000"/>
                </a:solidFill>
                <a:latin typeface="Lato Bold"/>
                <a:ea typeface="Lato Bold"/>
                <a:cs typeface="Lato Bold"/>
                <a:sym typeface="Lato Bold"/>
              </a:rPr>
              <a:t> Russell, S. (2019).</a:t>
            </a:r>
            <a:r>
              <a:rPr lang="en-US" sz="2400" dirty="0">
                <a:solidFill>
                  <a:srgbClr val="000000"/>
                </a:solidFill>
                <a:latin typeface="Lato Light"/>
                <a:ea typeface="Lato Light"/>
                <a:cs typeface="Lato Light"/>
                <a:sym typeface="Lato Light"/>
              </a:rPr>
              <a:t> Human Compatible.</a:t>
            </a:r>
          </a:p>
          <a:p>
            <a:pPr algn="just">
              <a:lnSpc>
                <a:spcPts val="2592"/>
              </a:lnSpc>
              <a:spcBef>
                <a:spcPct val="0"/>
              </a:spcBef>
            </a:pPr>
            <a:r>
              <a:rPr lang="en-US" sz="2400" dirty="0">
                <a:solidFill>
                  <a:srgbClr val="000000"/>
                </a:solidFill>
                <a:latin typeface="Lato Light"/>
                <a:ea typeface="Lato Light"/>
                <a:cs typeface="Lato Light"/>
                <a:sym typeface="Lato Light"/>
              </a:rPr>
              <a:t>• </a:t>
            </a:r>
            <a:r>
              <a:rPr lang="en-US" sz="2400" b="1" dirty="0">
                <a:solidFill>
                  <a:srgbClr val="000000"/>
                </a:solidFill>
                <a:latin typeface="Lato Bold"/>
                <a:ea typeface="Lato Bold"/>
                <a:cs typeface="Lato Bold"/>
                <a:sym typeface="Lato Bold"/>
              </a:rPr>
              <a:t>Russell, S., Norvig, P. (2021).</a:t>
            </a:r>
            <a:r>
              <a:rPr lang="en-US" sz="2400" dirty="0">
                <a:solidFill>
                  <a:srgbClr val="000000"/>
                </a:solidFill>
                <a:latin typeface="Lato Light"/>
                <a:ea typeface="Lato Light"/>
                <a:cs typeface="Lato Light"/>
                <a:sym typeface="Lato Light"/>
              </a:rPr>
              <a:t> Artificial Intelligence: A Modern Approach.</a:t>
            </a:r>
          </a:p>
          <a:p>
            <a:pPr algn="just">
              <a:lnSpc>
                <a:spcPts val="2592"/>
              </a:lnSpc>
              <a:spcBef>
                <a:spcPct val="0"/>
              </a:spcBef>
            </a:pPr>
            <a:r>
              <a:rPr lang="en-US" sz="2400" dirty="0">
                <a:solidFill>
                  <a:srgbClr val="000000"/>
                </a:solidFill>
                <a:latin typeface="Lato Light"/>
                <a:ea typeface="Lato Light"/>
                <a:cs typeface="Lato Light"/>
                <a:sym typeface="Lato Light"/>
              </a:rPr>
              <a:t>• </a:t>
            </a:r>
            <a:r>
              <a:rPr lang="en-US" sz="2400" b="1" dirty="0">
                <a:solidFill>
                  <a:srgbClr val="000000"/>
                </a:solidFill>
                <a:latin typeface="Lato Bold"/>
                <a:ea typeface="Lato Bold"/>
                <a:cs typeface="Lato Bold"/>
                <a:sym typeface="Lato Bold"/>
              </a:rPr>
              <a:t>Searle, J. (1980). </a:t>
            </a:r>
            <a:r>
              <a:rPr lang="en-US" sz="2400" dirty="0">
                <a:solidFill>
                  <a:srgbClr val="000000"/>
                </a:solidFill>
                <a:latin typeface="Lato Light"/>
                <a:ea typeface="Lato Light"/>
                <a:cs typeface="Lato Light"/>
                <a:sym typeface="Lato Light"/>
              </a:rPr>
              <a:t>Minds, Brains and Programs.</a:t>
            </a:r>
          </a:p>
          <a:p>
            <a:pPr algn="just">
              <a:lnSpc>
                <a:spcPts val="2592"/>
              </a:lnSpc>
              <a:spcBef>
                <a:spcPct val="0"/>
              </a:spcBef>
            </a:pPr>
            <a:r>
              <a:rPr lang="en-US" sz="2400" dirty="0">
                <a:solidFill>
                  <a:srgbClr val="000000"/>
                </a:solidFill>
                <a:latin typeface="Lato Light"/>
                <a:ea typeface="Lato Light"/>
                <a:cs typeface="Lato Light"/>
                <a:sym typeface="Lato Light"/>
              </a:rPr>
              <a:t> </a:t>
            </a:r>
          </a:p>
          <a:p>
            <a:pPr algn="just">
              <a:lnSpc>
                <a:spcPts val="2592"/>
              </a:lnSpc>
              <a:spcBef>
                <a:spcPct val="0"/>
              </a:spcBef>
            </a:pPr>
            <a:r>
              <a:rPr lang="en-US" sz="2400" b="1" u="sng" dirty="0">
                <a:solidFill>
                  <a:srgbClr val="000000"/>
                </a:solidFill>
                <a:latin typeface="Lato Bold"/>
                <a:ea typeface="Lato Bold"/>
                <a:cs typeface="Lato Bold"/>
                <a:sym typeface="Lato Bold"/>
              </a:rPr>
              <a:t>Governance, policies and guidelines</a:t>
            </a:r>
          </a:p>
          <a:p>
            <a:pPr algn="just">
              <a:lnSpc>
                <a:spcPts val="2592"/>
              </a:lnSpc>
              <a:spcBef>
                <a:spcPct val="0"/>
              </a:spcBef>
            </a:pPr>
            <a:r>
              <a:rPr lang="en-US" sz="2400" dirty="0">
                <a:solidFill>
                  <a:srgbClr val="000000"/>
                </a:solidFill>
                <a:latin typeface="Lato Light"/>
                <a:ea typeface="Lato Light"/>
                <a:cs typeface="Lato Light"/>
                <a:sym typeface="Lato Light"/>
              </a:rPr>
              <a:t>• </a:t>
            </a:r>
            <a:r>
              <a:rPr lang="en-US" sz="2400" b="1" dirty="0">
                <a:solidFill>
                  <a:srgbClr val="000000"/>
                </a:solidFill>
                <a:latin typeface="Lato Bold"/>
                <a:ea typeface="Lato Bold"/>
                <a:cs typeface="Lato Bold"/>
                <a:sym typeface="Lato Bold"/>
              </a:rPr>
              <a:t>European Training Foundation (2022).</a:t>
            </a:r>
            <a:r>
              <a:rPr lang="en-US" sz="2400" dirty="0">
                <a:solidFill>
                  <a:srgbClr val="000000"/>
                </a:solidFill>
                <a:latin typeface="Lato Light"/>
                <a:ea typeface="Lato Light"/>
                <a:cs typeface="Lato Light"/>
                <a:sym typeface="Lato Light"/>
              </a:rPr>
              <a:t> AI for VET.</a:t>
            </a:r>
          </a:p>
          <a:p>
            <a:pPr algn="just">
              <a:lnSpc>
                <a:spcPts val="2592"/>
              </a:lnSpc>
              <a:spcBef>
                <a:spcPct val="0"/>
              </a:spcBef>
            </a:pPr>
            <a:r>
              <a:rPr lang="en-US" sz="2400" dirty="0">
                <a:solidFill>
                  <a:srgbClr val="000000"/>
                </a:solidFill>
                <a:latin typeface="Lato Light"/>
                <a:ea typeface="Lato Light"/>
                <a:cs typeface="Lato Light"/>
                <a:sym typeface="Lato Light"/>
              </a:rPr>
              <a:t>• </a:t>
            </a:r>
            <a:r>
              <a:rPr lang="en-US" sz="2400" b="1" dirty="0">
                <a:solidFill>
                  <a:srgbClr val="000000"/>
                </a:solidFill>
                <a:latin typeface="Lato Bold"/>
                <a:ea typeface="Lato Bold"/>
                <a:cs typeface="Lato Bold"/>
                <a:sym typeface="Lato Bold"/>
              </a:rPr>
              <a:t>OECD (2022). </a:t>
            </a:r>
            <a:r>
              <a:rPr lang="en-US" sz="2400" dirty="0">
                <a:solidFill>
                  <a:srgbClr val="000000"/>
                </a:solidFill>
                <a:latin typeface="Lato Light"/>
                <a:ea typeface="Lato Light"/>
                <a:cs typeface="Lato Light"/>
                <a:sym typeface="Lato Light"/>
              </a:rPr>
              <a:t>AI in Society.</a:t>
            </a:r>
          </a:p>
          <a:p>
            <a:pPr algn="just">
              <a:lnSpc>
                <a:spcPts val="2592"/>
              </a:lnSpc>
              <a:spcBef>
                <a:spcPct val="0"/>
              </a:spcBef>
            </a:pPr>
            <a:r>
              <a:rPr lang="en-US" sz="2400" dirty="0">
                <a:solidFill>
                  <a:srgbClr val="000000"/>
                </a:solidFill>
                <a:latin typeface="Lato Light"/>
                <a:ea typeface="Lato Light"/>
                <a:cs typeface="Lato Light"/>
                <a:sym typeface="Lato Light"/>
              </a:rPr>
              <a:t>• </a:t>
            </a:r>
            <a:r>
              <a:rPr lang="en-US" sz="2400" b="1" dirty="0">
                <a:solidFill>
                  <a:srgbClr val="000000"/>
                </a:solidFill>
                <a:latin typeface="Lato Bold"/>
                <a:ea typeface="Lato Bold"/>
                <a:cs typeface="Lato Bold"/>
                <a:sym typeface="Lato Bold"/>
              </a:rPr>
              <a:t>UNESCO (2021).</a:t>
            </a:r>
            <a:r>
              <a:rPr lang="en-US" sz="2400" dirty="0">
                <a:solidFill>
                  <a:srgbClr val="000000"/>
                </a:solidFill>
                <a:latin typeface="Lato Light"/>
                <a:ea typeface="Lato Light"/>
                <a:cs typeface="Lato Light"/>
                <a:sym typeface="Lato Light"/>
              </a:rPr>
              <a:t> AI and Education: Guidance for Policy-Makers.</a:t>
            </a:r>
          </a:p>
          <a:p>
            <a:pPr algn="just">
              <a:lnSpc>
                <a:spcPts val="2592"/>
              </a:lnSpc>
              <a:spcBef>
                <a:spcPct val="0"/>
              </a:spcBef>
            </a:pPr>
            <a:r>
              <a:rPr lang="en-US" sz="2400" dirty="0">
                <a:solidFill>
                  <a:srgbClr val="000000"/>
                </a:solidFill>
                <a:latin typeface="Lato Light"/>
                <a:ea typeface="Lato Light"/>
                <a:cs typeface="Lato Light"/>
                <a:sym typeface="Lato Light"/>
              </a:rPr>
              <a:t>• </a:t>
            </a:r>
            <a:r>
              <a:rPr lang="en-US" sz="2400" b="1" dirty="0">
                <a:solidFill>
                  <a:srgbClr val="000000"/>
                </a:solidFill>
                <a:latin typeface="Lato Bold"/>
                <a:ea typeface="Lato Bold"/>
                <a:cs typeface="Lato Bold"/>
                <a:sym typeface="Lato Bold"/>
              </a:rPr>
              <a:t>UNESCO (2022). </a:t>
            </a:r>
            <a:r>
              <a:rPr lang="en-US" sz="2400" dirty="0">
                <a:solidFill>
                  <a:srgbClr val="000000"/>
                </a:solidFill>
                <a:latin typeface="Lato Light"/>
                <a:ea typeface="Lato Light"/>
                <a:cs typeface="Lato Light"/>
                <a:sym typeface="Lato Light"/>
              </a:rPr>
              <a:t>Recommendation on the Ethics of AI.</a:t>
            </a:r>
          </a:p>
          <a:p>
            <a:pPr algn="just">
              <a:lnSpc>
                <a:spcPts val="2592"/>
              </a:lnSpc>
              <a:spcBef>
                <a:spcPct val="0"/>
              </a:spcBef>
            </a:pPr>
            <a:endParaRPr lang="en-US" sz="2400" dirty="0">
              <a:solidFill>
                <a:srgbClr val="000000"/>
              </a:solidFill>
              <a:latin typeface="Lato Light"/>
              <a:ea typeface="Lato Light"/>
              <a:cs typeface="Lato Light"/>
              <a:sym typeface="Lato Light"/>
            </a:endParaRPr>
          </a:p>
          <a:p>
            <a:pPr algn="just">
              <a:lnSpc>
                <a:spcPts val="2592"/>
              </a:lnSpc>
              <a:spcBef>
                <a:spcPct val="0"/>
              </a:spcBef>
            </a:pPr>
            <a:r>
              <a:rPr lang="en-US" sz="2400" b="1" u="sng" dirty="0">
                <a:solidFill>
                  <a:srgbClr val="000000"/>
                </a:solidFill>
                <a:latin typeface="Lato Bold"/>
                <a:ea typeface="Lato Bold"/>
                <a:cs typeface="Lato Bold"/>
                <a:sym typeface="Lato Bold"/>
              </a:rPr>
              <a:t>Bias and social impact</a:t>
            </a:r>
          </a:p>
          <a:p>
            <a:pPr algn="just">
              <a:lnSpc>
                <a:spcPts val="2592"/>
              </a:lnSpc>
              <a:spcBef>
                <a:spcPct val="0"/>
              </a:spcBef>
            </a:pPr>
            <a:r>
              <a:rPr lang="en-US" sz="2400" dirty="0">
                <a:solidFill>
                  <a:srgbClr val="000000"/>
                </a:solidFill>
                <a:latin typeface="Lato Light"/>
                <a:ea typeface="Lato Light"/>
                <a:cs typeface="Lato Light"/>
                <a:sym typeface="Lato Light"/>
              </a:rPr>
              <a:t>•</a:t>
            </a:r>
            <a:r>
              <a:rPr lang="en-US" sz="2400" b="1" dirty="0">
                <a:solidFill>
                  <a:srgbClr val="000000"/>
                </a:solidFill>
                <a:latin typeface="Lato Bold"/>
                <a:ea typeface="Lato Bold"/>
                <a:cs typeface="Lato Bold"/>
                <a:sym typeface="Lato Bold"/>
              </a:rPr>
              <a:t> Eubanks, V. (2018). </a:t>
            </a:r>
            <a:r>
              <a:rPr lang="en-US" sz="2400" dirty="0">
                <a:solidFill>
                  <a:srgbClr val="000000"/>
                </a:solidFill>
                <a:latin typeface="Lato Light"/>
                <a:ea typeface="Lato Light"/>
                <a:cs typeface="Lato Light"/>
                <a:sym typeface="Lato Light"/>
              </a:rPr>
              <a:t>Automating Inequality.</a:t>
            </a:r>
          </a:p>
          <a:p>
            <a:pPr algn="just">
              <a:lnSpc>
                <a:spcPts val="2592"/>
              </a:lnSpc>
              <a:spcBef>
                <a:spcPct val="0"/>
              </a:spcBef>
            </a:pPr>
            <a:r>
              <a:rPr lang="en-US" sz="2400" dirty="0">
                <a:solidFill>
                  <a:srgbClr val="000000"/>
                </a:solidFill>
                <a:latin typeface="Lato Light"/>
                <a:ea typeface="Lato Light"/>
                <a:cs typeface="Lato Light"/>
                <a:sym typeface="Lato Light"/>
              </a:rPr>
              <a:t>• </a:t>
            </a:r>
            <a:r>
              <a:rPr lang="en-US" sz="2400" b="1" dirty="0">
                <a:solidFill>
                  <a:srgbClr val="000000"/>
                </a:solidFill>
                <a:latin typeface="Lato Bold"/>
                <a:ea typeface="Lato Bold"/>
                <a:cs typeface="Lato Bold"/>
                <a:sym typeface="Lato Bold"/>
              </a:rPr>
              <a:t>Mehrabi, N. et al. (2021).</a:t>
            </a:r>
            <a:r>
              <a:rPr lang="en-US" sz="2400" dirty="0">
                <a:solidFill>
                  <a:srgbClr val="000000"/>
                </a:solidFill>
                <a:latin typeface="Lato Light"/>
                <a:ea typeface="Lato Light"/>
                <a:cs typeface="Lato Light"/>
                <a:sym typeface="Lato Light"/>
              </a:rPr>
              <a:t> Bias and Fairness in ML.</a:t>
            </a:r>
          </a:p>
          <a:p>
            <a:pPr algn="just">
              <a:lnSpc>
                <a:spcPts val="2592"/>
              </a:lnSpc>
              <a:spcBef>
                <a:spcPct val="0"/>
              </a:spcBef>
            </a:pPr>
            <a:r>
              <a:rPr lang="en-US" sz="2400" dirty="0">
                <a:solidFill>
                  <a:srgbClr val="000000"/>
                </a:solidFill>
                <a:latin typeface="Lato Light"/>
                <a:ea typeface="Lato Light"/>
                <a:cs typeface="Lato Light"/>
                <a:sym typeface="Lato Light"/>
              </a:rPr>
              <a:t>• </a:t>
            </a:r>
            <a:r>
              <a:rPr lang="en-US" sz="2400" b="1" dirty="0">
                <a:solidFill>
                  <a:srgbClr val="000000"/>
                </a:solidFill>
                <a:latin typeface="Lato Bold"/>
                <a:ea typeface="Lato Bold"/>
                <a:cs typeface="Lato Bold"/>
                <a:sym typeface="Lato Bold"/>
              </a:rPr>
              <a:t>Noble, S. (2018).</a:t>
            </a:r>
            <a:r>
              <a:rPr lang="en-US" sz="2400" dirty="0">
                <a:solidFill>
                  <a:srgbClr val="000000"/>
                </a:solidFill>
                <a:latin typeface="Lato Light"/>
                <a:ea typeface="Lato Light"/>
                <a:cs typeface="Lato Light"/>
                <a:sym typeface="Lato Light"/>
              </a:rPr>
              <a:t> Algorithms of Oppression.</a:t>
            </a:r>
          </a:p>
          <a:p>
            <a:pPr algn="just">
              <a:lnSpc>
                <a:spcPts val="2592"/>
              </a:lnSpc>
              <a:spcBef>
                <a:spcPct val="0"/>
              </a:spcBef>
            </a:pPr>
            <a:endParaRPr lang="en-US" sz="2400"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642671"/>
            <a:chOff x="0" y="0"/>
            <a:chExt cx="2900655" cy="856894"/>
          </a:xfrm>
        </p:grpSpPr>
        <p:sp>
          <p:nvSpPr>
            <p:cNvPr id="3" name="Freeform 3"/>
            <p:cNvSpPr/>
            <p:nvPr/>
          </p:nvSpPr>
          <p:spPr>
            <a:xfrm>
              <a:off x="0" y="0"/>
              <a:ext cx="2900656" cy="856895"/>
            </a:xfrm>
            <a:custGeom>
              <a:avLst/>
              <a:gdLst/>
              <a:ahLst/>
              <a:cxnLst/>
              <a:rect l="l" t="t" r="r" b="b"/>
              <a:pathLst>
                <a:path w="2900656" h="856895">
                  <a:moveTo>
                    <a:pt x="0" y="0"/>
                  </a:moveTo>
                  <a:lnTo>
                    <a:pt x="2900656" y="0"/>
                  </a:lnTo>
                  <a:lnTo>
                    <a:pt x="2900656" y="856895"/>
                  </a:lnTo>
                  <a:lnTo>
                    <a:pt x="0" y="856895"/>
                  </a:lnTo>
                  <a:close/>
                </a:path>
              </a:pathLst>
            </a:custGeom>
            <a:blipFill>
              <a:blip r:embed="rId4">
                <a:alphaModFix amt="0"/>
              </a:blip>
              <a:stretch>
                <a:fillRect t="-26194" b="-5722"/>
              </a:stretch>
            </a:blipFill>
          </p:spPr>
          <p:txBody>
            <a:bodyPr/>
            <a:lstStyle/>
            <a:p>
              <a:endParaRPr lang="es-ES"/>
            </a:p>
          </p:txBody>
        </p:sp>
        <p:sp>
          <p:nvSpPr>
            <p:cNvPr id="4" name="TextBox 4"/>
            <p:cNvSpPr txBox="1"/>
            <p:nvPr/>
          </p:nvSpPr>
          <p:spPr>
            <a:xfrm>
              <a:off x="0" y="0"/>
              <a:ext cx="2900655"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Restart</a:t>
              </a:r>
            </a:p>
          </p:txBody>
        </p:sp>
      </p:grpSp>
      <p:grpSp>
        <p:nvGrpSpPr>
          <p:cNvPr id="5" name="Group 5"/>
          <p:cNvGrpSpPr/>
          <p:nvPr/>
        </p:nvGrpSpPr>
        <p:grpSpPr>
          <a:xfrm>
            <a:off x="8601427" y="7476973"/>
            <a:ext cx="2338435" cy="642671"/>
            <a:chOff x="0" y="0"/>
            <a:chExt cx="3117914" cy="856894"/>
          </a:xfrm>
        </p:grpSpPr>
        <p:sp>
          <p:nvSpPr>
            <p:cNvPr id="6" name="Freeform 6"/>
            <p:cNvSpPr/>
            <p:nvPr/>
          </p:nvSpPr>
          <p:spPr>
            <a:xfrm>
              <a:off x="0" y="0"/>
              <a:ext cx="3117912" cy="856895"/>
            </a:xfrm>
            <a:custGeom>
              <a:avLst/>
              <a:gdLst/>
              <a:ahLst/>
              <a:cxnLst/>
              <a:rect l="l" t="t" r="r" b="b"/>
              <a:pathLst>
                <a:path w="3117912" h="856895">
                  <a:moveTo>
                    <a:pt x="0" y="0"/>
                  </a:moveTo>
                  <a:lnTo>
                    <a:pt x="3117912" y="0"/>
                  </a:lnTo>
                  <a:lnTo>
                    <a:pt x="3117912" y="856895"/>
                  </a:lnTo>
                  <a:lnTo>
                    <a:pt x="0" y="856895"/>
                  </a:lnTo>
                  <a:close/>
                </a:path>
              </a:pathLst>
            </a:custGeom>
            <a:blipFill>
              <a:blip r:embed="rId4">
                <a:alphaModFix amt="0"/>
              </a:blip>
              <a:stretch>
                <a:fillRect t="-31134" b="-10662"/>
              </a:stretch>
            </a:blipFill>
          </p:spPr>
          <p:txBody>
            <a:bodyPr/>
            <a:lstStyle/>
            <a:p>
              <a:endParaRPr lang="es-ES"/>
            </a:p>
          </p:txBody>
        </p:sp>
        <p:sp>
          <p:nvSpPr>
            <p:cNvPr id="7" name="TextBox 7"/>
            <p:cNvSpPr txBox="1"/>
            <p:nvPr/>
          </p:nvSpPr>
          <p:spPr>
            <a:xfrm>
              <a:off x="0" y="0"/>
              <a:ext cx="3117914"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Exit Course</a:t>
              </a:r>
            </a:p>
          </p:txBody>
        </p:sp>
      </p:grpSp>
      <p:grpSp>
        <p:nvGrpSpPr>
          <p:cNvPr id="8" name="Group 8"/>
          <p:cNvGrpSpPr/>
          <p:nvPr/>
        </p:nvGrpSpPr>
        <p:grpSpPr>
          <a:xfrm>
            <a:off x="8806491" y="2992907"/>
            <a:ext cx="7419499" cy="3244739"/>
            <a:chOff x="0" y="0"/>
            <a:chExt cx="9892665" cy="4326318"/>
          </a:xfrm>
        </p:grpSpPr>
        <p:sp>
          <p:nvSpPr>
            <p:cNvPr id="9" name="Freeform 9" descr="A logo with a person's head in a circle  AI-generated content may be incorrect."/>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5"/>
              <a:stretch>
                <a:fillRect b="-1"/>
              </a:stretch>
            </a:blipFill>
          </p:spPr>
          <p:txBody>
            <a:bodyPr/>
            <a:lstStyle/>
            <a:p>
              <a:endParaRPr lang="es-ES"/>
            </a:p>
          </p:txBody>
        </p:sp>
      </p:grpSp>
      <p:grpSp>
        <p:nvGrpSpPr>
          <p:cNvPr id="10" name="Group 10"/>
          <p:cNvGrpSpPr/>
          <p:nvPr/>
        </p:nvGrpSpPr>
        <p:grpSpPr>
          <a:xfrm>
            <a:off x="1055922" y="903885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t="-53924" b="-53924"/>
              </a:stretch>
            </a:blipFill>
          </p:spPr>
          <p:txBody>
            <a:bodyPr/>
            <a:lstStyle/>
            <a:p>
              <a:endParaRPr lang="es-ES"/>
            </a:p>
          </p:txBody>
        </p:sp>
      </p:grpSp>
      <p:grpSp>
        <p:nvGrpSpPr>
          <p:cNvPr id="12" name="Group 12"/>
          <p:cNvGrpSpPr/>
          <p:nvPr/>
        </p:nvGrpSpPr>
        <p:grpSpPr>
          <a:xfrm>
            <a:off x="0" y="2069525"/>
            <a:ext cx="6903596" cy="5975014"/>
            <a:chOff x="0" y="0"/>
            <a:chExt cx="8851392" cy="7660818"/>
          </a:xfrm>
        </p:grpSpPr>
        <p:sp>
          <p:nvSpPr>
            <p:cNvPr id="13" name="Freeform 13"/>
            <p:cNvSpPr/>
            <p:nvPr/>
          </p:nvSpPr>
          <p:spPr>
            <a:xfrm>
              <a:off x="0" y="0"/>
              <a:ext cx="8851392" cy="7660767"/>
            </a:xfrm>
            <a:custGeom>
              <a:avLst/>
              <a:gdLst/>
              <a:ahLst/>
              <a:cxnLst/>
              <a:rect l="l" t="t" r="r" b="b"/>
              <a:pathLst>
                <a:path w="8851392" h="7660767">
                  <a:moveTo>
                    <a:pt x="0" y="0"/>
                  </a:moveTo>
                  <a:lnTo>
                    <a:pt x="8851392" y="0"/>
                  </a:lnTo>
                  <a:lnTo>
                    <a:pt x="8851392" y="7660767"/>
                  </a:lnTo>
                  <a:lnTo>
                    <a:pt x="0" y="7660767"/>
                  </a:lnTo>
                  <a:lnTo>
                    <a:pt x="0" y="0"/>
                  </a:lnTo>
                  <a:close/>
                </a:path>
              </a:pathLst>
            </a:custGeom>
            <a:blipFill>
              <a:blip r:embed="rId7"/>
              <a:stretch>
                <a:fillRect l="-14856" r="-14904"/>
              </a:stretch>
            </a:blipFill>
          </p:spPr>
          <p:txBody>
            <a:bodyPr/>
            <a:lstStyle/>
            <a:p>
              <a:endParaRPr lang="es-ES"/>
            </a:p>
          </p:txBody>
        </p:sp>
      </p:grpSp>
      <p:sp>
        <p:nvSpPr>
          <p:cNvPr id="14" name="TextBox 14"/>
          <p:cNvSpPr txBox="1"/>
          <p:nvPr/>
        </p:nvSpPr>
        <p:spPr>
          <a:xfrm>
            <a:off x="9064173" y="8782050"/>
            <a:ext cx="6942236" cy="952500"/>
          </a:xfrm>
          <a:prstGeom prst="rect">
            <a:avLst/>
          </a:prstGeom>
        </p:spPr>
        <p:txBody>
          <a:bodyPr lIns="0" tIns="0" rIns="0" bIns="0" rtlCol="0" anchor="t">
            <a:spAutoFit/>
          </a:bodyPr>
          <a:lstStyle/>
          <a:p>
            <a:pPr marL="0" lvl="0" indent="0" algn="just">
              <a:lnSpc>
                <a:spcPts val="1889"/>
              </a:lnSpc>
              <a:spcBef>
                <a:spcPct val="0"/>
              </a:spcBef>
            </a:pPr>
            <a:r>
              <a:rPr lang="en-US" sz="1575" u="none" strike="noStrike">
                <a:solidFill>
                  <a:srgbClr val="7F7F7F"/>
                </a:solidFill>
                <a:latin typeface="Lato Light"/>
                <a:ea typeface="Lato Light"/>
                <a:cs typeface="Lato Light"/>
                <a:sym typeface="Lato Light"/>
              </a:rPr>
              <a:t>This project has been co-financed with support from the European Commission's ERASMUS+ programme. This publication reflects only the views of its authors, and neither the European Commission nor SEPIE can be held responsible for any use that may be made of the information contained herein.</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5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326</TotalTime>
  <Words>6298</Words>
  <Application>Microsoft Office PowerPoint</Application>
  <PresentationFormat>Custom</PresentationFormat>
  <Paragraphs>445</Paragraphs>
  <Slides>51</Slides>
  <Notes>41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51</vt:i4>
      </vt:variant>
    </vt:vector>
  </HeadingPairs>
  <TitlesOfParts>
    <vt:vector size="63" baseType="lpstr">
      <vt:lpstr>Lato</vt:lpstr>
      <vt:lpstr>Arial Bold</vt:lpstr>
      <vt:lpstr>Lato Light</vt:lpstr>
      <vt:lpstr>Quattrocento Bold</vt:lpstr>
      <vt:lpstr>Arimo Bold</vt:lpstr>
      <vt:lpstr>Arial</vt:lpstr>
      <vt:lpstr>Lato Bold</vt:lpstr>
      <vt:lpstr>Canva Sans</vt:lpstr>
      <vt:lpstr>Canva Sans Bold</vt:lpstr>
      <vt:lpstr>Calibri</vt:lpstr>
      <vt:lpstr>Oswald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3 - INclusive TrAIners.pptx (Inglés)</dc:title>
  <cp:lastModifiedBy>Jaione Santos Miguel</cp:lastModifiedBy>
  <cp:revision>10</cp:revision>
  <dcterms:created xsi:type="dcterms:W3CDTF">2006-08-16T00:00:00Z</dcterms:created>
  <dcterms:modified xsi:type="dcterms:W3CDTF">2026-09-14T16:19:36Z</dcterms:modified>
  <dc:identifier>DAHNYV6FaKI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DAA54AE2-CBC5-4A7D-8AE1-BB82F0066676</vt:lpwstr>
  </property>
  <property fmtid="{D5CDD505-2E9C-101B-9397-08002B2CF9AE}" pid="3" name="ArticulatePath">
    <vt:lpwstr>M3 - Critical thinking and ethical decision-making</vt:lpwstr>
  </property>
</Properties>
</file>