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25.xml" ContentType="application/vnd.openxmlformats-officedocument.presentationml.notesSlide+xml"/>
  <Override PartName="/ppt/tags/tag31.xml" ContentType="application/vnd.openxmlformats-officedocument.presentationml.tags+xml"/>
  <Override PartName="/ppt/notesSlides/notesSlide26.xml" ContentType="application/vnd.openxmlformats-officedocument.presentationml.notesSlide+xml"/>
  <Override PartName="/ppt/tags/tag32.xml" ContentType="application/vnd.openxmlformats-officedocument.presentationml.tags+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notesSlides/notesSlide28.xml" ContentType="application/vnd.openxmlformats-officedocument.presentationml.notesSlide+xml"/>
  <Override PartName="/ppt/tags/tag36.xml" ContentType="application/vnd.openxmlformats-officedocument.presentationml.tags+xml"/>
  <Override PartName="/ppt/notesSlides/notesSlide2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notesSlides/notesSlide30.xml" ContentType="application/vnd.openxmlformats-officedocument.presentationml.notesSlide+xml"/>
  <Override PartName="/ppt/tags/tag39.xml" ContentType="application/vnd.openxmlformats-officedocument.presentationml.tags+xml"/>
  <Override PartName="/ppt/notesSlides/notesSlide3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notesSlides/notesSlide32.xml" ContentType="application/vnd.openxmlformats-officedocument.presentationml.notesSlide+xml"/>
  <Override PartName="/ppt/tags/tag42.xml" ContentType="application/vnd.openxmlformats-officedocument.presentationml.tags+xml"/>
  <Override PartName="/ppt/notesSlides/notesSlide33.xml" ContentType="application/vnd.openxmlformats-officedocument.presentationml.notesSlide+xml"/>
  <Override PartName="/ppt/tags/tag43.xml" ContentType="application/vnd.openxmlformats-officedocument.presentationml.tags+xml"/>
  <Override PartName="/ppt/notesSlides/notesSlide34.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35.xml" ContentType="application/vnd.openxmlformats-officedocument.presentationml.notesSlide+xml"/>
  <Override PartName="/ppt/tags/tag46.xml" ContentType="application/vnd.openxmlformats-officedocument.presentationml.tags+xml"/>
  <Override PartName="/ppt/notesSlides/notesSlide36.xml" ContentType="application/vnd.openxmlformats-officedocument.presentationml.notesSlide+xml"/>
  <Override PartName="/ppt/tags/tag47.xml" ContentType="application/vnd.openxmlformats-officedocument.presentationml.tags+xml"/>
  <Override PartName="/ppt/notesSlides/notesSlide37.xml" ContentType="application/vnd.openxmlformats-officedocument.presentationml.notesSlide+xml"/>
  <Override PartName="/ppt/tags/tag48.xml" ContentType="application/vnd.openxmlformats-officedocument.presentationml.tags+xml"/>
  <Override PartName="/ppt/notesSlides/notesSlide38.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39.xml" ContentType="application/vnd.openxmlformats-officedocument.presentationml.notesSlide+xml"/>
  <Override PartName="/ppt/tags/tag51.xml" ContentType="application/vnd.openxmlformats-officedocument.presentationml.tags+xml"/>
  <Override PartName="/ppt/notesSlides/notesSlide40.xml" ContentType="application/vnd.openxmlformats-officedocument.presentationml.notesSlide+xml"/>
  <Override PartName="/ppt/tags/tag52.xml" ContentType="application/vnd.openxmlformats-officedocument.presentationml.tags+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3"/>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90" r:id="rId33"/>
    <p:sldId id="291" r:id="rId34"/>
    <p:sldId id="292" r:id="rId35"/>
    <p:sldId id="293" r:id="rId36"/>
    <p:sldId id="294" r:id="rId37"/>
    <p:sldId id="295" r:id="rId38"/>
    <p:sldId id="296" r:id="rId39"/>
    <p:sldId id="297" r:id="rId40"/>
    <p:sldId id="298" r:id="rId41"/>
    <p:sldId id="300" r:id="rId42"/>
    <p:sldId id="301" r:id="rId43"/>
    <p:sldId id="302" r:id="rId44"/>
    <p:sldId id="303" r:id="rId45"/>
    <p:sldId id="304" r:id="rId46"/>
    <p:sldId id="305" r:id="rId47"/>
    <p:sldId id="306" r:id="rId48"/>
    <p:sldId id="307" r:id="rId49"/>
    <p:sldId id="309" r:id="rId50"/>
    <p:sldId id="310" r:id="rId51"/>
    <p:sldId id="311" r:id="rId52"/>
  </p:sldIdLst>
  <p:sldSz cx="18288000" cy="10287000"/>
  <p:notesSz cx="6858000" cy="9144000"/>
  <p:embeddedFontLst>
    <p:embeddedFont>
      <p:font typeface="Arial Bold" panose="020B0604020202020204" charset="0"/>
      <p:regular r:id="rId54"/>
    </p:embeddedFont>
    <p:embeddedFont>
      <p:font typeface="Canva Sans" panose="020B0604020202020204" charset="0"/>
      <p:regular r:id="rId55"/>
    </p:embeddedFont>
    <p:embeddedFont>
      <p:font typeface="Canva Sans Bold" panose="020B0604020202020204" charset="0"/>
      <p:regular r:id="rId56"/>
    </p:embeddedFont>
    <p:embeddedFont>
      <p:font typeface="Lato Bold" panose="020F0802020204030203" pitchFamily="34" charset="0"/>
      <p:regular r:id="rId57"/>
      <p:bold r:id="rId58"/>
    </p:embeddedFont>
    <p:embeddedFont>
      <p:font typeface="Lato Light" panose="020F0302020204030203" pitchFamily="34" charset="0"/>
      <p:regular r:id="rId59"/>
    </p:embeddedFont>
    <p:embeddedFont>
      <p:font typeface="Lato Light Italics" panose="020B0604020202020204" charset="0"/>
      <p:regular r:id="rId60"/>
    </p:embeddedFont>
    <p:embeddedFont>
      <p:font typeface="Oswald" pitchFamily="2" charset="0"/>
      <p:regular r:id="rId61"/>
      <p:bold r:id="rId62"/>
    </p:embeddedFont>
    <p:embeddedFont>
      <p:font typeface="Quattrocento Bold" panose="020B0604020202020204" charset="0"/>
      <p:regular r:id="rId63"/>
    </p:embeddedFont>
    <p:embeddedFont>
      <p:font typeface="Roboto Condensed Bold" panose="020B0604020202020204" charset="0"/>
      <p:regular r:id="rId64"/>
    </p:embeddedFont>
    <p:embeddedFont>
      <p:font typeface="Staatliches" pitchFamily="2" charset="0"/>
      <p:regular r:id="rId65"/>
    </p:embeddedFont>
  </p:embeddedFontLst>
  <p:custDataLst>
    <p:tags r:id="rId6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3" d="100"/>
          <a:sy n="53" d="100"/>
        </p:scale>
        <p:origin x="906"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10.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font" Target="fonts/font5.fntdata"/><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font" Target="fonts/font8.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3.fntdata"/><Relationship Id="rId64" Type="http://schemas.openxmlformats.org/officeDocument/2006/relationships/font" Target="fonts/font11.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6.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62" Type="http://schemas.openxmlformats.org/officeDocument/2006/relationships/font" Target="fonts/font9.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7.fntdata"/><Relationship Id="rId65"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08.10.2026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notesSlide" Target="../notesSlides/notesSlide2.xml"/><Relationship Id="rId7" Type="http://schemas.openxmlformats.org/officeDocument/2006/relationships/image" Target="../media/image8.jpe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7.svg"/><Relationship Id="rId5" Type="http://schemas.openxmlformats.org/officeDocument/2006/relationships/image" Target="../media/image6.jpeg"/><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9.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5.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png"/><Relationship Id="rId18" Type="http://schemas.openxmlformats.org/officeDocument/2006/relationships/image" Target="../media/image27.png"/><Relationship Id="rId3" Type="http://schemas.openxmlformats.org/officeDocument/2006/relationships/notesSlide" Target="../notesSlides/notesSlide7.xml"/><Relationship Id="rId21" Type="http://schemas.openxmlformats.org/officeDocument/2006/relationships/image" Target="../media/image30.png"/><Relationship Id="rId7" Type="http://schemas.openxmlformats.org/officeDocument/2006/relationships/image" Target="../media/image16.png"/><Relationship Id="rId12" Type="http://schemas.openxmlformats.org/officeDocument/2006/relationships/image" Target="../media/image21.png"/><Relationship Id="rId17" Type="http://schemas.openxmlformats.org/officeDocument/2006/relationships/image" Target="../media/image26.png"/><Relationship Id="rId2" Type="http://schemas.openxmlformats.org/officeDocument/2006/relationships/slideLayout" Target="../slideLayouts/slideLayout7.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tags" Target="../tags/tag9.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5" Type="http://schemas.openxmlformats.org/officeDocument/2006/relationships/image" Target="../media/image24.png"/><Relationship Id="rId23" Type="http://schemas.openxmlformats.org/officeDocument/2006/relationships/image" Target="../media/image32.png"/><Relationship Id="rId10" Type="http://schemas.openxmlformats.org/officeDocument/2006/relationships/image" Target="../media/image19.png"/><Relationship Id="rId19" Type="http://schemas.openxmlformats.org/officeDocument/2006/relationships/image" Target="../media/image28.png"/><Relationship Id="rId4" Type="http://schemas.openxmlformats.org/officeDocument/2006/relationships/image" Target="../media/image13.png"/><Relationship Id="rId9" Type="http://schemas.openxmlformats.org/officeDocument/2006/relationships/image" Target="../media/image18.png"/><Relationship Id="rId14" Type="http://schemas.openxmlformats.org/officeDocument/2006/relationships/image" Target="../media/image23.png"/><Relationship Id="rId22"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10.xml"/><Relationship Id="rId5" Type="http://schemas.openxmlformats.org/officeDocument/2006/relationships/image" Target="../media/image34.sv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notesSlide" Target="../notesSlides/notesSlide9.xml"/><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 Id="rId14" Type="http://schemas.openxmlformats.org/officeDocument/2006/relationships/image" Target="../media/image34.sv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2.xml"/><Relationship Id="rId4" Type="http://schemas.openxmlformats.org/officeDocument/2006/relationships/image" Target="../media/image34.svg"/></Relationships>
</file>

<file path=ppt/slides/_rels/slide1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notesSlide" Target="../notesSlides/notesSlide11.xml"/><Relationship Id="rId7"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 Id="rId9"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4.xml"/><Relationship Id="rId4" Type="http://schemas.openxmlformats.org/officeDocument/2006/relationships/image" Target="../media/image34.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tags" Target="../tags/tag15.xml"/><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52.jpeg"/><Relationship Id="rId4" Type="http://schemas.openxmlformats.org/officeDocument/2006/relationships/hyperlink" Target="https://docs.google.com/forms/d/e/1FAIpQLSc5wq0Znk2Jwx9c16a8yyT0lYiTAC-GgbXfCaLMLMS1Ow4RFw/viewfor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53.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7.xml"/><Relationship Id="rId1" Type="http://schemas.openxmlformats.org/officeDocument/2006/relationships/tags" Target="../tags/tag19.xml"/><Relationship Id="rId4" Type="http://schemas.openxmlformats.org/officeDocument/2006/relationships/image" Target="../media/image34.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ags" Target="../tags/tag20.xml"/><Relationship Id="rId5" Type="http://schemas.openxmlformats.org/officeDocument/2006/relationships/image" Target="../media/image55.jpeg"/><Relationship Id="rId4" Type="http://schemas.openxmlformats.org/officeDocument/2006/relationships/image" Target="../media/image5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34.sv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23.xml"/><Relationship Id="rId4" Type="http://schemas.openxmlformats.org/officeDocument/2006/relationships/image" Target="../media/image34.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56.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26.xml"/><Relationship Id="rId4" Type="http://schemas.openxmlformats.org/officeDocument/2006/relationships/image" Target="../media/image57.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27.xml"/><Relationship Id="rId5" Type="http://schemas.openxmlformats.org/officeDocument/2006/relationships/image" Target="../media/image57.png"/><Relationship Id="rId4" Type="http://schemas.openxmlformats.org/officeDocument/2006/relationships/hyperlink" Target="https://docs.google.com/forms/d/e/1FAIpQLSdokGocZse_7SBgZFtBTLUUUaUMQ2OhPHDoWngpew-g-IDO9Q/viewfor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30.xml"/><Relationship Id="rId4" Type="http://schemas.openxmlformats.org/officeDocument/2006/relationships/image" Target="../media/image34.sv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tags" Target="../tags/tag33.xml"/><Relationship Id="rId4" Type="http://schemas.openxmlformats.org/officeDocument/2006/relationships/image" Target="../media/image34.sv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hyperlink" Target="https://docs.google.com/forms/d/e/1FAIpQLSc4OOsQpqkcL-pmg4O-aK4BOoXzR2gOc4rQ-aH-FbrTNGJbsw/viewform" TargetMode="External"/></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notesSlide" Target="../notesSlides/notesSlide29.xml"/><Relationship Id="rId7"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36.xml"/><Relationship Id="rId6" Type="http://schemas.openxmlformats.org/officeDocument/2006/relationships/image" Target="../media/image62.png"/><Relationship Id="rId5" Type="http://schemas.openxmlformats.org/officeDocument/2006/relationships/image" Target="../media/image61.png"/><Relationship Id="rId10" Type="http://schemas.openxmlformats.org/officeDocument/2006/relationships/image" Target="../media/image34.svg"/><Relationship Id="rId4" Type="http://schemas.openxmlformats.org/officeDocument/2006/relationships/image" Target="../media/image60.png"/><Relationship Id="rId9" Type="http://schemas.openxmlformats.org/officeDocument/2006/relationships/image" Target="../media/image65.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7.xml"/><Relationship Id="rId1" Type="http://schemas.openxmlformats.org/officeDocument/2006/relationships/tags" Target="../tags/tag38.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7.xml"/><Relationship Id="rId1" Type="http://schemas.openxmlformats.org/officeDocument/2006/relationships/tags" Target="../tags/tag39.xml"/><Relationship Id="rId4" Type="http://schemas.openxmlformats.org/officeDocument/2006/relationships/image" Target="../media/image34.sv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7.xml"/><Relationship Id="rId1" Type="http://schemas.openxmlformats.org/officeDocument/2006/relationships/tags" Target="../tags/tag41.xml"/><Relationship Id="rId4" Type="http://schemas.openxmlformats.org/officeDocument/2006/relationships/image" Target="../media/image34.svg"/></Relationships>
</file>

<file path=ppt/slides/_rels/slide41.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notesSlide" Target="../notesSlides/notesSlide33.xml"/><Relationship Id="rId7"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tags" Target="../tags/tag42.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 Id="rId9"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tags" Target="../tags/tag43.xml"/><Relationship Id="rId4" Type="http://schemas.openxmlformats.org/officeDocument/2006/relationships/image" Target="../media/image73.png"/></Relationships>
</file>

<file path=ppt/slides/_rels/slide4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7.xml"/><Relationship Id="rId1" Type="http://schemas.openxmlformats.org/officeDocument/2006/relationships/tags" Target="../tags/tag45.xml"/><Relationship Id="rId5" Type="http://schemas.openxmlformats.org/officeDocument/2006/relationships/image" Target="../media/image75.png"/><Relationship Id="rId4" Type="http://schemas.openxmlformats.org/officeDocument/2006/relationships/image" Target="../media/image74.jpe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7.xml"/><Relationship Id="rId1" Type="http://schemas.openxmlformats.org/officeDocument/2006/relationships/tags" Target="../tags/tag46.xml"/><Relationship Id="rId5" Type="http://schemas.openxmlformats.org/officeDocument/2006/relationships/image" Target="../media/image34.svg"/><Relationship Id="rId4" Type="http://schemas.openxmlformats.org/officeDocument/2006/relationships/hyperlink" Target="https://docs.google.com/forms/d/e/1FAIpQLSf7amDDNkVsEShy57JwJCObuNDvh1s-xJ46R6AAICX7DFDQxQ/viewform" TargetMode="Externa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7.xml"/><Relationship Id="rId1" Type="http://schemas.openxmlformats.org/officeDocument/2006/relationships/tags" Target="../tags/tag48.xml"/><Relationship Id="rId5" Type="http://schemas.openxmlformats.org/officeDocument/2006/relationships/image" Target="../media/image76.png"/><Relationship Id="rId4" Type="http://schemas.openxmlformats.org/officeDocument/2006/relationships/hyperlink" Target="https://drive.google.com/file/d/1je2knhFacney5tNP0_wG8BQRlGwmBFrZ/view?usp=sharing"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77.svg"/><Relationship Id="rId2" Type="http://schemas.openxmlformats.org/officeDocument/2006/relationships/slideLayout" Target="../slideLayouts/slideLayout7.xml"/><Relationship Id="rId1" Type="http://schemas.openxmlformats.org/officeDocument/2006/relationships/tags" Target="../tags/tag49.xml"/><Relationship Id="rId6" Type="http://schemas.openxmlformats.org/officeDocument/2006/relationships/image" Target="../media/image78.png"/><Relationship Id="rId5" Type="http://schemas.openxmlformats.org/officeDocument/2006/relationships/hyperlink" Target="https://drive.google.com/file/d/1p_pqGq5BmIYaeDIhD2wZD_JWIKqm4qsK/view?usp=sharing" TargetMode="External"/><Relationship Id="rId4" Type="http://schemas.openxmlformats.org/officeDocument/2006/relationships/image" Target="../media/image6.jpeg"/></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1.xml"/><Relationship Id="rId7"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tags" Target="../tags/tag52.xml"/><Relationship Id="rId6" Type="http://schemas.openxmlformats.org/officeDocument/2006/relationships/image" Target="../media/image4.jpeg"/><Relationship Id="rId5" Type="http://schemas.openxmlformats.org/officeDocument/2006/relationships/image" Target="../media/image2.pn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779008" y="3511296"/>
            <a:ext cx="12508992" cy="6775704"/>
            <a:chOff x="0" y="0"/>
            <a:chExt cx="16678656" cy="9034272"/>
          </a:xfrm>
        </p:grpSpPr>
        <p:sp>
          <p:nvSpPr>
            <p:cNvPr id="3" name="Freeform 3"/>
            <p:cNvSpPr/>
            <p:nvPr/>
          </p:nvSpPr>
          <p:spPr>
            <a:xfrm>
              <a:off x="0" y="0"/>
              <a:ext cx="16678656" cy="9034272"/>
            </a:xfrm>
            <a:custGeom>
              <a:avLst/>
              <a:gdLst/>
              <a:ahLst/>
              <a:cxnLst/>
              <a:rect l="l" t="t" r="r" b="b"/>
              <a:pathLst>
                <a:path w="16678656" h="9034272">
                  <a:moveTo>
                    <a:pt x="0" y="0"/>
                  </a:moveTo>
                  <a:lnTo>
                    <a:pt x="16678656" y="0"/>
                  </a:lnTo>
                  <a:lnTo>
                    <a:pt x="16678656" y="9034272"/>
                  </a:lnTo>
                  <a:lnTo>
                    <a:pt x="0" y="9034272"/>
                  </a:lnTo>
                  <a:lnTo>
                    <a:pt x="0" y="0"/>
                  </a:lnTo>
                  <a:close/>
                </a:path>
              </a:pathLst>
            </a:custGeom>
            <a:blipFill>
              <a:blip r:embed="rId4"/>
              <a:stretch>
                <a:fillRect b="-23076"/>
              </a:stretch>
            </a:blipFill>
          </p:spPr>
          <p:txBody>
            <a:bodyPr/>
            <a:lstStyle/>
            <a:p>
              <a:endParaRPr lang="es-ES"/>
            </a:p>
          </p:txBody>
        </p:sp>
      </p:grpSp>
      <p:grpSp>
        <p:nvGrpSpPr>
          <p:cNvPr id="4" name="Group 4"/>
          <p:cNvGrpSpPr/>
          <p:nvPr/>
        </p:nvGrpSpPr>
        <p:grpSpPr>
          <a:xfrm>
            <a:off x="0" y="429768"/>
            <a:ext cx="10115550" cy="3562864"/>
            <a:chOff x="0" y="0"/>
            <a:chExt cx="13487400" cy="4750486"/>
          </a:xfrm>
        </p:grpSpPr>
        <p:sp>
          <p:nvSpPr>
            <p:cNvPr id="5" name="Freeform 5"/>
            <p:cNvSpPr/>
            <p:nvPr/>
          </p:nvSpPr>
          <p:spPr>
            <a:xfrm>
              <a:off x="0" y="0"/>
              <a:ext cx="13487531" cy="4750435"/>
            </a:xfrm>
            <a:custGeom>
              <a:avLst/>
              <a:gdLst/>
              <a:ahLst/>
              <a:cxnLst/>
              <a:rect l="l" t="t" r="r" b="b"/>
              <a:pathLst>
                <a:path w="13487531" h="4750435">
                  <a:moveTo>
                    <a:pt x="0" y="0"/>
                  </a:moveTo>
                  <a:lnTo>
                    <a:pt x="10679811" y="0"/>
                  </a:lnTo>
                  <a:lnTo>
                    <a:pt x="10707624" y="0"/>
                  </a:lnTo>
                  <a:lnTo>
                    <a:pt x="10707624" y="1524"/>
                  </a:lnTo>
                  <a:lnTo>
                    <a:pt x="11052175" y="20955"/>
                  </a:lnTo>
                  <a:cubicBezTo>
                    <a:pt x="11909425" y="117856"/>
                    <a:pt x="12674473" y="545846"/>
                    <a:pt x="13113004" y="1189990"/>
                  </a:cubicBezTo>
                  <a:cubicBezTo>
                    <a:pt x="13614146" y="1926209"/>
                    <a:pt x="13612240" y="2832862"/>
                    <a:pt x="13108051" y="3567684"/>
                  </a:cubicBezTo>
                  <a:cubicBezTo>
                    <a:pt x="12666853" y="4210558"/>
                    <a:pt x="11900027" y="4636262"/>
                    <a:pt x="11042396" y="4730623"/>
                  </a:cubicBezTo>
                  <a:lnTo>
                    <a:pt x="10707624" y="4748403"/>
                  </a:lnTo>
                  <a:lnTo>
                    <a:pt x="10707624" y="4750435"/>
                  </a:lnTo>
                  <a:lnTo>
                    <a:pt x="0" y="4750435"/>
                  </a:lnTo>
                  <a:close/>
                </a:path>
              </a:pathLst>
            </a:custGeom>
            <a:solidFill>
              <a:srgbClr val="003250"/>
            </a:solidFill>
          </p:spPr>
          <p:txBody>
            <a:bodyPr/>
            <a:lstStyle/>
            <a:p>
              <a:endParaRPr lang="es-ES"/>
            </a:p>
          </p:txBody>
        </p:sp>
      </p:grpSp>
      <p:grpSp>
        <p:nvGrpSpPr>
          <p:cNvPr id="6" name="Group 6"/>
          <p:cNvGrpSpPr/>
          <p:nvPr/>
        </p:nvGrpSpPr>
        <p:grpSpPr>
          <a:xfrm>
            <a:off x="11167615" y="508311"/>
            <a:ext cx="5884593" cy="2573484"/>
            <a:chOff x="0" y="0"/>
            <a:chExt cx="7846123" cy="3431311"/>
          </a:xfrm>
        </p:grpSpPr>
        <p:sp>
          <p:nvSpPr>
            <p:cNvPr id="7" name="Freeform 7" descr="En logotyp med en persons huvud inuti en cirkel.  Det AI-genererade innehållet kan vara felaktigt."/>
            <p:cNvSpPr/>
            <p:nvPr/>
          </p:nvSpPr>
          <p:spPr>
            <a:xfrm>
              <a:off x="0" y="0"/>
              <a:ext cx="7846187" cy="3431286"/>
            </a:xfrm>
            <a:custGeom>
              <a:avLst/>
              <a:gdLst/>
              <a:ahLst/>
              <a:cxnLst/>
              <a:rect l="l" t="t" r="r" b="b"/>
              <a:pathLst>
                <a:path w="7846187" h="3431286">
                  <a:moveTo>
                    <a:pt x="0" y="0"/>
                  </a:moveTo>
                  <a:lnTo>
                    <a:pt x="7846187" y="0"/>
                  </a:lnTo>
                  <a:lnTo>
                    <a:pt x="7846187" y="3431286"/>
                  </a:lnTo>
                  <a:lnTo>
                    <a:pt x="0" y="3431286"/>
                  </a:lnTo>
                  <a:lnTo>
                    <a:pt x="0" y="0"/>
                  </a:lnTo>
                  <a:close/>
                </a:path>
              </a:pathLst>
            </a:custGeom>
            <a:blipFill>
              <a:blip r:embed="rId5"/>
              <a:stretch>
                <a:fillRect/>
              </a:stretch>
            </a:blipFill>
          </p:spPr>
          <p:txBody>
            <a:bodyPr/>
            <a:lstStyle/>
            <a:p>
              <a:endParaRPr lang="es-ES"/>
            </a:p>
          </p:txBody>
        </p:sp>
      </p:grpSp>
      <p:grpSp>
        <p:nvGrpSpPr>
          <p:cNvPr id="8" name="Group 8"/>
          <p:cNvGrpSpPr/>
          <p:nvPr/>
        </p:nvGrpSpPr>
        <p:grpSpPr>
          <a:xfrm>
            <a:off x="1637005" y="5143500"/>
            <a:ext cx="2376973" cy="811768"/>
            <a:chOff x="0" y="0"/>
            <a:chExt cx="3169298" cy="1082358"/>
          </a:xfrm>
        </p:grpSpPr>
        <p:sp>
          <p:nvSpPr>
            <p:cNvPr id="9" name="Freeform 9"/>
            <p:cNvSpPr/>
            <p:nvPr/>
          </p:nvSpPr>
          <p:spPr>
            <a:xfrm>
              <a:off x="0" y="0"/>
              <a:ext cx="3169285" cy="1082294"/>
            </a:xfrm>
            <a:custGeom>
              <a:avLst/>
              <a:gdLst/>
              <a:ahLst/>
              <a:cxnLst/>
              <a:rect l="l" t="t" r="r" b="b"/>
              <a:pathLst>
                <a:path w="3169285" h="1082294">
                  <a:moveTo>
                    <a:pt x="0" y="0"/>
                  </a:moveTo>
                  <a:lnTo>
                    <a:pt x="3169285" y="0"/>
                  </a:lnTo>
                  <a:lnTo>
                    <a:pt x="3169285" y="1082294"/>
                  </a:lnTo>
                  <a:lnTo>
                    <a:pt x="0" y="1082294"/>
                  </a:lnTo>
                  <a:lnTo>
                    <a:pt x="0" y="0"/>
                  </a:lnTo>
                  <a:close/>
                </a:path>
              </a:pathLst>
            </a:custGeom>
            <a:blipFill>
              <a:blip r:embed="rId6"/>
              <a:stretch>
                <a:fillRect b="-2491"/>
              </a:stretch>
            </a:blipFill>
          </p:spPr>
          <p:txBody>
            <a:bodyPr/>
            <a:lstStyle/>
            <a:p>
              <a:endParaRPr lang="es-ES"/>
            </a:p>
          </p:txBody>
        </p:sp>
      </p:grpSp>
      <p:grpSp>
        <p:nvGrpSpPr>
          <p:cNvPr id="10" name="Group 10"/>
          <p:cNvGrpSpPr/>
          <p:nvPr/>
        </p:nvGrpSpPr>
        <p:grpSpPr>
          <a:xfrm>
            <a:off x="954672" y="6341488"/>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7"/>
              <a:stretch>
                <a:fillRect t="-850" b="-850"/>
              </a:stretch>
            </a:blipFill>
          </p:spPr>
          <p:txBody>
            <a:bodyPr/>
            <a:lstStyle/>
            <a:p>
              <a:endParaRPr lang="es-ES"/>
            </a:p>
          </p:txBody>
        </p:sp>
      </p:grpSp>
      <p:sp>
        <p:nvSpPr>
          <p:cNvPr id="12" name="TextBox 12"/>
          <p:cNvSpPr txBox="1"/>
          <p:nvPr/>
        </p:nvSpPr>
        <p:spPr>
          <a:xfrm>
            <a:off x="982085" y="7471296"/>
            <a:ext cx="3686813" cy="16097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
        <p:nvSpPr>
          <p:cNvPr id="13" name="TextBox 13"/>
          <p:cNvSpPr txBox="1"/>
          <p:nvPr/>
        </p:nvSpPr>
        <p:spPr>
          <a:xfrm>
            <a:off x="702226" y="1009650"/>
            <a:ext cx="8244221" cy="1933575"/>
          </a:xfrm>
          <a:prstGeom prst="rect">
            <a:avLst/>
          </a:prstGeom>
        </p:spPr>
        <p:txBody>
          <a:bodyPr lIns="0" tIns="0" rIns="0" bIns="0" rtlCol="0" anchor="t">
            <a:spAutoFit/>
          </a:bodyPr>
          <a:lstStyle/>
          <a:p>
            <a:pPr marL="0" lvl="0" indent="0" algn="l">
              <a:lnSpc>
                <a:spcPts val="5040"/>
              </a:lnSpc>
              <a:spcBef>
                <a:spcPct val="0"/>
              </a:spcBef>
            </a:pPr>
            <a:r>
              <a:rPr lang="en-US" sz="4200" b="1" u="none" strike="noStrike" dirty="0">
                <a:solidFill>
                  <a:srgbClr val="FFFFFF"/>
                </a:solidFill>
                <a:latin typeface="Quattrocento Bold"/>
                <a:ea typeface="Quattrocento Bold"/>
                <a:cs typeface="Quattrocento Bold"/>
                <a:sym typeface="Quattrocento Bold"/>
              </a:rPr>
              <a:t>Modul 3: </a:t>
            </a:r>
            <a:r>
              <a:rPr lang="en-US" sz="4200" b="1" u="none" strike="noStrike" dirty="0" err="1">
                <a:solidFill>
                  <a:srgbClr val="FFFFFF"/>
                </a:solidFill>
                <a:latin typeface="Quattrocento Bold"/>
                <a:ea typeface="Quattrocento Bold"/>
                <a:cs typeface="Quattrocento Bold"/>
                <a:sym typeface="Quattrocento Bold"/>
              </a:rPr>
              <a:t>Kritiskt</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tänkande</a:t>
            </a:r>
            <a:r>
              <a:rPr lang="en-US" sz="4200" b="1" u="none" strike="noStrike" dirty="0">
                <a:solidFill>
                  <a:srgbClr val="FFFFFF"/>
                </a:solidFill>
                <a:latin typeface="Quattrocento Bold"/>
                <a:ea typeface="Quattrocento Bold"/>
                <a:cs typeface="Quattrocento Bold"/>
                <a:sym typeface="Quattrocento Bold"/>
              </a:rPr>
              <a:t> och </a:t>
            </a:r>
            <a:r>
              <a:rPr lang="en-US" sz="4200" b="1" u="none" strike="noStrike" dirty="0" err="1">
                <a:solidFill>
                  <a:srgbClr val="FFFFFF"/>
                </a:solidFill>
                <a:latin typeface="Quattrocento Bold"/>
                <a:ea typeface="Quattrocento Bold"/>
                <a:cs typeface="Quattrocento Bold"/>
                <a:sym typeface="Quattrocento Bold"/>
              </a:rPr>
              <a:t>etiskt</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beslutsfattande</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inom</a:t>
            </a:r>
            <a:r>
              <a:rPr lang="en-US" sz="4200" b="1" u="none" strike="noStrike" dirty="0">
                <a:solidFill>
                  <a:srgbClr val="FFFFFF"/>
                </a:solidFill>
                <a:latin typeface="Quattrocento Bold"/>
                <a:ea typeface="Quattrocento Bold"/>
                <a:cs typeface="Quattrocento Bold"/>
                <a:sym typeface="Quattrocento Bold"/>
              </a:rPr>
              <a:t> </a:t>
            </a:r>
            <a:r>
              <a:rPr lang="en-US" sz="4200" b="1" u="none" strike="noStrike" dirty="0" err="1">
                <a:solidFill>
                  <a:srgbClr val="FFFFFF"/>
                </a:solidFill>
                <a:latin typeface="Quattrocento Bold"/>
                <a:ea typeface="Quattrocento Bold"/>
                <a:cs typeface="Quattrocento Bold"/>
                <a:sym typeface="Quattrocento Bold"/>
              </a:rPr>
              <a:t>yrkesutbildning</a:t>
            </a:r>
            <a:r>
              <a:rPr lang="en-US" sz="4200" b="1" u="none" strike="noStrike" dirty="0">
                <a:solidFill>
                  <a:srgbClr val="FFFFFF"/>
                </a:solidFill>
                <a:latin typeface="Quattrocento Bold"/>
                <a:ea typeface="Quattrocento Bold"/>
                <a:cs typeface="Quattrocento Bold"/>
                <a:sym typeface="Quattrocento Bold"/>
              </a:rPr>
              <a:t> för </a:t>
            </a:r>
            <a:r>
              <a:rPr lang="en-US" sz="4200" b="1" u="none" strike="noStrike" dirty="0" err="1">
                <a:solidFill>
                  <a:srgbClr val="FFFFFF"/>
                </a:solidFill>
                <a:latin typeface="Quattrocento Bold"/>
                <a:ea typeface="Quattrocento Bold"/>
                <a:cs typeface="Quattrocento Bold"/>
                <a:sym typeface="Quattrocento Bold"/>
              </a:rPr>
              <a:t>anställning</a:t>
            </a:r>
            <a:endParaRPr lang="en-US" sz="4200" b="1" u="none" strike="noStrike" dirty="0">
              <a:solidFill>
                <a:srgbClr val="FFFFFF"/>
              </a:solidFill>
              <a:latin typeface="Quattrocento Bold"/>
              <a:ea typeface="Quattrocento Bold"/>
              <a:cs typeface="Quattrocento Bold"/>
              <a:sym typeface="Quattrocento Bold"/>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001418" y="3532794"/>
            <a:ext cx="3221250" cy="3221250"/>
          </a:xfrm>
          <a:custGeom>
            <a:avLst/>
            <a:gdLst/>
            <a:ahLst/>
            <a:cxnLst/>
            <a:rect l="l" t="t" r="r" b="b"/>
            <a:pathLst>
              <a:path w="3221250" h="3221250">
                <a:moveTo>
                  <a:pt x="0" y="0"/>
                </a:moveTo>
                <a:lnTo>
                  <a:pt x="3221250" y="0"/>
                </a:lnTo>
                <a:lnTo>
                  <a:pt x="3221250" y="3221250"/>
                </a:lnTo>
                <a:lnTo>
                  <a:pt x="0" y="32212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grpSp>
        <p:nvGrpSpPr>
          <p:cNvPr id="3" name="Group 3"/>
          <p:cNvGrpSpPr/>
          <p:nvPr/>
        </p:nvGrpSpPr>
        <p:grpSpPr>
          <a:xfrm>
            <a:off x="1" y="3535680"/>
            <a:ext cx="8657939" cy="3215459"/>
            <a:chOff x="0" y="0"/>
            <a:chExt cx="11543919" cy="4287279"/>
          </a:xfrm>
        </p:grpSpPr>
        <p:sp>
          <p:nvSpPr>
            <p:cNvPr id="4" name="Freeform 4"/>
            <p:cNvSpPr/>
            <p:nvPr/>
          </p:nvSpPr>
          <p:spPr>
            <a:xfrm>
              <a:off x="0" y="0"/>
              <a:ext cx="11543919" cy="4287266"/>
            </a:xfrm>
            <a:custGeom>
              <a:avLst/>
              <a:gdLst/>
              <a:ahLst/>
              <a:cxnLst/>
              <a:rect l="l" t="t" r="r" b="b"/>
              <a:pathLst>
                <a:path w="11543919" h="4287266">
                  <a:moveTo>
                    <a:pt x="0" y="0"/>
                  </a:moveTo>
                  <a:lnTo>
                    <a:pt x="11543919" y="0"/>
                  </a:lnTo>
                  <a:lnTo>
                    <a:pt x="11543919" y="4287266"/>
                  </a:lnTo>
                  <a:lnTo>
                    <a:pt x="0" y="4287266"/>
                  </a:lnTo>
                  <a:close/>
                </a:path>
              </a:pathLst>
            </a:custGeom>
            <a:solidFill>
              <a:srgbClr val="003250"/>
            </a:solidFill>
          </p:spPr>
          <p:txBody>
            <a:bodyPr/>
            <a:lstStyle/>
            <a:p>
              <a:endParaRPr lang="es-ES"/>
            </a:p>
          </p:txBody>
        </p:sp>
      </p:grpSp>
      <p:grpSp>
        <p:nvGrpSpPr>
          <p:cNvPr id="5" name="Group 5"/>
          <p:cNvGrpSpPr/>
          <p:nvPr/>
        </p:nvGrpSpPr>
        <p:grpSpPr>
          <a:xfrm>
            <a:off x="801072" y="4475226"/>
            <a:ext cx="6293568" cy="1445514"/>
            <a:chOff x="0" y="0"/>
            <a:chExt cx="8391423" cy="1927352"/>
          </a:xfrm>
        </p:grpSpPr>
        <p:sp>
          <p:nvSpPr>
            <p:cNvPr id="6" name="Freeform 6"/>
            <p:cNvSpPr/>
            <p:nvPr/>
          </p:nvSpPr>
          <p:spPr>
            <a:xfrm>
              <a:off x="0" y="0"/>
              <a:ext cx="8391422" cy="1927347"/>
            </a:xfrm>
            <a:custGeom>
              <a:avLst/>
              <a:gdLst/>
              <a:ahLst/>
              <a:cxnLst/>
              <a:rect l="l" t="t" r="r" b="b"/>
              <a:pathLst>
                <a:path w="8391422" h="1927347">
                  <a:moveTo>
                    <a:pt x="0" y="0"/>
                  </a:moveTo>
                  <a:lnTo>
                    <a:pt x="8391422" y="0"/>
                  </a:lnTo>
                  <a:lnTo>
                    <a:pt x="8391422" y="1927347"/>
                  </a:lnTo>
                  <a:lnTo>
                    <a:pt x="0" y="1927347"/>
                  </a:lnTo>
                  <a:close/>
                </a:path>
              </a:pathLst>
            </a:custGeom>
            <a:blipFill>
              <a:blip r:embed="rId5">
                <a:alphaModFix amt="0"/>
              </a:blip>
              <a:stretch>
                <a:fillRect t="-39164" b="-30506"/>
              </a:stretch>
            </a:blipFill>
          </p:spPr>
          <p:txBody>
            <a:bodyPr/>
            <a:lstStyle/>
            <a:p>
              <a:endParaRPr lang="es-ES"/>
            </a:p>
          </p:txBody>
        </p:sp>
        <p:sp>
          <p:nvSpPr>
            <p:cNvPr id="7" name="TextBox 7"/>
            <p:cNvSpPr txBox="1"/>
            <p:nvPr/>
          </p:nvSpPr>
          <p:spPr>
            <a:xfrm>
              <a:off x="0" y="76200"/>
              <a:ext cx="8391423" cy="1851152"/>
            </a:xfrm>
            <a:prstGeom prst="rect">
              <a:avLst/>
            </a:prstGeom>
          </p:spPr>
          <p:txBody>
            <a:bodyPr lIns="0" tIns="0" rIns="0" bIns="0" rtlCol="0" anchor="ctr"/>
            <a:lstStyle/>
            <a:p>
              <a:pPr marL="0" lvl="0" indent="0" algn="l">
                <a:lnSpc>
                  <a:spcPts val="6480"/>
                </a:lnSpc>
                <a:spcBef>
                  <a:spcPct val="0"/>
                </a:spcBef>
              </a:pPr>
              <a:r>
                <a:rPr lang="en-US" sz="6000" u="none" strike="noStrike">
                  <a:solidFill>
                    <a:srgbClr val="FFFFFF"/>
                  </a:solidFill>
                  <a:latin typeface="Oswald"/>
                  <a:ea typeface="Oswald"/>
                  <a:cs typeface="Oswald"/>
                  <a:sym typeface="Oswald"/>
                </a:rPr>
                <a:t>NÖJD</a:t>
              </a:r>
            </a:p>
          </p:txBody>
        </p:sp>
      </p:grpSp>
      <p:sp>
        <p:nvSpPr>
          <p:cNvPr id="8" name="Freeform 8"/>
          <p:cNvSpPr/>
          <p:nvPr/>
        </p:nvSpPr>
        <p:spPr>
          <a:xfrm>
            <a:off x="7446550" y="1448305"/>
            <a:ext cx="4297499" cy="7733738"/>
          </a:xfrm>
          <a:custGeom>
            <a:avLst/>
            <a:gdLst/>
            <a:ahLst/>
            <a:cxnLst/>
            <a:rect l="l" t="t" r="r" b="b"/>
            <a:pathLst>
              <a:path w="4297499" h="7733738">
                <a:moveTo>
                  <a:pt x="0" y="0"/>
                </a:moveTo>
                <a:lnTo>
                  <a:pt x="4297499" y="0"/>
                </a:lnTo>
                <a:lnTo>
                  <a:pt x="4297499" y="7733738"/>
                </a:lnTo>
                <a:lnTo>
                  <a:pt x="0" y="773373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s-ES"/>
          </a:p>
        </p:txBody>
      </p:sp>
      <p:grpSp>
        <p:nvGrpSpPr>
          <p:cNvPr id="9" name="Group 9"/>
          <p:cNvGrpSpPr/>
          <p:nvPr/>
        </p:nvGrpSpPr>
        <p:grpSpPr>
          <a:xfrm>
            <a:off x="6855619" y="8243888"/>
            <a:ext cx="1700717" cy="1703699"/>
            <a:chOff x="0" y="0"/>
            <a:chExt cx="2267623" cy="2271598"/>
          </a:xfrm>
        </p:grpSpPr>
        <p:sp>
          <p:nvSpPr>
            <p:cNvPr id="10" name="Freeform 10"/>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1" name="Group 11"/>
          <p:cNvGrpSpPr/>
          <p:nvPr/>
        </p:nvGrpSpPr>
        <p:grpSpPr>
          <a:xfrm>
            <a:off x="7067093" y="8430273"/>
            <a:ext cx="1277779" cy="1280008"/>
            <a:chOff x="0" y="0"/>
            <a:chExt cx="1703705" cy="1706677"/>
          </a:xfrm>
        </p:grpSpPr>
        <p:sp>
          <p:nvSpPr>
            <p:cNvPr id="12" name="Freeform 12"/>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3" name="Group 13"/>
          <p:cNvGrpSpPr/>
          <p:nvPr/>
        </p:nvGrpSpPr>
        <p:grpSpPr>
          <a:xfrm>
            <a:off x="10057047" y="2088413"/>
            <a:ext cx="1700717" cy="1703699"/>
            <a:chOff x="0" y="0"/>
            <a:chExt cx="2267623" cy="2271598"/>
          </a:xfrm>
        </p:grpSpPr>
        <p:sp>
          <p:nvSpPr>
            <p:cNvPr id="14" name="Freeform 14"/>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5" name="Group 15"/>
          <p:cNvGrpSpPr/>
          <p:nvPr/>
        </p:nvGrpSpPr>
        <p:grpSpPr>
          <a:xfrm>
            <a:off x="10255377" y="2291077"/>
            <a:ext cx="1277779" cy="1280008"/>
            <a:chOff x="0" y="0"/>
            <a:chExt cx="1703705" cy="1706677"/>
          </a:xfrm>
        </p:grpSpPr>
        <p:sp>
          <p:nvSpPr>
            <p:cNvPr id="16" name="Freeform 16"/>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17" name="Group 17"/>
          <p:cNvGrpSpPr/>
          <p:nvPr/>
        </p:nvGrpSpPr>
        <p:grpSpPr>
          <a:xfrm>
            <a:off x="10415530" y="6341897"/>
            <a:ext cx="1700717" cy="1703699"/>
            <a:chOff x="0" y="0"/>
            <a:chExt cx="2267623" cy="2271598"/>
          </a:xfrm>
        </p:grpSpPr>
        <p:sp>
          <p:nvSpPr>
            <p:cNvPr id="18" name="Freeform 18"/>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19" name="Group 19"/>
          <p:cNvGrpSpPr/>
          <p:nvPr/>
        </p:nvGrpSpPr>
        <p:grpSpPr>
          <a:xfrm>
            <a:off x="10615622" y="6558534"/>
            <a:ext cx="1277779" cy="1280008"/>
            <a:chOff x="0" y="0"/>
            <a:chExt cx="1703705" cy="1706677"/>
          </a:xfrm>
        </p:grpSpPr>
        <p:sp>
          <p:nvSpPr>
            <p:cNvPr id="20" name="Freeform 20"/>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1" name="Group 21"/>
          <p:cNvGrpSpPr/>
          <p:nvPr/>
        </p:nvGrpSpPr>
        <p:grpSpPr>
          <a:xfrm>
            <a:off x="6616256" y="539182"/>
            <a:ext cx="1700717" cy="1703699"/>
            <a:chOff x="0" y="0"/>
            <a:chExt cx="2267623" cy="2271598"/>
          </a:xfrm>
        </p:grpSpPr>
        <p:sp>
          <p:nvSpPr>
            <p:cNvPr id="22" name="Freeform 22"/>
            <p:cNvSpPr/>
            <p:nvPr/>
          </p:nvSpPr>
          <p:spPr>
            <a:xfrm>
              <a:off x="95" y="-48"/>
              <a:ext cx="2267601" cy="2271490"/>
            </a:xfrm>
            <a:custGeom>
              <a:avLst/>
              <a:gdLst/>
              <a:ahLst/>
              <a:cxnLst/>
              <a:rect l="l" t="t" r="r" b="b"/>
              <a:pathLst>
                <a:path w="2267601" h="2271490">
                  <a:moveTo>
                    <a:pt x="332137" y="332661"/>
                  </a:moveTo>
                  <a:cubicBezTo>
                    <a:pt x="-110712" y="776145"/>
                    <a:pt x="-110712" y="1495346"/>
                    <a:pt x="332137" y="1938830"/>
                  </a:cubicBezTo>
                  <a:cubicBezTo>
                    <a:pt x="774986" y="2382314"/>
                    <a:pt x="1492790" y="2382441"/>
                    <a:pt x="1935512" y="1938830"/>
                  </a:cubicBezTo>
                  <a:cubicBezTo>
                    <a:pt x="2378234" y="1495219"/>
                    <a:pt x="2378361" y="776145"/>
                    <a:pt x="1935512" y="332661"/>
                  </a:cubicBezTo>
                  <a:cubicBezTo>
                    <a:pt x="1492663" y="-110823"/>
                    <a:pt x="774859" y="-110950"/>
                    <a:pt x="332137" y="332661"/>
                  </a:cubicBezTo>
                  <a:close/>
                </a:path>
              </a:pathLst>
            </a:custGeom>
            <a:solidFill>
              <a:srgbClr val="DCDDE0">
                <a:alpha val="7059"/>
              </a:srgbClr>
            </a:solidFill>
          </p:spPr>
          <p:txBody>
            <a:bodyPr/>
            <a:lstStyle/>
            <a:p>
              <a:endParaRPr lang="es-ES"/>
            </a:p>
          </p:txBody>
        </p:sp>
      </p:grpSp>
      <p:grpSp>
        <p:nvGrpSpPr>
          <p:cNvPr id="23" name="Group 23"/>
          <p:cNvGrpSpPr/>
          <p:nvPr/>
        </p:nvGrpSpPr>
        <p:grpSpPr>
          <a:xfrm>
            <a:off x="6797535" y="738711"/>
            <a:ext cx="1277779" cy="1280017"/>
            <a:chOff x="0" y="0"/>
            <a:chExt cx="1703705" cy="1706690"/>
          </a:xfrm>
        </p:grpSpPr>
        <p:sp>
          <p:nvSpPr>
            <p:cNvPr id="24" name="Freeform 24"/>
            <p:cNvSpPr/>
            <p:nvPr/>
          </p:nvSpPr>
          <p:spPr>
            <a:xfrm>
              <a:off x="0" y="0"/>
              <a:ext cx="1703657" cy="1706626"/>
            </a:xfrm>
            <a:custGeom>
              <a:avLst/>
              <a:gdLst/>
              <a:ahLst/>
              <a:cxnLst/>
              <a:rect l="l" t="t" r="r" b="b"/>
              <a:pathLst>
                <a:path w="1703657" h="1706626">
                  <a:moveTo>
                    <a:pt x="249555" y="249936"/>
                  </a:moveTo>
                  <a:cubicBezTo>
                    <a:pt x="-83185" y="583184"/>
                    <a:pt x="-83185" y="1123442"/>
                    <a:pt x="249555" y="1456690"/>
                  </a:cubicBezTo>
                  <a:cubicBezTo>
                    <a:pt x="582295" y="1789938"/>
                    <a:pt x="1121537" y="1789938"/>
                    <a:pt x="1454150" y="1456690"/>
                  </a:cubicBezTo>
                  <a:cubicBezTo>
                    <a:pt x="1786763" y="1123442"/>
                    <a:pt x="1786890" y="583184"/>
                    <a:pt x="1454150" y="249936"/>
                  </a:cubicBezTo>
                  <a:cubicBezTo>
                    <a:pt x="1121410" y="-83312"/>
                    <a:pt x="582168" y="-83312"/>
                    <a:pt x="249555" y="249936"/>
                  </a:cubicBezTo>
                  <a:close/>
                </a:path>
              </a:pathLst>
            </a:custGeom>
            <a:solidFill>
              <a:srgbClr val="F0C8B9"/>
            </a:solidFill>
          </p:spPr>
          <p:txBody>
            <a:bodyPr/>
            <a:lstStyle/>
            <a:p>
              <a:endParaRPr lang="es-ES"/>
            </a:p>
          </p:txBody>
        </p:sp>
      </p:grpSp>
      <p:grpSp>
        <p:nvGrpSpPr>
          <p:cNvPr id="25" name="Group 25"/>
          <p:cNvGrpSpPr/>
          <p:nvPr/>
        </p:nvGrpSpPr>
        <p:grpSpPr>
          <a:xfrm>
            <a:off x="670855" y="738711"/>
            <a:ext cx="5945400" cy="1506931"/>
            <a:chOff x="0" y="0"/>
            <a:chExt cx="7927200" cy="2009241"/>
          </a:xfrm>
        </p:grpSpPr>
        <p:sp>
          <p:nvSpPr>
            <p:cNvPr id="26" name="Freeform 26"/>
            <p:cNvSpPr/>
            <p:nvPr/>
          </p:nvSpPr>
          <p:spPr>
            <a:xfrm>
              <a:off x="0" y="0"/>
              <a:ext cx="7927200" cy="2009243"/>
            </a:xfrm>
            <a:custGeom>
              <a:avLst/>
              <a:gdLst/>
              <a:ahLst/>
              <a:cxnLst/>
              <a:rect l="l" t="t" r="r" b="b"/>
              <a:pathLst>
                <a:path w="7927200" h="2009243">
                  <a:moveTo>
                    <a:pt x="0" y="0"/>
                  </a:moveTo>
                  <a:lnTo>
                    <a:pt x="7927200" y="0"/>
                  </a:lnTo>
                  <a:lnTo>
                    <a:pt x="7927200" y="2009243"/>
                  </a:lnTo>
                  <a:lnTo>
                    <a:pt x="0" y="2009243"/>
                  </a:lnTo>
                  <a:close/>
                </a:path>
              </a:pathLst>
            </a:custGeom>
            <a:blipFill>
              <a:blip r:embed="rId5">
                <a:alphaModFix amt="0"/>
              </a:blip>
              <a:stretch>
                <a:fillRect t="-47506" b="-6244"/>
              </a:stretch>
            </a:blipFill>
          </p:spPr>
          <p:txBody>
            <a:bodyPr/>
            <a:lstStyle/>
            <a:p>
              <a:endParaRPr lang="es-ES"/>
            </a:p>
          </p:txBody>
        </p:sp>
        <p:sp>
          <p:nvSpPr>
            <p:cNvPr id="27" name="TextBox 27"/>
            <p:cNvSpPr txBox="1"/>
            <p:nvPr/>
          </p:nvSpPr>
          <p:spPr>
            <a:xfrm>
              <a:off x="0" y="9525"/>
              <a:ext cx="7927200" cy="1999716"/>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ENHET 1: UTVÄRDERING AV AI-BASERADE BESLUT OCH FÖRSTÅELSE AV DERAS PEDAGOGISKA INVERKAN</a:t>
              </a:r>
            </a:p>
          </p:txBody>
        </p:sp>
      </p:grpSp>
      <p:grpSp>
        <p:nvGrpSpPr>
          <p:cNvPr id="28" name="Group 28"/>
          <p:cNvGrpSpPr/>
          <p:nvPr/>
        </p:nvGrpSpPr>
        <p:grpSpPr>
          <a:xfrm>
            <a:off x="12047277" y="2144496"/>
            <a:ext cx="5149110" cy="1506931"/>
            <a:chOff x="0" y="0"/>
            <a:chExt cx="6865480" cy="2009241"/>
          </a:xfrm>
        </p:grpSpPr>
        <p:sp>
          <p:nvSpPr>
            <p:cNvPr id="29" name="Freeform 29"/>
            <p:cNvSpPr/>
            <p:nvPr/>
          </p:nvSpPr>
          <p:spPr>
            <a:xfrm>
              <a:off x="0" y="0"/>
              <a:ext cx="6865479" cy="2009245"/>
            </a:xfrm>
            <a:custGeom>
              <a:avLst/>
              <a:gdLst/>
              <a:ahLst/>
              <a:cxnLst/>
              <a:rect l="l" t="t" r="r" b="b"/>
              <a:pathLst>
                <a:path w="6865479" h="2009245">
                  <a:moveTo>
                    <a:pt x="0" y="0"/>
                  </a:moveTo>
                  <a:lnTo>
                    <a:pt x="6865479" y="0"/>
                  </a:lnTo>
                  <a:lnTo>
                    <a:pt x="6865479" y="2009245"/>
                  </a:lnTo>
                  <a:lnTo>
                    <a:pt x="0" y="2009245"/>
                  </a:lnTo>
                  <a:close/>
                </a:path>
              </a:pathLst>
            </a:custGeom>
            <a:blipFill>
              <a:blip r:embed="rId5">
                <a:alphaModFix amt="0"/>
              </a:blip>
              <a:stretch>
                <a:fillRect t="-48926" r="-13489" b="-2194"/>
              </a:stretch>
            </a:blipFill>
          </p:spPr>
          <p:txBody>
            <a:bodyPr/>
            <a:lstStyle/>
            <a:p>
              <a:endParaRPr lang="es-ES"/>
            </a:p>
          </p:txBody>
        </p:sp>
        <p:sp>
          <p:nvSpPr>
            <p:cNvPr id="30" name="TextBox 30"/>
            <p:cNvSpPr txBox="1"/>
            <p:nvPr/>
          </p:nvSpPr>
          <p:spPr>
            <a:xfrm>
              <a:off x="0" y="9525"/>
              <a:ext cx="6865480" cy="1999716"/>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ENHET 2: ATT IDENTIFIERA OCH HANTERA DE ETISKA UTMANINGARNA MED ATT ANVÄNDA AI I KLASSRUMMET</a:t>
              </a:r>
            </a:p>
          </p:txBody>
        </p:sp>
      </p:grpSp>
      <p:grpSp>
        <p:nvGrpSpPr>
          <p:cNvPr id="31" name="Group 31"/>
          <p:cNvGrpSpPr/>
          <p:nvPr/>
        </p:nvGrpSpPr>
        <p:grpSpPr>
          <a:xfrm>
            <a:off x="1733661" y="8136336"/>
            <a:ext cx="5530809" cy="1811250"/>
            <a:chOff x="0" y="0"/>
            <a:chExt cx="7374412" cy="2415000"/>
          </a:xfrm>
        </p:grpSpPr>
        <p:sp>
          <p:nvSpPr>
            <p:cNvPr id="32" name="Freeform 32"/>
            <p:cNvSpPr/>
            <p:nvPr/>
          </p:nvSpPr>
          <p:spPr>
            <a:xfrm>
              <a:off x="0" y="0"/>
              <a:ext cx="7374417" cy="2415006"/>
            </a:xfrm>
            <a:custGeom>
              <a:avLst/>
              <a:gdLst/>
              <a:ahLst/>
              <a:cxnLst/>
              <a:rect l="l" t="t" r="r" b="b"/>
              <a:pathLst>
                <a:path w="7374417" h="2415006">
                  <a:moveTo>
                    <a:pt x="0" y="0"/>
                  </a:moveTo>
                  <a:lnTo>
                    <a:pt x="7374417" y="0"/>
                  </a:lnTo>
                  <a:lnTo>
                    <a:pt x="7374417" y="2415006"/>
                  </a:lnTo>
                  <a:lnTo>
                    <a:pt x="0" y="2415006"/>
                  </a:lnTo>
                  <a:close/>
                </a:path>
              </a:pathLst>
            </a:custGeom>
            <a:blipFill>
              <a:blip r:embed="rId5">
                <a:alphaModFix amt="0"/>
              </a:blip>
              <a:stretch>
                <a:fillRect t="-15816" r="-10617" b="-15816"/>
              </a:stretch>
            </a:blipFill>
          </p:spPr>
          <p:txBody>
            <a:bodyPr/>
            <a:lstStyle/>
            <a:p>
              <a:endParaRPr lang="es-ES"/>
            </a:p>
          </p:txBody>
        </p:sp>
        <p:sp>
          <p:nvSpPr>
            <p:cNvPr id="33" name="TextBox 33"/>
            <p:cNvSpPr txBox="1"/>
            <p:nvPr/>
          </p:nvSpPr>
          <p:spPr>
            <a:xfrm>
              <a:off x="0" y="9525"/>
              <a:ext cx="7374412" cy="2405475"/>
            </a:xfrm>
            <a:prstGeom prst="rect">
              <a:avLst/>
            </a:prstGeom>
          </p:spPr>
          <p:txBody>
            <a:bodyPr lIns="0" tIns="0" rIns="0" bIns="0" rtlCol="0" anchor="ctr"/>
            <a:lstStyle/>
            <a:p>
              <a:pPr marL="0" lvl="0" indent="0" algn="ctr">
                <a:lnSpc>
                  <a:spcPts val="3359"/>
                </a:lnSpc>
                <a:spcBef>
                  <a:spcPct val="0"/>
                </a:spcBef>
              </a:pPr>
              <a:r>
                <a:rPr lang="en-US" sz="2799" u="none" strike="noStrike" dirty="0">
                  <a:solidFill>
                    <a:srgbClr val="000000"/>
                  </a:solidFill>
                  <a:latin typeface="Oswald"/>
                  <a:ea typeface="Oswald"/>
                  <a:cs typeface="Oswald"/>
                  <a:sym typeface="Oswald"/>
                </a:rPr>
                <a:t>ENHET 4: STÄRKA DIGITAL OCH MEDIEKUNSKAP FÖR KRITISK UTVÄRDERING AV AI</a:t>
              </a:r>
            </a:p>
          </p:txBody>
        </p:sp>
      </p:grpSp>
      <p:grpSp>
        <p:nvGrpSpPr>
          <p:cNvPr id="34" name="Group 34"/>
          <p:cNvGrpSpPr/>
          <p:nvPr/>
        </p:nvGrpSpPr>
        <p:grpSpPr>
          <a:xfrm>
            <a:off x="6655927" y="3580047"/>
            <a:ext cx="3294002" cy="3147593"/>
            <a:chOff x="0" y="0"/>
            <a:chExt cx="4392003" cy="4196791"/>
          </a:xfrm>
        </p:grpSpPr>
        <p:sp>
          <p:nvSpPr>
            <p:cNvPr id="35" name="Freeform 35"/>
            <p:cNvSpPr/>
            <p:nvPr/>
          </p:nvSpPr>
          <p:spPr>
            <a:xfrm>
              <a:off x="0" y="0"/>
              <a:ext cx="4392041" cy="4196842"/>
            </a:xfrm>
            <a:custGeom>
              <a:avLst/>
              <a:gdLst/>
              <a:ahLst/>
              <a:cxnLst/>
              <a:rect l="l" t="t" r="r" b="b"/>
              <a:pathLst>
                <a:path w="4392041" h="4196842">
                  <a:moveTo>
                    <a:pt x="0" y="0"/>
                  </a:moveTo>
                  <a:lnTo>
                    <a:pt x="4392041" y="0"/>
                  </a:lnTo>
                  <a:lnTo>
                    <a:pt x="4392041" y="4196842"/>
                  </a:lnTo>
                  <a:lnTo>
                    <a:pt x="0" y="4196842"/>
                  </a:lnTo>
                  <a:lnTo>
                    <a:pt x="0" y="0"/>
                  </a:lnTo>
                  <a:close/>
                </a:path>
              </a:pathLst>
            </a:custGeom>
            <a:blipFill>
              <a:blip r:embed="rId7"/>
              <a:stretch>
                <a:fillRect r="-42703" b="1"/>
              </a:stretch>
            </a:blipFill>
          </p:spPr>
          <p:txBody>
            <a:bodyPr/>
            <a:lstStyle/>
            <a:p>
              <a:endParaRPr lang="es-ES"/>
            </a:p>
          </p:txBody>
        </p:sp>
      </p:grpSp>
      <p:sp>
        <p:nvSpPr>
          <p:cNvPr id="36" name="TextBox 36"/>
          <p:cNvSpPr txBox="1"/>
          <p:nvPr/>
        </p:nvSpPr>
        <p:spPr>
          <a:xfrm>
            <a:off x="7264470" y="998849"/>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1</a:t>
            </a:r>
          </a:p>
        </p:txBody>
      </p:sp>
      <p:sp>
        <p:nvSpPr>
          <p:cNvPr id="37" name="TextBox 37"/>
          <p:cNvSpPr txBox="1"/>
          <p:nvPr/>
        </p:nvSpPr>
        <p:spPr>
          <a:xfrm>
            <a:off x="10741666" y="256272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2</a:t>
            </a:r>
          </a:p>
        </p:txBody>
      </p:sp>
      <p:sp>
        <p:nvSpPr>
          <p:cNvPr id="38" name="TextBox 38"/>
          <p:cNvSpPr txBox="1"/>
          <p:nvPr/>
        </p:nvSpPr>
        <p:spPr>
          <a:xfrm>
            <a:off x="11100149" y="680084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3</a:t>
            </a:r>
          </a:p>
        </p:txBody>
      </p:sp>
      <p:sp>
        <p:nvSpPr>
          <p:cNvPr id="39" name="TextBox 39"/>
          <p:cNvSpPr txBox="1"/>
          <p:nvPr/>
        </p:nvSpPr>
        <p:spPr>
          <a:xfrm>
            <a:off x="7528408" y="8697620"/>
            <a:ext cx="331589" cy="695325"/>
          </a:xfrm>
          <a:prstGeom prst="rect">
            <a:avLst/>
          </a:prstGeom>
        </p:spPr>
        <p:txBody>
          <a:bodyPr lIns="0" tIns="0" rIns="0" bIns="0" rtlCol="0" anchor="t">
            <a:spAutoFit/>
          </a:bodyPr>
          <a:lstStyle/>
          <a:p>
            <a:pPr marL="0" lvl="0" indent="0" algn="l">
              <a:lnSpc>
                <a:spcPts val="5400"/>
              </a:lnSpc>
              <a:spcBef>
                <a:spcPct val="0"/>
              </a:spcBef>
            </a:pPr>
            <a:r>
              <a:rPr lang="en-US" sz="4500" u="none" strike="noStrike">
                <a:solidFill>
                  <a:srgbClr val="53575E"/>
                </a:solidFill>
                <a:latin typeface="Lato Light"/>
                <a:ea typeface="Lato Light"/>
                <a:cs typeface="Lato Light"/>
                <a:sym typeface="Lato Light"/>
              </a:rPr>
              <a:t>4</a:t>
            </a:r>
          </a:p>
        </p:txBody>
      </p:sp>
      <p:sp>
        <p:nvSpPr>
          <p:cNvPr id="40" name="TextBox 40"/>
          <p:cNvSpPr txBox="1"/>
          <p:nvPr/>
        </p:nvSpPr>
        <p:spPr>
          <a:xfrm>
            <a:off x="12373423" y="6407125"/>
            <a:ext cx="4889640" cy="1959511"/>
          </a:xfrm>
          <a:prstGeom prst="rect">
            <a:avLst/>
          </a:prstGeom>
        </p:spPr>
        <p:txBody>
          <a:bodyPr lIns="0" tIns="0" rIns="0" bIns="0" rtlCol="0" anchor="t">
            <a:spAutoFit/>
          </a:bodyPr>
          <a:lstStyle/>
          <a:p>
            <a:pPr marL="0" lvl="0" indent="0" algn="ctr">
              <a:lnSpc>
                <a:spcPts val="3863"/>
              </a:lnSpc>
              <a:spcBef>
                <a:spcPct val="0"/>
              </a:spcBef>
            </a:pPr>
            <a:r>
              <a:rPr lang="en-US" sz="2799" u="none" strike="noStrike" dirty="0">
                <a:solidFill>
                  <a:srgbClr val="000000"/>
                </a:solidFill>
                <a:latin typeface="Oswald"/>
                <a:ea typeface="Oswald"/>
                <a:cs typeface="Oswald"/>
                <a:sym typeface="Oswald"/>
              </a:rPr>
              <a:t>ENHET 3: TILLÄMPNING AV ETISKA RESONEMANGSMODELLER I UTBILDNINGS- OCH BEDÖMNINGSSAMMANHANG</a:t>
            </a:r>
          </a:p>
        </p:txBody>
      </p:sp>
      <p:grpSp>
        <p:nvGrpSpPr>
          <p:cNvPr id="41" name="Group 43">
            <a:extLst>
              <a:ext uri="{FF2B5EF4-FFF2-40B4-BE49-F238E27FC236}">
                <a16:creationId xmlns:a16="http://schemas.microsoft.com/office/drawing/2014/main" id="{0CF10CE0-8A53-8EC2-1ACD-8D37ED5F65D8}"/>
              </a:ext>
            </a:extLst>
          </p:cNvPr>
          <p:cNvGrpSpPr/>
          <p:nvPr/>
        </p:nvGrpSpPr>
        <p:grpSpPr>
          <a:xfrm>
            <a:off x="14965994" y="349444"/>
            <a:ext cx="2799445" cy="1224267"/>
            <a:chOff x="0" y="0"/>
            <a:chExt cx="3732593" cy="1632356"/>
          </a:xfrm>
        </p:grpSpPr>
        <p:sp>
          <p:nvSpPr>
            <p:cNvPr id="42" name="Freeform 44" descr="A logo with a person's head in a circle  AI-generated content may be incorrect.">
              <a:extLst>
                <a:ext uri="{FF2B5EF4-FFF2-40B4-BE49-F238E27FC236}">
                  <a16:creationId xmlns:a16="http://schemas.microsoft.com/office/drawing/2014/main" id="{C2082039-DB1D-DF04-5AFD-47FAE1A345EF}"/>
                </a:ext>
              </a:extLst>
            </p:cNvPr>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8"/>
              <a:stretch>
                <a:fillRect r="1" b="-1"/>
              </a:stretch>
            </a:blipFill>
          </p:spPr>
          <p:txBody>
            <a:bodyPr/>
            <a:lstStyle/>
            <a:p>
              <a:endParaRPr lang="en-GB"/>
            </a:p>
          </p:txBody>
        </p:sp>
      </p:gr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931888" y="517017"/>
            <a:ext cx="8120691"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LÄRANDEMÅL</a:t>
            </a:r>
          </a:p>
        </p:txBody>
      </p:sp>
      <p:grpSp>
        <p:nvGrpSpPr>
          <p:cNvPr id="3" name="Group 3"/>
          <p:cNvGrpSpPr/>
          <p:nvPr/>
        </p:nvGrpSpPr>
        <p:grpSpPr>
          <a:xfrm>
            <a:off x="1344268" y="6428996"/>
            <a:ext cx="409975" cy="863879"/>
            <a:chOff x="0" y="0"/>
            <a:chExt cx="546633" cy="1151839"/>
          </a:xfrm>
        </p:grpSpPr>
        <p:sp>
          <p:nvSpPr>
            <p:cNvPr id="4" name="Freeform 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5" name="TextBox 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6" name="Group 6"/>
          <p:cNvGrpSpPr/>
          <p:nvPr/>
        </p:nvGrpSpPr>
        <p:grpSpPr>
          <a:xfrm>
            <a:off x="15515730" y="6644059"/>
            <a:ext cx="1639262" cy="2121370"/>
            <a:chOff x="0" y="0"/>
            <a:chExt cx="2185683" cy="2828493"/>
          </a:xfrm>
        </p:grpSpPr>
        <p:sp>
          <p:nvSpPr>
            <p:cNvPr id="7" name="Freeform 7" descr="En bild som innehåller en antenn  Automatiskt genererad beskrivning"/>
            <p:cNvSpPr/>
            <p:nvPr/>
          </p:nvSpPr>
          <p:spPr>
            <a:xfrm>
              <a:off x="0" y="0"/>
              <a:ext cx="2185670" cy="2828544"/>
            </a:xfrm>
            <a:custGeom>
              <a:avLst/>
              <a:gdLst/>
              <a:ahLst/>
              <a:cxnLst/>
              <a:rect l="l" t="t" r="r" b="b"/>
              <a:pathLst>
                <a:path w="2185670" h="2828544">
                  <a:moveTo>
                    <a:pt x="0" y="0"/>
                  </a:moveTo>
                  <a:lnTo>
                    <a:pt x="2185670" y="0"/>
                  </a:lnTo>
                  <a:lnTo>
                    <a:pt x="2185670" y="2828544"/>
                  </a:lnTo>
                  <a:lnTo>
                    <a:pt x="0" y="2828544"/>
                  </a:lnTo>
                  <a:lnTo>
                    <a:pt x="0" y="0"/>
                  </a:lnTo>
                  <a:close/>
                </a:path>
              </a:pathLst>
            </a:custGeom>
            <a:blipFill>
              <a:blip r:embed="rId5"/>
              <a:stretch>
                <a:fillRect l="-34280" t="-30435" r="-143905" b="-29590"/>
              </a:stretch>
            </a:blipFill>
          </p:spPr>
          <p:txBody>
            <a:bodyPr/>
            <a:lstStyle/>
            <a:p>
              <a:endParaRPr lang="es-ES"/>
            </a:p>
          </p:txBody>
        </p:sp>
      </p:grpSp>
      <p:grpSp>
        <p:nvGrpSpPr>
          <p:cNvPr id="8" name="Group 8"/>
          <p:cNvGrpSpPr/>
          <p:nvPr/>
        </p:nvGrpSpPr>
        <p:grpSpPr>
          <a:xfrm>
            <a:off x="15524131" y="2592591"/>
            <a:ext cx="1728340" cy="2414454"/>
            <a:chOff x="0" y="0"/>
            <a:chExt cx="2304453" cy="3219272"/>
          </a:xfrm>
        </p:grpSpPr>
        <p:sp>
          <p:nvSpPr>
            <p:cNvPr id="9" name="Freeform 9" descr="En bild som innehåller en antenn  Automatiskt genererad beskrivning"/>
            <p:cNvSpPr/>
            <p:nvPr/>
          </p:nvSpPr>
          <p:spPr>
            <a:xfrm>
              <a:off x="0" y="0"/>
              <a:ext cx="2304415" cy="3219323"/>
            </a:xfrm>
            <a:custGeom>
              <a:avLst/>
              <a:gdLst/>
              <a:ahLst/>
              <a:cxnLst/>
              <a:rect l="l" t="t" r="r" b="b"/>
              <a:pathLst>
                <a:path w="2304415" h="3219323">
                  <a:moveTo>
                    <a:pt x="0" y="0"/>
                  </a:moveTo>
                  <a:lnTo>
                    <a:pt x="2304415" y="0"/>
                  </a:lnTo>
                  <a:lnTo>
                    <a:pt x="2304415" y="3219323"/>
                  </a:lnTo>
                  <a:lnTo>
                    <a:pt x="0" y="3219323"/>
                  </a:lnTo>
                  <a:lnTo>
                    <a:pt x="0" y="0"/>
                  </a:lnTo>
                  <a:close/>
                </a:path>
              </a:pathLst>
            </a:custGeom>
            <a:blipFill>
              <a:blip r:embed="rId5"/>
              <a:stretch>
                <a:fillRect l="-143558" t="-24079" r="-34633" b="-24163"/>
              </a:stretch>
            </a:blipFill>
          </p:spPr>
          <p:txBody>
            <a:bodyPr/>
            <a:lstStyle/>
            <a:p>
              <a:endParaRPr lang="es-ES"/>
            </a:p>
          </p:txBody>
        </p:sp>
      </p:grpSp>
      <p:sp>
        <p:nvSpPr>
          <p:cNvPr id="10" name="TextBox 10"/>
          <p:cNvSpPr txBox="1"/>
          <p:nvPr/>
        </p:nvSpPr>
        <p:spPr>
          <a:xfrm>
            <a:off x="2643439" y="2231579"/>
            <a:ext cx="12431795" cy="6679521"/>
          </a:xfrm>
          <a:prstGeom prst="rect">
            <a:avLst/>
          </a:prstGeom>
        </p:spPr>
        <p:txBody>
          <a:bodyPr lIns="0" tIns="0" rIns="0" bIns="0" rtlCol="0" anchor="t">
            <a:spAutoFit/>
          </a:bodyPr>
          <a:lstStyle/>
          <a:p>
            <a:pPr>
              <a:lnSpc>
                <a:spcPts val="2880"/>
              </a:lnSpc>
              <a:spcBef>
                <a:spcPct val="0"/>
              </a:spcBef>
            </a:pP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utvärdera</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effekten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identifiera</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rekommendationer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uppfyller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utbildningsmålen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de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otillräckliga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partiska</a:t>
            </a:r>
            <a:r>
              <a:rPr lang="en-US" sz="2400" dirty="0">
                <a:solidFill>
                  <a:srgbClr val="000000"/>
                </a:solidFill>
                <a:latin typeface="Lato Light"/>
                <a:sym typeface="Lato Light"/>
              </a:rPr>
              <a:t>.</a:t>
            </a:r>
          </a:p>
          <a:p>
            <a:pPr>
              <a:lnSpc>
                <a:spcPts val="1500"/>
              </a:lnSpc>
              <a:spcBef>
                <a:spcPct val="0"/>
              </a:spcBef>
            </a:pPr>
            <a:endParaRPr lang="en-US" sz="2400" dirty="0">
              <a:solidFill>
                <a:srgbClr val="000000"/>
              </a:solidFill>
              <a:latin typeface="Lato Light"/>
              <a:sym typeface="Lato Light"/>
            </a:endParaRP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identifiera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hantera</a:t>
            </a:r>
            <a:r>
              <a:rPr lang="en-US" sz="2400" dirty="0">
                <a:solidFill>
                  <a:srgbClr val="000000"/>
                </a:solidFill>
                <a:latin typeface="Lato Light"/>
                <a:sym typeface="Lato Light"/>
              </a:rPr>
              <a:t> </a:t>
            </a:r>
            <a:r>
              <a:rPr lang="en-US" sz="2400" dirty="0" err="1">
                <a:solidFill>
                  <a:srgbClr val="000000"/>
                </a:solidFill>
                <a:latin typeface="Lato Light"/>
                <a:sym typeface="Lato Light"/>
              </a:rPr>
              <a:t>begränsningarna</a:t>
            </a:r>
            <a:r>
              <a:rPr lang="en-US" sz="2400" dirty="0">
                <a:solidFill>
                  <a:srgbClr val="000000"/>
                </a:solidFill>
                <a:latin typeface="Lato Light"/>
                <a:sym typeface="Lato Light"/>
              </a:rPr>
              <a:t> hos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identifiera</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fördomar</a:t>
            </a:r>
            <a:r>
              <a:rPr lang="en-US" sz="2400" dirty="0">
                <a:solidFill>
                  <a:srgbClr val="000000"/>
                </a:solidFill>
                <a:latin typeface="Lato Light"/>
                <a:sym typeface="Lato Light"/>
              </a:rPr>
              <a:t>, </a:t>
            </a:r>
            <a:r>
              <a:rPr lang="en-US" sz="2400" dirty="0" err="1">
                <a:solidFill>
                  <a:srgbClr val="000000"/>
                </a:solidFill>
                <a:latin typeface="Lato Light"/>
                <a:sym typeface="Lato Light"/>
              </a:rPr>
              <a:t>hallucinationer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felinformation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strukturella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egenskaper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enstaka</a:t>
            </a:r>
            <a:r>
              <a:rPr lang="en-US" sz="2400" dirty="0">
                <a:solidFill>
                  <a:srgbClr val="000000"/>
                </a:solidFill>
                <a:latin typeface="Lato Light"/>
                <a:sym typeface="Lato Light"/>
              </a:rPr>
              <a:t> </a:t>
            </a:r>
            <a:r>
              <a:rPr lang="en-US" sz="2400" dirty="0" err="1">
                <a:solidFill>
                  <a:srgbClr val="000000"/>
                </a:solidFill>
                <a:latin typeface="Lato Light"/>
                <a:sym typeface="Lato Light"/>
              </a:rPr>
              <a:t>fel</a:t>
            </a:r>
            <a:r>
              <a:rPr lang="en-US" sz="2400" dirty="0">
                <a:solidFill>
                  <a:srgbClr val="000000"/>
                </a:solidFill>
                <a:latin typeface="Lato Light"/>
                <a:sym typeface="Lato Light"/>
              </a:rPr>
              <a:t>.</a:t>
            </a: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err="1">
                <a:solidFill>
                  <a:srgbClr val="000000"/>
                </a:solidFill>
                <a:latin typeface="Lato Light"/>
                <a:sym typeface="Lato Light"/>
              </a:rPr>
              <a:t>När</a:t>
            </a:r>
            <a:r>
              <a:rPr lang="en-US" sz="2400" dirty="0">
                <a:solidFill>
                  <a:srgbClr val="000000"/>
                </a:solidFill>
                <a:latin typeface="Lato Light"/>
                <a:sym typeface="Lato Light"/>
              </a:rPr>
              <a:t> AI </a:t>
            </a:r>
            <a:r>
              <a:rPr lang="en-US" sz="2400" dirty="0" err="1">
                <a:solidFill>
                  <a:srgbClr val="000000"/>
                </a:solidFill>
                <a:latin typeface="Lato Light"/>
                <a:sym typeface="Lato Light"/>
              </a:rPr>
              <a:t>hjälper</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om </a:t>
            </a:r>
            <a:r>
              <a:rPr lang="en-US" sz="2400" dirty="0" err="1">
                <a:solidFill>
                  <a:srgbClr val="000000"/>
                </a:solidFill>
                <a:latin typeface="Lato Light"/>
                <a:sym typeface="Lato Light"/>
              </a:rPr>
              <a:t>bedömning</a:t>
            </a:r>
            <a:r>
              <a:rPr lang="en-US" sz="2400" dirty="0">
                <a:solidFill>
                  <a:srgbClr val="000000"/>
                </a:solidFill>
                <a:latin typeface="Lato Light"/>
                <a:sym typeface="Lato Light"/>
              </a:rPr>
              <a:t>, remiss och </a:t>
            </a:r>
            <a:r>
              <a:rPr lang="en-US" sz="2400" dirty="0" err="1">
                <a:solidFill>
                  <a:srgbClr val="000000"/>
                </a:solidFill>
                <a:latin typeface="Lato Light"/>
                <a:sym typeface="Lato Light"/>
              </a:rPr>
              <a:t>personalisering</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nödvändigt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använda</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vårdcentrerade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metoder</a:t>
            </a:r>
            <a:r>
              <a:rPr lang="en-US" sz="2400" dirty="0">
                <a:solidFill>
                  <a:srgbClr val="000000"/>
                </a:solidFill>
                <a:latin typeface="Lato Light"/>
                <a:sym typeface="Lato Light"/>
              </a:rPr>
              <a:t>.</a:t>
            </a:r>
          </a:p>
          <a:p>
            <a:pPr lvl="0" indent="0">
              <a:lnSpc>
                <a:spcPts val="1500"/>
              </a:lnSpc>
              <a:spcBef>
                <a:spcPct val="0"/>
              </a:spcBef>
            </a:pPr>
            <a:endParaRPr lang="en-US" sz="2400" dirty="0">
              <a:solidFill>
                <a:srgbClr val="000000"/>
              </a:solidFill>
              <a:latin typeface="Lato Light"/>
              <a:sym typeface="Lato Light"/>
            </a:endParaRP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a:solidFill>
                  <a:srgbClr val="000000"/>
                </a:solidFill>
                <a:latin typeface="Lato Light"/>
                <a:sym typeface="Lato Light"/>
              </a:rPr>
              <a:t>Tolka, </a:t>
            </a:r>
            <a:r>
              <a:rPr lang="en-US" sz="2400" dirty="0" err="1">
                <a:solidFill>
                  <a:srgbClr val="000000"/>
                </a:solidFill>
                <a:latin typeface="Lato Light"/>
                <a:sym typeface="Lato Light"/>
              </a:rPr>
              <a:t>verifiera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utvärdera</a:t>
            </a:r>
            <a:r>
              <a:rPr lang="en-US" sz="2400" dirty="0">
                <a:solidFill>
                  <a:srgbClr val="000000"/>
                </a:solidFill>
                <a:latin typeface="Lato Light"/>
                <a:sym typeface="Lato Light"/>
              </a:rPr>
              <a:t> information och </a:t>
            </a:r>
            <a:r>
              <a:rPr lang="en-US" sz="2400" dirty="0" err="1">
                <a:solidFill>
                  <a:srgbClr val="000000"/>
                </a:solidFill>
                <a:latin typeface="Lato Light"/>
                <a:sym typeface="Lato Light"/>
              </a:rPr>
              <a:t>förslag</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genereras</a:t>
            </a:r>
            <a:r>
              <a:rPr lang="en-US" sz="2400" dirty="0">
                <a:solidFill>
                  <a:srgbClr val="000000"/>
                </a:solidFill>
                <a:latin typeface="Lato Light"/>
                <a:sym typeface="Lato Light"/>
              </a:rPr>
              <a:t> av AI </a:t>
            </a:r>
            <a:r>
              <a:rPr lang="en-US" sz="2400" dirty="0" err="1">
                <a:solidFill>
                  <a:srgbClr val="000000"/>
                </a:solidFill>
                <a:latin typeface="Lato Light"/>
                <a:sym typeface="Lato Light"/>
              </a:rPr>
              <a:t>innan</a:t>
            </a:r>
            <a:r>
              <a:rPr lang="en-US" sz="2400" dirty="0">
                <a:solidFill>
                  <a:srgbClr val="000000"/>
                </a:solidFill>
                <a:latin typeface="Lato Light"/>
                <a:sym typeface="Lato Light"/>
              </a:rPr>
              <a:t> du </a:t>
            </a:r>
            <a:r>
              <a:rPr lang="en-US" sz="2400" dirty="0" err="1">
                <a:solidFill>
                  <a:srgbClr val="000000"/>
                </a:solidFill>
                <a:latin typeface="Lato Light"/>
                <a:sym typeface="Lato Light"/>
              </a:rPr>
              <a:t>använder</a:t>
            </a:r>
            <a:r>
              <a:rPr lang="en-US" sz="2400" dirty="0">
                <a:solidFill>
                  <a:srgbClr val="000000"/>
                </a:solidFill>
                <a:latin typeface="Lato Light"/>
                <a:sym typeface="Lato Light"/>
              </a:rPr>
              <a:t> dem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a:t>
            </a:r>
          </a:p>
          <a:p>
            <a:pPr lvl="0" indent="0">
              <a:lnSpc>
                <a:spcPts val="1500"/>
              </a:lnSpc>
              <a:spcBef>
                <a:spcPct val="0"/>
              </a:spcBef>
            </a:pPr>
            <a:endParaRPr lang="en-US" sz="700" dirty="0">
              <a:solidFill>
                <a:srgbClr val="000000"/>
              </a:solidFill>
              <a:latin typeface="Lato Light"/>
              <a:sym typeface="Lato Light"/>
            </a:endParaRP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err="1">
                <a:solidFill>
                  <a:srgbClr val="000000"/>
                </a:solidFill>
                <a:latin typeface="Lato Light"/>
                <a:sym typeface="Lato Light"/>
              </a:rPr>
              <a:t>Bibehåll</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mänsklig</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tillsyn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professionellt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ansvarstagande</a:t>
            </a:r>
            <a:r>
              <a:rPr lang="en-US" sz="2400" dirty="0">
                <a:solidFill>
                  <a:srgbClr val="000000"/>
                </a:solidFill>
                <a:latin typeface="Lato Light"/>
                <a:sym typeface="Lato Light"/>
              </a:rPr>
              <a:t>. Se till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du </a:t>
            </a:r>
            <a:r>
              <a:rPr lang="en-US" sz="2400" dirty="0" err="1">
                <a:solidFill>
                  <a:srgbClr val="000000"/>
                </a:solidFill>
                <a:latin typeface="Lato Light"/>
                <a:sym typeface="Lato Light"/>
              </a:rPr>
              <a:t>ytterst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ansvarig</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beslutet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agera</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garant</a:t>
            </a:r>
            <a:r>
              <a:rPr lang="en-US" sz="2400" dirty="0">
                <a:solidFill>
                  <a:srgbClr val="000000"/>
                </a:solidFill>
                <a:latin typeface="Lato Light"/>
                <a:sym typeface="Lato Light"/>
              </a:rPr>
              <a:t>, med </a:t>
            </a:r>
            <a:r>
              <a:rPr lang="en-US" sz="2400" dirty="0" err="1">
                <a:solidFill>
                  <a:srgbClr val="000000"/>
                </a:solidFill>
                <a:latin typeface="Lato Light"/>
                <a:sym typeface="Lato Light"/>
              </a:rPr>
              <a:t>professionellt</a:t>
            </a:r>
            <a:r>
              <a:rPr lang="en-US" sz="2400" dirty="0">
                <a:solidFill>
                  <a:srgbClr val="000000"/>
                </a:solidFill>
                <a:latin typeface="Lato Light"/>
                <a:sym typeface="Lato Light"/>
              </a:rPr>
              <a:t> </a:t>
            </a:r>
            <a:r>
              <a:rPr lang="en-US" sz="2400" dirty="0" err="1">
                <a:solidFill>
                  <a:srgbClr val="000000"/>
                </a:solidFill>
                <a:latin typeface="Lato Light"/>
                <a:sym typeface="Lato Light"/>
              </a:rPr>
              <a:t>omdöme</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ingen</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replikera</a:t>
            </a:r>
            <a:r>
              <a:rPr lang="en-US" sz="2400" dirty="0">
                <a:solidFill>
                  <a:srgbClr val="000000"/>
                </a:solidFill>
                <a:latin typeface="Lato Light"/>
                <a:sym typeface="Lato Light"/>
              </a:rPr>
              <a:t>.</a:t>
            </a:r>
          </a:p>
        </p:txBody>
      </p:sp>
      <p:grpSp>
        <p:nvGrpSpPr>
          <p:cNvPr id="11" name="Group 11"/>
          <p:cNvGrpSpPr/>
          <p:nvPr/>
        </p:nvGrpSpPr>
        <p:grpSpPr>
          <a:xfrm>
            <a:off x="1358922" y="1894332"/>
            <a:ext cx="1008555" cy="1010098"/>
            <a:chOff x="0" y="0"/>
            <a:chExt cx="1344740" cy="1346797"/>
          </a:xfrm>
        </p:grpSpPr>
        <p:sp>
          <p:nvSpPr>
            <p:cNvPr id="12" name="Freeform 1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3" name="Group 13"/>
          <p:cNvGrpSpPr/>
          <p:nvPr/>
        </p:nvGrpSpPr>
        <p:grpSpPr>
          <a:xfrm>
            <a:off x="1658212" y="2014842"/>
            <a:ext cx="409975" cy="863879"/>
            <a:chOff x="0" y="0"/>
            <a:chExt cx="546633" cy="1151839"/>
          </a:xfrm>
        </p:grpSpPr>
        <p:sp>
          <p:nvSpPr>
            <p:cNvPr id="14" name="Freeform 1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15" name="TextBox 1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1</a:t>
              </a:r>
            </a:p>
          </p:txBody>
        </p:sp>
      </p:grpSp>
      <p:grpSp>
        <p:nvGrpSpPr>
          <p:cNvPr id="16" name="Group 16"/>
          <p:cNvGrpSpPr/>
          <p:nvPr/>
        </p:nvGrpSpPr>
        <p:grpSpPr>
          <a:xfrm>
            <a:off x="1362856" y="3390900"/>
            <a:ext cx="1008555" cy="1010098"/>
            <a:chOff x="0" y="0"/>
            <a:chExt cx="1344740" cy="1346797"/>
          </a:xfrm>
        </p:grpSpPr>
        <p:sp>
          <p:nvSpPr>
            <p:cNvPr id="17" name="Freeform 17"/>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18" name="Group 18"/>
          <p:cNvGrpSpPr/>
          <p:nvPr/>
        </p:nvGrpSpPr>
        <p:grpSpPr>
          <a:xfrm>
            <a:off x="1666080" y="3440134"/>
            <a:ext cx="409975" cy="863879"/>
            <a:chOff x="0" y="0"/>
            <a:chExt cx="546633" cy="1151839"/>
          </a:xfrm>
        </p:grpSpPr>
        <p:sp>
          <p:nvSpPr>
            <p:cNvPr id="19" name="Freeform 19"/>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0" name="TextBox 20"/>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2</a:t>
              </a:r>
            </a:p>
          </p:txBody>
        </p:sp>
      </p:grpSp>
      <p:grpSp>
        <p:nvGrpSpPr>
          <p:cNvPr id="21" name="Group 21"/>
          <p:cNvGrpSpPr/>
          <p:nvPr/>
        </p:nvGrpSpPr>
        <p:grpSpPr>
          <a:xfrm>
            <a:off x="1342715" y="4898368"/>
            <a:ext cx="1008555" cy="1010098"/>
            <a:chOff x="0" y="0"/>
            <a:chExt cx="1344740" cy="1346797"/>
          </a:xfrm>
        </p:grpSpPr>
        <p:sp>
          <p:nvSpPr>
            <p:cNvPr id="22" name="Freeform 22"/>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3" name="Group 23"/>
          <p:cNvGrpSpPr/>
          <p:nvPr/>
        </p:nvGrpSpPr>
        <p:grpSpPr>
          <a:xfrm>
            <a:off x="1358922" y="6319070"/>
            <a:ext cx="1008555" cy="1010098"/>
            <a:chOff x="0" y="0"/>
            <a:chExt cx="1344740" cy="1346797"/>
          </a:xfrm>
        </p:grpSpPr>
        <p:sp>
          <p:nvSpPr>
            <p:cNvPr id="24" name="Freeform 24"/>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5" name="Group 25"/>
          <p:cNvGrpSpPr/>
          <p:nvPr/>
        </p:nvGrpSpPr>
        <p:grpSpPr>
          <a:xfrm>
            <a:off x="1342667" y="7795660"/>
            <a:ext cx="1008555" cy="1010098"/>
            <a:chOff x="0" y="0"/>
            <a:chExt cx="1344740" cy="1346797"/>
          </a:xfrm>
        </p:grpSpPr>
        <p:sp>
          <p:nvSpPr>
            <p:cNvPr id="26" name="Freeform 26"/>
            <p:cNvSpPr/>
            <p:nvPr/>
          </p:nvSpPr>
          <p:spPr>
            <a:xfrm>
              <a:off x="0" y="0"/>
              <a:ext cx="1344676" cy="1346708"/>
            </a:xfrm>
            <a:custGeom>
              <a:avLst/>
              <a:gdLst/>
              <a:ahLst/>
              <a:cxnLst/>
              <a:rect l="l" t="t" r="r" b="b"/>
              <a:pathLst>
                <a:path w="1344676" h="1346708">
                  <a:moveTo>
                    <a:pt x="0" y="672338"/>
                  </a:moveTo>
                  <a:cubicBezTo>
                    <a:pt x="0" y="300990"/>
                    <a:pt x="300990" y="0"/>
                    <a:pt x="672338" y="0"/>
                  </a:cubicBezTo>
                  <a:cubicBezTo>
                    <a:pt x="1043686" y="0"/>
                    <a:pt x="1344676" y="300990"/>
                    <a:pt x="1344676" y="672338"/>
                  </a:cubicBezTo>
                  <a:lnTo>
                    <a:pt x="1344676" y="674370"/>
                  </a:lnTo>
                  <a:cubicBezTo>
                    <a:pt x="1344676" y="1045718"/>
                    <a:pt x="1043686" y="1346708"/>
                    <a:pt x="672338" y="1346708"/>
                  </a:cubicBezTo>
                  <a:cubicBezTo>
                    <a:pt x="300990" y="1346708"/>
                    <a:pt x="0" y="1045718"/>
                    <a:pt x="0" y="674370"/>
                  </a:cubicBezTo>
                  <a:close/>
                </a:path>
              </a:pathLst>
            </a:custGeom>
            <a:solidFill>
              <a:srgbClr val="EBD0C6"/>
            </a:solidFill>
          </p:spPr>
          <p:txBody>
            <a:bodyPr/>
            <a:lstStyle/>
            <a:p>
              <a:endParaRPr lang="es-ES"/>
            </a:p>
          </p:txBody>
        </p:sp>
      </p:grpSp>
      <p:grpSp>
        <p:nvGrpSpPr>
          <p:cNvPr id="27" name="Group 27"/>
          <p:cNvGrpSpPr/>
          <p:nvPr/>
        </p:nvGrpSpPr>
        <p:grpSpPr>
          <a:xfrm>
            <a:off x="1645939" y="4966776"/>
            <a:ext cx="409975" cy="863879"/>
            <a:chOff x="0" y="0"/>
            <a:chExt cx="546633" cy="1151839"/>
          </a:xfrm>
        </p:grpSpPr>
        <p:sp>
          <p:nvSpPr>
            <p:cNvPr id="28" name="Freeform 28"/>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29" name="TextBox 29"/>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3</a:t>
              </a:r>
            </a:p>
          </p:txBody>
        </p:sp>
      </p:grpSp>
      <p:grpSp>
        <p:nvGrpSpPr>
          <p:cNvPr id="30" name="Group 30"/>
          <p:cNvGrpSpPr/>
          <p:nvPr/>
        </p:nvGrpSpPr>
        <p:grpSpPr>
          <a:xfrm>
            <a:off x="1658212" y="6392179"/>
            <a:ext cx="409975" cy="863879"/>
            <a:chOff x="0" y="0"/>
            <a:chExt cx="546633" cy="1151839"/>
          </a:xfrm>
        </p:grpSpPr>
        <p:sp>
          <p:nvSpPr>
            <p:cNvPr id="31" name="Freeform 31"/>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2" name="TextBox 32"/>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4</a:t>
              </a:r>
            </a:p>
          </p:txBody>
        </p:sp>
      </p:grpSp>
      <p:grpSp>
        <p:nvGrpSpPr>
          <p:cNvPr id="33" name="Group 33"/>
          <p:cNvGrpSpPr/>
          <p:nvPr/>
        </p:nvGrpSpPr>
        <p:grpSpPr>
          <a:xfrm>
            <a:off x="1632427" y="7859231"/>
            <a:ext cx="409975" cy="863879"/>
            <a:chOff x="0" y="0"/>
            <a:chExt cx="546633" cy="1151839"/>
          </a:xfrm>
        </p:grpSpPr>
        <p:sp>
          <p:nvSpPr>
            <p:cNvPr id="34" name="Freeform 34"/>
            <p:cNvSpPr/>
            <p:nvPr/>
          </p:nvSpPr>
          <p:spPr>
            <a:xfrm>
              <a:off x="0" y="0"/>
              <a:ext cx="546634" cy="1151839"/>
            </a:xfrm>
            <a:custGeom>
              <a:avLst/>
              <a:gdLst/>
              <a:ahLst/>
              <a:cxnLst/>
              <a:rect l="l" t="t" r="r" b="b"/>
              <a:pathLst>
                <a:path w="546634" h="1151839">
                  <a:moveTo>
                    <a:pt x="0" y="0"/>
                  </a:moveTo>
                  <a:lnTo>
                    <a:pt x="546634" y="0"/>
                  </a:lnTo>
                  <a:lnTo>
                    <a:pt x="546634" y="1151839"/>
                  </a:lnTo>
                  <a:lnTo>
                    <a:pt x="0" y="1151839"/>
                  </a:lnTo>
                  <a:close/>
                </a:path>
              </a:pathLst>
            </a:custGeom>
            <a:blipFill>
              <a:blip r:embed="rId4">
                <a:alphaModFix amt="0"/>
              </a:blip>
              <a:stretch>
                <a:fillRect l="-124399" r="-124399" b="35492"/>
              </a:stretch>
            </a:blipFill>
          </p:spPr>
          <p:txBody>
            <a:bodyPr/>
            <a:lstStyle/>
            <a:p>
              <a:endParaRPr lang="es-ES"/>
            </a:p>
          </p:txBody>
        </p:sp>
        <p:sp>
          <p:nvSpPr>
            <p:cNvPr id="35" name="TextBox 35"/>
            <p:cNvSpPr txBox="1"/>
            <p:nvPr/>
          </p:nvSpPr>
          <p:spPr>
            <a:xfrm>
              <a:off x="0" y="-9525"/>
              <a:ext cx="546633" cy="1161364"/>
            </a:xfrm>
            <a:prstGeom prst="rect">
              <a:avLst/>
            </a:prstGeom>
          </p:spPr>
          <p:txBody>
            <a:bodyPr lIns="0" tIns="0" rIns="0" bIns="0" rtlCol="0" anchor="ctr"/>
            <a:lstStyle/>
            <a:p>
              <a:pPr marL="0" lvl="0" indent="0" algn="ctr">
                <a:lnSpc>
                  <a:spcPts val="4320"/>
                </a:lnSpc>
                <a:spcBef>
                  <a:spcPct val="0"/>
                </a:spcBef>
              </a:pPr>
              <a:r>
                <a:rPr lang="en-US" sz="3600" u="none" strike="noStrike">
                  <a:solidFill>
                    <a:srgbClr val="FFFFFF"/>
                  </a:solidFill>
                  <a:latin typeface="Oswald"/>
                  <a:ea typeface="Oswald"/>
                  <a:cs typeface="Oswald"/>
                  <a:sym typeface="Oswald"/>
                </a:rPr>
                <a:t>5</a:t>
              </a:r>
            </a:p>
          </p:txBody>
        </p:sp>
      </p:grpSp>
      <p:sp>
        <p:nvSpPr>
          <p:cNvPr id="37" name="TextBox 36">
            <a:extLst>
              <a:ext uri="{FF2B5EF4-FFF2-40B4-BE49-F238E27FC236}">
                <a16:creationId xmlns:a16="http://schemas.microsoft.com/office/drawing/2014/main" id="{90162634-46E5-BDE3-2906-0AB376B22801}"/>
              </a:ext>
            </a:extLst>
          </p:cNvPr>
          <p:cNvSpPr txBox="1"/>
          <p:nvPr/>
        </p:nvSpPr>
        <p:spPr>
          <a:xfrm>
            <a:off x="1143000" y="1330020"/>
            <a:ext cx="11015739" cy="344453"/>
          </a:xfrm>
          <a:prstGeom prst="rect">
            <a:avLst/>
          </a:prstGeom>
        </p:spPr>
        <p:txBody>
          <a:bodyPr lIns="0" tIns="0" rIns="0" bIns="0" rtlCol="0" anchor="t">
            <a:spAutoFit/>
          </a:bodyPr>
          <a:lstStyle/>
          <a:p>
            <a:pPr lvl="0">
              <a:lnSpc>
                <a:spcPts val="2880"/>
              </a:lnSpc>
              <a:spcBef>
                <a:spcPct val="0"/>
              </a:spcBef>
            </a:pPr>
            <a:r>
              <a:rPr lang="sv-SE" sz="2400" dirty="0">
                <a:solidFill>
                  <a:srgbClr val="000000"/>
                </a:solidFill>
                <a:latin typeface="Lato Light"/>
                <a:ea typeface="Lato Light"/>
                <a:cs typeface="Lato Light"/>
                <a:sym typeface="Lato Light"/>
              </a:rPr>
              <a:t>När denna modul är avslutad kommer deltagarna att kunna:</a:t>
            </a: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180818" y="0"/>
            <a:ext cx="6107182" cy="10287000"/>
            <a:chOff x="0" y="0"/>
            <a:chExt cx="8142910" cy="13716000"/>
          </a:xfrm>
        </p:grpSpPr>
        <p:sp>
          <p:nvSpPr>
            <p:cNvPr id="3" name="Freeform 3"/>
            <p:cNvSpPr/>
            <p:nvPr/>
          </p:nvSpPr>
          <p:spPr>
            <a:xfrm>
              <a:off x="0" y="0"/>
              <a:ext cx="8142859" cy="13716000"/>
            </a:xfrm>
            <a:custGeom>
              <a:avLst/>
              <a:gdLst/>
              <a:ahLst/>
              <a:cxnLst/>
              <a:rect l="l" t="t" r="r" b="b"/>
              <a:pathLst>
                <a:path w="8142859" h="13716000">
                  <a:moveTo>
                    <a:pt x="0" y="0"/>
                  </a:moveTo>
                  <a:lnTo>
                    <a:pt x="8142859" y="0"/>
                  </a:lnTo>
                  <a:lnTo>
                    <a:pt x="8142859"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85850"/>
            <a:ext cx="3538085"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INTRODUKTION</a:t>
            </a:r>
          </a:p>
        </p:txBody>
      </p:sp>
      <p:sp>
        <p:nvSpPr>
          <p:cNvPr id="5" name="TextBox 5"/>
          <p:cNvSpPr txBox="1"/>
          <p:nvPr/>
        </p:nvSpPr>
        <p:spPr>
          <a:xfrm>
            <a:off x="1028700" y="2158157"/>
            <a:ext cx="10263264"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Artificiell intelligens spelar en allt viktigare roll inom utbildning och yrkesutbildning. Som utbildare inom utbildning och yrkesutbildning kanske du redan använder AI-verktyg för att stödja skapandet av innehåll, lärandeaktiviteter, bedömningar eller administrativa uppgifter. Att förstå hur man använder dessa tekniker på ett ansvarsfullt sätt blir en allt viktigare yrkeskompetens.</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den här modulen kommer du att utforska hur man tillämpar kritiskt tänkande och etiskt beslutsfattande vid användning av AI i utbildningssammanhang. Du kommer att beakta aspekter som analys av AI-genererad information, risk- och nyttobedömning, professionellt ansvar och effekterna av tekniska beslut på studenter och undervisningsmetoder.</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Målet är inte bara att lära sig om AI-verktyg, utan att utveckla den kunskap och urskiljningsförmåga som krävs för att kritiskt utvärdera användningen av AI och fatta välgrundade och etiska beslut som en del av den kontinuerliga professionella utvecklingen.</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s-ES"/>
            </a:p>
          </p:txBody>
        </p:sp>
      </p:grpSp>
      <p:sp>
        <p:nvSpPr>
          <p:cNvPr id="4" name="TextBox 4"/>
          <p:cNvSpPr txBox="1"/>
          <p:nvPr/>
        </p:nvSpPr>
        <p:spPr>
          <a:xfrm>
            <a:off x="1028700" y="2185146"/>
            <a:ext cx="9465940" cy="6666697"/>
          </a:xfrm>
          <a:prstGeom prst="rect">
            <a:avLst/>
          </a:prstGeom>
        </p:spPr>
        <p:txBody>
          <a:bodyPr lIns="0" tIns="0" rIns="0" bIns="0" rtlCol="0" anchor="t">
            <a:spAutoFit/>
          </a:bodyPr>
          <a:lstStyle/>
          <a:p>
            <a:pPr marL="434340" lvl="1" indent="-217170" algn="just">
              <a:lnSpc>
                <a:spcPts val="2879"/>
              </a:lnSpc>
              <a:spcBef>
                <a:spcPct val="0"/>
              </a:spcBef>
              <a:buAutoNum type="arabicPeriod"/>
            </a:pPr>
            <a:r>
              <a:rPr lang="en-US" sz="2400" b="1" u="none" strike="noStrike" dirty="0">
                <a:solidFill>
                  <a:srgbClr val="000000"/>
                </a:solidFill>
                <a:latin typeface="Lato Bold"/>
                <a:ea typeface="Lato Bold"/>
                <a:cs typeface="Lato Bold"/>
                <a:sym typeface="Lato Bold"/>
              </a:rPr>
              <a:t> UNESCO:s </a:t>
            </a:r>
            <a:r>
              <a:rPr lang="en-US" sz="2400" b="1" u="none" strike="noStrike" dirty="0" err="1">
                <a:solidFill>
                  <a:srgbClr val="000000"/>
                </a:solidFill>
                <a:latin typeface="Lato Bold"/>
                <a:ea typeface="Lato Bold"/>
                <a:cs typeface="Lato Bold"/>
                <a:sym typeface="Lato Bold"/>
              </a:rPr>
              <a:t>rekommendation</a:t>
            </a:r>
            <a:r>
              <a:rPr lang="en-US" sz="2400" b="1" u="none" strike="noStrike" dirty="0">
                <a:solidFill>
                  <a:srgbClr val="000000"/>
                </a:solidFill>
                <a:latin typeface="Lato Bold"/>
                <a:ea typeface="Lato Bold"/>
                <a:cs typeface="Lato Bold"/>
                <a:sym typeface="Lato Bold"/>
              </a:rPr>
              <a:t> om </a:t>
            </a:r>
            <a:r>
              <a:rPr lang="en-US" sz="2400" b="1" u="none" strike="noStrike" dirty="0" err="1">
                <a:solidFill>
                  <a:srgbClr val="000000"/>
                </a:solidFill>
                <a:latin typeface="Lato Bold"/>
                <a:ea typeface="Lato Bold"/>
                <a:cs typeface="Lato Bold"/>
                <a:sym typeface="Lato Bold"/>
              </a:rPr>
              <a:t>etiken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kring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artificiell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intelligens</a:t>
            </a:r>
            <a:r>
              <a:rPr lang="en-US" sz="2400" b="1" u="none" strike="noStrike" dirty="0">
                <a:solidFill>
                  <a:srgbClr val="000000"/>
                </a:solidFill>
                <a:latin typeface="Lato Bold"/>
                <a:ea typeface="Lato Bold"/>
                <a:cs typeface="Lato Bold"/>
                <a:sym typeface="Lato Bold"/>
              </a:rPr>
              <a:t> (2021)</a:t>
            </a:r>
          </a:p>
          <a:p>
            <a:pPr marL="0" lvl="0" indent="0" algn="l">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365125" lvl="1" algn="just">
              <a:lnSpc>
                <a:spcPts val="2879"/>
              </a:lnSpc>
              <a:spcBef>
                <a:spcPct val="0"/>
              </a:spcBef>
            </a:pPr>
            <a:r>
              <a:rPr lang="en-US" sz="2400" dirty="0">
                <a:solidFill>
                  <a:srgbClr val="000000"/>
                </a:solidFill>
                <a:latin typeface="Lato Light"/>
                <a:sym typeface="Lato Light"/>
              </a:rPr>
              <a:t>Ett </a:t>
            </a:r>
            <a:r>
              <a:rPr lang="en-US" sz="2400" dirty="0" err="1">
                <a:solidFill>
                  <a:srgbClr val="000000"/>
                </a:solidFill>
                <a:latin typeface="Lato Light"/>
                <a:sym typeface="Lato Light"/>
              </a:rPr>
              <a:t>icke-bindande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globalt</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ramverk</a:t>
            </a:r>
            <a:r>
              <a:rPr lang="en-US" sz="2400" dirty="0">
                <a:solidFill>
                  <a:srgbClr val="000000"/>
                </a:solidFill>
                <a:latin typeface="Lato Light"/>
                <a:sym typeface="Lato Light"/>
              </a:rPr>
              <a:t> </a:t>
            </a:r>
            <a:r>
              <a:rPr lang="en-US" sz="2400" dirty="0" err="1">
                <a:solidFill>
                  <a:srgbClr val="000000"/>
                </a:solidFill>
                <a:latin typeface="Lato Light"/>
                <a:sym typeface="Lato Light"/>
              </a:rPr>
              <a:t>antaget</a:t>
            </a:r>
            <a:r>
              <a:rPr lang="en-US" sz="2400" dirty="0">
                <a:solidFill>
                  <a:srgbClr val="000000"/>
                </a:solidFill>
                <a:latin typeface="Lato Light"/>
                <a:sym typeface="Lato Light"/>
              </a:rPr>
              <a:t> av UNESCO:s 193 </a:t>
            </a:r>
            <a:r>
              <a:rPr lang="en-US" sz="2400" dirty="0" err="1">
                <a:solidFill>
                  <a:srgbClr val="000000"/>
                </a:solidFill>
                <a:latin typeface="Lato Light"/>
                <a:sym typeface="Lato Light"/>
              </a:rPr>
              <a:t>medlemsstater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betonar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måste</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respektera</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mänskliga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tjäna</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gemensamma</a:t>
            </a:r>
            <a:r>
              <a:rPr lang="en-US" sz="2400" dirty="0">
                <a:solidFill>
                  <a:srgbClr val="000000"/>
                </a:solidFill>
                <a:latin typeface="Lato Light"/>
                <a:sym typeface="Lato Light"/>
              </a:rPr>
              <a:t> </a:t>
            </a:r>
            <a:r>
              <a:rPr lang="en-US" sz="2400" dirty="0" err="1">
                <a:solidFill>
                  <a:srgbClr val="000000"/>
                </a:solidFill>
                <a:latin typeface="Lato Light"/>
                <a:sym typeface="Lato Light"/>
              </a:rPr>
              <a:t>bästa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föremål</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mänsklig</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tillsyn</a:t>
            </a:r>
            <a:r>
              <a:rPr lang="en-US" sz="2400" dirty="0">
                <a:solidFill>
                  <a:srgbClr val="000000"/>
                </a:solidFill>
                <a:latin typeface="Lato Light"/>
                <a:sym typeface="Lato Light"/>
              </a:rPr>
              <a:t>. Inom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innebär</a:t>
            </a:r>
            <a:r>
              <a:rPr lang="en-US" sz="2400" dirty="0">
                <a:solidFill>
                  <a:srgbClr val="000000"/>
                </a:solidFill>
                <a:latin typeface="Lato Light"/>
                <a:sym typeface="Lato Light"/>
              </a:rPr>
              <a:t> </a:t>
            </a:r>
            <a:r>
              <a:rPr lang="en-US" sz="2400" dirty="0" err="1">
                <a:solidFill>
                  <a:srgbClr val="000000"/>
                </a:solidFill>
                <a:latin typeface="Lato Light"/>
                <a:sym typeface="Lato Light"/>
              </a:rPr>
              <a:t>detta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AI-</a:t>
            </a:r>
            <a:r>
              <a:rPr lang="en-US" sz="2400" dirty="0" err="1">
                <a:solidFill>
                  <a:srgbClr val="000000"/>
                </a:solidFill>
                <a:latin typeface="Lato Light"/>
                <a:sym typeface="Lato Light"/>
              </a:rPr>
              <a:t>verktyg</a:t>
            </a:r>
            <a:r>
              <a:rPr lang="en-US" sz="2400" dirty="0">
                <a:solidFill>
                  <a:srgbClr val="000000"/>
                </a:solidFill>
                <a:latin typeface="Lato Light"/>
                <a:sym typeface="Lato Light"/>
              </a:rPr>
              <a:t> </a:t>
            </a:r>
            <a:r>
              <a:rPr lang="en-US" sz="2400" dirty="0" err="1">
                <a:solidFill>
                  <a:srgbClr val="000000"/>
                </a:solidFill>
                <a:latin typeface="Lato Light"/>
                <a:sym typeface="Lato Light"/>
              </a:rPr>
              <a:t>måste</a:t>
            </a:r>
            <a:r>
              <a:rPr lang="en-US" sz="2400" dirty="0">
                <a:solidFill>
                  <a:srgbClr val="000000"/>
                </a:solidFill>
                <a:latin typeface="Lato Light"/>
                <a:sym typeface="Lato Light"/>
              </a:rPr>
              <a:t> </a:t>
            </a:r>
            <a:r>
              <a:rPr lang="en-US" sz="2400" dirty="0" err="1">
                <a:solidFill>
                  <a:srgbClr val="000000"/>
                </a:solidFill>
                <a:latin typeface="Lato Light"/>
                <a:sym typeface="Lato Light"/>
              </a:rPr>
              <a:t>säkerställa</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rättvis</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tillgång</a:t>
            </a:r>
            <a:r>
              <a:rPr lang="en-US" sz="2400" dirty="0">
                <a:solidFill>
                  <a:srgbClr val="000000"/>
                </a:solidFill>
                <a:latin typeface="Lato Light"/>
                <a:sym typeface="Lato Light"/>
              </a:rPr>
              <a:t>, </a:t>
            </a:r>
            <a:r>
              <a:rPr lang="en-US" sz="2400" dirty="0" err="1">
                <a:solidFill>
                  <a:srgbClr val="000000"/>
                </a:solidFill>
                <a:latin typeface="Lato Light"/>
                <a:sym typeface="Lato Light"/>
              </a:rPr>
              <a:t>skydda</a:t>
            </a:r>
            <a:r>
              <a:rPr lang="en-US" sz="2400" dirty="0">
                <a:solidFill>
                  <a:srgbClr val="000000"/>
                </a:solidFill>
                <a:latin typeface="Lato Light"/>
                <a:sym typeface="Lato Light"/>
              </a:rPr>
              <a:t> </a:t>
            </a:r>
            <a:r>
              <a:rPr lang="en-US" sz="2400" dirty="0" err="1">
                <a:solidFill>
                  <a:srgbClr val="000000"/>
                </a:solidFill>
                <a:latin typeface="Lato Light"/>
                <a:sym typeface="Lato Light"/>
              </a:rPr>
              <a:t>elevernas</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integritet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säkerställa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tekniken</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förstärker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ersätter</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mänskligt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omdöme</a:t>
            </a:r>
            <a:r>
              <a:rPr lang="en-US" sz="2400" dirty="0">
                <a:solidFill>
                  <a:srgbClr val="000000"/>
                </a:solidFill>
                <a:latin typeface="Lato Light"/>
                <a:sym typeface="Lato Light"/>
              </a:rPr>
              <a:t>.</a:t>
            </a:r>
          </a:p>
          <a:p>
            <a:pPr marL="259080" lvl="1" algn="l">
              <a:lnSpc>
                <a:spcPts val="2879"/>
              </a:lnSpc>
              <a:spcBef>
                <a:spcPct val="0"/>
              </a:spcBef>
            </a:pPr>
            <a:endParaRPr lang="en-US" sz="2400" dirty="0">
              <a:solidFill>
                <a:srgbClr val="000000"/>
              </a:solidFill>
              <a:latin typeface="Lato Light"/>
              <a:ea typeface="Lato Bold"/>
              <a:cs typeface="Lato Bold"/>
              <a:sym typeface="Lato Light"/>
            </a:endParaRPr>
          </a:p>
          <a:p>
            <a:pPr marL="259080" lvl="1" algn="l">
              <a:lnSpc>
                <a:spcPts val="2879"/>
              </a:lnSpc>
              <a:spcBef>
                <a:spcPct val="0"/>
              </a:spcBef>
            </a:pPr>
            <a:r>
              <a:rPr lang="en-US" sz="2400" b="1" dirty="0">
                <a:solidFill>
                  <a:srgbClr val="000000"/>
                </a:solidFill>
                <a:latin typeface="Lato Bold"/>
                <a:sym typeface="Lato Light"/>
              </a:rPr>
              <a:t>2. </a:t>
            </a:r>
            <a:r>
              <a:rPr lang="en-US" sz="2400" b="1" u="none" strike="noStrike" dirty="0" err="1">
                <a:solidFill>
                  <a:srgbClr val="000000"/>
                </a:solidFill>
                <a:latin typeface="Lato Bold"/>
                <a:ea typeface="Lato Bold"/>
                <a:cs typeface="Lato Bold"/>
                <a:sym typeface="Lato Bold"/>
              </a:rPr>
              <a:t>Europeiska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unionens</a:t>
            </a:r>
            <a:r>
              <a:rPr lang="en-US" sz="2400" b="1" u="none" strike="noStrike" dirty="0">
                <a:solidFill>
                  <a:srgbClr val="000000"/>
                </a:solidFill>
                <a:latin typeface="Lato Bold"/>
                <a:ea typeface="Lato Bold"/>
                <a:cs typeface="Lato Bold"/>
                <a:sym typeface="Lato Bold"/>
              </a:rPr>
              <a:t> lag om </a:t>
            </a:r>
            <a:r>
              <a:rPr lang="en-US" sz="2400" b="1" u="none" strike="noStrike" dirty="0" err="1">
                <a:solidFill>
                  <a:srgbClr val="000000"/>
                </a:solidFill>
                <a:latin typeface="Lato Bold"/>
                <a:ea typeface="Lato Bold"/>
                <a:cs typeface="Lato Bold"/>
                <a:sym typeface="Lato Bold"/>
              </a:rPr>
              <a:t>artificiell</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intelligens</a:t>
            </a:r>
            <a:r>
              <a:rPr lang="en-US" sz="2400" b="1" u="none" strike="noStrike" dirty="0">
                <a:solidFill>
                  <a:srgbClr val="000000"/>
                </a:solidFill>
                <a:latin typeface="Lato Bold"/>
                <a:ea typeface="Lato Bold"/>
                <a:cs typeface="Lato Bold"/>
                <a:sym typeface="Lato Bold"/>
              </a:rPr>
              <a:t> (2024)</a:t>
            </a:r>
          </a:p>
          <a:p>
            <a:pPr marL="0" lvl="0" indent="0" algn="l">
              <a:lnSpc>
                <a:spcPts val="2879"/>
              </a:lnSpc>
              <a:spcBef>
                <a:spcPct val="0"/>
              </a:spcBef>
            </a:pPr>
            <a:endParaRPr lang="en-US" sz="2400" b="1" u="none" strike="noStrike" dirty="0">
              <a:solidFill>
                <a:srgbClr val="000000"/>
              </a:solidFill>
              <a:latin typeface="Lato Bold"/>
              <a:ea typeface="Lato Bold"/>
              <a:cs typeface="Lato Bold"/>
              <a:sym typeface="Lato Bold"/>
            </a:endParaRPr>
          </a:p>
          <a:p>
            <a:pPr marL="365125" lvl="1" algn="just">
              <a:lnSpc>
                <a:spcPts val="2879"/>
              </a:lnSpc>
              <a:spcBef>
                <a:spcPct val="0"/>
              </a:spcBef>
            </a:pPr>
            <a:r>
              <a:rPr lang="en-US" sz="2400" dirty="0">
                <a:solidFill>
                  <a:srgbClr val="000000"/>
                </a:solidFill>
                <a:latin typeface="Lato Light"/>
                <a:sym typeface="Lato Light"/>
              </a:rPr>
              <a:t>Den </a:t>
            </a:r>
            <a:r>
              <a:rPr lang="en-US" sz="2400" dirty="0" err="1">
                <a:solidFill>
                  <a:srgbClr val="000000"/>
                </a:solidFill>
                <a:latin typeface="Lato Light"/>
                <a:sym typeface="Lato Light"/>
              </a:rPr>
              <a:t>första</a:t>
            </a:r>
            <a:r>
              <a:rPr lang="en-US" sz="2400" dirty="0">
                <a:solidFill>
                  <a:srgbClr val="000000"/>
                </a:solidFill>
                <a:latin typeface="Lato Light"/>
                <a:sym typeface="Lato Light"/>
              </a:rPr>
              <a:t> </a:t>
            </a:r>
            <a:r>
              <a:rPr lang="en-US" sz="2400" dirty="0" err="1">
                <a:solidFill>
                  <a:srgbClr val="000000"/>
                </a:solidFill>
                <a:latin typeface="Lato Light"/>
                <a:sym typeface="Lato Light"/>
              </a:rPr>
              <a:t>heltäckande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lagen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reglerar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fastställer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riskbaserade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krav</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transparens</a:t>
            </a:r>
            <a:r>
              <a:rPr lang="en-US" sz="2400" dirty="0">
                <a:solidFill>
                  <a:srgbClr val="000000"/>
                </a:solidFill>
                <a:latin typeface="Lato Light"/>
                <a:sym typeface="Lato Light"/>
              </a:rPr>
              <a:t>, </a:t>
            </a:r>
            <a:r>
              <a:rPr lang="en-US" sz="2400" dirty="0" err="1">
                <a:solidFill>
                  <a:srgbClr val="000000"/>
                </a:solidFill>
                <a:latin typeface="Lato Light"/>
                <a:sym typeface="Lato Light"/>
              </a:rPr>
              <a:t>säkerhet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skydd</a:t>
            </a:r>
            <a:r>
              <a:rPr lang="en-US" sz="2400" dirty="0">
                <a:solidFill>
                  <a:srgbClr val="000000"/>
                </a:solidFill>
                <a:latin typeface="Lato Light"/>
                <a:sym typeface="Lato Light"/>
              </a:rPr>
              <a:t> av </a:t>
            </a:r>
            <a:r>
              <a:rPr lang="en-US" sz="2400" dirty="0" err="1">
                <a:solidFill>
                  <a:srgbClr val="000000"/>
                </a:solidFill>
                <a:latin typeface="Lato Light"/>
                <a:sym typeface="Lato Light"/>
              </a:rPr>
              <a:t>grundläggande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rättigheter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utbildningssystem</a:t>
            </a:r>
            <a:r>
              <a:rPr lang="en-US" sz="2400" dirty="0">
                <a:solidFill>
                  <a:srgbClr val="000000"/>
                </a:solidFill>
                <a:latin typeface="Lato Light"/>
                <a:sym typeface="Lato Light"/>
              </a:rPr>
              <a:t> </a:t>
            </a:r>
            <a:r>
              <a:rPr lang="en-US" sz="2400" dirty="0" err="1">
                <a:solidFill>
                  <a:srgbClr val="000000"/>
                </a:solidFill>
                <a:latin typeface="Lato Light"/>
                <a:sym typeface="Lato Light"/>
              </a:rPr>
              <a:t>betonar</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behovet</a:t>
            </a:r>
            <a:r>
              <a:rPr lang="en-US" sz="2400" dirty="0">
                <a:solidFill>
                  <a:srgbClr val="000000"/>
                </a:solidFill>
                <a:latin typeface="Lato Light"/>
                <a:sym typeface="Lato Light"/>
              </a:rPr>
              <a:t> av </a:t>
            </a:r>
            <a:r>
              <a:rPr lang="en-US" sz="2400" dirty="0" err="1">
                <a:solidFill>
                  <a:srgbClr val="000000"/>
                </a:solidFill>
                <a:latin typeface="Lato Light"/>
                <a:sym typeface="Lato Light"/>
              </a:rPr>
              <a:t>mänsklig</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tillsyn</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med </a:t>
            </a:r>
            <a:r>
              <a:rPr lang="en-US" sz="2400" dirty="0" err="1">
                <a:solidFill>
                  <a:srgbClr val="000000"/>
                </a:solidFill>
                <a:latin typeface="Lato Light"/>
                <a:sym typeface="Lato Light"/>
              </a:rPr>
              <a:t>stor</a:t>
            </a:r>
            <a:r>
              <a:rPr lang="en-US" sz="2400" dirty="0">
                <a:solidFill>
                  <a:srgbClr val="000000"/>
                </a:solidFill>
                <a:latin typeface="Lato Light"/>
                <a:sym typeface="Lato Light"/>
              </a:rPr>
              <a:t> </a:t>
            </a:r>
            <a:r>
              <a:rPr lang="en-US" sz="2400" dirty="0" err="1">
                <a:solidFill>
                  <a:srgbClr val="000000"/>
                </a:solidFill>
                <a:latin typeface="Lato Light"/>
                <a:sym typeface="Lato Light"/>
              </a:rPr>
              <a:t>inverkan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ansvarsmekanismer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avhjälpa</a:t>
            </a:r>
            <a:r>
              <a:rPr lang="en-US" sz="2400" dirty="0">
                <a:solidFill>
                  <a:srgbClr val="000000"/>
                </a:solidFill>
                <a:latin typeface="Lato Light"/>
                <a:sym typeface="Lato Light"/>
              </a:rPr>
              <a:t> </a:t>
            </a:r>
            <a:r>
              <a:rPr lang="en-US" sz="2400" dirty="0" err="1">
                <a:solidFill>
                  <a:srgbClr val="000000"/>
                </a:solidFill>
                <a:latin typeface="Lato Light"/>
                <a:sym typeface="Lato Light"/>
              </a:rPr>
              <a:t>skada</a:t>
            </a:r>
            <a:r>
              <a:rPr lang="en-US" sz="2400" dirty="0">
                <a:solidFill>
                  <a:srgbClr val="000000"/>
                </a:solidFill>
                <a:latin typeface="Lato Light"/>
                <a:sym typeface="Lato Light"/>
              </a:rPr>
              <a:t>.</a:t>
            </a:r>
          </a:p>
        </p:txBody>
      </p:sp>
      <p:sp>
        <p:nvSpPr>
          <p:cNvPr id="5" name="TextBox 5"/>
          <p:cNvSpPr txBox="1"/>
          <p:nvPr/>
        </p:nvSpPr>
        <p:spPr>
          <a:xfrm>
            <a:off x="1028700" y="1085850"/>
            <a:ext cx="7110998" cy="578431"/>
          </a:xfrm>
          <a:prstGeom prst="rect">
            <a:avLst/>
          </a:prstGeom>
        </p:spPr>
        <p:txBody>
          <a:bodyPr lIns="0" tIns="0" rIns="0" bIns="0" rtlCol="0" anchor="t">
            <a:spAutoFit/>
          </a:bodyPr>
          <a:lstStyle/>
          <a:p>
            <a:pPr marL="0" lvl="0" indent="0" algn="l">
              <a:lnSpc>
                <a:spcPts val="4541"/>
              </a:lnSpc>
              <a:spcBef>
                <a:spcPct val="0"/>
              </a:spcBef>
            </a:pPr>
            <a:r>
              <a:rPr lang="en-US" sz="4204" u="none" strike="noStrike">
                <a:solidFill>
                  <a:srgbClr val="000000"/>
                </a:solidFill>
                <a:latin typeface="Oswald"/>
                <a:ea typeface="Oswald"/>
                <a:cs typeface="Oswald"/>
                <a:sym typeface="Oswald"/>
              </a:rPr>
              <a:t>INTERNATIONELLA ETISKA RAMAR</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81661" y="0"/>
            <a:ext cx="7206339" cy="10287000"/>
            <a:chOff x="0" y="0"/>
            <a:chExt cx="9608452" cy="13716000"/>
          </a:xfrm>
        </p:grpSpPr>
        <p:sp>
          <p:nvSpPr>
            <p:cNvPr id="3" name="Freeform 3"/>
            <p:cNvSpPr/>
            <p:nvPr/>
          </p:nvSpPr>
          <p:spPr>
            <a:xfrm>
              <a:off x="0" y="0"/>
              <a:ext cx="9608439" cy="13716000"/>
            </a:xfrm>
            <a:custGeom>
              <a:avLst/>
              <a:gdLst/>
              <a:ahLst/>
              <a:cxnLst/>
              <a:rect l="l" t="t" r="r" b="b"/>
              <a:pathLst>
                <a:path w="9608439" h="13716000">
                  <a:moveTo>
                    <a:pt x="0" y="0"/>
                  </a:moveTo>
                  <a:lnTo>
                    <a:pt x="9608439" y="0"/>
                  </a:lnTo>
                  <a:lnTo>
                    <a:pt x="9608439" y="13716000"/>
                  </a:lnTo>
                  <a:lnTo>
                    <a:pt x="0" y="13716000"/>
                  </a:lnTo>
                  <a:lnTo>
                    <a:pt x="0" y="0"/>
                  </a:lnTo>
                  <a:close/>
                </a:path>
              </a:pathLst>
            </a:custGeom>
            <a:blipFill>
              <a:blip r:embed="rId4"/>
              <a:stretch>
                <a:fillRect t="-2515" b="-2515"/>
              </a:stretch>
            </a:blipFill>
          </p:spPr>
          <p:txBody>
            <a:bodyPr/>
            <a:lstStyle/>
            <a:p>
              <a:endParaRPr lang="es-ES"/>
            </a:p>
          </p:txBody>
        </p:sp>
      </p:grpSp>
      <p:sp>
        <p:nvSpPr>
          <p:cNvPr id="4" name="TextBox 4"/>
          <p:cNvSpPr txBox="1"/>
          <p:nvPr/>
        </p:nvSpPr>
        <p:spPr>
          <a:xfrm>
            <a:off x="1028700" y="2552700"/>
            <a:ext cx="9482935" cy="2409121"/>
          </a:xfrm>
          <a:prstGeom prst="rect">
            <a:avLst/>
          </a:prstGeom>
        </p:spPr>
        <p:txBody>
          <a:bodyPr lIns="0" tIns="0" rIns="0" bIns="0" rtlCol="0" anchor="t">
            <a:spAutoFit/>
          </a:bodyPr>
          <a:lstStyle/>
          <a:p>
            <a:pPr marL="259080" lvl="1" algn="l">
              <a:lnSpc>
                <a:spcPts val="4488"/>
              </a:lnSpc>
              <a:spcBef>
                <a:spcPct val="0"/>
              </a:spcBef>
            </a:pPr>
            <a:r>
              <a:rPr lang="en-US" sz="2400" b="1" u="none" strike="noStrike" dirty="0">
                <a:solidFill>
                  <a:srgbClr val="000000"/>
                </a:solidFill>
                <a:latin typeface="Lato Bold"/>
                <a:ea typeface="Lato Bold"/>
                <a:cs typeface="Lato Bold"/>
                <a:sym typeface="Lato Bold"/>
              </a:rPr>
              <a:t>3. </a:t>
            </a:r>
            <a:r>
              <a:rPr lang="en-US" sz="2400" b="1" u="none" strike="noStrike" dirty="0" err="1">
                <a:solidFill>
                  <a:srgbClr val="000000"/>
                </a:solidFill>
                <a:latin typeface="Lato Bold"/>
                <a:ea typeface="Lato Bold"/>
                <a:cs typeface="Lato Bold"/>
                <a:sym typeface="Lato Bold"/>
              </a:rPr>
              <a:t>Allmänna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dataskyddsförordningen</a:t>
            </a:r>
            <a:r>
              <a:rPr lang="en-US" sz="2400" b="1" u="none" strike="noStrike" dirty="0">
                <a:solidFill>
                  <a:srgbClr val="000000"/>
                </a:solidFill>
                <a:latin typeface="Lato Bold"/>
                <a:ea typeface="Lato Bold"/>
                <a:cs typeface="Lato Bold"/>
                <a:sym typeface="Lato Bold"/>
              </a:rPr>
              <a:t> (GDPR)</a:t>
            </a:r>
          </a:p>
          <a:p>
            <a:pPr marL="365125" lvl="1" indent="0" algn="just">
              <a:lnSpc>
                <a:spcPts val="2879"/>
              </a:lnSpc>
              <a:spcBef>
                <a:spcPct val="0"/>
              </a:spcBef>
            </a:pPr>
            <a:r>
              <a:rPr lang="en-US" sz="2400" dirty="0">
                <a:solidFill>
                  <a:srgbClr val="000000"/>
                </a:solidFill>
                <a:latin typeface="Lato Light"/>
                <a:sym typeface="Lato Light"/>
              </a:rPr>
              <a:t>Det </a:t>
            </a:r>
            <a:r>
              <a:rPr lang="en-US" sz="2400" dirty="0" err="1">
                <a:solidFill>
                  <a:srgbClr val="000000"/>
                </a:solidFill>
                <a:latin typeface="Lato Light"/>
                <a:sym typeface="Lato Light"/>
              </a:rPr>
              <a:t>europeiska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dataskyddsramverket</a:t>
            </a:r>
            <a:r>
              <a:rPr lang="en-US" sz="2400" dirty="0">
                <a:solidFill>
                  <a:srgbClr val="000000"/>
                </a:solidFill>
                <a:latin typeface="Lato Light"/>
                <a:sym typeface="Lato Light"/>
              </a:rPr>
              <a:t> </a:t>
            </a:r>
            <a:r>
              <a:rPr lang="en-US" sz="2400" dirty="0" err="1">
                <a:solidFill>
                  <a:srgbClr val="000000"/>
                </a:solidFill>
                <a:latin typeface="Lato Light"/>
                <a:sym typeface="Lato Light"/>
              </a:rPr>
              <a:t>gäller</a:t>
            </a:r>
            <a:r>
              <a:rPr lang="en-US" sz="2400" dirty="0">
                <a:solidFill>
                  <a:srgbClr val="000000"/>
                </a:solidFill>
                <a:latin typeface="Lato Light"/>
                <a:sym typeface="Lato Light"/>
              </a:rPr>
              <a:t> för alla system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behandlar</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personuppgifter</a:t>
            </a:r>
            <a:r>
              <a:rPr lang="en-US" sz="2400" dirty="0">
                <a:solidFill>
                  <a:srgbClr val="000000"/>
                </a:solidFill>
                <a:latin typeface="Lato Light"/>
                <a:sym typeface="Lato Light"/>
              </a:rPr>
              <a:t>. Inom </a:t>
            </a:r>
            <a:r>
              <a:rPr lang="en-US" sz="2400" dirty="0" err="1">
                <a:solidFill>
                  <a:srgbClr val="000000"/>
                </a:solidFill>
                <a:latin typeface="Lato Light"/>
                <a:sym typeface="Lato Light"/>
              </a:rPr>
              <a:t>yrkesutbildning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krävs</a:t>
            </a:r>
            <a:r>
              <a:rPr lang="en-US" sz="2400" dirty="0">
                <a:solidFill>
                  <a:srgbClr val="000000"/>
                </a:solidFill>
                <a:latin typeface="Lato Light"/>
                <a:sym typeface="Lato Light"/>
              </a:rPr>
              <a:t> </a:t>
            </a:r>
            <a:r>
              <a:rPr lang="en-US" sz="2400" dirty="0" err="1">
                <a:solidFill>
                  <a:srgbClr val="000000"/>
                </a:solidFill>
                <a:latin typeface="Lato Light"/>
                <a:sym typeface="Lato Light"/>
              </a:rPr>
              <a:t>uttryckligt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samtycke</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användning</a:t>
            </a:r>
            <a:r>
              <a:rPr lang="en-US" sz="2400" dirty="0">
                <a:solidFill>
                  <a:srgbClr val="000000"/>
                </a:solidFill>
                <a:latin typeface="Lato Light"/>
                <a:sym typeface="Lato Light"/>
              </a:rPr>
              <a:t> av </a:t>
            </a:r>
            <a:r>
              <a:rPr lang="en-US" sz="2400" dirty="0" err="1">
                <a:solidFill>
                  <a:srgbClr val="000000"/>
                </a:solidFill>
                <a:latin typeface="Lato Light"/>
                <a:sym typeface="Lato Light"/>
              </a:rPr>
              <a:t>uppgifter</a:t>
            </a:r>
            <a:r>
              <a:rPr lang="en-US" sz="2400" dirty="0">
                <a:solidFill>
                  <a:srgbClr val="000000"/>
                </a:solidFill>
                <a:latin typeface="Lato Light"/>
                <a:sym typeface="Lato Light"/>
              </a:rPr>
              <a:t>, transparent </a:t>
            </a:r>
            <a:r>
              <a:rPr lang="en-US" sz="2400" dirty="0" err="1">
                <a:solidFill>
                  <a:srgbClr val="000000"/>
                </a:solidFill>
                <a:latin typeface="Lato Light"/>
                <a:sym typeface="Lato Light"/>
              </a:rPr>
              <a:t>datahantering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rätten</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vägra</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automatiserade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beslutsprocesser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rättsliga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konsekvenser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anställning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tillgång</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a:t>
            </a:r>
          </a:p>
        </p:txBody>
      </p:sp>
      <p:sp>
        <p:nvSpPr>
          <p:cNvPr id="5" name="TextBox 5"/>
          <p:cNvSpPr txBox="1"/>
          <p:nvPr/>
        </p:nvSpPr>
        <p:spPr>
          <a:xfrm>
            <a:off x="1028700" y="1085850"/>
            <a:ext cx="7293608" cy="578431"/>
          </a:xfrm>
          <a:prstGeom prst="rect">
            <a:avLst/>
          </a:prstGeom>
        </p:spPr>
        <p:txBody>
          <a:bodyPr lIns="0" tIns="0" rIns="0" bIns="0" rtlCol="0" anchor="t">
            <a:spAutoFit/>
          </a:bodyPr>
          <a:lstStyle/>
          <a:p>
            <a:pPr marL="0" lvl="0" indent="0" algn="l">
              <a:lnSpc>
                <a:spcPts val="4541"/>
              </a:lnSpc>
              <a:spcBef>
                <a:spcPct val="0"/>
              </a:spcBef>
            </a:pPr>
            <a:r>
              <a:rPr lang="en-US" sz="4204" u="none" strike="noStrike">
                <a:solidFill>
                  <a:srgbClr val="000000"/>
                </a:solidFill>
                <a:latin typeface="Oswald"/>
                <a:ea typeface="Oswald"/>
                <a:cs typeface="Oswald"/>
                <a:sym typeface="Oswald"/>
              </a:rPr>
              <a:t>INTERNATIONELLA ETISKA RAMAR</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75512" y="2697914"/>
            <a:ext cx="6382004" cy="5006340"/>
          </a:xfrm>
          <a:prstGeom prst="rect">
            <a:avLst/>
          </a:prstGeom>
        </p:spPr>
        <p:txBody>
          <a:bodyPr lIns="0" tIns="0" rIns="0" bIns="0" rtlCol="0" anchor="t">
            <a:spAutoFit/>
          </a:bodyPr>
          <a:lstStyle/>
          <a:p>
            <a:pPr marL="0" lvl="0" indent="0" algn="l">
              <a:lnSpc>
                <a:spcPts val="6599"/>
              </a:lnSpc>
              <a:spcBef>
                <a:spcPct val="0"/>
              </a:spcBef>
            </a:pPr>
            <a:r>
              <a:rPr lang="en-US" sz="6599" u="none" strike="noStrike">
                <a:solidFill>
                  <a:srgbClr val="000000"/>
                </a:solidFill>
                <a:latin typeface="Oswald"/>
                <a:ea typeface="Oswald"/>
                <a:cs typeface="Oswald"/>
                <a:sym typeface="Oswald"/>
              </a:rPr>
              <a:t>ENHET 1:</a:t>
            </a:r>
          </a:p>
          <a:p>
            <a:pPr marL="0" lvl="0" indent="0" algn="l">
              <a:lnSpc>
                <a:spcPts val="6599"/>
              </a:lnSpc>
              <a:spcBef>
                <a:spcPct val="0"/>
              </a:spcBef>
            </a:pPr>
            <a:r>
              <a:rPr lang="en-US" sz="6599" u="none" strike="noStrike">
                <a:solidFill>
                  <a:srgbClr val="000000"/>
                </a:solidFill>
                <a:latin typeface="Oswald"/>
                <a:ea typeface="Oswald"/>
                <a:cs typeface="Oswald"/>
                <a:sym typeface="Oswald"/>
              </a:rPr>
              <a:t>UTVÄRDERA AI-BASERADE BESLUT OCH FÖRSTÅ DERAS PEDAGOGISKA INVERKAN.</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363277" y="1491238"/>
            <a:ext cx="4924723" cy="5214301"/>
            <a:chOff x="0" y="0"/>
            <a:chExt cx="8250568" cy="8735708"/>
          </a:xfrm>
        </p:grpSpPr>
        <p:sp>
          <p:nvSpPr>
            <p:cNvPr id="3" name="Freeform 3"/>
            <p:cNvSpPr/>
            <p:nvPr/>
          </p:nvSpPr>
          <p:spPr>
            <a:xfrm>
              <a:off x="0" y="0"/>
              <a:ext cx="8250555" cy="8735695"/>
            </a:xfrm>
            <a:custGeom>
              <a:avLst/>
              <a:gdLst/>
              <a:ahLst/>
              <a:cxnLst/>
              <a:rect l="l" t="t" r="r" b="b"/>
              <a:pathLst>
                <a:path w="8250555" h="8735695">
                  <a:moveTo>
                    <a:pt x="0" y="0"/>
                  </a:moveTo>
                  <a:lnTo>
                    <a:pt x="8250555" y="0"/>
                  </a:lnTo>
                  <a:lnTo>
                    <a:pt x="8250555" y="8735695"/>
                  </a:lnTo>
                  <a:lnTo>
                    <a:pt x="0" y="8735695"/>
                  </a:lnTo>
                  <a:lnTo>
                    <a:pt x="0" y="0"/>
                  </a:lnTo>
                  <a:close/>
                </a:path>
              </a:pathLst>
            </a:custGeom>
            <a:blipFill>
              <a:blip r:embed="rId4"/>
              <a:stretch>
                <a:fillRect r="-5880"/>
              </a:stretch>
            </a:blipFill>
          </p:spPr>
          <p:txBody>
            <a:bodyPr/>
            <a:lstStyle/>
            <a:p>
              <a:endParaRPr lang="es-ES"/>
            </a:p>
          </p:txBody>
        </p:sp>
      </p:grpSp>
      <p:sp>
        <p:nvSpPr>
          <p:cNvPr id="4" name="TextBox 4"/>
          <p:cNvSpPr txBox="1"/>
          <p:nvPr/>
        </p:nvSpPr>
        <p:spPr>
          <a:xfrm>
            <a:off x="1028700" y="942975"/>
            <a:ext cx="12241332" cy="2575833"/>
          </a:xfrm>
          <a:prstGeom prst="rect">
            <a:avLst/>
          </a:prstGeom>
        </p:spPr>
        <p:txBody>
          <a:bodyPr lIns="0" tIns="0" rIns="0" bIns="0" rtlCol="0" anchor="t">
            <a:spAutoFit/>
          </a:bodyPr>
          <a:lstStyle/>
          <a:p>
            <a:pPr marL="365125" lvl="0" indent="0" algn="just">
              <a:lnSpc>
                <a:spcPts val="2879"/>
              </a:lnSpc>
              <a:spcBef>
                <a:spcPct val="0"/>
              </a:spcBef>
            </a:pPr>
            <a:r>
              <a:rPr lang="en-US" sz="2400" dirty="0">
                <a:solidFill>
                  <a:srgbClr val="000000"/>
                </a:solidFill>
                <a:latin typeface="Lato Light"/>
                <a:sym typeface="Lato Light"/>
              </a:rPr>
              <a:t>Vid </a:t>
            </a:r>
            <a:r>
              <a:rPr lang="en-US" sz="2400" dirty="0" err="1">
                <a:solidFill>
                  <a:srgbClr val="000000"/>
                </a:solidFill>
                <a:latin typeface="Lato Light"/>
                <a:sym typeface="Lato Light"/>
              </a:rPr>
              <a:t>slutet</a:t>
            </a:r>
            <a:r>
              <a:rPr lang="en-US" sz="2400" dirty="0">
                <a:solidFill>
                  <a:srgbClr val="000000"/>
                </a:solidFill>
                <a:latin typeface="Lato Light"/>
                <a:sym typeface="Lato Light"/>
              </a:rPr>
              <a:t> av </a:t>
            </a:r>
            <a:r>
              <a:rPr lang="en-US" sz="2400" dirty="0" err="1">
                <a:solidFill>
                  <a:srgbClr val="000000"/>
                </a:solidFill>
                <a:latin typeface="Lato Light"/>
                <a:sym typeface="Lato Light"/>
              </a:rPr>
              <a:t>kursen</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kommer</a:t>
            </a:r>
            <a:r>
              <a:rPr lang="en-US" sz="2400" dirty="0">
                <a:solidFill>
                  <a:srgbClr val="000000"/>
                </a:solidFill>
                <a:latin typeface="Lato Light"/>
                <a:sym typeface="Lato Light"/>
              </a:rPr>
              <a:t> du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kontinuerlig</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professionell</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utveckling</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kunna</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rekommendation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genereras</a:t>
            </a:r>
            <a:r>
              <a:rPr lang="en-US" sz="2400" dirty="0">
                <a:solidFill>
                  <a:srgbClr val="000000"/>
                </a:solidFill>
                <a:latin typeface="Lato Light"/>
                <a:sym typeface="Lato Light"/>
              </a:rPr>
              <a:t> av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skilja</a:t>
            </a:r>
            <a:r>
              <a:rPr lang="en-US" sz="2400" dirty="0">
                <a:solidFill>
                  <a:srgbClr val="000000"/>
                </a:solidFill>
                <a:latin typeface="Lato Light"/>
                <a:sym typeface="Lato Light"/>
              </a:rPr>
              <a:t> </a:t>
            </a:r>
            <a:r>
              <a:rPr lang="en-US" sz="2400" dirty="0" err="1">
                <a:solidFill>
                  <a:srgbClr val="000000"/>
                </a:solidFill>
                <a:latin typeface="Lato Light"/>
                <a:sym typeface="Lato Light"/>
              </a:rPr>
              <a:t>dess</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stödjande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funktion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från</a:t>
            </a:r>
            <a:r>
              <a:rPr lang="en-US" sz="2400" dirty="0">
                <a:solidFill>
                  <a:srgbClr val="000000"/>
                </a:solidFill>
                <a:latin typeface="Lato Light"/>
                <a:sym typeface="Lato Light"/>
              </a:rPr>
              <a:t> </a:t>
            </a:r>
            <a:r>
              <a:rPr lang="en-US" sz="2400" dirty="0" err="1">
                <a:solidFill>
                  <a:srgbClr val="000000"/>
                </a:solidFill>
                <a:latin typeface="Lato Light"/>
                <a:sym typeface="Lato Light"/>
              </a:rPr>
              <a:t>dess</a:t>
            </a:r>
            <a:r>
              <a:rPr lang="en-US" sz="2400" dirty="0">
                <a:solidFill>
                  <a:srgbClr val="000000"/>
                </a:solidFill>
                <a:latin typeface="Lato Light"/>
                <a:sym typeface="Lato Light"/>
              </a:rPr>
              <a:t> </a:t>
            </a:r>
            <a:r>
              <a:rPr lang="en-US" sz="2400" dirty="0" err="1">
                <a:solidFill>
                  <a:srgbClr val="000000"/>
                </a:solidFill>
                <a:latin typeface="Lato Light"/>
                <a:sym typeface="Lato Light"/>
              </a:rPr>
              <a:t>yttersta</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beslutsprocessen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förutsäga</a:t>
            </a:r>
            <a:r>
              <a:rPr lang="en-US" sz="2400" dirty="0">
                <a:solidFill>
                  <a:srgbClr val="000000"/>
                </a:solidFill>
                <a:latin typeface="Lato Light"/>
                <a:sym typeface="Lato Light"/>
              </a:rPr>
              <a:t> </a:t>
            </a:r>
            <a:r>
              <a:rPr lang="en-US" sz="2400" dirty="0" err="1">
                <a:solidFill>
                  <a:srgbClr val="000000"/>
                </a:solidFill>
                <a:latin typeface="Lato Light"/>
                <a:sym typeface="Lato Light"/>
              </a:rPr>
              <a:t>dess</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inverkan</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vuxna</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professionell</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utveckling</a:t>
            </a:r>
            <a:r>
              <a:rPr lang="en-US" sz="2400" dirty="0">
                <a:solidFill>
                  <a:srgbClr val="000000"/>
                </a:solidFill>
                <a:latin typeface="Lato Light"/>
                <a:sym typeface="Lato Light"/>
              </a:rPr>
              <a:t> </a:t>
            </a:r>
            <a:r>
              <a:rPr lang="en-US" sz="2400" dirty="0" err="1">
                <a:solidFill>
                  <a:srgbClr val="000000"/>
                </a:solidFill>
                <a:latin typeface="Lato Light"/>
                <a:sym typeface="Lato Light"/>
              </a:rPr>
              <a:t>inriktad</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arbetslivet</a:t>
            </a:r>
            <a:r>
              <a:rPr lang="en-US" sz="2400" dirty="0">
                <a:solidFill>
                  <a:srgbClr val="000000"/>
                </a:solidFill>
                <a:latin typeface="Lato Light"/>
                <a:sym typeface="Lato Light"/>
              </a:rPr>
              <a:t>.</a:t>
            </a:r>
          </a:p>
          <a:p>
            <a:pPr marL="365125" lvl="0" indent="0" algn="just">
              <a:lnSpc>
                <a:spcPts val="2879"/>
              </a:lnSpc>
              <a:spcBef>
                <a:spcPct val="0"/>
              </a:spcBef>
            </a:pPr>
            <a:endParaRPr lang="en-US" sz="2400" dirty="0">
              <a:solidFill>
                <a:srgbClr val="000000"/>
              </a:solidFill>
              <a:latin typeface="Lato Light"/>
              <a:sym typeface="Lato Light"/>
            </a:endParaRPr>
          </a:p>
          <a:p>
            <a:pPr marL="365125" lvl="0" indent="0" algn="just">
              <a:lnSpc>
                <a:spcPts val="2879"/>
              </a:lnSpc>
              <a:spcBef>
                <a:spcPct val="0"/>
              </a:spcBef>
            </a:pPr>
            <a:r>
              <a:rPr lang="en-US" sz="2400" dirty="0">
                <a:solidFill>
                  <a:srgbClr val="000000"/>
                </a:solidFill>
                <a:latin typeface="Lato Light"/>
                <a:sym typeface="Lato Light"/>
              </a:rPr>
              <a:t>Denna </a:t>
            </a:r>
            <a:r>
              <a:rPr lang="en-US" sz="2400" dirty="0" err="1">
                <a:solidFill>
                  <a:srgbClr val="000000"/>
                </a:solidFill>
                <a:latin typeface="Lato Light"/>
                <a:sym typeface="Lato Light"/>
              </a:rPr>
              <a:t>enhet</a:t>
            </a:r>
            <a:r>
              <a:rPr lang="en-US" sz="2400" dirty="0">
                <a:solidFill>
                  <a:srgbClr val="000000"/>
                </a:solidFill>
                <a:latin typeface="Lato Light"/>
                <a:sym typeface="Lato Light"/>
              </a:rPr>
              <a:t> </a:t>
            </a:r>
            <a:r>
              <a:rPr lang="en-US" sz="2400" dirty="0" err="1">
                <a:solidFill>
                  <a:srgbClr val="000000"/>
                </a:solidFill>
                <a:latin typeface="Lato Light"/>
                <a:sym typeface="Lato Light"/>
              </a:rPr>
              <a:t>presenterar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utvärderingen</a:t>
            </a:r>
            <a:r>
              <a:rPr lang="en-US" sz="2400" dirty="0">
                <a:solidFill>
                  <a:srgbClr val="000000"/>
                </a:solidFill>
                <a:latin typeface="Lato Light"/>
                <a:sym typeface="Lato Light"/>
              </a:rPr>
              <a:t> av AI-</a:t>
            </a:r>
            <a:r>
              <a:rPr lang="en-US" sz="2400" dirty="0" err="1">
                <a:solidFill>
                  <a:srgbClr val="000000"/>
                </a:solidFill>
                <a:latin typeface="Lato Light"/>
                <a:sym typeface="Lato Light"/>
              </a:rPr>
              <a:t>stödda</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probabilistiska</a:t>
            </a:r>
            <a:r>
              <a:rPr lang="en-US" sz="2400" dirty="0">
                <a:solidFill>
                  <a:srgbClr val="000000"/>
                </a:solidFill>
                <a:latin typeface="Lato Light"/>
                <a:sym typeface="Lato Light"/>
              </a:rPr>
              <a:t> processer, </a:t>
            </a:r>
            <a:r>
              <a:rPr lang="en-US" sz="2400" dirty="0" err="1">
                <a:solidFill>
                  <a:srgbClr val="000000"/>
                </a:solidFill>
                <a:latin typeface="Lato Light"/>
                <a:sym typeface="Lato Light"/>
              </a:rPr>
              <a:t>vilka</a:t>
            </a:r>
            <a:r>
              <a:rPr lang="en-US" sz="2400" dirty="0">
                <a:solidFill>
                  <a:srgbClr val="000000"/>
                </a:solidFill>
                <a:latin typeface="Lato Light"/>
                <a:sym typeface="Lato Light"/>
              </a:rPr>
              <a:t> </a:t>
            </a:r>
            <a:r>
              <a:rPr lang="en-US" sz="2400" dirty="0" err="1">
                <a:solidFill>
                  <a:srgbClr val="000000"/>
                </a:solidFill>
                <a:latin typeface="Lato Light"/>
                <a:sym typeface="Lato Light"/>
              </a:rPr>
              <a:t>varken</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neutrala</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objektiva</a:t>
            </a:r>
            <a:r>
              <a:rPr lang="en-US" sz="2400" dirty="0">
                <a:solidFill>
                  <a:srgbClr val="000000"/>
                </a:solidFill>
                <a:latin typeface="Lato Light"/>
                <a:sym typeface="Lato Light"/>
              </a:rPr>
              <a:t>.</a:t>
            </a:r>
          </a:p>
        </p:txBody>
      </p:sp>
      <p:grpSp>
        <p:nvGrpSpPr>
          <p:cNvPr id="33" name="Group 32">
            <a:extLst>
              <a:ext uri="{FF2B5EF4-FFF2-40B4-BE49-F238E27FC236}">
                <a16:creationId xmlns:a16="http://schemas.microsoft.com/office/drawing/2014/main" id="{A9E0BB72-E5D0-9A3E-C796-FB6123E3AEE6}"/>
              </a:ext>
            </a:extLst>
          </p:cNvPr>
          <p:cNvGrpSpPr/>
          <p:nvPr/>
        </p:nvGrpSpPr>
        <p:grpSpPr>
          <a:xfrm>
            <a:off x="1946065" y="4686300"/>
            <a:ext cx="10406602" cy="4879389"/>
            <a:chOff x="1946065" y="4686300"/>
            <a:chExt cx="10406602" cy="4879389"/>
          </a:xfrm>
        </p:grpSpPr>
        <p:sp>
          <p:nvSpPr>
            <p:cNvPr id="5" name="TextBox 5"/>
            <p:cNvSpPr txBox="1"/>
            <p:nvPr/>
          </p:nvSpPr>
          <p:spPr>
            <a:xfrm>
              <a:off x="4227443" y="4686300"/>
              <a:ext cx="6032853" cy="257175"/>
            </a:xfrm>
            <a:prstGeom prst="rect">
              <a:avLst/>
            </a:prstGeom>
          </p:spPr>
          <p:txBody>
            <a:bodyPr lIns="0" tIns="0" rIns="0" bIns="0" rtlCol="0" anchor="t">
              <a:spAutoFit/>
            </a:bodyPr>
            <a:lstStyle/>
            <a:p>
              <a:pPr marL="0" lvl="0" indent="0" algn="ctr">
                <a:lnSpc>
                  <a:spcPts val="2160"/>
                </a:lnSpc>
                <a:spcBef>
                  <a:spcPct val="0"/>
                </a:spcBef>
              </a:pPr>
              <a:r>
                <a:rPr lang="en-US" sz="1800" b="1" u="none" strike="noStrike">
                  <a:solidFill>
                    <a:srgbClr val="231F20"/>
                  </a:solidFill>
                  <a:latin typeface="Canva Sans Bold"/>
                  <a:ea typeface="Canva Sans Bold"/>
                  <a:cs typeface="Canva Sans Bold"/>
                  <a:sym typeface="Canva Sans Bold"/>
                </a:rPr>
                <a:t>Utvärdering av AI-baserade beslut inom utbildning.</a:t>
              </a:r>
            </a:p>
          </p:txBody>
        </p:sp>
        <p:sp>
          <p:nvSpPr>
            <p:cNvPr id="6" name="Freeform 6"/>
            <p:cNvSpPr/>
            <p:nvPr/>
          </p:nvSpPr>
          <p:spPr>
            <a:xfrm>
              <a:off x="4878510" y="6754833"/>
              <a:ext cx="543575" cy="250331"/>
            </a:xfrm>
            <a:custGeom>
              <a:avLst/>
              <a:gdLst/>
              <a:ahLst/>
              <a:cxnLst/>
              <a:rect l="l" t="t" r="r" b="b"/>
              <a:pathLst>
                <a:path w="543575" h="250331">
                  <a:moveTo>
                    <a:pt x="0" y="0"/>
                  </a:moveTo>
                  <a:lnTo>
                    <a:pt x="543575" y="0"/>
                  </a:lnTo>
                  <a:lnTo>
                    <a:pt x="543575" y="250331"/>
                  </a:lnTo>
                  <a:lnTo>
                    <a:pt x="0" y="250331"/>
                  </a:lnTo>
                  <a:lnTo>
                    <a:pt x="0" y="0"/>
                  </a:lnTo>
                  <a:close/>
                </a:path>
              </a:pathLst>
            </a:custGeom>
            <a:blipFill>
              <a:blip r:embed="rId5"/>
              <a:stretch>
                <a:fillRect/>
              </a:stretch>
            </a:blipFill>
          </p:spPr>
          <p:txBody>
            <a:bodyPr/>
            <a:lstStyle/>
            <a:p>
              <a:endParaRPr lang="es-ES"/>
            </a:p>
          </p:txBody>
        </p:sp>
        <p:sp>
          <p:nvSpPr>
            <p:cNvPr id="7" name="Freeform 7"/>
            <p:cNvSpPr/>
            <p:nvPr/>
          </p:nvSpPr>
          <p:spPr>
            <a:xfrm>
              <a:off x="5543674" y="5410200"/>
              <a:ext cx="3211385" cy="4155489"/>
            </a:xfrm>
            <a:custGeom>
              <a:avLst/>
              <a:gdLst/>
              <a:ahLst/>
              <a:cxnLst/>
              <a:rect l="l" t="t" r="r" b="b"/>
              <a:pathLst>
                <a:path w="3211385" h="4155489">
                  <a:moveTo>
                    <a:pt x="0" y="0"/>
                  </a:moveTo>
                  <a:lnTo>
                    <a:pt x="3211384" y="0"/>
                  </a:lnTo>
                  <a:lnTo>
                    <a:pt x="3211384" y="4155489"/>
                  </a:lnTo>
                  <a:lnTo>
                    <a:pt x="0" y="4155489"/>
                  </a:lnTo>
                  <a:lnTo>
                    <a:pt x="0" y="0"/>
                  </a:lnTo>
                  <a:close/>
                </a:path>
              </a:pathLst>
            </a:custGeom>
            <a:blipFill>
              <a:blip r:embed="rId6"/>
              <a:stretch>
                <a:fillRect/>
              </a:stretch>
            </a:blipFill>
          </p:spPr>
          <p:txBody>
            <a:bodyPr/>
            <a:lstStyle/>
            <a:p>
              <a:endParaRPr lang="es-ES"/>
            </a:p>
          </p:txBody>
        </p:sp>
        <p:sp>
          <p:nvSpPr>
            <p:cNvPr id="8" name="Freeform 8"/>
            <p:cNvSpPr/>
            <p:nvPr/>
          </p:nvSpPr>
          <p:spPr>
            <a:xfrm>
              <a:off x="1946065" y="6754833"/>
              <a:ext cx="3740655" cy="250331"/>
            </a:xfrm>
            <a:custGeom>
              <a:avLst/>
              <a:gdLst/>
              <a:ahLst/>
              <a:cxnLst/>
              <a:rect l="l" t="t" r="r" b="b"/>
              <a:pathLst>
                <a:path w="3740655" h="250331">
                  <a:moveTo>
                    <a:pt x="0" y="0"/>
                  </a:moveTo>
                  <a:lnTo>
                    <a:pt x="3740655" y="0"/>
                  </a:lnTo>
                  <a:lnTo>
                    <a:pt x="3740655" y="250331"/>
                  </a:lnTo>
                  <a:lnTo>
                    <a:pt x="0" y="250331"/>
                  </a:lnTo>
                  <a:lnTo>
                    <a:pt x="0" y="0"/>
                  </a:lnTo>
                  <a:close/>
                </a:path>
              </a:pathLst>
            </a:custGeom>
            <a:blipFill>
              <a:blip r:embed="rId7"/>
              <a:stretch>
                <a:fillRect/>
              </a:stretch>
            </a:blipFill>
          </p:spPr>
          <p:txBody>
            <a:bodyPr/>
            <a:lstStyle/>
            <a:p>
              <a:endParaRPr lang="es-ES"/>
            </a:p>
          </p:txBody>
        </p:sp>
        <p:sp>
          <p:nvSpPr>
            <p:cNvPr id="9" name="Freeform 9"/>
            <p:cNvSpPr/>
            <p:nvPr/>
          </p:nvSpPr>
          <p:spPr>
            <a:xfrm>
              <a:off x="4213345" y="6876423"/>
              <a:ext cx="543575" cy="128741"/>
            </a:xfrm>
            <a:custGeom>
              <a:avLst/>
              <a:gdLst/>
              <a:ahLst/>
              <a:cxnLst/>
              <a:rect l="l" t="t" r="r" b="b"/>
              <a:pathLst>
                <a:path w="543575" h="128741">
                  <a:moveTo>
                    <a:pt x="0" y="0"/>
                  </a:moveTo>
                  <a:lnTo>
                    <a:pt x="543575" y="0"/>
                  </a:lnTo>
                  <a:lnTo>
                    <a:pt x="543575" y="128741"/>
                  </a:lnTo>
                  <a:lnTo>
                    <a:pt x="0" y="128741"/>
                  </a:lnTo>
                  <a:lnTo>
                    <a:pt x="0" y="0"/>
                  </a:lnTo>
                  <a:close/>
                </a:path>
              </a:pathLst>
            </a:custGeom>
            <a:blipFill>
              <a:blip r:embed="rId8"/>
              <a:stretch>
                <a:fillRect/>
              </a:stretch>
            </a:blipFill>
          </p:spPr>
          <p:txBody>
            <a:bodyPr/>
            <a:lstStyle/>
            <a:p>
              <a:endParaRPr lang="es-ES"/>
            </a:p>
          </p:txBody>
        </p:sp>
        <p:sp>
          <p:nvSpPr>
            <p:cNvPr id="10" name="Freeform 10"/>
            <p:cNvSpPr/>
            <p:nvPr/>
          </p:nvSpPr>
          <p:spPr>
            <a:xfrm>
              <a:off x="4749768" y="6876423"/>
              <a:ext cx="672317" cy="128741"/>
            </a:xfrm>
            <a:custGeom>
              <a:avLst/>
              <a:gdLst/>
              <a:ahLst/>
              <a:cxnLst/>
              <a:rect l="l" t="t" r="r" b="b"/>
              <a:pathLst>
                <a:path w="672317" h="128741">
                  <a:moveTo>
                    <a:pt x="0" y="0"/>
                  </a:moveTo>
                  <a:lnTo>
                    <a:pt x="672317" y="0"/>
                  </a:lnTo>
                  <a:lnTo>
                    <a:pt x="672317" y="128741"/>
                  </a:lnTo>
                  <a:lnTo>
                    <a:pt x="0" y="128741"/>
                  </a:lnTo>
                  <a:lnTo>
                    <a:pt x="0" y="0"/>
                  </a:lnTo>
                  <a:close/>
                </a:path>
              </a:pathLst>
            </a:custGeom>
            <a:blipFill>
              <a:blip r:embed="rId9"/>
              <a:stretch>
                <a:fillRect/>
              </a:stretch>
            </a:blipFill>
          </p:spPr>
          <p:txBody>
            <a:bodyPr/>
            <a:lstStyle/>
            <a:p>
              <a:endParaRPr lang="es-ES"/>
            </a:p>
          </p:txBody>
        </p:sp>
        <p:sp>
          <p:nvSpPr>
            <p:cNvPr id="11" name="Freeform 11"/>
            <p:cNvSpPr/>
            <p:nvPr/>
          </p:nvSpPr>
          <p:spPr>
            <a:xfrm>
              <a:off x="5414932" y="6876423"/>
              <a:ext cx="3733503" cy="128741"/>
            </a:xfrm>
            <a:custGeom>
              <a:avLst/>
              <a:gdLst/>
              <a:ahLst/>
              <a:cxnLst/>
              <a:rect l="l" t="t" r="r" b="b"/>
              <a:pathLst>
                <a:path w="3733503" h="128741">
                  <a:moveTo>
                    <a:pt x="0" y="0"/>
                  </a:moveTo>
                  <a:lnTo>
                    <a:pt x="3733503" y="0"/>
                  </a:lnTo>
                  <a:lnTo>
                    <a:pt x="3733503" y="128741"/>
                  </a:lnTo>
                  <a:lnTo>
                    <a:pt x="0" y="128741"/>
                  </a:lnTo>
                  <a:lnTo>
                    <a:pt x="0" y="0"/>
                  </a:lnTo>
                  <a:close/>
                </a:path>
              </a:pathLst>
            </a:custGeom>
            <a:blipFill>
              <a:blip r:embed="rId10"/>
              <a:stretch>
                <a:fillRect/>
              </a:stretch>
            </a:blipFill>
          </p:spPr>
          <p:txBody>
            <a:bodyPr/>
            <a:lstStyle/>
            <a:p>
              <a:endParaRPr lang="es-ES"/>
            </a:p>
          </p:txBody>
        </p:sp>
        <p:sp>
          <p:nvSpPr>
            <p:cNvPr id="12" name="Freeform 12"/>
            <p:cNvSpPr/>
            <p:nvPr/>
          </p:nvSpPr>
          <p:spPr>
            <a:xfrm>
              <a:off x="9141283" y="6754833"/>
              <a:ext cx="679469" cy="250331"/>
            </a:xfrm>
            <a:custGeom>
              <a:avLst/>
              <a:gdLst/>
              <a:ahLst/>
              <a:cxnLst/>
              <a:rect l="l" t="t" r="r" b="b"/>
              <a:pathLst>
                <a:path w="679469" h="250331">
                  <a:moveTo>
                    <a:pt x="0" y="0"/>
                  </a:moveTo>
                  <a:lnTo>
                    <a:pt x="679469" y="0"/>
                  </a:lnTo>
                  <a:lnTo>
                    <a:pt x="679469" y="250331"/>
                  </a:lnTo>
                  <a:lnTo>
                    <a:pt x="0" y="250331"/>
                  </a:lnTo>
                  <a:lnTo>
                    <a:pt x="0" y="0"/>
                  </a:lnTo>
                  <a:close/>
                </a:path>
              </a:pathLst>
            </a:custGeom>
            <a:blipFill>
              <a:blip r:embed="rId11"/>
              <a:stretch>
                <a:fillRect/>
              </a:stretch>
            </a:blipFill>
          </p:spPr>
          <p:txBody>
            <a:bodyPr/>
            <a:lstStyle/>
            <a:p>
              <a:endParaRPr lang="es-ES"/>
            </a:p>
          </p:txBody>
        </p:sp>
        <p:sp>
          <p:nvSpPr>
            <p:cNvPr id="13" name="Freeform 13"/>
            <p:cNvSpPr/>
            <p:nvPr/>
          </p:nvSpPr>
          <p:spPr>
            <a:xfrm>
              <a:off x="9942341" y="6876423"/>
              <a:ext cx="808210" cy="128741"/>
            </a:xfrm>
            <a:custGeom>
              <a:avLst/>
              <a:gdLst/>
              <a:ahLst/>
              <a:cxnLst/>
              <a:rect l="l" t="t" r="r" b="b"/>
              <a:pathLst>
                <a:path w="808210" h="128741">
                  <a:moveTo>
                    <a:pt x="0" y="0"/>
                  </a:moveTo>
                  <a:lnTo>
                    <a:pt x="808210" y="0"/>
                  </a:lnTo>
                  <a:lnTo>
                    <a:pt x="808210" y="128741"/>
                  </a:lnTo>
                  <a:lnTo>
                    <a:pt x="0" y="128741"/>
                  </a:lnTo>
                  <a:lnTo>
                    <a:pt x="0" y="0"/>
                  </a:lnTo>
                  <a:close/>
                </a:path>
              </a:pathLst>
            </a:custGeom>
            <a:blipFill>
              <a:blip r:embed="rId12"/>
              <a:stretch>
                <a:fillRect/>
              </a:stretch>
            </a:blipFill>
          </p:spPr>
          <p:txBody>
            <a:bodyPr/>
            <a:lstStyle/>
            <a:p>
              <a:endParaRPr lang="es-ES"/>
            </a:p>
          </p:txBody>
        </p:sp>
        <p:sp>
          <p:nvSpPr>
            <p:cNvPr id="14" name="Freeform 14"/>
            <p:cNvSpPr/>
            <p:nvPr/>
          </p:nvSpPr>
          <p:spPr>
            <a:xfrm>
              <a:off x="4477980" y="6998012"/>
              <a:ext cx="5743300" cy="128741"/>
            </a:xfrm>
            <a:custGeom>
              <a:avLst/>
              <a:gdLst/>
              <a:ahLst/>
              <a:cxnLst/>
              <a:rect l="l" t="t" r="r" b="b"/>
              <a:pathLst>
                <a:path w="5743300" h="128741">
                  <a:moveTo>
                    <a:pt x="0" y="0"/>
                  </a:moveTo>
                  <a:lnTo>
                    <a:pt x="5743301" y="0"/>
                  </a:lnTo>
                  <a:lnTo>
                    <a:pt x="5743301" y="128741"/>
                  </a:lnTo>
                  <a:lnTo>
                    <a:pt x="0" y="128741"/>
                  </a:lnTo>
                  <a:lnTo>
                    <a:pt x="0" y="0"/>
                  </a:lnTo>
                  <a:close/>
                </a:path>
              </a:pathLst>
            </a:custGeom>
            <a:blipFill>
              <a:blip r:embed="rId13"/>
              <a:stretch>
                <a:fillRect/>
              </a:stretch>
            </a:blipFill>
          </p:spPr>
          <p:txBody>
            <a:bodyPr/>
            <a:lstStyle/>
            <a:p>
              <a:endParaRPr lang="es-ES"/>
            </a:p>
          </p:txBody>
        </p:sp>
        <p:sp>
          <p:nvSpPr>
            <p:cNvPr id="15" name="Freeform 15"/>
            <p:cNvSpPr/>
            <p:nvPr/>
          </p:nvSpPr>
          <p:spPr>
            <a:xfrm>
              <a:off x="8476118" y="6754833"/>
              <a:ext cx="3876549" cy="250331"/>
            </a:xfrm>
            <a:custGeom>
              <a:avLst/>
              <a:gdLst/>
              <a:ahLst/>
              <a:cxnLst/>
              <a:rect l="l" t="t" r="r" b="b"/>
              <a:pathLst>
                <a:path w="3876549" h="250331">
                  <a:moveTo>
                    <a:pt x="0" y="0"/>
                  </a:moveTo>
                  <a:lnTo>
                    <a:pt x="3876549" y="0"/>
                  </a:lnTo>
                  <a:lnTo>
                    <a:pt x="3876549" y="250331"/>
                  </a:lnTo>
                  <a:lnTo>
                    <a:pt x="0" y="250331"/>
                  </a:lnTo>
                  <a:lnTo>
                    <a:pt x="0" y="0"/>
                  </a:lnTo>
                  <a:close/>
                </a:path>
              </a:pathLst>
            </a:custGeom>
            <a:blipFill>
              <a:blip r:embed="rId14"/>
              <a:stretch>
                <a:fillRect/>
              </a:stretch>
            </a:blipFill>
          </p:spPr>
          <p:txBody>
            <a:bodyPr/>
            <a:lstStyle/>
            <a:p>
              <a:endParaRPr lang="es-ES"/>
            </a:p>
          </p:txBody>
        </p:sp>
        <p:sp>
          <p:nvSpPr>
            <p:cNvPr id="16" name="Freeform 16"/>
            <p:cNvSpPr/>
            <p:nvPr/>
          </p:nvSpPr>
          <p:spPr>
            <a:xfrm>
              <a:off x="5279039" y="5774968"/>
              <a:ext cx="1873904" cy="371920"/>
            </a:xfrm>
            <a:custGeom>
              <a:avLst/>
              <a:gdLst/>
              <a:ahLst/>
              <a:cxnLst/>
              <a:rect l="l" t="t" r="r" b="b"/>
              <a:pathLst>
                <a:path w="1873904" h="371920">
                  <a:moveTo>
                    <a:pt x="0" y="0"/>
                  </a:moveTo>
                  <a:lnTo>
                    <a:pt x="1873903" y="0"/>
                  </a:lnTo>
                  <a:lnTo>
                    <a:pt x="1873903" y="371920"/>
                  </a:lnTo>
                  <a:lnTo>
                    <a:pt x="0" y="371920"/>
                  </a:lnTo>
                  <a:lnTo>
                    <a:pt x="0" y="0"/>
                  </a:lnTo>
                  <a:close/>
                </a:path>
              </a:pathLst>
            </a:custGeom>
            <a:blipFill>
              <a:blip r:embed="rId15"/>
              <a:stretch>
                <a:fillRect/>
              </a:stretch>
            </a:blipFill>
          </p:spPr>
          <p:txBody>
            <a:bodyPr/>
            <a:lstStyle/>
            <a:p>
              <a:endParaRPr lang="es-ES"/>
            </a:p>
          </p:txBody>
        </p:sp>
        <p:sp>
          <p:nvSpPr>
            <p:cNvPr id="17" name="Freeform 17"/>
            <p:cNvSpPr/>
            <p:nvPr/>
          </p:nvSpPr>
          <p:spPr>
            <a:xfrm>
              <a:off x="4878510" y="7484368"/>
              <a:ext cx="407681" cy="493509"/>
            </a:xfrm>
            <a:custGeom>
              <a:avLst/>
              <a:gdLst/>
              <a:ahLst/>
              <a:cxnLst/>
              <a:rect l="l" t="t" r="r" b="b"/>
              <a:pathLst>
                <a:path w="407681" h="493509">
                  <a:moveTo>
                    <a:pt x="0" y="0"/>
                  </a:moveTo>
                  <a:lnTo>
                    <a:pt x="407681" y="0"/>
                  </a:lnTo>
                  <a:lnTo>
                    <a:pt x="407681" y="493509"/>
                  </a:lnTo>
                  <a:lnTo>
                    <a:pt x="0" y="493509"/>
                  </a:lnTo>
                  <a:lnTo>
                    <a:pt x="0" y="0"/>
                  </a:lnTo>
                  <a:close/>
                </a:path>
              </a:pathLst>
            </a:custGeom>
            <a:blipFill>
              <a:blip r:embed="rId16"/>
              <a:stretch>
                <a:fillRect/>
              </a:stretch>
            </a:blipFill>
          </p:spPr>
          <p:txBody>
            <a:bodyPr/>
            <a:lstStyle/>
            <a:p>
              <a:endParaRPr lang="es-ES"/>
            </a:p>
          </p:txBody>
        </p:sp>
        <p:sp>
          <p:nvSpPr>
            <p:cNvPr id="18" name="TextBox 18"/>
            <p:cNvSpPr txBox="1"/>
            <p:nvPr/>
          </p:nvSpPr>
          <p:spPr>
            <a:xfrm>
              <a:off x="2938823" y="7526803"/>
              <a:ext cx="1850587" cy="209550"/>
            </a:xfrm>
            <a:prstGeom prst="rect">
              <a:avLst/>
            </a:prstGeom>
          </p:spPr>
          <p:txBody>
            <a:bodyPr lIns="0" tIns="0" rIns="0" bIns="0" rtlCol="0" anchor="t">
              <a:spAutoFit/>
            </a:bodyPr>
            <a:lstStyle/>
            <a:p>
              <a:pPr marL="0" lvl="0" indent="0" algn="r">
                <a:lnSpc>
                  <a:spcPts val="1680"/>
                </a:lnSpc>
                <a:spcBef>
                  <a:spcPct val="0"/>
                </a:spcBef>
              </a:pPr>
              <a:r>
                <a:rPr lang="en-US" sz="1400" b="1" u="none" strike="noStrike" spc="-140">
                  <a:solidFill>
                    <a:srgbClr val="0070C0"/>
                  </a:solidFill>
                  <a:latin typeface="Canva Sans Bold"/>
                  <a:ea typeface="Canva Sans Bold"/>
                  <a:cs typeface="Canva Sans Bold"/>
                  <a:sym typeface="Canva Sans Bold"/>
                </a:rPr>
                <a:t>C-HET-innehåll:</a:t>
              </a:r>
            </a:p>
          </p:txBody>
        </p:sp>
        <p:sp>
          <p:nvSpPr>
            <p:cNvPr id="19" name="TextBox 19"/>
            <p:cNvSpPr txBox="1"/>
            <p:nvPr/>
          </p:nvSpPr>
          <p:spPr>
            <a:xfrm>
              <a:off x="2349258" y="7771145"/>
              <a:ext cx="2440152" cy="419100"/>
            </a:xfrm>
            <a:prstGeom prst="rect">
              <a:avLst/>
            </a:prstGeom>
          </p:spPr>
          <p:txBody>
            <a:bodyPr lIns="0" tIns="0" rIns="0" bIns="0" rtlCol="0" anchor="t">
              <a:spAutoFit/>
            </a:bodyPr>
            <a:lstStyle/>
            <a:p>
              <a:pPr marL="0" lvl="0" indent="0" algn="r">
                <a:lnSpc>
                  <a:spcPts val="1680"/>
                </a:lnSpc>
                <a:spcBef>
                  <a:spcPct val="0"/>
                </a:spcBef>
              </a:pPr>
              <a:r>
                <a:rPr lang="en-US" sz="1400" u="none" strike="noStrike" spc="-70">
                  <a:solidFill>
                    <a:srgbClr val="8D8D8D"/>
                  </a:solidFill>
                  <a:latin typeface="Canva Sans"/>
                  <a:ea typeface="Canva Sans"/>
                  <a:cs typeface="Canva Sans"/>
                  <a:sym typeface="Canva Sans"/>
                </a:rPr>
                <a:t>Vikten av AI-bedömning inom yrkesutbildning.</a:t>
              </a:r>
            </a:p>
          </p:txBody>
        </p:sp>
        <p:sp>
          <p:nvSpPr>
            <p:cNvPr id="20" name="Freeform 20"/>
            <p:cNvSpPr/>
            <p:nvPr/>
          </p:nvSpPr>
          <p:spPr>
            <a:xfrm>
              <a:off x="5279039" y="7605958"/>
              <a:ext cx="1873904" cy="250331"/>
            </a:xfrm>
            <a:custGeom>
              <a:avLst/>
              <a:gdLst/>
              <a:ahLst/>
              <a:cxnLst/>
              <a:rect l="l" t="t" r="r" b="b"/>
              <a:pathLst>
                <a:path w="1873904" h="250331">
                  <a:moveTo>
                    <a:pt x="0" y="0"/>
                  </a:moveTo>
                  <a:lnTo>
                    <a:pt x="1873903" y="0"/>
                  </a:lnTo>
                  <a:lnTo>
                    <a:pt x="1873903" y="250330"/>
                  </a:lnTo>
                  <a:lnTo>
                    <a:pt x="0" y="250330"/>
                  </a:lnTo>
                  <a:lnTo>
                    <a:pt x="0" y="0"/>
                  </a:lnTo>
                  <a:close/>
                </a:path>
              </a:pathLst>
            </a:custGeom>
            <a:blipFill>
              <a:blip r:embed="rId17"/>
              <a:stretch>
                <a:fillRect/>
              </a:stretch>
            </a:blipFill>
          </p:spPr>
          <p:txBody>
            <a:bodyPr/>
            <a:lstStyle/>
            <a:p>
              <a:endParaRPr lang="es-ES"/>
            </a:p>
          </p:txBody>
        </p:sp>
        <p:sp>
          <p:nvSpPr>
            <p:cNvPr id="21" name="Freeform 21"/>
            <p:cNvSpPr/>
            <p:nvPr/>
          </p:nvSpPr>
          <p:spPr>
            <a:xfrm>
              <a:off x="4878510" y="8221056"/>
              <a:ext cx="407681" cy="615098"/>
            </a:xfrm>
            <a:custGeom>
              <a:avLst/>
              <a:gdLst/>
              <a:ahLst/>
              <a:cxnLst/>
              <a:rect l="l" t="t" r="r" b="b"/>
              <a:pathLst>
                <a:path w="407681" h="615098">
                  <a:moveTo>
                    <a:pt x="0" y="0"/>
                  </a:moveTo>
                  <a:lnTo>
                    <a:pt x="407681" y="0"/>
                  </a:lnTo>
                  <a:lnTo>
                    <a:pt x="407681" y="615098"/>
                  </a:lnTo>
                  <a:lnTo>
                    <a:pt x="0" y="615098"/>
                  </a:lnTo>
                  <a:lnTo>
                    <a:pt x="0" y="0"/>
                  </a:lnTo>
                  <a:close/>
                </a:path>
              </a:pathLst>
            </a:custGeom>
            <a:blipFill>
              <a:blip r:embed="rId18"/>
              <a:stretch>
                <a:fillRect/>
              </a:stretch>
            </a:blipFill>
          </p:spPr>
          <p:txBody>
            <a:bodyPr/>
            <a:lstStyle/>
            <a:p>
              <a:endParaRPr lang="es-ES"/>
            </a:p>
          </p:txBody>
        </p:sp>
        <p:sp>
          <p:nvSpPr>
            <p:cNvPr id="22" name="TextBox 22"/>
            <p:cNvSpPr txBox="1"/>
            <p:nvPr/>
          </p:nvSpPr>
          <p:spPr>
            <a:xfrm>
              <a:off x="3019018" y="8385148"/>
              <a:ext cx="1690197" cy="419100"/>
            </a:xfrm>
            <a:prstGeom prst="rect">
              <a:avLst/>
            </a:prstGeom>
          </p:spPr>
          <p:txBody>
            <a:bodyPr lIns="0" tIns="0" rIns="0" bIns="0" rtlCol="0" anchor="t">
              <a:spAutoFit/>
            </a:bodyPr>
            <a:lstStyle/>
            <a:p>
              <a:pPr marL="0" lvl="0" indent="0" algn="r">
                <a:lnSpc>
                  <a:spcPts val="1680"/>
                </a:lnSpc>
                <a:spcBef>
                  <a:spcPct val="0"/>
                </a:spcBef>
              </a:pPr>
              <a:r>
                <a:rPr lang="en-US" sz="1400" b="1" u="none" strike="noStrike" spc="-70">
                  <a:solidFill>
                    <a:srgbClr val="E16A00"/>
                  </a:solidFill>
                  <a:latin typeface="Canva Sans Bold"/>
                  <a:ea typeface="Canva Sans Bold"/>
                  <a:cs typeface="Canva Sans Bold"/>
                  <a:sym typeface="Canva Sans Bold"/>
                </a:rPr>
                <a:t>Pedagogisk beslutsprocess</a:t>
              </a:r>
            </a:p>
          </p:txBody>
        </p:sp>
        <p:sp>
          <p:nvSpPr>
            <p:cNvPr id="23" name="TextBox 23"/>
            <p:cNvSpPr txBox="1"/>
            <p:nvPr/>
          </p:nvSpPr>
          <p:spPr>
            <a:xfrm>
              <a:off x="2253650" y="8920579"/>
              <a:ext cx="2496118" cy="419100"/>
            </a:xfrm>
            <a:prstGeom prst="rect">
              <a:avLst/>
            </a:prstGeom>
          </p:spPr>
          <p:txBody>
            <a:bodyPr lIns="0" tIns="0" rIns="0" bIns="0" rtlCol="0" anchor="t">
              <a:spAutoFit/>
            </a:bodyPr>
            <a:lstStyle/>
            <a:p>
              <a:pPr marL="0" lvl="0" indent="0" algn="r">
                <a:lnSpc>
                  <a:spcPts val="1680"/>
                </a:lnSpc>
                <a:spcBef>
                  <a:spcPct val="0"/>
                </a:spcBef>
              </a:pPr>
              <a:r>
                <a:rPr lang="en-US" sz="1400" u="none" strike="noStrike" spc="-70">
                  <a:solidFill>
                    <a:srgbClr val="8D8D8D"/>
                  </a:solidFill>
                  <a:latin typeface="Canva Sans"/>
                  <a:ea typeface="Canva Sans"/>
                  <a:cs typeface="Canva Sans"/>
                  <a:sym typeface="Canva Sans"/>
                </a:rPr>
                <a:t>Sammanhang mellan algoritmer och kritisk undervisning</a:t>
              </a:r>
            </a:p>
          </p:txBody>
        </p:sp>
        <p:sp>
          <p:nvSpPr>
            <p:cNvPr id="24" name="Freeform 24"/>
            <p:cNvSpPr/>
            <p:nvPr/>
          </p:nvSpPr>
          <p:spPr>
            <a:xfrm>
              <a:off x="5279039" y="8342645"/>
              <a:ext cx="1473375" cy="371920"/>
            </a:xfrm>
            <a:custGeom>
              <a:avLst/>
              <a:gdLst/>
              <a:ahLst/>
              <a:cxnLst/>
              <a:rect l="l" t="t" r="r" b="b"/>
              <a:pathLst>
                <a:path w="1473375" h="371920">
                  <a:moveTo>
                    <a:pt x="0" y="0"/>
                  </a:moveTo>
                  <a:lnTo>
                    <a:pt x="1473374" y="0"/>
                  </a:lnTo>
                  <a:lnTo>
                    <a:pt x="1473374" y="371920"/>
                  </a:lnTo>
                  <a:lnTo>
                    <a:pt x="0" y="371920"/>
                  </a:lnTo>
                  <a:lnTo>
                    <a:pt x="0" y="0"/>
                  </a:lnTo>
                  <a:close/>
                </a:path>
              </a:pathLst>
            </a:custGeom>
            <a:blipFill>
              <a:blip r:embed="rId19"/>
              <a:stretch>
                <a:fillRect/>
              </a:stretch>
            </a:blipFill>
          </p:spPr>
          <p:txBody>
            <a:bodyPr/>
            <a:lstStyle/>
            <a:p>
              <a:endParaRPr lang="es-ES"/>
            </a:p>
          </p:txBody>
        </p:sp>
        <p:sp>
          <p:nvSpPr>
            <p:cNvPr id="25" name="Freeform 25"/>
            <p:cNvSpPr/>
            <p:nvPr/>
          </p:nvSpPr>
          <p:spPr>
            <a:xfrm>
              <a:off x="7009896" y="7970725"/>
              <a:ext cx="2009797" cy="250331"/>
            </a:xfrm>
            <a:custGeom>
              <a:avLst/>
              <a:gdLst/>
              <a:ahLst/>
              <a:cxnLst/>
              <a:rect l="l" t="t" r="r" b="b"/>
              <a:pathLst>
                <a:path w="2009797" h="250331">
                  <a:moveTo>
                    <a:pt x="0" y="0"/>
                  </a:moveTo>
                  <a:lnTo>
                    <a:pt x="2009798" y="0"/>
                  </a:lnTo>
                  <a:lnTo>
                    <a:pt x="2009798" y="250331"/>
                  </a:lnTo>
                  <a:lnTo>
                    <a:pt x="0" y="250331"/>
                  </a:lnTo>
                  <a:lnTo>
                    <a:pt x="0" y="0"/>
                  </a:lnTo>
                  <a:close/>
                </a:path>
              </a:pathLst>
            </a:custGeom>
            <a:blipFill>
              <a:blip r:embed="rId20"/>
              <a:stretch>
                <a:fillRect/>
              </a:stretch>
            </a:blipFill>
          </p:spPr>
          <p:txBody>
            <a:bodyPr/>
            <a:lstStyle/>
            <a:p>
              <a:endParaRPr lang="es-ES"/>
            </a:p>
          </p:txBody>
        </p:sp>
        <p:sp>
          <p:nvSpPr>
            <p:cNvPr id="26" name="Freeform 26"/>
            <p:cNvSpPr/>
            <p:nvPr/>
          </p:nvSpPr>
          <p:spPr>
            <a:xfrm>
              <a:off x="9012541" y="7849136"/>
              <a:ext cx="407681" cy="500661"/>
            </a:xfrm>
            <a:custGeom>
              <a:avLst/>
              <a:gdLst/>
              <a:ahLst/>
              <a:cxnLst/>
              <a:rect l="l" t="t" r="r" b="b"/>
              <a:pathLst>
                <a:path w="407681" h="500661">
                  <a:moveTo>
                    <a:pt x="0" y="0"/>
                  </a:moveTo>
                  <a:lnTo>
                    <a:pt x="407682" y="0"/>
                  </a:lnTo>
                  <a:lnTo>
                    <a:pt x="407682" y="500661"/>
                  </a:lnTo>
                  <a:lnTo>
                    <a:pt x="0" y="500661"/>
                  </a:lnTo>
                  <a:lnTo>
                    <a:pt x="0" y="0"/>
                  </a:lnTo>
                  <a:close/>
                </a:path>
              </a:pathLst>
            </a:custGeom>
            <a:blipFill>
              <a:blip r:embed="rId21"/>
              <a:stretch>
                <a:fillRect/>
              </a:stretch>
            </a:blipFill>
          </p:spPr>
          <p:txBody>
            <a:bodyPr/>
            <a:lstStyle/>
            <a:p>
              <a:endParaRPr lang="es-ES"/>
            </a:p>
          </p:txBody>
        </p:sp>
        <p:sp>
          <p:nvSpPr>
            <p:cNvPr id="27" name="TextBox 27"/>
            <p:cNvSpPr txBox="1"/>
            <p:nvPr/>
          </p:nvSpPr>
          <p:spPr>
            <a:xfrm>
              <a:off x="9544744" y="7980964"/>
              <a:ext cx="2024307" cy="209550"/>
            </a:xfrm>
            <a:prstGeom prst="rect">
              <a:avLst/>
            </a:prstGeom>
          </p:spPr>
          <p:txBody>
            <a:bodyPr lIns="0" tIns="0" rIns="0" bIns="0" rtlCol="0" anchor="t">
              <a:spAutoFit/>
            </a:bodyPr>
            <a:lstStyle/>
            <a:p>
              <a:pPr marL="0" lvl="0" indent="0" algn="l">
                <a:lnSpc>
                  <a:spcPts val="1680"/>
                </a:lnSpc>
                <a:spcBef>
                  <a:spcPct val="0"/>
                </a:spcBef>
              </a:pPr>
              <a:r>
                <a:rPr lang="en-US" sz="1400" b="1" u="none" strike="noStrike" spc="-70">
                  <a:solidFill>
                    <a:srgbClr val="B5D065"/>
                  </a:solidFill>
                  <a:latin typeface="Canva Sans Bold"/>
                  <a:ea typeface="Canva Sans Bold"/>
                  <a:cs typeface="Canva Sans Bold"/>
                  <a:sym typeface="Canva Sans Bold"/>
                </a:rPr>
                <a:t>Stödsystem</a:t>
              </a:r>
            </a:p>
          </p:txBody>
        </p:sp>
        <p:sp>
          <p:nvSpPr>
            <p:cNvPr id="28" name="Freeform 28"/>
            <p:cNvSpPr/>
            <p:nvPr/>
          </p:nvSpPr>
          <p:spPr>
            <a:xfrm>
              <a:off x="7546319" y="8829002"/>
              <a:ext cx="1473375" cy="250331"/>
            </a:xfrm>
            <a:custGeom>
              <a:avLst/>
              <a:gdLst/>
              <a:ahLst/>
              <a:cxnLst/>
              <a:rect l="l" t="t" r="r" b="b"/>
              <a:pathLst>
                <a:path w="1473375" h="250331">
                  <a:moveTo>
                    <a:pt x="0" y="0"/>
                  </a:moveTo>
                  <a:lnTo>
                    <a:pt x="1473375" y="0"/>
                  </a:lnTo>
                  <a:lnTo>
                    <a:pt x="1473375" y="250330"/>
                  </a:lnTo>
                  <a:lnTo>
                    <a:pt x="0" y="250330"/>
                  </a:lnTo>
                  <a:lnTo>
                    <a:pt x="0" y="0"/>
                  </a:lnTo>
                  <a:close/>
                </a:path>
              </a:pathLst>
            </a:custGeom>
            <a:blipFill>
              <a:blip r:embed="rId22"/>
              <a:stretch>
                <a:fillRect/>
              </a:stretch>
            </a:blipFill>
          </p:spPr>
          <p:txBody>
            <a:bodyPr/>
            <a:lstStyle/>
            <a:p>
              <a:endParaRPr lang="es-ES"/>
            </a:p>
          </p:txBody>
        </p:sp>
        <p:sp>
          <p:nvSpPr>
            <p:cNvPr id="29" name="Freeform 29"/>
            <p:cNvSpPr/>
            <p:nvPr/>
          </p:nvSpPr>
          <p:spPr>
            <a:xfrm>
              <a:off x="8876647" y="8707412"/>
              <a:ext cx="543575" cy="493509"/>
            </a:xfrm>
            <a:custGeom>
              <a:avLst/>
              <a:gdLst/>
              <a:ahLst/>
              <a:cxnLst/>
              <a:rect l="l" t="t" r="r" b="b"/>
              <a:pathLst>
                <a:path w="543575" h="493509">
                  <a:moveTo>
                    <a:pt x="0" y="0"/>
                  </a:moveTo>
                  <a:lnTo>
                    <a:pt x="543576" y="0"/>
                  </a:lnTo>
                  <a:lnTo>
                    <a:pt x="543576" y="493509"/>
                  </a:lnTo>
                  <a:lnTo>
                    <a:pt x="0" y="493509"/>
                  </a:lnTo>
                  <a:lnTo>
                    <a:pt x="0" y="0"/>
                  </a:lnTo>
                  <a:close/>
                </a:path>
              </a:pathLst>
            </a:custGeom>
            <a:blipFill>
              <a:blip r:embed="rId23"/>
              <a:stretch>
                <a:fillRect/>
              </a:stretch>
            </a:blipFill>
          </p:spPr>
          <p:txBody>
            <a:bodyPr/>
            <a:lstStyle/>
            <a:p>
              <a:endParaRPr lang="es-ES"/>
            </a:p>
          </p:txBody>
        </p:sp>
        <p:sp>
          <p:nvSpPr>
            <p:cNvPr id="30" name="TextBox 30"/>
            <p:cNvSpPr txBox="1"/>
            <p:nvPr/>
          </p:nvSpPr>
          <p:spPr>
            <a:xfrm>
              <a:off x="9544744" y="9057602"/>
              <a:ext cx="2440152" cy="367792"/>
            </a:xfrm>
            <a:prstGeom prst="rect">
              <a:avLst/>
            </a:prstGeom>
          </p:spPr>
          <p:txBody>
            <a:bodyPr lIns="0" tIns="0" rIns="0" bIns="0" rtlCol="0" anchor="t">
              <a:spAutoFit/>
            </a:bodyPr>
            <a:lstStyle/>
            <a:p>
              <a:pPr marL="0" lvl="0" indent="0" algn="l">
                <a:lnSpc>
                  <a:spcPts val="1484"/>
                </a:lnSpc>
                <a:spcBef>
                  <a:spcPct val="0"/>
                </a:spcBef>
              </a:pPr>
              <a:r>
                <a:rPr lang="en-US" sz="1400" u="none" strike="noStrike" spc="-70">
                  <a:solidFill>
                    <a:srgbClr val="8D8D8D"/>
                  </a:solidFill>
                  <a:latin typeface="Canva Sans"/>
                  <a:ea typeface="Canva Sans"/>
                  <a:cs typeface="Canva Sans"/>
                  <a:sym typeface="Canva Sans"/>
                </a:rPr>
                <a:t>Förstå konsekvenserna av AI-baserade beslut</a:t>
              </a:r>
            </a:p>
          </p:txBody>
        </p:sp>
        <p:sp>
          <p:nvSpPr>
            <p:cNvPr id="31" name="TextBox 31"/>
            <p:cNvSpPr txBox="1"/>
            <p:nvPr/>
          </p:nvSpPr>
          <p:spPr>
            <a:xfrm>
              <a:off x="9544744" y="8247136"/>
              <a:ext cx="2650722" cy="419100"/>
            </a:xfrm>
            <a:prstGeom prst="rect">
              <a:avLst/>
            </a:prstGeom>
          </p:spPr>
          <p:txBody>
            <a:bodyPr lIns="0" tIns="0" rIns="0" bIns="0" rtlCol="0" anchor="t">
              <a:spAutoFit/>
            </a:bodyPr>
            <a:lstStyle/>
            <a:p>
              <a:pPr marL="0" lvl="0" indent="0" algn="l">
                <a:lnSpc>
                  <a:spcPts val="1680"/>
                </a:lnSpc>
                <a:spcBef>
                  <a:spcPct val="0"/>
                </a:spcBef>
              </a:pPr>
              <a:r>
                <a:rPr lang="en-US" sz="1400" u="none" strike="noStrike" spc="-70">
                  <a:solidFill>
                    <a:srgbClr val="8D8D8D"/>
                  </a:solidFill>
                  <a:latin typeface="Canva Sans"/>
                  <a:ea typeface="Canva Sans"/>
                  <a:cs typeface="Canva Sans"/>
                  <a:sym typeface="Canva Sans"/>
                </a:rPr>
                <a:t>Deras roll är att vara assistenter, inte kontrollanter.</a:t>
              </a:r>
            </a:p>
          </p:txBody>
        </p:sp>
        <p:sp>
          <p:nvSpPr>
            <p:cNvPr id="32" name="TextBox 32"/>
            <p:cNvSpPr txBox="1"/>
            <p:nvPr/>
          </p:nvSpPr>
          <p:spPr>
            <a:xfrm>
              <a:off x="9544744" y="8791575"/>
              <a:ext cx="2024307" cy="209550"/>
            </a:xfrm>
            <a:prstGeom prst="rect">
              <a:avLst/>
            </a:prstGeom>
          </p:spPr>
          <p:txBody>
            <a:bodyPr lIns="0" tIns="0" rIns="0" bIns="0" rtlCol="0" anchor="t">
              <a:spAutoFit/>
            </a:bodyPr>
            <a:lstStyle/>
            <a:p>
              <a:pPr marL="0" lvl="0" indent="0" algn="l">
                <a:lnSpc>
                  <a:spcPts val="1680"/>
                </a:lnSpc>
                <a:spcBef>
                  <a:spcPct val="0"/>
                </a:spcBef>
              </a:pPr>
              <a:r>
                <a:rPr lang="en-US" sz="1400" b="1" u="none" strike="noStrike" spc="-70">
                  <a:solidFill>
                    <a:srgbClr val="FFC000"/>
                  </a:solidFill>
                  <a:latin typeface="Canva Sans Bold"/>
                  <a:ea typeface="Canva Sans Bold"/>
                  <a:cs typeface="Canva Sans Bold"/>
                  <a:sym typeface="Canva Sans Bold"/>
                </a:rPr>
                <a:t>Pedagogisk påverkan:</a:t>
              </a:r>
            </a:p>
          </p:txBody>
        </p:sp>
      </p:gr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00372" y="5143500"/>
            <a:ext cx="7807490" cy="4439168"/>
            <a:chOff x="0" y="0"/>
            <a:chExt cx="8119491" cy="4616564"/>
          </a:xfrm>
        </p:grpSpPr>
        <p:sp>
          <p:nvSpPr>
            <p:cNvPr id="3" name="Freeform 3"/>
            <p:cNvSpPr/>
            <p:nvPr/>
          </p:nvSpPr>
          <p:spPr>
            <a:xfrm>
              <a:off x="0" y="0"/>
              <a:ext cx="8119491" cy="4616577"/>
            </a:xfrm>
            <a:custGeom>
              <a:avLst/>
              <a:gdLst/>
              <a:ahLst/>
              <a:cxnLst/>
              <a:rect l="l" t="t" r="r" b="b"/>
              <a:pathLst>
                <a:path w="8119491" h="4616577">
                  <a:moveTo>
                    <a:pt x="0" y="0"/>
                  </a:moveTo>
                  <a:lnTo>
                    <a:pt x="8119491" y="0"/>
                  </a:lnTo>
                  <a:lnTo>
                    <a:pt x="8119491" y="4616577"/>
                  </a:lnTo>
                  <a:lnTo>
                    <a:pt x="0" y="4616577"/>
                  </a:lnTo>
                  <a:lnTo>
                    <a:pt x="0" y="0"/>
                  </a:lnTo>
                  <a:close/>
                </a:path>
              </a:pathLst>
            </a:custGeom>
            <a:blipFill>
              <a:blip r:embed="rId4"/>
              <a:stretch>
                <a:fillRect t="-425" b="-425"/>
              </a:stretch>
            </a:blipFill>
          </p:spPr>
          <p:txBody>
            <a:bodyPr/>
            <a:lstStyle/>
            <a:p>
              <a:endParaRPr lang="es-ES"/>
            </a:p>
          </p:txBody>
        </p:sp>
      </p:grpSp>
      <p:sp>
        <p:nvSpPr>
          <p:cNvPr id="4" name="Freeform 4"/>
          <p:cNvSpPr/>
          <p:nvPr/>
        </p:nvSpPr>
        <p:spPr>
          <a:xfrm>
            <a:off x="904868" y="5369692"/>
            <a:ext cx="7315200" cy="3986784"/>
          </a:xfrm>
          <a:custGeom>
            <a:avLst/>
            <a:gdLst/>
            <a:ahLst/>
            <a:cxnLst/>
            <a:rect l="l" t="t" r="r" b="b"/>
            <a:pathLst>
              <a:path w="7315200" h="3986784">
                <a:moveTo>
                  <a:pt x="0" y="0"/>
                </a:moveTo>
                <a:lnTo>
                  <a:pt x="7315200" y="0"/>
                </a:lnTo>
                <a:lnTo>
                  <a:pt x="7315200" y="3986784"/>
                </a:lnTo>
                <a:lnTo>
                  <a:pt x="0" y="398678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5" name="TextBox 5"/>
          <p:cNvSpPr txBox="1"/>
          <p:nvPr/>
        </p:nvSpPr>
        <p:spPr>
          <a:xfrm>
            <a:off x="1286496" y="6181349"/>
            <a:ext cx="6710709" cy="2351413"/>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Artificiell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intelligens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hjälper</a:t>
            </a:r>
            <a:r>
              <a:rPr lang="en-US" sz="2400" u="none" strike="noStrike" dirty="0">
                <a:solidFill>
                  <a:srgbClr val="000000"/>
                </a:solidFill>
                <a:latin typeface="Lato Light" panose="020F0302020204030203" pitchFamily="34" charset="0"/>
                <a:ea typeface="Canva Sans"/>
                <a:cs typeface="Canva Sans"/>
                <a:sym typeface="Canva Sans"/>
              </a:rPr>
              <a:t> till vid </a:t>
            </a:r>
            <a:r>
              <a:rPr lang="en-US" sz="2400" u="none" strike="noStrike" dirty="0" err="1">
                <a:solidFill>
                  <a:srgbClr val="000000"/>
                </a:solidFill>
                <a:latin typeface="Lato Light" panose="020F0302020204030203" pitchFamily="34" charset="0"/>
                <a:ea typeface="Canva Sans"/>
                <a:cs typeface="Canva Sans"/>
                <a:sym typeface="Canva Sans"/>
              </a:rPr>
              <a:t>utbildningsbeslut</a:t>
            </a:r>
            <a:r>
              <a:rPr lang="en-US" sz="2400" u="none" strike="noStrike" dirty="0">
                <a:solidFill>
                  <a:srgbClr val="000000"/>
                </a:solidFill>
                <a:latin typeface="Lato Light" panose="020F0302020204030203" pitchFamily="34" charset="0"/>
                <a:ea typeface="Canva Sans"/>
                <a:cs typeface="Canva Sans"/>
                <a:sym typeface="Canva Sans"/>
              </a:rPr>
              <a:t>, men den </a:t>
            </a:r>
            <a:r>
              <a:rPr lang="en-US" sz="2400" u="none" strike="noStrike" dirty="0" err="1">
                <a:solidFill>
                  <a:srgbClr val="000000"/>
                </a:solidFill>
                <a:latin typeface="Lato Light" panose="020F0302020204030203" pitchFamily="34" charset="0"/>
                <a:ea typeface="Canva Sans"/>
                <a:cs typeface="Canva Sans"/>
                <a:sym typeface="Canva Sans"/>
              </a:rPr>
              <a:t>ersätter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mänskligt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omdöme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dess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resultat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är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probabilistiska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objektiva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måste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tolka</a:t>
            </a:r>
            <a:r>
              <a:rPr lang="en-US" sz="2400" u="none" strike="noStrike" dirty="0">
                <a:solidFill>
                  <a:srgbClr val="000000"/>
                </a:solidFill>
                <a:latin typeface="Lato Light" panose="020F0302020204030203" pitchFamily="34" charset="0"/>
                <a:ea typeface="Canva Sans"/>
                <a:cs typeface="Canva Sans"/>
                <a:sym typeface="Canva Sans"/>
              </a:rPr>
              <a:t> dem </a:t>
            </a:r>
            <a:r>
              <a:rPr lang="en-US" sz="2400" u="none" strike="noStrike" dirty="0" err="1">
                <a:solidFill>
                  <a:srgbClr val="000000"/>
                </a:solidFill>
                <a:latin typeface="Lato Light" panose="020F0302020204030203" pitchFamily="34" charset="0"/>
                <a:ea typeface="Canva Sans"/>
                <a:cs typeface="Canva Sans"/>
                <a:sym typeface="Canva Sans"/>
              </a:rPr>
              <a:t>kritiskt</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utvärdera</a:t>
            </a:r>
            <a:r>
              <a:rPr lang="en-US" sz="2400" u="none" strike="noStrike" dirty="0">
                <a:solidFill>
                  <a:srgbClr val="000000"/>
                </a:solidFill>
                <a:latin typeface="Lato Light" panose="020F0302020204030203" pitchFamily="34" charset="0"/>
                <a:ea typeface="Canva Sans"/>
                <a:cs typeface="Canva Sans"/>
                <a:sym typeface="Canva Sans"/>
              </a:rPr>
              <a:t> dem </a:t>
            </a:r>
            <a:r>
              <a:rPr lang="en-US" sz="2400" u="none" strike="noStrike" dirty="0" err="1">
                <a:solidFill>
                  <a:srgbClr val="000000"/>
                </a:solidFill>
                <a:latin typeface="Lato Light" panose="020F0302020204030203" pitchFamily="34" charset="0"/>
                <a:ea typeface="Canva Sans"/>
                <a:cs typeface="Canva Sans"/>
                <a:sym typeface="Canva Sans"/>
              </a:rPr>
              <a:t>etiskt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innan</a:t>
            </a:r>
            <a:r>
              <a:rPr lang="en-US" sz="2400" u="none" strike="noStrike" dirty="0">
                <a:solidFill>
                  <a:srgbClr val="000000"/>
                </a:solidFill>
                <a:latin typeface="Lato Light" panose="020F0302020204030203" pitchFamily="34" charset="0"/>
                <a:ea typeface="Canva Sans"/>
                <a:cs typeface="Canva Sans"/>
                <a:sym typeface="Canva Sans"/>
              </a:rPr>
              <a:t> de </a:t>
            </a:r>
            <a:r>
              <a:rPr lang="en-US" sz="2400" u="none" strike="noStrike" dirty="0" err="1">
                <a:solidFill>
                  <a:srgbClr val="000000"/>
                </a:solidFill>
                <a:latin typeface="Lato Light" panose="020F0302020204030203" pitchFamily="34" charset="0"/>
                <a:ea typeface="Canva Sans"/>
                <a:cs typeface="Canva Sans"/>
                <a:sym typeface="Canva Sans"/>
              </a:rPr>
              <a:t>fattar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slutgiltiga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a:t>
            </a:r>
            <a:r>
              <a:rPr lang="en-US" sz="2400" u="none" strike="noStrike" dirty="0">
                <a:solidFill>
                  <a:srgbClr val="000000"/>
                </a:solidFill>
                <a:latin typeface="Lato Light" panose="020F0302020204030203" pitchFamily="34" charset="0"/>
                <a:ea typeface="Canva Sans"/>
                <a:cs typeface="Canva Sans"/>
                <a:sym typeface="Canva Sans"/>
              </a:rPr>
              <a:t>.</a:t>
            </a:r>
          </a:p>
        </p:txBody>
      </p:sp>
      <p:sp>
        <p:nvSpPr>
          <p:cNvPr id="6" name="TextBox 6"/>
          <p:cNvSpPr txBox="1"/>
          <p:nvPr/>
        </p:nvSpPr>
        <p:spPr>
          <a:xfrm>
            <a:off x="1026656" y="2315469"/>
            <a:ext cx="7193412" cy="2203937"/>
          </a:xfrm>
          <a:prstGeom prst="rect">
            <a:avLst/>
          </a:prstGeom>
        </p:spPr>
        <p:txBody>
          <a:bodyPr lIns="0" tIns="0" rIns="0" bIns="0" rtlCol="0" anchor="t">
            <a:spAutoFit/>
          </a:bodyPr>
          <a:lstStyle/>
          <a:p>
            <a:pPr lvl="0" algn="just">
              <a:lnSpc>
                <a:spcPts val="2879"/>
              </a:lnSpc>
              <a:spcBef>
                <a:spcPct val="0"/>
              </a:spcBef>
            </a:pPr>
            <a:r>
              <a:rPr lang="en-US" sz="2400" dirty="0">
                <a:solidFill>
                  <a:srgbClr val="000000"/>
                </a:solidFill>
                <a:latin typeface="Lato Light"/>
                <a:sym typeface="Lato Light"/>
              </a:rPr>
              <a:t>Inom </a:t>
            </a:r>
            <a:r>
              <a:rPr lang="en-US" sz="2400" dirty="0" err="1">
                <a:solidFill>
                  <a:srgbClr val="000000"/>
                </a:solidFill>
                <a:latin typeface="Lato Light"/>
                <a:sym typeface="Lato Light"/>
              </a:rPr>
              <a:t>yrkesutbildning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teknisk</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a:t>
            </a:r>
            <a:r>
              <a:rPr lang="en-US" sz="2400" dirty="0">
                <a:solidFill>
                  <a:srgbClr val="000000"/>
                </a:solidFill>
                <a:latin typeface="Lato Light"/>
                <a:sym typeface="Lato Light"/>
              </a:rPr>
              <a:t> </a:t>
            </a:r>
            <a:r>
              <a:rPr lang="en-US" sz="2400" dirty="0" err="1">
                <a:solidFill>
                  <a:srgbClr val="000000"/>
                </a:solidFill>
                <a:latin typeface="Lato Light"/>
                <a:sym typeface="Lato Light"/>
              </a:rPr>
              <a:t>högre</a:t>
            </a:r>
            <a:r>
              <a:rPr lang="en-US" sz="2400" dirty="0">
                <a:solidFill>
                  <a:srgbClr val="000000"/>
                </a:solidFill>
                <a:latin typeface="Lato Light"/>
                <a:sym typeface="Lato Light"/>
              </a:rPr>
              <a:t> grad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stödja</a:t>
            </a:r>
            <a:r>
              <a:rPr lang="en-US" sz="2400" dirty="0">
                <a:solidFill>
                  <a:srgbClr val="000000"/>
                </a:solidFill>
                <a:latin typeface="Lato Light"/>
                <a:sym typeface="Lato Light"/>
              </a:rPr>
              <a:t> </a:t>
            </a:r>
            <a:r>
              <a:rPr lang="en-US" sz="2400" dirty="0" err="1">
                <a:solidFill>
                  <a:srgbClr val="000000"/>
                </a:solidFill>
                <a:latin typeface="Lato Light"/>
                <a:sym typeface="Lato Light"/>
              </a:rPr>
              <a:t>bedömning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vägledning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personlig</a:t>
            </a:r>
            <a:r>
              <a:rPr lang="en-US" sz="2400" dirty="0">
                <a:solidFill>
                  <a:srgbClr val="000000"/>
                </a:solidFill>
                <a:latin typeface="Lato Light"/>
                <a:sym typeface="Lato Light"/>
              </a:rPr>
              <a:t> </a:t>
            </a:r>
            <a:r>
              <a:rPr lang="en-US" sz="2400" dirty="0" err="1">
                <a:solidFill>
                  <a:srgbClr val="000000"/>
                </a:solidFill>
                <a:latin typeface="Lato Light"/>
                <a:sym typeface="Lato Light"/>
              </a:rPr>
              <a:t>anpassning</a:t>
            </a:r>
            <a:r>
              <a:rPr lang="en-US" sz="2400" dirty="0">
                <a:solidFill>
                  <a:srgbClr val="000000"/>
                </a:solidFill>
                <a:latin typeface="Lato Light"/>
                <a:sym typeface="Lato Light"/>
              </a:rPr>
              <a:t> av </a:t>
            </a:r>
            <a:r>
              <a:rPr lang="en-US" sz="2400" dirty="0" err="1">
                <a:solidFill>
                  <a:srgbClr val="000000"/>
                </a:solidFill>
                <a:latin typeface="Lato Light"/>
                <a:sym typeface="Lato Light"/>
              </a:rPr>
              <a:t>läroplaner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pedagogisk</a:t>
            </a:r>
            <a:r>
              <a:rPr lang="en-US" sz="2400" dirty="0">
                <a:solidFill>
                  <a:srgbClr val="000000"/>
                </a:solidFill>
                <a:latin typeface="Lato Light"/>
                <a:sym typeface="Lato Light"/>
              </a:rPr>
              <a:t> feedback. </a:t>
            </a:r>
            <a:r>
              <a:rPr lang="en-US" sz="2400" dirty="0" err="1">
                <a:solidFill>
                  <a:srgbClr val="000000"/>
                </a:solidFill>
                <a:latin typeface="Lato Light"/>
                <a:sym typeface="Lato Light"/>
              </a:rPr>
              <a:t>Även</a:t>
            </a:r>
            <a:r>
              <a:rPr lang="en-US" sz="2400" dirty="0">
                <a:solidFill>
                  <a:srgbClr val="000000"/>
                </a:solidFill>
                <a:latin typeface="Lato Light"/>
                <a:sym typeface="Lato Light"/>
              </a:rPr>
              <a:t> om dessa </a:t>
            </a:r>
            <a:r>
              <a:rPr lang="en-US" sz="2400" dirty="0" err="1">
                <a:solidFill>
                  <a:srgbClr val="000000"/>
                </a:solidFill>
                <a:latin typeface="Lato Light"/>
                <a:sym typeface="Lato Light"/>
              </a:rPr>
              <a:t>tekniker</a:t>
            </a:r>
            <a:r>
              <a:rPr lang="en-US" sz="2400" dirty="0">
                <a:solidFill>
                  <a:srgbClr val="000000"/>
                </a:solidFill>
                <a:latin typeface="Lato Light"/>
                <a:sym typeface="Lato Light"/>
              </a:rPr>
              <a:t> </a:t>
            </a:r>
            <a:r>
              <a:rPr lang="en-US" sz="2400" dirty="0" err="1">
                <a:solidFill>
                  <a:srgbClr val="000000"/>
                </a:solidFill>
                <a:latin typeface="Lato Light"/>
                <a:sym typeface="Lato Light"/>
              </a:rPr>
              <a:t>erbjuder</a:t>
            </a:r>
            <a:r>
              <a:rPr lang="en-US" sz="2400" dirty="0">
                <a:solidFill>
                  <a:srgbClr val="000000"/>
                </a:solidFill>
                <a:latin typeface="Lato Light"/>
                <a:sym typeface="Lato Light"/>
              </a:rPr>
              <a:t> </a:t>
            </a:r>
            <a:r>
              <a:rPr lang="en-US" sz="2400" dirty="0" err="1">
                <a:solidFill>
                  <a:srgbClr val="000000"/>
                </a:solidFill>
                <a:latin typeface="Lato Light"/>
                <a:sym typeface="Lato Light"/>
              </a:rPr>
              <a:t>nya</a:t>
            </a:r>
            <a:r>
              <a:rPr lang="en-US" sz="2400" dirty="0">
                <a:solidFill>
                  <a:srgbClr val="000000"/>
                </a:solidFill>
                <a:latin typeface="Lato Light"/>
                <a:sym typeface="Lato Light"/>
              </a:rPr>
              <a:t> </a:t>
            </a:r>
            <a:r>
              <a:rPr lang="en-US" sz="2400" dirty="0" err="1">
                <a:solidFill>
                  <a:srgbClr val="000000"/>
                </a:solidFill>
                <a:latin typeface="Lato Light"/>
                <a:sym typeface="Lato Light"/>
              </a:rPr>
              <a:t>möjligheter</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effektivitet</a:t>
            </a:r>
            <a:r>
              <a:rPr lang="en-US" sz="2400" dirty="0">
                <a:solidFill>
                  <a:srgbClr val="000000"/>
                </a:solidFill>
                <a:latin typeface="Lato Light"/>
                <a:sym typeface="Lato Light"/>
              </a:rPr>
              <a:t>, </a:t>
            </a:r>
            <a:r>
              <a:rPr lang="en-US" sz="2400" dirty="0" err="1">
                <a:solidFill>
                  <a:srgbClr val="000000"/>
                </a:solidFill>
                <a:latin typeface="Lato Light"/>
                <a:sym typeface="Lato Light"/>
              </a:rPr>
              <a:t>fattar</a:t>
            </a:r>
            <a:r>
              <a:rPr lang="en-US" sz="2400" dirty="0">
                <a:solidFill>
                  <a:srgbClr val="000000"/>
                </a:solidFill>
                <a:latin typeface="Lato Light"/>
                <a:sym typeface="Lato Light"/>
              </a:rPr>
              <a:t> de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undervisningsbeslut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autonoma</a:t>
            </a:r>
            <a:r>
              <a:rPr lang="en-US" sz="2400" dirty="0">
                <a:solidFill>
                  <a:srgbClr val="000000"/>
                </a:solidFill>
                <a:latin typeface="Lato Light"/>
                <a:sym typeface="Lato Light"/>
              </a:rPr>
              <a:t>.</a:t>
            </a:r>
          </a:p>
        </p:txBody>
      </p:sp>
      <p:sp>
        <p:nvSpPr>
          <p:cNvPr id="7" name="TextBox 7"/>
          <p:cNvSpPr txBox="1"/>
          <p:nvPr/>
        </p:nvSpPr>
        <p:spPr>
          <a:xfrm>
            <a:off x="1026656" y="1038225"/>
            <a:ext cx="11344424"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AI I CVET-SAMMANHANG: VARFÖR UTVÄRDERA BESLUT?</a:t>
            </a:r>
          </a:p>
        </p:txBody>
      </p:sp>
      <p:sp>
        <p:nvSpPr>
          <p:cNvPr id="8" name="TextBox 8"/>
          <p:cNvSpPr txBox="1"/>
          <p:nvPr/>
        </p:nvSpPr>
        <p:spPr>
          <a:xfrm>
            <a:off x="9296109" y="2353569"/>
            <a:ext cx="7963191" cy="5922903"/>
          </a:xfrm>
          <a:prstGeom prst="rect">
            <a:avLst/>
          </a:prstGeom>
        </p:spPr>
        <p:txBody>
          <a:bodyPr lIns="0" tIns="0" rIns="0" bIns="0" rtlCol="0" anchor="t">
            <a:spAutoFit/>
          </a:bodyPr>
          <a:lstStyle/>
          <a:p>
            <a:pPr indent="0" algn="just">
              <a:lnSpc>
                <a:spcPts val="2879"/>
              </a:lnSpc>
              <a:spcBef>
                <a:spcPct val="0"/>
              </a:spcBef>
            </a:pP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arbetar</a:t>
            </a:r>
            <a:r>
              <a:rPr lang="en-US" sz="2400" dirty="0">
                <a:solidFill>
                  <a:srgbClr val="000000"/>
                </a:solidFill>
                <a:latin typeface="Lato Light"/>
                <a:sym typeface="Lato Light"/>
              </a:rPr>
              <a:t> med </a:t>
            </a:r>
            <a:r>
              <a:rPr lang="en-US" sz="2400" dirty="0" err="1">
                <a:solidFill>
                  <a:srgbClr val="000000"/>
                </a:solidFill>
                <a:latin typeface="Lato Light"/>
                <a:sym typeface="Lato Light"/>
              </a:rPr>
              <a:t>historiska</a:t>
            </a:r>
            <a:r>
              <a:rPr lang="en-US" sz="2400" dirty="0">
                <a:solidFill>
                  <a:srgbClr val="000000"/>
                </a:solidFill>
                <a:latin typeface="Lato Light"/>
                <a:sym typeface="Lato Light"/>
              </a:rPr>
              <a:t> data och </a:t>
            </a:r>
            <a:r>
              <a:rPr lang="en-US" sz="2400" dirty="0" err="1">
                <a:solidFill>
                  <a:srgbClr val="000000"/>
                </a:solidFill>
                <a:latin typeface="Lato Light"/>
                <a:sym typeface="Lato Light"/>
              </a:rPr>
              <a:t>statistiska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generellt</a:t>
            </a:r>
            <a:r>
              <a:rPr lang="en-US" sz="2400" dirty="0">
                <a:solidFill>
                  <a:srgbClr val="000000"/>
                </a:solidFill>
                <a:latin typeface="Lato Light"/>
                <a:sym typeface="Lato Light"/>
              </a:rPr>
              <a:t> sett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därför</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förstår</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sammanhanget</a:t>
            </a:r>
            <a:r>
              <a:rPr lang="en-US" sz="2400" dirty="0">
                <a:solidFill>
                  <a:srgbClr val="000000"/>
                </a:solidFill>
                <a:latin typeface="Lato Light"/>
                <a:sym typeface="Lato Light"/>
              </a:rPr>
              <a:t>, tar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upp</a:t>
            </a:r>
            <a:r>
              <a:rPr lang="en-US" sz="2400" dirty="0">
                <a:solidFill>
                  <a:srgbClr val="000000"/>
                </a:solidFill>
                <a:latin typeface="Lato Light"/>
                <a:sym typeface="Lato Light"/>
              </a:rPr>
              <a:t> </a:t>
            </a:r>
            <a:r>
              <a:rPr lang="en-US" sz="2400" dirty="0" err="1">
                <a:solidFill>
                  <a:srgbClr val="000000"/>
                </a:solidFill>
                <a:latin typeface="Lato Light"/>
                <a:sym typeface="Lato Light"/>
              </a:rPr>
              <a:t>moraliska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frågor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ansvarar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för den information den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a:t>
            </a:r>
          </a:p>
          <a:p>
            <a:pPr indent="0" algn="just">
              <a:lnSpc>
                <a:spcPts val="2879"/>
              </a:lnSpc>
              <a:spcBef>
                <a:spcPct val="0"/>
              </a:spcBef>
            </a:pPr>
            <a:endParaRPr lang="en-US" sz="2400" dirty="0">
              <a:solidFill>
                <a:srgbClr val="000000"/>
              </a:solidFill>
              <a:latin typeface="Lato Light"/>
              <a:sym typeface="Lato Light"/>
            </a:endParaRPr>
          </a:p>
          <a:p>
            <a:pPr indent="0" algn="just">
              <a:lnSpc>
                <a:spcPts val="2879"/>
              </a:lnSpc>
              <a:spcBef>
                <a:spcPct val="0"/>
              </a:spcBef>
            </a:pPr>
            <a:r>
              <a:rPr lang="en-US" sz="2400" dirty="0">
                <a:solidFill>
                  <a:srgbClr val="000000"/>
                </a:solidFill>
                <a:latin typeface="Lato Light"/>
                <a:sym typeface="Lato Light"/>
              </a:rPr>
              <a:t>Som UNESCO </a:t>
            </a:r>
            <a:r>
              <a:rPr lang="en-US" sz="2400" dirty="0" err="1">
                <a:solidFill>
                  <a:srgbClr val="000000"/>
                </a:solidFill>
                <a:latin typeface="Lato Light"/>
                <a:sym typeface="Lato Light"/>
              </a:rPr>
              <a:t>konstaterat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människocentrerad</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professionellt</a:t>
            </a:r>
            <a:r>
              <a:rPr lang="en-US" sz="2400" dirty="0">
                <a:solidFill>
                  <a:srgbClr val="000000"/>
                </a:solidFill>
                <a:latin typeface="Lato Light"/>
                <a:sym typeface="Lato Light"/>
              </a:rPr>
              <a:t> </a:t>
            </a:r>
            <a:r>
              <a:rPr lang="en-US" sz="2400" dirty="0" err="1">
                <a:solidFill>
                  <a:srgbClr val="000000"/>
                </a:solidFill>
                <a:latin typeface="Lato Light"/>
                <a:sym typeface="Lato Light"/>
              </a:rPr>
              <a:t>omdöme</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värderingar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etiskt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tillhör</a:t>
            </a:r>
            <a:r>
              <a:rPr lang="en-US" sz="2400" dirty="0">
                <a:solidFill>
                  <a:srgbClr val="000000"/>
                </a:solidFill>
                <a:latin typeface="Lato Light"/>
                <a:sym typeface="Lato Light"/>
              </a:rPr>
              <a:t> </a:t>
            </a:r>
            <a:r>
              <a:rPr lang="en-US" sz="2400" dirty="0" err="1">
                <a:solidFill>
                  <a:srgbClr val="000000"/>
                </a:solidFill>
                <a:latin typeface="Lato Light"/>
                <a:sym typeface="Lato Light"/>
              </a:rPr>
              <a:t>fortfarande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a:t>
            </a:r>
          </a:p>
          <a:p>
            <a:pPr indent="0" algn="just">
              <a:lnSpc>
                <a:spcPts val="2879"/>
              </a:lnSpc>
              <a:spcBef>
                <a:spcPct val="0"/>
              </a:spcBef>
            </a:pPr>
            <a:r>
              <a:rPr lang="en-US" sz="2400" dirty="0">
                <a:solidFill>
                  <a:srgbClr val="000000"/>
                </a:solidFill>
                <a:latin typeface="Lato Light"/>
                <a:sym typeface="Lato Light"/>
              </a:rPr>
              <a:t>I </a:t>
            </a:r>
            <a:r>
              <a:rPr lang="en-US" sz="2400" dirty="0" err="1">
                <a:solidFill>
                  <a:srgbClr val="000000"/>
                </a:solidFill>
                <a:latin typeface="Lato Light"/>
                <a:sym typeface="Lato Light"/>
              </a:rPr>
              <a:t>yrkesutbildningssystem</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inträde</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arbetsmarknaden</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tänkande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nödvändigt</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a:t>
            </a: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Tolka och </a:t>
            </a:r>
            <a:r>
              <a:rPr lang="en-US" sz="2400" u="none" strike="noStrike" dirty="0" err="1">
                <a:solidFill>
                  <a:srgbClr val="000000"/>
                </a:solidFill>
                <a:latin typeface="Lato Light"/>
                <a:ea typeface="Lato Light"/>
                <a:cs typeface="Lato Light"/>
                <a:sym typeface="Lato Light"/>
              </a:rPr>
              <a:t>verifiera</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buFont typeface="Arial"/>
              <a:buChar char="•"/>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konsekvenserna</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jämlikhet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inkludering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elevers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rättigheter</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buFont typeface="Arial"/>
              <a:buChar char="•"/>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ansvarar</a:t>
            </a:r>
            <a:r>
              <a:rPr lang="en-US" sz="2400" u="none" strike="noStrike" dirty="0">
                <a:solidFill>
                  <a:srgbClr val="000000"/>
                </a:solidFill>
                <a:latin typeface="Lato Light"/>
                <a:ea typeface="Lato Light"/>
                <a:cs typeface="Lato Light"/>
                <a:sym typeface="Lato Light"/>
              </a:rPr>
              <a:t> du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påverkas</a:t>
            </a:r>
            <a:r>
              <a:rPr lang="en-US" sz="2400" u="none" strike="noStrike" dirty="0">
                <a:solidFill>
                  <a:srgbClr val="000000"/>
                </a:solidFill>
                <a:latin typeface="Lato Light"/>
                <a:ea typeface="Lato Light"/>
                <a:cs typeface="Lato Light"/>
                <a:sym typeface="Lato Light"/>
              </a:rPr>
              <a:t> av information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AI.</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515193"/>
            <a:ext cx="7146616" cy="3346704"/>
          </a:xfrm>
          <a:prstGeom prst="rect">
            <a:avLst/>
          </a:prstGeom>
        </p:spPr>
        <p:txBody>
          <a:bodyPr lIns="0" tIns="0" rIns="0" bIns="0" rtlCol="0" anchor="t">
            <a:spAutoFit/>
          </a:bodyPr>
          <a:lstStyle/>
          <a:p>
            <a:pPr marL="0" lvl="0" indent="0" algn="l">
              <a:lnSpc>
                <a:spcPts val="2928"/>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finns</a:t>
            </a:r>
            <a:r>
              <a:rPr lang="en-US" sz="2400" u="none" strike="noStrike" dirty="0">
                <a:solidFill>
                  <a:srgbClr val="000000"/>
                </a:solidFill>
                <a:latin typeface="Lato Light"/>
                <a:ea typeface="Lato Light"/>
                <a:cs typeface="Lato Light"/>
                <a:sym typeface="Lato Light"/>
              </a:rPr>
              <a:t> nu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skillnad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AI och </a:t>
            </a:r>
            <a:r>
              <a:rPr lang="en-US" sz="2400" u="none" strike="noStrike" dirty="0" err="1">
                <a:solidFill>
                  <a:srgbClr val="000000"/>
                </a:solidFill>
                <a:latin typeface="Lato Light"/>
                <a:ea typeface="Lato Light"/>
                <a:cs typeface="Lato Light"/>
                <a:sym typeface="Lato Light"/>
              </a:rPr>
              <a:t>utbildarnas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I </a:t>
            </a:r>
            <a:r>
              <a:rPr lang="en-US" sz="2400" u="none" strike="noStrike" dirty="0" err="1">
                <a:solidFill>
                  <a:srgbClr val="000000"/>
                </a:solidFill>
                <a:latin typeface="Lato Light"/>
                <a:ea typeface="Lato Light"/>
                <a:cs typeface="Lato Light"/>
                <a:sym typeface="Lato Light"/>
              </a:rPr>
              <a:t>våra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autonomt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data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erbjuda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förslag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sannolikheter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system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trend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föreslå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specifik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inlärningsväg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vi </a:t>
            </a:r>
            <a:r>
              <a:rPr lang="en-US" sz="2400" u="none" strike="noStrike" dirty="0" err="1">
                <a:solidFill>
                  <a:srgbClr val="000000"/>
                </a:solidFill>
                <a:latin typeface="Lato Light"/>
                <a:ea typeface="Lato Light"/>
                <a:cs typeface="Lato Light"/>
                <a:sym typeface="Lato Light"/>
              </a:rPr>
              <a:t>komma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ihåg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tekniska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hypoteser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a:t>
            </a:r>
          </a:p>
        </p:txBody>
      </p:sp>
      <p:sp>
        <p:nvSpPr>
          <p:cNvPr id="3" name="TextBox 3"/>
          <p:cNvSpPr txBox="1"/>
          <p:nvPr/>
        </p:nvSpPr>
        <p:spPr>
          <a:xfrm>
            <a:off x="10477544" y="2928125"/>
            <a:ext cx="5541300" cy="666750"/>
          </a:xfrm>
          <a:prstGeom prst="rect">
            <a:avLst/>
          </a:prstGeom>
        </p:spPr>
        <p:txBody>
          <a:bodyPr lIns="0" tIns="0" rIns="0" bIns="0" rtlCol="0" anchor="t">
            <a:spAutoFit/>
          </a:bodyPr>
          <a:lstStyle/>
          <a:p>
            <a:pPr marL="0" lvl="0" indent="0" algn="ctr">
              <a:lnSpc>
                <a:spcPts val="2640"/>
              </a:lnSpc>
              <a:spcBef>
                <a:spcPct val="0"/>
              </a:spcBef>
            </a:pPr>
            <a:r>
              <a:rPr lang="en-US" sz="2200" b="1" u="none" strike="noStrike" spc="-88">
                <a:solidFill>
                  <a:srgbClr val="000000"/>
                </a:solidFill>
                <a:latin typeface="Canva Sans Bold"/>
                <a:ea typeface="Canva Sans Bold"/>
                <a:cs typeface="Canva Sans Bold"/>
                <a:sym typeface="Canva Sans Bold"/>
              </a:rPr>
              <a:t>Hur kan artificiell intelligens användas i utbildningssammanhang?</a:t>
            </a:r>
          </a:p>
        </p:txBody>
      </p:sp>
      <p:sp>
        <p:nvSpPr>
          <p:cNvPr id="4" name="Freeform 4"/>
          <p:cNvSpPr/>
          <p:nvPr/>
        </p:nvSpPr>
        <p:spPr>
          <a:xfrm>
            <a:off x="12752698" y="3791983"/>
            <a:ext cx="990993" cy="908410"/>
          </a:xfrm>
          <a:custGeom>
            <a:avLst/>
            <a:gdLst/>
            <a:ahLst/>
            <a:cxnLst/>
            <a:rect l="l" t="t" r="r" b="b"/>
            <a:pathLst>
              <a:path w="990993" h="908410">
                <a:moveTo>
                  <a:pt x="0" y="0"/>
                </a:moveTo>
                <a:lnTo>
                  <a:pt x="990993" y="0"/>
                </a:lnTo>
                <a:lnTo>
                  <a:pt x="990993" y="908410"/>
                </a:lnTo>
                <a:lnTo>
                  <a:pt x="0" y="908410"/>
                </a:lnTo>
                <a:lnTo>
                  <a:pt x="0" y="0"/>
                </a:lnTo>
                <a:close/>
              </a:path>
            </a:pathLst>
          </a:custGeom>
          <a:blipFill>
            <a:blip r:embed="rId4"/>
            <a:stretch>
              <a:fillRect/>
            </a:stretch>
          </a:blipFill>
        </p:spPr>
        <p:txBody>
          <a:bodyPr/>
          <a:lstStyle/>
          <a:p>
            <a:endParaRPr lang="es-ES"/>
          </a:p>
        </p:txBody>
      </p:sp>
      <p:sp>
        <p:nvSpPr>
          <p:cNvPr id="5" name="Freeform 5"/>
          <p:cNvSpPr/>
          <p:nvPr/>
        </p:nvSpPr>
        <p:spPr>
          <a:xfrm>
            <a:off x="11025343" y="4177369"/>
            <a:ext cx="867119" cy="777654"/>
          </a:xfrm>
          <a:custGeom>
            <a:avLst/>
            <a:gdLst/>
            <a:ahLst/>
            <a:cxnLst/>
            <a:rect l="l" t="t" r="r" b="b"/>
            <a:pathLst>
              <a:path w="867119" h="777654">
                <a:moveTo>
                  <a:pt x="0" y="0"/>
                </a:moveTo>
                <a:lnTo>
                  <a:pt x="867119" y="0"/>
                </a:lnTo>
                <a:lnTo>
                  <a:pt x="867119" y="777654"/>
                </a:lnTo>
                <a:lnTo>
                  <a:pt x="0" y="777654"/>
                </a:lnTo>
                <a:lnTo>
                  <a:pt x="0" y="0"/>
                </a:lnTo>
                <a:close/>
              </a:path>
            </a:pathLst>
          </a:custGeom>
          <a:blipFill>
            <a:blip r:embed="rId5"/>
            <a:stretch>
              <a:fillRect/>
            </a:stretch>
          </a:blipFill>
        </p:spPr>
        <p:txBody>
          <a:bodyPr/>
          <a:lstStyle/>
          <a:p>
            <a:endParaRPr lang="es-ES"/>
          </a:p>
        </p:txBody>
      </p:sp>
      <p:sp>
        <p:nvSpPr>
          <p:cNvPr id="6" name="Freeform 6"/>
          <p:cNvSpPr/>
          <p:nvPr/>
        </p:nvSpPr>
        <p:spPr>
          <a:xfrm>
            <a:off x="11149217" y="4308125"/>
            <a:ext cx="619370" cy="516142"/>
          </a:xfrm>
          <a:custGeom>
            <a:avLst/>
            <a:gdLst/>
            <a:ahLst/>
            <a:cxnLst/>
            <a:rect l="l" t="t" r="r" b="b"/>
            <a:pathLst>
              <a:path w="619370" h="516142">
                <a:moveTo>
                  <a:pt x="0" y="0"/>
                </a:moveTo>
                <a:lnTo>
                  <a:pt x="619370" y="0"/>
                </a:lnTo>
                <a:lnTo>
                  <a:pt x="619370" y="516142"/>
                </a:lnTo>
                <a:lnTo>
                  <a:pt x="0" y="516142"/>
                </a:lnTo>
                <a:lnTo>
                  <a:pt x="0" y="0"/>
                </a:lnTo>
                <a:close/>
              </a:path>
            </a:pathLst>
          </a:custGeom>
          <a:blipFill>
            <a:blip r:embed="rId6"/>
            <a:stretch>
              <a:fillRect/>
            </a:stretch>
          </a:blipFill>
        </p:spPr>
        <p:txBody>
          <a:bodyPr/>
          <a:lstStyle/>
          <a:p>
            <a:endParaRPr lang="es-ES"/>
          </a:p>
        </p:txBody>
      </p:sp>
      <p:sp>
        <p:nvSpPr>
          <p:cNvPr id="7" name="Freeform 7"/>
          <p:cNvSpPr/>
          <p:nvPr/>
        </p:nvSpPr>
        <p:spPr>
          <a:xfrm>
            <a:off x="11885580" y="4177369"/>
            <a:ext cx="626252" cy="392268"/>
          </a:xfrm>
          <a:custGeom>
            <a:avLst/>
            <a:gdLst/>
            <a:ahLst/>
            <a:cxnLst/>
            <a:rect l="l" t="t" r="r" b="b"/>
            <a:pathLst>
              <a:path w="626252" h="392268">
                <a:moveTo>
                  <a:pt x="0" y="0"/>
                </a:moveTo>
                <a:lnTo>
                  <a:pt x="626252" y="0"/>
                </a:lnTo>
                <a:lnTo>
                  <a:pt x="626252" y="392268"/>
                </a:lnTo>
                <a:lnTo>
                  <a:pt x="0" y="392268"/>
                </a:lnTo>
                <a:lnTo>
                  <a:pt x="0" y="0"/>
                </a:lnTo>
                <a:close/>
              </a:path>
            </a:pathLst>
          </a:custGeom>
          <a:blipFill>
            <a:blip r:embed="rId7"/>
            <a:stretch>
              <a:fillRect/>
            </a:stretch>
          </a:blipFill>
        </p:spPr>
        <p:txBody>
          <a:bodyPr/>
          <a:lstStyle/>
          <a:p>
            <a:endParaRPr lang="es-ES"/>
          </a:p>
        </p:txBody>
      </p:sp>
      <p:sp>
        <p:nvSpPr>
          <p:cNvPr id="8" name="TextBox 8"/>
          <p:cNvSpPr txBox="1"/>
          <p:nvPr/>
        </p:nvSpPr>
        <p:spPr>
          <a:xfrm>
            <a:off x="9503756" y="4964548"/>
            <a:ext cx="1521587" cy="257175"/>
          </a:xfrm>
          <a:prstGeom prst="rect">
            <a:avLst/>
          </a:prstGeom>
        </p:spPr>
        <p:txBody>
          <a:bodyPr lIns="0" tIns="0" rIns="0" bIns="0" rtlCol="0" anchor="t">
            <a:spAutoFit/>
          </a:bodyPr>
          <a:lstStyle/>
          <a:p>
            <a:pPr marL="0" lvl="0" indent="0" algn="r">
              <a:lnSpc>
                <a:spcPts val="2160"/>
              </a:lnSpc>
              <a:spcBef>
                <a:spcPct val="0"/>
              </a:spcBef>
            </a:pPr>
            <a:r>
              <a:rPr lang="en-US" sz="1800" b="1" u="none" strike="noStrike" spc="-72">
                <a:solidFill>
                  <a:srgbClr val="3A69D0"/>
                </a:solidFill>
                <a:latin typeface="Canva Sans Bold"/>
                <a:ea typeface="Canva Sans Bold"/>
                <a:cs typeface="Canva Sans Bold"/>
                <a:sym typeface="Canva Sans Bold"/>
              </a:rPr>
              <a:t>Dataanalys</a:t>
            </a:r>
          </a:p>
        </p:txBody>
      </p:sp>
      <p:sp>
        <p:nvSpPr>
          <p:cNvPr id="9" name="TextBox 9"/>
          <p:cNvSpPr txBox="1"/>
          <p:nvPr/>
        </p:nvSpPr>
        <p:spPr>
          <a:xfrm>
            <a:off x="8629412" y="5295310"/>
            <a:ext cx="2395931" cy="808990"/>
          </a:xfrm>
          <a:prstGeom prst="rect">
            <a:avLst/>
          </a:prstGeom>
        </p:spPr>
        <p:txBody>
          <a:bodyPr lIns="0" tIns="0" rIns="0" bIns="0" rtlCol="0" anchor="t">
            <a:spAutoFit/>
          </a:bodyPr>
          <a:lstStyle/>
          <a:p>
            <a:pPr marL="0" lvl="0" indent="0" algn="r">
              <a:lnSpc>
                <a:spcPts val="1610"/>
              </a:lnSpc>
              <a:spcBef>
                <a:spcPct val="0"/>
              </a:spcBef>
            </a:pPr>
            <a:r>
              <a:rPr lang="en-US" sz="1400" u="none" strike="noStrike" spc="-56">
                <a:solidFill>
                  <a:srgbClr val="545454"/>
                </a:solidFill>
                <a:latin typeface="Canva Sans"/>
                <a:ea typeface="Canva Sans"/>
                <a:cs typeface="Canva Sans"/>
                <a:sym typeface="Canva Sans"/>
              </a:rPr>
              <a:t>Använd artificiell intelligens för att analysera stora datamängder och identifiera trender och mönster.</a:t>
            </a:r>
          </a:p>
        </p:txBody>
      </p:sp>
      <p:sp>
        <p:nvSpPr>
          <p:cNvPr id="10" name="Freeform 10"/>
          <p:cNvSpPr/>
          <p:nvPr/>
        </p:nvSpPr>
        <p:spPr>
          <a:xfrm>
            <a:off x="14603927" y="4177369"/>
            <a:ext cx="867119" cy="777654"/>
          </a:xfrm>
          <a:custGeom>
            <a:avLst/>
            <a:gdLst/>
            <a:ahLst/>
            <a:cxnLst/>
            <a:rect l="l" t="t" r="r" b="b"/>
            <a:pathLst>
              <a:path w="867119" h="777654">
                <a:moveTo>
                  <a:pt x="0" y="0"/>
                </a:moveTo>
                <a:lnTo>
                  <a:pt x="867119" y="0"/>
                </a:lnTo>
                <a:lnTo>
                  <a:pt x="867119" y="777654"/>
                </a:lnTo>
                <a:lnTo>
                  <a:pt x="0" y="777654"/>
                </a:lnTo>
                <a:lnTo>
                  <a:pt x="0" y="0"/>
                </a:lnTo>
                <a:close/>
              </a:path>
            </a:pathLst>
          </a:custGeom>
          <a:blipFill>
            <a:blip r:embed="rId8"/>
            <a:stretch>
              <a:fillRect/>
            </a:stretch>
          </a:blipFill>
        </p:spPr>
        <p:txBody>
          <a:bodyPr/>
          <a:lstStyle/>
          <a:p>
            <a:endParaRPr lang="es-ES"/>
          </a:p>
        </p:txBody>
      </p:sp>
      <p:sp>
        <p:nvSpPr>
          <p:cNvPr id="11" name="Freeform 11"/>
          <p:cNvSpPr/>
          <p:nvPr/>
        </p:nvSpPr>
        <p:spPr>
          <a:xfrm>
            <a:off x="14727801" y="4308125"/>
            <a:ext cx="619370" cy="516142"/>
          </a:xfrm>
          <a:custGeom>
            <a:avLst/>
            <a:gdLst/>
            <a:ahLst/>
            <a:cxnLst/>
            <a:rect l="l" t="t" r="r" b="b"/>
            <a:pathLst>
              <a:path w="619370" h="516142">
                <a:moveTo>
                  <a:pt x="0" y="0"/>
                </a:moveTo>
                <a:lnTo>
                  <a:pt x="619371" y="0"/>
                </a:lnTo>
                <a:lnTo>
                  <a:pt x="619371" y="516142"/>
                </a:lnTo>
                <a:lnTo>
                  <a:pt x="0" y="516142"/>
                </a:lnTo>
                <a:lnTo>
                  <a:pt x="0" y="0"/>
                </a:lnTo>
                <a:close/>
              </a:path>
            </a:pathLst>
          </a:custGeom>
          <a:blipFill>
            <a:blip r:embed="rId9"/>
            <a:stretch>
              <a:fillRect/>
            </a:stretch>
          </a:blipFill>
        </p:spPr>
        <p:txBody>
          <a:bodyPr/>
          <a:lstStyle/>
          <a:p>
            <a:endParaRPr lang="es-ES"/>
          </a:p>
        </p:txBody>
      </p:sp>
      <p:sp>
        <p:nvSpPr>
          <p:cNvPr id="12" name="Freeform 12"/>
          <p:cNvSpPr/>
          <p:nvPr/>
        </p:nvSpPr>
        <p:spPr>
          <a:xfrm>
            <a:off x="13984557" y="4177369"/>
            <a:ext cx="626252" cy="392268"/>
          </a:xfrm>
          <a:custGeom>
            <a:avLst/>
            <a:gdLst/>
            <a:ahLst/>
            <a:cxnLst/>
            <a:rect l="l" t="t" r="r" b="b"/>
            <a:pathLst>
              <a:path w="626252" h="392268">
                <a:moveTo>
                  <a:pt x="0" y="0"/>
                </a:moveTo>
                <a:lnTo>
                  <a:pt x="626252" y="0"/>
                </a:lnTo>
                <a:lnTo>
                  <a:pt x="626252" y="392268"/>
                </a:lnTo>
                <a:lnTo>
                  <a:pt x="0" y="392268"/>
                </a:lnTo>
                <a:lnTo>
                  <a:pt x="0" y="0"/>
                </a:lnTo>
                <a:close/>
              </a:path>
            </a:pathLst>
          </a:custGeom>
          <a:blipFill>
            <a:blip r:embed="rId10"/>
            <a:stretch>
              <a:fillRect/>
            </a:stretch>
          </a:blipFill>
        </p:spPr>
        <p:txBody>
          <a:bodyPr/>
          <a:lstStyle/>
          <a:p>
            <a:endParaRPr lang="es-ES"/>
          </a:p>
        </p:txBody>
      </p:sp>
      <p:sp>
        <p:nvSpPr>
          <p:cNvPr id="13" name="TextBox 13"/>
          <p:cNvSpPr txBox="1"/>
          <p:nvPr/>
        </p:nvSpPr>
        <p:spPr>
          <a:xfrm>
            <a:off x="15347172" y="5143071"/>
            <a:ext cx="1930371" cy="257175"/>
          </a:xfrm>
          <a:prstGeom prst="rect">
            <a:avLst/>
          </a:prstGeom>
        </p:spPr>
        <p:txBody>
          <a:bodyPr lIns="0" tIns="0" rIns="0" bIns="0" rtlCol="0" anchor="t">
            <a:spAutoFit/>
          </a:bodyPr>
          <a:lstStyle/>
          <a:p>
            <a:pPr marL="0" lvl="0" indent="0" algn="l">
              <a:lnSpc>
                <a:spcPts val="2160"/>
              </a:lnSpc>
              <a:spcBef>
                <a:spcPct val="0"/>
              </a:spcBef>
            </a:pPr>
            <a:r>
              <a:rPr lang="en-US" sz="1800" b="1" u="none" strike="noStrike" spc="-72">
                <a:solidFill>
                  <a:srgbClr val="C0C0C0"/>
                </a:solidFill>
                <a:latin typeface="Canva Sans Bold"/>
                <a:ea typeface="Canva Sans Bold"/>
                <a:cs typeface="Canva Sans Bold"/>
                <a:sym typeface="Canva Sans Bold"/>
              </a:rPr>
              <a:t>Beslutsstöd</a:t>
            </a:r>
          </a:p>
        </p:txBody>
      </p:sp>
      <p:sp>
        <p:nvSpPr>
          <p:cNvPr id="14" name="TextBox 14"/>
          <p:cNvSpPr txBox="1"/>
          <p:nvPr/>
        </p:nvSpPr>
        <p:spPr>
          <a:xfrm>
            <a:off x="15347172" y="5457402"/>
            <a:ext cx="2203664" cy="808990"/>
          </a:xfrm>
          <a:prstGeom prst="rect">
            <a:avLst/>
          </a:prstGeom>
        </p:spPr>
        <p:txBody>
          <a:bodyPr lIns="0" tIns="0" rIns="0" bIns="0" rtlCol="0" anchor="t">
            <a:spAutoFit/>
          </a:bodyPr>
          <a:lstStyle/>
          <a:p>
            <a:pPr marL="0" lvl="0" indent="0" algn="l">
              <a:lnSpc>
                <a:spcPts val="1610"/>
              </a:lnSpc>
              <a:spcBef>
                <a:spcPct val="0"/>
              </a:spcBef>
            </a:pPr>
            <a:r>
              <a:rPr lang="en-US" sz="1400" u="none" strike="noStrike" spc="-56">
                <a:solidFill>
                  <a:srgbClr val="545454"/>
                </a:solidFill>
                <a:latin typeface="Canva Sans"/>
                <a:ea typeface="Canva Sans"/>
                <a:cs typeface="Canva Sans"/>
                <a:sym typeface="Canva Sans"/>
              </a:rPr>
              <a:t>Använd artificiell intelligens för att stödja beslutsfattande, inte för att ersätta det.</a:t>
            </a:r>
          </a:p>
        </p:txBody>
      </p:sp>
      <p:sp>
        <p:nvSpPr>
          <p:cNvPr id="15" name="Freeform 15"/>
          <p:cNvSpPr/>
          <p:nvPr/>
        </p:nvSpPr>
        <p:spPr>
          <a:xfrm>
            <a:off x="12752698" y="5333528"/>
            <a:ext cx="990993" cy="770772"/>
          </a:xfrm>
          <a:custGeom>
            <a:avLst/>
            <a:gdLst/>
            <a:ahLst/>
            <a:cxnLst/>
            <a:rect l="l" t="t" r="r" b="b"/>
            <a:pathLst>
              <a:path w="990993" h="770772">
                <a:moveTo>
                  <a:pt x="0" y="0"/>
                </a:moveTo>
                <a:lnTo>
                  <a:pt x="990993" y="0"/>
                </a:lnTo>
                <a:lnTo>
                  <a:pt x="990993" y="770772"/>
                </a:lnTo>
                <a:lnTo>
                  <a:pt x="0" y="770772"/>
                </a:lnTo>
                <a:lnTo>
                  <a:pt x="0" y="0"/>
                </a:lnTo>
                <a:close/>
              </a:path>
            </a:pathLst>
          </a:custGeom>
          <a:blipFill>
            <a:blip r:embed="rId11"/>
            <a:stretch>
              <a:fillRect/>
            </a:stretch>
          </a:blipFill>
        </p:spPr>
        <p:txBody>
          <a:bodyPr/>
          <a:lstStyle/>
          <a:p>
            <a:endParaRPr lang="es-ES"/>
          </a:p>
        </p:txBody>
      </p:sp>
      <p:sp>
        <p:nvSpPr>
          <p:cNvPr id="16" name="Freeform 16"/>
          <p:cNvSpPr/>
          <p:nvPr/>
        </p:nvSpPr>
        <p:spPr>
          <a:xfrm>
            <a:off x="12876572" y="5457402"/>
            <a:ext cx="619370" cy="523024"/>
          </a:xfrm>
          <a:custGeom>
            <a:avLst/>
            <a:gdLst/>
            <a:ahLst/>
            <a:cxnLst/>
            <a:rect l="l" t="t" r="r" b="b"/>
            <a:pathLst>
              <a:path w="619370" h="523024">
                <a:moveTo>
                  <a:pt x="0" y="0"/>
                </a:moveTo>
                <a:lnTo>
                  <a:pt x="619371" y="0"/>
                </a:lnTo>
                <a:lnTo>
                  <a:pt x="619371" y="523023"/>
                </a:lnTo>
                <a:lnTo>
                  <a:pt x="0" y="523023"/>
                </a:lnTo>
                <a:lnTo>
                  <a:pt x="0" y="0"/>
                </a:lnTo>
                <a:close/>
              </a:path>
            </a:pathLst>
          </a:custGeom>
          <a:blipFill>
            <a:blip r:embed="rId12"/>
            <a:stretch>
              <a:fillRect/>
            </a:stretch>
          </a:blipFill>
        </p:spPr>
        <p:txBody>
          <a:bodyPr/>
          <a:lstStyle/>
          <a:p>
            <a:endParaRPr lang="es-ES"/>
          </a:p>
        </p:txBody>
      </p:sp>
      <p:sp>
        <p:nvSpPr>
          <p:cNvPr id="17" name="Freeform 17"/>
          <p:cNvSpPr/>
          <p:nvPr/>
        </p:nvSpPr>
        <p:spPr>
          <a:xfrm>
            <a:off x="13124320" y="4817386"/>
            <a:ext cx="247748" cy="523024"/>
          </a:xfrm>
          <a:custGeom>
            <a:avLst/>
            <a:gdLst/>
            <a:ahLst/>
            <a:cxnLst/>
            <a:rect l="l" t="t" r="r" b="b"/>
            <a:pathLst>
              <a:path w="247748" h="523024">
                <a:moveTo>
                  <a:pt x="0" y="0"/>
                </a:moveTo>
                <a:lnTo>
                  <a:pt x="247749" y="0"/>
                </a:lnTo>
                <a:lnTo>
                  <a:pt x="247749" y="523023"/>
                </a:lnTo>
                <a:lnTo>
                  <a:pt x="0" y="523023"/>
                </a:lnTo>
                <a:lnTo>
                  <a:pt x="0" y="0"/>
                </a:lnTo>
                <a:close/>
              </a:path>
            </a:pathLst>
          </a:custGeom>
          <a:blipFill>
            <a:blip r:embed="rId13"/>
            <a:stretch>
              <a:fillRect/>
            </a:stretch>
          </a:blipFill>
        </p:spPr>
        <p:txBody>
          <a:bodyPr/>
          <a:lstStyle/>
          <a:p>
            <a:endParaRPr lang="es-ES"/>
          </a:p>
        </p:txBody>
      </p:sp>
      <p:sp>
        <p:nvSpPr>
          <p:cNvPr id="18" name="TextBox 18"/>
          <p:cNvSpPr txBox="1"/>
          <p:nvPr/>
        </p:nvSpPr>
        <p:spPr>
          <a:xfrm>
            <a:off x="11823290" y="6795005"/>
            <a:ext cx="2904512" cy="479679"/>
          </a:xfrm>
          <a:prstGeom prst="rect">
            <a:avLst/>
          </a:prstGeom>
        </p:spPr>
        <p:txBody>
          <a:bodyPr lIns="0" tIns="0" rIns="0" bIns="0" rtlCol="0" anchor="t">
            <a:spAutoFit/>
          </a:bodyPr>
          <a:lstStyle/>
          <a:p>
            <a:pPr marL="0" lvl="0" indent="0" algn="ctr">
              <a:lnSpc>
                <a:spcPts val="1908"/>
              </a:lnSpc>
              <a:spcBef>
                <a:spcPct val="0"/>
              </a:spcBef>
            </a:pPr>
            <a:r>
              <a:rPr lang="en-US" sz="1800" b="1" u="none" strike="noStrike" spc="-72">
                <a:solidFill>
                  <a:srgbClr val="FDD501"/>
                </a:solidFill>
                <a:latin typeface="Canva Sans Bold"/>
                <a:ea typeface="Canva Sans Bold"/>
                <a:cs typeface="Canva Sans Bold"/>
                <a:sym typeface="Canva Sans Bold"/>
              </a:rPr>
              <a:t>Sannolikhetsbaserade rekommendationer</a:t>
            </a:r>
          </a:p>
        </p:txBody>
      </p:sp>
      <p:sp>
        <p:nvSpPr>
          <p:cNvPr id="19" name="TextBox 19"/>
          <p:cNvSpPr txBox="1"/>
          <p:nvPr/>
        </p:nvSpPr>
        <p:spPr>
          <a:xfrm>
            <a:off x="11768587" y="7388984"/>
            <a:ext cx="3060501" cy="608965"/>
          </a:xfrm>
          <a:prstGeom prst="rect">
            <a:avLst/>
          </a:prstGeom>
        </p:spPr>
        <p:txBody>
          <a:bodyPr lIns="0" tIns="0" rIns="0" bIns="0" rtlCol="0" anchor="t">
            <a:spAutoFit/>
          </a:bodyPr>
          <a:lstStyle/>
          <a:p>
            <a:pPr marL="0" lvl="0" indent="0" algn="ctr">
              <a:lnSpc>
                <a:spcPts val="1610"/>
              </a:lnSpc>
              <a:spcBef>
                <a:spcPct val="0"/>
              </a:spcBef>
            </a:pPr>
            <a:r>
              <a:rPr lang="en-US" sz="1400" u="none" strike="noStrike" spc="-56">
                <a:solidFill>
                  <a:srgbClr val="545454"/>
                </a:solidFill>
                <a:latin typeface="Canva Sans"/>
                <a:ea typeface="Canva Sans"/>
                <a:cs typeface="Canva Sans"/>
                <a:sym typeface="Canva Sans"/>
              </a:rPr>
              <a:t>Använd artificiell intelligens för att generera rekommendationer baserade på statistiska modeller.</a:t>
            </a:r>
          </a:p>
        </p:txBody>
      </p:sp>
      <p:sp>
        <p:nvSpPr>
          <p:cNvPr id="20" name="TextBox 20"/>
          <p:cNvSpPr txBox="1"/>
          <p:nvPr/>
        </p:nvSpPr>
        <p:spPr>
          <a:xfrm>
            <a:off x="1028700" y="1006733"/>
            <a:ext cx="11756050"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AI SOM ETT STÖDSYSTEM, INTE SOM ETT BESLUTSSYSTEM.</a:t>
            </a:r>
          </a:p>
        </p:txBody>
      </p:sp>
      <p:sp>
        <p:nvSpPr>
          <p:cNvPr id="21" name="Freeform 21"/>
          <p:cNvSpPr/>
          <p:nvPr/>
        </p:nvSpPr>
        <p:spPr>
          <a:xfrm>
            <a:off x="1314409" y="6129494"/>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s-ES"/>
          </a:p>
        </p:txBody>
      </p:sp>
      <p:sp>
        <p:nvSpPr>
          <p:cNvPr id="22" name="TextBox 22"/>
          <p:cNvSpPr txBox="1"/>
          <p:nvPr/>
        </p:nvSpPr>
        <p:spPr>
          <a:xfrm>
            <a:off x="1924385" y="6965644"/>
            <a:ext cx="4752010" cy="1544320"/>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a:t>
            </a:r>
            <a:r>
              <a:rPr lang="en-US" sz="2400" u="none" strike="noStrike" dirty="0" err="1">
                <a:solidFill>
                  <a:srgbClr val="000000"/>
                </a:solidFill>
                <a:latin typeface="Lato Light" panose="020F0302020204030203" pitchFamily="34" charset="0"/>
                <a:ea typeface="Canva Sans"/>
                <a:cs typeface="Canva Sans"/>
                <a:sym typeface="Canva Sans"/>
              </a:rPr>
              <a:t>rekommendationer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baseras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på</a:t>
            </a:r>
            <a:r>
              <a:rPr lang="en-US" sz="2400" u="none" strike="noStrike" dirty="0">
                <a:solidFill>
                  <a:srgbClr val="000000"/>
                </a:solidFill>
                <a:latin typeface="Lato Light" panose="020F0302020204030203" pitchFamily="34" charset="0"/>
                <a:ea typeface="Canva Sans"/>
                <a:cs typeface="Canva Sans"/>
                <a:sym typeface="Canva Sans"/>
              </a:rPr>
              <a:t> data,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a:t>
            </a:r>
            <a:r>
              <a:rPr lang="en-US" sz="2400" u="none" strike="noStrike" dirty="0">
                <a:solidFill>
                  <a:srgbClr val="000000"/>
                </a:solidFill>
                <a:latin typeface="Lato Light" panose="020F0302020204030203" pitchFamily="34" charset="0"/>
                <a:ea typeface="Canva Sans"/>
                <a:cs typeface="Canva Sans"/>
                <a:sym typeface="Canva Sans"/>
              </a:rPr>
              <a:t>; de </a:t>
            </a:r>
            <a:r>
              <a:rPr lang="en-US" sz="2400" u="none" strike="noStrike" dirty="0" err="1">
                <a:solidFill>
                  <a:srgbClr val="000000"/>
                </a:solidFill>
                <a:latin typeface="Lato Light" panose="020F0302020204030203" pitchFamily="34" charset="0"/>
                <a:ea typeface="Canva Sans"/>
                <a:cs typeface="Canva Sans"/>
                <a:sym typeface="Canva Sans"/>
              </a:rPr>
              <a:t>måste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kritiskt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utvärderas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innan</a:t>
            </a:r>
            <a:r>
              <a:rPr lang="en-US" sz="2400" u="none" strike="noStrike" dirty="0">
                <a:solidFill>
                  <a:srgbClr val="000000"/>
                </a:solidFill>
                <a:latin typeface="Lato Light" panose="020F0302020204030203" pitchFamily="34" charset="0"/>
                <a:ea typeface="Canva Sans"/>
                <a:cs typeface="Canva Sans"/>
                <a:sym typeface="Canva Sans"/>
              </a:rPr>
              <a:t> det </a:t>
            </a:r>
            <a:r>
              <a:rPr lang="en-US" sz="2400" u="none" strike="noStrike" dirty="0" err="1">
                <a:solidFill>
                  <a:srgbClr val="000000"/>
                </a:solidFill>
                <a:latin typeface="Lato Light" panose="020F0302020204030203" pitchFamily="34" charset="0"/>
                <a:ea typeface="Canva Sans"/>
                <a:cs typeface="Canva Sans"/>
                <a:sym typeface="Canva Sans"/>
              </a:rPr>
              <a:t>slutgiltiga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pedagogiska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fattas</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42975"/>
            <a:ext cx="16230600" cy="3333750"/>
          </a:xfrm>
          <a:prstGeom prst="rect">
            <a:avLst/>
          </a:prstGeom>
        </p:spPr>
        <p:txBody>
          <a:bodyPr lIns="0" tIns="0" rIns="0" bIns="0" rtlCol="0" anchor="t">
            <a:spAutoFit/>
          </a:bodyPr>
          <a:lstStyle/>
          <a:p>
            <a:pPr marL="0" lvl="0" indent="0" algn="just">
              <a:lnSpc>
                <a:spcPts val="6090"/>
              </a:lnSpc>
              <a:spcBef>
                <a:spcPct val="0"/>
              </a:spcBef>
            </a:pPr>
            <a:r>
              <a:rPr lang="en-US" sz="4200" u="none" strike="noStrike">
                <a:solidFill>
                  <a:srgbClr val="000000"/>
                </a:solidFill>
                <a:latin typeface="Oswald"/>
                <a:ea typeface="Oswald"/>
                <a:cs typeface="Oswald"/>
                <a:sym typeface="Oswald"/>
              </a:rPr>
              <a:t>AUTENTISK UNDERVISNING FOKUSERAR PÅ INDIVIDEN FRAMFÖR OSS OCH TAR HÄNSYN TILL DERAS HISTORIA, DERAS HINDER OCH DERAS SPECIFIKA LÄRMILJÖ.</a:t>
            </a:r>
          </a:p>
          <a:p>
            <a:pPr marL="0" lvl="0" indent="0" algn="just">
              <a:lnSpc>
                <a:spcPts val="3915"/>
              </a:lnSpc>
              <a:spcBef>
                <a:spcPct val="0"/>
              </a:spcBef>
            </a:pPr>
            <a:endParaRPr lang="en-US" sz="4200" u="none" strike="noStrike">
              <a:solidFill>
                <a:srgbClr val="000000"/>
              </a:solidFill>
              <a:latin typeface="Oswald"/>
              <a:ea typeface="Oswald"/>
              <a:cs typeface="Oswald"/>
              <a:sym typeface="Oswald"/>
            </a:endParaRPr>
          </a:p>
          <a:p>
            <a:pPr marL="0" lvl="0" indent="0" algn="just">
              <a:lnSpc>
                <a:spcPts val="3479"/>
              </a:lnSpc>
              <a:spcBef>
                <a:spcPct val="0"/>
              </a:spcBef>
            </a:pPr>
            <a:r>
              <a:rPr lang="en-US" sz="2400" u="none" strike="noStrike">
                <a:solidFill>
                  <a:srgbClr val="000000"/>
                </a:solidFill>
                <a:latin typeface="Lato Light"/>
                <a:ea typeface="Lato Light"/>
                <a:cs typeface="Lato Light"/>
                <a:sym typeface="Lato Light"/>
              </a:rPr>
              <a:t>Detta är ett ansvar som bara en människa kan ta på sig. Det är här ditt professionella värde som lärare framträder. Det ligger i din förmåga att tolka AI-förslag och integrera dessa data med din förståelse av den pedagogiska relationen för att säkerställa rättvisa och skydd för våra elever. </a:t>
            </a:r>
          </a:p>
        </p:txBody>
      </p:sp>
      <p:sp>
        <p:nvSpPr>
          <p:cNvPr id="3" name="Freeform 3"/>
          <p:cNvSpPr/>
          <p:nvPr/>
        </p:nvSpPr>
        <p:spPr>
          <a:xfrm>
            <a:off x="9944100" y="5143500"/>
            <a:ext cx="7315200" cy="3986784"/>
          </a:xfrm>
          <a:custGeom>
            <a:avLst/>
            <a:gdLst/>
            <a:ahLst/>
            <a:cxnLst/>
            <a:rect l="l" t="t" r="r" b="b"/>
            <a:pathLst>
              <a:path w="7315200" h="3986784">
                <a:moveTo>
                  <a:pt x="0" y="0"/>
                </a:moveTo>
                <a:lnTo>
                  <a:pt x="7315200" y="0"/>
                </a:lnTo>
                <a:lnTo>
                  <a:pt x="7315200" y="3986784"/>
                </a:lnTo>
                <a:lnTo>
                  <a:pt x="0" y="39867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4" name="TextBox 4"/>
          <p:cNvSpPr txBox="1"/>
          <p:nvPr/>
        </p:nvSpPr>
        <p:spPr>
          <a:xfrm>
            <a:off x="10246346" y="6345682"/>
            <a:ext cx="6710709" cy="1153795"/>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a:t>
            </a:r>
            <a:r>
              <a:rPr lang="en-US" sz="2400" u="none" strike="noStrike" dirty="0" err="1">
                <a:solidFill>
                  <a:srgbClr val="000000"/>
                </a:solidFill>
                <a:latin typeface="Lato Light" panose="020F0302020204030203" pitchFamily="34" charset="0"/>
                <a:ea typeface="Canva Sans"/>
                <a:cs typeface="Canva Sans"/>
                <a:sym typeface="Canva Sans"/>
              </a:rPr>
              <a:t>rekommendationer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är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datadrivna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förslag</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bör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kritiskt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analysera</a:t>
            </a:r>
            <a:r>
              <a:rPr lang="en-US" sz="2400" u="none" strike="noStrike" dirty="0">
                <a:solidFill>
                  <a:srgbClr val="000000"/>
                </a:solidFill>
                <a:latin typeface="Lato Light" panose="020F0302020204030203" pitchFamily="34" charset="0"/>
                <a:ea typeface="Canva Sans"/>
                <a:cs typeface="Canva Sans"/>
                <a:sym typeface="Canva Sans"/>
              </a:rPr>
              <a:t> dem och </a:t>
            </a:r>
            <a:r>
              <a:rPr lang="en-US" sz="2400" u="none" strike="noStrike" dirty="0" err="1">
                <a:solidFill>
                  <a:srgbClr val="000000"/>
                </a:solidFill>
                <a:latin typeface="Lato Light" panose="020F0302020204030203" pitchFamily="34" charset="0"/>
                <a:ea typeface="Canva Sans"/>
                <a:cs typeface="Canva Sans"/>
                <a:sym typeface="Canva Sans"/>
              </a:rPr>
              <a:t>fatta</a:t>
            </a:r>
            <a:r>
              <a:rPr lang="en-US" sz="2400" u="none" strike="noStrike" dirty="0">
                <a:solidFill>
                  <a:srgbClr val="000000"/>
                </a:solidFill>
                <a:latin typeface="Lato Light" panose="020F0302020204030203" pitchFamily="34" charset="0"/>
                <a:ea typeface="Canva Sans"/>
                <a:cs typeface="Canva Sans"/>
                <a:sym typeface="Canva Sans"/>
              </a:rPr>
              <a:t> det </a:t>
            </a:r>
            <a:r>
              <a:rPr lang="en-US" sz="2400" u="none" strike="noStrike" dirty="0" err="1">
                <a:solidFill>
                  <a:srgbClr val="000000"/>
                </a:solidFill>
                <a:latin typeface="Lato Light" panose="020F0302020204030203" pitchFamily="34" charset="0"/>
                <a:ea typeface="Canva Sans"/>
                <a:cs typeface="Canva Sans"/>
                <a:sym typeface="Canva Sans"/>
              </a:rPr>
              <a:t>slutgiltiga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pedagogiska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beslutet</a:t>
            </a:r>
            <a:r>
              <a:rPr lang="en-US" sz="2400" u="none" strike="noStrike" dirty="0">
                <a:solidFill>
                  <a:srgbClr val="000000"/>
                </a:solidFill>
                <a:latin typeface="Lato Light" panose="020F0302020204030203" pitchFamily="34" charset="0"/>
                <a:ea typeface="Canva Sans"/>
                <a:cs typeface="Canva Sans"/>
                <a:sym typeface="Canva Sans"/>
              </a:rPr>
              <a:t>.</a:t>
            </a:r>
          </a:p>
        </p:txBody>
      </p:sp>
      <p:sp>
        <p:nvSpPr>
          <p:cNvPr id="5" name="TextBox 5"/>
          <p:cNvSpPr txBox="1"/>
          <p:nvPr/>
        </p:nvSpPr>
        <p:spPr>
          <a:xfrm>
            <a:off x="1028700" y="5233639"/>
            <a:ext cx="8158655" cy="2609850"/>
          </a:xfrm>
          <a:prstGeom prst="rect">
            <a:avLst/>
          </a:prstGeom>
        </p:spPr>
        <p:txBody>
          <a:bodyPr lIns="0" tIns="0" rIns="0" bIns="0" rtlCol="0" anchor="t">
            <a:spAutoFit/>
          </a:bodyPr>
          <a:lstStyle/>
          <a:p>
            <a:pPr marL="0" lvl="0" indent="0" algn="just">
              <a:lnSpc>
                <a:spcPts val="3479"/>
              </a:lnSpc>
              <a:spcBef>
                <a:spcPct val="0"/>
              </a:spcBef>
            </a:pPr>
            <a:r>
              <a:rPr lang="en-US" sz="2400" u="none" strike="noStrike">
                <a:solidFill>
                  <a:srgbClr val="000000"/>
                </a:solidFill>
                <a:latin typeface="Lato Light"/>
                <a:ea typeface="Lato Light"/>
                <a:cs typeface="Lato Light"/>
                <a:sym typeface="Lato Light"/>
              </a:rPr>
              <a:t>I slutändan påminner litteraturen oss om att AI fungerar som en statistisk spegel av det förflutna. Den har inga personliga avsikter, förstår inte mänskliga värderingar och kan inte ta något moraliskt ansvar för en elevs framtid. Det är upp till er, lärare, att fatta det slutgiltiga beslutet och bära konsekvenserna av det valet.</a:t>
            </a:r>
          </a:p>
        </p:txBody>
      </p:sp>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09144" y="3544961"/>
            <a:ext cx="8734991" cy="3334387"/>
            <a:chOff x="0" y="0"/>
            <a:chExt cx="12987131" cy="4957547"/>
          </a:xfrm>
        </p:grpSpPr>
        <p:sp>
          <p:nvSpPr>
            <p:cNvPr id="3" name="Freeform 3"/>
            <p:cNvSpPr/>
            <p:nvPr/>
          </p:nvSpPr>
          <p:spPr>
            <a:xfrm>
              <a:off x="0" y="0"/>
              <a:ext cx="12987131" cy="4957572"/>
            </a:xfrm>
            <a:custGeom>
              <a:avLst/>
              <a:gdLst/>
              <a:ahLst/>
              <a:cxnLst/>
              <a:rect l="l" t="t" r="r" b="b"/>
              <a:pathLst>
                <a:path w="12987131" h="4957572">
                  <a:moveTo>
                    <a:pt x="0" y="0"/>
                  </a:moveTo>
                  <a:lnTo>
                    <a:pt x="12987131" y="0"/>
                  </a:lnTo>
                  <a:lnTo>
                    <a:pt x="12987131" y="4957572"/>
                  </a:lnTo>
                  <a:lnTo>
                    <a:pt x="0" y="4957572"/>
                  </a:lnTo>
                  <a:lnTo>
                    <a:pt x="0" y="0"/>
                  </a:lnTo>
                  <a:close/>
                </a:path>
              </a:pathLst>
            </a:custGeom>
            <a:blipFill>
              <a:blip r:embed="rId4"/>
              <a:stretch>
                <a:fillRect l="-3992"/>
              </a:stretch>
            </a:blipFill>
          </p:spPr>
          <p:txBody>
            <a:bodyPr/>
            <a:lstStyle/>
            <a:p>
              <a:endParaRPr lang="es-ES"/>
            </a:p>
          </p:txBody>
        </p:sp>
      </p:grpSp>
      <p:sp>
        <p:nvSpPr>
          <p:cNvPr id="4" name="TextBox 4"/>
          <p:cNvSpPr txBox="1"/>
          <p:nvPr/>
        </p:nvSpPr>
        <p:spPr>
          <a:xfrm>
            <a:off x="10295609" y="3545075"/>
            <a:ext cx="6213291" cy="701675"/>
          </a:xfrm>
          <a:prstGeom prst="rect">
            <a:avLst/>
          </a:prstGeom>
        </p:spPr>
        <p:txBody>
          <a:bodyPr lIns="0" tIns="0" rIns="0" bIns="0" rtlCol="0" anchor="t">
            <a:spAutoFit/>
          </a:bodyPr>
          <a:lstStyle/>
          <a:p>
            <a:pPr marL="0" lvl="0" indent="0" algn="ctr">
              <a:lnSpc>
                <a:spcPts val="2800"/>
              </a:lnSpc>
              <a:spcBef>
                <a:spcPct val="0"/>
              </a:spcBef>
            </a:pPr>
            <a:r>
              <a:rPr lang="en-US" sz="2000" b="1" u="none" strike="noStrike">
                <a:solidFill>
                  <a:srgbClr val="545454"/>
                </a:solidFill>
                <a:latin typeface="Canva Sans Bold"/>
                <a:ea typeface="Canva Sans Bold"/>
                <a:cs typeface="Canva Sans Bold"/>
                <a:sym typeface="Canva Sans Bold"/>
              </a:rPr>
              <a:t>Synergin mellan artificiell intelligens och mänskligt omdöme inom veterinärutbildning.</a:t>
            </a:r>
          </a:p>
        </p:txBody>
      </p:sp>
      <p:sp>
        <p:nvSpPr>
          <p:cNvPr id="5" name="TextBox 5"/>
          <p:cNvSpPr txBox="1"/>
          <p:nvPr/>
        </p:nvSpPr>
        <p:spPr>
          <a:xfrm>
            <a:off x="9532573" y="5037061"/>
            <a:ext cx="1180889" cy="488315"/>
          </a:xfrm>
          <a:prstGeom prst="rect">
            <a:avLst/>
          </a:prstGeom>
        </p:spPr>
        <p:txBody>
          <a:bodyPr lIns="0" tIns="0" rIns="0" bIns="0" rtlCol="0" anchor="t">
            <a:spAutoFit/>
          </a:bodyPr>
          <a:lstStyle/>
          <a:p>
            <a:pPr marL="0" lvl="0" indent="0" algn="r">
              <a:lnSpc>
                <a:spcPts val="1960"/>
              </a:lnSpc>
              <a:spcBef>
                <a:spcPct val="0"/>
              </a:spcBef>
            </a:pPr>
            <a:r>
              <a:rPr lang="en-US" sz="1400" b="1" u="none" strike="noStrike">
                <a:solidFill>
                  <a:srgbClr val="8B73FF"/>
                </a:solidFill>
                <a:latin typeface="Canva Sans Bold"/>
                <a:ea typeface="Canva Sans Bold"/>
                <a:cs typeface="Canva Sans Bold"/>
                <a:sym typeface="Canva Sans Bold"/>
              </a:rPr>
              <a:t>AI-baserat stöd</a:t>
            </a:r>
          </a:p>
        </p:txBody>
      </p:sp>
      <p:sp>
        <p:nvSpPr>
          <p:cNvPr id="6" name="TextBox 6"/>
          <p:cNvSpPr txBox="1"/>
          <p:nvPr/>
        </p:nvSpPr>
        <p:spPr>
          <a:xfrm>
            <a:off x="9650662" y="5675935"/>
            <a:ext cx="1062800" cy="876935"/>
          </a:xfrm>
          <a:prstGeom prst="rect">
            <a:avLst/>
          </a:prstGeom>
        </p:spPr>
        <p:txBody>
          <a:bodyPr lIns="0" tIns="0" rIns="0" bIns="0" rtlCol="0" anchor="t">
            <a:spAutoFit/>
          </a:bodyPr>
          <a:lstStyle/>
          <a:p>
            <a:pPr marL="0" lvl="0" indent="0" algn="r">
              <a:lnSpc>
                <a:spcPts val="1750"/>
              </a:lnSpc>
              <a:spcBef>
                <a:spcPct val="0"/>
              </a:spcBef>
            </a:pPr>
            <a:r>
              <a:rPr lang="en-US" sz="1400" u="none" strike="noStrike">
                <a:solidFill>
                  <a:srgbClr val="53575E"/>
                </a:solidFill>
                <a:latin typeface="Canva Sans"/>
                <a:ea typeface="Canva Sans"/>
                <a:cs typeface="Canva Sans"/>
                <a:sym typeface="Canva Sans"/>
              </a:rPr>
              <a:t>Effektivitet och datadrivna insikter</a:t>
            </a:r>
          </a:p>
        </p:txBody>
      </p:sp>
      <p:sp>
        <p:nvSpPr>
          <p:cNvPr id="7" name="Freeform 7"/>
          <p:cNvSpPr/>
          <p:nvPr/>
        </p:nvSpPr>
        <p:spPr>
          <a:xfrm>
            <a:off x="10954070" y="4741358"/>
            <a:ext cx="2448184" cy="1861063"/>
          </a:xfrm>
          <a:custGeom>
            <a:avLst/>
            <a:gdLst/>
            <a:ahLst/>
            <a:cxnLst/>
            <a:rect l="l" t="t" r="r" b="b"/>
            <a:pathLst>
              <a:path w="2448184" h="1861063">
                <a:moveTo>
                  <a:pt x="0" y="0"/>
                </a:moveTo>
                <a:lnTo>
                  <a:pt x="2448184" y="0"/>
                </a:lnTo>
                <a:lnTo>
                  <a:pt x="2448184" y="1861063"/>
                </a:lnTo>
                <a:lnTo>
                  <a:pt x="0" y="1861063"/>
                </a:lnTo>
                <a:lnTo>
                  <a:pt x="0" y="0"/>
                </a:lnTo>
                <a:close/>
              </a:path>
            </a:pathLst>
          </a:custGeom>
          <a:blipFill>
            <a:blip r:embed="rId5"/>
            <a:stretch>
              <a:fillRect/>
            </a:stretch>
          </a:blipFill>
        </p:spPr>
        <p:txBody>
          <a:bodyPr/>
          <a:lstStyle/>
          <a:p>
            <a:endParaRPr lang="es-ES"/>
          </a:p>
        </p:txBody>
      </p:sp>
      <p:sp>
        <p:nvSpPr>
          <p:cNvPr id="8" name="Freeform 8"/>
          <p:cNvSpPr/>
          <p:nvPr/>
        </p:nvSpPr>
        <p:spPr>
          <a:xfrm>
            <a:off x="11629813" y="5295246"/>
            <a:ext cx="598199" cy="664665"/>
          </a:xfrm>
          <a:custGeom>
            <a:avLst/>
            <a:gdLst/>
            <a:ahLst/>
            <a:cxnLst/>
            <a:rect l="l" t="t" r="r" b="b"/>
            <a:pathLst>
              <a:path w="598199" h="664665">
                <a:moveTo>
                  <a:pt x="0" y="0"/>
                </a:moveTo>
                <a:lnTo>
                  <a:pt x="598199" y="0"/>
                </a:lnTo>
                <a:lnTo>
                  <a:pt x="598199" y="664665"/>
                </a:lnTo>
                <a:lnTo>
                  <a:pt x="0" y="664665"/>
                </a:lnTo>
                <a:lnTo>
                  <a:pt x="0" y="0"/>
                </a:lnTo>
                <a:close/>
              </a:path>
            </a:pathLst>
          </a:custGeom>
          <a:blipFill>
            <a:blip r:embed="rId6"/>
            <a:stretch>
              <a:fillRect/>
            </a:stretch>
          </a:blipFill>
        </p:spPr>
        <p:txBody>
          <a:bodyPr/>
          <a:lstStyle/>
          <a:p>
            <a:endParaRPr lang="es-ES"/>
          </a:p>
        </p:txBody>
      </p:sp>
      <p:sp>
        <p:nvSpPr>
          <p:cNvPr id="9" name="Freeform 9"/>
          <p:cNvSpPr/>
          <p:nvPr/>
        </p:nvSpPr>
        <p:spPr>
          <a:xfrm>
            <a:off x="13313632" y="4741358"/>
            <a:ext cx="2448184" cy="1861063"/>
          </a:xfrm>
          <a:custGeom>
            <a:avLst/>
            <a:gdLst/>
            <a:ahLst/>
            <a:cxnLst/>
            <a:rect l="l" t="t" r="r" b="b"/>
            <a:pathLst>
              <a:path w="2448184" h="1861063">
                <a:moveTo>
                  <a:pt x="0" y="0"/>
                </a:moveTo>
                <a:lnTo>
                  <a:pt x="2448184" y="0"/>
                </a:lnTo>
                <a:lnTo>
                  <a:pt x="2448184" y="1861063"/>
                </a:lnTo>
                <a:lnTo>
                  <a:pt x="0" y="1861063"/>
                </a:lnTo>
                <a:lnTo>
                  <a:pt x="0" y="0"/>
                </a:lnTo>
                <a:close/>
              </a:path>
            </a:pathLst>
          </a:custGeom>
          <a:blipFill>
            <a:blip r:embed="rId7"/>
            <a:stretch>
              <a:fillRect/>
            </a:stretch>
          </a:blipFill>
        </p:spPr>
        <p:txBody>
          <a:bodyPr/>
          <a:lstStyle/>
          <a:p>
            <a:endParaRPr lang="es-ES"/>
          </a:p>
        </p:txBody>
      </p:sp>
      <p:sp>
        <p:nvSpPr>
          <p:cNvPr id="10" name="Freeform 10"/>
          <p:cNvSpPr/>
          <p:nvPr/>
        </p:nvSpPr>
        <p:spPr>
          <a:xfrm>
            <a:off x="14410330" y="5295246"/>
            <a:ext cx="598199" cy="664665"/>
          </a:xfrm>
          <a:custGeom>
            <a:avLst/>
            <a:gdLst/>
            <a:ahLst/>
            <a:cxnLst/>
            <a:rect l="l" t="t" r="r" b="b"/>
            <a:pathLst>
              <a:path w="598199" h="664665">
                <a:moveTo>
                  <a:pt x="0" y="0"/>
                </a:moveTo>
                <a:lnTo>
                  <a:pt x="598199" y="0"/>
                </a:lnTo>
                <a:lnTo>
                  <a:pt x="598199" y="664665"/>
                </a:lnTo>
                <a:lnTo>
                  <a:pt x="0" y="664665"/>
                </a:lnTo>
                <a:lnTo>
                  <a:pt x="0" y="0"/>
                </a:lnTo>
                <a:close/>
              </a:path>
            </a:pathLst>
          </a:custGeom>
          <a:blipFill>
            <a:blip r:embed="rId8"/>
            <a:stretch>
              <a:fillRect/>
            </a:stretch>
          </a:blipFill>
        </p:spPr>
        <p:txBody>
          <a:bodyPr/>
          <a:lstStyle/>
          <a:p>
            <a:endParaRPr lang="es-ES"/>
          </a:p>
        </p:txBody>
      </p:sp>
      <p:sp>
        <p:nvSpPr>
          <p:cNvPr id="11" name="Freeform 11"/>
          <p:cNvSpPr/>
          <p:nvPr/>
        </p:nvSpPr>
        <p:spPr>
          <a:xfrm>
            <a:off x="12383101" y="4652736"/>
            <a:ext cx="2038307" cy="2049385"/>
          </a:xfrm>
          <a:custGeom>
            <a:avLst/>
            <a:gdLst/>
            <a:ahLst/>
            <a:cxnLst/>
            <a:rect l="l" t="t" r="r" b="b"/>
            <a:pathLst>
              <a:path w="2038307" h="2049385">
                <a:moveTo>
                  <a:pt x="0" y="0"/>
                </a:moveTo>
                <a:lnTo>
                  <a:pt x="2038307" y="0"/>
                </a:lnTo>
                <a:lnTo>
                  <a:pt x="2038307" y="2049385"/>
                </a:lnTo>
                <a:lnTo>
                  <a:pt x="0" y="2049385"/>
                </a:lnTo>
                <a:lnTo>
                  <a:pt x="0" y="0"/>
                </a:lnTo>
                <a:close/>
              </a:path>
            </a:pathLst>
          </a:custGeom>
          <a:blipFill>
            <a:blip r:embed="rId9"/>
            <a:stretch>
              <a:fillRect/>
            </a:stretch>
          </a:blipFill>
        </p:spPr>
        <p:txBody>
          <a:bodyPr/>
          <a:lstStyle/>
          <a:p>
            <a:endParaRPr lang="es-ES"/>
          </a:p>
        </p:txBody>
      </p:sp>
      <p:sp>
        <p:nvSpPr>
          <p:cNvPr id="12" name="TextBox 12"/>
          <p:cNvSpPr txBox="1"/>
          <p:nvPr/>
        </p:nvSpPr>
        <p:spPr>
          <a:xfrm>
            <a:off x="12630135" y="5300521"/>
            <a:ext cx="1544239" cy="818644"/>
          </a:xfrm>
          <a:prstGeom prst="rect">
            <a:avLst/>
          </a:prstGeom>
        </p:spPr>
        <p:txBody>
          <a:bodyPr lIns="0" tIns="0" rIns="0" bIns="0" rtlCol="0" anchor="t">
            <a:spAutoFit/>
          </a:bodyPr>
          <a:lstStyle/>
          <a:p>
            <a:pPr marL="0" lvl="0" indent="0" algn="ctr">
              <a:lnSpc>
                <a:spcPts val="2246"/>
              </a:lnSpc>
              <a:spcBef>
                <a:spcPct val="0"/>
              </a:spcBef>
            </a:pPr>
            <a:r>
              <a:rPr lang="en-US" sz="1604" b="1" u="none" strike="noStrike">
                <a:solidFill>
                  <a:srgbClr val="545454"/>
                </a:solidFill>
                <a:latin typeface="Canva Sans Bold"/>
                <a:ea typeface="Canva Sans Bold"/>
                <a:cs typeface="Canva Sans Bold"/>
                <a:sym typeface="Canva Sans Bold"/>
              </a:rPr>
              <a:t>Ansvarsfull integration av AI</a:t>
            </a:r>
          </a:p>
        </p:txBody>
      </p:sp>
      <p:sp>
        <p:nvSpPr>
          <p:cNvPr id="13" name="TextBox 13"/>
          <p:cNvSpPr txBox="1"/>
          <p:nvPr/>
        </p:nvSpPr>
        <p:spPr>
          <a:xfrm>
            <a:off x="16063796" y="4910824"/>
            <a:ext cx="1289894" cy="735965"/>
          </a:xfrm>
          <a:prstGeom prst="rect">
            <a:avLst/>
          </a:prstGeom>
        </p:spPr>
        <p:txBody>
          <a:bodyPr lIns="0" tIns="0" rIns="0" bIns="0" rtlCol="0" anchor="t">
            <a:spAutoFit/>
          </a:bodyPr>
          <a:lstStyle/>
          <a:p>
            <a:pPr marL="0" lvl="0" indent="0" algn="l">
              <a:lnSpc>
                <a:spcPts val="1960"/>
              </a:lnSpc>
              <a:spcBef>
                <a:spcPct val="0"/>
              </a:spcBef>
            </a:pPr>
            <a:r>
              <a:rPr lang="en-US" sz="1400" b="1" u="none" strike="noStrike">
                <a:solidFill>
                  <a:srgbClr val="545454"/>
                </a:solidFill>
                <a:latin typeface="Canva Sans Bold"/>
                <a:ea typeface="Canva Sans Bold"/>
                <a:cs typeface="Canva Sans Bold"/>
                <a:sym typeface="Canva Sans Bold"/>
              </a:rPr>
              <a:t>Mänsklig pedagogisk kompetens</a:t>
            </a:r>
          </a:p>
        </p:txBody>
      </p:sp>
      <p:sp>
        <p:nvSpPr>
          <p:cNvPr id="14" name="TextBox 14"/>
          <p:cNvSpPr txBox="1"/>
          <p:nvPr/>
        </p:nvSpPr>
        <p:spPr>
          <a:xfrm>
            <a:off x="16063796" y="5725486"/>
            <a:ext cx="1535155" cy="657860"/>
          </a:xfrm>
          <a:prstGeom prst="rect">
            <a:avLst/>
          </a:prstGeom>
        </p:spPr>
        <p:txBody>
          <a:bodyPr lIns="0" tIns="0" rIns="0" bIns="0" rtlCol="0" anchor="t">
            <a:spAutoFit/>
          </a:bodyPr>
          <a:lstStyle/>
          <a:p>
            <a:pPr marL="0" lvl="0" indent="0" algn="l">
              <a:lnSpc>
                <a:spcPts val="1750"/>
              </a:lnSpc>
              <a:spcBef>
                <a:spcPct val="0"/>
              </a:spcBef>
            </a:pPr>
            <a:r>
              <a:rPr lang="en-US" sz="1400" u="none" strike="noStrike">
                <a:solidFill>
                  <a:srgbClr val="545454"/>
                </a:solidFill>
                <a:latin typeface="Canva Sans"/>
                <a:ea typeface="Canva Sans"/>
                <a:cs typeface="Canva Sans"/>
                <a:sym typeface="Canva Sans"/>
              </a:rPr>
              <a:t>Kontextuell förståelse och etiskt ansvar</a:t>
            </a:r>
          </a:p>
        </p:txBody>
      </p:sp>
      <p:sp>
        <p:nvSpPr>
          <p:cNvPr id="15" name="TextBox 15"/>
          <p:cNvSpPr txBox="1"/>
          <p:nvPr/>
        </p:nvSpPr>
        <p:spPr>
          <a:xfrm>
            <a:off x="1028700" y="2104631"/>
            <a:ext cx="7913744" cy="6877050"/>
          </a:xfrm>
          <a:prstGeom prst="rect">
            <a:avLst/>
          </a:prstGeom>
        </p:spPr>
        <p:txBody>
          <a:bodyPr lIns="0" tIns="0" rIns="0" bIns="0" rtlCol="0" anchor="t">
            <a:spAutoFit/>
          </a:bodyPr>
          <a:lstStyle/>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avgörande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inse</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väsentliga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skillnaden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automatiska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förslag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val.</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fortbildning</a:t>
            </a:r>
            <a:r>
              <a:rPr lang="en-US" sz="2400" u="none" strike="noStrike" dirty="0">
                <a:solidFill>
                  <a:srgbClr val="000000"/>
                </a:solidFill>
                <a:latin typeface="Lato Light"/>
                <a:ea typeface="Lato Light"/>
                <a:cs typeface="Lato Light"/>
                <a:sym typeface="Lato Light"/>
              </a:rPr>
              <a:t> (CPD) </a:t>
            </a:r>
            <a:r>
              <a:rPr lang="en-US" sz="2400" u="none" strike="noStrike" dirty="0" err="1">
                <a:solidFill>
                  <a:srgbClr val="000000"/>
                </a:solidFill>
                <a:latin typeface="Lato Light"/>
                <a:ea typeface="Lato Light"/>
                <a:cs typeface="Lato Light"/>
                <a:sym typeface="Lato Light"/>
              </a:rPr>
              <a:t>fattar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utbildningsbeslut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historiska</a:t>
            </a:r>
            <a:r>
              <a:rPr lang="en-US" sz="2400" u="none" strike="noStrike" dirty="0">
                <a:solidFill>
                  <a:srgbClr val="000000"/>
                </a:solidFill>
                <a:latin typeface="Lato Light"/>
                <a:ea typeface="Lato Light"/>
                <a:cs typeface="Lato Light"/>
                <a:sym typeface="Lato Light"/>
              </a:rPr>
              <a:t> data och </a:t>
            </a:r>
            <a:r>
              <a:rPr lang="en-US" sz="2400" u="none" strike="noStrike" dirty="0" err="1">
                <a:solidFill>
                  <a:srgbClr val="000000"/>
                </a:solidFill>
                <a:latin typeface="Lato Light"/>
                <a:ea typeface="Lato Light"/>
                <a:cs typeface="Lato Light"/>
                <a:sym typeface="Lato Light"/>
              </a:rPr>
              <a:t>statistiska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probabilistiska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korrelationer</a:t>
            </a:r>
            <a:r>
              <a:rPr lang="en-US" sz="2400" u="none" strike="noStrike" dirty="0">
                <a:solidFill>
                  <a:srgbClr val="000000"/>
                </a:solidFill>
                <a:latin typeface="Lato Light"/>
                <a:ea typeface="Lato Light"/>
                <a:cs typeface="Lato Light"/>
                <a:sym typeface="Lato Light"/>
              </a:rPr>
              <a:t>. I </a:t>
            </a:r>
            <a:r>
              <a:rPr lang="en-US" sz="2400" u="none" strike="noStrike" dirty="0" err="1">
                <a:solidFill>
                  <a:srgbClr val="000000"/>
                </a:solidFill>
                <a:latin typeface="Lato Light"/>
                <a:ea typeface="Lato Light"/>
                <a:cs typeface="Lato Light"/>
                <a:sym typeface="Lato Light"/>
              </a:rPr>
              <a:t>praktiken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föreslår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vad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tidigare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liknande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situationer</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a:solidFill>
                  <a:srgbClr val="000000"/>
                </a:solidFill>
                <a:latin typeface="Lato Light"/>
                <a:ea typeface="Lato Light"/>
                <a:cs typeface="Lato Light"/>
                <a:sym typeface="Lato Light"/>
              </a:rPr>
              <a:t>Det </a:t>
            </a:r>
            <a:r>
              <a:rPr lang="en-US" sz="2400" u="none" strike="noStrike" dirty="0" err="1">
                <a:solidFill>
                  <a:srgbClr val="000000"/>
                </a:solidFill>
                <a:latin typeface="Lato Light"/>
                <a:ea typeface="Lato Light"/>
                <a:cs typeface="Lato Light"/>
                <a:sym typeface="Lato Light"/>
              </a:rPr>
              <a:t>här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föreslå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lärvägar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aktiviteter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resurser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anses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lämpliga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deras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betydelse</a:t>
            </a:r>
            <a:r>
              <a:rPr lang="en-US" sz="2400" u="none" strike="noStrike" dirty="0">
                <a:solidFill>
                  <a:srgbClr val="000000"/>
                </a:solidFill>
                <a:latin typeface="Lato Light"/>
                <a:ea typeface="Lato Light"/>
                <a:cs typeface="Lato Light"/>
                <a:sym typeface="Lato Light"/>
              </a:rPr>
              <a:t>.</a:t>
            </a:r>
          </a:p>
          <a:p>
            <a:pPr marL="0" lvl="0" indent="0" algn="l">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2879"/>
              </a:lnSpc>
              <a:spcBef>
                <a:spcPct val="0"/>
              </a:spcBef>
            </a:pPr>
            <a:r>
              <a:rPr lang="en-US" sz="2400" u="none" strike="noStrike" dirty="0" err="1">
                <a:solidFill>
                  <a:srgbClr val="000000"/>
                </a:solidFill>
                <a:latin typeface="Lato Light"/>
                <a:ea typeface="Lato Light"/>
                <a:cs typeface="Lato Light"/>
                <a:sym typeface="Lato Light"/>
              </a:rPr>
              <a:t>Algoritmer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ignorerar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misslyckas</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utbildningsmål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individuella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behov</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saknar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värderingar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moralisk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urskiljning</a:t>
            </a:r>
            <a:r>
              <a:rPr lang="en-US" sz="2400" u="none" strike="noStrike" dirty="0">
                <a:solidFill>
                  <a:srgbClr val="000000"/>
                </a:solidFill>
                <a:latin typeface="Lato Light"/>
                <a:ea typeface="Lato Light"/>
                <a:cs typeface="Lato Light"/>
                <a:sym typeface="Lato Light"/>
              </a:rPr>
              <a:t>. Deras </a:t>
            </a:r>
            <a:r>
              <a:rPr lang="en-US" sz="2400" u="none" strike="noStrike" dirty="0" err="1">
                <a:solidFill>
                  <a:srgbClr val="000000"/>
                </a:solidFill>
                <a:latin typeface="Lato Light"/>
                <a:ea typeface="Lato Light"/>
                <a:cs typeface="Lato Light"/>
                <a:sym typeface="Lato Light"/>
              </a:rPr>
              <a:t>logik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statistisk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t>
            </a:r>
            <a:r>
              <a:rPr lang="en-US" sz="2400" u="none" strike="noStrike" dirty="0">
                <a:solidFill>
                  <a:srgbClr val="000000"/>
                </a:solidFill>
                <a:latin typeface="Lato Light"/>
                <a:ea typeface="Lato Light"/>
                <a:cs typeface="Lato Light"/>
                <a:sym typeface="Lato Light"/>
              </a:rPr>
              <a:t>.</a:t>
            </a:r>
          </a:p>
        </p:txBody>
      </p:sp>
      <p:sp>
        <p:nvSpPr>
          <p:cNvPr id="16" name="TextBox 16"/>
          <p:cNvSpPr txBox="1"/>
          <p:nvPr/>
        </p:nvSpPr>
        <p:spPr>
          <a:xfrm>
            <a:off x="1028700" y="1042083"/>
            <a:ext cx="16760993"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ALGORITMISK REKOMMENDATION KONTRA KRITISK PEDAGOGISK BESLUTSFATTANDE</a:t>
            </a: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981075"/>
            <a:ext cx="16230600" cy="3841242"/>
          </a:xfrm>
          <a:prstGeom prst="rect">
            <a:avLst/>
          </a:prstGeom>
        </p:spPr>
        <p:txBody>
          <a:bodyPr lIns="0" tIns="0" rIns="0" bIns="0" rtlCol="0" anchor="t">
            <a:spAutoFit/>
          </a:bodyPr>
          <a:lstStyle/>
          <a:p>
            <a:pPr marL="0" lvl="0" indent="0" algn="just">
              <a:lnSpc>
                <a:spcPts val="3383"/>
              </a:lnSpc>
              <a:spcBef>
                <a:spcPct val="0"/>
              </a:spcBef>
            </a:pPr>
            <a:r>
              <a:rPr lang="en-US" sz="2400" u="none" strike="noStrike">
                <a:solidFill>
                  <a:srgbClr val="000000"/>
                </a:solidFill>
                <a:latin typeface="Lato Light"/>
                <a:ea typeface="Lato Light"/>
                <a:cs typeface="Lato Light"/>
                <a:sym typeface="Lato Light"/>
              </a:rPr>
              <a:t>Pedagogiskt beslutsfattande är å andra sidan en mänsklig professionell handling. Yrkeslärare integrerar information som artificiell intelligens inte kan tolka: lärandemål, elevens historia och situation, kognitiva och emotionella dimensioner, samt principer om jämlikhet, inkludering och pedagogiskt ansvar. </a:t>
            </a:r>
          </a:p>
          <a:p>
            <a:pPr marL="0" lvl="0" indent="0" algn="just">
              <a:lnSpc>
                <a:spcPts val="3383"/>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383"/>
              </a:lnSpc>
              <a:spcBef>
                <a:spcPct val="0"/>
              </a:spcBef>
            </a:pPr>
            <a:r>
              <a:rPr lang="en-US" sz="2400" u="none" strike="noStrike">
                <a:solidFill>
                  <a:srgbClr val="000000"/>
                </a:solidFill>
                <a:latin typeface="Lato Light"/>
                <a:ea typeface="Lato Light"/>
                <a:cs typeface="Lato Light"/>
                <a:sym typeface="Lato Light"/>
              </a:rPr>
              <a:t>Av denna anledning betonar de viktigaste internationella riktlinjerna att AI bör användas som ett stödverktyg, aldrig som en ersättning för professionellt omdöme. Okritisk användning av algoritmiska rekommendationer kan förstärka fördomar, accentuera ojämlikheter och generera beslut som kan verka effektiva men är pedagogiskt otillräckliga. Yrkeslärarens roll är därför en kritisk medlare: att ifrågasätta de rekommendationer som genereras av AI, utvärdera deras pedagogiska inverkan och ta det yttersta ansvaret för beslut som påverkar elevernas karriärer och möjligheter.</a:t>
            </a:r>
          </a:p>
        </p:txBody>
      </p:sp>
      <p:sp>
        <p:nvSpPr>
          <p:cNvPr id="3" name="Freeform 3"/>
          <p:cNvSpPr/>
          <p:nvPr/>
        </p:nvSpPr>
        <p:spPr>
          <a:xfrm>
            <a:off x="6158019" y="6246088"/>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4" name="TextBox 4"/>
          <p:cNvSpPr txBox="1"/>
          <p:nvPr/>
        </p:nvSpPr>
        <p:spPr>
          <a:xfrm>
            <a:off x="6463007" y="7082237"/>
            <a:ext cx="5361986" cy="1544320"/>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a:t>
            </a:r>
            <a:r>
              <a:rPr lang="en-US" sz="2400" u="none" strike="noStrike" dirty="0" err="1">
                <a:solidFill>
                  <a:srgbClr val="000000"/>
                </a:solidFill>
                <a:latin typeface="Lato Light" panose="020F0302020204030203" pitchFamily="34" charset="0"/>
                <a:ea typeface="Canva Sans"/>
                <a:cs typeface="Canva Sans"/>
                <a:sym typeface="Canva Sans"/>
              </a:rPr>
              <a:t>rekommendationer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baseras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på</a:t>
            </a:r>
            <a:r>
              <a:rPr lang="en-US" sz="2400" u="none" strike="noStrike" dirty="0">
                <a:solidFill>
                  <a:srgbClr val="000000"/>
                </a:solidFill>
                <a:latin typeface="Lato Light" panose="020F0302020204030203" pitchFamily="34" charset="0"/>
                <a:ea typeface="Canva Sans"/>
                <a:cs typeface="Canva Sans"/>
                <a:sym typeface="Canva Sans"/>
              </a:rPr>
              <a:t> data,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pedagogiska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val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förblir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kontextuella</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mänskliga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vilket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kräver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kritisk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tillsyn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från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läraren</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923089"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UTBILDNINGSEFFEKT AV ARTIFICIELL INTELLIGENSSTÖDD BESLUTFATTANDE</a:t>
            </a:r>
          </a:p>
        </p:txBody>
      </p:sp>
      <p:sp>
        <p:nvSpPr>
          <p:cNvPr id="3" name="TextBox 3"/>
          <p:cNvSpPr txBox="1"/>
          <p:nvPr/>
        </p:nvSpPr>
        <p:spPr>
          <a:xfrm>
            <a:off x="1028700" y="2832686"/>
            <a:ext cx="8456895" cy="54292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yrkesutbildningssektorn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viktigt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beakta</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konsekvenserna</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baserade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värdefullt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utbildningsprocesser</a:t>
            </a:r>
            <a:r>
              <a:rPr lang="en-US" sz="2400" u="none" strike="noStrike" dirty="0">
                <a:solidFill>
                  <a:srgbClr val="000000"/>
                </a:solidFill>
                <a:latin typeface="Lato Light"/>
                <a:ea typeface="Lato Light"/>
                <a:cs typeface="Lato Light"/>
                <a:sym typeface="Lato Light"/>
              </a:rPr>
              <a:t>, men var och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användningsområden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konkreta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elevers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lärande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möjligheter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Av </a:t>
            </a:r>
            <a:r>
              <a:rPr lang="en-US" sz="2400" u="none" strike="noStrike" dirty="0" err="1">
                <a:solidFill>
                  <a:srgbClr val="000000"/>
                </a:solidFill>
                <a:latin typeface="Lato Light"/>
                <a:ea typeface="Lato Light"/>
                <a:cs typeface="Lato Light"/>
                <a:sym typeface="Lato Light"/>
              </a:rPr>
              <a:t>denna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anledning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stödda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aldrig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neutrala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utbildningsperspektiv</a:t>
            </a:r>
            <a:r>
              <a:rPr lang="en-US" sz="2400" u="none" strike="noStrike" dirty="0">
                <a:solidFill>
                  <a:srgbClr val="000000"/>
                </a:solidFill>
                <a:latin typeface="Lato Light"/>
                <a:ea typeface="Lato Light"/>
                <a:cs typeface="Lato Light"/>
                <a:sym typeface="Lato Light"/>
              </a:rPr>
              <a:t>. Å </a:t>
            </a:r>
            <a:r>
              <a:rPr lang="en-US" sz="2400" u="none" strike="noStrike" dirty="0" err="1">
                <a:solidFill>
                  <a:srgbClr val="000000"/>
                </a:solidFill>
                <a:latin typeface="Lato Light"/>
                <a:ea typeface="Lato Light"/>
                <a:cs typeface="Lato Light"/>
                <a:sym typeface="Lato Light"/>
              </a:rPr>
              <a:t>ena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sidan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bredda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tillgången</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a:t>
            </a:r>
            <a:r>
              <a:rPr lang="en-US" sz="2400" u="none" strike="noStrike" dirty="0">
                <a:solidFill>
                  <a:srgbClr val="000000"/>
                </a:solidFill>
                <a:latin typeface="Lato Light"/>
                <a:ea typeface="Lato Light"/>
                <a:cs typeface="Lato Light"/>
                <a:sym typeface="Lato Light"/>
              </a:rPr>
              <a:t> till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utbildningsvägar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ge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snabb</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riktad</a:t>
            </a:r>
            <a:r>
              <a:rPr lang="en-US" sz="2400" u="none" strike="noStrike" dirty="0">
                <a:solidFill>
                  <a:srgbClr val="000000"/>
                </a:solidFill>
                <a:latin typeface="Lato Light"/>
                <a:ea typeface="Lato Light"/>
                <a:cs typeface="Lato Light"/>
                <a:sym typeface="Lato Light"/>
              </a:rPr>
              <a:t> feedback, </a:t>
            </a:r>
            <a:r>
              <a:rPr lang="en-US" sz="2400" u="none" strike="noStrike" dirty="0" err="1">
                <a:solidFill>
                  <a:srgbClr val="000000"/>
                </a:solidFill>
                <a:latin typeface="Lato Light"/>
                <a:ea typeface="Lato Light"/>
                <a:cs typeface="Lato Light"/>
                <a:sym typeface="Lato Light"/>
              </a:rPr>
              <a:t>vilket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användbart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yrkesutbildningssammanhang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kännetecknas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tidsbegränsningar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mångfald</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studenter</a:t>
            </a:r>
            <a:r>
              <a:rPr lang="en-US" sz="2400" u="none" strike="noStrike" dirty="0">
                <a:solidFill>
                  <a:srgbClr val="000000"/>
                </a:solidFill>
                <a:latin typeface="Lato Light"/>
                <a:ea typeface="Lato Light"/>
                <a:cs typeface="Lato Light"/>
                <a:sym typeface="Lato Light"/>
              </a:rPr>
              <a:t>. Å </a:t>
            </a:r>
            <a:r>
              <a:rPr lang="en-US" sz="2400" u="none" strike="noStrike" dirty="0" err="1">
                <a:solidFill>
                  <a:srgbClr val="000000"/>
                </a:solidFill>
                <a:latin typeface="Lato Light"/>
                <a:ea typeface="Lato Light"/>
                <a:cs typeface="Lato Light"/>
                <a:sym typeface="Lato Light"/>
              </a:rPr>
              <a:t>andra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sidan</a:t>
            </a:r>
            <a:r>
              <a:rPr lang="en-US" sz="2400" u="none" strike="noStrike" dirty="0">
                <a:solidFill>
                  <a:srgbClr val="000000"/>
                </a:solidFill>
                <a:latin typeface="Lato Light"/>
                <a:ea typeface="Lato Light"/>
                <a:cs typeface="Lato Light"/>
                <a:sym typeface="Lato Light"/>
              </a:rPr>
              <a:t>, om AI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noggrann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övervakning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medföra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utbildningsmässiga</a:t>
            </a:r>
            <a:r>
              <a:rPr lang="en-US" sz="2400" u="none" strike="noStrike" dirty="0">
                <a:solidFill>
                  <a:srgbClr val="000000"/>
                </a:solidFill>
                <a:latin typeface="Lato Light"/>
                <a:ea typeface="Lato Light"/>
                <a:cs typeface="Lato Light"/>
                <a:sym typeface="Lato Light"/>
              </a:rPr>
              <a:t> risker.</a:t>
            </a:r>
          </a:p>
        </p:txBody>
      </p:sp>
      <p:grpSp>
        <p:nvGrpSpPr>
          <p:cNvPr id="4" name="Group 4"/>
          <p:cNvGrpSpPr/>
          <p:nvPr/>
        </p:nvGrpSpPr>
        <p:grpSpPr>
          <a:xfrm>
            <a:off x="9264446" y="2192720"/>
            <a:ext cx="8680231" cy="6431166"/>
            <a:chOff x="0" y="0"/>
            <a:chExt cx="11573642" cy="8574888"/>
          </a:xfrm>
        </p:grpSpPr>
        <p:sp>
          <p:nvSpPr>
            <p:cNvPr id="5" name="Freeform 5"/>
            <p:cNvSpPr/>
            <p:nvPr/>
          </p:nvSpPr>
          <p:spPr>
            <a:xfrm rot="6000">
              <a:off x="-7474" y="-10093"/>
              <a:ext cx="11588550" cy="8595100"/>
            </a:xfrm>
            <a:custGeom>
              <a:avLst/>
              <a:gdLst/>
              <a:ahLst/>
              <a:cxnLst/>
              <a:rect l="l" t="t" r="r" b="b"/>
              <a:pathLst>
                <a:path w="11588550" h="8595100">
                  <a:moveTo>
                    <a:pt x="0" y="20199"/>
                  </a:moveTo>
                  <a:lnTo>
                    <a:pt x="11573584" y="0"/>
                  </a:lnTo>
                  <a:lnTo>
                    <a:pt x="11588550" y="8574900"/>
                  </a:lnTo>
                  <a:lnTo>
                    <a:pt x="14966" y="8595099"/>
                  </a:lnTo>
                  <a:lnTo>
                    <a:pt x="0" y="20199"/>
                  </a:lnTo>
                  <a:close/>
                </a:path>
              </a:pathLst>
            </a:custGeom>
            <a:blipFill>
              <a:blip r:embed="rId4"/>
              <a:stretch>
                <a:fillRect t="-1491" r="-23210" b="-1436"/>
              </a:stretch>
            </a:blipFill>
          </p:spPr>
          <p:txBody>
            <a:bodyPr/>
            <a:lstStyle/>
            <a:p>
              <a:endParaRPr lang="es-ES"/>
            </a:p>
          </p:txBody>
        </p:sp>
      </p:gr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1702" y="1459094"/>
            <a:ext cx="11331290" cy="7368812"/>
          </a:xfrm>
          <a:prstGeom prst="rect">
            <a:avLst/>
          </a:prstGeom>
        </p:spPr>
        <p:txBody>
          <a:bodyPr lIns="0" tIns="0" rIns="0" bIns="0" rtlCol="0" anchor="t">
            <a:spAutoFit/>
          </a:bodyPr>
          <a:lstStyle/>
          <a:p>
            <a:pPr marL="0" lvl="0" indent="0" algn="just">
              <a:lnSpc>
                <a:spcPts val="3359"/>
              </a:lnSpc>
              <a:spcBef>
                <a:spcPct val="0"/>
              </a:spcBef>
            </a:pPr>
            <a:r>
              <a:rPr lang="en-US" sz="2400" u="none" strike="noStrike" dirty="0">
                <a:solidFill>
                  <a:srgbClr val="000000"/>
                </a:solidFill>
                <a:latin typeface="Lato Light"/>
                <a:ea typeface="Lato Light"/>
                <a:cs typeface="Lato Light"/>
                <a:sym typeface="Lato Light"/>
              </a:rPr>
              <a:t>En av de </a:t>
            </a:r>
            <a:r>
              <a:rPr lang="en-US" sz="2400" u="none" strike="noStrike" dirty="0" err="1">
                <a:solidFill>
                  <a:srgbClr val="000000"/>
                </a:solidFill>
                <a:latin typeface="Lato Light"/>
                <a:ea typeface="Lato Light"/>
                <a:cs typeface="Lato Light"/>
                <a:sym typeface="Lato Light"/>
              </a:rPr>
              <a:t>största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riskerna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gäller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rättvisa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t>
            </a:r>
            <a:r>
              <a:rPr lang="en-US" sz="2400" u="none" strike="noStrike" dirty="0">
                <a:solidFill>
                  <a:srgbClr val="000000"/>
                </a:solidFill>
                <a:latin typeface="Lato Light"/>
                <a:ea typeface="Lato Light"/>
                <a:cs typeface="Lato Light"/>
                <a:sym typeface="Lato Light"/>
              </a:rPr>
              <a:t> sig av </a:t>
            </a:r>
            <a:r>
              <a:rPr lang="en-US" sz="2400" u="none" strike="noStrike" dirty="0" err="1">
                <a:solidFill>
                  <a:srgbClr val="000000"/>
                </a:solidFill>
                <a:latin typeface="Lato Light"/>
                <a:ea typeface="Lato Light"/>
                <a:cs typeface="Lato Light"/>
                <a:sym typeface="Lato Light"/>
              </a:rPr>
              <a:t>historisk</a:t>
            </a:r>
            <a:r>
              <a:rPr lang="en-US" sz="2400" u="none" strike="noStrike" dirty="0">
                <a:solidFill>
                  <a:srgbClr val="000000"/>
                </a:solidFill>
                <a:latin typeface="Lato Light"/>
                <a:ea typeface="Lato Light"/>
                <a:cs typeface="Lato Light"/>
                <a:sym typeface="Lato Light"/>
              </a:rPr>
              <a:t> data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partiskhet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strukturella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obalanser</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ignorerar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förslagen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informationen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AI:n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skadlig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grupper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förvärra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befintliga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ojämlikheter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opartiska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objektiva</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verkligheten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orättvisa</a:t>
            </a:r>
            <a:r>
              <a:rPr lang="en-US" sz="2400" u="none" strike="noStrike" dirty="0">
                <a:solidFill>
                  <a:srgbClr val="000000"/>
                </a:solidFill>
                <a:latin typeface="Lato Light"/>
                <a:ea typeface="Lato Light"/>
                <a:cs typeface="Lato Light"/>
                <a:sym typeface="Lato Light"/>
              </a:rPr>
              <a:t>.</a:t>
            </a:r>
          </a:p>
          <a:p>
            <a:pPr marL="0" lvl="0" indent="0" algn="just">
              <a:lnSpc>
                <a:spcPts val="335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59"/>
              </a:lnSpc>
              <a:spcBef>
                <a:spcPct val="0"/>
              </a:spcBef>
            </a:pPr>
            <a:r>
              <a:rPr lang="en-US" sz="2400" u="none" strike="noStrike" dirty="0">
                <a:solidFill>
                  <a:srgbClr val="000000"/>
                </a:solidFill>
                <a:latin typeface="Lato Light"/>
                <a:ea typeface="Lato Light"/>
                <a:cs typeface="Lato Light"/>
                <a:sym typeface="Lato Light"/>
              </a:rPr>
              <a:t>En </a:t>
            </a:r>
            <a:r>
              <a:rPr lang="en-US" sz="2400" u="none" strike="noStrike" dirty="0" err="1">
                <a:solidFill>
                  <a:srgbClr val="000000"/>
                </a:solidFill>
                <a:latin typeface="Lato Light"/>
                <a:ea typeface="Lato Light"/>
                <a:cs typeface="Lato Light"/>
                <a:sym typeface="Lato Light"/>
              </a:rPr>
              <a:t>annan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gäller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bristen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transparens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många</a:t>
            </a:r>
            <a:r>
              <a:rPr lang="en-US" sz="2400" u="none" strike="noStrike" dirty="0">
                <a:solidFill>
                  <a:srgbClr val="000000"/>
                </a:solidFill>
                <a:latin typeface="Lato Light"/>
                <a:ea typeface="Lato Light"/>
                <a:cs typeface="Lato Light"/>
                <a:sym typeface="Lato Light"/>
              </a:rPr>
              <a:t> AI-system </a:t>
            </a:r>
            <a:r>
              <a:rPr lang="en-US" sz="2400" u="none" strike="noStrike" dirty="0" err="1">
                <a:solidFill>
                  <a:srgbClr val="000000"/>
                </a:solidFill>
                <a:latin typeface="Lato Light"/>
                <a:ea typeface="Lato Light"/>
                <a:cs typeface="Lato Light"/>
                <a:sym typeface="Lato Light"/>
              </a:rPr>
              <a:t>fungerar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svart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låda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tydligt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vissa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genereras</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hindrar</a:t>
            </a:r>
            <a:r>
              <a:rPr lang="en-US" sz="2400" u="none" strike="noStrike" dirty="0">
                <a:solidFill>
                  <a:srgbClr val="000000"/>
                </a:solidFill>
                <a:latin typeface="Lato Light"/>
                <a:ea typeface="Lato Light"/>
                <a:cs typeface="Lato Light"/>
                <a:sym typeface="Lato Light"/>
              </a:rPr>
              <a:t> dem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delta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diskussioner</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elever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bygga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förtroende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utbildningssystemen</a:t>
            </a:r>
            <a:r>
              <a:rPr lang="en-US" sz="2400" u="none" strike="noStrike" dirty="0">
                <a:solidFill>
                  <a:srgbClr val="000000"/>
                </a:solidFill>
                <a:latin typeface="Lato Light"/>
                <a:ea typeface="Lato Light"/>
                <a:cs typeface="Lato Light"/>
                <a:sym typeface="Lato Light"/>
              </a:rPr>
              <a:t>.</a:t>
            </a:r>
          </a:p>
          <a:p>
            <a:pPr marL="0" lvl="0" indent="0" algn="just">
              <a:lnSpc>
                <a:spcPts val="335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59"/>
              </a:lnSpc>
              <a:spcBef>
                <a:spcPct val="0"/>
              </a:spcBef>
            </a:pPr>
            <a:r>
              <a:rPr lang="en-US" sz="2400" u="none" strike="noStrike" dirty="0" err="1">
                <a:solidFill>
                  <a:srgbClr val="000000"/>
                </a:solidFill>
                <a:latin typeface="Lato Light"/>
                <a:ea typeface="Lato Light"/>
                <a:cs typeface="Lato Light"/>
                <a:sym typeface="Lato Light"/>
              </a:rPr>
              <a:t>Internationella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riktlinjer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fortsätter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ansvarsfull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a:t>
            </a:r>
            <a:r>
              <a:rPr lang="en-US" sz="2400" u="none" strike="noStrike" dirty="0">
                <a:solidFill>
                  <a:srgbClr val="000000"/>
                </a:solidFill>
                <a:latin typeface="Lato Light"/>
                <a:ea typeface="Lato Light"/>
                <a:cs typeface="Lato Light"/>
                <a:sym typeface="Lato Light"/>
              </a:rPr>
              <a:t> av AI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utbildningsbeslut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välgrundade</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linje</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mål</a:t>
            </a:r>
            <a:r>
              <a:rPr lang="en-US" sz="2400" u="none" strike="noStrike" dirty="0">
                <a:solidFill>
                  <a:srgbClr val="000000"/>
                </a:solidFill>
                <a:latin typeface="Lato Light"/>
                <a:ea typeface="Lato Light"/>
                <a:cs typeface="Lato Light"/>
                <a:sym typeface="Lato Light"/>
              </a:rPr>
              <a:t>.</a:t>
            </a:r>
          </a:p>
          <a:p>
            <a:pPr marL="0" lvl="0" indent="0" algn="just">
              <a:lnSpc>
                <a:spcPts val="3359"/>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59"/>
              </a:lnSpc>
              <a:spcBef>
                <a:spcPct val="0"/>
              </a:spcBef>
            </a:pP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endast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fungera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arbete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läraren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enda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pedagogen</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13172789" y="7324820"/>
            <a:ext cx="4374289" cy="1608699"/>
            <a:chOff x="0" y="0"/>
            <a:chExt cx="5832385" cy="2144932"/>
          </a:xfrm>
        </p:grpSpPr>
        <p:sp>
          <p:nvSpPr>
            <p:cNvPr id="4" name="Freeform 4"/>
            <p:cNvSpPr/>
            <p:nvPr/>
          </p:nvSpPr>
          <p:spPr>
            <a:xfrm>
              <a:off x="0" y="0"/>
              <a:ext cx="5832397" cy="2145034"/>
            </a:xfrm>
            <a:custGeom>
              <a:avLst/>
              <a:gdLst/>
              <a:ahLst/>
              <a:cxnLst/>
              <a:rect l="l" t="t" r="r" b="b"/>
              <a:pathLst>
                <a:path w="5832397" h="2145034">
                  <a:moveTo>
                    <a:pt x="0" y="438278"/>
                  </a:moveTo>
                  <a:lnTo>
                    <a:pt x="4713255" y="438278"/>
                  </a:lnTo>
                  <a:lnTo>
                    <a:pt x="4713255" y="0"/>
                  </a:lnTo>
                  <a:lnTo>
                    <a:pt x="5832397" y="1072517"/>
                  </a:lnTo>
                  <a:lnTo>
                    <a:pt x="4713255" y="2145034"/>
                  </a:lnTo>
                  <a:lnTo>
                    <a:pt x="4713255" y="1706629"/>
                  </a:lnTo>
                  <a:lnTo>
                    <a:pt x="0" y="1706629"/>
                  </a:lnTo>
                  <a:close/>
                </a:path>
              </a:pathLst>
            </a:custGeom>
            <a:solidFill>
              <a:srgbClr val="FE635B"/>
            </a:solidFill>
            <a:ln w="38100" cap="sq">
              <a:solidFill>
                <a:srgbClr val="6B2926"/>
              </a:solidFill>
              <a:prstDash val="solid"/>
              <a:miter/>
            </a:ln>
          </p:spPr>
          <p:txBody>
            <a:bodyPr/>
            <a:lstStyle/>
            <a:p>
              <a:endParaRPr lang="es-ES"/>
            </a:p>
          </p:txBody>
        </p:sp>
        <p:sp>
          <p:nvSpPr>
            <p:cNvPr id="5" name="TextBox 5"/>
            <p:cNvSpPr txBox="1"/>
            <p:nvPr/>
          </p:nvSpPr>
          <p:spPr>
            <a:xfrm>
              <a:off x="0" y="-19050"/>
              <a:ext cx="5832385" cy="2163982"/>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Arial Bold"/>
                  <a:ea typeface="Arial Bold"/>
                  <a:cs typeface="Arial Bold"/>
                  <a:sym typeface="Arial Bold"/>
                  <a:hlinkClick r:id="rId4" tooltip="https://docs.google.com/forms/d/e/1FAIpQLSc5wq0Znk2Jwx9c16a8yyT0lYiTAC-GgbXfCaLMLMS1Ow4RFw/viewform"/>
                </a:rPr>
                <a:t>Testa dina kunskaper </a:t>
              </a:r>
            </a:p>
          </p:txBody>
        </p:sp>
      </p:grpSp>
      <p:grpSp>
        <p:nvGrpSpPr>
          <p:cNvPr id="6" name="Group 6"/>
          <p:cNvGrpSpPr/>
          <p:nvPr/>
        </p:nvGrpSpPr>
        <p:grpSpPr>
          <a:xfrm>
            <a:off x="13163264" y="2157832"/>
            <a:ext cx="4845339" cy="4356097"/>
            <a:chOff x="0" y="0"/>
            <a:chExt cx="6460452" cy="5808129"/>
          </a:xfrm>
        </p:grpSpPr>
        <p:sp>
          <p:nvSpPr>
            <p:cNvPr id="7" name="Freeform 7"/>
            <p:cNvSpPr/>
            <p:nvPr/>
          </p:nvSpPr>
          <p:spPr>
            <a:xfrm>
              <a:off x="0" y="0"/>
              <a:ext cx="6460490" cy="5808091"/>
            </a:xfrm>
            <a:custGeom>
              <a:avLst/>
              <a:gdLst/>
              <a:ahLst/>
              <a:cxnLst/>
              <a:rect l="l" t="t" r="r" b="b"/>
              <a:pathLst>
                <a:path w="6460490" h="5808091">
                  <a:moveTo>
                    <a:pt x="0" y="0"/>
                  </a:moveTo>
                  <a:lnTo>
                    <a:pt x="6460490" y="0"/>
                  </a:lnTo>
                  <a:lnTo>
                    <a:pt x="6460490" y="5808091"/>
                  </a:lnTo>
                  <a:lnTo>
                    <a:pt x="0" y="5808091"/>
                  </a:lnTo>
                  <a:lnTo>
                    <a:pt x="0" y="0"/>
                  </a:lnTo>
                  <a:close/>
                </a:path>
              </a:pathLst>
            </a:custGeom>
            <a:blipFill>
              <a:blip r:embed="rId5"/>
              <a:stretch>
                <a:fillRect l="-59820"/>
              </a:stretch>
            </a:blipFill>
          </p:spPr>
          <p:txBody>
            <a:bodyPr/>
            <a:lstStyle/>
            <a:p>
              <a:endParaRPr lang="es-ES"/>
            </a:p>
          </p:txBody>
        </p:sp>
      </p:gr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436" y="1540816"/>
            <a:ext cx="6596499" cy="7263384"/>
          </a:xfrm>
          <a:prstGeom prst="rect">
            <a:avLst/>
          </a:prstGeom>
        </p:spPr>
        <p:txBody>
          <a:bodyPr lIns="0" tIns="0" rIns="0" bIns="0" rtlCol="0" anchor="t">
            <a:spAutoFit/>
          </a:bodyPr>
          <a:lstStyle/>
          <a:p>
            <a:pPr marL="0" lvl="0" indent="0" algn="l">
              <a:lnSpc>
                <a:spcPts val="7128"/>
              </a:lnSpc>
              <a:spcBef>
                <a:spcPct val="0"/>
              </a:spcBef>
            </a:pPr>
            <a:r>
              <a:rPr lang="en-US" sz="6600" u="none" strike="noStrike" dirty="0">
                <a:solidFill>
                  <a:srgbClr val="000000"/>
                </a:solidFill>
                <a:latin typeface="Oswald"/>
                <a:ea typeface="Oswald"/>
                <a:cs typeface="Oswald"/>
                <a:sym typeface="Oswald"/>
              </a:rPr>
              <a:t>ENHET 2:</a:t>
            </a:r>
          </a:p>
          <a:p>
            <a:pPr marL="0" lvl="0" indent="0" algn="l">
              <a:lnSpc>
                <a:spcPts val="7128"/>
              </a:lnSpc>
              <a:spcBef>
                <a:spcPct val="0"/>
              </a:spcBef>
            </a:pPr>
            <a:r>
              <a:rPr lang="en-US" sz="6600" u="none" strike="noStrike" dirty="0">
                <a:solidFill>
                  <a:srgbClr val="000000"/>
                </a:solidFill>
                <a:latin typeface="Oswald"/>
                <a:ea typeface="Oswald"/>
                <a:cs typeface="Oswald"/>
                <a:sym typeface="Oswald"/>
              </a:rPr>
              <a:t>ATT IDENTIFIERA OCH HANTERA DE ETISKA UTMANINGARNA MED ATT ANVÄNDA ARTIFICIELL INTELLIGENS I KLASSRUMMET</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5736" y="1863408"/>
            <a:ext cx="9492183" cy="6560184"/>
            <a:chOff x="0" y="0"/>
            <a:chExt cx="11998173" cy="8292109"/>
          </a:xfrm>
        </p:grpSpPr>
        <p:sp>
          <p:nvSpPr>
            <p:cNvPr id="3" name="Freeform 3"/>
            <p:cNvSpPr/>
            <p:nvPr/>
          </p:nvSpPr>
          <p:spPr>
            <a:xfrm>
              <a:off x="0" y="0"/>
              <a:ext cx="11998198" cy="8292084"/>
            </a:xfrm>
            <a:custGeom>
              <a:avLst/>
              <a:gdLst/>
              <a:ahLst/>
              <a:cxnLst/>
              <a:rect l="l" t="t" r="r" b="b"/>
              <a:pathLst>
                <a:path w="11998198" h="8292084">
                  <a:moveTo>
                    <a:pt x="0" y="0"/>
                  </a:moveTo>
                  <a:lnTo>
                    <a:pt x="11998198" y="0"/>
                  </a:lnTo>
                  <a:lnTo>
                    <a:pt x="11998198" y="8292084"/>
                  </a:lnTo>
                  <a:lnTo>
                    <a:pt x="0" y="8292084"/>
                  </a:lnTo>
                  <a:lnTo>
                    <a:pt x="0" y="0"/>
                  </a:lnTo>
                  <a:close/>
                </a:path>
              </a:pathLst>
            </a:custGeom>
            <a:blipFill>
              <a:blip r:embed="rId4"/>
              <a:stretch>
                <a:fillRect b="-5858"/>
              </a:stretch>
            </a:blipFill>
          </p:spPr>
          <p:txBody>
            <a:bodyPr/>
            <a:lstStyle/>
            <a:p>
              <a:endParaRPr lang="es-ES"/>
            </a:p>
          </p:txBody>
        </p:sp>
      </p:grpSp>
      <p:sp>
        <p:nvSpPr>
          <p:cNvPr id="4" name="TextBox 4"/>
          <p:cNvSpPr txBox="1"/>
          <p:nvPr/>
        </p:nvSpPr>
        <p:spPr>
          <a:xfrm>
            <a:off x="9144000" y="1141857"/>
            <a:ext cx="8115300" cy="7154010"/>
          </a:xfrm>
          <a:prstGeom prst="rect">
            <a:avLst/>
          </a:prstGeom>
        </p:spPr>
        <p:txBody>
          <a:bodyPr lIns="0" tIns="0" rIns="0" bIns="0" rtlCol="0" anchor="t">
            <a:spAutoFit/>
          </a:bodyPr>
          <a:lstStyle/>
          <a:p>
            <a:pPr marL="0" lvl="0" indent="0" algn="just">
              <a:lnSpc>
                <a:spcPts val="3312"/>
              </a:lnSpc>
              <a:spcBef>
                <a:spcPct val="0"/>
              </a:spcBef>
            </a:pPr>
            <a:r>
              <a:rPr lang="en-US" sz="2400" u="none" strike="noStrike" dirty="0">
                <a:solidFill>
                  <a:srgbClr val="000000"/>
                </a:solidFill>
                <a:latin typeface="Lato Light"/>
                <a:ea typeface="Lato Light"/>
                <a:cs typeface="Lato Light"/>
                <a:sym typeface="Lato Light"/>
              </a:rPr>
              <a:t>Som </a:t>
            </a:r>
            <a:r>
              <a:rPr lang="en-US" sz="2400" u="none" strike="noStrike" dirty="0" err="1">
                <a:solidFill>
                  <a:srgbClr val="000000"/>
                </a:solidFill>
                <a:latin typeface="Lato Light"/>
                <a:ea typeface="Lato Light"/>
                <a:cs typeface="Lato Light"/>
                <a:sym typeface="Lato Light"/>
              </a:rPr>
              <a:t>yrkesutbildare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du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strukturella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begränsningarna</a:t>
            </a:r>
            <a:r>
              <a:rPr lang="en-US" sz="2400" u="none" strike="noStrike" dirty="0">
                <a:solidFill>
                  <a:srgbClr val="000000"/>
                </a:solidFill>
                <a:latin typeface="Lato Light"/>
                <a:ea typeface="Lato Light"/>
                <a:cs typeface="Lato Light"/>
                <a:sym typeface="Lato Light"/>
              </a:rPr>
              <a:t> hos AI-system, </a:t>
            </a:r>
            <a:r>
              <a:rPr lang="en-US" sz="2400" u="none" strike="noStrike" dirty="0" err="1">
                <a:solidFill>
                  <a:srgbClr val="000000"/>
                </a:solidFill>
                <a:latin typeface="Lato Light"/>
                <a:ea typeface="Lato Light"/>
                <a:cs typeface="Lato Light"/>
                <a:sym typeface="Lato Light"/>
              </a:rPr>
              <a:t>vilka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nästan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omärkliga</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har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betydande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pedagogisk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inverkan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uppgifter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mentorskap</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anpassning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utbildningsprogram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t>
            </a:r>
            <a:r>
              <a:rPr lang="en-US" sz="2400" u="none" strike="noStrike" dirty="0">
                <a:solidFill>
                  <a:srgbClr val="000000"/>
                </a:solidFill>
                <a:latin typeface="Lato Light"/>
                <a:ea typeface="Lato Light"/>
                <a:cs typeface="Lato Light"/>
                <a:sym typeface="Lato Light"/>
              </a:rPr>
              <a:t> och feedback.</a:t>
            </a:r>
          </a:p>
          <a:p>
            <a:pPr marL="0" lvl="0" indent="0" algn="just">
              <a:lnSpc>
                <a:spcPts val="331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just">
              <a:lnSpc>
                <a:spcPts val="3312"/>
              </a:lnSpc>
              <a:spcBef>
                <a:spcPct val="0"/>
              </a:spcBef>
            </a:pP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korta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enheter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kommer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modulen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hjälpa</a:t>
            </a:r>
            <a:r>
              <a:rPr lang="en-US" sz="2400" u="none" strike="noStrike" dirty="0">
                <a:solidFill>
                  <a:srgbClr val="000000"/>
                </a:solidFill>
                <a:latin typeface="Lato Light"/>
                <a:ea typeface="Lato Light"/>
                <a:cs typeface="Lato Light"/>
                <a:sym typeface="Lato Light"/>
              </a:rPr>
              <a:t> dig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a:t>
            </a:r>
          </a:p>
          <a:p>
            <a:pPr marL="342900" lvl="0" indent="-342900" algn="just">
              <a:lnSpc>
                <a:spcPts val="3312"/>
              </a:lnSpc>
              <a:spcBef>
                <a:spcPct val="0"/>
              </a:spcBef>
              <a:buFont typeface="Arial" panose="020B0604020202020204" pitchFamily="34" charset="0"/>
              <a:buChar char="•"/>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fördomar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bedömningar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a:t>
            </a:r>
          </a:p>
          <a:p>
            <a:pPr marL="342900" lvl="0" indent="-342900" algn="just">
              <a:lnSpc>
                <a:spcPts val="3312"/>
              </a:lnSpc>
              <a:spcBef>
                <a:spcPct val="0"/>
              </a:spcBef>
              <a:buFont typeface="Arial" panose="020B0604020202020204" pitchFamily="34" charset="0"/>
              <a:buChar char="•"/>
            </a:pPr>
            <a:r>
              <a:rPr lang="en-US" sz="2400" u="none" strike="noStrike" dirty="0">
                <a:solidFill>
                  <a:srgbClr val="000000"/>
                </a:solidFill>
                <a:latin typeface="Lato Light"/>
                <a:ea typeface="Lato Light"/>
                <a:cs typeface="Lato Light"/>
                <a:sym typeface="Lato Light"/>
              </a:rPr>
              <a:t>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hallucinationer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delar</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genererat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innehåll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troligt</a:t>
            </a:r>
            <a:r>
              <a:rPr lang="en-US" sz="2400" u="none" strike="noStrike" dirty="0">
                <a:solidFill>
                  <a:srgbClr val="000000"/>
                </a:solidFill>
                <a:latin typeface="Lato Light"/>
                <a:ea typeface="Lato Light"/>
                <a:cs typeface="Lato Light"/>
                <a:sym typeface="Lato Light"/>
              </a:rPr>
              <a:t> men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själva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verket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felaktiga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påhittade</a:t>
            </a:r>
            <a:r>
              <a:rPr lang="en-US" sz="2400" u="none" strike="noStrike" dirty="0">
                <a:solidFill>
                  <a:srgbClr val="000000"/>
                </a:solidFill>
                <a:latin typeface="Lato Light"/>
                <a:ea typeface="Lato Light"/>
                <a:cs typeface="Lato Light"/>
                <a:sym typeface="Lato Light"/>
              </a:rPr>
              <a:t>.</a:t>
            </a:r>
          </a:p>
          <a:p>
            <a:pPr marL="342900" lvl="0" indent="-342900" algn="just">
              <a:lnSpc>
                <a:spcPts val="3312"/>
              </a:lnSpc>
              <a:spcBef>
                <a:spcPct val="0"/>
              </a:spcBef>
              <a:buFont typeface="Arial" panose="020B0604020202020204" pitchFamily="34" charset="0"/>
              <a:buChar char="•"/>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varför</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saknar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värdemedvetenhet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förståelse</a:t>
            </a:r>
            <a:r>
              <a:rPr lang="en-US" sz="2400" u="none" strike="noStrike" dirty="0">
                <a:solidFill>
                  <a:srgbClr val="000000"/>
                </a:solidFill>
                <a:latin typeface="Lato Light"/>
                <a:ea typeface="Lato Light"/>
                <a:cs typeface="Lato Light"/>
                <a:sym typeface="Lato Light"/>
              </a:rPr>
              <a:t> för den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kontexten</a:t>
            </a:r>
            <a:r>
              <a:rPr lang="en-US" sz="2400" u="none" strike="noStrike" dirty="0">
                <a:solidFill>
                  <a:srgbClr val="000000"/>
                </a:solidFill>
                <a:latin typeface="Lato Light"/>
                <a:ea typeface="Lato Light"/>
                <a:cs typeface="Lato Light"/>
                <a:sym typeface="Lato Light"/>
              </a:rPr>
              <a:t>. </a:t>
            </a:r>
          </a:p>
          <a:p>
            <a:pPr marL="342900" lvl="0" indent="-342900" algn="just">
              <a:lnSpc>
                <a:spcPts val="3312"/>
              </a:lnSpc>
              <a:spcBef>
                <a:spcPct val="0"/>
              </a:spcBef>
              <a:buFont typeface="Arial" panose="020B0604020202020204" pitchFamily="34" charset="0"/>
              <a:buChar char="•"/>
            </a:pP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kunna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skilja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mellan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tillförlitlig</a:t>
            </a:r>
            <a:r>
              <a:rPr lang="en-US" sz="2400" u="none" strike="noStrike" dirty="0">
                <a:solidFill>
                  <a:srgbClr val="000000"/>
                </a:solidFill>
                <a:latin typeface="Lato Light"/>
                <a:ea typeface="Lato Light"/>
                <a:cs typeface="Lato Light"/>
                <a:sym typeface="Lato Light"/>
              </a:rPr>
              <a:t> information och </a:t>
            </a:r>
            <a:r>
              <a:rPr lang="en-US" sz="2400" u="none" strike="noStrike" dirty="0" err="1">
                <a:solidFill>
                  <a:srgbClr val="000000"/>
                </a:solidFill>
                <a:latin typeface="Lato Light"/>
                <a:ea typeface="Lato Light"/>
                <a:cs typeface="Lato Light"/>
                <a:sym typeface="Lato Light"/>
              </a:rPr>
              <a:t>algoritmisk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desinformation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särskilt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analys</a:t>
            </a:r>
            <a:r>
              <a:rPr lang="en-US" sz="2400" u="none" strike="noStrike" dirty="0">
                <a:solidFill>
                  <a:srgbClr val="000000"/>
                </a:solidFill>
                <a:latin typeface="Lato Light"/>
                <a:ea typeface="Lato Light"/>
                <a:cs typeface="Lato Light"/>
                <a:sym typeface="Lato Light"/>
              </a:rPr>
              <a:t>.</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64099" y="3103929"/>
            <a:ext cx="8595961" cy="4807213"/>
          </a:xfrm>
          <a:prstGeom prst="rect">
            <a:avLst/>
          </a:prstGeom>
        </p:spPr>
        <p:txBody>
          <a:bodyPr lIns="0" tIns="0" rIns="0" bIns="0" rtlCol="0" anchor="t">
            <a:spAutoFit/>
          </a:bodyPr>
          <a:lstStyle/>
          <a:p>
            <a:pPr marL="92075" indent="0" algn="just">
              <a:lnSpc>
                <a:spcPts val="2879"/>
              </a:lnSpc>
              <a:spcBef>
                <a:spcPct val="0"/>
              </a:spcBef>
            </a:pPr>
            <a:r>
              <a:rPr lang="en-US" sz="2400" dirty="0">
                <a:solidFill>
                  <a:srgbClr val="000000"/>
                </a:solidFill>
                <a:latin typeface="Lato Light"/>
                <a:sym typeface="Lato Light"/>
              </a:rPr>
              <a:t>Ibland </a:t>
            </a:r>
            <a:r>
              <a:rPr lang="en-US" sz="2400" dirty="0" err="1">
                <a:solidFill>
                  <a:srgbClr val="000000"/>
                </a:solidFill>
                <a:latin typeface="Lato Light"/>
                <a:sym typeface="Lato Light"/>
              </a:rPr>
              <a:t>påverkar</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strukturella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begränsningar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kvaliteten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rättvisan</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utbildningsbeslut</a:t>
            </a:r>
            <a:r>
              <a:rPr lang="en-US" sz="2400" dirty="0">
                <a:solidFill>
                  <a:srgbClr val="000000"/>
                </a:solidFill>
                <a:latin typeface="Lato Light"/>
                <a:sym typeface="Lato Light"/>
              </a:rPr>
              <a:t>. Dessa </a:t>
            </a:r>
            <a:r>
              <a:rPr lang="en-US" sz="2400" dirty="0" err="1">
                <a:solidFill>
                  <a:srgbClr val="000000"/>
                </a:solidFill>
                <a:latin typeface="Lato Light"/>
                <a:sym typeface="Lato Light"/>
              </a:rPr>
              <a:t>begränsningar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isolerade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fel</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beror</a:t>
            </a:r>
            <a:r>
              <a:rPr lang="en-US" sz="2400" dirty="0">
                <a:solidFill>
                  <a:srgbClr val="000000"/>
                </a:solidFill>
                <a:latin typeface="Lato Light"/>
                <a:sym typeface="Lato Light"/>
              </a:rPr>
              <a:t> </a:t>
            </a:r>
            <a:r>
              <a:rPr lang="en-US" sz="2400" dirty="0" err="1">
                <a:solidFill>
                  <a:srgbClr val="000000"/>
                </a:solidFill>
                <a:latin typeface="Lato Light"/>
                <a:sym typeface="Lato Light"/>
              </a:rPr>
              <a:t>främst</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hur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tränas</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Konstgjorda</a:t>
            </a:r>
            <a:r>
              <a:rPr lang="en-US" sz="2400" dirty="0">
                <a:solidFill>
                  <a:srgbClr val="000000"/>
                </a:solidFill>
                <a:latin typeface="Lato Light"/>
                <a:sym typeface="Lato Light"/>
              </a:rPr>
              <a:t> system </a:t>
            </a:r>
            <a:r>
              <a:rPr lang="en-US" sz="2400" dirty="0" err="1">
                <a:solidFill>
                  <a:srgbClr val="000000"/>
                </a:solidFill>
                <a:latin typeface="Lato Light"/>
                <a:sym typeface="Lato Light"/>
              </a:rPr>
              <a:t>förstår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kontexten</a:t>
            </a:r>
            <a:r>
              <a:rPr lang="en-US" sz="2400" dirty="0">
                <a:solidFill>
                  <a:srgbClr val="000000"/>
                </a:solidFill>
                <a:latin typeface="Lato Light"/>
                <a:sym typeface="Lato Light"/>
              </a:rPr>
              <a:t>, </a:t>
            </a:r>
            <a:r>
              <a:rPr lang="en-US" sz="2400" dirty="0" err="1">
                <a:solidFill>
                  <a:srgbClr val="000000"/>
                </a:solidFill>
                <a:latin typeface="Lato Light"/>
                <a:sym typeface="Lato Light"/>
              </a:rPr>
              <a:t>analyserar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situationer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beaktar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heller </a:t>
            </a:r>
            <a:r>
              <a:rPr lang="en-US" sz="2400" dirty="0" err="1">
                <a:solidFill>
                  <a:srgbClr val="000000"/>
                </a:solidFill>
                <a:latin typeface="Lato Light"/>
                <a:sym typeface="Lato Light"/>
              </a:rPr>
              <a:t>värderingar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skulle</a:t>
            </a:r>
            <a:r>
              <a:rPr lang="en-US" sz="2400" dirty="0">
                <a:solidFill>
                  <a:srgbClr val="000000"/>
                </a:solidFill>
                <a:latin typeface="Lato Light"/>
                <a:sym typeface="Lato Light"/>
              </a:rPr>
              <a:t> </a:t>
            </a:r>
            <a:r>
              <a:rPr lang="en-US" sz="2400" dirty="0" err="1">
                <a:solidFill>
                  <a:srgbClr val="000000"/>
                </a:solidFill>
                <a:latin typeface="Lato Light"/>
                <a:sym typeface="Lato Light"/>
              </a:rPr>
              <a:t>göra</a:t>
            </a:r>
            <a:r>
              <a:rPr lang="en-US" sz="2400" dirty="0">
                <a:solidFill>
                  <a:srgbClr val="000000"/>
                </a:solidFill>
                <a:latin typeface="Lato Light"/>
                <a:sym typeface="Lato Light"/>
              </a:rPr>
              <a:t>. </a:t>
            </a:r>
          </a:p>
          <a:p>
            <a:pPr marL="92075" indent="0" algn="just">
              <a:lnSpc>
                <a:spcPts val="2879"/>
              </a:lnSpc>
              <a:spcBef>
                <a:spcPct val="0"/>
              </a:spcBef>
            </a:pPr>
            <a:endParaRPr lang="en-US" sz="2400" dirty="0">
              <a:solidFill>
                <a:srgbClr val="000000"/>
              </a:solidFill>
              <a:latin typeface="Lato Light"/>
              <a:sym typeface="Lato Light"/>
            </a:endParaRPr>
          </a:p>
          <a:p>
            <a:pPr marL="92075" indent="0" algn="just">
              <a:lnSpc>
                <a:spcPts val="2879"/>
              </a:lnSpc>
              <a:spcBef>
                <a:spcPct val="0"/>
              </a:spcBef>
            </a:pPr>
            <a:r>
              <a:rPr lang="en-US" sz="2400" dirty="0">
                <a:solidFill>
                  <a:srgbClr val="000000"/>
                </a:solidFill>
                <a:latin typeface="Lato Light"/>
                <a:sym typeface="Lato Light"/>
              </a:rPr>
              <a:t>Dess </a:t>
            </a:r>
            <a:r>
              <a:rPr lang="en-US" sz="2400" dirty="0" err="1">
                <a:solidFill>
                  <a:srgbClr val="000000"/>
                </a:solidFill>
                <a:latin typeface="Lato Light"/>
                <a:sym typeface="Lato Light"/>
              </a:rPr>
              <a:t>funktion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baserad</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beräkna</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sannolikheter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från</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stora</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mängder</a:t>
            </a:r>
            <a:r>
              <a:rPr lang="en-US" sz="2400" dirty="0">
                <a:solidFill>
                  <a:srgbClr val="000000"/>
                </a:solidFill>
                <a:latin typeface="Lato Light"/>
                <a:sym typeface="Lato Light"/>
              </a:rPr>
              <a:t> </a:t>
            </a:r>
            <a:r>
              <a:rPr lang="en-US" sz="2400" dirty="0" err="1">
                <a:solidFill>
                  <a:srgbClr val="000000"/>
                </a:solidFill>
                <a:latin typeface="Lato Light"/>
                <a:sym typeface="Lato Light"/>
              </a:rPr>
              <a:t>historisk</a:t>
            </a:r>
            <a:r>
              <a:rPr lang="en-US" sz="2400" dirty="0">
                <a:solidFill>
                  <a:srgbClr val="000000"/>
                </a:solidFill>
                <a:latin typeface="Lato Light"/>
                <a:sym typeface="Lato Light"/>
              </a:rPr>
              <a:t> data.</a:t>
            </a:r>
          </a:p>
          <a:p>
            <a:pPr marL="92075" indent="0" algn="just">
              <a:lnSpc>
                <a:spcPts val="2879"/>
              </a:lnSpc>
              <a:spcBef>
                <a:spcPct val="0"/>
              </a:spcBef>
            </a:pPr>
            <a:endParaRPr lang="en-US" sz="2400" dirty="0">
              <a:solidFill>
                <a:srgbClr val="000000"/>
              </a:solidFill>
              <a:latin typeface="Lato Light"/>
              <a:sym typeface="Lato Light"/>
            </a:endParaRPr>
          </a:p>
          <a:p>
            <a:pPr marL="92075" indent="0" algn="just">
              <a:lnSpc>
                <a:spcPts val="2879"/>
              </a:lnSpc>
              <a:spcBef>
                <a:spcPct val="0"/>
              </a:spcBef>
            </a:pPr>
            <a:r>
              <a:rPr lang="en-US" sz="2400" dirty="0" err="1">
                <a:solidFill>
                  <a:srgbClr val="000000"/>
                </a:solidFill>
                <a:latin typeface="Lato Light"/>
                <a:sym typeface="Lato Light"/>
              </a:rPr>
              <a:t>Tekniskt</a:t>
            </a:r>
            <a:r>
              <a:rPr lang="en-US" sz="2400" dirty="0">
                <a:solidFill>
                  <a:srgbClr val="000000"/>
                </a:solidFill>
                <a:latin typeface="Lato Light"/>
                <a:sym typeface="Lato Light"/>
              </a:rPr>
              <a:t> sett </a:t>
            </a:r>
            <a:r>
              <a:rPr lang="en-US" sz="2400" dirty="0" err="1">
                <a:solidFill>
                  <a:srgbClr val="000000"/>
                </a:solidFill>
                <a:latin typeface="Lato Light"/>
                <a:sym typeface="Lato Light"/>
              </a:rPr>
              <a:t>identifierar</a:t>
            </a:r>
            <a:r>
              <a:rPr lang="en-US" sz="2400" dirty="0">
                <a:solidFill>
                  <a:srgbClr val="000000"/>
                </a:solidFill>
                <a:latin typeface="Lato Light"/>
                <a:sym typeface="Lato Light"/>
              </a:rPr>
              <a:t> AI </a:t>
            </a:r>
            <a:r>
              <a:rPr lang="en-US" sz="2400" dirty="0" err="1">
                <a:solidFill>
                  <a:srgbClr val="000000"/>
                </a:solidFill>
                <a:latin typeface="Lato Light"/>
                <a:sym typeface="Lato Light"/>
              </a:rPr>
              <a:t>mer</a:t>
            </a:r>
            <a:r>
              <a:rPr lang="en-US" sz="2400" dirty="0">
                <a:solidFill>
                  <a:srgbClr val="000000"/>
                </a:solidFill>
                <a:latin typeface="Lato Light"/>
                <a:sym typeface="Lato Light"/>
              </a:rPr>
              <a:t> </a:t>
            </a:r>
            <a:r>
              <a:rPr lang="en-US" sz="2400" dirty="0" err="1">
                <a:solidFill>
                  <a:srgbClr val="000000"/>
                </a:solidFill>
                <a:latin typeface="Lato Light"/>
                <a:sym typeface="Lato Light"/>
              </a:rPr>
              <a:t>frekventa</a:t>
            </a:r>
            <a:r>
              <a:rPr lang="en-US" sz="2400" dirty="0">
                <a:solidFill>
                  <a:srgbClr val="000000"/>
                </a:solidFill>
                <a:latin typeface="Lato Light"/>
                <a:sym typeface="Lato Light"/>
              </a:rPr>
              <a:t> </a:t>
            </a:r>
            <a:r>
              <a:rPr lang="en-US" sz="2400" dirty="0" err="1">
                <a:solidFill>
                  <a:srgbClr val="000000"/>
                </a:solidFill>
                <a:latin typeface="Lato Light"/>
                <a:sym typeface="Lato Light"/>
              </a:rPr>
              <a:t>korrelationer</a:t>
            </a:r>
            <a:r>
              <a:rPr lang="en-US" sz="2400" dirty="0">
                <a:solidFill>
                  <a:srgbClr val="000000"/>
                </a:solidFill>
                <a:latin typeface="Lato Light"/>
                <a:sym typeface="Lato Light"/>
              </a:rPr>
              <a:t>, men den </a:t>
            </a:r>
            <a:r>
              <a:rPr lang="en-US" sz="2400" dirty="0" err="1">
                <a:solidFill>
                  <a:srgbClr val="000000"/>
                </a:solidFill>
                <a:latin typeface="Lato Light"/>
                <a:sym typeface="Lato Light"/>
              </a:rPr>
              <a:t>resonerar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baserat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avsikter</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utbildningsmål</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ansvarsskyldighet</a:t>
            </a:r>
            <a:r>
              <a:rPr lang="en-US" sz="2400" dirty="0">
                <a:solidFill>
                  <a:srgbClr val="000000"/>
                </a:solidFill>
                <a:latin typeface="Lato Light"/>
                <a:sym typeface="Lato Light"/>
              </a:rPr>
              <a:t>.</a:t>
            </a:r>
          </a:p>
        </p:txBody>
      </p:sp>
      <p:sp>
        <p:nvSpPr>
          <p:cNvPr id="3" name="TextBox 3"/>
          <p:cNvSpPr txBox="1"/>
          <p:nvPr/>
        </p:nvSpPr>
        <p:spPr>
          <a:xfrm>
            <a:off x="1064099" y="1038225"/>
            <a:ext cx="1559749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STRUKTURELLA BEGRÄNSNINGAR HOS AI-SYSTEM INOM SAMHÄLLS- OCH TEKNISK UTBILDNING.</a:t>
            </a:r>
          </a:p>
        </p:txBody>
      </p:sp>
      <p:sp>
        <p:nvSpPr>
          <p:cNvPr id="4" name="Freeform 4"/>
          <p:cNvSpPr/>
          <p:nvPr/>
        </p:nvSpPr>
        <p:spPr>
          <a:xfrm>
            <a:off x="10689627" y="3880178"/>
            <a:ext cx="5971962" cy="3254719"/>
          </a:xfrm>
          <a:custGeom>
            <a:avLst/>
            <a:gdLst/>
            <a:ahLst/>
            <a:cxnLst/>
            <a:rect l="l" t="t" r="r" b="b"/>
            <a:pathLst>
              <a:path w="5971962" h="3254719">
                <a:moveTo>
                  <a:pt x="0" y="0"/>
                </a:moveTo>
                <a:lnTo>
                  <a:pt x="5971962" y="0"/>
                </a:lnTo>
                <a:lnTo>
                  <a:pt x="5971962" y="3254719"/>
                </a:lnTo>
                <a:lnTo>
                  <a:pt x="0" y="325471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11115312" y="4533327"/>
            <a:ext cx="5120592" cy="1948419"/>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Artificiell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intelligens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strukturella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begränsningar</a:t>
            </a:r>
            <a:r>
              <a:rPr lang="en-US" sz="2400" u="none" strike="noStrike" dirty="0">
                <a:solidFill>
                  <a:srgbClr val="000000"/>
                </a:solidFill>
                <a:latin typeface="Lato Light" panose="020F0302020204030203" pitchFamily="34" charset="0"/>
                <a:ea typeface="Canva Sans"/>
                <a:cs typeface="Canva Sans"/>
                <a:sym typeface="Canva Sans"/>
              </a:rPr>
              <a:t>: den </a:t>
            </a:r>
            <a:r>
              <a:rPr lang="en-US" sz="2400" u="none" strike="noStrike" dirty="0" err="1">
                <a:solidFill>
                  <a:srgbClr val="000000"/>
                </a:solidFill>
                <a:latin typeface="Lato Light" panose="020F0302020204030203" pitchFamily="34" charset="0"/>
                <a:ea typeface="Canva Sans"/>
                <a:cs typeface="Canva Sans"/>
                <a:sym typeface="Canva Sans"/>
              </a:rPr>
              <a:t>förlitar</a:t>
            </a:r>
            <a:r>
              <a:rPr lang="en-US" sz="2400" u="none" strike="noStrike" dirty="0">
                <a:solidFill>
                  <a:srgbClr val="000000"/>
                </a:solidFill>
                <a:latin typeface="Lato Light" panose="020F0302020204030203" pitchFamily="34" charset="0"/>
                <a:ea typeface="Canva Sans"/>
                <a:cs typeface="Canva Sans"/>
                <a:sym typeface="Canva Sans"/>
              </a:rPr>
              <a:t> sig </a:t>
            </a:r>
            <a:r>
              <a:rPr lang="en-US" sz="2400" u="none" strike="noStrike" dirty="0" err="1">
                <a:solidFill>
                  <a:srgbClr val="000000"/>
                </a:solidFill>
                <a:latin typeface="Lato Light" panose="020F0302020204030203" pitchFamily="34" charset="0"/>
                <a:ea typeface="Canva Sans"/>
                <a:cs typeface="Canva Sans"/>
                <a:sym typeface="Canva Sans"/>
              </a:rPr>
              <a:t>på</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historiska</a:t>
            </a:r>
            <a:r>
              <a:rPr lang="en-US" sz="2400" u="none" strike="noStrike" dirty="0">
                <a:solidFill>
                  <a:srgbClr val="000000"/>
                </a:solidFill>
                <a:latin typeface="Lato Light" panose="020F0302020204030203" pitchFamily="34" charset="0"/>
                <a:ea typeface="Canva Sans"/>
                <a:cs typeface="Canva Sans"/>
                <a:sym typeface="Canva Sans"/>
              </a:rPr>
              <a:t> data och </a:t>
            </a:r>
            <a:r>
              <a:rPr lang="en-US" sz="2400" u="none" strike="noStrike" dirty="0" err="1">
                <a:solidFill>
                  <a:srgbClr val="000000"/>
                </a:solidFill>
                <a:latin typeface="Lato Light" panose="020F0302020204030203" pitchFamily="34" charset="0"/>
                <a:ea typeface="Canva Sans"/>
                <a:cs typeface="Canva Sans"/>
                <a:sym typeface="Canva Sans"/>
              </a:rPr>
              <a:t>sannolikheter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att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förstå</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sammanhang</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vilket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leda</a:t>
            </a:r>
            <a:r>
              <a:rPr lang="en-US" sz="2400" u="none" strike="noStrike" dirty="0">
                <a:solidFill>
                  <a:srgbClr val="000000"/>
                </a:solidFill>
                <a:latin typeface="Lato Light" panose="020F0302020204030203" pitchFamily="34" charset="0"/>
                <a:ea typeface="Canva Sans"/>
                <a:cs typeface="Canva Sans"/>
                <a:sym typeface="Canva Sans"/>
              </a:rPr>
              <a:t> till </a:t>
            </a:r>
            <a:r>
              <a:rPr lang="en-US" sz="2400" u="none" strike="noStrike" dirty="0" err="1">
                <a:solidFill>
                  <a:srgbClr val="000000"/>
                </a:solidFill>
                <a:latin typeface="Lato Light" panose="020F0302020204030203" pitchFamily="34" charset="0"/>
                <a:ea typeface="Canva Sans"/>
                <a:cs typeface="Canva Sans"/>
                <a:sym typeface="Canva Sans"/>
              </a:rPr>
              <a:t>fördomar</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vanföreställningar</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827569" y="1467422"/>
            <a:ext cx="9431731" cy="5801075"/>
          </a:xfrm>
          <a:prstGeom prst="rect">
            <a:avLst/>
          </a:prstGeom>
        </p:spPr>
        <p:txBody>
          <a:bodyPr lIns="0" tIns="0" rIns="0" bIns="0" rtlCol="0" anchor="t">
            <a:spAutoFit/>
          </a:bodyPr>
          <a:lstStyle/>
          <a:p>
            <a:pPr marL="0" lvl="0" indent="0" algn="just">
              <a:lnSpc>
                <a:spcPts val="3864"/>
              </a:lnSpc>
              <a:spcBef>
                <a:spcPct val="0"/>
              </a:spcBef>
            </a:pPr>
            <a:r>
              <a:rPr lang="en-US" sz="2400" u="none" strike="noStrike" dirty="0">
                <a:solidFill>
                  <a:srgbClr val="000000"/>
                </a:solidFill>
                <a:latin typeface="Lato Light"/>
                <a:ea typeface="Lato Light"/>
                <a:cs typeface="Lato Light"/>
                <a:sym typeface="Lato Light"/>
              </a:rPr>
              <a:t>Detta </a:t>
            </a:r>
            <a:r>
              <a:rPr lang="en-US" sz="2400" u="none" strike="noStrike" dirty="0" err="1">
                <a:solidFill>
                  <a:srgbClr val="000000"/>
                </a:solidFill>
                <a:latin typeface="Lato Light"/>
                <a:ea typeface="Lato Light"/>
                <a:cs typeface="Lato Light"/>
                <a:sym typeface="Lato Light"/>
              </a:rPr>
              <a:t>skapar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oundvikliga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begränsningar</a:t>
            </a:r>
            <a:r>
              <a:rPr lang="en-US" sz="2400" u="none" strike="noStrike" dirty="0">
                <a:solidFill>
                  <a:srgbClr val="000000"/>
                </a:solidFill>
                <a:latin typeface="Lato Light"/>
                <a:ea typeface="Lato Light"/>
                <a:cs typeface="Lato Light"/>
                <a:sym typeface="Lato Light"/>
              </a:rPr>
              <a:t>:</a:t>
            </a:r>
          </a:p>
          <a:p>
            <a:pPr marL="362585" lvl="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AI </a:t>
            </a:r>
            <a:r>
              <a:rPr lang="en-US" sz="2400" dirty="0" err="1">
                <a:solidFill>
                  <a:srgbClr val="000000"/>
                </a:solidFill>
                <a:latin typeface="Lato Light"/>
                <a:sym typeface="Lato Light"/>
              </a:rPr>
              <a:t>tillhandahåller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träningsdata</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innehålla</a:t>
            </a:r>
            <a:r>
              <a:rPr lang="en-US" sz="2400" dirty="0">
                <a:solidFill>
                  <a:srgbClr val="000000"/>
                </a:solidFill>
                <a:latin typeface="Lato Light"/>
                <a:sym typeface="Lato Light"/>
              </a:rPr>
              <a:t> bias.</a:t>
            </a:r>
          </a:p>
          <a:p>
            <a:pPr marL="362585" lvl="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Ger </a:t>
            </a:r>
            <a:r>
              <a:rPr lang="en-US" sz="2400" dirty="0" err="1">
                <a:solidFill>
                  <a:srgbClr val="000000"/>
                </a:solidFill>
                <a:latin typeface="Lato Light"/>
                <a:sym typeface="Lato Light"/>
              </a:rPr>
              <a:t>mer</a:t>
            </a:r>
            <a:r>
              <a:rPr lang="en-US" sz="2400" dirty="0">
                <a:solidFill>
                  <a:srgbClr val="000000"/>
                </a:solidFill>
                <a:latin typeface="Lato Light"/>
                <a:sym typeface="Lato Light"/>
              </a:rPr>
              <a:t> </a:t>
            </a:r>
            <a:r>
              <a:rPr lang="en-US" sz="2400" dirty="0" err="1">
                <a:solidFill>
                  <a:srgbClr val="000000"/>
                </a:solidFill>
                <a:latin typeface="Lato Light"/>
                <a:sym typeface="Lato Light"/>
              </a:rPr>
              <a:t>sannolik</a:t>
            </a:r>
            <a:r>
              <a:rPr lang="en-US" sz="2400" dirty="0">
                <a:solidFill>
                  <a:srgbClr val="000000"/>
                </a:solidFill>
                <a:latin typeface="Lato Light"/>
                <a:sym typeface="Lato Light"/>
              </a:rPr>
              <a:t> data.</a:t>
            </a:r>
          </a:p>
          <a:p>
            <a:pPr marL="362585" lvl="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Han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omedveten</a:t>
            </a:r>
            <a:r>
              <a:rPr lang="en-US" sz="2400" dirty="0">
                <a:solidFill>
                  <a:srgbClr val="000000"/>
                </a:solidFill>
                <a:latin typeface="Lato Light"/>
                <a:sym typeface="Lato Light"/>
              </a:rPr>
              <a:t> om elevens situation och </a:t>
            </a:r>
            <a:r>
              <a:rPr lang="en-US" sz="2400" dirty="0" err="1">
                <a:solidFill>
                  <a:srgbClr val="000000"/>
                </a:solidFill>
                <a:latin typeface="Lato Light"/>
                <a:sym typeface="Lato Light"/>
              </a:rPr>
              <a:t>beteende</a:t>
            </a:r>
            <a:r>
              <a:rPr lang="en-US" sz="2400" dirty="0">
                <a:solidFill>
                  <a:srgbClr val="000000"/>
                </a:solidFill>
                <a:latin typeface="Lato Light"/>
                <a:sym typeface="Lato Light"/>
              </a:rPr>
              <a:t>, </a:t>
            </a:r>
            <a:r>
              <a:rPr lang="en-US" sz="2400" dirty="0" err="1">
                <a:solidFill>
                  <a:srgbClr val="000000"/>
                </a:solidFill>
                <a:latin typeface="Lato Light"/>
                <a:sym typeface="Lato Light"/>
              </a:rPr>
              <a:t>särskilt</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relation till </a:t>
            </a:r>
            <a:r>
              <a:rPr lang="en-US" sz="2400" dirty="0" err="1">
                <a:solidFill>
                  <a:srgbClr val="000000"/>
                </a:solidFill>
                <a:latin typeface="Lato Light"/>
                <a:sym typeface="Lato Light"/>
              </a:rPr>
              <a:t>klassrumskontexten</a:t>
            </a:r>
            <a:r>
              <a:rPr lang="en-US" sz="2400" dirty="0">
                <a:solidFill>
                  <a:srgbClr val="000000"/>
                </a:solidFill>
                <a:latin typeface="Lato Light"/>
                <a:sym typeface="Lato Light"/>
              </a:rPr>
              <a:t>.</a:t>
            </a:r>
          </a:p>
          <a:p>
            <a:pPr marL="362585" lvl="5" indent="-342900" algn="just">
              <a:lnSpc>
                <a:spcPts val="2879"/>
              </a:lnSpc>
              <a:spcBef>
                <a:spcPct val="0"/>
              </a:spcBef>
              <a:buFont typeface="Arial" panose="020B0604020202020204" pitchFamily="34" charset="0"/>
              <a:buChar char="•"/>
            </a:pPr>
            <a:r>
              <a:rPr lang="en-US" sz="2400" dirty="0">
                <a:solidFill>
                  <a:srgbClr val="000000"/>
                </a:solidFill>
                <a:latin typeface="Lato Light"/>
                <a:sym typeface="Lato Light"/>
              </a:rPr>
              <a:t>Han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a:t>
            </a:r>
            <a:r>
              <a:rPr lang="en-US" sz="2400" dirty="0">
                <a:solidFill>
                  <a:srgbClr val="000000"/>
                </a:solidFill>
                <a:latin typeface="Lato Light"/>
                <a:sym typeface="Lato Light"/>
              </a:rPr>
              <a:t> </a:t>
            </a:r>
            <a:r>
              <a:rPr lang="en-US" sz="2400" u="none" strike="noStrike" dirty="0" err="1">
                <a:solidFill>
                  <a:srgbClr val="000000"/>
                </a:solidFill>
                <a:latin typeface="Lato Light"/>
                <a:ea typeface="Lato Light"/>
                <a:cs typeface="Lato Light"/>
                <a:sym typeface="Lato Light"/>
              </a:rPr>
              <a:t>fakta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jämföra</a:t>
            </a:r>
            <a:r>
              <a:rPr lang="en-US" sz="2400" u="none" strike="noStrike" dirty="0">
                <a:solidFill>
                  <a:srgbClr val="000000"/>
                </a:solidFill>
                <a:latin typeface="Lato Light"/>
                <a:ea typeface="Lato Light"/>
                <a:cs typeface="Lato Light"/>
                <a:sym typeface="Lato Light"/>
              </a:rPr>
              <a:t> dem med </a:t>
            </a:r>
            <a:r>
              <a:rPr lang="en-US" sz="2400" u="none" strike="noStrike" dirty="0" err="1">
                <a:solidFill>
                  <a:srgbClr val="000000"/>
                </a:solidFill>
                <a:latin typeface="Lato Light"/>
                <a:ea typeface="Lato Light"/>
                <a:cs typeface="Lato Light"/>
                <a:sym typeface="Lato Light"/>
              </a:rPr>
              <a:t>verkligheten</a:t>
            </a:r>
            <a:r>
              <a:rPr lang="en-US" sz="2400" u="none" strike="noStrike" dirty="0">
                <a:solidFill>
                  <a:srgbClr val="000000"/>
                </a:solidFill>
                <a:latin typeface="Lato Light"/>
                <a:ea typeface="Lato Light"/>
                <a:cs typeface="Lato Light"/>
                <a:sym typeface="Lato Light"/>
              </a:rPr>
              <a:t>.</a:t>
            </a:r>
          </a:p>
          <a:p>
            <a:pPr marL="0" lvl="0" indent="0" algn="just">
              <a:lnSpc>
                <a:spcPts val="3864"/>
              </a:lnSpc>
              <a:spcBef>
                <a:spcPct val="0"/>
              </a:spcBef>
            </a:pPr>
            <a:endParaRPr lang="en-US" sz="2400" u="none" strike="noStrike" dirty="0">
              <a:solidFill>
                <a:srgbClr val="000000"/>
              </a:solidFill>
              <a:latin typeface="Lato Light"/>
              <a:ea typeface="Lato Light"/>
              <a:cs typeface="Lato Light"/>
              <a:sym typeface="Lato Light"/>
            </a:endParaRPr>
          </a:p>
          <a:p>
            <a:pPr marL="0" lvl="5" indent="0" algn="just">
              <a:lnSpc>
                <a:spcPts val="3864"/>
              </a:lnSpc>
              <a:spcBef>
                <a:spcPct val="0"/>
              </a:spcBef>
            </a:pPr>
            <a:r>
              <a:rPr lang="en-US" sz="2400" u="none" strike="noStrike" dirty="0" err="1">
                <a:solidFill>
                  <a:srgbClr val="000000"/>
                </a:solidFill>
                <a:latin typeface="Lato Light"/>
                <a:ea typeface="Lato Light"/>
                <a:cs typeface="Lato Light"/>
                <a:sym typeface="Lato Light"/>
              </a:rPr>
              <a:t>Därför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anomalier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förvrängningar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hallucinationer</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förlust</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kontext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systemfel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snarare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normala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effekter</a:t>
            </a:r>
            <a:r>
              <a:rPr lang="en-US" sz="2400" u="none" strike="noStrike" dirty="0">
                <a:solidFill>
                  <a:srgbClr val="000000"/>
                </a:solidFill>
                <a:latin typeface="Lato Light"/>
                <a:ea typeface="Lato Light"/>
                <a:cs typeface="Lato Light"/>
                <a:sym typeface="Lato Light"/>
              </a:rPr>
              <a:t> av AI-</a:t>
            </a:r>
            <a:r>
              <a:rPr lang="en-US" sz="2400" u="none" strike="noStrike" dirty="0" err="1">
                <a:solidFill>
                  <a:srgbClr val="000000"/>
                </a:solidFill>
                <a:latin typeface="Lato Light"/>
                <a:ea typeface="Lato Light"/>
                <a:cs typeface="Lato Light"/>
                <a:sym typeface="Lato Light"/>
              </a:rPr>
              <a:t>funktion</a:t>
            </a:r>
            <a:r>
              <a:rPr lang="en-US" sz="2400" u="none" strike="noStrike" dirty="0">
                <a:solidFill>
                  <a:srgbClr val="000000"/>
                </a:solidFill>
                <a:latin typeface="Lato Light"/>
                <a:ea typeface="Lato Light"/>
                <a:cs typeface="Lato Light"/>
                <a:sym typeface="Lato Light"/>
              </a:rPr>
              <a:t>.</a:t>
            </a:r>
          </a:p>
          <a:p>
            <a:pPr marL="0" lvl="0" indent="0" algn="just">
              <a:lnSpc>
                <a:spcPts val="3864"/>
              </a:lnSpc>
              <a:spcBef>
                <a:spcPct val="0"/>
              </a:spcBef>
            </a:pPr>
            <a:endParaRPr lang="en-US" sz="2400" u="none" strike="noStrike" dirty="0">
              <a:solidFill>
                <a:srgbClr val="000000"/>
              </a:solidFill>
              <a:latin typeface="Lato Light"/>
              <a:ea typeface="Lato Light"/>
              <a:cs typeface="Lato Light"/>
              <a:sym typeface="Lato Light"/>
            </a:endParaRPr>
          </a:p>
          <a:p>
            <a:pPr marL="0" lvl="5" indent="0" algn="just">
              <a:lnSpc>
                <a:spcPts val="3864"/>
              </a:lnSpc>
              <a:spcBef>
                <a:spcPct val="0"/>
              </a:spcBef>
            </a:pPr>
            <a:r>
              <a:rPr lang="en-US" sz="2400" u="none" strike="noStrike" dirty="0">
                <a:solidFill>
                  <a:srgbClr val="000000"/>
                </a:solidFill>
                <a:latin typeface="Lato Light"/>
                <a:ea typeface="Lato Light"/>
                <a:cs typeface="Lato Light"/>
                <a:sym typeface="Lato Light"/>
              </a:rPr>
              <a:t>I </a:t>
            </a:r>
            <a:r>
              <a:rPr lang="en-US" sz="2400" u="none" strike="noStrike" dirty="0" err="1">
                <a:solidFill>
                  <a:srgbClr val="000000"/>
                </a:solidFill>
                <a:latin typeface="Lato Light"/>
                <a:ea typeface="Lato Light"/>
                <a:cs typeface="Lato Light"/>
                <a:sym typeface="Lato Light"/>
              </a:rPr>
              <a:t>samband</a:t>
            </a:r>
            <a:r>
              <a:rPr lang="en-US" sz="2400" u="none" strike="noStrike" dirty="0">
                <a:solidFill>
                  <a:srgbClr val="000000"/>
                </a:solidFill>
                <a:latin typeface="Lato Light"/>
                <a:ea typeface="Lato Light"/>
                <a:cs typeface="Lato Light"/>
                <a:sym typeface="Lato Light"/>
              </a:rPr>
              <a:t> med </a:t>
            </a:r>
            <a:r>
              <a:rPr lang="en-US" sz="2400" u="none" strike="noStrike" dirty="0" err="1">
                <a:solidFill>
                  <a:srgbClr val="000000"/>
                </a:solidFill>
                <a:latin typeface="Lato Light"/>
                <a:ea typeface="Lato Light"/>
                <a:cs typeface="Lato Light"/>
                <a:sym typeface="Lato Light"/>
              </a:rPr>
              <a:t>kontinuerlig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professionell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utveckling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handledning</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utbildaren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oumbärlig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utbildaren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ensam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ansvarig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undervisningsbesluten</a:t>
            </a:r>
            <a:r>
              <a:rPr lang="en-US" sz="2400" u="none" strike="noStrike" dirty="0">
                <a:solidFill>
                  <a:srgbClr val="000000"/>
                </a:solidFill>
                <a:latin typeface="Lato Light"/>
                <a:ea typeface="Lato Light"/>
                <a:cs typeface="Lato Light"/>
                <a:sym typeface="Lato Light"/>
              </a:rPr>
              <a:t>.</a:t>
            </a:r>
          </a:p>
        </p:txBody>
      </p:sp>
      <p:grpSp>
        <p:nvGrpSpPr>
          <p:cNvPr id="3" name="Group 3"/>
          <p:cNvGrpSpPr/>
          <p:nvPr/>
        </p:nvGrpSpPr>
        <p:grpSpPr>
          <a:xfrm>
            <a:off x="0" y="5165779"/>
            <a:ext cx="7410202" cy="3874799"/>
            <a:chOff x="0" y="0"/>
            <a:chExt cx="9880270" cy="5166398"/>
          </a:xfrm>
        </p:grpSpPr>
        <p:sp>
          <p:nvSpPr>
            <p:cNvPr id="4" name="Freeform 4"/>
            <p:cNvSpPr/>
            <p:nvPr/>
          </p:nvSpPr>
          <p:spPr>
            <a:xfrm>
              <a:off x="0" y="0"/>
              <a:ext cx="9880219" cy="5166360"/>
            </a:xfrm>
            <a:custGeom>
              <a:avLst/>
              <a:gdLst/>
              <a:ahLst/>
              <a:cxnLst/>
              <a:rect l="l" t="t" r="r" b="b"/>
              <a:pathLst>
                <a:path w="9880219" h="5166360">
                  <a:moveTo>
                    <a:pt x="0" y="0"/>
                  </a:moveTo>
                  <a:lnTo>
                    <a:pt x="9880219" y="0"/>
                  </a:lnTo>
                  <a:lnTo>
                    <a:pt x="9880219" y="5166360"/>
                  </a:lnTo>
                  <a:lnTo>
                    <a:pt x="0" y="5166360"/>
                  </a:lnTo>
                  <a:lnTo>
                    <a:pt x="0" y="0"/>
                  </a:lnTo>
                  <a:close/>
                </a:path>
              </a:pathLst>
            </a:custGeom>
            <a:blipFill>
              <a:blip r:embed="rId4"/>
              <a:stretch>
                <a:fillRect/>
              </a:stretch>
            </a:blipFill>
          </p:spPr>
          <p:txBody>
            <a:bodyPr/>
            <a:lstStyle/>
            <a:p>
              <a:endParaRPr lang="es-ES"/>
            </a:p>
          </p:txBody>
        </p:sp>
      </p:grpSp>
      <p:grpSp>
        <p:nvGrpSpPr>
          <p:cNvPr id="5" name="Group 5"/>
          <p:cNvGrpSpPr/>
          <p:nvPr/>
        </p:nvGrpSpPr>
        <p:grpSpPr>
          <a:xfrm>
            <a:off x="409766" y="922973"/>
            <a:ext cx="6364214" cy="4242806"/>
            <a:chOff x="0" y="0"/>
            <a:chExt cx="8485619" cy="5657075"/>
          </a:xfrm>
        </p:grpSpPr>
        <p:sp>
          <p:nvSpPr>
            <p:cNvPr id="6" name="Freeform 6"/>
            <p:cNvSpPr/>
            <p:nvPr/>
          </p:nvSpPr>
          <p:spPr>
            <a:xfrm>
              <a:off x="0" y="0"/>
              <a:ext cx="8485632" cy="5657088"/>
            </a:xfrm>
            <a:custGeom>
              <a:avLst/>
              <a:gdLst/>
              <a:ahLst/>
              <a:cxnLst/>
              <a:rect l="l" t="t" r="r" b="b"/>
              <a:pathLst>
                <a:path w="8485632" h="5657088">
                  <a:moveTo>
                    <a:pt x="0" y="0"/>
                  </a:moveTo>
                  <a:lnTo>
                    <a:pt x="8485632" y="0"/>
                  </a:lnTo>
                  <a:lnTo>
                    <a:pt x="8485632" y="5657088"/>
                  </a:lnTo>
                  <a:lnTo>
                    <a:pt x="0" y="5657088"/>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013877"/>
            <a:ext cx="15275128" cy="1832040"/>
          </a:xfrm>
          <a:prstGeom prst="rect">
            <a:avLst/>
          </a:prstGeom>
        </p:spPr>
        <p:txBody>
          <a:bodyPr lIns="0" tIns="0" rIns="0" bIns="0" rtlCol="0" anchor="t">
            <a:spAutoFit/>
          </a:bodyPr>
          <a:lstStyle/>
          <a:p>
            <a:pPr marL="92075" lvl="0" algn="just">
              <a:lnSpc>
                <a:spcPts val="2879"/>
              </a:lnSpc>
              <a:spcBef>
                <a:spcPct val="0"/>
              </a:spcBef>
            </a:pPr>
            <a:r>
              <a:rPr lang="en-US" sz="2400" dirty="0">
                <a:solidFill>
                  <a:srgbClr val="000000"/>
                </a:solidFill>
                <a:latin typeface="Lato Light"/>
                <a:sym typeface="Lato Light"/>
              </a:rPr>
              <a:t>En bias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systematisk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förvrängning</a:t>
            </a:r>
            <a:r>
              <a:rPr lang="en-US" sz="2400" dirty="0">
                <a:solidFill>
                  <a:srgbClr val="000000"/>
                </a:solidFill>
                <a:latin typeface="Lato Light"/>
                <a:sym typeface="Lato Light"/>
              </a:rPr>
              <a:t> av </a:t>
            </a:r>
            <a:r>
              <a:rPr lang="en-US" sz="2400" dirty="0" err="1">
                <a:solidFill>
                  <a:srgbClr val="000000"/>
                </a:solidFill>
                <a:latin typeface="Lato Light"/>
                <a:sym typeface="Lato Light"/>
              </a:rPr>
              <a:t>resultaten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produceras</a:t>
            </a:r>
            <a:r>
              <a:rPr lang="en-US" sz="2400" dirty="0">
                <a:solidFill>
                  <a:srgbClr val="000000"/>
                </a:solidFill>
                <a:latin typeface="Lato Light"/>
                <a:sym typeface="Lato Light"/>
              </a:rPr>
              <a:t> av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artificiellt</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intelligenssystem</a:t>
            </a:r>
            <a:r>
              <a:rPr lang="en-US" sz="2400" dirty="0">
                <a:solidFill>
                  <a:srgbClr val="000000"/>
                </a:solidFill>
                <a:latin typeface="Lato Light"/>
                <a:sym typeface="Lato Light"/>
              </a:rPr>
              <a:t>. </a:t>
            </a:r>
          </a:p>
          <a:p>
            <a:pPr marL="92075" lvl="0" algn="just">
              <a:lnSpc>
                <a:spcPts val="2879"/>
              </a:lnSpc>
              <a:spcBef>
                <a:spcPct val="0"/>
              </a:spcBef>
            </a:pPr>
            <a:endParaRPr lang="en-US" sz="2400" dirty="0">
              <a:solidFill>
                <a:srgbClr val="000000"/>
              </a:solidFill>
              <a:latin typeface="Lato Light"/>
              <a:sym typeface="Lato Light"/>
            </a:endParaRPr>
          </a:p>
          <a:p>
            <a:pPr marL="92075" lvl="0" algn="just">
              <a:lnSpc>
                <a:spcPts val="2879"/>
              </a:lnSpc>
              <a:spcBef>
                <a:spcPct val="0"/>
              </a:spcBef>
            </a:pPr>
            <a:r>
              <a:rPr lang="en-US" sz="2400" dirty="0">
                <a:solidFill>
                  <a:srgbClr val="000000"/>
                </a:solidFill>
                <a:latin typeface="Lato Light"/>
                <a:sym typeface="Lato Light"/>
              </a:rPr>
              <a:t>Bias </a:t>
            </a:r>
            <a:r>
              <a:rPr lang="en-US" sz="2400" dirty="0" err="1">
                <a:solidFill>
                  <a:srgbClr val="000000"/>
                </a:solidFill>
                <a:latin typeface="Lato Light"/>
                <a:sym typeface="Lato Light"/>
              </a:rPr>
              <a:t>gynnar</a:t>
            </a:r>
            <a:r>
              <a:rPr lang="en-US" sz="2400" dirty="0">
                <a:solidFill>
                  <a:srgbClr val="000000"/>
                </a:solidFill>
                <a:latin typeface="Lato Light"/>
                <a:sym typeface="Lato Light"/>
              </a:rPr>
              <a:t> </a:t>
            </a:r>
            <a:r>
              <a:rPr lang="en-US" sz="2400" dirty="0" err="1">
                <a:solidFill>
                  <a:srgbClr val="000000"/>
                </a:solidFill>
                <a:latin typeface="Lato Light"/>
                <a:sym typeface="Lato Light"/>
              </a:rPr>
              <a:t>vissa</a:t>
            </a:r>
            <a:r>
              <a:rPr lang="en-US" sz="2400" dirty="0">
                <a:solidFill>
                  <a:srgbClr val="000000"/>
                </a:solidFill>
                <a:latin typeface="Lato Light"/>
                <a:sym typeface="Lato Light"/>
              </a:rPr>
              <a:t> </a:t>
            </a:r>
            <a:r>
              <a:rPr lang="en-US" sz="2400" dirty="0" err="1">
                <a:solidFill>
                  <a:srgbClr val="000000"/>
                </a:solidFill>
                <a:latin typeface="Lato Light"/>
                <a:sym typeface="Lato Light"/>
              </a:rPr>
              <a:t>grupper</a:t>
            </a:r>
            <a:r>
              <a:rPr lang="en-US" sz="2400" dirty="0">
                <a:solidFill>
                  <a:srgbClr val="000000"/>
                </a:solidFill>
                <a:latin typeface="Lato Light"/>
                <a:sym typeface="Lato Light"/>
              </a:rPr>
              <a:t> </a:t>
            </a:r>
            <a:r>
              <a:rPr lang="en-US" sz="2400" dirty="0" err="1">
                <a:solidFill>
                  <a:srgbClr val="000000"/>
                </a:solidFill>
                <a:latin typeface="Lato Light"/>
                <a:sym typeface="Lato Light"/>
              </a:rPr>
              <a:t>även</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informationen</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verkar</a:t>
            </a:r>
            <a:r>
              <a:rPr lang="en-US" sz="2400" dirty="0">
                <a:solidFill>
                  <a:srgbClr val="000000"/>
                </a:solidFill>
                <a:latin typeface="Lato Light"/>
                <a:sym typeface="Lato Light"/>
              </a:rPr>
              <a:t> neutral. Detta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isolerat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fel</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snarare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anomali</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utvecklas</a:t>
            </a:r>
            <a:r>
              <a:rPr lang="en-US" sz="2400" dirty="0">
                <a:solidFill>
                  <a:srgbClr val="000000"/>
                </a:solidFill>
                <a:latin typeface="Lato Light"/>
                <a:sym typeface="Lato Light"/>
              </a:rPr>
              <a:t> </a:t>
            </a:r>
            <a:r>
              <a:rPr lang="en-US" sz="2400" dirty="0" err="1">
                <a:solidFill>
                  <a:srgbClr val="000000"/>
                </a:solidFill>
                <a:latin typeface="Lato Light"/>
                <a:sym typeface="Lato Light"/>
              </a:rPr>
              <a:t>över</a:t>
            </a:r>
            <a:r>
              <a:rPr lang="en-US" sz="2400" dirty="0">
                <a:solidFill>
                  <a:srgbClr val="000000"/>
                </a:solidFill>
                <a:latin typeface="Lato Light"/>
                <a:sym typeface="Lato Light"/>
              </a:rPr>
              <a:t> </a:t>
            </a:r>
            <a:r>
              <a:rPr lang="en-US" sz="2400" dirty="0" err="1">
                <a:solidFill>
                  <a:srgbClr val="000000"/>
                </a:solidFill>
                <a:latin typeface="Lato Light"/>
                <a:sym typeface="Lato Light"/>
              </a:rPr>
              <a:t>tid</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grund</a:t>
            </a:r>
            <a:r>
              <a:rPr lang="en-US" sz="2400" dirty="0">
                <a:solidFill>
                  <a:srgbClr val="000000"/>
                </a:solidFill>
                <a:latin typeface="Lato Light"/>
                <a:sym typeface="Lato Light"/>
              </a:rPr>
              <a:t> av </a:t>
            </a:r>
            <a:r>
              <a:rPr lang="en-US" sz="2400" dirty="0" err="1">
                <a:solidFill>
                  <a:srgbClr val="000000"/>
                </a:solidFill>
                <a:latin typeface="Lato Light"/>
                <a:sym typeface="Lato Light"/>
              </a:rPr>
              <a:t>upprepad</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användning</a:t>
            </a:r>
            <a:r>
              <a:rPr lang="en-US" sz="2400" dirty="0">
                <a:solidFill>
                  <a:srgbClr val="000000"/>
                </a:solidFill>
                <a:latin typeface="Lato Light"/>
                <a:sym typeface="Lato Light"/>
              </a:rPr>
              <a:t> av </a:t>
            </a:r>
            <a:r>
              <a:rPr lang="en-US" sz="2400" dirty="0" err="1">
                <a:solidFill>
                  <a:srgbClr val="000000"/>
                </a:solidFill>
                <a:latin typeface="Lato Light"/>
                <a:sym typeface="Lato Light"/>
              </a:rPr>
              <a:t>systemet</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Tekniskt</a:t>
            </a:r>
            <a:r>
              <a:rPr lang="en-US" sz="2400" dirty="0">
                <a:solidFill>
                  <a:srgbClr val="000000"/>
                </a:solidFill>
                <a:latin typeface="Lato Light"/>
                <a:sym typeface="Lato Light"/>
              </a:rPr>
              <a:t> sett </a:t>
            </a:r>
            <a:r>
              <a:rPr lang="en-US" sz="2400" dirty="0" err="1">
                <a:solidFill>
                  <a:srgbClr val="000000"/>
                </a:solidFill>
                <a:latin typeface="Lato Light"/>
                <a:sym typeface="Lato Light"/>
              </a:rPr>
              <a:t>uppstår</a:t>
            </a:r>
            <a:r>
              <a:rPr lang="en-US" sz="2400" dirty="0">
                <a:solidFill>
                  <a:srgbClr val="000000"/>
                </a:solidFill>
                <a:latin typeface="Lato Light"/>
                <a:sym typeface="Lato Light"/>
              </a:rPr>
              <a:t> dessa </a:t>
            </a:r>
            <a:r>
              <a:rPr lang="en-US" sz="2400" dirty="0" err="1">
                <a:solidFill>
                  <a:srgbClr val="000000"/>
                </a:solidFill>
                <a:latin typeface="Lato Light"/>
                <a:sym typeface="Lato Light"/>
              </a:rPr>
              <a:t>biaser</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från</a:t>
            </a:r>
            <a:r>
              <a:rPr lang="en-US" sz="2400" dirty="0">
                <a:solidFill>
                  <a:srgbClr val="000000"/>
                </a:solidFill>
                <a:latin typeface="Lato Light"/>
                <a:sym typeface="Lato Light"/>
              </a:rPr>
              <a:t> </a:t>
            </a:r>
            <a:r>
              <a:rPr lang="en-US" sz="2400" dirty="0" err="1">
                <a:solidFill>
                  <a:srgbClr val="000000"/>
                </a:solidFill>
                <a:latin typeface="Lato Light"/>
                <a:sym typeface="Lato Light"/>
              </a:rPr>
              <a:t>systemets</a:t>
            </a:r>
            <a:r>
              <a:rPr lang="en-US" sz="2400" dirty="0">
                <a:solidFill>
                  <a:srgbClr val="000000"/>
                </a:solidFill>
                <a:latin typeface="Lato Light"/>
                <a:sym typeface="Lato Light"/>
              </a:rPr>
              <a:t> </a:t>
            </a:r>
            <a:r>
              <a:rPr lang="en-US" sz="2400" dirty="0" err="1">
                <a:solidFill>
                  <a:srgbClr val="000000"/>
                </a:solidFill>
                <a:latin typeface="Lato Light"/>
                <a:sym typeface="Lato Light"/>
              </a:rPr>
              <a:t>träning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t>
            </a:r>
            <a:r>
              <a:rPr lang="en-US" sz="2400" dirty="0">
                <a:solidFill>
                  <a:srgbClr val="000000"/>
                </a:solidFill>
                <a:latin typeface="Lato Light"/>
                <a:sym typeface="Lato Light"/>
              </a:rPr>
              <a:t> sig" av </a:t>
            </a:r>
            <a:r>
              <a:rPr lang="en-US" sz="2400" dirty="0" err="1">
                <a:solidFill>
                  <a:srgbClr val="000000"/>
                </a:solidFill>
                <a:latin typeface="Lato Light"/>
                <a:sym typeface="Lato Light"/>
              </a:rPr>
              <a:t>historisk</a:t>
            </a:r>
            <a:r>
              <a:rPr lang="en-US" sz="2400" dirty="0">
                <a:solidFill>
                  <a:srgbClr val="000000"/>
                </a:solidFill>
                <a:latin typeface="Lato Light"/>
                <a:sym typeface="Lato Light"/>
              </a:rPr>
              <a:t> data och </a:t>
            </a:r>
            <a:r>
              <a:rPr lang="en-US" sz="2400" dirty="0" err="1">
                <a:solidFill>
                  <a:srgbClr val="000000"/>
                </a:solidFill>
                <a:latin typeface="Lato Light"/>
                <a:sym typeface="Lato Light"/>
              </a:rPr>
              <a:t>omvandlar</a:t>
            </a:r>
            <a:r>
              <a:rPr lang="en-US" sz="2400" dirty="0">
                <a:solidFill>
                  <a:srgbClr val="000000"/>
                </a:solidFill>
                <a:latin typeface="Lato Light"/>
                <a:sym typeface="Lato Light"/>
              </a:rPr>
              <a:t> </a:t>
            </a:r>
            <a:r>
              <a:rPr lang="en-US" sz="2400" dirty="0" err="1">
                <a:solidFill>
                  <a:srgbClr val="000000"/>
                </a:solidFill>
                <a:latin typeface="Lato Light"/>
                <a:sym typeface="Lato Light"/>
              </a:rPr>
              <a:t>tidigare</a:t>
            </a:r>
            <a:r>
              <a:rPr lang="en-US" sz="2400" dirty="0">
                <a:solidFill>
                  <a:srgbClr val="000000"/>
                </a:solidFill>
                <a:latin typeface="Lato Light"/>
                <a:sym typeface="Lato Light"/>
              </a:rPr>
              <a:t> </a:t>
            </a:r>
            <a:r>
              <a:rPr lang="en-US" sz="2400" dirty="0" err="1">
                <a:solidFill>
                  <a:srgbClr val="000000"/>
                </a:solidFill>
                <a:latin typeface="Lato Light"/>
                <a:sym typeface="Lato Light"/>
              </a:rPr>
              <a:t>mönster</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prediktiva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kriterier</a:t>
            </a:r>
            <a:r>
              <a:rPr lang="en-US" sz="2400" dirty="0">
                <a:solidFill>
                  <a:srgbClr val="000000"/>
                </a:solidFill>
                <a:latin typeface="Lato Light"/>
                <a:sym typeface="Lato Light"/>
              </a:rPr>
              <a:t>.</a:t>
            </a:r>
          </a:p>
        </p:txBody>
      </p:sp>
      <p:sp>
        <p:nvSpPr>
          <p:cNvPr id="3" name="TextBox 3"/>
          <p:cNvSpPr txBox="1"/>
          <p:nvPr/>
        </p:nvSpPr>
        <p:spPr>
          <a:xfrm>
            <a:off x="1028700" y="1038225"/>
            <a:ext cx="16230600"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VAD ÄR FÖRDOMAR OCH HUR KAN DE IDENTIFIERAS I SAMBAND MED YRKESUTBILDNING FÖR ARBETSMARKNADEN?</a:t>
            </a:r>
          </a:p>
        </p:txBody>
      </p:sp>
      <p:sp>
        <p:nvSpPr>
          <p:cNvPr id="4" name="Freeform 4"/>
          <p:cNvSpPr/>
          <p:nvPr/>
        </p:nvSpPr>
        <p:spPr>
          <a:xfrm>
            <a:off x="5480715" y="5606560"/>
            <a:ext cx="7326570" cy="3992981"/>
          </a:xfrm>
          <a:custGeom>
            <a:avLst/>
            <a:gdLst/>
            <a:ahLst/>
            <a:cxnLst/>
            <a:rect l="l" t="t" r="r" b="b"/>
            <a:pathLst>
              <a:path w="7326570" h="3992981">
                <a:moveTo>
                  <a:pt x="0" y="0"/>
                </a:moveTo>
                <a:lnTo>
                  <a:pt x="7326570" y="0"/>
                </a:lnTo>
                <a:lnTo>
                  <a:pt x="7326570" y="3992981"/>
                </a:lnTo>
                <a:lnTo>
                  <a:pt x="0" y="39929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6028337" y="6427343"/>
            <a:ext cx="6231325" cy="2351413"/>
          </a:xfrm>
          <a:prstGeom prst="rect">
            <a:avLst/>
          </a:prstGeom>
        </p:spPr>
        <p:txBody>
          <a:bodyPr wrap="square"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Algoritmisk</a:t>
            </a:r>
            <a:r>
              <a:rPr lang="en-US" sz="2400" u="none" strike="noStrike" dirty="0">
                <a:solidFill>
                  <a:srgbClr val="000000"/>
                </a:solidFill>
                <a:latin typeface="Lato Light" panose="020F0302020204030203" pitchFamily="34" charset="0"/>
                <a:ea typeface="Canva Sans"/>
                <a:cs typeface="Canva Sans"/>
                <a:sym typeface="Canva Sans"/>
              </a:rPr>
              <a:t> bias </a:t>
            </a:r>
            <a:r>
              <a:rPr lang="en-US" sz="2400" u="none" strike="noStrike" dirty="0" err="1">
                <a:solidFill>
                  <a:srgbClr val="000000"/>
                </a:solidFill>
                <a:latin typeface="Lato Light" panose="020F0302020204030203" pitchFamily="34" charset="0"/>
                <a:ea typeface="Canva Sans"/>
                <a:cs typeface="Canva Sans"/>
                <a:sym typeface="Canva Sans"/>
              </a:rPr>
              <a:t>uppstår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från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interaktionen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mellan</a:t>
            </a:r>
            <a:r>
              <a:rPr lang="en-US" sz="2400" u="none" strike="noStrike" dirty="0">
                <a:solidFill>
                  <a:srgbClr val="000000"/>
                </a:solidFill>
                <a:latin typeface="Lato Light" panose="020F0302020204030203" pitchFamily="34" charset="0"/>
                <a:ea typeface="Canva Sans"/>
                <a:cs typeface="Canva Sans"/>
                <a:sym typeface="Canva Sans"/>
              </a:rPr>
              <a:t> data, </a:t>
            </a:r>
            <a:r>
              <a:rPr lang="en-US" sz="2400" u="none" strike="noStrike" dirty="0" err="1">
                <a:solidFill>
                  <a:srgbClr val="000000"/>
                </a:solidFill>
                <a:latin typeface="Lato Light" panose="020F0302020204030203" pitchFamily="34" charset="0"/>
                <a:ea typeface="Canva Sans"/>
                <a:cs typeface="Canva Sans"/>
                <a:sym typeface="Canva Sans"/>
              </a:rPr>
              <a:t>modell</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kontext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eftersom</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träningsdata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innehålla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historiska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ojämlikheter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AI-resultat </a:t>
            </a:r>
            <a:r>
              <a:rPr lang="en-US" sz="2400" u="none" strike="noStrike" dirty="0" err="1">
                <a:solidFill>
                  <a:srgbClr val="000000"/>
                </a:solidFill>
                <a:latin typeface="Lato Light" panose="020F0302020204030203" pitchFamily="34" charset="0"/>
                <a:ea typeface="Canva Sans"/>
                <a:cs typeface="Canva Sans"/>
                <a:sym typeface="Canva Sans"/>
              </a:rPr>
              <a:t>systematiskt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gynna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eller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bestraffa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vissa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grupper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vilket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gör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tillsyn</a:t>
            </a:r>
            <a:r>
              <a:rPr lang="en-US" sz="2400" u="none" strike="noStrike" dirty="0">
                <a:solidFill>
                  <a:srgbClr val="000000"/>
                </a:solidFill>
                <a:latin typeface="Lato Light" panose="020F0302020204030203" pitchFamily="34" charset="0"/>
                <a:ea typeface="Canva Sans"/>
                <a:cs typeface="Canva Sans"/>
                <a:sym typeface="Canva Sans"/>
              </a:rPr>
              <a:t> av </a:t>
            </a:r>
            <a:r>
              <a:rPr lang="en-US" sz="2400" u="none" strike="noStrike" dirty="0" err="1">
                <a:solidFill>
                  <a:srgbClr val="000000"/>
                </a:solidFill>
                <a:latin typeface="Lato Light" panose="020F0302020204030203" pitchFamily="34" charset="0"/>
                <a:ea typeface="Canva Sans"/>
                <a:cs typeface="Canva Sans"/>
                <a:sym typeface="Canva Sans"/>
              </a:rPr>
              <a:t>utbildare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avgörande</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324100"/>
            <a:ext cx="16230600" cy="4462760"/>
          </a:xfrm>
          <a:prstGeom prst="rect">
            <a:avLst/>
          </a:prstGeom>
        </p:spPr>
        <p:txBody>
          <a:bodyPr lIns="0" tIns="0" rIns="0" bIns="0" rtlCol="0" anchor="t">
            <a:spAutoFit/>
          </a:bodyPr>
          <a:lstStyle/>
          <a:p>
            <a:pPr marL="92075" indent="-72390" algn="just">
              <a:lnSpc>
                <a:spcPts val="2879"/>
              </a:lnSpc>
              <a:spcBef>
                <a:spcPct val="0"/>
              </a:spcBef>
            </a:pPr>
            <a:r>
              <a:rPr lang="en-US" sz="2800" dirty="0">
                <a:solidFill>
                  <a:srgbClr val="000000"/>
                </a:solidFill>
                <a:latin typeface="Lato Light"/>
                <a:sym typeface="Lato Light"/>
              </a:rPr>
              <a:t>Om dessa data </a:t>
            </a:r>
            <a:r>
              <a:rPr lang="en-US" sz="2800" dirty="0" err="1">
                <a:solidFill>
                  <a:srgbClr val="000000"/>
                </a:solidFill>
                <a:latin typeface="Lato Light"/>
                <a:sym typeface="Lato Light"/>
              </a:rPr>
              <a:t>återspeglar</a:t>
            </a:r>
            <a:r>
              <a:rPr lang="en-US" sz="2800" dirty="0">
                <a:solidFill>
                  <a:srgbClr val="000000"/>
                </a:solidFill>
                <a:latin typeface="Lato Light"/>
                <a:sym typeface="Lato Light"/>
              </a:rPr>
              <a:t> </a:t>
            </a:r>
            <a:r>
              <a:rPr lang="en-US" sz="2800" dirty="0" err="1">
                <a:solidFill>
                  <a:srgbClr val="000000"/>
                </a:solidFill>
                <a:latin typeface="Lato Light"/>
                <a:sym typeface="Lato Light"/>
              </a:rPr>
              <a:t>sociala</a:t>
            </a:r>
            <a:r>
              <a:rPr lang="en-US" sz="2800" dirty="0">
                <a:solidFill>
                  <a:srgbClr val="000000"/>
                </a:solidFill>
                <a:latin typeface="Lato Light"/>
                <a:sym typeface="Lato Light"/>
              </a:rPr>
              <a:t> </a:t>
            </a:r>
            <a:r>
              <a:rPr lang="en-US" sz="2800" dirty="0" err="1">
                <a:solidFill>
                  <a:srgbClr val="000000"/>
                </a:solidFill>
                <a:latin typeface="Lato Light"/>
                <a:sym typeface="Lato Light"/>
              </a:rPr>
              <a:t>ojämlikheter</a:t>
            </a:r>
            <a:r>
              <a:rPr lang="en-US" sz="2800" dirty="0">
                <a:solidFill>
                  <a:srgbClr val="000000"/>
                </a:solidFill>
                <a:latin typeface="Lato Light"/>
                <a:sym typeface="Lato Light"/>
              </a:rPr>
              <a:t>, </a:t>
            </a:r>
            <a:r>
              <a:rPr lang="en-US" sz="2800" dirty="0" err="1">
                <a:solidFill>
                  <a:srgbClr val="000000"/>
                </a:solidFill>
                <a:latin typeface="Lato Light"/>
                <a:sym typeface="Lato Light"/>
              </a:rPr>
              <a:t>stereotyper</a:t>
            </a:r>
            <a:r>
              <a:rPr lang="en-US" sz="2800" dirty="0">
                <a:solidFill>
                  <a:srgbClr val="000000"/>
                </a:solidFill>
                <a:latin typeface="Lato Light"/>
                <a:sym typeface="Lato Light"/>
              </a:rPr>
              <a:t> </a:t>
            </a:r>
            <a:r>
              <a:rPr lang="en-US" sz="2800" dirty="0" err="1">
                <a:solidFill>
                  <a:srgbClr val="000000"/>
                </a:solidFill>
                <a:latin typeface="Lato Light"/>
                <a:sym typeface="Lato Light"/>
              </a:rPr>
              <a:t>eller</a:t>
            </a:r>
            <a:r>
              <a:rPr lang="en-US" sz="2800" dirty="0">
                <a:solidFill>
                  <a:srgbClr val="000000"/>
                </a:solidFill>
                <a:latin typeface="Lato Light"/>
                <a:sym typeface="Lato Light"/>
              </a:rPr>
              <a:t> </a:t>
            </a:r>
            <a:r>
              <a:rPr lang="en-US" sz="2800" dirty="0" err="1">
                <a:solidFill>
                  <a:srgbClr val="000000"/>
                </a:solidFill>
                <a:latin typeface="Lato Light"/>
                <a:sym typeface="Lato Light"/>
              </a:rPr>
              <a:t>diskriminerande</a:t>
            </a:r>
            <a:r>
              <a:rPr lang="en-US" sz="2800" dirty="0">
                <a:solidFill>
                  <a:srgbClr val="000000"/>
                </a:solidFill>
                <a:latin typeface="Lato Light"/>
                <a:sym typeface="Lato Light"/>
              </a:rPr>
              <a:t> praxis, </a:t>
            </a:r>
            <a:r>
              <a:rPr lang="en-US" sz="2800" dirty="0" err="1">
                <a:solidFill>
                  <a:srgbClr val="000000"/>
                </a:solidFill>
                <a:latin typeface="Lato Light"/>
                <a:sym typeface="Lato Light"/>
              </a:rPr>
              <a:t>reproducerar</a:t>
            </a:r>
            <a:r>
              <a:rPr lang="en-US" sz="2800" dirty="0">
                <a:solidFill>
                  <a:srgbClr val="000000"/>
                </a:solidFill>
                <a:latin typeface="Lato Light"/>
                <a:sym typeface="Lato Light"/>
              </a:rPr>
              <a:t> </a:t>
            </a:r>
            <a:r>
              <a:rPr lang="en-US" sz="2800" dirty="0" err="1">
                <a:solidFill>
                  <a:srgbClr val="000000"/>
                </a:solidFill>
                <a:latin typeface="Lato Light"/>
                <a:sym typeface="Lato Light"/>
              </a:rPr>
              <a:t>eller</a:t>
            </a:r>
            <a:r>
              <a:rPr lang="en-US" sz="2800" dirty="0">
                <a:solidFill>
                  <a:srgbClr val="000000"/>
                </a:solidFill>
                <a:latin typeface="Lato Light"/>
                <a:sym typeface="Lato Light"/>
              </a:rPr>
              <a:t> </a:t>
            </a:r>
            <a:r>
              <a:rPr lang="en-US" sz="2800" dirty="0" err="1">
                <a:solidFill>
                  <a:srgbClr val="000000"/>
                </a:solidFill>
                <a:latin typeface="Lato Light"/>
                <a:sym typeface="Lato Light"/>
              </a:rPr>
              <a:t>förstärker</a:t>
            </a:r>
            <a:r>
              <a:rPr lang="en-US" sz="2800" dirty="0">
                <a:solidFill>
                  <a:srgbClr val="000000"/>
                </a:solidFill>
                <a:latin typeface="Lato Light"/>
                <a:sym typeface="Lato Light"/>
              </a:rPr>
              <a:t> </a:t>
            </a:r>
            <a:r>
              <a:rPr lang="en-US" sz="2800" dirty="0" err="1">
                <a:solidFill>
                  <a:srgbClr val="000000"/>
                </a:solidFill>
                <a:latin typeface="Lato Light"/>
                <a:sym typeface="Lato Light"/>
              </a:rPr>
              <a:t>modellen</a:t>
            </a:r>
            <a:r>
              <a:rPr lang="en-US" sz="2800" dirty="0">
                <a:solidFill>
                  <a:srgbClr val="000000"/>
                </a:solidFill>
                <a:latin typeface="Lato Light"/>
                <a:sym typeface="Lato Light"/>
              </a:rPr>
              <a:t> dem och </a:t>
            </a:r>
            <a:r>
              <a:rPr lang="en-US" sz="2800" dirty="0" err="1">
                <a:solidFill>
                  <a:srgbClr val="000000"/>
                </a:solidFill>
                <a:latin typeface="Lato Light"/>
                <a:sym typeface="Lato Light"/>
              </a:rPr>
              <a:t>behandlar</a:t>
            </a:r>
            <a:r>
              <a:rPr lang="en-US" sz="2800" dirty="0">
                <a:solidFill>
                  <a:srgbClr val="000000"/>
                </a:solidFill>
                <a:latin typeface="Lato Light"/>
                <a:sym typeface="Lato Light"/>
              </a:rPr>
              <a:t> dem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om de </a:t>
            </a:r>
            <a:r>
              <a:rPr lang="en-US" sz="2800" dirty="0" err="1">
                <a:solidFill>
                  <a:srgbClr val="000000"/>
                </a:solidFill>
                <a:latin typeface="Lato Light"/>
                <a:sym typeface="Lato Light"/>
              </a:rPr>
              <a:t>vore</a:t>
            </a:r>
            <a:r>
              <a:rPr lang="en-US" sz="2800" dirty="0">
                <a:solidFill>
                  <a:srgbClr val="000000"/>
                </a:solidFill>
                <a:latin typeface="Lato Light"/>
                <a:sym typeface="Lato Light"/>
              </a:rPr>
              <a:t> "</a:t>
            </a:r>
            <a:r>
              <a:rPr lang="en-US" sz="2800" dirty="0" err="1">
                <a:solidFill>
                  <a:srgbClr val="000000"/>
                </a:solidFill>
                <a:latin typeface="Lato Light"/>
                <a:sym typeface="Lato Light"/>
              </a:rPr>
              <a:t>normala</a:t>
            </a:r>
            <a:r>
              <a:rPr lang="en-US" sz="2800" dirty="0">
                <a:solidFill>
                  <a:srgbClr val="000000"/>
                </a:solidFill>
                <a:latin typeface="Lato Light"/>
                <a:sym typeface="Lato Light"/>
              </a:rPr>
              <a:t>" </a:t>
            </a:r>
            <a:r>
              <a:rPr lang="en-US" sz="2800" dirty="0" err="1">
                <a:solidFill>
                  <a:srgbClr val="000000"/>
                </a:solidFill>
                <a:latin typeface="Lato Light"/>
                <a:sym typeface="Lato Light"/>
              </a:rPr>
              <a:t>eller</a:t>
            </a:r>
            <a:r>
              <a:rPr lang="en-US" sz="2800" dirty="0">
                <a:solidFill>
                  <a:srgbClr val="000000"/>
                </a:solidFill>
                <a:latin typeface="Lato Light"/>
                <a:sym typeface="Lato Light"/>
              </a:rPr>
              <a:t> "</a:t>
            </a:r>
            <a:r>
              <a:rPr lang="en-US" sz="2800" dirty="0" err="1">
                <a:solidFill>
                  <a:srgbClr val="000000"/>
                </a:solidFill>
                <a:latin typeface="Lato Light"/>
                <a:sym typeface="Lato Light"/>
              </a:rPr>
              <a:t>objektiva</a:t>
            </a:r>
            <a:r>
              <a:rPr lang="en-US" sz="2800" dirty="0">
                <a:solidFill>
                  <a:srgbClr val="000000"/>
                </a:solidFill>
                <a:latin typeface="Lato Light"/>
                <a:sym typeface="Lato Light"/>
              </a:rPr>
              <a:t>" (Barocas, Hardt och Narayanan; O'Neil).</a:t>
            </a:r>
          </a:p>
          <a:p>
            <a:pPr marL="92075" indent="-72390" algn="just">
              <a:lnSpc>
                <a:spcPts val="2879"/>
              </a:lnSpc>
              <a:spcBef>
                <a:spcPct val="0"/>
              </a:spcBef>
            </a:pPr>
            <a:endParaRPr lang="en-US" sz="2800" dirty="0">
              <a:solidFill>
                <a:srgbClr val="000000"/>
              </a:solidFill>
              <a:latin typeface="Lato Light"/>
              <a:sym typeface="Lato Light"/>
            </a:endParaRPr>
          </a:p>
          <a:p>
            <a:pPr marL="92075" indent="-72390" algn="just">
              <a:lnSpc>
                <a:spcPts val="2879"/>
              </a:lnSpc>
              <a:spcBef>
                <a:spcPct val="0"/>
              </a:spcBef>
            </a:pPr>
            <a:r>
              <a:rPr lang="en-US" sz="2800" dirty="0">
                <a:solidFill>
                  <a:srgbClr val="000000"/>
                </a:solidFill>
                <a:latin typeface="Lato Light"/>
                <a:sym typeface="Lato Light"/>
              </a:rPr>
              <a:t>I </a:t>
            </a:r>
            <a:r>
              <a:rPr lang="en-US" sz="2800" dirty="0" err="1">
                <a:solidFill>
                  <a:srgbClr val="000000"/>
                </a:solidFill>
                <a:latin typeface="Lato Light"/>
                <a:sym typeface="Lato Light"/>
              </a:rPr>
              <a:t>samband</a:t>
            </a:r>
            <a:r>
              <a:rPr lang="en-US" sz="2800" dirty="0">
                <a:solidFill>
                  <a:srgbClr val="000000"/>
                </a:solidFill>
                <a:latin typeface="Lato Light"/>
                <a:sym typeface="Lato Light"/>
              </a:rPr>
              <a:t> med </a:t>
            </a:r>
            <a:r>
              <a:rPr lang="en-US" sz="2800" dirty="0" err="1">
                <a:solidFill>
                  <a:srgbClr val="000000"/>
                </a:solidFill>
                <a:latin typeface="Lato Light"/>
                <a:sym typeface="Lato Light"/>
              </a:rPr>
              <a:t>fortbildning</a:t>
            </a:r>
            <a:r>
              <a:rPr lang="en-US" sz="2800" dirty="0">
                <a:solidFill>
                  <a:srgbClr val="000000"/>
                </a:solidFill>
                <a:latin typeface="Lato Light"/>
                <a:sym typeface="Lato Light"/>
              </a:rPr>
              <a:t> </a:t>
            </a:r>
            <a:r>
              <a:rPr lang="en-US" sz="2800" dirty="0" err="1">
                <a:solidFill>
                  <a:srgbClr val="000000"/>
                </a:solidFill>
                <a:latin typeface="Lato Light"/>
                <a:sym typeface="Lato Light"/>
              </a:rPr>
              <a:t>kan</a:t>
            </a:r>
            <a:r>
              <a:rPr lang="en-US" sz="2800" dirty="0">
                <a:solidFill>
                  <a:srgbClr val="000000"/>
                </a:solidFill>
                <a:latin typeface="Lato Light"/>
                <a:sym typeface="Lato Light"/>
              </a:rPr>
              <a:t> </a:t>
            </a:r>
            <a:r>
              <a:rPr lang="en-US" sz="2800" dirty="0" err="1">
                <a:solidFill>
                  <a:srgbClr val="000000"/>
                </a:solidFill>
                <a:latin typeface="Lato Light"/>
                <a:sym typeface="Lato Light"/>
              </a:rPr>
              <a:t>detta</a:t>
            </a:r>
            <a:r>
              <a:rPr lang="en-US" sz="2800" dirty="0">
                <a:solidFill>
                  <a:srgbClr val="000000"/>
                </a:solidFill>
                <a:latin typeface="Lato Light"/>
                <a:sym typeface="Lato Light"/>
              </a:rPr>
              <a:t> </a:t>
            </a:r>
            <a:r>
              <a:rPr lang="en-US" sz="2800" dirty="0" err="1">
                <a:solidFill>
                  <a:srgbClr val="000000"/>
                </a:solidFill>
                <a:latin typeface="Lato Light"/>
                <a:sym typeface="Lato Light"/>
              </a:rPr>
              <a:t>leda</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felaktiga</a:t>
            </a:r>
            <a:r>
              <a:rPr lang="en-US" sz="2800" dirty="0">
                <a:solidFill>
                  <a:srgbClr val="000000"/>
                </a:solidFill>
                <a:latin typeface="Lato Light"/>
                <a:sym typeface="Lato Light"/>
              </a:rPr>
              <a:t> </a:t>
            </a:r>
            <a:r>
              <a:rPr lang="en-US" sz="2800" dirty="0" err="1">
                <a:solidFill>
                  <a:srgbClr val="000000"/>
                </a:solidFill>
                <a:latin typeface="Lato Light"/>
                <a:sym typeface="Lato Light"/>
              </a:rPr>
              <a:t>läranderekommendationer</a:t>
            </a:r>
            <a:r>
              <a:rPr lang="en-US" sz="2800" dirty="0">
                <a:solidFill>
                  <a:srgbClr val="000000"/>
                </a:solidFill>
                <a:latin typeface="Lato Light"/>
                <a:sym typeface="Lato Light"/>
              </a:rPr>
              <a:t>, </a:t>
            </a:r>
            <a:r>
              <a:rPr lang="en-US" sz="2800" dirty="0" err="1">
                <a:solidFill>
                  <a:srgbClr val="000000"/>
                </a:solidFill>
                <a:latin typeface="Lato Light"/>
                <a:sym typeface="Lato Light"/>
              </a:rPr>
              <a:t>orättvisa</a:t>
            </a:r>
            <a:r>
              <a:rPr lang="en-US" sz="2800" dirty="0">
                <a:solidFill>
                  <a:srgbClr val="000000"/>
                </a:solidFill>
                <a:latin typeface="Lato Light"/>
                <a:sym typeface="Lato Light"/>
              </a:rPr>
              <a:t> </a:t>
            </a:r>
            <a:r>
              <a:rPr lang="en-US" sz="2800" dirty="0" err="1">
                <a:solidFill>
                  <a:srgbClr val="000000"/>
                </a:solidFill>
                <a:latin typeface="Lato Light"/>
                <a:sym typeface="Lato Light"/>
              </a:rPr>
              <a:t>urvalskriterier</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otillräckliga</a:t>
            </a:r>
            <a:r>
              <a:rPr lang="en-US" sz="2800" dirty="0">
                <a:solidFill>
                  <a:srgbClr val="000000"/>
                </a:solidFill>
                <a:latin typeface="Lato Light"/>
                <a:sym typeface="Lato Light"/>
              </a:rPr>
              <a:t> </a:t>
            </a:r>
            <a:r>
              <a:rPr lang="en-US" sz="2800" dirty="0" err="1">
                <a:solidFill>
                  <a:srgbClr val="000000"/>
                </a:solidFill>
                <a:latin typeface="Lato Light"/>
                <a:sym typeface="Lato Light"/>
              </a:rPr>
              <a:t>bedömningar</a:t>
            </a:r>
            <a:r>
              <a:rPr lang="en-US" sz="2800" dirty="0">
                <a:solidFill>
                  <a:srgbClr val="000000"/>
                </a:solidFill>
                <a:latin typeface="Lato Light"/>
                <a:sym typeface="Lato Light"/>
              </a:rPr>
              <a:t>: </a:t>
            </a:r>
            <a:r>
              <a:rPr lang="en-US" sz="2800" dirty="0" err="1">
                <a:solidFill>
                  <a:srgbClr val="000000"/>
                </a:solidFill>
                <a:latin typeface="Lato Light"/>
                <a:sym typeface="Lato Light"/>
              </a:rPr>
              <a:t>systemet</a:t>
            </a:r>
            <a:r>
              <a:rPr lang="en-US" sz="2800" dirty="0">
                <a:solidFill>
                  <a:srgbClr val="000000"/>
                </a:solidFill>
                <a:latin typeface="Lato Light"/>
                <a:sym typeface="Lato Light"/>
              </a:rPr>
              <a:t> </a:t>
            </a:r>
            <a:r>
              <a:rPr lang="en-US" sz="2800" dirty="0" err="1">
                <a:solidFill>
                  <a:srgbClr val="000000"/>
                </a:solidFill>
                <a:latin typeface="Lato Light"/>
                <a:sym typeface="Lato Light"/>
              </a:rPr>
              <a:t>tenderar</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exkludera</a:t>
            </a:r>
            <a:r>
              <a:rPr lang="en-US" sz="2800" dirty="0">
                <a:solidFill>
                  <a:srgbClr val="000000"/>
                </a:solidFill>
                <a:latin typeface="Lato Light"/>
                <a:sym typeface="Lato Light"/>
              </a:rPr>
              <a:t> </a:t>
            </a:r>
            <a:r>
              <a:rPr lang="en-US" sz="2800" dirty="0" err="1">
                <a:solidFill>
                  <a:srgbClr val="000000"/>
                </a:solidFill>
                <a:latin typeface="Lato Light"/>
                <a:sym typeface="Lato Light"/>
              </a:rPr>
              <a:t>snarare</a:t>
            </a:r>
            <a:r>
              <a:rPr lang="en-US" sz="2800" dirty="0">
                <a:solidFill>
                  <a:srgbClr val="000000"/>
                </a:solidFill>
                <a:latin typeface="Lato Light"/>
                <a:sym typeface="Lato Light"/>
              </a:rPr>
              <a:t> </a:t>
            </a:r>
            <a:r>
              <a:rPr lang="en-US" sz="2800" dirty="0" err="1">
                <a:solidFill>
                  <a:srgbClr val="000000"/>
                </a:solidFill>
                <a:latin typeface="Lato Light"/>
                <a:sym typeface="Lato Light"/>
              </a:rPr>
              <a:t>än</a:t>
            </a:r>
            <a:r>
              <a:rPr lang="en-US" sz="2800" dirty="0">
                <a:solidFill>
                  <a:srgbClr val="000000"/>
                </a:solidFill>
                <a:latin typeface="Lato Light"/>
                <a:sym typeface="Lato Light"/>
              </a:rPr>
              <a:t> </a:t>
            </a:r>
            <a:r>
              <a:rPr lang="en-US" sz="2800" dirty="0" err="1">
                <a:solidFill>
                  <a:srgbClr val="000000"/>
                </a:solidFill>
                <a:latin typeface="Lato Light"/>
                <a:sym typeface="Lato Light"/>
              </a:rPr>
              <a:t>inkludera</a:t>
            </a:r>
            <a:r>
              <a:rPr lang="en-US" sz="2800" dirty="0">
                <a:solidFill>
                  <a:srgbClr val="000000"/>
                </a:solidFill>
                <a:latin typeface="Lato Light"/>
                <a:sym typeface="Lato Light"/>
              </a:rPr>
              <a:t>.</a:t>
            </a:r>
          </a:p>
          <a:p>
            <a:pPr marL="92075" indent="-72390" algn="just">
              <a:lnSpc>
                <a:spcPts val="2879"/>
              </a:lnSpc>
              <a:spcBef>
                <a:spcPct val="0"/>
              </a:spcBef>
            </a:pPr>
            <a:endParaRPr lang="en-US" sz="2800" dirty="0">
              <a:solidFill>
                <a:srgbClr val="000000"/>
              </a:solidFill>
              <a:latin typeface="Lato Light"/>
              <a:sym typeface="Lato Light"/>
            </a:endParaRPr>
          </a:p>
          <a:p>
            <a:pPr marL="92075" indent="-72390" algn="just">
              <a:lnSpc>
                <a:spcPts val="2879"/>
              </a:lnSpc>
              <a:spcBef>
                <a:spcPct val="0"/>
              </a:spcBef>
            </a:pPr>
            <a:r>
              <a:rPr lang="en-US" sz="2800" dirty="0">
                <a:solidFill>
                  <a:srgbClr val="000000"/>
                </a:solidFill>
                <a:latin typeface="Lato Light"/>
                <a:sym typeface="Lato Light"/>
              </a:rPr>
              <a:t>Dessa </a:t>
            </a:r>
            <a:r>
              <a:rPr lang="en-US" sz="2800" dirty="0" err="1">
                <a:solidFill>
                  <a:srgbClr val="000000"/>
                </a:solidFill>
                <a:latin typeface="Lato Light"/>
                <a:sym typeface="Lato Light"/>
              </a:rPr>
              <a:t>beslut</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a:t>
            </a:r>
            <a:r>
              <a:rPr lang="en-US" sz="2800" dirty="0" err="1">
                <a:solidFill>
                  <a:srgbClr val="000000"/>
                </a:solidFill>
                <a:latin typeface="Lato Light"/>
                <a:sym typeface="Lato Light"/>
              </a:rPr>
              <a:t>fattas</a:t>
            </a:r>
            <a:r>
              <a:rPr lang="en-US" sz="2800" dirty="0">
                <a:solidFill>
                  <a:srgbClr val="000000"/>
                </a:solidFill>
                <a:latin typeface="Lato Light"/>
                <a:sym typeface="Lato Light"/>
              </a:rPr>
              <a:t> </a:t>
            </a:r>
            <a:r>
              <a:rPr lang="en-US" sz="2800" dirty="0" err="1">
                <a:solidFill>
                  <a:srgbClr val="000000"/>
                </a:solidFill>
                <a:latin typeface="Lato Light"/>
                <a:sym typeface="Lato Light"/>
              </a:rPr>
              <a:t>individuellt</a:t>
            </a:r>
            <a:r>
              <a:rPr lang="en-US" sz="2800" dirty="0">
                <a:solidFill>
                  <a:srgbClr val="000000"/>
                </a:solidFill>
                <a:latin typeface="Lato Light"/>
                <a:sym typeface="Lato Light"/>
              </a:rPr>
              <a:t>, </a:t>
            </a:r>
            <a:r>
              <a:rPr lang="en-US" sz="2800" dirty="0" err="1">
                <a:solidFill>
                  <a:srgbClr val="000000"/>
                </a:solidFill>
                <a:latin typeface="Lato Light"/>
                <a:sym typeface="Lato Light"/>
              </a:rPr>
              <a:t>kan</a:t>
            </a:r>
            <a:r>
              <a:rPr lang="en-US" sz="2800" dirty="0">
                <a:solidFill>
                  <a:srgbClr val="000000"/>
                </a:solidFill>
                <a:latin typeface="Lato Light"/>
                <a:sym typeface="Lato Light"/>
              </a:rPr>
              <a:t> </a:t>
            </a:r>
            <a:r>
              <a:rPr lang="en-US" sz="2800" dirty="0" err="1">
                <a:solidFill>
                  <a:srgbClr val="000000"/>
                </a:solidFill>
                <a:latin typeface="Lato Light"/>
                <a:sym typeface="Lato Light"/>
              </a:rPr>
              <a:t>verka</a:t>
            </a:r>
            <a:r>
              <a:rPr lang="en-US" sz="2800" dirty="0">
                <a:solidFill>
                  <a:srgbClr val="000000"/>
                </a:solidFill>
                <a:latin typeface="Lato Light"/>
                <a:sym typeface="Lato Light"/>
              </a:rPr>
              <a:t> </a:t>
            </a:r>
            <a:r>
              <a:rPr lang="en-US" sz="2800" dirty="0" err="1">
                <a:solidFill>
                  <a:srgbClr val="000000"/>
                </a:solidFill>
                <a:latin typeface="Lato Light"/>
                <a:sym typeface="Lato Light"/>
              </a:rPr>
              <a:t>harmlösa</a:t>
            </a:r>
            <a:r>
              <a:rPr lang="en-US" sz="2800" dirty="0">
                <a:solidFill>
                  <a:srgbClr val="000000"/>
                </a:solidFill>
                <a:latin typeface="Lato Light"/>
                <a:sym typeface="Lato Light"/>
              </a:rPr>
              <a:t>, men med </a:t>
            </a:r>
            <a:r>
              <a:rPr lang="en-US" sz="2800" dirty="0" err="1">
                <a:solidFill>
                  <a:srgbClr val="000000"/>
                </a:solidFill>
                <a:latin typeface="Lato Light"/>
                <a:sym typeface="Lato Light"/>
              </a:rPr>
              <a:t>tiden</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kollektivt</a:t>
            </a:r>
            <a:r>
              <a:rPr lang="en-US" sz="2800" dirty="0">
                <a:solidFill>
                  <a:srgbClr val="000000"/>
                </a:solidFill>
                <a:latin typeface="Lato Light"/>
                <a:sym typeface="Lato Light"/>
              </a:rPr>
              <a:t> </a:t>
            </a:r>
            <a:r>
              <a:rPr lang="en-US" sz="2800" dirty="0" err="1">
                <a:solidFill>
                  <a:srgbClr val="000000"/>
                </a:solidFill>
                <a:latin typeface="Lato Light"/>
                <a:sym typeface="Lato Light"/>
              </a:rPr>
              <a:t>skapar</a:t>
            </a:r>
            <a:r>
              <a:rPr lang="en-US" sz="2800" dirty="0">
                <a:solidFill>
                  <a:srgbClr val="000000"/>
                </a:solidFill>
                <a:latin typeface="Lato Light"/>
                <a:sym typeface="Lato Light"/>
              </a:rPr>
              <a:t> de </a:t>
            </a:r>
            <a:r>
              <a:rPr lang="en-US" sz="2800" dirty="0" err="1">
                <a:solidFill>
                  <a:srgbClr val="000000"/>
                </a:solidFill>
                <a:latin typeface="Lato Light"/>
                <a:sym typeface="Lato Light"/>
              </a:rPr>
              <a:t>osynliga</a:t>
            </a:r>
            <a:r>
              <a:rPr lang="en-US" sz="2800" dirty="0">
                <a:solidFill>
                  <a:srgbClr val="000000"/>
                </a:solidFill>
                <a:latin typeface="Lato Light"/>
                <a:sym typeface="Lato Light"/>
              </a:rPr>
              <a:t> hinder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strider mot </a:t>
            </a:r>
            <a:r>
              <a:rPr lang="en-US" sz="2800" dirty="0" err="1">
                <a:solidFill>
                  <a:srgbClr val="000000"/>
                </a:solidFill>
                <a:latin typeface="Lato Light"/>
                <a:sym typeface="Lato Light"/>
              </a:rPr>
              <a:t>principerna</a:t>
            </a:r>
            <a:r>
              <a:rPr lang="en-US" sz="2800" dirty="0">
                <a:solidFill>
                  <a:srgbClr val="000000"/>
                </a:solidFill>
                <a:latin typeface="Lato Light"/>
                <a:sym typeface="Lato Light"/>
              </a:rPr>
              <a:t> om </a:t>
            </a:r>
            <a:r>
              <a:rPr lang="en-US" sz="2800" dirty="0" err="1">
                <a:solidFill>
                  <a:srgbClr val="000000"/>
                </a:solidFill>
                <a:latin typeface="Lato Light"/>
                <a:sym typeface="Lato Light"/>
              </a:rPr>
              <a:t>jämlikhet</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inkludering</a:t>
            </a:r>
            <a:r>
              <a:rPr lang="en-US" sz="2800" dirty="0">
                <a:solidFill>
                  <a:srgbClr val="000000"/>
                </a:solidFill>
                <a:latin typeface="Lato Light"/>
                <a:sym typeface="Lato Light"/>
              </a:rPr>
              <a:t> </a:t>
            </a:r>
            <a:r>
              <a:rPr lang="en-US" sz="2800" dirty="0" err="1">
                <a:solidFill>
                  <a:srgbClr val="000000"/>
                </a:solidFill>
                <a:latin typeface="Lato Light"/>
                <a:sym typeface="Lato Light"/>
              </a:rPr>
              <a:t>i</a:t>
            </a:r>
            <a:r>
              <a:rPr lang="en-US" sz="2800" dirty="0">
                <a:solidFill>
                  <a:srgbClr val="000000"/>
                </a:solidFill>
                <a:latin typeface="Lato Light"/>
                <a:sym typeface="Lato Light"/>
              </a:rPr>
              <a:t> </a:t>
            </a:r>
            <a:r>
              <a:rPr lang="en-US" sz="2800" dirty="0" err="1">
                <a:solidFill>
                  <a:srgbClr val="000000"/>
                </a:solidFill>
                <a:latin typeface="Lato Light"/>
                <a:sym typeface="Lato Light"/>
              </a:rPr>
              <a:t>kontinuerlig</a:t>
            </a:r>
            <a:r>
              <a:rPr lang="en-US" sz="2800" dirty="0">
                <a:solidFill>
                  <a:srgbClr val="000000"/>
                </a:solidFill>
                <a:latin typeface="Lato Light"/>
                <a:sym typeface="Lato Light"/>
              </a:rPr>
              <a:t> </a:t>
            </a:r>
            <a:r>
              <a:rPr lang="en-US" sz="2800" dirty="0" err="1">
                <a:solidFill>
                  <a:srgbClr val="000000"/>
                </a:solidFill>
                <a:latin typeface="Lato Light"/>
                <a:sym typeface="Lato Light"/>
              </a:rPr>
              <a:t>professionell</a:t>
            </a:r>
            <a:r>
              <a:rPr lang="en-US" sz="2800" dirty="0">
                <a:solidFill>
                  <a:srgbClr val="000000"/>
                </a:solidFill>
                <a:latin typeface="Lato Light"/>
                <a:sym typeface="Lato Light"/>
              </a:rPr>
              <a:t> </a:t>
            </a:r>
            <a:r>
              <a:rPr lang="en-US" sz="2800" dirty="0" err="1">
                <a:solidFill>
                  <a:srgbClr val="000000"/>
                </a:solidFill>
                <a:latin typeface="Lato Light"/>
                <a:sym typeface="Lato Light"/>
              </a:rPr>
              <a:t>utveckling</a:t>
            </a:r>
            <a:r>
              <a:rPr lang="en-US" sz="2800" dirty="0">
                <a:solidFill>
                  <a:srgbClr val="000000"/>
                </a:solidFill>
                <a:latin typeface="Lato Light"/>
                <a:sym typeface="Lato Light"/>
              </a:rPr>
              <a:t>.</a:t>
            </a:r>
          </a:p>
          <a:p>
            <a:pPr marL="92075" indent="-72390" algn="just">
              <a:lnSpc>
                <a:spcPts val="2879"/>
              </a:lnSpc>
              <a:spcBef>
                <a:spcPct val="0"/>
              </a:spcBef>
            </a:pPr>
            <a:endParaRPr lang="en-US" sz="2800" dirty="0">
              <a:solidFill>
                <a:srgbClr val="000000"/>
              </a:solidFill>
              <a:latin typeface="Lato Light"/>
              <a:sym typeface="Lato Light"/>
            </a:endParaRPr>
          </a:p>
          <a:p>
            <a:pPr marL="92075" indent="-72390" algn="just">
              <a:lnSpc>
                <a:spcPts val="2879"/>
              </a:lnSpc>
              <a:spcBef>
                <a:spcPct val="0"/>
              </a:spcBef>
            </a:pPr>
            <a:r>
              <a:rPr lang="en-US" sz="2800" dirty="0">
                <a:solidFill>
                  <a:srgbClr val="000000"/>
                </a:solidFill>
                <a:latin typeface="Lato Light"/>
                <a:sym typeface="Lato Light"/>
              </a:rPr>
              <a:t>Bias </a:t>
            </a:r>
            <a:r>
              <a:rPr lang="en-US" sz="2800" dirty="0" err="1">
                <a:solidFill>
                  <a:srgbClr val="000000"/>
                </a:solidFill>
                <a:latin typeface="Lato Light"/>
                <a:sym typeface="Lato Light"/>
              </a:rPr>
              <a:t>uppstår</a:t>
            </a:r>
            <a:r>
              <a:rPr lang="en-US" sz="2800" dirty="0">
                <a:solidFill>
                  <a:srgbClr val="000000"/>
                </a:solidFill>
                <a:latin typeface="Lato Light"/>
                <a:sym typeface="Lato Light"/>
              </a:rPr>
              <a:t> </a:t>
            </a:r>
            <a:r>
              <a:rPr lang="en-US" sz="2800" dirty="0" err="1">
                <a:solidFill>
                  <a:srgbClr val="000000"/>
                </a:solidFill>
                <a:latin typeface="Lato Light"/>
                <a:sym typeface="Lato Light"/>
              </a:rPr>
              <a:t>i</a:t>
            </a:r>
            <a:r>
              <a:rPr lang="en-US" sz="2800" dirty="0">
                <a:solidFill>
                  <a:srgbClr val="000000"/>
                </a:solidFill>
                <a:latin typeface="Lato Light"/>
                <a:sym typeface="Lato Light"/>
              </a:rPr>
              <a:t> </a:t>
            </a:r>
            <a:r>
              <a:rPr lang="en-US" sz="2800" dirty="0" err="1">
                <a:solidFill>
                  <a:srgbClr val="000000"/>
                </a:solidFill>
                <a:latin typeface="Lato Light"/>
                <a:sym typeface="Lato Light"/>
              </a:rPr>
              <a:t>samspelet</a:t>
            </a:r>
            <a:r>
              <a:rPr lang="en-US" sz="2800" dirty="0">
                <a:solidFill>
                  <a:srgbClr val="000000"/>
                </a:solidFill>
                <a:latin typeface="Lato Light"/>
                <a:sym typeface="Lato Light"/>
              </a:rPr>
              <a:t> </a:t>
            </a:r>
            <a:r>
              <a:rPr lang="en-US" sz="2800" dirty="0" err="1">
                <a:solidFill>
                  <a:srgbClr val="000000"/>
                </a:solidFill>
                <a:latin typeface="Lato Light"/>
                <a:sym typeface="Lato Light"/>
              </a:rPr>
              <a:t>mellan</a:t>
            </a:r>
            <a:r>
              <a:rPr lang="en-US" sz="2800" dirty="0">
                <a:solidFill>
                  <a:srgbClr val="000000"/>
                </a:solidFill>
                <a:latin typeface="Lato Light"/>
                <a:sym typeface="Lato Light"/>
              </a:rPr>
              <a:t> data, </a:t>
            </a:r>
            <a:r>
              <a:rPr lang="en-US" sz="2800" dirty="0" err="1">
                <a:solidFill>
                  <a:srgbClr val="000000"/>
                </a:solidFill>
                <a:latin typeface="Lato Light"/>
                <a:sym typeface="Lato Light"/>
              </a:rPr>
              <a:t>modell</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kontext</a:t>
            </a:r>
            <a:r>
              <a:rPr lang="en-US" sz="2800" dirty="0">
                <a:solidFill>
                  <a:srgbClr val="000000"/>
                </a:solidFill>
                <a:latin typeface="Lato Light"/>
                <a:sym typeface="Lato Light"/>
              </a:rPr>
              <a:t>. </a:t>
            </a:r>
            <a:r>
              <a:rPr lang="en-US" sz="2800" dirty="0" err="1">
                <a:solidFill>
                  <a:srgbClr val="000000"/>
                </a:solidFill>
                <a:latin typeface="Lato Light"/>
                <a:sym typeface="Lato Light"/>
              </a:rPr>
              <a:t>Algoritmen</a:t>
            </a:r>
            <a:r>
              <a:rPr lang="en-US" sz="2800" dirty="0">
                <a:solidFill>
                  <a:srgbClr val="000000"/>
                </a:solidFill>
                <a:latin typeface="Lato Light"/>
                <a:sym typeface="Lato Light"/>
              </a:rPr>
              <a:t> </a:t>
            </a:r>
            <a:r>
              <a:rPr lang="en-US" sz="2800" dirty="0" err="1">
                <a:solidFill>
                  <a:srgbClr val="000000"/>
                </a:solidFill>
                <a:latin typeface="Lato Light"/>
                <a:sym typeface="Lato Light"/>
              </a:rPr>
              <a:t>fungerar</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a:t>
            </a:r>
            <a:r>
              <a:rPr lang="en-US" sz="2800" dirty="0" err="1">
                <a:solidFill>
                  <a:srgbClr val="000000"/>
                </a:solidFill>
                <a:latin typeface="Lato Light"/>
                <a:sym typeface="Lato Light"/>
              </a:rPr>
              <a:t>en</a:t>
            </a:r>
            <a:r>
              <a:rPr lang="en-US" sz="2800" dirty="0">
                <a:solidFill>
                  <a:srgbClr val="000000"/>
                </a:solidFill>
                <a:latin typeface="Lato Light"/>
                <a:sym typeface="Lato Light"/>
              </a:rPr>
              <a:t> </a:t>
            </a:r>
            <a:r>
              <a:rPr lang="en-US" sz="2800" dirty="0" err="1">
                <a:solidFill>
                  <a:srgbClr val="000000"/>
                </a:solidFill>
                <a:latin typeface="Lato Light"/>
                <a:sym typeface="Lato Light"/>
              </a:rPr>
              <a:t>statistisk</a:t>
            </a:r>
            <a:r>
              <a:rPr lang="en-US" sz="2800" dirty="0">
                <a:solidFill>
                  <a:srgbClr val="000000"/>
                </a:solidFill>
                <a:latin typeface="Lato Light"/>
                <a:sym typeface="Lato Light"/>
              </a:rPr>
              <a:t> </a:t>
            </a:r>
            <a:r>
              <a:rPr lang="en-US" sz="2800" dirty="0" err="1">
                <a:solidFill>
                  <a:srgbClr val="000000"/>
                </a:solidFill>
                <a:latin typeface="Lato Light"/>
                <a:sym typeface="Lato Light"/>
              </a:rPr>
              <a:t>spegel</a:t>
            </a:r>
            <a:r>
              <a:rPr lang="en-US" sz="2800" dirty="0">
                <a:solidFill>
                  <a:srgbClr val="000000"/>
                </a:solidFill>
                <a:latin typeface="Lato Light"/>
                <a:sym typeface="Lato Light"/>
              </a:rPr>
              <a:t> av den </a:t>
            </a:r>
            <a:r>
              <a:rPr lang="en-US" sz="2800" dirty="0" err="1">
                <a:solidFill>
                  <a:srgbClr val="000000"/>
                </a:solidFill>
                <a:latin typeface="Lato Light"/>
                <a:sym typeface="Lato Light"/>
              </a:rPr>
              <a:t>tidigare</a:t>
            </a:r>
            <a:r>
              <a:rPr lang="en-US" sz="2800" dirty="0">
                <a:solidFill>
                  <a:srgbClr val="000000"/>
                </a:solidFill>
                <a:latin typeface="Lato Light"/>
                <a:sym typeface="Lato Light"/>
              </a:rPr>
              <a:t> </a:t>
            </a:r>
            <a:r>
              <a:rPr lang="en-US" sz="2800" dirty="0" err="1">
                <a:solidFill>
                  <a:srgbClr val="000000"/>
                </a:solidFill>
                <a:latin typeface="Lato Light"/>
                <a:sym typeface="Lato Light"/>
              </a:rPr>
              <a:t>verkligheten</a:t>
            </a:r>
            <a:r>
              <a:rPr lang="en-US" sz="2800" dirty="0">
                <a:solidFill>
                  <a:srgbClr val="000000"/>
                </a:solidFill>
                <a:latin typeface="Lato Light"/>
                <a:sym typeface="Lato Light"/>
              </a:rPr>
              <a:t>, </a:t>
            </a:r>
            <a:r>
              <a:rPr lang="en-US" sz="2800" dirty="0" err="1">
                <a:solidFill>
                  <a:srgbClr val="000000"/>
                </a:solidFill>
                <a:latin typeface="Lato Light"/>
                <a:sym typeface="Lato Light"/>
              </a:rPr>
              <a:t>utan</a:t>
            </a:r>
            <a:r>
              <a:rPr lang="en-US" sz="2800" dirty="0">
                <a:solidFill>
                  <a:srgbClr val="000000"/>
                </a:solidFill>
                <a:latin typeface="Lato Light"/>
                <a:sym typeface="Lato Light"/>
              </a:rPr>
              <a:t> </a:t>
            </a:r>
            <a:r>
              <a:rPr lang="en-US" sz="2800" dirty="0" err="1">
                <a:solidFill>
                  <a:srgbClr val="000000"/>
                </a:solidFill>
                <a:latin typeface="Lato Light"/>
                <a:sym typeface="Lato Light"/>
              </a:rPr>
              <a:t>möjlighet</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ifrågasätta</a:t>
            </a:r>
            <a:r>
              <a:rPr lang="en-US" sz="2800" dirty="0">
                <a:solidFill>
                  <a:srgbClr val="000000"/>
                </a:solidFill>
                <a:latin typeface="Lato Light"/>
                <a:sym typeface="Lato Light"/>
              </a:rPr>
              <a:t> den.</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583750"/>
            <a:ext cx="8115300" cy="615315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generativa AI-system hänvisar termen "hallucinationer" till situationer där AI:n producerar till synes korrekta, välskrivna och övertygande svar, men som innehåller falsk, felaktig eller overifierbar information.</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verkligheten kan artificiell intelligens inte vara säker på om det den säger är sant, eftersom dess funktion är baserad på statistiska beräkningar: systemet väljer de ord som är mest sannolikt att kombineras med andra och analyserar inte fakta.</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Det är mycket troligt att dessa resultat är korrekta till formen, men felaktiga till innehållet.</a:t>
            </a:r>
          </a:p>
          <a:p>
            <a:pPr marL="0" lvl="0" indent="0" algn="just">
              <a:lnSpc>
                <a:spcPts val="2879"/>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879"/>
              </a:lnSpc>
              <a:spcBef>
                <a:spcPct val="0"/>
              </a:spcBef>
            </a:pPr>
            <a:r>
              <a:rPr lang="en-US" sz="2400" u="none" strike="noStrike">
                <a:solidFill>
                  <a:srgbClr val="000000"/>
                </a:solidFill>
                <a:latin typeface="Lato Light"/>
                <a:ea typeface="Lato Light"/>
                <a:cs typeface="Lato Light"/>
                <a:sym typeface="Lato Light"/>
              </a:rPr>
              <a:t>I samband med yrkesutbildning som syftar till att komma in på arbetsmarknaden är denna aspekt särskilt viktig, eftersom den kan påverka lektionsplanering, kompetensbedömning, studentfeedback och karriärbeslut.</a:t>
            </a:r>
          </a:p>
        </p:txBody>
      </p:sp>
      <p:sp>
        <p:nvSpPr>
          <p:cNvPr id="3" name="TextBox 3"/>
          <p:cNvSpPr txBox="1"/>
          <p:nvPr/>
        </p:nvSpPr>
        <p:spPr>
          <a:xfrm>
            <a:off x="1028700" y="1038225"/>
            <a:ext cx="15540325" cy="1266825"/>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HALLUCINATIONER: VAD ÄR DE OCH HUR KÄNNER MAN IGEN DEM I SAMBAND MED CVET (KOMPULSIV VERTIGO)?</a:t>
            </a:r>
          </a:p>
        </p:txBody>
      </p:sp>
      <p:sp>
        <p:nvSpPr>
          <p:cNvPr id="4" name="Freeform 4"/>
          <p:cNvSpPr/>
          <p:nvPr/>
        </p:nvSpPr>
        <p:spPr>
          <a:xfrm>
            <a:off x="9631479" y="3340936"/>
            <a:ext cx="7943170" cy="4329028"/>
          </a:xfrm>
          <a:custGeom>
            <a:avLst/>
            <a:gdLst/>
            <a:ahLst/>
            <a:cxnLst/>
            <a:rect l="l" t="t" r="r" b="b"/>
            <a:pathLst>
              <a:path w="7943170" h="4329028">
                <a:moveTo>
                  <a:pt x="0" y="0"/>
                </a:moveTo>
                <a:lnTo>
                  <a:pt x="7943170" y="0"/>
                </a:lnTo>
                <a:lnTo>
                  <a:pt x="7943170" y="4329028"/>
                </a:lnTo>
                <a:lnTo>
                  <a:pt x="0" y="43290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9998596" y="4323715"/>
            <a:ext cx="7208938" cy="2351413"/>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a:t>
            </a:r>
            <a:r>
              <a:rPr lang="en-US" sz="2400" u="none" strike="noStrike" dirty="0" err="1">
                <a:solidFill>
                  <a:srgbClr val="000000"/>
                </a:solidFill>
                <a:latin typeface="Lato Light" panose="020F0302020204030203" pitchFamily="34" charset="0"/>
                <a:ea typeface="Canva Sans"/>
                <a:cs typeface="Canva Sans"/>
                <a:sym typeface="Canva Sans"/>
              </a:rPr>
              <a:t>genererade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hallucinationer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uppstår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när</a:t>
            </a:r>
            <a:r>
              <a:rPr lang="en-US" sz="2400" u="none" strike="noStrike" dirty="0">
                <a:solidFill>
                  <a:srgbClr val="000000"/>
                </a:solidFill>
                <a:latin typeface="Lato Light" panose="020F0302020204030203" pitchFamily="34" charset="0"/>
                <a:ea typeface="Canva Sans"/>
                <a:cs typeface="Canva Sans"/>
                <a:sym typeface="Canva Sans"/>
              </a:rPr>
              <a:t> system </a:t>
            </a:r>
            <a:r>
              <a:rPr lang="en-US" sz="2400" u="none" strike="noStrike" dirty="0" err="1">
                <a:solidFill>
                  <a:srgbClr val="000000"/>
                </a:solidFill>
                <a:latin typeface="Lato Light" panose="020F0302020204030203" pitchFamily="34" charset="0"/>
                <a:ea typeface="Canva Sans"/>
                <a:cs typeface="Canva Sans"/>
                <a:sym typeface="Canva Sans"/>
              </a:rPr>
              <a:t>producerar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trovärdig</a:t>
            </a:r>
            <a:r>
              <a:rPr lang="en-US" sz="2400" u="none" strike="noStrike" dirty="0">
                <a:solidFill>
                  <a:srgbClr val="000000"/>
                </a:solidFill>
                <a:latin typeface="Lato Light" panose="020F0302020204030203" pitchFamily="34" charset="0"/>
                <a:ea typeface="Canva Sans"/>
                <a:cs typeface="Canva Sans"/>
                <a:sym typeface="Canva Sans"/>
              </a:rPr>
              <a:t> men </a:t>
            </a:r>
            <a:r>
              <a:rPr lang="en-US" sz="2400" u="none" strike="noStrike" dirty="0" err="1">
                <a:solidFill>
                  <a:srgbClr val="000000"/>
                </a:solidFill>
                <a:latin typeface="Lato Light" panose="020F0302020204030203" pitchFamily="34" charset="0"/>
                <a:ea typeface="Canva Sans"/>
                <a:cs typeface="Canva Sans"/>
                <a:sym typeface="Canva Sans"/>
              </a:rPr>
              <a:t>faktiskt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felaktig</a:t>
            </a:r>
            <a:r>
              <a:rPr lang="en-US" sz="2400" u="none" strike="noStrike" dirty="0">
                <a:solidFill>
                  <a:srgbClr val="000000"/>
                </a:solidFill>
                <a:latin typeface="Lato Light" panose="020F0302020204030203" pitchFamily="34" charset="0"/>
                <a:ea typeface="Canva Sans"/>
                <a:cs typeface="Canva Sans"/>
                <a:sym typeface="Canva Sans"/>
              </a:rPr>
              <a:t> information </a:t>
            </a:r>
            <a:r>
              <a:rPr lang="en-US" sz="2400" u="none" strike="noStrike" dirty="0" err="1">
                <a:solidFill>
                  <a:srgbClr val="000000"/>
                </a:solidFill>
                <a:latin typeface="Lato Light" panose="020F0302020204030203" pitchFamily="34" charset="0"/>
                <a:ea typeface="Canva Sans"/>
                <a:cs typeface="Canva Sans"/>
                <a:sym typeface="Canva Sans"/>
              </a:rPr>
              <a:t>baserad</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på</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probabilistiska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modeller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snarare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än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verifierad</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kunskap</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vilket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utgöra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pedagogiska</a:t>
            </a:r>
            <a:r>
              <a:rPr lang="en-US" sz="2400" u="none" strike="noStrike" dirty="0">
                <a:solidFill>
                  <a:srgbClr val="000000"/>
                </a:solidFill>
                <a:latin typeface="Lato Light" panose="020F0302020204030203" pitchFamily="34" charset="0"/>
                <a:ea typeface="Canva Sans"/>
                <a:cs typeface="Canva Sans"/>
                <a:sym typeface="Canva Sans"/>
              </a:rPr>
              <a:t> risker och </a:t>
            </a:r>
            <a:r>
              <a:rPr lang="en-US" sz="2400" u="none" strike="noStrike" dirty="0" err="1">
                <a:solidFill>
                  <a:srgbClr val="000000"/>
                </a:solidFill>
                <a:latin typeface="Lato Light" panose="020F0302020204030203" pitchFamily="34" charset="0"/>
                <a:ea typeface="Canva Sans"/>
                <a:cs typeface="Canva Sans"/>
                <a:sym typeface="Canva Sans"/>
              </a:rPr>
              <a:t>kräva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kritisk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granskning</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mänsklig</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övervakning</a:t>
            </a:r>
            <a:r>
              <a:rPr lang="en-US" sz="2400" u="none" strike="noStrike" dirty="0">
                <a:solidFill>
                  <a:srgbClr val="000000"/>
                </a:solidFill>
                <a:latin typeface="Lato Light" panose="020F0302020204030203" pitchFamily="34" charset="0"/>
                <a:ea typeface="Canva Sans"/>
                <a:cs typeface="Canva Sans"/>
                <a:sym typeface="Canva Sans"/>
              </a:rPr>
              <a:t> av </a:t>
            </a:r>
            <a:r>
              <a:rPr lang="en-US" sz="2400" u="none" strike="noStrike" dirty="0" err="1">
                <a:solidFill>
                  <a:srgbClr val="000000"/>
                </a:solidFill>
                <a:latin typeface="Lato Light" panose="020F0302020204030203" pitchFamily="34" charset="0"/>
                <a:ea typeface="Canva Sans"/>
                <a:cs typeface="Canva Sans"/>
                <a:sym typeface="Canva Sans"/>
              </a:rPr>
              <a:t>läraren</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294159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BRISTANDE FÖRSTÅELSE FÖR VÄRDERINGAR OCH SAMMANHANG</a:t>
            </a:r>
          </a:p>
        </p:txBody>
      </p:sp>
      <p:sp>
        <p:nvSpPr>
          <p:cNvPr id="3" name="TextBox 3"/>
          <p:cNvSpPr txBox="1"/>
          <p:nvPr/>
        </p:nvSpPr>
        <p:spPr>
          <a:xfrm>
            <a:off x="1028700" y="2163127"/>
            <a:ext cx="16230600" cy="5211699"/>
          </a:xfrm>
          <a:prstGeom prst="rect">
            <a:avLst/>
          </a:prstGeom>
        </p:spPr>
        <p:txBody>
          <a:bodyPr lIns="0" tIns="0" rIns="0" bIns="0" rtlCol="0" anchor="t">
            <a:spAutoFit/>
          </a:bodyPr>
          <a:lstStyle/>
          <a:p>
            <a:pPr marL="0" lvl="0" indent="0" algn="just">
              <a:lnSpc>
                <a:spcPts val="3768"/>
              </a:lnSpc>
              <a:spcBef>
                <a:spcPct val="0"/>
              </a:spcBef>
            </a:pPr>
            <a:r>
              <a:rPr lang="en-US" sz="2400" u="none" strike="noStrike">
                <a:solidFill>
                  <a:srgbClr val="000000"/>
                </a:solidFill>
                <a:latin typeface="Lato Light"/>
                <a:ea typeface="Lato Light"/>
                <a:cs typeface="Lato Light"/>
                <a:sym typeface="Lato Light"/>
              </a:rPr>
              <a:t>Artificiell intelligens är inte riktigt intelligent eftersom den inte helt förstår vad den bearbetar. </a:t>
            </a:r>
          </a:p>
          <a:p>
            <a:pPr marL="0" lvl="0" indent="0" algn="just">
              <a:lnSpc>
                <a:spcPts val="3768"/>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768"/>
              </a:lnSpc>
              <a:spcBef>
                <a:spcPct val="0"/>
              </a:spcBef>
            </a:pPr>
            <a:r>
              <a:rPr lang="en-US" sz="2400" u="none" strike="noStrike">
                <a:solidFill>
                  <a:srgbClr val="000000"/>
                </a:solidFill>
                <a:latin typeface="Lato Light"/>
                <a:ea typeface="Lato Light"/>
                <a:cs typeface="Lato Light"/>
                <a:sym typeface="Lato Light"/>
              </a:rPr>
              <a:t>Den är oförmögen att tolka komplexa individer eller utbildningssituationer, utan förlitar sig istället på statistiska korrelationer mellan data som observerats under utbildningen. Som vi såg tidigare, när ett artificiellt system producerar data, tar en rekommendation inte upp situationens detaljer som en instruktör skulle göra, utan genererar snarare ett troligt resultat som ofta är pedagogiskt otillräckligt.</a:t>
            </a:r>
          </a:p>
          <a:p>
            <a:pPr marL="0" lvl="0" indent="0" algn="just">
              <a:lnSpc>
                <a:spcPts val="3768"/>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768"/>
              </a:lnSpc>
              <a:spcBef>
                <a:spcPct val="0"/>
              </a:spcBef>
            </a:pPr>
            <a:r>
              <a:rPr lang="en-US" sz="2400" u="none" strike="noStrike">
                <a:solidFill>
                  <a:srgbClr val="000000"/>
                </a:solidFill>
                <a:latin typeface="Lato Light"/>
                <a:ea typeface="Lato Light"/>
                <a:cs typeface="Lato Light"/>
                <a:sym typeface="Lato Light"/>
              </a:rPr>
              <a:t>I sammanhang med kontinuerlig utvärdering av resultat (CVET), där den subjektiva komponenten spelar en avgörande roll, kan systemet analysera liknande profiler som gett liknande resultat, men det kan aldrig förklara varför ett visst statistiskt resultat genererades. Detta kan vara användbart som utgångspunkt, men om det inte tolkas medför det risk för uteslutningar och orättvisa beslut.</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84228" y="4503606"/>
            <a:ext cx="10919544" cy="5629041"/>
            <a:chOff x="0" y="0"/>
            <a:chExt cx="10745622" cy="5539384"/>
          </a:xfrm>
        </p:grpSpPr>
        <p:sp>
          <p:nvSpPr>
            <p:cNvPr id="3" name="Freeform 3"/>
            <p:cNvSpPr/>
            <p:nvPr/>
          </p:nvSpPr>
          <p:spPr>
            <a:xfrm>
              <a:off x="0" y="0"/>
              <a:ext cx="10745597" cy="5539359"/>
            </a:xfrm>
            <a:custGeom>
              <a:avLst/>
              <a:gdLst/>
              <a:ahLst/>
              <a:cxnLst/>
              <a:rect l="l" t="t" r="r" b="b"/>
              <a:pathLst>
                <a:path w="10745597" h="5539359">
                  <a:moveTo>
                    <a:pt x="0" y="0"/>
                  </a:moveTo>
                  <a:lnTo>
                    <a:pt x="10745597" y="0"/>
                  </a:lnTo>
                  <a:lnTo>
                    <a:pt x="10745597" y="5539359"/>
                  </a:lnTo>
                  <a:lnTo>
                    <a:pt x="0" y="5539359"/>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942975"/>
            <a:ext cx="16230600" cy="3303651"/>
          </a:xfrm>
          <a:prstGeom prst="rect">
            <a:avLst/>
          </a:prstGeom>
        </p:spPr>
        <p:txBody>
          <a:bodyPr lIns="0" tIns="0" rIns="0" bIns="0" rtlCol="0" anchor="t">
            <a:spAutoFit/>
          </a:bodyPr>
          <a:lstStyle/>
          <a:p>
            <a:pPr marL="0" lvl="0" indent="0" algn="just">
              <a:lnSpc>
                <a:spcPts val="3792"/>
              </a:lnSpc>
              <a:spcBef>
                <a:spcPct val="0"/>
              </a:spcBef>
            </a:pPr>
            <a:r>
              <a:rPr lang="en-US" sz="2400" u="none" strike="noStrike">
                <a:solidFill>
                  <a:srgbClr val="000000"/>
                </a:solidFill>
                <a:latin typeface="Lato Light"/>
                <a:ea typeface="Lato Light"/>
                <a:cs typeface="Lato Light"/>
                <a:sym typeface="Lato Light"/>
              </a:rPr>
              <a:t>Även när AI tillhandahåller mer information genom personlig och snabb uppmärksamhet, tar den endast emot beskrivningar, inte pedagogiska bedömningar.</a:t>
            </a:r>
          </a:p>
          <a:p>
            <a:pPr marL="0" lvl="0" indent="0" algn="just">
              <a:lnSpc>
                <a:spcPts val="37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792"/>
              </a:lnSpc>
              <a:spcBef>
                <a:spcPct val="0"/>
              </a:spcBef>
            </a:pPr>
            <a:r>
              <a:rPr lang="en-US" sz="2400" u="none" strike="noStrike">
                <a:solidFill>
                  <a:srgbClr val="000000"/>
                </a:solidFill>
                <a:latin typeface="Lato Light"/>
                <a:ea typeface="Lato Light"/>
                <a:cs typeface="Lato Light"/>
                <a:sym typeface="Lato Light"/>
              </a:rPr>
              <a:t>Att utvärdera AI-relaterad information är en uppgift som kräver unika mänskliga färdigheter: kunskap om verkliga sammanhang, interpersonella färdigheter och professionellt ansvar.</a:t>
            </a:r>
          </a:p>
          <a:p>
            <a:pPr marL="0" lvl="0" indent="0" algn="just">
              <a:lnSpc>
                <a:spcPts val="37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792"/>
              </a:lnSpc>
              <a:spcBef>
                <a:spcPct val="0"/>
              </a:spcBef>
            </a:pPr>
            <a:r>
              <a:rPr lang="en-US" sz="2400" u="none" strike="noStrike">
                <a:solidFill>
                  <a:srgbClr val="000000"/>
                </a:solidFill>
                <a:latin typeface="Lato Light"/>
                <a:ea typeface="Lato Light"/>
                <a:cs typeface="Lato Light"/>
                <a:sym typeface="Lato Light"/>
              </a:rPr>
              <a:t>En lärares värde ligger i deras förmåga att integrera teknik med pedagogisk urskiljning.</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039781" y="1485900"/>
            <a:ext cx="12315387"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FELAKTIG INFORMATION OCH OKRITISK ANVÄNDNING AV AI</a:t>
            </a:r>
          </a:p>
        </p:txBody>
      </p:sp>
      <p:sp>
        <p:nvSpPr>
          <p:cNvPr id="3" name="TextBox 3"/>
          <p:cNvSpPr txBox="1"/>
          <p:nvPr/>
        </p:nvSpPr>
        <p:spPr>
          <a:xfrm>
            <a:off x="5087716" y="3284016"/>
            <a:ext cx="12219518" cy="3718967"/>
          </a:xfrm>
          <a:prstGeom prst="rect">
            <a:avLst/>
          </a:prstGeom>
        </p:spPr>
        <p:txBody>
          <a:bodyPr lIns="0" tIns="0" rIns="0" bIns="0" rtlCol="0" anchor="t">
            <a:spAutoFit/>
          </a:bodyPr>
          <a:lstStyle/>
          <a:p>
            <a:pPr lvl="0" indent="0" algn="just">
              <a:lnSpc>
                <a:spcPts val="2880"/>
              </a:lnSpc>
              <a:spcBef>
                <a:spcPct val="0"/>
              </a:spcBef>
            </a:pPr>
            <a:r>
              <a:rPr lang="en-US" sz="2800" dirty="0">
                <a:solidFill>
                  <a:srgbClr val="000000"/>
                </a:solidFill>
                <a:latin typeface="Lato Light"/>
                <a:sym typeface="Lato Light"/>
              </a:rPr>
              <a:t>Det </a:t>
            </a:r>
            <a:r>
              <a:rPr lang="en-US" sz="2800" dirty="0" err="1">
                <a:solidFill>
                  <a:srgbClr val="000000"/>
                </a:solidFill>
                <a:latin typeface="Lato Light"/>
                <a:sym typeface="Lato Light"/>
              </a:rPr>
              <a:t>är</a:t>
            </a:r>
            <a:r>
              <a:rPr lang="en-US" sz="2800" dirty="0">
                <a:solidFill>
                  <a:srgbClr val="000000"/>
                </a:solidFill>
                <a:latin typeface="Lato Light"/>
                <a:sym typeface="Lato Light"/>
              </a:rPr>
              <a:t> </a:t>
            </a:r>
            <a:r>
              <a:rPr lang="en-US" sz="2800" dirty="0" err="1">
                <a:solidFill>
                  <a:srgbClr val="000000"/>
                </a:solidFill>
                <a:latin typeface="Lato Light"/>
                <a:sym typeface="Lato Light"/>
              </a:rPr>
              <a:t>viktigt</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förstå</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artificiell</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intelligens</a:t>
            </a:r>
            <a:r>
              <a:rPr lang="en-US" sz="2800" dirty="0">
                <a:solidFill>
                  <a:srgbClr val="000000"/>
                </a:solidFill>
                <a:latin typeface="Lato Light"/>
                <a:sym typeface="Lato Light"/>
              </a:rPr>
              <a:t> </a:t>
            </a:r>
            <a:r>
              <a:rPr lang="en-US" sz="2800" dirty="0" err="1">
                <a:solidFill>
                  <a:srgbClr val="000000"/>
                </a:solidFill>
                <a:latin typeface="Lato Light"/>
                <a:sym typeface="Lato Light"/>
              </a:rPr>
              <a:t>är</a:t>
            </a:r>
            <a:r>
              <a:rPr lang="en-US" sz="2800" dirty="0">
                <a:solidFill>
                  <a:srgbClr val="000000"/>
                </a:solidFill>
                <a:latin typeface="Lato Light"/>
                <a:sym typeface="Lato Light"/>
              </a:rPr>
              <a:t> </a:t>
            </a:r>
            <a:r>
              <a:rPr lang="en-US" sz="2800" dirty="0" err="1">
                <a:solidFill>
                  <a:srgbClr val="000000"/>
                </a:solidFill>
                <a:latin typeface="Lato Light"/>
                <a:sym typeface="Lato Light"/>
              </a:rPr>
              <a:t>ett</a:t>
            </a:r>
            <a:r>
              <a:rPr lang="en-US" sz="2800" dirty="0">
                <a:solidFill>
                  <a:srgbClr val="000000"/>
                </a:solidFill>
                <a:latin typeface="Lato Light"/>
                <a:sym typeface="Lato Light"/>
              </a:rPr>
              <a:t> </a:t>
            </a:r>
            <a:r>
              <a:rPr lang="en-US" sz="2800" dirty="0" err="1">
                <a:solidFill>
                  <a:srgbClr val="000000"/>
                </a:solidFill>
                <a:latin typeface="Lato Light"/>
                <a:sym typeface="Lato Light"/>
              </a:rPr>
              <a:t>verktyg</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a:t>
            </a:r>
            <a:r>
              <a:rPr lang="en-US" sz="2800" dirty="0">
                <a:solidFill>
                  <a:srgbClr val="000000"/>
                </a:solidFill>
                <a:latin typeface="Lato Light"/>
                <a:sym typeface="Lato Light"/>
              </a:rPr>
              <a:t> </a:t>
            </a:r>
            <a:r>
              <a:rPr lang="en-US" sz="2800" dirty="0" err="1">
                <a:solidFill>
                  <a:srgbClr val="000000"/>
                </a:solidFill>
                <a:latin typeface="Lato Light"/>
                <a:sym typeface="Lato Light"/>
              </a:rPr>
              <a:t>ansvarar</a:t>
            </a:r>
            <a:r>
              <a:rPr lang="en-US" sz="2800" dirty="0">
                <a:solidFill>
                  <a:srgbClr val="000000"/>
                </a:solidFill>
                <a:latin typeface="Lato Light"/>
                <a:sym typeface="Lato Light"/>
              </a:rPr>
              <a:t> för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avgöra</a:t>
            </a:r>
            <a:r>
              <a:rPr lang="en-US" sz="2800" dirty="0">
                <a:solidFill>
                  <a:srgbClr val="000000"/>
                </a:solidFill>
                <a:latin typeface="Lato Light"/>
                <a:sym typeface="Lato Light"/>
              </a:rPr>
              <a:t> om information </a:t>
            </a:r>
            <a:r>
              <a:rPr lang="en-US" sz="2800" dirty="0" err="1">
                <a:solidFill>
                  <a:srgbClr val="000000"/>
                </a:solidFill>
                <a:latin typeface="Lato Light"/>
                <a:sym typeface="Lato Light"/>
              </a:rPr>
              <a:t>är</a:t>
            </a:r>
            <a:r>
              <a:rPr lang="en-US" sz="2800" dirty="0">
                <a:solidFill>
                  <a:srgbClr val="000000"/>
                </a:solidFill>
                <a:latin typeface="Lato Light"/>
                <a:sym typeface="Lato Light"/>
              </a:rPr>
              <a:t> </a:t>
            </a:r>
            <a:r>
              <a:rPr lang="en-US" sz="2800" dirty="0" err="1">
                <a:solidFill>
                  <a:srgbClr val="000000"/>
                </a:solidFill>
                <a:latin typeface="Lato Light"/>
                <a:sym typeface="Lato Light"/>
              </a:rPr>
              <a:t>sann</a:t>
            </a:r>
            <a:r>
              <a:rPr lang="en-US" sz="2800" dirty="0">
                <a:solidFill>
                  <a:srgbClr val="000000"/>
                </a:solidFill>
                <a:latin typeface="Lato Light"/>
                <a:sym typeface="Lato Light"/>
              </a:rPr>
              <a:t> </a:t>
            </a:r>
            <a:r>
              <a:rPr lang="en-US" sz="2800" dirty="0" err="1">
                <a:solidFill>
                  <a:srgbClr val="000000"/>
                </a:solidFill>
                <a:latin typeface="Lato Light"/>
                <a:sym typeface="Lato Light"/>
              </a:rPr>
              <a:t>eller</a:t>
            </a:r>
            <a:r>
              <a:rPr lang="en-US" sz="2800" dirty="0">
                <a:solidFill>
                  <a:srgbClr val="000000"/>
                </a:solidFill>
                <a:latin typeface="Lato Light"/>
                <a:sym typeface="Lato Light"/>
              </a:rPr>
              <a:t> </a:t>
            </a:r>
            <a:r>
              <a:rPr lang="en-US" sz="2800" dirty="0" err="1">
                <a:solidFill>
                  <a:srgbClr val="000000"/>
                </a:solidFill>
                <a:latin typeface="Lato Light"/>
                <a:sym typeface="Lato Light"/>
              </a:rPr>
              <a:t>falsk</a:t>
            </a:r>
            <a:r>
              <a:rPr lang="en-US" sz="2800" dirty="0">
                <a:solidFill>
                  <a:srgbClr val="000000"/>
                </a:solidFill>
                <a:latin typeface="Lato Light"/>
                <a:sym typeface="Lato Light"/>
              </a:rPr>
              <a:t>; det </a:t>
            </a:r>
            <a:r>
              <a:rPr lang="en-US" sz="2800" dirty="0" err="1">
                <a:solidFill>
                  <a:srgbClr val="000000"/>
                </a:solidFill>
                <a:latin typeface="Lato Light"/>
                <a:sym typeface="Lato Light"/>
              </a:rPr>
              <a:t>ansvaret</a:t>
            </a:r>
            <a:r>
              <a:rPr lang="en-US" sz="2800" dirty="0">
                <a:solidFill>
                  <a:srgbClr val="000000"/>
                </a:solidFill>
                <a:latin typeface="Lato Light"/>
                <a:sym typeface="Lato Light"/>
              </a:rPr>
              <a:t> </a:t>
            </a:r>
            <a:r>
              <a:rPr lang="en-US" sz="2800" dirty="0" err="1">
                <a:solidFill>
                  <a:srgbClr val="000000"/>
                </a:solidFill>
                <a:latin typeface="Lato Light"/>
                <a:sym typeface="Lato Light"/>
              </a:rPr>
              <a:t>vilar</a:t>
            </a:r>
            <a:r>
              <a:rPr lang="en-US" sz="2800" dirty="0">
                <a:solidFill>
                  <a:srgbClr val="000000"/>
                </a:solidFill>
                <a:latin typeface="Lato Light"/>
                <a:sym typeface="Lato Light"/>
              </a:rPr>
              <a:t> </a:t>
            </a:r>
            <a:r>
              <a:rPr lang="en-US" sz="2800" dirty="0" err="1">
                <a:solidFill>
                  <a:srgbClr val="000000"/>
                </a:solidFill>
                <a:latin typeface="Lato Light"/>
                <a:sym typeface="Lato Light"/>
              </a:rPr>
              <a:t>alltid</a:t>
            </a:r>
            <a:r>
              <a:rPr lang="en-US" sz="2800" dirty="0">
                <a:solidFill>
                  <a:srgbClr val="000000"/>
                </a:solidFill>
                <a:latin typeface="Lato Light"/>
                <a:sym typeface="Lato Light"/>
              </a:rPr>
              <a:t> hos </a:t>
            </a:r>
            <a:r>
              <a:rPr lang="en-US" sz="2800" dirty="0" err="1">
                <a:solidFill>
                  <a:srgbClr val="000000"/>
                </a:solidFill>
                <a:latin typeface="Lato Light"/>
                <a:sym typeface="Lato Light"/>
              </a:rPr>
              <a:t>människor</a:t>
            </a:r>
            <a:r>
              <a:rPr lang="en-US" sz="2800" dirty="0">
                <a:solidFill>
                  <a:srgbClr val="000000"/>
                </a:solidFill>
                <a:latin typeface="Lato Light"/>
                <a:sym typeface="Lato Light"/>
              </a:rPr>
              <a:t>.</a:t>
            </a:r>
          </a:p>
          <a:p>
            <a:pPr lvl="0" indent="0" algn="just">
              <a:lnSpc>
                <a:spcPts val="2880"/>
              </a:lnSpc>
              <a:spcBef>
                <a:spcPct val="0"/>
              </a:spcBef>
            </a:pPr>
            <a:endParaRPr lang="en-US" sz="2800" dirty="0">
              <a:solidFill>
                <a:srgbClr val="000000"/>
              </a:solidFill>
              <a:latin typeface="Lato Light"/>
              <a:sym typeface="Lato Light"/>
            </a:endParaRPr>
          </a:p>
          <a:p>
            <a:pPr lvl="0" indent="0" algn="just">
              <a:lnSpc>
                <a:spcPts val="2880"/>
              </a:lnSpc>
              <a:spcBef>
                <a:spcPct val="0"/>
              </a:spcBef>
            </a:pPr>
            <a:r>
              <a:rPr lang="en-US" sz="2800" dirty="0" err="1">
                <a:solidFill>
                  <a:srgbClr val="000000"/>
                </a:solidFill>
                <a:latin typeface="Lato Light"/>
                <a:sym typeface="Lato Light"/>
              </a:rPr>
              <a:t>Flera</a:t>
            </a:r>
            <a:r>
              <a:rPr lang="en-US" sz="2800" dirty="0">
                <a:solidFill>
                  <a:srgbClr val="000000"/>
                </a:solidFill>
                <a:latin typeface="Lato Light"/>
                <a:sym typeface="Lato Light"/>
              </a:rPr>
              <a:t> studier </a:t>
            </a:r>
            <a:r>
              <a:rPr lang="en-US" sz="2800" dirty="0" err="1">
                <a:solidFill>
                  <a:srgbClr val="000000"/>
                </a:solidFill>
                <a:latin typeface="Lato Light"/>
                <a:sym typeface="Lato Light"/>
              </a:rPr>
              <a:t>har</a:t>
            </a:r>
            <a:r>
              <a:rPr lang="en-US" sz="2800" dirty="0">
                <a:solidFill>
                  <a:srgbClr val="000000"/>
                </a:solidFill>
                <a:latin typeface="Lato Light"/>
                <a:sym typeface="Lato Light"/>
              </a:rPr>
              <a:t> </a:t>
            </a:r>
            <a:r>
              <a:rPr lang="en-US" sz="2800" dirty="0" err="1">
                <a:solidFill>
                  <a:srgbClr val="000000"/>
                </a:solidFill>
                <a:latin typeface="Lato Light"/>
                <a:sym typeface="Lato Light"/>
              </a:rPr>
              <a:t>visat</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felaktig</a:t>
            </a:r>
            <a:r>
              <a:rPr lang="en-US" sz="2800" dirty="0">
                <a:solidFill>
                  <a:srgbClr val="000000"/>
                </a:solidFill>
                <a:latin typeface="Lato Light"/>
                <a:sym typeface="Lato Light"/>
              </a:rPr>
              <a:t> information </a:t>
            </a:r>
            <a:r>
              <a:rPr lang="en-US" sz="2800" dirty="0" err="1">
                <a:solidFill>
                  <a:srgbClr val="000000"/>
                </a:solidFill>
                <a:latin typeface="Lato Light"/>
                <a:sym typeface="Lato Light"/>
              </a:rPr>
              <a:t>sprids</a:t>
            </a:r>
            <a:r>
              <a:rPr lang="en-US" sz="2800" dirty="0">
                <a:solidFill>
                  <a:srgbClr val="000000"/>
                </a:solidFill>
                <a:latin typeface="Lato Light"/>
                <a:sym typeface="Lato Light"/>
              </a:rPr>
              <a:t> </a:t>
            </a:r>
            <a:r>
              <a:rPr lang="en-US" sz="2800" dirty="0" err="1">
                <a:solidFill>
                  <a:srgbClr val="000000"/>
                </a:solidFill>
                <a:latin typeface="Lato Light"/>
                <a:sym typeface="Lato Light"/>
              </a:rPr>
              <a:t>främst</a:t>
            </a:r>
            <a:r>
              <a:rPr lang="en-US" sz="2800" dirty="0">
                <a:solidFill>
                  <a:srgbClr val="000000"/>
                </a:solidFill>
                <a:latin typeface="Lato Light"/>
                <a:sym typeface="Lato Light"/>
              </a:rPr>
              <a:t> </a:t>
            </a:r>
            <a:r>
              <a:rPr lang="en-US" sz="2800" dirty="0" err="1">
                <a:solidFill>
                  <a:srgbClr val="000000"/>
                </a:solidFill>
                <a:latin typeface="Lato Light"/>
                <a:sym typeface="Lato Light"/>
              </a:rPr>
              <a:t>när</a:t>
            </a:r>
            <a:r>
              <a:rPr lang="en-US" sz="2800" dirty="0">
                <a:solidFill>
                  <a:srgbClr val="000000"/>
                </a:solidFill>
                <a:latin typeface="Lato Light"/>
                <a:sym typeface="Lato Light"/>
              </a:rPr>
              <a:t> </a:t>
            </a:r>
            <a:r>
              <a:rPr lang="en-US" sz="2800" dirty="0" err="1">
                <a:solidFill>
                  <a:srgbClr val="000000"/>
                </a:solidFill>
                <a:latin typeface="Lato Light"/>
                <a:sym typeface="Lato Light"/>
              </a:rPr>
              <a:t>användare</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a:t>
            </a:r>
            <a:r>
              <a:rPr lang="en-US" sz="2800" dirty="0">
                <a:solidFill>
                  <a:srgbClr val="000000"/>
                </a:solidFill>
                <a:latin typeface="Lato Light"/>
                <a:sym typeface="Lato Light"/>
              </a:rPr>
              <a:t> </a:t>
            </a:r>
            <a:r>
              <a:rPr lang="en-US" sz="2800" dirty="0" err="1">
                <a:solidFill>
                  <a:srgbClr val="000000"/>
                </a:solidFill>
                <a:latin typeface="Lato Light"/>
                <a:sym typeface="Lato Light"/>
              </a:rPr>
              <a:t>kritiskt</a:t>
            </a:r>
            <a:r>
              <a:rPr lang="en-US" sz="2800" dirty="0">
                <a:solidFill>
                  <a:srgbClr val="000000"/>
                </a:solidFill>
                <a:latin typeface="Lato Light"/>
                <a:sym typeface="Lato Light"/>
              </a:rPr>
              <a:t> </a:t>
            </a:r>
            <a:r>
              <a:rPr lang="en-US" sz="2800" dirty="0" err="1">
                <a:solidFill>
                  <a:srgbClr val="000000"/>
                </a:solidFill>
                <a:latin typeface="Lato Light"/>
                <a:sym typeface="Lato Light"/>
              </a:rPr>
              <a:t>analyserar</a:t>
            </a:r>
            <a:r>
              <a:rPr lang="en-US" sz="2800" dirty="0">
                <a:solidFill>
                  <a:srgbClr val="000000"/>
                </a:solidFill>
                <a:latin typeface="Lato Light"/>
                <a:sym typeface="Lato Light"/>
              </a:rPr>
              <a:t> </a:t>
            </a:r>
            <a:r>
              <a:rPr lang="en-US" sz="2800" dirty="0" err="1">
                <a:solidFill>
                  <a:srgbClr val="000000"/>
                </a:solidFill>
                <a:latin typeface="Lato Light"/>
                <a:sym typeface="Lato Light"/>
              </a:rPr>
              <a:t>källor</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automatiserade</a:t>
            </a:r>
            <a:r>
              <a:rPr lang="en-US" sz="2800" dirty="0">
                <a:solidFill>
                  <a:srgbClr val="000000"/>
                </a:solidFill>
                <a:latin typeface="Lato Light"/>
                <a:sym typeface="Lato Light"/>
              </a:rPr>
              <a:t> </a:t>
            </a:r>
            <a:r>
              <a:rPr lang="en-US" sz="2800" dirty="0" err="1">
                <a:solidFill>
                  <a:srgbClr val="000000"/>
                </a:solidFill>
                <a:latin typeface="Lato Light"/>
                <a:sym typeface="Lato Light"/>
              </a:rPr>
              <a:t>resultat</a:t>
            </a:r>
            <a:r>
              <a:rPr lang="en-US" sz="2800" dirty="0">
                <a:solidFill>
                  <a:srgbClr val="000000"/>
                </a:solidFill>
                <a:latin typeface="Lato Light"/>
                <a:sym typeface="Lato Light"/>
              </a:rPr>
              <a:t>, </a:t>
            </a:r>
            <a:r>
              <a:rPr lang="en-US" sz="2800" dirty="0" err="1">
                <a:solidFill>
                  <a:srgbClr val="000000"/>
                </a:solidFill>
                <a:latin typeface="Lato Light"/>
                <a:sym typeface="Lato Light"/>
              </a:rPr>
              <a:t>oavsett</a:t>
            </a:r>
            <a:r>
              <a:rPr lang="en-US" sz="2800" dirty="0">
                <a:solidFill>
                  <a:srgbClr val="000000"/>
                </a:solidFill>
                <a:latin typeface="Lato Light"/>
                <a:sym typeface="Lato Light"/>
              </a:rPr>
              <a:t> </a:t>
            </a:r>
            <a:r>
              <a:rPr lang="en-US" sz="2800" dirty="0" err="1">
                <a:solidFill>
                  <a:srgbClr val="000000"/>
                </a:solidFill>
                <a:latin typeface="Lato Light"/>
                <a:sym typeface="Lato Light"/>
              </a:rPr>
              <a:t>systemets</a:t>
            </a:r>
            <a:r>
              <a:rPr lang="en-US" sz="2800" dirty="0">
                <a:solidFill>
                  <a:srgbClr val="000000"/>
                </a:solidFill>
                <a:latin typeface="Lato Light"/>
                <a:sym typeface="Lato Light"/>
              </a:rPr>
              <a:t> </a:t>
            </a:r>
            <a:r>
              <a:rPr lang="en-US" sz="2800" dirty="0" err="1">
                <a:solidFill>
                  <a:srgbClr val="000000"/>
                </a:solidFill>
                <a:latin typeface="Lato Light"/>
                <a:sym typeface="Lato Light"/>
              </a:rPr>
              <a:t>tekniska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kvalitet</a:t>
            </a:r>
            <a:r>
              <a:rPr lang="en-US" sz="2800" dirty="0">
                <a:solidFill>
                  <a:srgbClr val="000000"/>
                </a:solidFill>
                <a:latin typeface="Lato Light"/>
                <a:sym typeface="Lato Light"/>
              </a:rPr>
              <a:t> (Wardle och Derakhshan, 2017; Nyhan och Reifler, 2010).</a:t>
            </a:r>
          </a:p>
          <a:p>
            <a:pPr lvl="0" indent="0" algn="just">
              <a:lnSpc>
                <a:spcPts val="2880"/>
              </a:lnSpc>
              <a:spcBef>
                <a:spcPct val="0"/>
              </a:spcBef>
            </a:pPr>
            <a:endParaRPr lang="en-US" sz="2800" dirty="0">
              <a:solidFill>
                <a:srgbClr val="000000"/>
              </a:solidFill>
              <a:latin typeface="Lato Light"/>
              <a:sym typeface="Lato Light"/>
            </a:endParaRPr>
          </a:p>
          <a:p>
            <a:pPr lvl="0" indent="0" algn="just">
              <a:lnSpc>
                <a:spcPts val="2880"/>
              </a:lnSpc>
              <a:spcBef>
                <a:spcPct val="0"/>
              </a:spcBef>
            </a:pPr>
            <a:r>
              <a:rPr lang="en-US" sz="2800" dirty="0">
                <a:solidFill>
                  <a:srgbClr val="000000"/>
                </a:solidFill>
                <a:latin typeface="Lato Light"/>
                <a:sym typeface="Lato Light"/>
              </a:rPr>
              <a:t>Inom </a:t>
            </a:r>
            <a:r>
              <a:rPr lang="en-US" sz="2800" dirty="0" err="1">
                <a:solidFill>
                  <a:srgbClr val="000000"/>
                </a:solidFill>
                <a:latin typeface="Lato Light"/>
                <a:sym typeface="Lato Light"/>
              </a:rPr>
              <a:t>utbildningssystem</a:t>
            </a:r>
            <a:r>
              <a:rPr lang="en-US" sz="2800" dirty="0">
                <a:solidFill>
                  <a:srgbClr val="000000"/>
                </a:solidFill>
                <a:latin typeface="Lato Light"/>
                <a:sym typeface="Lato Light"/>
              </a:rPr>
              <a:t> </a:t>
            </a:r>
            <a:r>
              <a:rPr lang="en-US" sz="2800" dirty="0" err="1">
                <a:solidFill>
                  <a:srgbClr val="000000"/>
                </a:solidFill>
                <a:latin typeface="Lato Light"/>
                <a:sym typeface="Lato Light"/>
              </a:rPr>
              <a:t>finns</a:t>
            </a:r>
            <a:r>
              <a:rPr lang="en-US" sz="2800" dirty="0">
                <a:solidFill>
                  <a:srgbClr val="000000"/>
                </a:solidFill>
                <a:latin typeface="Lato Light"/>
                <a:sym typeface="Lato Light"/>
              </a:rPr>
              <a:t> det </a:t>
            </a:r>
            <a:r>
              <a:rPr lang="en-US" sz="2800" dirty="0" err="1">
                <a:solidFill>
                  <a:srgbClr val="000000"/>
                </a:solidFill>
                <a:latin typeface="Lato Light"/>
                <a:sym typeface="Lato Light"/>
              </a:rPr>
              <a:t>en</a:t>
            </a:r>
            <a:r>
              <a:rPr lang="en-US" sz="2800" dirty="0">
                <a:solidFill>
                  <a:srgbClr val="000000"/>
                </a:solidFill>
                <a:latin typeface="Lato Light"/>
                <a:sym typeface="Lato Light"/>
              </a:rPr>
              <a:t> risk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acceptera</a:t>
            </a:r>
            <a:r>
              <a:rPr lang="en-US" sz="2800" dirty="0">
                <a:solidFill>
                  <a:srgbClr val="000000"/>
                </a:solidFill>
                <a:latin typeface="Lato Light"/>
                <a:sym typeface="Lato Light"/>
              </a:rPr>
              <a:t> </a:t>
            </a:r>
            <a:r>
              <a:rPr lang="en-US" sz="2800" dirty="0" err="1">
                <a:solidFill>
                  <a:srgbClr val="000000"/>
                </a:solidFill>
                <a:latin typeface="Lato Light"/>
                <a:sym typeface="Lato Light"/>
              </a:rPr>
              <a:t>giltig</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välskriven</a:t>
            </a:r>
            <a:r>
              <a:rPr lang="en-US" sz="2800" dirty="0">
                <a:solidFill>
                  <a:srgbClr val="000000"/>
                </a:solidFill>
                <a:latin typeface="Lato Light"/>
                <a:sym typeface="Lato Light"/>
              </a:rPr>
              <a:t> information </a:t>
            </a:r>
            <a:r>
              <a:rPr lang="en-US" sz="2800" dirty="0" err="1">
                <a:solidFill>
                  <a:srgbClr val="000000"/>
                </a:solidFill>
                <a:latin typeface="Lato Light"/>
                <a:sym typeface="Lato Light"/>
              </a:rPr>
              <a:t>när</a:t>
            </a:r>
            <a:r>
              <a:rPr lang="en-US" sz="2800" dirty="0">
                <a:solidFill>
                  <a:srgbClr val="000000"/>
                </a:solidFill>
                <a:latin typeface="Lato Light"/>
                <a:sym typeface="Lato Light"/>
              </a:rPr>
              <a:t> </a:t>
            </a:r>
            <a:r>
              <a:rPr lang="en-US" sz="2800" dirty="0" err="1">
                <a:solidFill>
                  <a:srgbClr val="000000"/>
                </a:solidFill>
                <a:latin typeface="Lato Light"/>
                <a:sym typeface="Lato Light"/>
              </a:rPr>
              <a:t>lärare</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studenter</a:t>
            </a:r>
            <a:r>
              <a:rPr lang="en-US" sz="2800" dirty="0">
                <a:solidFill>
                  <a:srgbClr val="000000"/>
                </a:solidFill>
                <a:latin typeface="Lato Light"/>
                <a:sym typeface="Lato Light"/>
              </a:rPr>
              <a:t> </a:t>
            </a:r>
            <a:r>
              <a:rPr lang="en-US" sz="2800" dirty="0" err="1">
                <a:solidFill>
                  <a:srgbClr val="000000"/>
                </a:solidFill>
                <a:latin typeface="Lato Light"/>
                <a:sym typeface="Lato Light"/>
              </a:rPr>
              <a:t>får</a:t>
            </a:r>
            <a:r>
              <a:rPr lang="en-US" sz="2800" dirty="0">
                <a:solidFill>
                  <a:srgbClr val="000000"/>
                </a:solidFill>
                <a:latin typeface="Lato Light"/>
                <a:sym typeface="Lato Light"/>
              </a:rPr>
              <a:t> den </a:t>
            </a:r>
            <a:r>
              <a:rPr lang="en-US" sz="2800" dirty="0" err="1">
                <a:solidFill>
                  <a:srgbClr val="000000"/>
                </a:solidFill>
                <a:latin typeface="Lato Light"/>
                <a:sym typeface="Lato Light"/>
              </a:rPr>
              <a:t>utan</a:t>
            </a:r>
            <a:r>
              <a:rPr lang="en-US" sz="2800" dirty="0">
                <a:solidFill>
                  <a:srgbClr val="000000"/>
                </a:solidFill>
                <a:latin typeface="Lato Light"/>
                <a:sym typeface="Lato Light"/>
              </a:rPr>
              <a:t> </a:t>
            </a:r>
            <a:r>
              <a:rPr lang="en-US" sz="2800" dirty="0" err="1">
                <a:solidFill>
                  <a:srgbClr val="000000"/>
                </a:solidFill>
                <a:latin typeface="Lato Light"/>
                <a:sym typeface="Lato Light"/>
              </a:rPr>
              <a:t>kritiskt</a:t>
            </a:r>
            <a:r>
              <a:rPr lang="en-US" sz="2800" dirty="0">
                <a:solidFill>
                  <a:srgbClr val="000000"/>
                </a:solidFill>
                <a:latin typeface="Lato Light"/>
                <a:sym typeface="Lato Light"/>
              </a:rPr>
              <a:t> </a:t>
            </a:r>
            <a:r>
              <a:rPr lang="en-US" sz="2800" dirty="0" err="1">
                <a:solidFill>
                  <a:srgbClr val="000000"/>
                </a:solidFill>
                <a:latin typeface="Lato Light"/>
                <a:sym typeface="Lato Light"/>
              </a:rPr>
              <a:t>tänkande</a:t>
            </a:r>
            <a:r>
              <a:rPr lang="en-US" sz="2800" dirty="0">
                <a:solidFill>
                  <a:srgbClr val="000000"/>
                </a:solidFill>
                <a:latin typeface="Lato Light"/>
                <a:sym typeface="Lato Light"/>
              </a:rPr>
              <a:t>.</a:t>
            </a:r>
          </a:p>
        </p:txBody>
      </p:sp>
      <p:grpSp>
        <p:nvGrpSpPr>
          <p:cNvPr id="4" name="Group 4"/>
          <p:cNvGrpSpPr/>
          <p:nvPr/>
        </p:nvGrpSpPr>
        <p:grpSpPr>
          <a:xfrm>
            <a:off x="-2295439" y="0"/>
            <a:ext cx="6901405" cy="10287000"/>
            <a:chOff x="0" y="0"/>
            <a:chExt cx="9201874" cy="13716000"/>
          </a:xfrm>
        </p:grpSpPr>
        <p:sp>
          <p:nvSpPr>
            <p:cNvPr id="5" name="Freeform 5"/>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4"/>
              <a:stretch>
                <a:fillRect/>
              </a:stretch>
            </a:blipFill>
          </p:spPr>
          <p:txBody>
            <a:bodyPr/>
            <a:lstStyle/>
            <a:p>
              <a:endParaRPr lang="es-ES"/>
            </a:p>
          </p:txBody>
        </p:sp>
      </p:gr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81600" y="2095500"/>
            <a:ext cx="12135444" cy="4063420"/>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I </a:t>
            </a:r>
            <a:r>
              <a:rPr lang="en-US" sz="2400" dirty="0" err="1">
                <a:solidFill>
                  <a:srgbClr val="000000"/>
                </a:solidFill>
                <a:latin typeface="Lato Light"/>
                <a:sym typeface="Lato Light"/>
              </a:rPr>
              <a:t>avsaknad</a:t>
            </a:r>
            <a:r>
              <a:rPr lang="en-US" sz="2400" dirty="0">
                <a:solidFill>
                  <a:srgbClr val="000000"/>
                </a:solidFill>
                <a:latin typeface="Lato Light"/>
                <a:sym typeface="Lato Light"/>
              </a:rPr>
              <a:t> av </a:t>
            </a:r>
            <a:r>
              <a:rPr lang="en-US" sz="2400" dirty="0" err="1">
                <a:solidFill>
                  <a:srgbClr val="000000"/>
                </a:solidFill>
                <a:latin typeface="Lato Light"/>
                <a:sym typeface="Lato Light"/>
              </a:rPr>
              <a:t>digitala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kommunikativa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färdigheter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AI-resultat </a:t>
            </a:r>
            <a:r>
              <a:rPr lang="en-US" sz="2400" dirty="0" err="1">
                <a:solidFill>
                  <a:srgbClr val="000000"/>
                </a:solidFill>
                <a:latin typeface="Lato Light"/>
                <a:sym typeface="Lato Light"/>
              </a:rPr>
              <a:t>användas</a:t>
            </a:r>
            <a:r>
              <a:rPr lang="en-US" sz="2400" dirty="0">
                <a:solidFill>
                  <a:srgbClr val="000000"/>
                </a:solidFill>
                <a:latin typeface="Lato Light"/>
                <a:sym typeface="Lato Light"/>
              </a:rPr>
              <a:t> </a:t>
            </a:r>
            <a:r>
              <a:rPr lang="en-US" sz="2400" dirty="0" err="1">
                <a:solidFill>
                  <a:srgbClr val="000000"/>
                </a:solidFill>
                <a:latin typeface="Lato Light"/>
                <a:sym typeface="Lato Light"/>
              </a:rPr>
              <a:t>okritiskt</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utforma</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lärandeaktiviteter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bedöma</a:t>
            </a:r>
            <a:r>
              <a:rPr lang="en-US" sz="2400" dirty="0">
                <a:solidFill>
                  <a:srgbClr val="000000"/>
                </a:solidFill>
                <a:latin typeface="Lato Light"/>
                <a:sym typeface="Lato Light"/>
              </a:rPr>
              <a:t> </a:t>
            </a:r>
            <a:r>
              <a:rPr lang="en-US" sz="2400" dirty="0" err="1">
                <a:solidFill>
                  <a:srgbClr val="000000"/>
                </a:solidFill>
                <a:latin typeface="Lato Light"/>
                <a:sym typeface="Lato Light"/>
              </a:rPr>
              <a:t>färdigheter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genomföra</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utvärderingar</a:t>
            </a:r>
            <a:r>
              <a:rPr lang="en-US" sz="2400" dirty="0">
                <a:solidFill>
                  <a:srgbClr val="000000"/>
                </a:solidFill>
                <a:latin typeface="Lato Light"/>
                <a:sym typeface="Lato Light"/>
              </a:rPr>
              <a:t>.</a:t>
            </a:r>
          </a:p>
          <a:p>
            <a:pPr algn="just">
              <a:lnSpc>
                <a:spcPts val="2880"/>
              </a:lnSpc>
              <a:spcBef>
                <a:spcPct val="0"/>
              </a:spcBef>
            </a:pPr>
            <a:r>
              <a:rPr lang="en-US" sz="2400" dirty="0">
                <a:solidFill>
                  <a:srgbClr val="000000"/>
                </a:solidFill>
                <a:latin typeface="Lato Light"/>
                <a:sym typeface="Lato Light"/>
              </a:rPr>
              <a:t>Vi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bara </a:t>
            </a:r>
            <a:r>
              <a:rPr lang="en-US" sz="2400" dirty="0" err="1">
                <a:solidFill>
                  <a:srgbClr val="000000"/>
                </a:solidFill>
                <a:latin typeface="Lato Light"/>
                <a:sym typeface="Lato Light"/>
              </a:rPr>
              <a:t>skylla</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eftersom</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användbart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sätt</a:t>
            </a:r>
            <a:r>
              <a:rPr lang="en-US" sz="2400" dirty="0">
                <a:solidFill>
                  <a:srgbClr val="000000"/>
                </a:solidFill>
                <a:latin typeface="Lato Light"/>
                <a:sym typeface="Lato Light"/>
              </a:rPr>
              <a:t> och vis </a:t>
            </a:r>
            <a:r>
              <a:rPr lang="en-US" sz="2400" dirty="0" err="1">
                <a:solidFill>
                  <a:srgbClr val="000000"/>
                </a:solidFill>
                <a:latin typeface="Lato Light"/>
                <a:sym typeface="Lato Light"/>
              </a:rPr>
              <a:t>oumbärligt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verktyg</a:t>
            </a:r>
            <a:r>
              <a:rPr lang="en-US" sz="2400" dirty="0">
                <a:solidFill>
                  <a:srgbClr val="000000"/>
                </a:solidFill>
                <a:latin typeface="Lato Light"/>
                <a:sym typeface="Lato Light"/>
              </a:rPr>
              <a:t>.</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Det vi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betona</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samspelet</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teknik</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användare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särskilt</a:t>
            </a:r>
            <a:r>
              <a:rPr lang="en-US" sz="2400" dirty="0">
                <a:solidFill>
                  <a:srgbClr val="000000"/>
                </a:solidFill>
                <a:latin typeface="Lato Light"/>
                <a:sym typeface="Lato Light"/>
              </a:rPr>
              <a:t> om de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undvika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bli</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medlare</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verifierar</a:t>
            </a:r>
            <a:r>
              <a:rPr lang="en-US" sz="2400" dirty="0">
                <a:solidFill>
                  <a:srgbClr val="000000"/>
                </a:solidFill>
                <a:latin typeface="Lato Light"/>
                <a:sym typeface="Lato Light"/>
              </a:rPr>
              <a:t> information och </a:t>
            </a:r>
            <a:r>
              <a:rPr lang="en-US" sz="2400" dirty="0" err="1">
                <a:solidFill>
                  <a:srgbClr val="000000"/>
                </a:solidFill>
                <a:latin typeface="Lato Light"/>
                <a:sym typeface="Lato Light"/>
              </a:rPr>
              <a:t>främjar</a:t>
            </a:r>
            <a:r>
              <a:rPr lang="en-US" sz="2400" dirty="0">
                <a:solidFill>
                  <a:srgbClr val="000000"/>
                </a:solidFill>
                <a:latin typeface="Lato Light"/>
                <a:sym typeface="Lato Light"/>
              </a:rPr>
              <a:t> </a:t>
            </a:r>
            <a:r>
              <a:rPr lang="en-US" sz="2400" dirty="0" err="1">
                <a:solidFill>
                  <a:srgbClr val="000000"/>
                </a:solidFill>
                <a:latin typeface="Lato Light"/>
                <a:sym typeface="Lato Light"/>
              </a:rPr>
              <a:t>aktiva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kontrollmetoder</a:t>
            </a:r>
            <a:r>
              <a:rPr lang="en-US" sz="2400" dirty="0">
                <a:solidFill>
                  <a:srgbClr val="000000"/>
                </a:solidFill>
                <a:latin typeface="Lato Light"/>
                <a:sym typeface="Lato Light"/>
              </a:rPr>
              <a:t>.</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err="1">
                <a:solidFill>
                  <a:srgbClr val="000000"/>
                </a:solidFill>
                <a:latin typeface="Lato Light"/>
                <a:sym typeface="Lato Light"/>
              </a:rPr>
              <a:t>Desinformation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bekämpas</a:t>
            </a:r>
            <a:r>
              <a:rPr lang="en-US" sz="2400" dirty="0">
                <a:solidFill>
                  <a:srgbClr val="000000"/>
                </a:solidFill>
                <a:latin typeface="Lato Light"/>
                <a:sym typeface="Lato Light"/>
              </a:rPr>
              <a:t> </a:t>
            </a:r>
            <a:r>
              <a:rPr lang="en-US" sz="2400" dirty="0" err="1">
                <a:solidFill>
                  <a:srgbClr val="000000"/>
                </a:solidFill>
                <a:latin typeface="Lato Light"/>
                <a:sym typeface="Lato Light"/>
              </a:rPr>
              <a:t>genom</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stärka</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tänkande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a:t>
            </a:r>
            <a:r>
              <a:rPr lang="en-US" sz="2400" dirty="0">
                <a:solidFill>
                  <a:srgbClr val="000000"/>
                </a:solidFill>
                <a:latin typeface="Lato Light"/>
                <a:sym typeface="Lato Light"/>
              </a:rPr>
              <a:t> </a:t>
            </a:r>
            <a:r>
              <a:rPr lang="en-US" sz="2400" dirty="0" err="1">
                <a:solidFill>
                  <a:srgbClr val="000000"/>
                </a:solidFill>
                <a:latin typeface="Lato Light"/>
                <a:sym typeface="Lato Light"/>
              </a:rPr>
              <a:t>källor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främja</a:t>
            </a:r>
            <a:r>
              <a:rPr lang="en-US" sz="2400" dirty="0">
                <a:solidFill>
                  <a:srgbClr val="000000"/>
                </a:solidFill>
                <a:latin typeface="Lato Light"/>
                <a:sym typeface="Lato Light"/>
              </a:rPr>
              <a:t> </a:t>
            </a:r>
            <a:r>
              <a:rPr lang="en-US" sz="2400" dirty="0" err="1">
                <a:solidFill>
                  <a:srgbClr val="000000"/>
                </a:solidFill>
                <a:latin typeface="Lato Light"/>
                <a:sym typeface="Lato Light"/>
              </a:rPr>
              <a:t>metakognitiv</a:t>
            </a:r>
            <a:r>
              <a:rPr lang="en-US" sz="2400" dirty="0">
                <a:solidFill>
                  <a:srgbClr val="000000"/>
                </a:solidFill>
                <a:latin typeface="Lato Light"/>
                <a:sym typeface="Lato Light"/>
              </a:rPr>
              <a:t> </a:t>
            </a:r>
            <a:r>
              <a:rPr lang="en-US" sz="2400" dirty="0" err="1">
                <a:solidFill>
                  <a:srgbClr val="000000"/>
                </a:solidFill>
                <a:latin typeface="Lato Light"/>
                <a:sym typeface="Lato Light"/>
              </a:rPr>
              <a:t>reflektion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snarare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än</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introducera</a:t>
            </a:r>
            <a:r>
              <a:rPr lang="en-US" sz="2400" dirty="0">
                <a:solidFill>
                  <a:srgbClr val="000000"/>
                </a:solidFill>
                <a:latin typeface="Lato Light"/>
                <a:sym typeface="Lato Light"/>
              </a:rPr>
              <a:t> </a:t>
            </a:r>
            <a:r>
              <a:rPr lang="en-US" sz="2400" dirty="0" err="1">
                <a:solidFill>
                  <a:srgbClr val="000000"/>
                </a:solidFill>
                <a:latin typeface="Lato Light"/>
                <a:sym typeface="Lato Light"/>
              </a:rPr>
              <a:t>nya</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verktyg</a:t>
            </a:r>
            <a:r>
              <a:rPr lang="en-US" sz="2400" dirty="0">
                <a:solidFill>
                  <a:srgbClr val="000000"/>
                </a:solidFill>
                <a:latin typeface="Lato Light"/>
                <a:sym typeface="Lato Light"/>
              </a:rPr>
              <a:t>.</a:t>
            </a:r>
          </a:p>
        </p:txBody>
      </p:sp>
      <p:grpSp>
        <p:nvGrpSpPr>
          <p:cNvPr id="3" name="Group 3"/>
          <p:cNvGrpSpPr/>
          <p:nvPr/>
        </p:nvGrpSpPr>
        <p:grpSpPr>
          <a:xfrm>
            <a:off x="12482646" y="7705630"/>
            <a:ext cx="5060099" cy="2324049"/>
            <a:chOff x="0" y="0"/>
            <a:chExt cx="6746799" cy="3098732"/>
          </a:xfrm>
        </p:grpSpPr>
        <p:sp>
          <p:nvSpPr>
            <p:cNvPr id="4" name="Freeform 4"/>
            <p:cNvSpPr/>
            <p:nvPr/>
          </p:nvSpPr>
          <p:spPr>
            <a:xfrm>
              <a:off x="0" y="0"/>
              <a:ext cx="6746875" cy="3098796"/>
            </a:xfrm>
            <a:custGeom>
              <a:avLst/>
              <a:gdLst/>
              <a:ahLst/>
              <a:cxnLst/>
              <a:rect l="l" t="t" r="r" b="b"/>
              <a:pathLst>
                <a:path w="6746875" h="3098796">
                  <a:moveTo>
                    <a:pt x="0" y="774699"/>
                  </a:moveTo>
                  <a:lnTo>
                    <a:pt x="5197475" y="774699"/>
                  </a:lnTo>
                  <a:lnTo>
                    <a:pt x="5197475" y="0"/>
                  </a:lnTo>
                  <a:lnTo>
                    <a:pt x="6746875" y="1549398"/>
                  </a:lnTo>
                  <a:lnTo>
                    <a:pt x="5197475" y="3098796"/>
                  </a:lnTo>
                  <a:lnTo>
                    <a:pt x="5197475" y="2324097"/>
                  </a:lnTo>
                  <a:lnTo>
                    <a:pt x="0" y="2324097"/>
                  </a:lnTo>
                  <a:close/>
                </a:path>
              </a:pathLst>
            </a:custGeom>
            <a:solidFill>
              <a:srgbClr val="92D050"/>
            </a:solidFill>
            <a:ln w="38100" cap="sq">
              <a:solidFill>
                <a:srgbClr val="6B2926"/>
              </a:solidFill>
              <a:prstDash val="solid"/>
              <a:miter/>
            </a:ln>
          </p:spPr>
          <p:txBody>
            <a:bodyPr/>
            <a:lstStyle/>
            <a:p>
              <a:endParaRPr lang="es-ES"/>
            </a:p>
          </p:txBody>
        </p:sp>
        <p:sp>
          <p:nvSpPr>
            <p:cNvPr id="5" name="TextBox 5"/>
            <p:cNvSpPr txBox="1"/>
            <p:nvPr/>
          </p:nvSpPr>
          <p:spPr>
            <a:xfrm>
              <a:off x="0" y="-19050"/>
              <a:ext cx="6746799" cy="3117782"/>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Arial Bold"/>
                  <a:ea typeface="Arial Bold"/>
                  <a:cs typeface="Arial Bold"/>
                  <a:sym typeface="Arial Bold"/>
                  <a:hlinkClick r:id="rId4" tooltip="https://docs.google.com/forms/d/e/1FAIpQLSdokGocZse_7SBgZFtBTLUUUaUMQ2OhPHDoWngpew-g-IDO9Q/viewform"/>
                </a:rPr>
                <a:t>Testa dina kunskaper</a:t>
              </a:r>
            </a:p>
          </p:txBody>
        </p:sp>
      </p:grpSp>
      <p:grpSp>
        <p:nvGrpSpPr>
          <p:cNvPr id="6" name="Group 6"/>
          <p:cNvGrpSpPr/>
          <p:nvPr/>
        </p:nvGrpSpPr>
        <p:grpSpPr>
          <a:xfrm>
            <a:off x="-2295439" y="0"/>
            <a:ext cx="6901405" cy="10287000"/>
            <a:chOff x="0" y="0"/>
            <a:chExt cx="9201874" cy="13716000"/>
          </a:xfrm>
        </p:grpSpPr>
        <p:sp>
          <p:nvSpPr>
            <p:cNvPr id="7" name="Freeform 7"/>
            <p:cNvSpPr/>
            <p:nvPr/>
          </p:nvSpPr>
          <p:spPr>
            <a:xfrm>
              <a:off x="0" y="0"/>
              <a:ext cx="9201912" cy="13716000"/>
            </a:xfrm>
            <a:custGeom>
              <a:avLst/>
              <a:gdLst/>
              <a:ahLst/>
              <a:cxnLst/>
              <a:rect l="l" t="t" r="r" b="b"/>
              <a:pathLst>
                <a:path w="9201912" h="13716000">
                  <a:moveTo>
                    <a:pt x="0" y="0"/>
                  </a:moveTo>
                  <a:lnTo>
                    <a:pt x="9201912" y="0"/>
                  </a:lnTo>
                  <a:lnTo>
                    <a:pt x="9201912" y="13716000"/>
                  </a:lnTo>
                  <a:lnTo>
                    <a:pt x="0" y="13716000"/>
                  </a:lnTo>
                  <a:lnTo>
                    <a:pt x="0" y="0"/>
                  </a:lnTo>
                  <a:close/>
                </a:path>
              </a:pathLst>
            </a:custGeom>
            <a:blipFill>
              <a:blip r:embed="rId5"/>
              <a:stretch>
                <a:fillRect/>
              </a:stretch>
            </a:blipFill>
          </p:spPr>
          <p:txBody>
            <a:bodyPr/>
            <a:lstStyle/>
            <a:p>
              <a:endParaRPr lang="es-ES"/>
            </a:p>
          </p:txBody>
        </p:sp>
      </p:gr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61709"/>
            <a:ext cx="6236051" cy="8031099"/>
          </a:xfrm>
          <a:prstGeom prst="rect">
            <a:avLst/>
          </a:prstGeom>
        </p:spPr>
        <p:txBody>
          <a:bodyPr lIns="0" tIns="0" rIns="0" bIns="0" rtlCol="0" anchor="t">
            <a:spAutoFit/>
          </a:bodyPr>
          <a:lstStyle/>
          <a:p>
            <a:pPr marL="0" lvl="0" indent="0" algn="l">
              <a:lnSpc>
                <a:spcPts val="9107"/>
              </a:lnSpc>
              <a:spcBef>
                <a:spcPct val="0"/>
              </a:spcBef>
            </a:pPr>
            <a:r>
              <a:rPr lang="en-US" sz="6599" u="none" strike="noStrike" dirty="0">
                <a:solidFill>
                  <a:srgbClr val="000000"/>
                </a:solidFill>
                <a:latin typeface="Oswald"/>
                <a:ea typeface="Oswald"/>
                <a:cs typeface="Oswald"/>
                <a:sym typeface="Oswald"/>
              </a:rPr>
              <a:t>ENHET 3:</a:t>
            </a:r>
          </a:p>
          <a:p>
            <a:pPr marL="0" lvl="0" indent="0" algn="l">
              <a:lnSpc>
                <a:spcPts val="9107"/>
              </a:lnSpc>
              <a:spcBef>
                <a:spcPct val="0"/>
              </a:spcBef>
            </a:pPr>
            <a:r>
              <a:rPr lang="en-US" sz="6599" u="none" strike="noStrike" dirty="0">
                <a:solidFill>
                  <a:srgbClr val="000000"/>
                </a:solidFill>
                <a:latin typeface="Oswald"/>
                <a:ea typeface="Oswald"/>
                <a:cs typeface="Oswald"/>
                <a:sym typeface="Oswald"/>
              </a:rPr>
              <a:t>TILLÄMPA ETISKA RESONEMANGSMODELLER I UTBILDNINGS- OCH BEDÖMNINGSSAMMANHANG</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19300"/>
            <a:ext cx="16230600" cy="4807213"/>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Denna </a:t>
            </a:r>
            <a:r>
              <a:rPr lang="en-US" sz="2400" dirty="0" err="1">
                <a:solidFill>
                  <a:srgbClr val="000000"/>
                </a:solidFill>
                <a:latin typeface="Lato Light"/>
                <a:sym typeface="Lato Light"/>
              </a:rPr>
              <a:t>modul</a:t>
            </a:r>
            <a:r>
              <a:rPr lang="en-US" sz="2400" dirty="0">
                <a:solidFill>
                  <a:srgbClr val="000000"/>
                </a:solidFill>
                <a:latin typeface="Lato Light"/>
                <a:sym typeface="Lato Light"/>
              </a:rPr>
              <a:t> </a:t>
            </a:r>
            <a:r>
              <a:rPr lang="en-US" sz="2400" dirty="0" err="1">
                <a:solidFill>
                  <a:srgbClr val="000000"/>
                </a:solidFill>
                <a:latin typeface="Lato Light"/>
                <a:sym typeface="Lato Light"/>
              </a:rPr>
              <a:t>fokuserar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tillämpningen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resonemangsmodeller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implementeras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fortbildning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där</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kommer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påverka</a:t>
            </a:r>
            <a:r>
              <a:rPr lang="en-US" sz="2400" dirty="0">
                <a:solidFill>
                  <a:srgbClr val="000000"/>
                </a:solidFill>
                <a:latin typeface="Lato Light"/>
                <a:sym typeface="Lato Light"/>
              </a:rPr>
              <a:t> </a:t>
            </a:r>
            <a:r>
              <a:rPr lang="en-US" sz="2400" dirty="0" err="1">
                <a:solidFill>
                  <a:srgbClr val="000000"/>
                </a:solidFill>
                <a:latin typeface="Lato Light"/>
                <a:sym typeface="Lato Light"/>
              </a:rPr>
              <a:t>kompetensbedömningsprogram</a:t>
            </a:r>
            <a:r>
              <a:rPr lang="en-US" sz="2400" dirty="0">
                <a:solidFill>
                  <a:srgbClr val="000000"/>
                </a:solidFill>
                <a:latin typeface="Lato Light"/>
                <a:sym typeface="Lato Light"/>
              </a:rPr>
              <a:t>, </a:t>
            </a:r>
            <a:r>
              <a:rPr lang="en-US" sz="2400" dirty="0" err="1">
                <a:solidFill>
                  <a:srgbClr val="000000"/>
                </a:solidFill>
                <a:latin typeface="Lato Light"/>
                <a:sym typeface="Lato Light"/>
              </a:rPr>
              <a:t>karriärvägledning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möjligheter</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yrkesutbildning</a:t>
            </a:r>
            <a:r>
              <a:rPr lang="en-US" sz="2400" dirty="0">
                <a:solidFill>
                  <a:srgbClr val="000000"/>
                </a:solidFill>
                <a:latin typeface="Lato Light"/>
                <a:sym typeface="Lato Light"/>
              </a:rPr>
              <a: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err="1">
                <a:solidFill>
                  <a:srgbClr val="000000"/>
                </a:solidFill>
                <a:latin typeface="Lato Light"/>
                <a:sym typeface="Lato Light"/>
              </a:rPr>
              <a:t>Genom</a:t>
            </a:r>
            <a:r>
              <a:rPr lang="en-US" sz="2400" dirty="0">
                <a:solidFill>
                  <a:srgbClr val="000000"/>
                </a:solidFill>
                <a:latin typeface="Lato Light"/>
                <a:sym typeface="Lato Light"/>
              </a:rPr>
              <a:t> </a:t>
            </a:r>
            <a:r>
              <a:rPr lang="en-US" sz="2400" dirty="0" err="1">
                <a:solidFill>
                  <a:srgbClr val="000000"/>
                </a:solidFill>
                <a:latin typeface="Lato Light"/>
                <a:sym typeface="Lato Light"/>
              </a:rPr>
              <a:t>realistiska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exempel</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kommer</a:t>
            </a:r>
            <a:r>
              <a:rPr lang="en-US" sz="2400" dirty="0">
                <a:solidFill>
                  <a:srgbClr val="000000"/>
                </a:solidFill>
                <a:latin typeface="Lato Light"/>
                <a:sym typeface="Lato Light"/>
              </a:rPr>
              <a:t> du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a:t>
            </a:r>
            <a:r>
              <a:rPr lang="en-US" sz="2400" dirty="0">
                <a:solidFill>
                  <a:srgbClr val="000000"/>
                </a:solidFill>
                <a:latin typeface="Lato Light"/>
                <a:sym typeface="Lato Light"/>
              </a:rPr>
              <a:t> dig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aldrig</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förutom</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lösning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ökar</a:t>
            </a:r>
            <a:r>
              <a:rPr lang="en-US" sz="2400" dirty="0">
                <a:solidFill>
                  <a:srgbClr val="000000"/>
                </a:solidFill>
                <a:latin typeface="Lato Light"/>
                <a:sym typeface="Lato Light"/>
              </a:rPr>
              <a:t> </a:t>
            </a:r>
            <a:r>
              <a:rPr lang="en-US" sz="2400" dirty="0" err="1">
                <a:solidFill>
                  <a:srgbClr val="000000"/>
                </a:solidFill>
                <a:latin typeface="Lato Light"/>
                <a:sym typeface="Lato Light"/>
              </a:rPr>
              <a:t>ditt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lärare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etik</a:t>
            </a:r>
            <a:r>
              <a:rPr lang="en-US" sz="2400" dirty="0">
                <a:solidFill>
                  <a:srgbClr val="000000"/>
                </a:solidFill>
                <a:latin typeface="Lato Light"/>
                <a:sym typeface="Lato Light"/>
              </a:rPr>
              <a:t> </a:t>
            </a:r>
            <a:r>
              <a:rPr lang="en-US" sz="2400" dirty="0" err="1">
                <a:solidFill>
                  <a:srgbClr val="000000"/>
                </a:solidFill>
                <a:latin typeface="Lato Light"/>
                <a:sym typeface="Lato Light"/>
              </a:rPr>
              <a:t>aldrig</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kommer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uppsättning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regler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följa</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process av </a:t>
            </a:r>
            <a:r>
              <a:rPr lang="en-US" sz="2400" dirty="0" err="1">
                <a:solidFill>
                  <a:srgbClr val="000000"/>
                </a:solidFill>
                <a:latin typeface="Lato Light"/>
                <a:sym typeface="Lato Light"/>
              </a:rPr>
              <a:t>kontextualiserad</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utvärdering</a:t>
            </a:r>
            <a:r>
              <a:rPr lang="en-US" sz="2400" dirty="0">
                <a:solidFill>
                  <a:srgbClr val="000000"/>
                </a:solidFill>
                <a:latin typeface="Lato Light"/>
                <a:sym typeface="Lato Light"/>
              </a:rPr>
              <a: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Denna </a:t>
            </a:r>
            <a:r>
              <a:rPr lang="en-US" sz="2400" dirty="0" err="1">
                <a:solidFill>
                  <a:srgbClr val="000000"/>
                </a:solidFill>
                <a:latin typeface="Lato Light"/>
                <a:sym typeface="Lato Light"/>
              </a:rPr>
              <a:t>modul</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förstärker</a:t>
            </a:r>
            <a:r>
              <a:rPr lang="en-US" sz="2400" dirty="0">
                <a:solidFill>
                  <a:srgbClr val="000000"/>
                </a:solidFill>
                <a:latin typeface="Lato Light"/>
                <a:sym typeface="Lato Light"/>
              </a:rPr>
              <a:t> </a:t>
            </a:r>
            <a:r>
              <a:rPr lang="en-US" sz="2400" dirty="0" err="1">
                <a:solidFill>
                  <a:srgbClr val="000000"/>
                </a:solidFill>
                <a:latin typeface="Lato Light"/>
                <a:sym typeface="Lato Light"/>
              </a:rPr>
              <a:t>konceptet</a:t>
            </a:r>
            <a:r>
              <a:rPr lang="en-US" sz="2400" dirty="0">
                <a:solidFill>
                  <a:srgbClr val="000000"/>
                </a:solidFill>
                <a:latin typeface="Lato Light"/>
                <a:sym typeface="Lato Light"/>
              </a:rPr>
              <a:t> med </a:t>
            </a:r>
            <a:r>
              <a:rPr lang="en-US" sz="2400" dirty="0" err="1">
                <a:solidFill>
                  <a:srgbClr val="000000"/>
                </a:solidFill>
                <a:latin typeface="Lato Light"/>
                <a:sym typeface="Lato Light"/>
              </a:rPr>
              <a:t>utbildaren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medlare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integrerar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kunskap</a:t>
            </a:r>
            <a:r>
              <a:rPr lang="en-US" sz="2400" dirty="0">
                <a:solidFill>
                  <a:srgbClr val="000000"/>
                </a:solidFill>
                <a:latin typeface="Lato Light"/>
                <a:sym typeface="Lato Light"/>
              </a:rPr>
              <a:t> om den </a:t>
            </a:r>
            <a:r>
              <a:rPr lang="en-US" sz="2400" dirty="0" err="1">
                <a:solidFill>
                  <a:srgbClr val="000000"/>
                </a:solidFill>
                <a:latin typeface="Lato Light"/>
                <a:sym typeface="Lato Light"/>
              </a:rPr>
              <a:t>verkliga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kontexten</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utbildningsrelationer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värdena</a:t>
            </a:r>
            <a:r>
              <a:rPr lang="en-US" sz="2400" dirty="0">
                <a:solidFill>
                  <a:srgbClr val="000000"/>
                </a:solidFill>
                <a:latin typeface="Lato Light"/>
                <a:sym typeface="Lato Light"/>
              </a:rPr>
              <a:t> </a:t>
            </a:r>
            <a:r>
              <a:rPr lang="en-US" sz="2400" dirty="0" err="1">
                <a:solidFill>
                  <a:srgbClr val="000000"/>
                </a:solidFill>
                <a:latin typeface="Lato Light"/>
                <a:sym typeface="Lato Light"/>
              </a:rPr>
              <a:t>jämlikhet</a:t>
            </a:r>
            <a:r>
              <a:rPr lang="en-US" sz="2400" dirty="0">
                <a:solidFill>
                  <a:srgbClr val="000000"/>
                </a:solidFill>
                <a:latin typeface="Lato Light"/>
                <a:sym typeface="Lato Light"/>
              </a:rPr>
              <a:t>, </a:t>
            </a:r>
            <a:r>
              <a:rPr lang="en-US" sz="2400" dirty="0" err="1">
                <a:solidFill>
                  <a:srgbClr val="000000"/>
                </a:solidFill>
                <a:latin typeface="Lato Light"/>
                <a:sym typeface="Lato Light"/>
              </a:rPr>
              <a:t>inkludering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mänskligt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skydd</a:t>
            </a:r>
            <a:r>
              <a:rPr lang="en-US" sz="2400" dirty="0">
                <a:solidFill>
                  <a:srgbClr val="000000"/>
                </a:solidFill>
                <a:latin typeface="Lato Light"/>
                <a:sym typeface="Lato Light"/>
              </a:rPr>
              <a: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err="1">
                <a:solidFill>
                  <a:srgbClr val="000000"/>
                </a:solidFill>
                <a:latin typeface="Lato Light"/>
                <a:sym typeface="Lato Light"/>
              </a:rPr>
              <a:t>När</a:t>
            </a:r>
            <a:r>
              <a:rPr lang="en-US" sz="2400" dirty="0">
                <a:solidFill>
                  <a:srgbClr val="000000"/>
                </a:solidFill>
                <a:latin typeface="Lato Light"/>
                <a:sym typeface="Lato Light"/>
              </a:rPr>
              <a:t> du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konsulterar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AI-expert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du </a:t>
            </a:r>
            <a:r>
              <a:rPr lang="en-US" sz="2400" dirty="0" err="1">
                <a:solidFill>
                  <a:srgbClr val="000000"/>
                </a:solidFill>
                <a:latin typeface="Lato Light"/>
                <a:sym typeface="Lato Light"/>
              </a:rPr>
              <a:t>känna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ditt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ökat</a:t>
            </a:r>
            <a:r>
              <a:rPr lang="en-US" sz="2400" dirty="0">
                <a:solidFill>
                  <a:srgbClr val="000000"/>
                </a:solidFill>
                <a:latin typeface="Lato Light"/>
                <a:sym typeface="Lato Light"/>
              </a:rPr>
              <a:t>. Men </a:t>
            </a:r>
            <a:r>
              <a:rPr lang="en-US" sz="2400" dirty="0" err="1">
                <a:solidFill>
                  <a:srgbClr val="000000"/>
                </a:solidFill>
                <a:latin typeface="Lato Light"/>
                <a:sym typeface="Lato Light"/>
              </a:rPr>
              <a:t>genom</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tillämpa</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resonemangsmodeller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AI </a:t>
            </a:r>
            <a:r>
              <a:rPr lang="en-US" sz="2400" dirty="0" err="1">
                <a:solidFill>
                  <a:srgbClr val="000000"/>
                </a:solidFill>
                <a:latin typeface="Lato Light"/>
                <a:sym typeface="Lato Light"/>
              </a:rPr>
              <a:t>omvandlas</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från</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potentiell</a:t>
            </a:r>
            <a:r>
              <a:rPr lang="en-US" sz="2400" dirty="0">
                <a:solidFill>
                  <a:srgbClr val="000000"/>
                </a:solidFill>
                <a:latin typeface="Lato Light"/>
                <a:sym typeface="Lato Light"/>
              </a:rPr>
              <a:t> risk till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ansvarsfullt</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rättvist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människocentrerat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utbildningsverktyg</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714375"/>
            <a:ext cx="14507799"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dirty="0">
                <a:solidFill>
                  <a:srgbClr val="000000"/>
                </a:solidFill>
                <a:latin typeface="Oswald"/>
                <a:ea typeface="Oswald"/>
                <a:cs typeface="Oswald"/>
                <a:sym typeface="Oswald"/>
              </a:rPr>
              <a:t>UTBILDNINGSBESLUT OCH LÄRARENS ETISKA ANSVAR</a:t>
            </a:r>
          </a:p>
        </p:txBody>
      </p:sp>
      <p:sp>
        <p:nvSpPr>
          <p:cNvPr id="3" name="TextBox 3"/>
          <p:cNvSpPr txBox="1"/>
          <p:nvPr/>
        </p:nvSpPr>
        <p:spPr>
          <a:xfrm>
            <a:off x="1062228" y="1841849"/>
            <a:ext cx="16230600" cy="1832040"/>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En </a:t>
            </a:r>
            <a:r>
              <a:rPr lang="en-US" sz="2400" dirty="0" err="1">
                <a:solidFill>
                  <a:srgbClr val="000000"/>
                </a:solidFill>
                <a:latin typeface="Lato Light"/>
                <a:sym typeface="Lato Light"/>
              </a:rPr>
              <a:t>utbildares</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utbildningsområdet</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aldrig</a:t>
            </a:r>
            <a:r>
              <a:rPr lang="en-US" sz="2400" dirty="0">
                <a:solidFill>
                  <a:srgbClr val="000000"/>
                </a:solidFill>
                <a:latin typeface="Lato Light"/>
                <a:sym typeface="Lato Light"/>
              </a:rPr>
              <a:t> </a:t>
            </a:r>
            <a:r>
              <a:rPr lang="en-US" sz="2400" dirty="0" err="1">
                <a:solidFill>
                  <a:srgbClr val="000000"/>
                </a:solidFill>
                <a:latin typeface="Lato Light"/>
                <a:sym typeface="Lato Light"/>
              </a:rPr>
              <a:t>neutralt</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enbart</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tekniskt</a:t>
            </a:r>
            <a:r>
              <a:rPr lang="en-US" sz="2400" dirty="0">
                <a:solidFill>
                  <a:srgbClr val="000000"/>
                </a:solidFill>
                <a:latin typeface="Lato Light"/>
                <a:sym typeface="Lato Light"/>
              </a:rPr>
              <a:t>.</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Deras </a:t>
            </a:r>
            <a:r>
              <a:rPr lang="en-US" sz="2400" dirty="0" err="1">
                <a:solidFill>
                  <a:srgbClr val="000000"/>
                </a:solidFill>
                <a:latin typeface="Lato Light"/>
                <a:sym typeface="Lato Light"/>
              </a:rPr>
              <a:t>handlingar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alltid</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a:t>
            </a:r>
            <a:r>
              <a:rPr lang="en-US" sz="2400" dirty="0">
                <a:solidFill>
                  <a:srgbClr val="000000"/>
                </a:solidFill>
                <a:latin typeface="Lato Light"/>
                <a:sym typeface="Lato Light"/>
              </a:rPr>
              <a:t>, social och </a:t>
            </a:r>
            <a:r>
              <a:rPr lang="en-US" sz="2400" dirty="0" err="1">
                <a:solidFill>
                  <a:srgbClr val="000000"/>
                </a:solidFill>
                <a:latin typeface="Lato Light"/>
                <a:sym typeface="Lato Light"/>
              </a:rPr>
              <a:t>reglerande</a:t>
            </a:r>
            <a:r>
              <a:rPr lang="en-US" sz="2400" dirty="0">
                <a:solidFill>
                  <a:srgbClr val="000000"/>
                </a:solidFill>
                <a:latin typeface="Lato Light"/>
                <a:sym typeface="Lato Light"/>
              </a:rPr>
              <a:t> dimension, </a:t>
            </a:r>
            <a:r>
              <a:rPr lang="en-US" sz="2400" dirty="0" err="1">
                <a:solidFill>
                  <a:srgbClr val="000000"/>
                </a:solidFill>
                <a:latin typeface="Lato Light"/>
                <a:sym typeface="Lato Light"/>
              </a:rPr>
              <a:t>eftersom</a:t>
            </a:r>
            <a:r>
              <a:rPr lang="en-US" sz="2400" dirty="0">
                <a:solidFill>
                  <a:srgbClr val="000000"/>
                </a:solidFill>
                <a:latin typeface="Lato Light"/>
                <a:sym typeface="Lato Light"/>
              </a:rPr>
              <a:t> de </a:t>
            </a:r>
            <a:r>
              <a:rPr lang="en-US" sz="2400" dirty="0" err="1">
                <a:solidFill>
                  <a:srgbClr val="000000"/>
                </a:solidFill>
                <a:latin typeface="Lato Light"/>
                <a:sym typeface="Lato Light"/>
              </a:rPr>
              <a:t>påverkar</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lärandemöjligheter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vägledning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karriärvägar</a:t>
            </a:r>
            <a:r>
              <a:rPr lang="en-US" sz="2400" dirty="0">
                <a:solidFill>
                  <a:srgbClr val="000000"/>
                </a:solidFill>
                <a:latin typeface="Lato Light"/>
                <a:sym typeface="Lato Light"/>
              </a:rPr>
              <a:t>. I dessa </a:t>
            </a:r>
            <a:r>
              <a:rPr lang="en-US" sz="2400" dirty="0" err="1">
                <a:solidFill>
                  <a:srgbClr val="000000"/>
                </a:solidFill>
                <a:latin typeface="Lato Light"/>
                <a:sym typeface="Lato Light"/>
              </a:rPr>
              <a:t>sammanhang</a:t>
            </a:r>
            <a:r>
              <a:rPr lang="en-US" sz="2400" dirty="0">
                <a:solidFill>
                  <a:srgbClr val="000000"/>
                </a:solidFill>
                <a:latin typeface="Lato Light"/>
                <a:sym typeface="Lato Light"/>
              </a:rPr>
              <a:t>, </a:t>
            </a:r>
            <a:r>
              <a:rPr lang="en-US" sz="2400" dirty="0" err="1">
                <a:solidFill>
                  <a:srgbClr val="000000"/>
                </a:solidFill>
                <a:latin typeface="Lato Light"/>
                <a:sym typeface="Lato Light"/>
              </a:rPr>
              <a:t>där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bedömnings</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personaliserings</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utbildningsprocesser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viktigt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tydligt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skilja</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a:t>
            </a:r>
          </a:p>
        </p:txBody>
      </p:sp>
      <p:sp>
        <p:nvSpPr>
          <p:cNvPr id="4" name="Freeform 4"/>
          <p:cNvSpPr/>
          <p:nvPr/>
        </p:nvSpPr>
        <p:spPr>
          <a:xfrm>
            <a:off x="9631206" y="4380844"/>
            <a:ext cx="8261717" cy="4502636"/>
          </a:xfrm>
          <a:custGeom>
            <a:avLst/>
            <a:gdLst/>
            <a:ahLst/>
            <a:cxnLst/>
            <a:rect l="l" t="t" r="r" b="b"/>
            <a:pathLst>
              <a:path w="8261717" h="4502636">
                <a:moveTo>
                  <a:pt x="0" y="0"/>
                </a:moveTo>
                <a:lnTo>
                  <a:pt x="8261718" y="0"/>
                </a:lnTo>
                <a:lnTo>
                  <a:pt x="8261718" y="4502636"/>
                </a:lnTo>
                <a:lnTo>
                  <a:pt x="0" y="45026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9970348" y="5450427"/>
            <a:ext cx="7583433" cy="2351413"/>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Utbildningsbeslut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konkreta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konsekvenser</a:t>
            </a:r>
            <a:r>
              <a:rPr lang="en-US" sz="2400" u="none" strike="noStrike" dirty="0">
                <a:solidFill>
                  <a:srgbClr val="000000"/>
                </a:solidFill>
                <a:latin typeface="Lato Light" panose="020F0302020204030203" pitchFamily="34" charset="0"/>
                <a:ea typeface="Canva Sans"/>
                <a:cs typeface="Canva Sans"/>
                <a:sym typeface="Canva Sans"/>
              </a:rPr>
              <a:t> för </a:t>
            </a:r>
            <a:r>
              <a:rPr lang="en-US" sz="2400" u="none" strike="noStrike" dirty="0" err="1">
                <a:solidFill>
                  <a:srgbClr val="000000"/>
                </a:solidFill>
                <a:latin typeface="Lato Light" panose="020F0302020204030203" pitchFamily="34" charset="0"/>
                <a:ea typeface="Canva Sans"/>
                <a:cs typeface="Canva Sans"/>
                <a:sym typeface="Canva Sans"/>
              </a:rPr>
              <a:t>elevers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möjligheter</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rättigheter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även</a:t>
            </a:r>
            <a:r>
              <a:rPr lang="en-US" sz="2400" u="none" strike="noStrike" dirty="0">
                <a:solidFill>
                  <a:srgbClr val="000000"/>
                </a:solidFill>
                <a:latin typeface="Lato Light" panose="020F0302020204030203" pitchFamily="34" charset="0"/>
                <a:ea typeface="Canva Sans"/>
                <a:cs typeface="Canva Sans"/>
                <a:sym typeface="Canva Sans"/>
              </a:rPr>
              <a:t> om </a:t>
            </a:r>
            <a:r>
              <a:rPr lang="en-US" sz="2400" u="none" strike="noStrike" dirty="0" err="1">
                <a:solidFill>
                  <a:srgbClr val="000000"/>
                </a:solidFill>
                <a:latin typeface="Lato Light" panose="020F0302020204030203" pitchFamily="34" charset="0"/>
                <a:ea typeface="Canva Sans"/>
                <a:cs typeface="Canva Sans"/>
                <a:sym typeface="Canva Sans"/>
              </a:rPr>
              <a:t>artificiell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intelligens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probabilistiskt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analysstöd</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vilar</a:t>
            </a:r>
            <a:r>
              <a:rPr lang="en-US" sz="2400" u="none" strike="noStrike" dirty="0">
                <a:solidFill>
                  <a:srgbClr val="000000"/>
                </a:solidFill>
                <a:latin typeface="Lato Light" panose="020F0302020204030203" pitchFamily="34" charset="0"/>
                <a:ea typeface="Canva Sans"/>
                <a:cs typeface="Canva Sans"/>
                <a:sym typeface="Canva Sans"/>
              </a:rPr>
              <a:t> det </a:t>
            </a:r>
            <a:r>
              <a:rPr lang="en-US" sz="2400" u="none" strike="noStrike" dirty="0" err="1">
                <a:solidFill>
                  <a:srgbClr val="000000"/>
                </a:solidFill>
                <a:latin typeface="Lato Light" panose="020F0302020204030203" pitchFamily="34" charset="0"/>
                <a:ea typeface="Canva Sans"/>
                <a:cs typeface="Canva Sans"/>
                <a:sym typeface="Canva Sans"/>
              </a:rPr>
              <a:t>etiska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ansvaret</a:t>
            </a:r>
            <a:r>
              <a:rPr lang="en-US" sz="2400" u="none" strike="noStrike" dirty="0">
                <a:solidFill>
                  <a:srgbClr val="000000"/>
                </a:solidFill>
                <a:latin typeface="Lato Light" panose="020F0302020204030203" pitchFamily="34" charset="0"/>
                <a:ea typeface="Canva Sans"/>
                <a:cs typeface="Canva Sans"/>
                <a:sym typeface="Canva Sans"/>
              </a:rPr>
              <a:t> och den </a:t>
            </a:r>
            <a:r>
              <a:rPr lang="en-US" sz="2400" u="none" strike="noStrike" dirty="0" err="1">
                <a:solidFill>
                  <a:srgbClr val="000000"/>
                </a:solidFill>
                <a:latin typeface="Lato Light" panose="020F0302020204030203" pitchFamily="34" charset="0"/>
                <a:ea typeface="Canva Sans"/>
                <a:cs typeface="Canva Sans"/>
                <a:sym typeface="Canva Sans"/>
              </a:rPr>
              <a:t>professionella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bedömning</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som</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krävs</a:t>
            </a:r>
            <a:r>
              <a:rPr lang="en-US" sz="2400" u="none" strike="noStrike" dirty="0">
                <a:solidFill>
                  <a:srgbClr val="000000"/>
                </a:solidFill>
                <a:latin typeface="Lato Light" panose="020F0302020204030203" pitchFamily="34" charset="0"/>
                <a:ea typeface="Canva Sans"/>
                <a:cs typeface="Canva Sans"/>
                <a:sym typeface="Canva Sans"/>
              </a:rPr>
              <a:t> för </a:t>
            </a:r>
            <a:r>
              <a:rPr lang="en-US" sz="2400" u="none" strike="noStrike" dirty="0" err="1">
                <a:solidFill>
                  <a:srgbClr val="000000"/>
                </a:solidFill>
                <a:latin typeface="Lato Light" panose="020F0302020204030203" pitchFamily="34" charset="0"/>
                <a:ea typeface="Canva Sans"/>
                <a:cs typeface="Canva Sans"/>
                <a:sym typeface="Canva Sans"/>
              </a:rPr>
              <a:t>att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integrera</a:t>
            </a:r>
            <a:r>
              <a:rPr lang="en-US" sz="2400" u="none" strike="noStrike" dirty="0">
                <a:solidFill>
                  <a:srgbClr val="000000"/>
                </a:solidFill>
                <a:latin typeface="Lato Light" panose="020F0302020204030203" pitchFamily="34" charset="0"/>
                <a:ea typeface="Canva Sans"/>
                <a:cs typeface="Canva Sans"/>
                <a:sym typeface="Canva Sans"/>
              </a:rPr>
              <a:t> data, </a:t>
            </a:r>
            <a:r>
              <a:rPr lang="en-US" sz="2400" u="none" strike="noStrike" dirty="0" err="1">
                <a:solidFill>
                  <a:srgbClr val="000000"/>
                </a:solidFill>
                <a:latin typeface="Lato Light" panose="020F0302020204030203" pitchFamily="34" charset="0"/>
                <a:ea typeface="Canva Sans"/>
                <a:cs typeface="Canva Sans"/>
                <a:sym typeface="Canva Sans"/>
              </a:rPr>
              <a:t>kontext</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utbildningsvärderingar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alltid</a:t>
            </a:r>
            <a:r>
              <a:rPr lang="en-US" sz="2400" u="none" strike="noStrike" dirty="0">
                <a:solidFill>
                  <a:srgbClr val="000000"/>
                </a:solidFill>
                <a:latin typeface="Lato Light" panose="020F0302020204030203" pitchFamily="34" charset="0"/>
                <a:ea typeface="Canva Sans"/>
                <a:cs typeface="Canva Sans"/>
                <a:sym typeface="Canva Sans"/>
              </a:rPr>
              <a:t> hos </a:t>
            </a:r>
            <a:r>
              <a:rPr lang="en-US" sz="2400" u="none" strike="noStrike" dirty="0" err="1">
                <a:solidFill>
                  <a:srgbClr val="000000"/>
                </a:solidFill>
                <a:latin typeface="Lato Light" panose="020F0302020204030203" pitchFamily="34" charset="0"/>
                <a:ea typeface="Canva Sans"/>
                <a:cs typeface="Canva Sans"/>
                <a:sym typeface="Canva Sans"/>
              </a:rPr>
              <a:t>läraren</a:t>
            </a:r>
            <a:r>
              <a:rPr lang="en-US" sz="2400" u="none" strike="noStrike" dirty="0">
                <a:solidFill>
                  <a:srgbClr val="000000"/>
                </a:solidFill>
                <a:latin typeface="Lato Light" panose="020F0302020204030203" pitchFamily="34" charset="0"/>
                <a:ea typeface="Canva Sans"/>
                <a:cs typeface="Canva Sans"/>
                <a:sym typeface="Canva Sans"/>
              </a:rPr>
              <a:t>.</a:t>
            </a:r>
          </a:p>
        </p:txBody>
      </p:sp>
      <p:sp>
        <p:nvSpPr>
          <p:cNvPr id="7" name="TextBox 2">
            <a:extLst>
              <a:ext uri="{FF2B5EF4-FFF2-40B4-BE49-F238E27FC236}">
                <a16:creationId xmlns:a16="http://schemas.microsoft.com/office/drawing/2014/main" id="{10E1D199-34E2-E5EB-ED25-DD2B483132EA}"/>
              </a:ext>
            </a:extLst>
          </p:cNvPr>
          <p:cNvSpPr txBox="1"/>
          <p:nvPr/>
        </p:nvSpPr>
        <p:spPr>
          <a:xfrm>
            <a:off x="1062228" y="4172713"/>
            <a:ext cx="7557992" cy="5179110"/>
          </a:xfrm>
          <a:prstGeom prst="rect">
            <a:avLst/>
          </a:prstGeom>
        </p:spPr>
        <p:txBody>
          <a:bodyPr wrap="square"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Som </a:t>
            </a:r>
            <a:r>
              <a:rPr lang="en-US" sz="2400" dirty="0" err="1">
                <a:solidFill>
                  <a:srgbClr val="000000"/>
                </a:solidFill>
                <a:latin typeface="Lato Light"/>
                <a:sym typeface="Lato Light"/>
              </a:rPr>
              <a:t>nämnts</a:t>
            </a:r>
            <a:r>
              <a:rPr lang="en-US" sz="2400" dirty="0">
                <a:solidFill>
                  <a:srgbClr val="000000"/>
                </a:solidFill>
                <a:latin typeface="Lato Light"/>
                <a:sym typeface="Lato Light"/>
              </a:rPr>
              <a:t> </a:t>
            </a:r>
            <a:r>
              <a:rPr lang="en-US" sz="2400" dirty="0" err="1">
                <a:solidFill>
                  <a:srgbClr val="000000"/>
                </a:solidFill>
                <a:latin typeface="Lato Light"/>
                <a:sym typeface="Lato Light"/>
              </a:rPr>
              <a:t>bearbetar</a:t>
            </a:r>
            <a:r>
              <a:rPr lang="en-US" sz="2400" dirty="0">
                <a:solidFill>
                  <a:srgbClr val="000000"/>
                </a:solidFill>
                <a:latin typeface="Lato Light"/>
                <a:sym typeface="Lato Light"/>
              </a:rPr>
              <a:t> AI data och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rekommendationer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förslag</a:t>
            </a:r>
            <a:r>
              <a:rPr lang="en-US" sz="2400" dirty="0">
                <a:solidFill>
                  <a:srgbClr val="000000"/>
                </a:solidFill>
                <a:latin typeface="Lato Light"/>
                <a:sym typeface="Lato Light"/>
              </a:rPr>
              <a:t>, information, </a:t>
            </a:r>
            <a:r>
              <a:rPr lang="en-US" sz="2400" dirty="0" err="1">
                <a:solidFill>
                  <a:srgbClr val="000000"/>
                </a:solidFill>
                <a:latin typeface="Lato Light"/>
                <a:sym typeface="Lato Light"/>
              </a:rPr>
              <a:t>klassificeringar</a:t>
            </a:r>
            <a:r>
              <a:rPr lang="en-US" sz="2400" dirty="0">
                <a:solidFill>
                  <a:srgbClr val="000000"/>
                </a:solidFill>
                <a:latin typeface="Lato Light"/>
                <a:sym typeface="Lato Light"/>
              </a:rPr>
              <a:t>), men den </a:t>
            </a:r>
            <a:r>
              <a:rPr lang="en-US" sz="2400" dirty="0" err="1">
                <a:solidFill>
                  <a:srgbClr val="000000"/>
                </a:solidFill>
                <a:latin typeface="Lato Light"/>
                <a:sym typeface="Lato Light"/>
              </a:rPr>
              <a:t>fattar</a:t>
            </a:r>
            <a:r>
              <a:rPr lang="en-US" sz="2400" dirty="0">
                <a:solidFill>
                  <a:srgbClr val="000000"/>
                </a:solidFill>
                <a:latin typeface="Lato Light"/>
                <a:sym typeface="Lato Light"/>
              </a:rPr>
              <a:t> </a:t>
            </a:r>
            <a:r>
              <a:rPr lang="en-US" sz="2400" dirty="0" err="1">
                <a:solidFill>
                  <a:srgbClr val="000000"/>
                </a:solidFill>
                <a:latin typeface="Lato Light"/>
                <a:sym typeface="Lato Light"/>
              </a:rPr>
              <a:t>aldrig</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Han </a:t>
            </a:r>
            <a:r>
              <a:rPr lang="en-US" sz="2400" dirty="0" err="1">
                <a:solidFill>
                  <a:srgbClr val="000000"/>
                </a:solidFill>
                <a:latin typeface="Lato Light"/>
                <a:sym typeface="Lato Light"/>
              </a:rPr>
              <a:t>saknar</a:t>
            </a:r>
            <a:r>
              <a:rPr lang="en-US" sz="2400" dirty="0">
                <a:solidFill>
                  <a:srgbClr val="000000"/>
                </a:solidFill>
                <a:latin typeface="Lato Light"/>
                <a:sym typeface="Lato Light"/>
              </a:rPr>
              <a:t> </a:t>
            </a:r>
            <a:r>
              <a:rPr lang="en-US" sz="2400" dirty="0" err="1">
                <a:solidFill>
                  <a:srgbClr val="000000"/>
                </a:solidFill>
                <a:latin typeface="Lato Light"/>
                <a:sym typeface="Lato Light"/>
              </a:rPr>
              <a:t>semantisk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förståelse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medvetenhet</a:t>
            </a:r>
            <a:r>
              <a:rPr lang="en-US" sz="2400" dirty="0">
                <a:solidFill>
                  <a:srgbClr val="000000"/>
                </a:solidFill>
                <a:latin typeface="Lato Light"/>
                <a:sym typeface="Lato Light"/>
              </a:rPr>
              <a:t> om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värden</a:t>
            </a:r>
            <a:r>
              <a:rPr lang="en-US" sz="2400" dirty="0">
                <a:solidFill>
                  <a:srgbClr val="000000"/>
                </a:solidFill>
                <a:latin typeface="Lato Light"/>
                <a:sym typeface="Lato Light"/>
              </a:rPr>
              <a:t>, </a:t>
            </a:r>
            <a:r>
              <a:rPr lang="en-US" sz="2400" dirty="0" err="1">
                <a:solidFill>
                  <a:srgbClr val="000000"/>
                </a:solidFill>
                <a:latin typeface="Lato Light"/>
                <a:sym typeface="Lato Light"/>
              </a:rPr>
              <a:t>eftersom</a:t>
            </a:r>
            <a:r>
              <a:rPr lang="en-US" sz="2400" dirty="0">
                <a:solidFill>
                  <a:srgbClr val="000000"/>
                </a:solidFill>
                <a:latin typeface="Lato Light"/>
                <a:sym typeface="Lato Light"/>
              </a:rPr>
              <a:t> </a:t>
            </a:r>
            <a:r>
              <a:rPr lang="en-US" sz="2400" dirty="0" err="1">
                <a:solidFill>
                  <a:srgbClr val="000000"/>
                </a:solidFill>
                <a:latin typeface="Lato Light"/>
                <a:sym typeface="Lato Light"/>
              </a:rPr>
              <a:t>han</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tolkar</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kulturella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sociala</a:t>
            </a:r>
            <a:r>
              <a:rPr lang="en-US" sz="2400" dirty="0">
                <a:solidFill>
                  <a:srgbClr val="000000"/>
                </a:solidFill>
                <a:latin typeface="Lato Light"/>
                <a:sym typeface="Lato Light"/>
              </a:rPr>
              <a:t> </a:t>
            </a:r>
            <a:r>
              <a:rPr lang="en-US" sz="2400" dirty="0" err="1">
                <a:solidFill>
                  <a:srgbClr val="000000"/>
                </a:solidFill>
                <a:latin typeface="Lato Light"/>
                <a:sym typeface="Lato Light"/>
              </a:rPr>
              <a:t>betydelsen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utbildningssituationer</a:t>
            </a:r>
            <a:r>
              <a:rPr lang="en-US" sz="2400" dirty="0">
                <a:solidFill>
                  <a:srgbClr val="000000"/>
                </a:solidFill>
                <a:latin typeface="Lato Light"/>
                <a:sym typeface="Lato Light"/>
              </a:rPr>
              <a:t>.</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err="1">
                <a:solidFill>
                  <a:srgbClr val="000000"/>
                </a:solidFill>
                <a:latin typeface="Lato Light"/>
                <a:sym typeface="Lato Light"/>
              </a:rPr>
              <a:t>Endast</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läraren</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integrera</a:t>
            </a:r>
            <a:r>
              <a:rPr lang="en-US" sz="2400" dirty="0">
                <a:solidFill>
                  <a:srgbClr val="000000"/>
                </a:solidFill>
                <a:latin typeface="Lato Light"/>
                <a:sym typeface="Lato Light"/>
              </a:rPr>
              <a:t>: AI-</a:t>
            </a:r>
            <a:r>
              <a:rPr lang="en-US" sz="2400" dirty="0" err="1">
                <a:solidFill>
                  <a:srgbClr val="000000"/>
                </a:solidFill>
                <a:latin typeface="Lato Light"/>
                <a:sym typeface="Lato Light"/>
              </a:rPr>
              <a:t>indikatorer</a:t>
            </a:r>
            <a:r>
              <a:rPr lang="en-US" sz="2400" dirty="0">
                <a:solidFill>
                  <a:srgbClr val="000000"/>
                </a:solidFill>
                <a:latin typeface="Lato Light"/>
                <a:sym typeface="Lato Light"/>
              </a:rPr>
              <a:t>, </a:t>
            </a:r>
            <a:r>
              <a:rPr lang="en-US" sz="2400" dirty="0" err="1">
                <a:solidFill>
                  <a:srgbClr val="000000"/>
                </a:solidFill>
                <a:latin typeface="Lato Light"/>
                <a:sym typeface="Lato Light"/>
              </a:rPr>
              <a:t>kunskap</a:t>
            </a:r>
            <a:r>
              <a:rPr lang="en-US" sz="2400" dirty="0">
                <a:solidFill>
                  <a:srgbClr val="000000"/>
                </a:solidFill>
                <a:latin typeface="Lato Light"/>
                <a:sym typeface="Lato Light"/>
              </a:rPr>
              <a:t> om </a:t>
            </a:r>
            <a:r>
              <a:rPr lang="en-US" sz="2400" dirty="0" err="1">
                <a:solidFill>
                  <a:srgbClr val="000000"/>
                </a:solidFill>
                <a:latin typeface="Lato Light"/>
                <a:sym typeface="Lato Light"/>
              </a:rPr>
              <a:t>verkliga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sammanhang</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individuella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historia</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relationen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principer</a:t>
            </a:r>
            <a:r>
              <a:rPr lang="en-US" sz="2400" dirty="0">
                <a:solidFill>
                  <a:srgbClr val="000000"/>
                </a:solidFill>
                <a:latin typeface="Lato Light"/>
                <a:sym typeface="Lato Light"/>
              </a:rPr>
              <a:t> om </a:t>
            </a:r>
            <a:r>
              <a:rPr lang="en-US" sz="2400" dirty="0" err="1">
                <a:solidFill>
                  <a:srgbClr val="000000"/>
                </a:solidFill>
                <a:latin typeface="Lato Light"/>
                <a:sym typeface="Lato Light"/>
              </a:rPr>
              <a:t>jämlikhet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inkludering</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378260" y="0"/>
            <a:ext cx="7038470" cy="10287000"/>
            <a:chOff x="0" y="0"/>
            <a:chExt cx="9384627" cy="13716000"/>
          </a:xfrm>
        </p:grpSpPr>
        <p:sp>
          <p:nvSpPr>
            <p:cNvPr id="3" name="Freeform 3"/>
            <p:cNvSpPr/>
            <p:nvPr/>
          </p:nvSpPr>
          <p:spPr>
            <a:xfrm>
              <a:off x="0" y="0"/>
              <a:ext cx="9384665" cy="13716000"/>
            </a:xfrm>
            <a:custGeom>
              <a:avLst/>
              <a:gdLst/>
              <a:ahLst/>
              <a:cxnLst/>
              <a:rect l="l" t="t" r="r" b="b"/>
              <a:pathLst>
                <a:path w="9384665" h="13716000">
                  <a:moveTo>
                    <a:pt x="0" y="0"/>
                  </a:moveTo>
                  <a:lnTo>
                    <a:pt x="9384665" y="0"/>
                  </a:lnTo>
                  <a:lnTo>
                    <a:pt x="9384665" y="13716000"/>
                  </a:lnTo>
                  <a:lnTo>
                    <a:pt x="0" y="13716000"/>
                  </a:lnTo>
                  <a:lnTo>
                    <a:pt x="0" y="0"/>
                  </a:lnTo>
                  <a:close/>
                </a:path>
              </a:pathLst>
            </a:custGeom>
            <a:blipFill>
              <a:blip r:embed="rId4"/>
              <a:stretch>
                <a:fillRect/>
              </a:stretch>
            </a:blipFill>
          </p:spPr>
          <p:txBody>
            <a:bodyPr/>
            <a:lstStyle/>
            <a:p>
              <a:endParaRPr lang="es-ES"/>
            </a:p>
          </p:txBody>
        </p:sp>
      </p:grpSp>
      <p:sp>
        <p:nvSpPr>
          <p:cNvPr id="4" name="TextBox 4"/>
          <p:cNvSpPr txBox="1"/>
          <p:nvPr/>
        </p:nvSpPr>
        <p:spPr>
          <a:xfrm>
            <a:off x="1028700" y="1038225"/>
            <a:ext cx="9929812"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MODELLER FÖR ETISKT RESONEMANG TILLÄMPLIGA PÅ YRKESUTBILDNING (VET)</a:t>
            </a:r>
          </a:p>
        </p:txBody>
      </p:sp>
      <p:sp>
        <p:nvSpPr>
          <p:cNvPr id="5" name="TextBox 5"/>
          <p:cNvSpPr txBox="1"/>
          <p:nvPr/>
        </p:nvSpPr>
        <p:spPr>
          <a:xfrm>
            <a:off x="1037844" y="3297738"/>
            <a:ext cx="9579631" cy="3691523"/>
          </a:xfrm>
          <a:prstGeom prst="rect">
            <a:avLst/>
          </a:prstGeom>
        </p:spPr>
        <p:txBody>
          <a:bodyPr lIns="0" tIns="0" rIns="0" bIns="0" rtlCol="0" anchor="t">
            <a:spAutoFit/>
          </a:bodyPr>
          <a:lstStyle/>
          <a:p>
            <a:pPr lvl="0" indent="0" algn="just">
              <a:lnSpc>
                <a:spcPts val="2880"/>
              </a:lnSpc>
              <a:spcBef>
                <a:spcPct val="0"/>
              </a:spcBef>
            </a:pPr>
            <a:r>
              <a:rPr lang="en-US" sz="2400" dirty="0">
                <a:solidFill>
                  <a:srgbClr val="000000"/>
                </a:solidFill>
                <a:latin typeface="Lato Light"/>
                <a:sym typeface="Lato Light"/>
              </a:rPr>
              <a:t>Inom </a:t>
            </a:r>
            <a:r>
              <a:rPr lang="en-US" sz="2400" dirty="0" err="1">
                <a:solidFill>
                  <a:srgbClr val="000000"/>
                </a:solidFill>
                <a:latin typeface="Lato Light"/>
                <a:sym typeface="Lato Light"/>
              </a:rPr>
              <a:t>utbildningsområdet</a:t>
            </a:r>
            <a:r>
              <a:rPr lang="en-US" sz="2400" dirty="0">
                <a:solidFill>
                  <a:srgbClr val="000000"/>
                </a:solidFill>
                <a:latin typeface="Lato Light"/>
                <a:sym typeface="Lato Light"/>
              </a:rPr>
              <a:t>, </a:t>
            </a:r>
            <a:r>
              <a:rPr lang="en-US" sz="2400" dirty="0" err="1">
                <a:solidFill>
                  <a:srgbClr val="000000"/>
                </a:solidFill>
                <a:latin typeface="Lato Light"/>
                <a:sym typeface="Lato Light"/>
              </a:rPr>
              <a:t>inklusive</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kontinuerlig</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professionell</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utveckling</a:t>
            </a:r>
            <a:r>
              <a:rPr lang="en-US" sz="2400" dirty="0">
                <a:solidFill>
                  <a:srgbClr val="000000"/>
                </a:solidFill>
                <a:latin typeface="Lato Light"/>
                <a:sym typeface="Lato Light"/>
              </a:rPr>
              <a:t>, </a:t>
            </a:r>
            <a:r>
              <a:rPr lang="en-US" sz="2400" dirty="0" err="1">
                <a:solidFill>
                  <a:srgbClr val="000000"/>
                </a:solidFill>
                <a:latin typeface="Lato Light"/>
                <a:sym typeface="Lato Light"/>
              </a:rPr>
              <a:t>kräver</a:t>
            </a:r>
            <a:r>
              <a:rPr lang="en-US" sz="2400" dirty="0">
                <a:solidFill>
                  <a:srgbClr val="000000"/>
                </a:solidFill>
                <a:latin typeface="Lato Light"/>
                <a:sym typeface="Lato Light"/>
              </a:rPr>
              <a:t> AI-</a:t>
            </a:r>
            <a:r>
              <a:rPr lang="en-US" sz="2400" dirty="0" err="1">
                <a:solidFill>
                  <a:srgbClr val="000000"/>
                </a:solidFill>
                <a:latin typeface="Lato Light"/>
                <a:sym typeface="Lato Light"/>
              </a:rPr>
              <a:t>assisterat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beslutsfattande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kunskap</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går</a:t>
            </a:r>
            <a:r>
              <a:rPr lang="en-US" sz="2400" dirty="0">
                <a:solidFill>
                  <a:srgbClr val="000000"/>
                </a:solidFill>
                <a:latin typeface="Lato Light"/>
                <a:sym typeface="Lato Light"/>
              </a:rPr>
              <a:t> </a:t>
            </a:r>
            <a:r>
              <a:rPr lang="en-US" sz="2400" dirty="0" err="1">
                <a:solidFill>
                  <a:srgbClr val="000000"/>
                </a:solidFill>
                <a:latin typeface="Lato Light"/>
                <a:sym typeface="Lato Light"/>
              </a:rPr>
              <a:t>utöver</a:t>
            </a:r>
            <a:r>
              <a:rPr lang="en-US" sz="2400" dirty="0">
                <a:solidFill>
                  <a:srgbClr val="000000"/>
                </a:solidFill>
                <a:latin typeface="Lato Light"/>
                <a:sym typeface="Lato Light"/>
              </a:rPr>
              <a:t> </a:t>
            </a:r>
            <a:r>
              <a:rPr lang="en-US" sz="2400" dirty="0" err="1">
                <a:solidFill>
                  <a:srgbClr val="000000"/>
                </a:solidFill>
                <a:latin typeface="Lato Light"/>
                <a:sym typeface="Lato Light"/>
              </a:rPr>
              <a:t>enkel</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teknisk</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utvärdering</a:t>
            </a:r>
            <a:r>
              <a:rPr lang="en-US" sz="2400" dirty="0">
                <a:solidFill>
                  <a:srgbClr val="000000"/>
                </a:solidFill>
                <a:latin typeface="Lato Light"/>
                <a:sym typeface="Lato Light"/>
              </a:rPr>
              <a:t>. </a:t>
            </a:r>
          </a:p>
          <a:p>
            <a:pPr lvl="0" indent="0" algn="just">
              <a:lnSpc>
                <a:spcPts val="2880"/>
              </a:lnSpc>
              <a:spcBef>
                <a:spcPct val="0"/>
              </a:spcBef>
            </a:pPr>
            <a:endParaRPr lang="en-US" sz="2400" dirty="0">
              <a:solidFill>
                <a:srgbClr val="000000"/>
              </a:solidFill>
              <a:latin typeface="Lato Light"/>
              <a:sym typeface="Lato Light"/>
            </a:endParaRPr>
          </a:p>
          <a:p>
            <a:pPr lvl="0" indent="0" algn="just">
              <a:lnSpc>
                <a:spcPts val="2880"/>
              </a:lnSpc>
              <a:spcBef>
                <a:spcPct val="0"/>
              </a:spcBef>
            </a:pPr>
            <a:r>
              <a:rPr lang="en-US" sz="2400" dirty="0">
                <a:solidFill>
                  <a:srgbClr val="000000"/>
                </a:solidFill>
                <a:latin typeface="Lato Light"/>
                <a:sym typeface="Lato Light"/>
              </a:rPr>
              <a:t>Den person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beslutet</a:t>
            </a:r>
            <a:r>
              <a:rPr lang="en-US" sz="2400" dirty="0">
                <a:solidFill>
                  <a:srgbClr val="000000"/>
                </a:solidFill>
                <a:latin typeface="Lato Light"/>
                <a:sym typeface="Lato Light"/>
              </a:rPr>
              <a:t>, </a:t>
            </a:r>
            <a:r>
              <a:rPr lang="en-US" sz="2400" dirty="0" err="1">
                <a:solidFill>
                  <a:srgbClr val="000000"/>
                </a:solidFill>
                <a:latin typeface="Lato Light"/>
                <a:sym typeface="Lato Light"/>
              </a:rPr>
              <a:t>vanligtvis</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utbildaren</a:t>
            </a:r>
            <a:r>
              <a:rPr lang="en-US" sz="2400" dirty="0">
                <a:solidFill>
                  <a:srgbClr val="000000"/>
                </a:solidFill>
                <a:latin typeface="Lato Light"/>
                <a:sym typeface="Lato Light"/>
              </a:rPr>
              <a:t>, </a:t>
            </a:r>
            <a:r>
              <a:rPr lang="en-US" sz="2400" dirty="0" err="1">
                <a:solidFill>
                  <a:srgbClr val="000000"/>
                </a:solidFill>
                <a:latin typeface="Lato Light"/>
                <a:sym typeface="Lato Light"/>
              </a:rPr>
              <a:t>måste</a:t>
            </a:r>
            <a:r>
              <a:rPr lang="en-US" sz="2400" dirty="0">
                <a:solidFill>
                  <a:srgbClr val="000000"/>
                </a:solidFill>
                <a:latin typeface="Lato Light"/>
                <a:sym typeface="Lato Light"/>
              </a:rPr>
              <a:t> </a:t>
            </a:r>
            <a:r>
              <a:rPr lang="en-US" sz="2400" dirty="0" err="1">
                <a:solidFill>
                  <a:srgbClr val="000000"/>
                </a:solidFill>
                <a:latin typeface="Lato Light"/>
                <a:sym typeface="Lato Light"/>
              </a:rPr>
              <a:t>formulera</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strukturerat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etiskt</a:t>
            </a:r>
            <a:r>
              <a:rPr lang="en-US" sz="2400" dirty="0">
                <a:solidFill>
                  <a:srgbClr val="000000"/>
                </a:solidFill>
                <a:latin typeface="Lato Light"/>
                <a:sym typeface="Lato Light"/>
              </a:rPr>
              <a:t> argument, med </a:t>
            </a:r>
            <a:r>
              <a:rPr lang="en-US" sz="2400" dirty="0" err="1">
                <a:solidFill>
                  <a:srgbClr val="000000"/>
                </a:solidFill>
                <a:latin typeface="Lato Light"/>
                <a:sym typeface="Lato Light"/>
              </a:rPr>
              <a:t>tanke</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verktyget</a:t>
            </a:r>
            <a:r>
              <a:rPr lang="en-US" sz="2400" dirty="0">
                <a:solidFill>
                  <a:srgbClr val="000000"/>
                </a:solidFill>
                <a:latin typeface="Lato Light"/>
                <a:sym typeface="Lato Light"/>
              </a:rPr>
              <a:t> </a:t>
            </a:r>
            <a:r>
              <a:rPr lang="en-US" sz="2400" dirty="0" err="1">
                <a:solidFill>
                  <a:srgbClr val="000000"/>
                </a:solidFill>
                <a:latin typeface="Lato Light"/>
                <a:sym typeface="Lato Light"/>
              </a:rPr>
              <a:t>endast</a:t>
            </a:r>
            <a:r>
              <a:rPr lang="en-US" sz="2400" dirty="0">
                <a:solidFill>
                  <a:srgbClr val="000000"/>
                </a:solidFill>
                <a:latin typeface="Lato Light"/>
                <a:sym typeface="Lato Light"/>
              </a:rPr>
              <a:t> ger </a:t>
            </a:r>
            <a:r>
              <a:rPr lang="en-US" sz="2400" dirty="0" err="1">
                <a:solidFill>
                  <a:srgbClr val="000000"/>
                </a:solidFill>
                <a:latin typeface="Lato Light"/>
                <a:sym typeface="Lato Light"/>
              </a:rPr>
              <a:t>algoritmiska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måste</a:t>
            </a:r>
            <a:r>
              <a:rPr lang="en-US" sz="2400" dirty="0">
                <a:solidFill>
                  <a:srgbClr val="000000"/>
                </a:solidFill>
                <a:latin typeface="Lato Light"/>
                <a:sym typeface="Lato Light"/>
              </a:rPr>
              <a:t> </a:t>
            </a:r>
            <a:r>
              <a:rPr lang="en-US" sz="2400" dirty="0" err="1">
                <a:solidFill>
                  <a:srgbClr val="000000"/>
                </a:solidFill>
                <a:latin typeface="Lato Light"/>
                <a:sym typeface="Lato Light"/>
              </a:rPr>
              <a:t>beakta</a:t>
            </a:r>
            <a:r>
              <a:rPr lang="en-US" sz="2400" dirty="0">
                <a:solidFill>
                  <a:srgbClr val="000000"/>
                </a:solidFill>
                <a:latin typeface="Lato Light"/>
                <a:sym typeface="Lato Light"/>
              </a:rPr>
              <a:t> </a:t>
            </a:r>
            <a:r>
              <a:rPr lang="en-US" sz="2400" dirty="0" err="1">
                <a:solidFill>
                  <a:srgbClr val="000000"/>
                </a:solidFill>
                <a:latin typeface="Lato Light"/>
                <a:sym typeface="Lato Light"/>
              </a:rPr>
              <a:t>subjektiva</a:t>
            </a:r>
            <a:r>
              <a:rPr lang="en-US" sz="2400" dirty="0">
                <a:solidFill>
                  <a:srgbClr val="000000"/>
                </a:solidFill>
                <a:latin typeface="Lato Light"/>
                <a:sym typeface="Lato Light"/>
              </a:rPr>
              <a:t> </a:t>
            </a:r>
            <a:r>
              <a:rPr lang="en-US" sz="2400" dirty="0" err="1">
                <a:solidFill>
                  <a:srgbClr val="000000"/>
                </a:solidFill>
                <a:latin typeface="Lato Light"/>
                <a:sym typeface="Lato Light"/>
              </a:rPr>
              <a:t>omständigheter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rättigheter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konsekvenser</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utbildningsvärden</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hantera</a:t>
            </a:r>
            <a:r>
              <a:rPr lang="en-US" sz="2400" dirty="0">
                <a:solidFill>
                  <a:srgbClr val="000000"/>
                </a:solidFill>
                <a:latin typeface="Lato Light"/>
                <a:sym typeface="Lato Light"/>
              </a:rPr>
              <a:t> </a:t>
            </a:r>
            <a:r>
              <a:rPr lang="en-US" sz="2400" dirty="0" err="1">
                <a:solidFill>
                  <a:srgbClr val="000000"/>
                </a:solidFill>
                <a:latin typeface="Lato Light"/>
                <a:sym typeface="Lato Light"/>
              </a:rPr>
              <a:t>denna</a:t>
            </a:r>
            <a:r>
              <a:rPr lang="en-US" sz="2400" dirty="0">
                <a:solidFill>
                  <a:srgbClr val="000000"/>
                </a:solidFill>
                <a:latin typeface="Lato Light"/>
                <a:sym typeface="Lato Light"/>
              </a:rPr>
              <a:t> process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använda</a:t>
            </a:r>
            <a:r>
              <a:rPr lang="en-US" sz="2400" dirty="0">
                <a:solidFill>
                  <a:srgbClr val="000000"/>
                </a:solidFill>
                <a:latin typeface="Lato Light"/>
                <a:sym typeface="Lato Light"/>
              </a:rPr>
              <a:t> </a:t>
            </a:r>
            <a:r>
              <a:rPr lang="en-US" sz="2400" dirty="0" err="1">
                <a:solidFill>
                  <a:srgbClr val="000000"/>
                </a:solidFill>
                <a:latin typeface="Lato Light"/>
                <a:sym typeface="Lato Light"/>
              </a:rPr>
              <a:t>etablerade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modeller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etiskt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resonemang</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6854410" y="876300"/>
            <a:ext cx="10363316" cy="6294800"/>
          </a:xfrm>
          <a:prstGeom prst="rect">
            <a:avLst/>
          </a:prstGeom>
        </p:spPr>
        <p:txBody>
          <a:bodyPr lIns="0" tIns="0" rIns="0" bIns="0" rtlCol="0" anchor="t">
            <a:spAutoFit/>
          </a:bodyPr>
          <a:lstStyle/>
          <a:p>
            <a:pPr marL="0" lvl="1" indent="-217170" algn="just">
              <a:lnSpc>
                <a:spcPts val="2880"/>
              </a:lnSpc>
              <a:spcBef>
                <a:spcPct val="0"/>
              </a:spcBef>
              <a:buFont typeface="Arial"/>
              <a:buChar char="•"/>
            </a:pPr>
            <a:r>
              <a:rPr lang="en-US" sz="2400" dirty="0">
                <a:solidFill>
                  <a:srgbClr val="000000"/>
                </a:solidFill>
                <a:latin typeface="Lato Light"/>
                <a:sym typeface="Lato Light"/>
              </a:rPr>
              <a:t>Den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modellen</a:t>
            </a:r>
            <a:r>
              <a:rPr lang="en-US" sz="2400" dirty="0">
                <a:solidFill>
                  <a:srgbClr val="000000"/>
                </a:solidFill>
                <a:latin typeface="Lato Light"/>
                <a:sym typeface="Lato Light"/>
              </a:rPr>
              <a:t> </a:t>
            </a:r>
            <a:r>
              <a:rPr lang="en-US" sz="2400" dirty="0" err="1">
                <a:solidFill>
                  <a:srgbClr val="000000"/>
                </a:solidFill>
                <a:latin typeface="Lato Light"/>
                <a:sym typeface="Lato Light"/>
              </a:rPr>
              <a:t>låter</a:t>
            </a:r>
            <a:r>
              <a:rPr lang="en-US" sz="2400" dirty="0">
                <a:solidFill>
                  <a:srgbClr val="000000"/>
                </a:solidFill>
                <a:latin typeface="Lato Light"/>
                <a:sym typeface="Lato Light"/>
              </a:rPr>
              <a:t> </a:t>
            </a:r>
            <a:r>
              <a:rPr lang="en-US" sz="2400" dirty="0" err="1">
                <a:solidFill>
                  <a:srgbClr val="000000"/>
                </a:solidFill>
                <a:latin typeface="Lato Light"/>
                <a:sym typeface="Lato Light"/>
              </a:rPr>
              <a:t>oss</a:t>
            </a:r>
            <a:r>
              <a:rPr lang="en-US" sz="2400" dirty="0">
                <a:solidFill>
                  <a:srgbClr val="000000"/>
                </a:solidFill>
                <a:latin typeface="Lato Light"/>
                <a:sym typeface="Lato Light"/>
              </a:rPr>
              <a:t> </a:t>
            </a:r>
            <a:r>
              <a:rPr lang="en-US" sz="2400" dirty="0" err="1">
                <a:solidFill>
                  <a:srgbClr val="000000"/>
                </a:solidFill>
                <a:latin typeface="Lato Light"/>
                <a:sym typeface="Lato Light"/>
              </a:rPr>
              <a:t>bedöma</a:t>
            </a:r>
            <a:r>
              <a:rPr lang="en-US" sz="2400" dirty="0">
                <a:solidFill>
                  <a:srgbClr val="000000"/>
                </a:solidFill>
                <a:latin typeface="Lato Light"/>
                <a:sym typeface="Lato Light"/>
              </a:rPr>
              <a:t> om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respekterar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grundläggande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rättigheter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principer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rättvisa</a:t>
            </a:r>
            <a:r>
              <a:rPr lang="en-US" sz="2400" dirty="0">
                <a:solidFill>
                  <a:srgbClr val="000000"/>
                </a:solidFill>
                <a:latin typeface="Lato Light"/>
                <a:sym typeface="Lato Light"/>
              </a:rPr>
              <a:t>, </a:t>
            </a:r>
            <a:r>
              <a:rPr lang="en-US" sz="2400" dirty="0" err="1">
                <a:solidFill>
                  <a:srgbClr val="000000"/>
                </a:solidFill>
                <a:latin typeface="Lato Light"/>
                <a:sym typeface="Lato Light"/>
              </a:rPr>
              <a:t>icke-diskriminering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transparens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tillämpa</a:t>
            </a:r>
            <a:r>
              <a:rPr lang="en-US" sz="2400" dirty="0">
                <a:solidFill>
                  <a:srgbClr val="000000"/>
                </a:solidFill>
                <a:latin typeface="Lato Light"/>
                <a:sym typeface="Lato Light"/>
              </a:rPr>
              <a:t> </a:t>
            </a:r>
            <a:r>
              <a:rPr lang="en-US" sz="2400" dirty="0" err="1">
                <a:solidFill>
                  <a:srgbClr val="000000"/>
                </a:solidFill>
                <a:latin typeface="Lato Light"/>
                <a:sym typeface="Lato Light"/>
              </a:rPr>
              <a:t>denna</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väcker</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frågan</a:t>
            </a:r>
            <a:r>
              <a:rPr lang="en-US" sz="2400" dirty="0">
                <a:solidFill>
                  <a:srgbClr val="000000"/>
                </a:solidFill>
                <a:latin typeface="Lato Light"/>
                <a:sym typeface="Lato Light"/>
              </a:rPr>
              <a:t> om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automatiserat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rekommendationssystem</a:t>
            </a:r>
            <a:r>
              <a:rPr lang="en-US" sz="2400" dirty="0">
                <a:solidFill>
                  <a:srgbClr val="000000"/>
                </a:solidFill>
                <a:latin typeface="Lato Light"/>
                <a:sym typeface="Lato Light"/>
              </a:rPr>
              <a:t> </a:t>
            </a:r>
            <a:r>
              <a:rPr lang="en-US" sz="2400" dirty="0" err="1">
                <a:solidFill>
                  <a:srgbClr val="000000"/>
                </a:solidFill>
                <a:latin typeface="Lato Light"/>
                <a:sym typeface="Lato Light"/>
              </a:rPr>
              <a:t>behandlar</a:t>
            </a:r>
            <a:r>
              <a:rPr lang="en-US" sz="2400" dirty="0">
                <a:solidFill>
                  <a:srgbClr val="000000"/>
                </a:solidFill>
                <a:latin typeface="Lato Light"/>
                <a:sym typeface="Lato Light"/>
              </a:rPr>
              <a:t> </a:t>
            </a:r>
            <a:r>
              <a:rPr lang="en-US" sz="2400" dirty="0" err="1">
                <a:solidFill>
                  <a:srgbClr val="000000"/>
                </a:solidFill>
                <a:latin typeface="Lato Light"/>
                <a:sym typeface="Lato Light"/>
              </a:rPr>
              <a:t>studenter</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konsekvent</a:t>
            </a:r>
            <a:r>
              <a:rPr lang="en-US" sz="2400" dirty="0">
                <a:solidFill>
                  <a:srgbClr val="000000"/>
                </a:solidFill>
                <a:latin typeface="Lato Light"/>
                <a:sym typeface="Lato Light"/>
              </a:rPr>
              <a:t>.</a:t>
            </a:r>
          </a:p>
          <a:p>
            <a:pPr marL="0" lvl="1" indent="-217170" algn="just">
              <a:lnSpc>
                <a:spcPts val="2880"/>
              </a:lnSpc>
              <a:spcBef>
                <a:spcPct val="0"/>
              </a:spcBef>
              <a:buFont typeface="Arial"/>
              <a:buChar char="•"/>
            </a:pPr>
            <a:endParaRPr lang="en-US" sz="2400" dirty="0">
              <a:solidFill>
                <a:srgbClr val="000000"/>
              </a:solidFill>
              <a:latin typeface="Lato Light"/>
              <a:sym typeface="Lato Light"/>
            </a:endParaRPr>
          </a:p>
          <a:p>
            <a:pPr marL="0" lvl="1" indent="-217170" algn="just">
              <a:lnSpc>
                <a:spcPts val="2880"/>
              </a:lnSpc>
              <a:spcBef>
                <a:spcPct val="0"/>
              </a:spcBef>
              <a:buFont typeface="Arial"/>
              <a:buChar char="•"/>
            </a:pPr>
            <a:r>
              <a:rPr lang="en-US" sz="2400" dirty="0">
                <a:solidFill>
                  <a:srgbClr val="000000"/>
                </a:solidFill>
                <a:latin typeface="Lato Light"/>
                <a:sym typeface="Lato Light"/>
              </a:rPr>
              <a:t>Den </a:t>
            </a:r>
            <a:r>
              <a:rPr lang="en-US" sz="2400" dirty="0" err="1">
                <a:solidFill>
                  <a:srgbClr val="000000"/>
                </a:solidFill>
                <a:latin typeface="Lato Light"/>
                <a:sym typeface="Lato Light"/>
              </a:rPr>
              <a:t>konsekvensetiska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modellen</a:t>
            </a:r>
            <a:r>
              <a:rPr lang="en-US" sz="2400" dirty="0">
                <a:solidFill>
                  <a:srgbClr val="000000"/>
                </a:solidFill>
                <a:latin typeface="Lato Light"/>
                <a:sym typeface="Lato Light"/>
              </a:rPr>
              <a:t> </a:t>
            </a:r>
            <a:r>
              <a:rPr lang="en-US" sz="2400" dirty="0" err="1">
                <a:solidFill>
                  <a:srgbClr val="000000"/>
                </a:solidFill>
                <a:latin typeface="Lato Light"/>
                <a:sym typeface="Lato Light"/>
              </a:rPr>
              <a:t>fokuserar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de </a:t>
            </a:r>
            <a:r>
              <a:rPr lang="en-US" sz="2400" dirty="0" err="1">
                <a:solidFill>
                  <a:srgbClr val="000000"/>
                </a:solidFill>
                <a:latin typeface="Lato Light"/>
                <a:sym typeface="Lato Light"/>
              </a:rPr>
              <a:t>konkreta</a:t>
            </a:r>
            <a:r>
              <a:rPr lang="en-US" sz="2400" dirty="0">
                <a:solidFill>
                  <a:srgbClr val="000000"/>
                </a:solidFill>
                <a:latin typeface="Lato Light"/>
                <a:sym typeface="Lato Light"/>
              </a:rPr>
              <a:t> </a:t>
            </a:r>
            <a:r>
              <a:rPr lang="en-US" sz="2400" dirty="0" err="1">
                <a:solidFill>
                  <a:srgbClr val="000000"/>
                </a:solidFill>
                <a:latin typeface="Lato Light"/>
                <a:sym typeface="Lato Light"/>
              </a:rPr>
              <a:t>effekterna</a:t>
            </a:r>
            <a:r>
              <a:rPr lang="en-US" sz="2400" dirty="0">
                <a:solidFill>
                  <a:srgbClr val="000000"/>
                </a:solidFill>
                <a:latin typeface="Lato Light"/>
                <a:sym typeface="Lato Light"/>
              </a:rPr>
              <a:t> av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vilken</a:t>
            </a:r>
            <a:r>
              <a:rPr lang="en-US" sz="2400" dirty="0">
                <a:solidFill>
                  <a:srgbClr val="000000"/>
                </a:solidFill>
                <a:latin typeface="Lato Light"/>
                <a:sym typeface="Lato Light"/>
              </a:rPr>
              <a:t> </a:t>
            </a:r>
            <a:r>
              <a:rPr lang="en-US" sz="2400" dirty="0" err="1">
                <a:solidFill>
                  <a:srgbClr val="000000"/>
                </a:solidFill>
                <a:latin typeface="Lato Light"/>
                <a:sym typeface="Lato Light"/>
              </a:rPr>
              <a:t>inverkan</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rekommendation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tillgången</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kursen</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motivationen</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risken</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uteslutning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Även</a:t>
            </a:r>
            <a:r>
              <a:rPr lang="en-US" sz="2400" dirty="0">
                <a:solidFill>
                  <a:srgbClr val="000000"/>
                </a:solidFill>
                <a:latin typeface="Lato Light"/>
                <a:sym typeface="Lato Light"/>
              </a:rPr>
              <a:t> </a:t>
            </a:r>
            <a:r>
              <a:rPr lang="en-US" sz="2400" dirty="0" err="1">
                <a:solidFill>
                  <a:srgbClr val="000000"/>
                </a:solidFill>
                <a:latin typeface="Lato Light"/>
                <a:sym typeface="Lato Light"/>
              </a:rPr>
              <a:t>oavsiktliga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konsekvenser</a:t>
            </a:r>
            <a:r>
              <a:rPr lang="en-US" sz="2400" dirty="0">
                <a:solidFill>
                  <a:srgbClr val="000000"/>
                </a:solidFill>
                <a:latin typeface="Lato Light"/>
                <a:sym typeface="Lato Light"/>
              </a:rPr>
              <a:t> </a:t>
            </a:r>
            <a:r>
              <a:rPr lang="en-US" sz="2400" dirty="0" err="1">
                <a:solidFill>
                  <a:srgbClr val="000000"/>
                </a:solidFill>
                <a:latin typeface="Lato Light"/>
                <a:sym typeface="Lato Light"/>
              </a:rPr>
              <a:t>blir</a:t>
            </a:r>
            <a:r>
              <a:rPr lang="en-US" sz="2400" dirty="0">
                <a:solidFill>
                  <a:srgbClr val="000000"/>
                </a:solidFill>
                <a:latin typeface="Lato Light"/>
                <a:sym typeface="Lato Light"/>
              </a:rPr>
              <a:t> </a:t>
            </a:r>
            <a:r>
              <a:rPr lang="en-US" sz="2400" dirty="0" err="1">
                <a:solidFill>
                  <a:srgbClr val="000000"/>
                </a:solidFill>
                <a:latin typeface="Lato Light"/>
                <a:sym typeface="Lato Light"/>
              </a:rPr>
              <a:t>relevanta</a:t>
            </a:r>
            <a:r>
              <a:rPr lang="en-US" sz="2400" dirty="0">
                <a:solidFill>
                  <a:srgbClr val="000000"/>
                </a:solidFill>
                <a:latin typeface="Lato Light"/>
                <a:sym typeface="Lato Light"/>
              </a:rPr>
              <a:t>.</a:t>
            </a:r>
          </a:p>
          <a:p>
            <a:pPr marL="0" lvl="1" indent="-217170" algn="just">
              <a:lnSpc>
                <a:spcPts val="2880"/>
              </a:lnSpc>
              <a:spcBef>
                <a:spcPct val="0"/>
              </a:spcBef>
              <a:buFont typeface="Arial"/>
              <a:buChar char="•"/>
            </a:pPr>
            <a:endParaRPr lang="en-US" sz="2400" dirty="0">
              <a:solidFill>
                <a:srgbClr val="000000"/>
              </a:solidFill>
              <a:latin typeface="Lato Light"/>
              <a:sym typeface="Lato Light"/>
            </a:endParaRPr>
          </a:p>
          <a:p>
            <a:pPr marL="0" lvl="1" indent="-217170" algn="just">
              <a:lnSpc>
                <a:spcPts val="2880"/>
              </a:lnSpc>
              <a:spcBef>
                <a:spcPct val="0"/>
              </a:spcBef>
              <a:buFont typeface="Arial"/>
              <a:buChar char="•"/>
            </a:pPr>
            <a:r>
              <a:rPr lang="en-US" sz="2400" dirty="0" err="1">
                <a:solidFill>
                  <a:srgbClr val="000000"/>
                </a:solidFill>
                <a:latin typeface="Lato Light"/>
                <a:sym typeface="Lato Light"/>
              </a:rPr>
              <a:t>Omsorgsetik</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tillämpad</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fokuserar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läranderelationen</a:t>
            </a:r>
            <a:r>
              <a:rPr lang="en-US" sz="2400" dirty="0">
                <a:solidFill>
                  <a:srgbClr val="000000"/>
                </a:solidFill>
                <a:latin typeface="Lato Light"/>
                <a:sym typeface="Lato Light"/>
              </a:rPr>
              <a:t> och elevens </a:t>
            </a:r>
            <a:r>
              <a:rPr lang="en-US" sz="2400" dirty="0" err="1">
                <a:solidFill>
                  <a:srgbClr val="000000"/>
                </a:solidFill>
                <a:latin typeface="Lato Light"/>
                <a:sym typeface="Lato Light"/>
              </a:rPr>
              <a:t>individuella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historia</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här</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strukturella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begränsningen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ligger: </a:t>
            </a:r>
            <a:r>
              <a:rPr lang="en-US" sz="2400" dirty="0" err="1">
                <a:solidFill>
                  <a:srgbClr val="000000"/>
                </a:solidFill>
                <a:latin typeface="Lato Light"/>
                <a:sym typeface="Lato Light"/>
              </a:rPr>
              <a:t>dess</a:t>
            </a:r>
            <a:r>
              <a:rPr lang="en-US" sz="2400" dirty="0">
                <a:solidFill>
                  <a:srgbClr val="000000"/>
                </a:solidFill>
                <a:latin typeface="Lato Light"/>
                <a:sym typeface="Lato Light"/>
              </a:rPr>
              <a:t> </a:t>
            </a:r>
            <a:r>
              <a:rPr lang="en-US" sz="2400" dirty="0" err="1">
                <a:solidFill>
                  <a:srgbClr val="000000"/>
                </a:solidFill>
                <a:latin typeface="Lato Light"/>
                <a:sym typeface="Lato Light"/>
              </a:rPr>
              <a:t>oförmåga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a:t>
            </a:r>
            <a:r>
              <a:rPr lang="en-US" sz="2400" dirty="0">
                <a:solidFill>
                  <a:srgbClr val="000000"/>
                </a:solidFill>
                <a:latin typeface="Lato Light"/>
                <a:sym typeface="Lato Light"/>
              </a:rPr>
              <a:t> </a:t>
            </a:r>
            <a:r>
              <a:rPr lang="en-US" sz="2400" dirty="0" err="1">
                <a:solidFill>
                  <a:srgbClr val="000000"/>
                </a:solidFill>
                <a:latin typeface="Lato Light"/>
                <a:sym typeface="Lato Light"/>
              </a:rPr>
              <a:t>personliga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sårbarheter</a:t>
            </a:r>
            <a:r>
              <a:rPr lang="en-US" sz="2400" dirty="0">
                <a:solidFill>
                  <a:srgbClr val="000000"/>
                </a:solidFill>
                <a:latin typeface="Lato Light"/>
                <a:sym typeface="Lato Light"/>
              </a:rPr>
              <a:t>, </a:t>
            </a:r>
            <a:r>
              <a:rPr lang="en-US" sz="2400" dirty="0" err="1">
                <a:solidFill>
                  <a:srgbClr val="000000"/>
                </a:solidFill>
                <a:latin typeface="Lato Light"/>
                <a:sym typeface="Lato Light"/>
              </a:rPr>
              <a:t>livsförändringar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icke-formaliserbara</a:t>
            </a:r>
            <a:r>
              <a:rPr lang="en-US" sz="2400" dirty="0">
                <a:solidFill>
                  <a:srgbClr val="000000"/>
                </a:solidFill>
                <a:latin typeface="Lato Light"/>
                <a:sym typeface="Lato Light"/>
              </a:rPr>
              <a:t> data.</a:t>
            </a:r>
          </a:p>
          <a:p>
            <a:pPr marL="0" lvl="1" indent="-217170" algn="just">
              <a:lnSpc>
                <a:spcPts val="2880"/>
              </a:lnSpc>
              <a:spcBef>
                <a:spcPct val="0"/>
              </a:spcBef>
              <a:buFont typeface="Arial"/>
              <a:buChar char="•"/>
            </a:pPr>
            <a:endParaRPr lang="en-US" sz="2400" dirty="0">
              <a:solidFill>
                <a:srgbClr val="000000"/>
              </a:solidFill>
              <a:latin typeface="Lato Light"/>
              <a:sym typeface="Lato Light"/>
            </a:endParaRPr>
          </a:p>
          <a:p>
            <a:pPr marL="0" lvl="1" indent="-217170" algn="just">
              <a:lnSpc>
                <a:spcPts val="2880"/>
              </a:lnSpc>
              <a:spcBef>
                <a:spcPct val="0"/>
              </a:spcBef>
              <a:buFont typeface="Arial"/>
              <a:buChar char="•"/>
            </a:pPr>
            <a:r>
              <a:rPr lang="en-US" sz="2400" dirty="0" err="1">
                <a:solidFill>
                  <a:srgbClr val="000000"/>
                </a:solidFill>
                <a:latin typeface="Lato Light"/>
                <a:sym typeface="Lato Light"/>
              </a:rPr>
              <a:t>Ansvarighetsmodellen</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förtydligar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även</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stöds</a:t>
            </a:r>
            <a:r>
              <a:rPr lang="en-US" sz="2400" dirty="0">
                <a:solidFill>
                  <a:srgbClr val="000000"/>
                </a:solidFill>
                <a:latin typeface="Lato Light"/>
                <a:sym typeface="Lato Light"/>
              </a:rPr>
              <a:t> av AI, </a:t>
            </a:r>
            <a:r>
              <a:rPr lang="en-US" sz="2400" dirty="0" err="1">
                <a:solidFill>
                  <a:srgbClr val="000000"/>
                </a:solidFill>
                <a:latin typeface="Lato Light"/>
                <a:sym typeface="Lato Light"/>
              </a:rPr>
              <a:t>vilar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professionella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ansvaret</a:t>
            </a:r>
            <a:r>
              <a:rPr lang="en-US" sz="2400" dirty="0">
                <a:solidFill>
                  <a:srgbClr val="000000"/>
                </a:solidFill>
                <a:latin typeface="Lato Light"/>
                <a:sym typeface="Lato Light"/>
              </a:rPr>
              <a:t> hos AI-</a:t>
            </a:r>
            <a:r>
              <a:rPr lang="en-US" sz="2400" dirty="0" err="1">
                <a:solidFill>
                  <a:srgbClr val="000000"/>
                </a:solidFill>
                <a:latin typeface="Lato Light"/>
                <a:sym typeface="Lato Light"/>
              </a:rPr>
              <a:t>utbildaren</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vill</a:t>
            </a:r>
            <a:r>
              <a:rPr lang="en-US" sz="2400" dirty="0">
                <a:solidFill>
                  <a:srgbClr val="000000"/>
                </a:solidFill>
                <a:latin typeface="Lato Light"/>
                <a:sym typeface="Lato Light"/>
              </a:rPr>
              <a:t> </a:t>
            </a:r>
            <a:r>
              <a:rPr lang="en-US" sz="2400" dirty="0" err="1">
                <a:solidFill>
                  <a:srgbClr val="000000"/>
                </a:solidFill>
                <a:latin typeface="Lato Light"/>
                <a:sym typeface="Lato Light"/>
              </a:rPr>
              <a:t>säga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människa</a:t>
            </a:r>
            <a:r>
              <a:rPr lang="en-US" sz="2400" dirty="0">
                <a:solidFill>
                  <a:srgbClr val="000000"/>
                </a:solidFill>
                <a:latin typeface="Lato Light"/>
                <a:sym typeface="Lato Light"/>
              </a:rPr>
              <a:t>.</a:t>
            </a:r>
          </a:p>
          <a:p>
            <a:pPr marL="0" lvl="1" indent="-217170" algn="just">
              <a:lnSpc>
                <a:spcPts val="2880"/>
              </a:lnSpc>
              <a:spcBef>
                <a:spcPct val="0"/>
              </a:spcBef>
              <a:buFont typeface="Arial"/>
              <a:buChar char="•"/>
            </a:pPr>
            <a:endParaRPr lang="en-US" sz="2400" dirty="0">
              <a:solidFill>
                <a:srgbClr val="000000"/>
              </a:solidFill>
              <a:latin typeface="Lato Light"/>
              <a:sym typeface="Lato Light"/>
            </a:endParaRPr>
          </a:p>
        </p:txBody>
      </p:sp>
      <p:grpSp>
        <p:nvGrpSpPr>
          <p:cNvPr id="3" name="Group 3"/>
          <p:cNvGrpSpPr/>
          <p:nvPr/>
        </p:nvGrpSpPr>
        <p:grpSpPr>
          <a:xfrm>
            <a:off x="-90192" y="0"/>
            <a:ext cx="6342136" cy="10287000"/>
            <a:chOff x="0" y="0"/>
            <a:chExt cx="8456181" cy="13716000"/>
          </a:xfrm>
        </p:grpSpPr>
        <p:sp>
          <p:nvSpPr>
            <p:cNvPr id="4" name="Freeform 4"/>
            <p:cNvSpPr/>
            <p:nvPr/>
          </p:nvSpPr>
          <p:spPr>
            <a:xfrm>
              <a:off x="0" y="0"/>
              <a:ext cx="8456168" cy="13716000"/>
            </a:xfrm>
            <a:custGeom>
              <a:avLst/>
              <a:gdLst/>
              <a:ahLst/>
              <a:cxnLst/>
              <a:rect l="l" t="t" r="r" b="b"/>
              <a:pathLst>
                <a:path w="8456168" h="13716000">
                  <a:moveTo>
                    <a:pt x="0" y="0"/>
                  </a:moveTo>
                  <a:lnTo>
                    <a:pt x="8456168" y="0"/>
                  </a:lnTo>
                  <a:lnTo>
                    <a:pt x="8456168" y="13716000"/>
                  </a:lnTo>
                  <a:lnTo>
                    <a:pt x="0" y="13716000"/>
                  </a:lnTo>
                  <a:lnTo>
                    <a:pt x="0" y="0"/>
                  </a:lnTo>
                  <a:close/>
                </a:path>
              </a:pathLst>
            </a:custGeom>
            <a:blipFill>
              <a:blip r:embed="rId3"/>
              <a:stretch>
                <a:fillRect r="-8100"/>
              </a:stretch>
            </a:blipFill>
          </p:spPr>
          <p:txBody>
            <a:bodyPr/>
            <a:lstStyle/>
            <a:p>
              <a:endParaRPr lang="es-ES"/>
            </a:p>
          </p:txBody>
        </p:sp>
      </p:grpSp>
      <p:sp>
        <p:nvSpPr>
          <p:cNvPr id="6" name="TextBox 2">
            <a:extLst>
              <a:ext uri="{FF2B5EF4-FFF2-40B4-BE49-F238E27FC236}">
                <a16:creationId xmlns:a16="http://schemas.microsoft.com/office/drawing/2014/main" id="{65120458-52A9-A0C6-4A3A-979ED4BADEDC}"/>
              </a:ext>
            </a:extLst>
          </p:cNvPr>
          <p:cNvSpPr txBox="1"/>
          <p:nvPr/>
        </p:nvSpPr>
        <p:spPr>
          <a:xfrm>
            <a:off x="7086600" y="7581900"/>
            <a:ext cx="10328616" cy="2136611"/>
          </a:xfrm>
          <a:prstGeom prst="rect">
            <a:avLst/>
          </a:prstGeom>
        </p:spPr>
        <p:txBody>
          <a:bodyPr lIns="0" tIns="0" rIns="0" bIns="0" rtlCol="0" anchor="t">
            <a:spAutoFit/>
          </a:bodyPr>
          <a:lstStyle/>
          <a:p>
            <a:pPr marL="0" lvl="0" indent="0" algn="just">
              <a:lnSpc>
                <a:spcPts val="3360"/>
              </a:lnSpc>
              <a:spcBef>
                <a:spcPct val="0"/>
              </a:spcBef>
            </a:pPr>
            <a:endParaRPr lang="en-US" sz="2400" u="none" strike="noStrike" dirty="0">
              <a:solidFill>
                <a:srgbClr val="000000"/>
              </a:solidFill>
              <a:latin typeface="Lato Light"/>
              <a:ea typeface="Lato Light"/>
              <a:cs typeface="Lato Light"/>
              <a:sym typeface="Lato Light"/>
            </a:endParaRPr>
          </a:p>
          <a:p>
            <a:pPr marL="434341" lvl="1" indent="-217171" algn="ctr">
              <a:lnSpc>
                <a:spcPts val="3360"/>
              </a:lnSpc>
              <a:spcBef>
                <a:spcPct val="0"/>
              </a:spcBef>
            </a:pPr>
            <a:r>
              <a:rPr lang="en-US" sz="2400" i="1" u="none" strike="noStrike" dirty="0" err="1">
                <a:solidFill>
                  <a:srgbClr val="000000"/>
                </a:solidFill>
                <a:latin typeface="Lato Light Italics"/>
                <a:ea typeface="Lato Light Italics"/>
                <a:cs typeface="Lato Light Italics"/>
                <a:sym typeface="Lato Light Italics"/>
              </a:rPr>
              <a:t>Artificiell</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intelligens</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fungerar</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inte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som</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en</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etisk</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ersättning</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inte</a:t>
            </a:r>
            <a:r>
              <a:rPr lang="en-US" sz="2400" i="1" u="none" strike="noStrike" dirty="0">
                <a:solidFill>
                  <a:srgbClr val="000000"/>
                </a:solidFill>
                <a:latin typeface="Lato Light Italics"/>
                <a:ea typeface="Lato Light Italics"/>
                <a:cs typeface="Lato Light Italics"/>
                <a:sym typeface="Lato Light Italics"/>
              </a:rPr>
              <a:t> heller </a:t>
            </a:r>
            <a:r>
              <a:rPr lang="en-US" sz="2400" i="1" u="none" strike="noStrike" dirty="0" err="1">
                <a:solidFill>
                  <a:srgbClr val="000000"/>
                </a:solidFill>
                <a:latin typeface="Lato Light Italics"/>
                <a:ea typeface="Lato Light Italics"/>
                <a:cs typeface="Lato Light Italics"/>
                <a:sym typeface="Lato Light Italics"/>
              </a:rPr>
              <a:t>som</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ett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verktyg</a:t>
            </a:r>
            <a:r>
              <a:rPr lang="en-US" sz="2400" i="1" u="none" strike="noStrike" dirty="0">
                <a:solidFill>
                  <a:srgbClr val="000000"/>
                </a:solidFill>
                <a:latin typeface="Lato Light Italics"/>
                <a:ea typeface="Lato Light Italics"/>
                <a:cs typeface="Lato Light Italics"/>
                <a:sym typeface="Lato Light Italics"/>
              </a:rPr>
              <a:t> för </a:t>
            </a:r>
            <a:r>
              <a:rPr lang="en-US" sz="2400" i="1" u="none" strike="noStrike" dirty="0" err="1">
                <a:solidFill>
                  <a:srgbClr val="000000"/>
                </a:solidFill>
                <a:latin typeface="Lato Light Italics"/>
                <a:ea typeface="Lato Light Italics"/>
                <a:cs typeface="Lato Light Italics"/>
                <a:sym typeface="Lato Light Italics"/>
              </a:rPr>
              <a:t>att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kräva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ansvar</a:t>
            </a:r>
            <a:r>
              <a:rPr lang="en-US" sz="2400" i="1" u="none" strike="noStrike" dirty="0">
                <a:solidFill>
                  <a:srgbClr val="000000"/>
                </a:solidFill>
                <a:latin typeface="Lato Light Italics"/>
                <a:ea typeface="Lato Light Italics"/>
                <a:cs typeface="Lato Light Italics"/>
                <a:sym typeface="Lato Light Italics"/>
              </a:rPr>
              <a:t> för </a:t>
            </a:r>
            <a:r>
              <a:rPr lang="en-US" sz="2400" i="1" u="none" strike="noStrike" dirty="0" err="1">
                <a:solidFill>
                  <a:srgbClr val="000000"/>
                </a:solidFill>
                <a:latin typeface="Lato Light Italics"/>
                <a:ea typeface="Lato Light Italics"/>
                <a:cs typeface="Lato Light Italics"/>
                <a:sym typeface="Lato Light Italics"/>
              </a:rPr>
              <a:t>beslut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även</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felaktiga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sådana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Istället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kan</a:t>
            </a:r>
            <a:r>
              <a:rPr lang="en-US" sz="2400" i="1" u="none" strike="noStrike" dirty="0">
                <a:solidFill>
                  <a:srgbClr val="000000"/>
                </a:solidFill>
                <a:latin typeface="Lato Light Italics"/>
                <a:ea typeface="Lato Light Italics"/>
                <a:cs typeface="Lato Light Italics"/>
                <a:sym typeface="Lato Light Italics"/>
              </a:rPr>
              <a:t> den </a:t>
            </a:r>
            <a:r>
              <a:rPr lang="en-US" sz="2400" i="1" u="none" strike="noStrike" dirty="0" err="1">
                <a:solidFill>
                  <a:srgbClr val="000000"/>
                </a:solidFill>
                <a:latin typeface="Lato Light Italics"/>
                <a:ea typeface="Lato Light Italics"/>
                <a:cs typeface="Lato Light Italics"/>
                <a:sym typeface="Lato Light Italics"/>
              </a:rPr>
              <a:t>stödja</a:t>
            </a:r>
            <a:r>
              <a:rPr lang="en-US" sz="2400" i="1" u="none" strike="noStrike" dirty="0">
                <a:solidFill>
                  <a:srgbClr val="000000"/>
                </a:solidFill>
                <a:latin typeface="Lato Light Italics"/>
                <a:ea typeface="Lato Light Italics"/>
                <a:cs typeface="Lato Light Italics"/>
                <a:sym typeface="Lato Light Italics"/>
              </a:rPr>
              <a:t> och </a:t>
            </a:r>
            <a:r>
              <a:rPr lang="en-US" sz="2400" i="1" u="none" strike="noStrike" dirty="0" err="1">
                <a:solidFill>
                  <a:srgbClr val="000000"/>
                </a:solidFill>
                <a:latin typeface="Lato Light Italics"/>
                <a:ea typeface="Lato Light Italics"/>
                <a:cs typeface="Lato Light Italics"/>
                <a:sym typeface="Lato Light Italics"/>
              </a:rPr>
              <a:t>hjälpa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lärare</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att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klargöra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orsakerna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bakom</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sina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val</a:t>
            </a:r>
            <a:r>
              <a:rPr lang="en-US" sz="2400" i="1" u="none" strike="noStrike" dirty="0">
                <a:solidFill>
                  <a:srgbClr val="000000"/>
                </a:solidFill>
                <a:latin typeface="Lato Light Italics"/>
                <a:ea typeface="Lato Light Italics"/>
                <a:cs typeface="Lato Light Italics"/>
                <a:sym typeface="Lato Light Italics"/>
              </a:rPr>
              <a:t> och </a:t>
            </a:r>
            <a:r>
              <a:rPr lang="en-US" sz="2400" i="1" u="none" strike="noStrike" dirty="0" err="1">
                <a:solidFill>
                  <a:srgbClr val="000000"/>
                </a:solidFill>
                <a:latin typeface="Lato Light Italics"/>
                <a:ea typeface="Lato Light Italics"/>
                <a:cs typeface="Lato Light Italics"/>
                <a:sym typeface="Lato Light Italics"/>
              </a:rPr>
              <a:t>stärka</a:t>
            </a:r>
            <a:r>
              <a:rPr lang="en-US" sz="2400" i="1" u="none" strike="noStrike" dirty="0">
                <a:solidFill>
                  <a:srgbClr val="000000"/>
                </a:solidFill>
                <a:latin typeface="Lato Light Italics"/>
                <a:ea typeface="Lato Light Italics"/>
                <a:cs typeface="Lato Light Italics"/>
                <a:sym typeface="Lato Light Italics"/>
              </a:rPr>
              <a:t> den </a:t>
            </a:r>
            <a:r>
              <a:rPr lang="en-US" sz="2400" i="1" u="none" strike="noStrike" dirty="0" err="1">
                <a:solidFill>
                  <a:srgbClr val="000000"/>
                </a:solidFill>
                <a:latin typeface="Lato Light Italics"/>
                <a:ea typeface="Lato Light Italics"/>
                <a:cs typeface="Lato Light Italics"/>
                <a:sym typeface="Lato Light Italics"/>
              </a:rPr>
              <a:t>etiska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kvaliteten</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i</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sina</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beslut</a:t>
            </a:r>
            <a:r>
              <a:rPr lang="en-US" sz="2400" i="1" u="none" strike="noStrike" dirty="0">
                <a:solidFill>
                  <a:srgbClr val="000000"/>
                </a:solidFill>
                <a:latin typeface="Lato Light Italics"/>
                <a:ea typeface="Lato Light Italics"/>
                <a:cs typeface="Lato Light Italics"/>
                <a:sym typeface="Lato Light Italics"/>
              </a:rPr>
              <a:t>, </a:t>
            </a:r>
            <a:r>
              <a:rPr lang="en-US" sz="2400" i="1" u="none" strike="noStrike" dirty="0" err="1">
                <a:solidFill>
                  <a:srgbClr val="000000"/>
                </a:solidFill>
                <a:latin typeface="Lato Light Italics"/>
                <a:ea typeface="Lato Light Italics"/>
                <a:cs typeface="Lato Light Italics"/>
                <a:sym typeface="Lato Light Italics"/>
              </a:rPr>
              <a:t>även</a:t>
            </a:r>
            <a:r>
              <a:rPr lang="en-US" sz="2400" i="1" u="none" strike="noStrike" dirty="0">
                <a:solidFill>
                  <a:srgbClr val="000000"/>
                </a:solidFill>
                <a:latin typeface="Lato Light Italics"/>
                <a:ea typeface="Lato Light Italics"/>
                <a:cs typeface="Lato Light Italics"/>
                <a:sym typeface="Lato Light Italics"/>
              </a:rPr>
              <a:t> med </a:t>
            </a:r>
            <a:r>
              <a:rPr lang="en-US" sz="2400" i="1" u="none" strike="noStrike" dirty="0" err="1">
                <a:solidFill>
                  <a:srgbClr val="000000"/>
                </a:solidFill>
                <a:latin typeface="Lato Light Italics"/>
                <a:ea typeface="Lato Light Italics"/>
                <a:cs typeface="Lato Light Italics"/>
                <a:sym typeface="Lato Light Italics"/>
              </a:rPr>
              <a:t>hjälp</a:t>
            </a:r>
            <a:r>
              <a:rPr lang="en-US" sz="2400" i="1" u="none" strike="noStrike" dirty="0">
                <a:solidFill>
                  <a:srgbClr val="000000"/>
                </a:solidFill>
                <a:latin typeface="Lato Light Italics"/>
                <a:ea typeface="Lato Light Italics"/>
                <a:cs typeface="Lato Light Italics"/>
                <a:sym typeface="Lato Light Italics"/>
              </a:rPr>
              <a:t> av AI.</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6230600" cy="1266825"/>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ETISKT RESONEMANG VID ANVÄNDNING AV AI FÖR VÄGLEDNING OCH PERSONALISERING</a:t>
            </a:r>
          </a:p>
        </p:txBody>
      </p:sp>
      <p:sp>
        <p:nvSpPr>
          <p:cNvPr id="3" name="TextBox 3"/>
          <p:cNvSpPr txBox="1"/>
          <p:nvPr/>
        </p:nvSpPr>
        <p:spPr>
          <a:xfrm>
            <a:off x="1028700" y="2834188"/>
            <a:ext cx="16230600" cy="1908810"/>
          </a:xfrm>
          <a:prstGeom prst="rect">
            <a:avLst/>
          </a:prstGeom>
        </p:spPr>
        <p:txBody>
          <a:bodyPr lIns="0" tIns="0" rIns="0" bIns="0" rtlCol="0" anchor="t">
            <a:spAutoFit/>
          </a:bodyPr>
          <a:lstStyle/>
          <a:p>
            <a:pPr marL="0" lvl="0" indent="0" algn="just">
              <a:lnSpc>
                <a:spcPts val="3000"/>
              </a:lnSpc>
              <a:spcBef>
                <a:spcPct val="0"/>
              </a:spcBef>
            </a:pPr>
            <a:r>
              <a:rPr lang="en-US" sz="2400" u="none" strike="noStrike">
                <a:solidFill>
                  <a:srgbClr val="000000"/>
                </a:solidFill>
                <a:latin typeface="Lato Light"/>
                <a:ea typeface="Lato Light"/>
                <a:cs typeface="Lato Light"/>
                <a:sym typeface="Lato Light"/>
              </a:rPr>
              <a:t>Inom yrkes- och teknisk utbildning används artificiell intelligens i allt större utsträckning för att vägleda elever och anpassa deras lärandevägar, till exempel genom att föreslå kurser, ingångsnivåer eller vägar för kompetensutveckling.</a:t>
            </a:r>
          </a:p>
          <a:p>
            <a:pPr marL="0" lvl="0" indent="0" algn="just">
              <a:lnSpc>
                <a:spcPts val="3000"/>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3000"/>
              </a:lnSpc>
              <a:spcBef>
                <a:spcPct val="0"/>
              </a:spcBef>
            </a:pPr>
            <a:r>
              <a:rPr lang="en-US" sz="2400" u="none" strike="noStrike">
                <a:solidFill>
                  <a:srgbClr val="000000"/>
                </a:solidFill>
                <a:latin typeface="Lato Light"/>
                <a:ea typeface="Lato Light"/>
                <a:cs typeface="Lato Light"/>
                <a:sym typeface="Lato Light"/>
              </a:rPr>
              <a:t>Det finns gott om bevis för att artificiell intelligens används i allt större utsträckning inom yrkesutbildningssystem för att utveckla kurser, anpassa lärande, definiera inträdesnivåer och karriärutvecklingsvägar.</a:t>
            </a:r>
          </a:p>
        </p:txBody>
      </p:sp>
      <p:sp>
        <p:nvSpPr>
          <p:cNvPr id="4" name="Freeform 4"/>
          <p:cNvSpPr/>
          <p:nvPr/>
        </p:nvSpPr>
        <p:spPr>
          <a:xfrm>
            <a:off x="8755437" y="5283849"/>
            <a:ext cx="7883493" cy="4296503"/>
          </a:xfrm>
          <a:custGeom>
            <a:avLst/>
            <a:gdLst/>
            <a:ahLst/>
            <a:cxnLst/>
            <a:rect l="l" t="t" r="r" b="b"/>
            <a:pathLst>
              <a:path w="7883493" h="4296503">
                <a:moveTo>
                  <a:pt x="0" y="0"/>
                </a:moveTo>
                <a:lnTo>
                  <a:pt x="7883492" y="0"/>
                </a:lnTo>
                <a:lnTo>
                  <a:pt x="7883492" y="4296504"/>
                </a:lnTo>
                <a:lnTo>
                  <a:pt x="0" y="429650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9324956" y="6083964"/>
            <a:ext cx="6744453" cy="2748958"/>
          </a:xfrm>
          <a:prstGeom prst="rect">
            <a:avLst/>
          </a:prstGeom>
        </p:spPr>
        <p:txBody>
          <a:bodyPr wrap="square"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a:t>
            </a:r>
            <a:r>
              <a:rPr lang="en-US" sz="2400" u="none" strike="noStrike" dirty="0" err="1">
                <a:solidFill>
                  <a:srgbClr val="000000"/>
                </a:solidFill>
                <a:latin typeface="Lato Light" panose="020F0302020204030203" pitchFamily="34" charset="0"/>
                <a:ea typeface="Canva Sans"/>
                <a:cs typeface="Canva Sans"/>
                <a:sym typeface="Canva Sans"/>
              </a:rPr>
              <a:t>assisterad</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vägledning</a:t>
            </a:r>
            <a:r>
              <a:rPr lang="en-US" sz="2400" u="none" strike="noStrike" dirty="0">
                <a:solidFill>
                  <a:srgbClr val="000000"/>
                </a:solidFill>
                <a:latin typeface="Lato Light" panose="020F0302020204030203" pitchFamily="34" charset="0"/>
                <a:ea typeface="Canva Sans"/>
                <a:cs typeface="Canva Sans"/>
                <a:sym typeface="Canva Sans"/>
              </a:rPr>
              <a:t> ger </a:t>
            </a:r>
            <a:r>
              <a:rPr lang="en-US" sz="2400" u="none" strike="noStrike" dirty="0" err="1">
                <a:solidFill>
                  <a:srgbClr val="000000"/>
                </a:solidFill>
                <a:latin typeface="Lato Light" panose="020F0302020204030203" pitchFamily="34" charset="0"/>
                <a:ea typeface="Canva Sans"/>
                <a:cs typeface="Canva Sans"/>
                <a:sym typeface="Canva Sans"/>
              </a:rPr>
              <a:t>probabilistiska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rekommendationer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snarare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än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utbildningsbeslut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måste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tillämpa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principer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som</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att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skydda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rättigheter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utvärdera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långsiktiga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effekter</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prioritera</a:t>
            </a:r>
            <a:r>
              <a:rPr lang="en-US" sz="2400" u="none" strike="noStrike" dirty="0">
                <a:solidFill>
                  <a:srgbClr val="000000"/>
                </a:solidFill>
                <a:latin typeface="Lato Light" panose="020F0302020204030203" pitchFamily="34" charset="0"/>
                <a:ea typeface="Canva Sans"/>
                <a:cs typeface="Canva Sans"/>
                <a:sym typeface="Canva Sans"/>
              </a:rPr>
              <a:t> den </a:t>
            </a:r>
            <a:r>
              <a:rPr lang="en-US" sz="2400" u="none" strike="noStrike" dirty="0" err="1">
                <a:solidFill>
                  <a:srgbClr val="000000"/>
                </a:solidFill>
                <a:latin typeface="Lato Light" panose="020F0302020204030203" pitchFamily="34" charset="0"/>
                <a:ea typeface="Canva Sans"/>
                <a:cs typeface="Canva Sans"/>
                <a:sym typeface="Canva Sans"/>
              </a:rPr>
              <a:t>utbildningsmässiga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relationen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samtidigt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som</a:t>
            </a:r>
            <a:r>
              <a:rPr lang="en-US" sz="2400" u="none" strike="noStrike" dirty="0">
                <a:solidFill>
                  <a:srgbClr val="000000"/>
                </a:solidFill>
                <a:latin typeface="Lato Light" panose="020F0302020204030203" pitchFamily="34" charset="0"/>
                <a:ea typeface="Canva Sans"/>
                <a:cs typeface="Canva Sans"/>
                <a:sym typeface="Canva Sans"/>
              </a:rPr>
              <a:t> de </a:t>
            </a:r>
            <a:r>
              <a:rPr lang="en-US" sz="2400" u="none" strike="noStrike" dirty="0" err="1">
                <a:solidFill>
                  <a:srgbClr val="000000"/>
                </a:solidFill>
                <a:latin typeface="Lato Light" panose="020F0302020204030203" pitchFamily="34" charset="0"/>
                <a:ea typeface="Canva Sans"/>
                <a:cs typeface="Canva Sans"/>
                <a:sym typeface="Canva Sans"/>
              </a:rPr>
              <a:t>bibehåller</a:t>
            </a:r>
            <a:r>
              <a:rPr lang="en-US" sz="2400" u="none" strike="noStrike" dirty="0">
                <a:solidFill>
                  <a:srgbClr val="000000"/>
                </a:solidFill>
                <a:latin typeface="Lato Light" panose="020F0302020204030203" pitchFamily="34" charset="0"/>
                <a:ea typeface="Canva Sans"/>
                <a:cs typeface="Canva Sans"/>
                <a:sym typeface="Canva Sans"/>
              </a:rPr>
              <a:t> det </a:t>
            </a:r>
            <a:r>
              <a:rPr lang="en-US" sz="2400" u="none" strike="noStrike" dirty="0" err="1">
                <a:solidFill>
                  <a:srgbClr val="000000"/>
                </a:solidFill>
                <a:latin typeface="Lato Light" panose="020F0302020204030203" pitchFamily="34" charset="0"/>
                <a:ea typeface="Canva Sans"/>
                <a:cs typeface="Canva Sans"/>
                <a:sym typeface="Canva Sans"/>
              </a:rPr>
              <a:t>yttersta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ansvaret</a:t>
            </a:r>
            <a:r>
              <a:rPr lang="en-US" sz="2400" u="none" strike="noStrike" dirty="0">
                <a:solidFill>
                  <a:srgbClr val="000000"/>
                </a:solidFill>
                <a:latin typeface="Lato Light" panose="020F0302020204030203" pitchFamily="34" charset="0"/>
                <a:ea typeface="Canva Sans"/>
                <a:cs typeface="Canva Sans"/>
                <a:sym typeface="Canva Sans"/>
              </a:rPr>
              <a:t> för </a:t>
            </a:r>
            <a:r>
              <a:rPr lang="en-US" sz="2400" u="none" strike="noStrike" dirty="0" err="1">
                <a:solidFill>
                  <a:srgbClr val="000000"/>
                </a:solidFill>
                <a:latin typeface="Lato Light" panose="020F0302020204030203" pitchFamily="34" charset="0"/>
                <a:ea typeface="Canva Sans"/>
                <a:cs typeface="Canva Sans"/>
                <a:sym typeface="Canva Sans"/>
              </a:rPr>
              <a:t>besluten</a:t>
            </a:r>
            <a:r>
              <a:rPr lang="en-US" sz="2400" u="none" strike="noStrike" dirty="0">
                <a:solidFill>
                  <a:srgbClr val="000000"/>
                </a:solidFill>
                <a:latin typeface="Lato Light" panose="020F0302020204030203" pitchFamily="34" charset="0"/>
                <a:ea typeface="Canva Sans"/>
                <a:cs typeface="Canva Sans"/>
                <a:sym typeface="Canva Sans"/>
              </a:rPr>
              <a:t>.</a:t>
            </a:r>
          </a:p>
        </p:txBody>
      </p:sp>
      <p:sp>
        <p:nvSpPr>
          <p:cNvPr id="6" name="TextBox 6"/>
          <p:cNvSpPr txBox="1"/>
          <p:nvPr/>
        </p:nvSpPr>
        <p:spPr>
          <a:xfrm>
            <a:off x="1028700" y="5675554"/>
            <a:ext cx="6960764" cy="3565779"/>
          </a:xfrm>
          <a:prstGeom prst="rect">
            <a:avLst/>
          </a:prstGeom>
        </p:spPr>
        <p:txBody>
          <a:bodyPr lIns="0" tIns="0" rIns="0" bIns="0" rtlCol="0" anchor="t">
            <a:spAutoFit/>
          </a:bodyPr>
          <a:lstStyle/>
          <a:p>
            <a:pPr marL="0" lvl="0" indent="0" algn="l">
              <a:lnSpc>
                <a:spcPts val="3528"/>
              </a:lnSpc>
              <a:spcBef>
                <a:spcPct val="0"/>
              </a:spcBef>
            </a:pPr>
            <a:r>
              <a:rPr lang="en-US" sz="2400" u="none" strike="noStrike">
                <a:solidFill>
                  <a:srgbClr val="000000"/>
                </a:solidFill>
                <a:latin typeface="Lato Light"/>
                <a:ea typeface="Lato Light"/>
                <a:cs typeface="Lato Light"/>
                <a:sym typeface="Lato Light"/>
              </a:rPr>
              <a:t>Denna professionella information är av grundläggande betydelse, med tanke på dess syfte. </a:t>
            </a:r>
          </a:p>
          <a:p>
            <a:pPr marL="0" lvl="0" indent="0" algn="l">
              <a:lnSpc>
                <a:spcPts val="3528"/>
              </a:lnSpc>
              <a:spcBef>
                <a:spcPct val="0"/>
              </a:spcBef>
            </a:pPr>
            <a:r>
              <a:rPr lang="en-US" sz="2400" u="none" strike="noStrike">
                <a:solidFill>
                  <a:srgbClr val="000000"/>
                </a:solidFill>
                <a:latin typeface="Lato Light"/>
                <a:ea typeface="Lato Light"/>
                <a:cs typeface="Lato Light"/>
                <a:sym typeface="Lato Light"/>
              </a:rPr>
              <a:t>Men med tanke på att all denna information genereras från historiska data och probabilistiska beräkningar, utan att utvärdera dess pedagogiska, sociala eller etiska värde, blir det tydligt hur olämpligt det är att delegera elevernas utbildningsframtid till artificiell intelligens.</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714500"/>
            <a:ext cx="16230600" cy="5950347"/>
          </a:xfrm>
          <a:prstGeom prst="rect">
            <a:avLst/>
          </a:prstGeom>
        </p:spPr>
        <p:txBody>
          <a:bodyPr lIns="0" tIns="0" rIns="0" bIns="0" rtlCol="0" anchor="t">
            <a:spAutoFit/>
          </a:bodyPr>
          <a:lstStyle/>
          <a:p>
            <a:pPr lvl="0" indent="0" algn="just">
              <a:lnSpc>
                <a:spcPts val="2880"/>
              </a:lnSpc>
              <a:spcBef>
                <a:spcPct val="0"/>
              </a:spcBef>
            </a:pPr>
            <a:r>
              <a:rPr lang="en-US" sz="2800" dirty="0" err="1">
                <a:solidFill>
                  <a:srgbClr val="000000"/>
                </a:solidFill>
                <a:latin typeface="Lato Light"/>
                <a:sym typeface="Lato Light"/>
              </a:rPr>
              <a:t>Algoritmiska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resultat</a:t>
            </a:r>
            <a:r>
              <a:rPr lang="en-US" sz="2800" dirty="0">
                <a:solidFill>
                  <a:srgbClr val="000000"/>
                </a:solidFill>
                <a:latin typeface="Lato Light"/>
                <a:sym typeface="Lato Light"/>
              </a:rPr>
              <a:t> </a:t>
            </a:r>
            <a:r>
              <a:rPr lang="en-US" sz="2800" dirty="0" err="1">
                <a:solidFill>
                  <a:srgbClr val="000000"/>
                </a:solidFill>
                <a:latin typeface="Lato Light"/>
                <a:sym typeface="Lato Light"/>
              </a:rPr>
              <a:t>kan</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a:t>
            </a:r>
            <a:r>
              <a:rPr lang="en-US" sz="2800" dirty="0">
                <a:solidFill>
                  <a:srgbClr val="000000"/>
                </a:solidFill>
                <a:latin typeface="Lato Light"/>
                <a:sym typeface="Lato Light"/>
              </a:rPr>
              <a:t> </a:t>
            </a:r>
            <a:r>
              <a:rPr lang="en-US" sz="2800" dirty="0" err="1">
                <a:solidFill>
                  <a:srgbClr val="000000"/>
                </a:solidFill>
                <a:latin typeface="Lato Light"/>
                <a:sym typeface="Lato Light"/>
              </a:rPr>
              <a:t>helt</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hållet</a:t>
            </a:r>
            <a:r>
              <a:rPr lang="en-US" sz="2800" dirty="0">
                <a:solidFill>
                  <a:srgbClr val="000000"/>
                </a:solidFill>
                <a:latin typeface="Lato Light"/>
                <a:sym typeface="Lato Light"/>
              </a:rPr>
              <a:t> ta </a:t>
            </a:r>
            <a:r>
              <a:rPr lang="en-US" sz="2800" dirty="0" err="1">
                <a:solidFill>
                  <a:srgbClr val="000000"/>
                </a:solidFill>
                <a:latin typeface="Lato Light"/>
                <a:sym typeface="Lato Light"/>
              </a:rPr>
              <a:t>hänsyn</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individuella</a:t>
            </a:r>
            <a:r>
              <a:rPr lang="en-US" sz="2800" dirty="0">
                <a:solidFill>
                  <a:srgbClr val="000000"/>
                </a:solidFill>
                <a:latin typeface="Lato Light"/>
                <a:sym typeface="Lato Light"/>
              </a:rPr>
              <a:t> </a:t>
            </a:r>
            <a:r>
              <a:rPr lang="en-US" sz="2800" dirty="0" err="1">
                <a:solidFill>
                  <a:srgbClr val="000000"/>
                </a:solidFill>
                <a:latin typeface="Lato Light"/>
                <a:sym typeface="Lato Light"/>
              </a:rPr>
              <a:t>situationer</a:t>
            </a:r>
            <a:r>
              <a:rPr lang="en-US" sz="2800" dirty="0">
                <a:solidFill>
                  <a:srgbClr val="000000"/>
                </a:solidFill>
                <a:latin typeface="Lato Light"/>
                <a:sym typeface="Lato Light"/>
              </a:rPr>
              <a:t>, </a:t>
            </a:r>
            <a:r>
              <a:rPr lang="en-US" sz="2800" dirty="0" err="1">
                <a:solidFill>
                  <a:srgbClr val="000000"/>
                </a:solidFill>
                <a:latin typeface="Lato Light"/>
                <a:sym typeface="Lato Light"/>
              </a:rPr>
              <a:t>vilka</a:t>
            </a:r>
            <a:r>
              <a:rPr lang="en-US" sz="2800" dirty="0">
                <a:solidFill>
                  <a:srgbClr val="000000"/>
                </a:solidFill>
                <a:latin typeface="Lato Light"/>
                <a:sym typeface="Lato Light"/>
              </a:rPr>
              <a:t> </a:t>
            </a:r>
            <a:r>
              <a:rPr lang="en-US" sz="2800" dirty="0" err="1">
                <a:solidFill>
                  <a:srgbClr val="000000"/>
                </a:solidFill>
                <a:latin typeface="Lato Light"/>
                <a:sym typeface="Lato Light"/>
              </a:rPr>
              <a:t>påverkas</a:t>
            </a:r>
            <a:r>
              <a:rPr lang="en-US" sz="2800" dirty="0">
                <a:solidFill>
                  <a:srgbClr val="000000"/>
                </a:solidFill>
                <a:latin typeface="Lato Light"/>
                <a:sym typeface="Lato Light"/>
              </a:rPr>
              <a:t> av </a:t>
            </a:r>
            <a:r>
              <a:rPr lang="en-US" sz="2800" dirty="0" err="1">
                <a:solidFill>
                  <a:srgbClr val="000000"/>
                </a:solidFill>
                <a:latin typeface="Lato Light"/>
                <a:sym typeface="Lato Light"/>
              </a:rPr>
              <a:t>ett</a:t>
            </a:r>
            <a:r>
              <a:rPr lang="en-US" sz="2800" dirty="0">
                <a:solidFill>
                  <a:srgbClr val="000000"/>
                </a:solidFill>
                <a:latin typeface="Lato Light"/>
                <a:sym typeface="Lato Light"/>
              </a:rPr>
              <a:t> </a:t>
            </a:r>
            <a:r>
              <a:rPr lang="en-US" sz="2800" dirty="0" err="1">
                <a:solidFill>
                  <a:srgbClr val="000000"/>
                </a:solidFill>
                <a:latin typeface="Lato Light"/>
                <a:sym typeface="Lato Light"/>
              </a:rPr>
              <a:t>oändligt</a:t>
            </a:r>
            <a:r>
              <a:rPr lang="en-US" sz="2800" dirty="0">
                <a:solidFill>
                  <a:srgbClr val="000000"/>
                </a:solidFill>
                <a:latin typeface="Lato Light"/>
                <a:sym typeface="Lato Light"/>
              </a:rPr>
              <a:t> </a:t>
            </a:r>
            <a:r>
              <a:rPr lang="en-US" sz="2800" dirty="0" err="1">
                <a:solidFill>
                  <a:srgbClr val="000000"/>
                </a:solidFill>
                <a:latin typeface="Lato Light"/>
                <a:sym typeface="Lato Light"/>
              </a:rPr>
              <a:t>antal</a:t>
            </a:r>
            <a:r>
              <a:rPr lang="en-US" sz="2800" dirty="0">
                <a:solidFill>
                  <a:srgbClr val="000000"/>
                </a:solidFill>
                <a:latin typeface="Lato Light"/>
                <a:sym typeface="Lato Light"/>
              </a:rPr>
              <a:t> </a:t>
            </a:r>
            <a:r>
              <a:rPr lang="en-US" sz="2800" dirty="0" err="1">
                <a:solidFill>
                  <a:srgbClr val="000000"/>
                </a:solidFill>
                <a:latin typeface="Lato Light"/>
                <a:sym typeface="Lato Light"/>
              </a:rPr>
              <a:t>variabler</a:t>
            </a:r>
            <a:r>
              <a:rPr lang="en-US" sz="2800" dirty="0">
                <a:solidFill>
                  <a:srgbClr val="000000"/>
                </a:solidFill>
                <a:latin typeface="Lato Light"/>
                <a:sym typeface="Lato Light"/>
              </a:rPr>
              <a:t>. </a:t>
            </a:r>
            <a:r>
              <a:rPr lang="en-US" sz="2800" dirty="0" err="1">
                <a:solidFill>
                  <a:srgbClr val="000000"/>
                </a:solidFill>
                <a:latin typeface="Lato Light"/>
                <a:sym typeface="Lato Light"/>
              </a:rPr>
              <a:t>Endast</a:t>
            </a:r>
            <a:r>
              <a:rPr lang="en-US" sz="2800" dirty="0">
                <a:solidFill>
                  <a:srgbClr val="000000"/>
                </a:solidFill>
                <a:latin typeface="Lato Light"/>
                <a:sym typeface="Lato Light"/>
              </a:rPr>
              <a:t> </a:t>
            </a:r>
            <a:r>
              <a:rPr lang="en-US" sz="2800" dirty="0" err="1">
                <a:solidFill>
                  <a:srgbClr val="000000"/>
                </a:solidFill>
                <a:latin typeface="Lato Light"/>
                <a:sym typeface="Lato Light"/>
              </a:rPr>
              <a:t>en</a:t>
            </a:r>
            <a:r>
              <a:rPr lang="en-US" sz="2800" dirty="0">
                <a:solidFill>
                  <a:srgbClr val="000000"/>
                </a:solidFill>
                <a:latin typeface="Lato Light"/>
                <a:sym typeface="Lato Light"/>
              </a:rPr>
              <a:t> </a:t>
            </a:r>
            <a:r>
              <a:rPr lang="en-US" sz="2800" dirty="0" err="1">
                <a:solidFill>
                  <a:srgbClr val="000000"/>
                </a:solidFill>
                <a:latin typeface="Lato Light"/>
                <a:sym typeface="Lato Light"/>
              </a:rPr>
              <a:t>människa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kan</a:t>
            </a:r>
            <a:r>
              <a:rPr lang="en-US" sz="2800" dirty="0">
                <a:solidFill>
                  <a:srgbClr val="000000"/>
                </a:solidFill>
                <a:latin typeface="Lato Light"/>
                <a:sym typeface="Lato Light"/>
              </a:rPr>
              <a:t> </a:t>
            </a:r>
            <a:r>
              <a:rPr lang="en-US" sz="2800" dirty="0" err="1">
                <a:solidFill>
                  <a:srgbClr val="000000"/>
                </a:solidFill>
                <a:latin typeface="Lato Light"/>
                <a:sym typeface="Lato Light"/>
              </a:rPr>
              <a:t>göra</a:t>
            </a:r>
            <a:r>
              <a:rPr lang="en-US" sz="2800" dirty="0">
                <a:solidFill>
                  <a:srgbClr val="000000"/>
                </a:solidFill>
                <a:latin typeface="Lato Light"/>
                <a:sym typeface="Lato Light"/>
              </a:rPr>
              <a:t> det och </a:t>
            </a:r>
            <a:r>
              <a:rPr lang="en-US" sz="2800" dirty="0" err="1">
                <a:solidFill>
                  <a:srgbClr val="000000"/>
                </a:solidFill>
                <a:latin typeface="Lato Light"/>
                <a:sym typeface="Lato Light"/>
              </a:rPr>
              <a:t>bidra</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beslutsfattande</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a:t>
            </a:r>
            <a:r>
              <a:rPr lang="en-US" sz="2800" dirty="0" err="1">
                <a:solidFill>
                  <a:srgbClr val="000000"/>
                </a:solidFill>
                <a:latin typeface="Lato Light"/>
                <a:sym typeface="Lato Light"/>
              </a:rPr>
              <a:t>stöds</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a:t>
            </a:r>
            <a:r>
              <a:rPr lang="en-US" sz="2800" dirty="0">
                <a:solidFill>
                  <a:srgbClr val="000000"/>
                </a:solidFill>
                <a:latin typeface="Lato Light"/>
                <a:sym typeface="Lato Light"/>
              </a:rPr>
              <a:t> bara av </a:t>
            </a:r>
            <a:r>
              <a:rPr lang="en-US" sz="2800" dirty="0" err="1">
                <a:solidFill>
                  <a:srgbClr val="000000"/>
                </a:solidFill>
                <a:latin typeface="Lato Light"/>
                <a:sym typeface="Lato Light"/>
              </a:rPr>
              <a:t>artificiell</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intelligens</a:t>
            </a:r>
            <a:r>
              <a:rPr lang="en-US" sz="2800" dirty="0">
                <a:solidFill>
                  <a:srgbClr val="000000"/>
                </a:solidFill>
                <a:latin typeface="Lato Light"/>
                <a:sym typeface="Lato Light"/>
              </a:rPr>
              <a:t>, </a:t>
            </a:r>
            <a:r>
              <a:rPr lang="en-US" sz="2800" dirty="0" err="1">
                <a:solidFill>
                  <a:srgbClr val="000000"/>
                </a:solidFill>
                <a:latin typeface="Lato Light"/>
                <a:sym typeface="Lato Light"/>
              </a:rPr>
              <a:t>utan</a:t>
            </a:r>
            <a:r>
              <a:rPr lang="en-US" sz="2800" dirty="0">
                <a:solidFill>
                  <a:srgbClr val="000000"/>
                </a:solidFill>
                <a:latin typeface="Lato Light"/>
                <a:sym typeface="Lato Light"/>
              </a:rPr>
              <a:t> </a:t>
            </a:r>
            <a:r>
              <a:rPr lang="en-US" sz="2800" dirty="0" err="1">
                <a:solidFill>
                  <a:srgbClr val="000000"/>
                </a:solidFill>
                <a:latin typeface="Lato Light"/>
                <a:sym typeface="Lato Light"/>
              </a:rPr>
              <a:t>också</a:t>
            </a:r>
            <a:r>
              <a:rPr lang="en-US" sz="2800" dirty="0">
                <a:solidFill>
                  <a:srgbClr val="000000"/>
                </a:solidFill>
                <a:latin typeface="Lato Light"/>
                <a:sym typeface="Lato Light"/>
              </a:rPr>
              <a:t> av </a:t>
            </a:r>
            <a:r>
              <a:rPr lang="en-US" sz="2800" dirty="0" err="1">
                <a:solidFill>
                  <a:srgbClr val="000000"/>
                </a:solidFill>
                <a:latin typeface="Lato Light"/>
                <a:sym typeface="Lato Light"/>
              </a:rPr>
              <a:t>kritiska</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etiska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färdigheter</a:t>
            </a:r>
            <a:r>
              <a:rPr lang="en-US" sz="2800" dirty="0">
                <a:solidFill>
                  <a:srgbClr val="000000"/>
                </a:solidFill>
                <a:latin typeface="Lato Light"/>
                <a:sym typeface="Lato Light"/>
              </a:rPr>
              <a:t>, </a:t>
            </a:r>
            <a:r>
              <a:rPr lang="en-US" sz="2800" dirty="0" err="1">
                <a:solidFill>
                  <a:srgbClr val="000000"/>
                </a:solidFill>
                <a:latin typeface="Lato Light"/>
                <a:sym typeface="Lato Light"/>
              </a:rPr>
              <a:t>i</a:t>
            </a:r>
            <a:r>
              <a:rPr lang="en-US" sz="2800" dirty="0">
                <a:solidFill>
                  <a:srgbClr val="000000"/>
                </a:solidFill>
                <a:latin typeface="Lato Light"/>
                <a:sym typeface="Lato Light"/>
              </a:rPr>
              <a:t> </a:t>
            </a:r>
            <a:r>
              <a:rPr lang="en-US" sz="2800" dirty="0" err="1">
                <a:solidFill>
                  <a:srgbClr val="000000"/>
                </a:solidFill>
                <a:latin typeface="Lato Light"/>
                <a:sym typeface="Lato Light"/>
              </a:rPr>
              <a:t>syfte</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bredda</a:t>
            </a:r>
            <a:r>
              <a:rPr lang="en-US" sz="2800" dirty="0">
                <a:solidFill>
                  <a:srgbClr val="000000"/>
                </a:solidFill>
                <a:latin typeface="Lato Light"/>
                <a:sym typeface="Lato Light"/>
              </a:rPr>
              <a:t> </a:t>
            </a:r>
            <a:r>
              <a:rPr lang="en-US" sz="2800" dirty="0" err="1">
                <a:solidFill>
                  <a:srgbClr val="000000"/>
                </a:solidFill>
                <a:latin typeface="Lato Light"/>
                <a:sym typeface="Lato Light"/>
              </a:rPr>
              <a:t>alternativen</a:t>
            </a:r>
            <a:r>
              <a:rPr lang="en-US" sz="2800" dirty="0">
                <a:solidFill>
                  <a:srgbClr val="000000"/>
                </a:solidFill>
                <a:latin typeface="Lato Light"/>
                <a:sym typeface="Lato Light"/>
              </a:rPr>
              <a:t> för det </a:t>
            </a:r>
            <a:r>
              <a:rPr lang="en-US" sz="2800" dirty="0" err="1">
                <a:solidFill>
                  <a:srgbClr val="000000"/>
                </a:solidFill>
                <a:latin typeface="Lato Light"/>
                <a:sym typeface="Lato Light"/>
              </a:rPr>
              <a:t>gemensamma</a:t>
            </a:r>
            <a:r>
              <a:rPr lang="en-US" sz="2800" dirty="0">
                <a:solidFill>
                  <a:srgbClr val="000000"/>
                </a:solidFill>
                <a:latin typeface="Lato Light"/>
                <a:sym typeface="Lato Light"/>
              </a:rPr>
              <a:t> </a:t>
            </a:r>
            <a:r>
              <a:rPr lang="en-US" sz="2800" dirty="0" err="1">
                <a:solidFill>
                  <a:srgbClr val="000000"/>
                </a:solidFill>
                <a:latin typeface="Lato Light"/>
                <a:sym typeface="Lato Light"/>
              </a:rPr>
              <a:t>bästa</a:t>
            </a:r>
            <a:r>
              <a:rPr lang="en-US" sz="2800" dirty="0">
                <a:solidFill>
                  <a:srgbClr val="000000"/>
                </a:solidFill>
                <a:latin typeface="Lato Light"/>
                <a:sym typeface="Lato Light"/>
              </a:rPr>
              <a:t>. </a:t>
            </a:r>
          </a:p>
          <a:p>
            <a:pPr lvl="0" indent="0" algn="just">
              <a:lnSpc>
                <a:spcPts val="2880"/>
              </a:lnSpc>
              <a:spcBef>
                <a:spcPct val="0"/>
              </a:spcBef>
            </a:pPr>
            <a:endParaRPr lang="en-US" sz="2800" dirty="0">
              <a:solidFill>
                <a:srgbClr val="000000"/>
              </a:solidFill>
              <a:latin typeface="Lato Light"/>
              <a:sym typeface="Lato Light"/>
            </a:endParaRPr>
          </a:p>
          <a:p>
            <a:pPr lvl="0" indent="0" algn="just">
              <a:lnSpc>
                <a:spcPts val="2880"/>
              </a:lnSpc>
              <a:spcBef>
                <a:spcPct val="0"/>
              </a:spcBef>
            </a:pPr>
            <a:r>
              <a:rPr lang="en-US" sz="2800" dirty="0">
                <a:solidFill>
                  <a:srgbClr val="000000"/>
                </a:solidFill>
                <a:latin typeface="Lato Light"/>
                <a:sym typeface="Lato Light"/>
              </a:rPr>
              <a:t>Vägledningen </a:t>
            </a:r>
            <a:r>
              <a:rPr lang="en-US" sz="2800" dirty="0" err="1">
                <a:solidFill>
                  <a:srgbClr val="000000"/>
                </a:solidFill>
                <a:latin typeface="Lato Light"/>
                <a:sym typeface="Lato Light"/>
              </a:rPr>
              <a:t>bör</a:t>
            </a:r>
            <a:r>
              <a:rPr lang="en-US" sz="2800" dirty="0">
                <a:solidFill>
                  <a:srgbClr val="000000"/>
                </a:solidFill>
                <a:latin typeface="Lato Light"/>
                <a:sym typeface="Lato Light"/>
              </a:rPr>
              <a:t> </a:t>
            </a:r>
            <a:r>
              <a:rPr lang="en-US" sz="2800" dirty="0" err="1">
                <a:solidFill>
                  <a:srgbClr val="000000"/>
                </a:solidFill>
                <a:latin typeface="Lato Light"/>
                <a:sym typeface="Lato Light"/>
              </a:rPr>
              <a:t>vara</a:t>
            </a:r>
            <a:r>
              <a:rPr lang="en-US" sz="2800" dirty="0">
                <a:solidFill>
                  <a:srgbClr val="000000"/>
                </a:solidFill>
                <a:latin typeface="Lato Light"/>
                <a:sym typeface="Lato Light"/>
              </a:rPr>
              <a:t> </a:t>
            </a:r>
            <a:r>
              <a:rPr lang="en-US" sz="2800" dirty="0" err="1">
                <a:solidFill>
                  <a:srgbClr val="000000"/>
                </a:solidFill>
                <a:latin typeface="Lato Light"/>
                <a:sym typeface="Lato Light"/>
              </a:rPr>
              <a:t>rättvis</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respektera</a:t>
            </a:r>
            <a:r>
              <a:rPr lang="en-US" sz="2800" dirty="0">
                <a:solidFill>
                  <a:srgbClr val="000000"/>
                </a:solidFill>
                <a:latin typeface="Lato Light"/>
                <a:sym typeface="Lato Light"/>
              </a:rPr>
              <a:t> </a:t>
            </a:r>
            <a:r>
              <a:rPr lang="en-US" sz="2800" dirty="0" err="1">
                <a:solidFill>
                  <a:srgbClr val="000000"/>
                </a:solidFill>
                <a:latin typeface="Lato Light"/>
                <a:sym typeface="Lato Light"/>
              </a:rPr>
              <a:t>studenternas</a:t>
            </a:r>
            <a:r>
              <a:rPr lang="en-US" sz="2800" dirty="0">
                <a:solidFill>
                  <a:srgbClr val="000000"/>
                </a:solidFill>
                <a:latin typeface="Lato Light"/>
                <a:sym typeface="Lato Light"/>
              </a:rPr>
              <a:t> </a:t>
            </a:r>
            <a:r>
              <a:rPr lang="en-US" sz="2800" dirty="0" err="1">
                <a:solidFill>
                  <a:srgbClr val="000000"/>
                </a:solidFill>
                <a:latin typeface="Lato Light"/>
                <a:sym typeface="Lato Light"/>
              </a:rPr>
              <a:t>rättigheter</a:t>
            </a:r>
            <a:r>
              <a:rPr lang="en-US" sz="2800" dirty="0">
                <a:solidFill>
                  <a:srgbClr val="000000"/>
                </a:solidFill>
                <a:latin typeface="Lato Light"/>
                <a:sym typeface="Lato Light"/>
              </a:rPr>
              <a:t>. Ett </a:t>
            </a:r>
            <a:r>
              <a:rPr lang="en-US" sz="2800" dirty="0" err="1">
                <a:solidFill>
                  <a:srgbClr val="000000"/>
                </a:solidFill>
                <a:latin typeface="Lato Light"/>
                <a:sym typeface="Lato Light"/>
              </a:rPr>
              <a:t>algoritmiskt</a:t>
            </a:r>
            <a:r>
              <a:rPr lang="en-US" sz="2800" dirty="0">
                <a:solidFill>
                  <a:srgbClr val="000000"/>
                </a:solidFill>
                <a:latin typeface="Lato Light"/>
                <a:sym typeface="Lato Light"/>
              </a:rPr>
              <a:t> </a:t>
            </a:r>
            <a:r>
              <a:rPr lang="en-US" sz="2800" dirty="0" err="1">
                <a:solidFill>
                  <a:srgbClr val="000000"/>
                </a:solidFill>
                <a:latin typeface="Lato Light"/>
                <a:sym typeface="Lato Light"/>
              </a:rPr>
              <a:t>beslut</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a:t>
            </a:r>
            <a:r>
              <a:rPr lang="en-US" sz="2800" dirty="0" err="1">
                <a:solidFill>
                  <a:srgbClr val="000000"/>
                </a:solidFill>
                <a:latin typeface="Lato Light"/>
                <a:sym typeface="Lato Light"/>
              </a:rPr>
              <a:t>begränsar</a:t>
            </a:r>
            <a:r>
              <a:rPr lang="en-US" sz="2800" dirty="0">
                <a:solidFill>
                  <a:srgbClr val="000000"/>
                </a:solidFill>
                <a:latin typeface="Lato Light"/>
                <a:sym typeface="Lato Light"/>
              </a:rPr>
              <a:t> </a:t>
            </a:r>
            <a:r>
              <a:rPr lang="en-US" sz="2800" dirty="0" err="1">
                <a:solidFill>
                  <a:srgbClr val="000000"/>
                </a:solidFill>
                <a:latin typeface="Lato Light"/>
                <a:sym typeface="Lato Light"/>
              </a:rPr>
              <a:t>tillgången</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kursen</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vissa</a:t>
            </a:r>
            <a:r>
              <a:rPr lang="en-US" sz="2800" dirty="0">
                <a:solidFill>
                  <a:srgbClr val="000000"/>
                </a:solidFill>
                <a:latin typeface="Lato Light"/>
                <a:sym typeface="Lato Light"/>
              </a:rPr>
              <a:t> </a:t>
            </a:r>
            <a:r>
              <a:rPr lang="en-US" sz="2800" dirty="0" err="1">
                <a:solidFill>
                  <a:srgbClr val="000000"/>
                </a:solidFill>
                <a:latin typeface="Lato Light"/>
                <a:sym typeface="Lato Light"/>
              </a:rPr>
              <a:t>grupper</a:t>
            </a:r>
            <a:r>
              <a:rPr lang="en-US" sz="2800" dirty="0">
                <a:solidFill>
                  <a:srgbClr val="000000"/>
                </a:solidFill>
                <a:latin typeface="Lato Light"/>
                <a:sym typeface="Lato Light"/>
              </a:rPr>
              <a:t> </a:t>
            </a:r>
            <a:r>
              <a:rPr lang="en-US" sz="2800" dirty="0" err="1">
                <a:solidFill>
                  <a:srgbClr val="000000"/>
                </a:solidFill>
                <a:latin typeface="Lato Light"/>
                <a:sym typeface="Lato Light"/>
              </a:rPr>
              <a:t>bryter</a:t>
            </a:r>
            <a:r>
              <a:rPr lang="en-US" sz="2800" dirty="0">
                <a:solidFill>
                  <a:srgbClr val="000000"/>
                </a:solidFill>
                <a:latin typeface="Lato Light"/>
                <a:sym typeface="Lato Light"/>
              </a:rPr>
              <a:t> mot de </a:t>
            </a:r>
            <a:r>
              <a:rPr lang="en-US" sz="2800" dirty="0" err="1">
                <a:solidFill>
                  <a:srgbClr val="000000"/>
                </a:solidFill>
                <a:latin typeface="Lato Light"/>
                <a:sym typeface="Lato Light"/>
              </a:rPr>
              <a:t>professionella</a:t>
            </a:r>
            <a:r>
              <a:rPr lang="en-US" sz="2800" dirty="0">
                <a:solidFill>
                  <a:srgbClr val="000000"/>
                </a:solidFill>
                <a:latin typeface="Lato Light"/>
                <a:sym typeface="Lato Light"/>
              </a:rPr>
              <a:t> </a:t>
            </a:r>
            <a:r>
              <a:rPr lang="en-US" sz="2800" dirty="0" err="1">
                <a:solidFill>
                  <a:srgbClr val="000000"/>
                </a:solidFill>
                <a:latin typeface="Lato Light"/>
                <a:sym typeface="Lato Light"/>
              </a:rPr>
              <a:t>principerna</a:t>
            </a:r>
            <a:r>
              <a:rPr lang="en-US" sz="2800" dirty="0">
                <a:solidFill>
                  <a:srgbClr val="000000"/>
                </a:solidFill>
                <a:latin typeface="Lato Light"/>
                <a:sym typeface="Lato Light"/>
              </a:rPr>
              <a:t> för </a:t>
            </a:r>
            <a:r>
              <a:rPr lang="en-US" sz="2800" dirty="0" err="1">
                <a:solidFill>
                  <a:srgbClr val="000000"/>
                </a:solidFill>
                <a:latin typeface="Lato Light"/>
                <a:sym typeface="Lato Light"/>
              </a:rPr>
              <a:t>yrkesutbildning</a:t>
            </a:r>
            <a:r>
              <a:rPr lang="en-US" sz="2800" dirty="0">
                <a:solidFill>
                  <a:srgbClr val="000000"/>
                </a:solidFill>
                <a:latin typeface="Lato Light"/>
                <a:sym typeface="Lato Light"/>
              </a:rPr>
              <a:t> för </a:t>
            </a:r>
            <a:r>
              <a:rPr lang="en-US" sz="2800" dirty="0" err="1">
                <a:solidFill>
                  <a:srgbClr val="000000"/>
                </a:solidFill>
                <a:latin typeface="Lato Light"/>
                <a:sym typeface="Lato Light"/>
              </a:rPr>
              <a:t>inträde</a:t>
            </a:r>
            <a:r>
              <a:rPr lang="en-US" sz="2800" dirty="0">
                <a:solidFill>
                  <a:srgbClr val="000000"/>
                </a:solidFill>
                <a:latin typeface="Lato Light"/>
                <a:sym typeface="Lato Light"/>
              </a:rPr>
              <a:t> </a:t>
            </a:r>
            <a:r>
              <a:rPr lang="en-US" sz="2800" dirty="0" err="1">
                <a:solidFill>
                  <a:srgbClr val="000000"/>
                </a:solidFill>
                <a:latin typeface="Lato Light"/>
                <a:sym typeface="Lato Light"/>
              </a:rPr>
              <a:t>på</a:t>
            </a:r>
            <a:r>
              <a:rPr lang="en-US" sz="2800" dirty="0">
                <a:solidFill>
                  <a:srgbClr val="000000"/>
                </a:solidFill>
                <a:latin typeface="Lato Light"/>
                <a:sym typeface="Lato Light"/>
              </a:rPr>
              <a:t> </a:t>
            </a:r>
            <a:r>
              <a:rPr lang="en-US" sz="2800" dirty="0" err="1">
                <a:solidFill>
                  <a:srgbClr val="000000"/>
                </a:solidFill>
                <a:latin typeface="Lato Light"/>
                <a:sym typeface="Lato Light"/>
              </a:rPr>
              <a:t>arbetsmarknaden</a:t>
            </a:r>
            <a:r>
              <a:rPr lang="en-US" sz="2800" dirty="0">
                <a:solidFill>
                  <a:srgbClr val="000000"/>
                </a:solidFill>
                <a:latin typeface="Lato Light"/>
                <a:sym typeface="Lato Light"/>
              </a:rPr>
              <a:t>.</a:t>
            </a:r>
          </a:p>
          <a:p>
            <a:pPr lvl="0" indent="0" algn="just">
              <a:lnSpc>
                <a:spcPts val="2880"/>
              </a:lnSpc>
              <a:spcBef>
                <a:spcPct val="0"/>
              </a:spcBef>
            </a:pPr>
            <a:endParaRPr lang="en-US" sz="2800" dirty="0">
              <a:solidFill>
                <a:srgbClr val="000000"/>
              </a:solidFill>
              <a:latin typeface="Lato Light"/>
              <a:sym typeface="Lato Light"/>
            </a:endParaRPr>
          </a:p>
          <a:p>
            <a:pPr lvl="0" indent="0" algn="just">
              <a:lnSpc>
                <a:spcPts val="2880"/>
              </a:lnSpc>
              <a:spcBef>
                <a:spcPct val="0"/>
              </a:spcBef>
            </a:pPr>
            <a:r>
              <a:rPr lang="en-US" sz="2800" dirty="0">
                <a:solidFill>
                  <a:srgbClr val="000000"/>
                </a:solidFill>
                <a:latin typeface="Lato Light"/>
                <a:sym typeface="Lato Light"/>
              </a:rPr>
              <a:t>Ett </a:t>
            </a:r>
            <a:r>
              <a:rPr lang="en-US" sz="2800" dirty="0" err="1">
                <a:solidFill>
                  <a:srgbClr val="000000"/>
                </a:solidFill>
                <a:latin typeface="Lato Light"/>
                <a:sym typeface="Lato Light"/>
              </a:rPr>
              <a:t>konsekventialistiskt</a:t>
            </a:r>
            <a:r>
              <a:rPr lang="en-US" sz="2800" dirty="0">
                <a:solidFill>
                  <a:srgbClr val="000000"/>
                </a:solidFill>
                <a:latin typeface="Lato Light"/>
                <a:sym typeface="Lato Light"/>
              </a:rPr>
              <a:t> </a:t>
            </a:r>
            <a:r>
              <a:rPr lang="en-US" sz="2800" dirty="0" err="1">
                <a:solidFill>
                  <a:srgbClr val="000000"/>
                </a:solidFill>
                <a:latin typeface="Lato Light"/>
                <a:sym typeface="Lato Light"/>
              </a:rPr>
              <a:t>tillvägagångssätt</a:t>
            </a:r>
            <a:r>
              <a:rPr lang="en-US" sz="2800" dirty="0">
                <a:solidFill>
                  <a:srgbClr val="000000"/>
                </a:solidFill>
                <a:latin typeface="Lato Light"/>
                <a:sym typeface="Lato Light"/>
              </a:rPr>
              <a:t> </a:t>
            </a:r>
            <a:r>
              <a:rPr lang="en-US" sz="2800" dirty="0" err="1">
                <a:solidFill>
                  <a:srgbClr val="000000"/>
                </a:solidFill>
                <a:latin typeface="Lato Light"/>
                <a:sym typeface="Lato Light"/>
              </a:rPr>
              <a:t>leder</a:t>
            </a:r>
            <a:r>
              <a:rPr lang="en-US" sz="2800" dirty="0">
                <a:solidFill>
                  <a:srgbClr val="000000"/>
                </a:solidFill>
                <a:latin typeface="Lato Light"/>
                <a:sym typeface="Lato Light"/>
              </a:rPr>
              <a:t> </a:t>
            </a:r>
            <a:r>
              <a:rPr lang="en-US" sz="2800" dirty="0" err="1">
                <a:solidFill>
                  <a:srgbClr val="000000"/>
                </a:solidFill>
                <a:latin typeface="Lato Light"/>
                <a:sym typeface="Lato Light"/>
              </a:rPr>
              <a:t>oss</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beakta</a:t>
            </a:r>
            <a:r>
              <a:rPr lang="en-US" sz="2800" dirty="0">
                <a:solidFill>
                  <a:srgbClr val="000000"/>
                </a:solidFill>
                <a:latin typeface="Lato Light"/>
                <a:sym typeface="Lato Light"/>
              </a:rPr>
              <a:t> de </a:t>
            </a:r>
            <a:r>
              <a:rPr lang="en-US" sz="2800" dirty="0" err="1">
                <a:solidFill>
                  <a:srgbClr val="000000"/>
                </a:solidFill>
                <a:latin typeface="Lato Light"/>
                <a:sym typeface="Lato Light"/>
              </a:rPr>
              <a:t>långsiktiga</a:t>
            </a:r>
            <a:r>
              <a:rPr lang="en-US" sz="2800" dirty="0">
                <a:solidFill>
                  <a:srgbClr val="000000"/>
                </a:solidFill>
                <a:latin typeface="Lato Light"/>
                <a:sym typeface="Lato Light"/>
              </a:rPr>
              <a:t> </a:t>
            </a:r>
            <a:r>
              <a:rPr lang="en-US" sz="2800" dirty="0" err="1">
                <a:solidFill>
                  <a:srgbClr val="000000"/>
                </a:solidFill>
                <a:latin typeface="Lato Light"/>
                <a:sym typeface="Lato Light"/>
              </a:rPr>
              <a:t>effekterna</a:t>
            </a:r>
            <a:r>
              <a:rPr lang="en-US" sz="2800" dirty="0">
                <a:solidFill>
                  <a:srgbClr val="000000"/>
                </a:solidFill>
                <a:latin typeface="Lato Light"/>
                <a:sym typeface="Lato Light"/>
              </a:rPr>
              <a:t>: </a:t>
            </a:r>
            <a:r>
              <a:rPr lang="en-US" sz="2800" dirty="0" err="1">
                <a:solidFill>
                  <a:srgbClr val="000000"/>
                </a:solidFill>
                <a:latin typeface="Lato Light"/>
                <a:sym typeface="Lato Light"/>
              </a:rPr>
              <a:t>effektivt</a:t>
            </a:r>
            <a:r>
              <a:rPr lang="en-US" sz="2800" dirty="0">
                <a:solidFill>
                  <a:srgbClr val="000000"/>
                </a:solidFill>
                <a:latin typeface="Lato Light"/>
                <a:sym typeface="Lato Light"/>
              </a:rPr>
              <a:t> </a:t>
            </a:r>
            <a:r>
              <a:rPr lang="en-US" sz="2800" dirty="0" err="1">
                <a:solidFill>
                  <a:srgbClr val="000000"/>
                </a:solidFill>
                <a:latin typeface="Lato Light"/>
                <a:sym typeface="Lato Light"/>
              </a:rPr>
              <a:t>mentorskap</a:t>
            </a:r>
            <a:r>
              <a:rPr lang="en-US" sz="2800" dirty="0">
                <a:solidFill>
                  <a:srgbClr val="000000"/>
                </a:solidFill>
                <a:latin typeface="Lato Light"/>
                <a:sym typeface="Lato Light"/>
              </a:rPr>
              <a:t> ger </a:t>
            </a:r>
            <a:r>
              <a:rPr lang="en-US" sz="2800" dirty="0" err="1">
                <a:solidFill>
                  <a:srgbClr val="000000"/>
                </a:solidFill>
                <a:latin typeface="Lato Light"/>
                <a:sym typeface="Lato Light"/>
              </a:rPr>
              <a:t>positiva</a:t>
            </a:r>
            <a:r>
              <a:rPr lang="en-US" sz="2800" dirty="0">
                <a:solidFill>
                  <a:srgbClr val="000000"/>
                </a:solidFill>
                <a:latin typeface="Lato Light"/>
                <a:sym typeface="Lato Light"/>
              </a:rPr>
              <a:t> </a:t>
            </a:r>
            <a:r>
              <a:rPr lang="en-US" sz="2800" dirty="0" err="1">
                <a:solidFill>
                  <a:srgbClr val="000000"/>
                </a:solidFill>
                <a:latin typeface="Lato Light"/>
                <a:sym typeface="Lato Light"/>
              </a:rPr>
              <a:t>fördelar</a:t>
            </a:r>
            <a:r>
              <a:rPr lang="en-US" sz="2800" dirty="0">
                <a:solidFill>
                  <a:srgbClr val="000000"/>
                </a:solidFill>
                <a:latin typeface="Lato Light"/>
                <a:sym typeface="Lato Light"/>
              </a:rPr>
              <a:t> </a:t>
            </a:r>
            <a:r>
              <a:rPr lang="en-US" sz="2800" dirty="0" err="1">
                <a:solidFill>
                  <a:srgbClr val="000000"/>
                </a:solidFill>
                <a:latin typeface="Lato Light"/>
                <a:sym typeface="Lato Light"/>
              </a:rPr>
              <a:t>när</a:t>
            </a:r>
            <a:r>
              <a:rPr lang="en-US" sz="2800" dirty="0">
                <a:solidFill>
                  <a:srgbClr val="000000"/>
                </a:solidFill>
                <a:latin typeface="Lato Light"/>
                <a:sym typeface="Lato Light"/>
              </a:rPr>
              <a:t> det </a:t>
            </a:r>
            <a:r>
              <a:rPr lang="en-US" sz="2800" dirty="0" err="1">
                <a:solidFill>
                  <a:srgbClr val="000000"/>
                </a:solidFill>
                <a:latin typeface="Lato Light"/>
                <a:sym typeface="Lato Light"/>
              </a:rPr>
              <a:t>gäller</a:t>
            </a:r>
            <a:r>
              <a:rPr lang="en-US" sz="2800" dirty="0">
                <a:solidFill>
                  <a:srgbClr val="000000"/>
                </a:solidFill>
                <a:latin typeface="Lato Light"/>
                <a:sym typeface="Lato Light"/>
              </a:rPr>
              <a:t> </a:t>
            </a:r>
            <a:r>
              <a:rPr lang="en-US" sz="2800" dirty="0" err="1">
                <a:solidFill>
                  <a:srgbClr val="000000"/>
                </a:solidFill>
                <a:latin typeface="Lato Light"/>
                <a:sym typeface="Lato Light"/>
              </a:rPr>
              <a:t>anställning</a:t>
            </a:r>
            <a:r>
              <a:rPr lang="en-US" sz="2800" dirty="0">
                <a:solidFill>
                  <a:srgbClr val="000000"/>
                </a:solidFill>
                <a:latin typeface="Lato Light"/>
                <a:sym typeface="Lato Light"/>
              </a:rPr>
              <a:t>. </a:t>
            </a:r>
            <a:r>
              <a:rPr lang="en-US" sz="2800" dirty="0" err="1">
                <a:solidFill>
                  <a:srgbClr val="000000"/>
                </a:solidFill>
                <a:latin typeface="Lato Light"/>
                <a:sym typeface="Lato Light"/>
              </a:rPr>
              <a:t>Vårdetiken</a:t>
            </a:r>
            <a:r>
              <a:rPr lang="en-US" sz="2800" dirty="0">
                <a:solidFill>
                  <a:srgbClr val="000000"/>
                </a:solidFill>
                <a:latin typeface="Lato Light"/>
                <a:sym typeface="Lato Light"/>
              </a:rPr>
              <a:t> </a:t>
            </a:r>
            <a:r>
              <a:rPr lang="en-US" sz="2800" dirty="0" err="1">
                <a:solidFill>
                  <a:srgbClr val="000000"/>
                </a:solidFill>
                <a:latin typeface="Lato Light"/>
                <a:sym typeface="Lato Light"/>
              </a:rPr>
              <a:t>påminner</a:t>
            </a:r>
            <a:r>
              <a:rPr lang="en-US" sz="2800" dirty="0">
                <a:solidFill>
                  <a:srgbClr val="000000"/>
                </a:solidFill>
                <a:latin typeface="Lato Light"/>
                <a:sym typeface="Lato Light"/>
              </a:rPr>
              <a:t> </a:t>
            </a:r>
            <a:r>
              <a:rPr lang="en-US" sz="2800" dirty="0" err="1">
                <a:solidFill>
                  <a:srgbClr val="000000"/>
                </a:solidFill>
                <a:latin typeface="Lato Light"/>
                <a:sym typeface="Lato Light"/>
              </a:rPr>
              <a:t>oss</a:t>
            </a:r>
            <a:r>
              <a:rPr lang="en-US" sz="2800" dirty="0">
                <a:solidFill>
                  <a:srgbClr val="000000"/>
                </a:solidFill>
                <a:latin typeface="Lato Light"/>
                <a:sym typeface="Lato Light"/>
              </a:rPr>
              <a:t> om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a:t>
            </a:r>
            <a:r>
              <a:rPr lang="en-US" sz="2800" dirty="0" err="1">
                <a:solidFill>
                  <a:srgbClr val="000000"/>
                </a:solidFill>
                <a:latin typeface="Lato Light"/>
                <a:sym typeface="Lato Light"/>
              </a:rPr>
              <a:t>mentorskap</a:t>
            </a:r>
            <a:r>
              <a:rPr lang="en-US" sz="2800" dirty="0">
                <a:solidFill>
                  <a:srgbClr val="000000"/>
                </a:solidFill>
                <a:latin typeface="Lato Light"/>
                <a:sym typeface="Lato Light"/>
              </a:rPr>
              <a:t> </a:t>
            </a:r>
            <a:r>
              <a:rPr lang="en-US" sz="2800" dirty="0" err="1">
                <a:solidFill>
                  <a:srgbClr val="000000"/>
                </a:solidFill>
                <a:latin typeface="Lato Light"/>
                <a:sym typeface="Lato Light"/>
              </a:rPr>
              <a:t>är</a:t>
            </a:r>
            <a:r>
              <a:rPr lang="en-US" sz="2800" dirty="0">
                <a:solidFill>
                  <a:srgbClr val="000000"/>
                </a:solidFill>
                <a:latin typeface="Lato Light"/>
                <a:sym typeface="Lato Light"/>
              </a:rPr>
              <a:t> </a:t>
            </a:r>
            <a:r>
              <a:rPr lang="en-US" sz="2800" dirty="0" err="1">
                <a:solidFill>
                  <a:srgbClr val="000000"/>
                </a:solidFill>
                <a:latin typeface="Lato Light"/>
                <a:sym typeface="Lato Light"/>
              </a:rPr>
              <a:t>en</a:t>
            </a:r>
            <a:r>
              <a:rPr lang="en-US" sz="2800" dirty="0">
                <a:solidFill>
                  <a:srgbClr val="000000"/>
                </a:solidFill>
                <a:latin typeface="Lato Light"/>
                <a:sym typeface="Lato Light"/>
              </a:rPr>
              <a:t> </a:t>
            </a:r>
            <a:r>
              <a:rPr lang="en-US" sz="2800" dirty="0" err="1">
                <a:solidFill>
                  <a:srgbClr val="000000"/>
                </a:solidFill>
                <a:latin typeface="Lato Light"/>
                <a:sym typeface="Lato Light"/>
              </a:rPr>
              <a:t>pedagogisk</a:t>
            </a:r>
            <a:r>
              <a:rPr lang="en-US" sz="2800" dirty="0">
                <a:solidFill>
                  <a:srgbClr val="000000"/>
                </a:solidFill>
                <a:latin typeface="Lato Light"/>
                <a:sym typeface="Lato Light"/>
              </a:rPr>
              <a:t> relation. Som mentor </a:t>
            </a:r>
            <a:r>
              <a:rPr lang="en-US" sz="2800" dirty="0" err="1">
                <a:solidFill>
                  <a:srgbClr val="000000"/>
                </a:solidFill>
                <a:latin typeface="Lato Light"/>
                <a:sym typeface="Lato Light"/>
              </a:rPr>
              <a:t>blir</a:t>
            </a:r>
            <a:r>
              <a:rPr lang="en-US" sz="2800" dirty="0">
                <a:solidFill>
                  <a:srgbClr val="000000"/>
                </a:solidFill>
                <a:latin typeface="Lato Light"/>
                <a:sym typeface="Lato Light"/>
              </a:rPr>
              <a:t> man </a:t>
            </a:r>
            <a:r>
              <a:rPr lang="en-US" sz="2800" dirty="0" err="1">
                <a:solidFill>
                  <a:srgbClr val="000000"/>
                </a:solidFill>
                <a:latin typeface="Lato Light"/>
                <a:sym typeface="Lato Light"/>
              </a:rPr>
              <a:t>grundläggande</a:t>
            </a:r>
            <a:r>
              <a:rPr lang="en-US" sz="2800" dirty="0">
                <a:solidFill>
                  <a:srgbClr val="000000"/>
                </a:solidFill>
                <a:latin typeface="Lato Light"/>
                <a:sym typeface="Lato Light"/>
              </a:rPr>
              <a:t> </a:t>
            </a:r>
            <a:r>
              <a:rPr lang="en-US" sz="2800" dirty="0" err="1">
                <a:solidFill>
                  <a:srgbClr val="000000"/>
                </a:solidFill>
                <a:latin typeface="Lato Light"/>
                <a:sym typeface="Lato Light"/>
              </a:rPr>
              <a:t>i</a:t>
            </a:r>
            <a:r>
              <a:rPr lang="en-US" sz="2800" dirty="0">
                <a:solidFill>
                  <a:srgbClr val="000000"/>
                </a:solidFill>
                <a:latin typeface="Lato Light"/>
                <a:sym typeface="Lato Light"/>
              </a:rPr>
              <a:t> </a:t>
            </a:r>
            <a:r>
              <a:rPr lang="en-US" sz="2800" dirty="0" err="1">
                <a:solidFill>
                  <a:srgbClr val="000000"/>
                </a:solidFill>
                <a:latin typeface="Lato Light"/>
                <a:sym typeface="Lato Light"/>
              </a:rPr>
              <a:t>studentens</a:t>
            </a:r>
            <a:r>
              <a:rPr lang="en-US" sz="2800" dirty="0">
                <a:solidFill>
                  <a:srgbClr val="000000"/>
                </a:solidFill>
                <a:latin typeface="Lato Light"/>
                <a:sym typeface="Lato Light"/>
              </a:rPr>
              <a:t> </a:t>
            </a:r>
            <a:r>
              <a:rPr lang="en-US" sz="2800" dirty="0" err="1">
                <a:solidFill>
                  <a:srgbClr val="000000"/>
                </a:solidFill>
                <a:latin typeface="Lato Light"/>
                <a:sym typeface="Lato Light"/>
              </a:rPr>
              <a:t>inlärningsprocess</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i</a:t>
            </a:r>
            <a:r>
              <a:rPr lang="en-US" sz="2800" dirty="0">
                <a:solidFill>
                  <a:srgbClr val="000000"/>
                </a:solidFill>
                <a:latin typeface="Lato Light"/>
                <a:sym typeface="Lato Light"/>
              </a:rPr>
              <a:t> den </a:t>
            </a:r>
            <a:r>
              <a:rPr lang="en-US" sz="2800" dirty="0" err="1">
                <a:solidFill>
                  <a:srgbClr val="000000"/>
                </a:solidFill>
                <a:latin typeface="Lato Light"/>
                <a:sym typeface="Lato Light"/>
              </a:rPr>
              <a:t>mest</a:t>
            </a:r>
            <a:r>
              <a:rPr lang="en-US" sz="2800" dirty="0">
                <a:solidFill>
                  <a:srgbClr val="000000"/>
                </a:solidFill>
                <a:latin typeface="Lato Light"/>
                <a:sym typeface="Lato Light"/>
              </a:rPr>
              <a:t> </a:t>
            </a:r>
            <a:r>
              <a:rPr lang="en-US" sz="2800" dirty="0" err="1">
                <a:solidFill>
                  <a:srgbClr val="000000"/>
                </a:solidFill>
                <a:latin typeface="Lato Light"/>
                <a:sym typeface="Lato Light"/>
              </a:rPr>
              <a:t>lämpliga</a:t>
            </a:r>
            <a:r>
              <a:rPr lang="en-US" sz="2800" dirty="0">
                <a:solidFill>
                  <a:srgbClr val="000000"/>
                </a:solidFill>
                <a:latin typeface="Lato Light"/>
                <a:sym typeface="Lato Light"/>
              </a:rPr>
              <a:t> </a:t>
            </a:r>
            <a:r>
              <a:rPr lang="en-US" sz="2800" dirty="0" err="1">
                <a:solidFill>
                  <a:srgbClr val="000000"/>
                </a:solidFill>
                <a:latin typeface="Lato Light"/>
                <a:sym typeface="Lato Light"/>
              </a:rPr>
              <a:t>tillämpningen</a:t>
            </a:r>
            <a:r>
              <a:rPr lang="en-US" sz="2800" dirty="0">
                <a:solidFill>
                  <a:srgbClr val="000000"/>
                </a:solidFill>
                <a:latin typeface="Lato Light"/>
                <a:sym typeface="Lato Light"/>
              </a:rPr>
              <a:t> av </a:t>
            </a:r>
            <a:r>
              <a:rPr lang="en-US" sz="2800" dirty="0" err="1">
                <a:solidFill>
                  <a:srgbClr val="000000"/>
                </a:solidFill>
                <a:latin typeface="Lato Light"/>
                <a:sym typeface="Lato Light"/>
              </a:rPr>
              <a:t>algoritmiska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principer</a:t>
            </a:r>
            <a:r>
              <a:rPr lang="en-US" sz="2800" dirty="0">
                <a:solidFill>
                  <a:srgbClr val="000000"/>
                </a:solidFill>
                <a:latin typeface="Lato Light"/>
                <a:sym typeface="Lato Light"/>
              </a:rPr>
              <a:t>.</a:t>
            </a:r>
          </a:p>
          <a:p>
            <a:pPr lvl="0" indent="0" algn="just">
              <a:lnSpc>
                <a:spcPts val="2880"/>
              </a:lnSpc>
              <a:spcBef>
                <a:spcPct val="0"/>
              </a:spcBef>
            </a:pPr>
            <a:endParaRPr lang="en-US" sz="2800" dirty="0">
              <a:solidFill>
                <a:srgbClr val="000000"/>
              </a:solidFill>
              <a:latin typeface="Lato Light"/>
              <a:sym typeface="Lato Light"/>
            </a:endParaRPr>
          </a:p>
          <a:p>
            <a:pPr lvl="0" indent="0" algn="just">
              <a:lnSpc>
                <a:spcPts val="2880"/>
              </a:lnSpc>
              <a:spcBef>
                <a:spcPct val="0"/>
              </a:spcBef>
            </a:pPr>
            <a:r>
              <a:rPr lang="en-US" sz="2800" dirty="0" err="1">
                <a:solidFill>
                  <a:srgbClr val="000000"/>
                </a:solidFill>
                <a:latin typeface="Lato Light"/>
                <a:sym typeface="Lato Light"/>
              </a:rPr>
              <a:t>Riktlinjerna</a:t>
            </a:r>
            <a:r>
              <a:rPr lang="en-US" sz="2800" dirty="0">
                <a:solidFill>
                  <a:srgbClr val="000000"/>
                </a:solidFill>
                <a:latin typeface="Lato Light"/>
                <a:sym typeface="Lato Light"/>
              </a:rPr>
              <a:t> </a:t>
            </a:r>
            <a:r>
              <a:rPr lang="en-US" sz="2800" dirty="0" err="1">
                <a:solidFill>
                  <a:srgbClr val="000000"/>
                </a:solidFill>
                <a:latin typeface="Lato Light"/>
                <a:sym typeface="Lato Light"/>
              </a:rPr>
              <a:t>kräver</a:t>
            </a:r>
            <a:r>
              <a:rPr lang="en-US" sz="2800" dirty="0">
                <a:solidFill>
                  <a:srgbClr val="000000"/>
                </a:solidFill>
                <a:latin typeface="Lato Light"/>
                <a:sym typeface="Lato Light"/>
              </a:rPr>
              <a:t> </a:t>
            </a:r>
            <a:r>
              <a:rPr lang="en-US" sz="2800" dirty="0" err="1">
                <a:solidFill>
                  <a:srgbClr val="000000"/>
                </a:solidFill>
                <a:latin typeface="Lato Light"/>
                <a:sym typeface="Lato Light"/>
              </a:rPr>
              <a:t>att</a:t>
            </a:r>
            <a:r>
              <a:rPr lang="en-US" sz="2800" dirty="0">
                <a:solidFill>
                  <a:srgbClr val="000000"/>
                </a:solidFill>
                <a:latin typeface="Lato Light"/>
                <a:sym typeface="Lato Light"/>
              </a:rPr>
              <a:t> det </a:t>
            </a:r>
            <a:r>
              <a:rPr lang="en-US" sz="2800" dirty="0" err="1">
                <a:solidFill>
                  <a:srgbClr val="000000"/>
                </a:solidFill>
                <a:latin typeface="Lato Light"/>
                <a:sym typeface="Lato Light"/>
              </a:rPr>
              <a:t>slutgiltiga</a:t>
            </a:r>
            <a:r>
              <a:rPr lang="en-US" sz="2800" dirty="0">
                <a:solidFill>
                  <a:srgbClr val="000000"/>
                </a:solidFill>
                <a:latin typeface="Lato Light"/>
                <a:sym typeface="Lato Light"/>
              </a:rPr>
              <a:t> </a:t>
            </a:r>
            <a:r>
              <a:rPr lang="en-US" sz="2800" dirty="0" err="1">
                <a:solidFill>
                  <a:srgbClr val="000000"/>
                </a:solidFill>
                <a:latin typeface="Lato Light"/>
                <a:sym typeface="Lato Light"/>
              </a:rPr>
              <a:t>beslutet</a:t>
            </a:r>
            <a:r>
              <a:rPr lang="en-US" sz="2800" dirty="0">
                <a:solidFill>
                  <a:srgbClr val="000000"/>
                </a:solidFill>
                <a:latin typeface="Lato Light"/>
                <a:sym typeface="Lato Light"/>
              </a:rPr>
              <a:t> </a:t>
            </a:r>
            <a:r>
              <a:rPr lang="en-US" sz="2800" dirty="0" err="1">
                <a:solidFill>
                  <a:srgbClr val="000000"/>
                </a:solidFill>
                <a:latin typeface="Lato Light"/>
                <a:sym typeface="Lato Light"/>
              </a:rPr>
              <a:t>fattas</a:t>
            </a:r>
            <a:r>
              <a:rPr lang="en-US" sz="2800" dirty="0">
                <a:solidFill>
                  <a:srgbClr val="000000"/>
                </a:solidFill>
                <a:latin typeface="Lato Light"/>
                <a:sym typeface="Lato Light"/>
              </a:rPr>
              <a:t> av dig, med </a:t>
            </a:r>
            <a:r>
              <a:rPr lang="en-US" sz="2800" dirty="0" err="1">
                <a:solidFill>
                  <a:srgbClr val="000000"/>
                </a:solidFill>
                <a:latin typeface="Lato Light"/>
                <a:sym typeface="Lato Light"/>
              </a:rPr>
              <a:t>hjälp</a:t>
            </a:r>
            <a:r>
              <a:rPr lang="en-US" sz="2800" dirty="0">
                <a:solidFill>
                  <a:srgbClr val="000000"/>
                </a:solidFill>
                <a:latin typeface="Lato Light"/>
                <a:sym typeface="Lato Light"/>
              </a:rPr>
              <a:t> av </a:t>
            </a:r>
            <a:r>
              <a:rPr lang="en-US" sz="2800" dirty="0" err="1">
                <a:solidFill>
                  <a:srgbClr val="000000"/>
                </a:solidFill>
                <a:latin typeface="Lato Light"/>
                <a:sym typeface="Lato Light"/>
              </a:rPr>
              <a:t>artificiell</a:t>
            </a:r>
            <a:r>
              <a:rPr lang="en-US" sz="2800" dirty="0">
                <a:solidFill>
                  <a:srgbClr val="000000"/>
                </a:solidFill>
                <a:latin typeface="Lato Light"/>
                <a:sym typeface="Lato Light"/>
              </a:rPr>
              <a:t> </a:t>
            </a:r>
            <a:r>
              <a:rPr lang="en-US" sz="2800" dirty="0" err="1">
                <a:solidFill>
                  <a:srgbClr val="000000"/>
                </a:solidFill>
                <a:latin typeface="Lato Light"/>
                <a:sym typeface="Lato Light"/>
              </a:rPr>
              <a:t>intelligens</a:t>
            </a:r>
            <a:r>
              <a:rPr lang="en-US" sz="2800" dirty="0">
                <a:solidFill>
                  <a:srgbClr val="000000"/>
                </a:solidFill>
                <a:latin typeface="Lato Light"/>
                <a:sym typeface="Lato Light"/>
              </a:rPr>
              <a:t> </a:t>
            </a:r>
            <a:r>
              <a:rPr lang="en-US" sz="2800" dirty="0" err="1">
                <a:solidFill>
                  <a:srgbClr val="000000"/>
                </a:solidFill>
                <a:latin typeface="Lato Light"/>
                <a:sym typeface="Lato Light"/>
              </a:rPr>
              <a:t>samtidigt</a:t>
            </a:r>
            <a:r>
              <a:rPr lang="en-US" sz="2800" dirty="0">
                <a:solidFill>
                  <a:srgbClr val="000000"/>
                </a:solidFill>
                <a:latin typeface="Lato Light"/>
                <a:sym typeface="Lato Light"/>
              </a:rPr>
              <a:t> </a:t>
            </a:r>
            <a:r>
              <a:rPr lang="en-US" sz="2800" dirty="0" err="1">
                <a:solidFill>
                  <a:srgbClr val="000000"/>
                </a:solidFill>
                <a:latin typeface="Lato Light"/>
                <a:sym typeface="Lato Light"/>
              </a:rPr>
              <a:t>som</a:t>
            </a:r>
            <a:r>
              <a:rPr lang="en-US" sz="2800" dirty="0">
                <a:solidFill>
                  <a:srgbClr val="000000"/>
                </a:solidFill>
                <a:latin typeface="Lato Light"/>
                <a:sym typeface="Lato Light"/>
              </a:rPr>
              <a:t> du </a:t>
            </a:r>
            <a:r>
              <a:rPr lang="en-US" sz="2800" dirty="0" err="1">
                <a:solidFill>
                  <a:srgbClr val="000000"/>
                </a:solidFill>
                <a:latin typeface="Lato Light"/>
                <a:sym typeface="Lato Light"/>
              </a:rPr>
              <a:t>kan</a:t>
            </a:r>
            <a:r>
              <a:rPr lang="en-US" sz="2800" dirty="0">
                <a:solidFill>
                  <a:srgbClr val="000000"/>
                </a:solidFill>
                <a:latin typeface="Lato Light"/>
                <a:sym typeface="Lato Light"/>
              </a:rPr>
              <a:t> </a:t>
            </a:r>
            <a:r>
              <a:rPr lang="en-US" sz="2800" dirty="0" err="1">
                <a:solidFill>
                  <a:srgbClr val="000000"/>
                </a:solidFill>
                <a:latin typeface="Lato Light"/>
                <a:sym typeface="Lato Light"/>
              </a:rPr>
              <a:t>omvandla</a:t>
            </a:r>
            <a:r>
              <a:rPr lang="en-US" sz="2800" dirty="0">
                <a:solidFill>
                  <a:srgbClr val="000000"/>
                </a:solidFill>
                <a:latin typeface="Lato Light"/>
                <a:sym typeface="Lato Light"/>
              </a:rPr>
              <a:t> </a:t>
            </a:r>
            <a:r>
              <a:rPr lang="en-US" sz="2800" dirty="0" err="1">
                <a:solidFill>
                  <a:srgbClr val="000000"/>
                </a:solidFill>
                <a:latin typeface="Lato Light"/>
                <a:sym typeface="Lato Light"/>
              </a:rPr>
              <a:t>automatiserade</a:t>
            </a:r>
            <a:r>
              <a:rPr lang="en-US" sz="2800" dirty="0">
                <a:solidFill>
                  <a:srgbClr val="000000"/>
                </a:solidFill>
                <a:latin typeface="Lato Light"/>
                <a:sym typeface="Lato Light"/>
              </a:rPr>
              <a:t> </a:t>
            </a:r>
            <a:r>
              <a:rPr lang="en-US" sz="2800" dirty="0" err="1">
                <a:solidFill>
                  <a:srgbClr val="000000"/>
                </a:solidFill>
                <a:latin typeface="Lato Light"/>
                <a:sym typeface="Lato Light"/>
              </a:rPr>
              <a:t>förslag</a:t>
            </a:r>
            <a:r>
              <a:rPr lang="en-US" sz="2800" dirty="0">
                <a:solidFill>
                  <a:srgbClr val="000000"/>
                </a:solidFill>
                <a:latin typeface="Lato Light"/>
                <a:sym typeface="Lato Light"/>
              </a:rPr>
              <a:t> till </a:t>
            </a:r>
            <a:r>
              <a:rPr lang="en-US" sz="2800" dirty="0" err="1">
                <a:solidFill>
                  <a:srgbClr val="000000"/>
                </a:solidFill>
                <a:latin typeface="Lato Light"/>
                <a:sym typeface="Lato Light"/>
              </a:rPr>
              <a:t>rättvisa</a:t>
            </a:r>
            <a:r>
              <a:rPr lang="en-US" sz="2800" dirty="0">
                <a:solidFill>
                  <a:srgbClr val="000000"/>
                </a:solidFill>
                <a:latin typeface="Lato Light"/>
                <a:sym typeface="Lato Light"/>
              </a:rPr>
              <a:t> och </a:t>
            </a:r>
            <a:r>
              <a:rPr lang="en-US" sz="2800" dirty="0" err="1">
                <a:solidFill>
                  <a:srgbClr val="000000"/>
                </a:solidFill>
                <a:latin typeface="Lato Light"/>
                <a:sym typeface="Lato Light"/>
              </a:rPr>
              <a:t>kontextualiserade</a:t>
            </a:r>
            <a:r>
              <a:rPr lang="en-US" sz="2800" dirty="0">
                <a:solidFill>
                  <a:srgbClr val="000000"/>
                </a:solidFill>
                <a:latin typeface="Lato Light"/>
                <a:sym typeface="Lato Light"/>
              </a:rPr>
              <a:t> </a:t>
            </a:r>
            <a:r>
              <a:rPr lang="en-US" sz="2800" dirty="0" err="1">
                <a:solidFill>
                  <a:srgbClr val="000000"/>
                </a:solidFill>
                <a:latin typeface="Lato Light"/>
                <a:sym typeface="Lato Light"/>
              </a:rPr>
              <a:t>pedagogiska</a:t>
            </a:r>
            <a:r>
              <a:rPr lang="en-US" sz="2800" dirty="0">
                <a:solidFill>
                  <a:srgbClr val="000000"/>
                </a:solidFill>
                <a:latin typeface="Lato Light"/>
                <a:sym typeface="Lato Light"/>
              </a:rPr>
              <a:t> </a:t>
            </a:r>
            <a:r>
              <a:rPr lang="en-US" sz="2800" dirty="0" err="1">
                <a:solidFill>
                  <a:srgbClr val="000000"/>
                </a:solidFill>
                <a:latin typeface="Lato Light"/>
                <a:sym typeface="Lato Light"/>
              </a:rPr>
              <a:t>alternativ</a:t>
            </a:r>
            <a:r>
              <a:rPr lang="en-US" sz="2800" dirty="0">
                <a:solidFill>
                  <a:srgbClr val="000000"/>
                </a:solidFill>
                <a:latin typeface="Lato Light"/>
                <a:sym typeface="Lato Light"/>
              </a:rPr>
              <a:t>.</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5046821"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TRÄNAREN SOM EN KRITISK MEDLARE AV ALGORITMISKA BESLUT</a:t>
            </a:r>
          </a:p>
        </p:txBody>
      </p:sp>
      <p:sp>
        <p:nvSpPr>
          <p:cNvPr id="3" name="TextBox 3"/>
          <p:cNvSpPr txBox="1"/>
          <p:nvPr/>
        </p:nvSpPr>
        <p:spPr>
          <a:xfrm>
            <a:off x="1028700" y="2081712"/>
            <a:ext cx="16230600" cy="6294800"/>
          </a:xfrm>
          <a:prstGeom prst="rect">
            <a:avLst/>
          </a:prstGeom>
        </p:spPr>
        <p:txBody>
          <a:bodyPr lIns="0" tIns="0" rIns="0" bIns="0" rtlCol="0" anchor="t">
            <a:spAutoFit/>
          </a:bodyPr>
          <a:lstStyle/>
          <a:p>
            <a:pPr marL="0" lvl="0" indent="0" algn="just">
              <a:lnSpc>
                <a:spcPts val="2879"/>
              </a:lnSpc>
              <a:spcBef>
                <a:spcPct val="0"/>
              </a:spcBef>
            </a:pPr>
            <a:r>
              <a:rPr lang="en-US" sz="2400" u="none" strike="noStrike" dirty="0">
                <a:solidFill>
                  <a:srgbClr val="000000"/>
                </a:solidFill>
                <a:latin typeface="Lato Light"/>
                <a:ea typeface="Lato Light"/>
                <a:cs typeface="Lato Light"/>
                <a:sym typeface="Lato Light"/>
              </a:rPr>
              <a:t>Deras </a:t>
            </a:r>
            <a:r>
              <a:rPr lang="en-US" sz="2400" u="none" strike="noStrike" dirty="0" err="1">
                <a:solidFill>
                  <a:srgbClr val="000000"/>
                </a:solidFill>
                <a:latin typeface="Lato Light"/>
                <a:ea typeface="Lato Light"/>
                <a:cs typeface="Lato Light"/>
                <a:sym typeface="Lato Light"/>
              </a:rPr>
              <a:t>ansvar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förstärks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genom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användningen</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Eftersom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aldrig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fattar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autonoma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undervisningsbeslut</a:t>
            </a:r>
            <a:r>
              <a:rPr lang="en-US" sz="2400" u="none" strike="noStrike" dirty="0">
                <a:solidFill>
                  <a:srgbClr val="000000"/>
                </a:solidFill>
                <a:latin typeface="Lato Light"/>
                <a:ea typeface="Lato Light"/>
                <a:cs typeface="Lato Light"/>
                <a:sym typeface="Lato Light"/>
              </a:rPr>
              <a:t>, ligger </a:t>
            </a:r>
            <a:r>
              <a:rPr lang="en-US" sz="2400" u="none" strike="noStrike" dirty="0" err="1">
                <a:solidFill>
                  <a:srgbClr val="000000"/>
                </a:solidFill>
                <a:latin typeface="Lato Light"/>
                <a:ea typeface="Lato Light"/>
                <a:cs typeface="Lato Light"/>
                <a:sym typeface="Lato Light"/>
              </a:rPr>
              <a:t>ansvaret</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följa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institutionella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standarder</a:t>
            </a:r>
            <a:r>
              <a:rPr lang="en-US" sz="2400" u="none" strike="noStrike" dirty="0">
                <a:solidFill>
                  <a:srgbClr val="000000"/>
                </a:solidFill>
                <a:latin typeface="Lato Light"/>
                <a:ea typeface="Lato Light"/>
                <a:cs typeface="Lato Light"/>
                <a:sym typeface="Lato Light"/>
              </a:rPr>
              <a:t> hos </a:t>
            </a:r>
            <a:r>
              <a:rPr lang="en-US" sz="2400" u="none" strike="noStrike" dirty="0" err="1">
                <a:solidFill>
                  <a:srgbClr val="000000"/>
                </a:solidFill>
                <a:latin typeface="Lato Light"/>
                <a:ea typeface="Lato Light"/>
                <a:cs typeface="Lato Light"/>
                <a:sym typeface="Lato Light"/>
              </a:rPr>
              <a:t>människor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flera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nivåer</a:t>
            </a:r>
            <a:r>
              <a:rPr lang="en-US" sz="2400" u="none" strike="noStrike" dirty="0">
                <a:solidFill>
                  <a:srgbClr val="000000"/>
                </a:solidFill>
                <a:latin typeface="Lato Light"/>
                <a:ea typeface="Lato Light"/>
                <a:cs typeface="Lato Light"/>
                <a:sym typeface="Lato Light"/>
              </a:rPr>
              <a:t>.</a:t>
            </a:r>
          </a:p>
          <a:p>
            <a:pPr marL="0" lvl="0" indent="0" algn="just">
              <a:lnSpc>
                <a:spcPts val="2879"/>
              </a:lnSpc>
              <a:spcBef>
                <a:spcPct val="0"/>
              </a:spcBef>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Den </a:t>
            </a:r>
            <a:r>
              <a:rPr lang="en-US" sz="2400" b="1" u="none" strike="noStrike" dirty="0" err="1">
                <a:solidFill>
                  <a:srgbClr val="000000"/>
                </a:solidFill>
                <a:latin typeface="Lato Light"/>
                <a:ea typeface="Lato Light"/>
                <a:cs typeface="Lato Light"/>
                <a:sym typeface="Lato Light"/>
              </a:rPr>
              <a:t>första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ansvarsnivån</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är</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tillsyn</a:t>
            </a:r>
            <a:r>
              <a:rPr lang="en-US" sz="2400" u="none" strike="noStrike" dirty="0">
                <a:solidFill>
                  <a:srgbClr val="000000"/>
                </a:solidFill>
                <a:latin typeface="Lato Light"/>
                <a:ea typeface="Lato Light"/>
                <a:cs typeface="Lato Light"/>
                <a:sym typeface="Lato Light"/>
              </a:rPr>
              <a:t>. Detta </a:t>
            </a:r>
            <a:r>
              <a:rPr lang="en-US" sz="2400" u="none" strike="noStrike" dirty="0" err="1">
                <a:solidFill>
                  <a:srgbClr val="000000"/>
                </a:solidFill>
                <a:latin typeface="Lato Light"/>
                <a:ea typeface="Lato Light"/>
                <a:cs typeface="Lato Light"/>
                <a:sym typeface="Lato Light"/>
              </a:rPr>
              <a:t>innebär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förstå</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åtminstone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allmänna</a:t>
            </a:r>
            <a:r>
              <a:rPr lang="en-US" sz="2400" u="none" strike="noStrike" dirty="0">
                <a:solidFill>
                  <a:srgbClr val="000000"/>
                </a:solidFill>
                <a:latin typeface="Lato Light"/>
                <a:ea typeface="Lato Light"/>
                <a:cs typeface="Lato Light"/>
                <a:sym typeface="Lato Light"/>
              </a:rPr>
              <a:t> termer, </a:t>
            </a:r>
            <a:r>
              <a:rPr lang="en-US" sz="2400" u="none" strike="noStrike" dirty="0" err="1">
                <a:solidFill>
                  <a:srgbClr val="000000"/>
                </a:solidFill>
                <a:latin typeface="Lato Light"/>
                <a:ea typeface="Lato Light"/>
                <a:cs typeface="Lato Light"/>
                <a:sym typeface="Lato Light"/>
              </a:rPr>
              <a:t>hur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fungerar</a:t>
            </a:r>
            <a:r>
              <a:rPr lang="en-US" sz="2400" u="none" strike="noStrike" dirty="0">
                <a:solidFill>
                  <a:srgbClr val="000000"/>
                </a:solidFill>
                <a:latin typeface="Lato Light"/>
                <a:ea typeface="Lato Light"/>
                <a:cs typeface="Lato Light"/>
                <a:sym typeface="Lato Light"/>
              </a:rPr>
              <a:t> och de </a:t>
            </a:r>
            <a:r>
              <a:rPr lang="en-US" sz="2400" u="none" strike="noStrike" dirty="0" err="1">
                <a:solidFill>
                  <a:srgbClr val="000000"/>
                </a:solidFill>
                <a:latin typeface="Lato Light"/>
                <a:ea typeface="Lato Light"/>
                <a:cs typeface="Lato Light"/>
                <a:sym typeface="Lato Light"/>
              </a:rPr>
              <a:t>faktorer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dess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Utifrån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möjligt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identifiera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eventuella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strukturella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begränsningar</a:t>
            </a:r>
            <a:r>
              <a:rPr lang="en-US" sz="2400" u="none" strike="noStrike" dirty="0">
                <a:solidFill>
                  <a:srgbClr val="000000"/>
                </a:solidFill>
                <a:latin typeface="Lato Light"/>
                <a:ea typeface="Lato Light"/>
                <a:cs typeface="Lato Light"/>
                <a:sym typeface="Lato Light"/>
              </a:rPr>
              <a:t>. Denna </a:t>
            </a:r>
            <a:r>
              <a:rPr lang="en-US" sz="2400" u="none" strike="noStrike" dirty="0" err="1">
                <a:solidFill>
                  <a:srgbClr val="000000"/>
                </a:solidFill>
                <a:latin typeface="Lato Light"/>
                <a:ea typeface="Lato Light"/>
                <a:cs typeface="Lato Light"/>
                <a:sym typeface="Lato Light"/>
              </a:rPr>
              <a:t>generella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tillsynskapacitet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gör</a:t>
            </a:r>
            <a:r>
              <a:rPr lang="en-US" sz="2400" u="none" strike="noStrike" dirty="0">
                <a:solidFill>
                  <a:srgbClr val="000000"/>
                </a:solidFill>
                <a:latin typeface="Lato Light"/>
                <a:ea typeface="Lato Light"/>
                <a:cs typeface="Lato Light"/>
                <a:sym typeface="Lato Light"/>
              </a:rPr>
              <a:t> det </a:t>
            </a:r>
            <a:r>
              <a:rPr lang="en-US" sz="2400" u="none" strike="noStrike" dirty="0" err="1">
                <a:solidFill>
                  <a:srgbClr val="000000"/>
                </a:solidFill>
                <a:latin typeface="Lato Light"/>
                <a:ea typeface="Lato Light"/>
                <a:cs typeface="Lato Light"/>
                <a:sym typeface="Lato Light"/>
              </a:rPr>
              <a:t>möjligt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tillfälligt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upphäva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helt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förkasta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rekommendationer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de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oförenliga</a:t>
            </a:r>
            <a:r>
              <a:rPr lang="en-US" sz="2400" u="none" strike="noStrike" dirty="0">
                <a:solidFill>
                  <a:srgbClr val="000000"/>
                </a:solidFill>
                <a:latin typeface="Lato Light"/>
                <a:ea typeface="Lato Light"/>
                <a:cs typeface="Lato Light"/>
                <a:sym typeface="Lato Light"/>
              </a:rPr>
              <a:t> med den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kontexten</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Den </a:t>
            </a:r>
            <a:r>
              <a:rPr lang="en-US" sz="2400" b="1" u="none" strike="noStrike" dirty="0" err="1">
                <a:solidFill>
                  <a:srgbClr val="000000"/>
                </a:solidFill>
                <a:latin typeface="Lato Light"/>
                <a:ea typeface="Lato Light"/>
                <a:cs typeface="Lato Light"/>
                <a:sym typeface="Lato Light"/>
              </a:rPr>
              <a:t>andra</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nivån</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rör</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verifiering</a:t>
            </a:r>
            <a:r>
              <a:rPr lang="en-US" sz="2400" b="1" u="none" strike="noStrike" dirty="0">
                <a:solidFill>
                  <a:srgbClr val="000000"/>
                </a:solidFill>
                <a:latin typeface="Lato Light"/>
                <a:ea typeface="Lato Light"/>
                <a:cs typeface="Lato Light"/>
                <a:sym typeface="Lato Light"/>
              </a:rPr>
              <a:t> och </a:t>
            </a:r>
            <a:r>
              <a:rPr lang="en-US" sz="2400" b="1" u="none" strike="noStrike" dirty="0" err="1">
                <a:solidFill>
                  <a:srgbClr val="000000"/>
                </a:solidFill>
                <a:latin typeface="Lato Light"/>
                <a:ea typeface="Lato Light"/>
                <a:cs typeface="Lato Light"/>
                <a:sym typeface="Lato Light"/>
              </a:rPr>
              <a:t>eventuell</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korrigering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Algoritmisk</a:t>
            </a:r>
            <a:r>
              <a:rPr lang="en-US" sz="2400" u="none" strike="noStrike" dirty="0">
                <a:solidFill>
                  <a:srgbClr val="000000"/>
                </a:solidFill>
                <a:latin typeface="Lato Light"/>
                <a:ea typeface="Lato Light"/>
                <a:cs typeface="Lato Light"/>
                <a:sym typeface="Lato Light"/>
              </a:rPr>
              <a:t> information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härrör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från</a:t>
            </a:r>
            <a:r>
              <a:rPr lang="en-US" sz="2400" u="none" strike="noStrike" dirty="0">
                <a:solidFill>
                  <a:srgbClr val="000000"/>
                </a:solidFill>
                <a:latin typeface="Lato Light"/>
                <a:ea typeface="Lato Light"/>
                <a:cs typeface="Lato Light"/>
                <a:sym typeface="Lato Light"/>
              </a:rPr>
              <a:t> AI och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vägledning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utvärdering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certifiering</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andra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ändamål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måste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granskas</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kritiskt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innan</a:t>
            </a:r>
            <a:r>
              <a:rPr lang="en-US" sz="2400" u="none" strike="noStrike" dirty="0">
                <a:solidFill>
                  <a:srgbClr val="000000"/>
                </a:solidFill>
                <a:latin typeface="Lato Light"/>
                <a:ea typeface="Lato Light"/>
                <a:cs typeface="Lato Light"/>
                <a:sym typeface="Lato Light"/>
              </a:rPr>
              <a:t> den </a:t>
            </a:r>
            <a:r>
              <a:rPr lang="en-US" sz="2400" u="none" strike="noStrike" dirty="0" err="1">
                <a:solidFill>
                  <a:srgbClr val="000000"/>
                </a:solidFill>
                <a:latin typeface="Lato Light"/>
                <a:ea typeface="Lato Light"/>
                <a:cs typeface="Lato Light"/>
                <a:sym typeface="Lato Light"/>
              </a:rPr>
              <a:t>används</a:t>
            </a:r>
            <a:r>
              <a:rPr lang="en-US" sz="2400" u="none" strike="noStrike" dirty="0">
                <a:solidFill>
                  <a:srgbClr val="000000"/>
                </a:solidFill>
                <a:latin typeface="Lato Light"/>
                <a:ea typeface="Lato Light"/>
                <a:cs typeface="Lato Light"/>
                <a:sym typeface="Lato Light"/>
              </a:rPr>
              <a:t>. I </a:t>
            </a:r>
            <a:r>
              <a:rPr lang="en-US" sz="2400" u="none" strike="noStrike" dirty="0" err="1">
                <a:solidFill>
                  <a:srgbClr val="000000"/>
                </a:solidFill>
                <a:latin typeface="Lato Light"/>
                <a:ea typeface="Lato Light"/>
                <a:cs typeface="Lato Light"/>
                <a:sym typeface="Lato Light"/>
              </a:rPr>
              <a:t>detta</a:t>
            </a:r>
            <a:r>
              <a:rPr lang="en-US" sz="2400" u="none" strike="noStrike" dirty="0">
                <a:solidFill>
                  <a:srgbClr val="000000"/>
                </a:solidFill>
                <a:latin typeface="Lato Light"/>
                <a:ea typeface="Lato Light"/>
                <a:cs typeface="Lato Light"/>
                <a:sym typeface="Lato Light"/>
              </a:rPr>
              <a:t> fall </a:t>
            </a:r>
            <a:r>
              <a:rPr lang="en-US" sz="2400" u="none" strike="noStrike" dirty="0" err="1">
                <a:solidFill>
                  <a:srgbClr val="000000"/>
                </a:solidFill>
                <a:latin typeface="Lato Light"/>
                <a:ea typeface="Lato Light"/>
                <a:cs typeface="Lato Light"/>
                <a:sym typeface="Lato Light"/>
              </a:rPr>
              <a:t>avgör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a:t>
            </a:r>
            <a:r>
              <a:rPr lang="en-US" sz="2400" u="none" strike="noStrike" dirty="0">
                <a:solidFill>
                  <a:srgbClr val="000000"/>
                </a:solidFill>
                <a:latin typeface="Lato Light"/>
                <a:ea typeface="Lato Light"/>
                <a:cs typeface="Lato Light"/>
                <a:sym typeface="Lato Light"/>
              </a:rPr>
              <a:t> AI </a:t>
            </a:r>
            <a:r>
              <a:rPr lang="en-US" sz="2400" u="none" strike="noStrike" dirty="0" err="1">
                <a:solidFill>
                  <a:srgbClr val="000000"/>
                </a:solidFill>
                <a:latin typeface="Lato Light"/>
                <a:ea typeface="Lato Light"/>
                <a:cs typeface="Lato Light"/>
                <a:sym typeface="Lato Light"/>
              </a:rPr>
              <a:t>beslutet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utan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stöder</a:t>
            </a:r>
            <a:r>
              <a:rPr lang="en-US" sz="2400" u="none" strike="noStrike" dirty="0">
                <a:solidFill>
                  <a:srgbClr val="000000"/>
                </a:solidFill>
                <a:latin typeface="Lato Light"/>
                <a:ea typeface="Lato Light"/>
                <a:cs typeface="Lato Light"/>
                <a:sym typeface="Lato Light"/>
              </a:rPr>
              <a:t> det och </a:t>
            </a:r>
            <a:r>
              <a:rPr lang="en-US" sz="2400" u="none" strike="noStrike" dirty="0" err="1">
                <a:solidFill>
                  <a:srgbClr val="000000"/>
                </a:solidFill>
                <a:latin typeface="Lato Light"/>
                <a:ea typeface="Lato Light"/>
                <a:cs typeface="Lato Light"/>
                <a:sym typeface="Lato Light"/>
              </a:rPr>
              <a:t>erbjuder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brett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utrymme</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validering</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buFont typeface="Arial"/>
              <a:buChar char="•"/>
            </a:pPr>
            <a:endParaRPr lang="en-US" sz="2400" u="none" strike="noStrike" dirty="0">
              <a:solidFill>
                <a:srgbClr val="000000"/>
              </a:solidFill>
              <a:latin typeface="Lato Light"/>
              <a:ea typeface="Lato Light"/>
              <a:cs typeface="Lato Light"/>
              <a:sym typeface="Lato Light"/>
            </a:endParaRPr>
          </a:p>
          <a:p>
            <a:pPr marL="434340" lvl="1" indent="-217170" algn="just">
              <a:lnSpc>
                <a:spcPts val="2879"/>
              </a:lnSpc>
              <a:spcBef>
                <a:spcPct val="0"/>
              </a:spcBef>
              <a:buFont typeface="Arial"/>
              <a:buChar char="•"/>
            </a:pPr>
            <a:r>
              <a:rPr lang="en-US" sz="2400" b="1" u="none" strike="noStrike" dirty="0">
                <a:solidFill>
                  <a:srgbClr val="000000"/>
                </a:solidFill>
                <a:latin typeface="Lato Light"/>
                <a:ea typeface="Lato Light"/>
                <a:cs typeface="Lato Light"/>
                <a:sym typeface="Lato Light"/>
              </a:rPr>
              <a:t>Det </a:t>
            </a:r>
            <a:r>
              <a:rPr lang="en-US" sz="2400" b="1" u="none" strike="noStrike" dirty="0" err="1">
                <a:solidFill>
                  <a:srgbClr val="000000"/>
                </a:solidFill>
                <a:latin typeface="Lato Light"/>
                <a:ea typeface="Lato Light"/>
                <a:cs typeface="Lato Light"/>
                <a:sym typeface="Lato Light"/>
              </a:rPr>
              <a:t>grundläggande</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konceptet</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är</a:t>
            </a:r>
            <a:r>
              <a:rPr lang="en-US" sz="2400" b="1" u="none" strike="noStrike" dirty="0">
                <a:solidFill>
                  <a:srgbClr val="000000"/>
                </a:solidFill>
                <a:latin typeface="Lato Light"/>
                <a:ea typeface="Lato Light"/>
                <a:cs typeface="Lato Light"/>
                <a:sym typeface="Lato Light"/>
              </a:rPr>
              <a:t> </a:t>
            </a:r>
            <a:r>
              <a:rPr lang="en-US" sz="2400" b="1" u="none" strike="noStrike" dirty="0" err="1">
                <a:solidFill>
                  <a:srgbClr val="000000"/>
                </a:solidFill>
                <a:latin typeface="Lato Light"/>
                <a:ea typeface="Lato Light"/>
                <a:cs typeface="Lato Light"/>
                <a:sym typeface="Lato Light"/>
              </a:rPr>
              <a:t>principen</a:t>
            </a:r>
            <a:r>
              <a:rPr lang="en-US" sz="2400" b="1" u="none" strike="noStrike" dirty="0">
                <a:solidFill>
                  <a:srgbClr val="000000"/>
                </a:solidFill>
                <a:latin typeface="Lato Light"/>
                <a:ea typeface="Lato Light"/>
                <a:cs typeface="Lato Light"/>
                <a:sym typeface="Lato Light"/>
              </a:rPr>
              <a:t> om </a:t>
            </a:r>
            <a:r>
              <a:rPr lang="en-US" sz="2400" b="1" u="none" strike="noStrike" dirty="0" err="1">
                <a:solidFill>
                  <a:srgbClr val="000000"/>
                </a:solidFill>
                <a:latin typeface="Lato Light"/>
                <a:ea typeface="Lato Light"/>
                <a:cs typeface="Lato Light"/>
                <a:sym typeface="Lato Light"/>
              </a:rPr>
              <a:t>ansvarighet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enligt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vilken</a:t>
            </a:r>
            <a:r>
              <a:rPr lang="en-US" sz="2400" u="none" strike="noStrike" dirty="0">
                <a:solidFill>
                  <a:srgbClr val="000000"/>
                </a:solidFill>
                <a:latin typeface="Lato Light"/>
                <a:ea typeface="Lato Light"/>
                <a:cs typeface="Lato Light"/>
                <a:sym typeface="Lato Light"/>
              </a:rPr>
              <a:t> alla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förklarbara</a:t>
            </a:r>
            <a:r>
              <a:rPr lang="en-US" sz="2400" u="none" strike="noStrike" dirty="0">
                <a:solidFill>
                  <a:srgbClr val="000000"/>
                </a:solidFill>
                <a:latin typeface="Lato Light"/>
                <a:ea typeface="Lato Light"/>
                <a:cs typeface="Lato Light"/>
                <a:sym typeface="Lato Light"/>
              </a:rPr>
              <a:t> och </a:t>
            </a:r>
            <a:r>
              <a:rPr lang="en-US" sz="2400" u="none" strike="noStrike" dirty="0" err="1">
                <a:solidFill>
                  <a:srgbClr val="000000"/>
                </a:solidFill>
                <a:latin typeface="Lato Light"/>
                <a:ea typeface="Lato Light"/>
                <a:cs typeface="Lato Light"/>
                <a:sym typeface="Lato Light"/>
              </a:rPr>
              <a:t>spårbara</a:t>
            </a:r>
            <a:r>
              <a:rPr lang="en-US" sz="2400" u="none" strike="noStrike" dirty="0">
                <a:solidFill>
                  <a:srgbClr val="000000"/>
                </a:solidFill>
                <a:latin typeface="Lato Light"/>
                <a:ea typeface="Lato Light"/>
                <a:cs typeface="Lato Light"/>
                <a:sym typeface="Lato Light"/>
              </a:rPr>
              <a:t>. Om </a:t>
            </a:r>
            <a:r>
              <a:rPr lang="en-US" sz="2400" u="none" strike="noStrike" dirty="0" err="1">
                <a:solidFill>
                  <a:srgbClr val="000000"/>
                </a:solidFill>
                <a:latin typeface="Lato Light"/>
                <a:ea typeface="Lato Light"/>
                <a:cs typeface="Lato Light"/>
                <a:sym typeface="Lato Light"/>
              </a:rPr>
              <a:t>ett</a:t>
            </a:r>
            <a:r>
              <a:rPr lang="en-US" sz="2400" u="none" strike="noStrike" dirty="0">
                <a:solidFill>
                  <a:srgbClr val="000000"/>
                </a:solidFill>
                <a:latin typeface="Lato Light"/>
                <a:ea typeface="Lato Light"/>
                <a:cs typeface="Lato Light"/>
                <a:sym typeface="Lato Light"/>
              </a:rPr>
              <a:t> AI-</a:t>
            </a:r>
            <a:r>
              <a:rPr lang="en-US" sz="2400" u="none" strike="noStrike" dirty="0" err="1">
                <a:solidFill>
                  <a:srgbClr val="000000"/>
                </a:solidFill>
                <a:latin typeface="Lato Light"/>
                <a:ea typeface="Lato Light"/>
                <a:cs typeface="Lato Light"/>
                <a:sym typeface="Lato Light"/>
              </a:rPr>
              <a:t>stött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negativt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påverkar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inlärningsprocessen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eller</a:t>
            </a:r>
            <a:r>
              <a:rPr lang="en-US" sz="2400" u="none" strike="noStrike" dirty="0">
                <a:solidFill>
                  <a:srgbClr val="000000"/>
                </a:solidFill>
                <a:latin typeface="Lato Light"/>
                <a:ea typeface="Lato Light"/>
                <a:cs typeface="Lato Light"/>
                <a:sym typeface="Lato Light"/>
              </a:rPr>
              <a:t> eleven, faller </a:t>
            </a:r>
            <a:r>
              <a:rPr lang="en-US" sz="2400" u="none" strike="noStrike" dirty="0" err="1">
                <a:solidFill>
                  <a:srgbClr val="000000"/>
                </a:solidFill>
                <a:latin typeface="Lato Light"/>
                <a:ea typeface="Lato Light"/>
                <a:cs typeface="Lato Light"/>
                <a:sym typeface="Lato Light"/>
              </a:rPr>
              <a:t>ansvaret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alltid</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på</a:t>
            </a:r>
            <a:r>
              <a:rPr lang="en-US" sz="2400" u="none" strike="noStrike" dirty="0">
                <a:solidFill>
                  <a:srgbClr val="000000"/>
                </a:solidFill>
                <a:latin typeface="Lato Light"/>
                <a:ea typeface="Lato Light"/>
                <a:cs typeface="Lato Light"/>
                <a:sym typeface="Lato Light"/>
              </a:rPr>
              <a:t> dig, </a:t>
            </a:r>
            <a:r>
              <a:rPr lang="en-US" sz="2400" u="none" strike="noStrike" dirty="0" err="1">
                <a:solidFill>
                  <a:srgbClr val="000000"/>
                </a:solidFill>
                <a:latin typeface="Lato Light"/>
                <a:ea typeface="Lato Light"/>
                <a:cs typeface="Lato Light"/>
                <a:sym typeface="Lato Light"/>
              </a:rPr>
              <a:t>läraren</a:t>
            </a:r>
            <a:r>
              <a:rPr lang="en-US" sz="2400" u="none" strike="noStrike" dirty="0">
                <a:solidFill>
                  <a:srgbClr val="000000"/>
                </a:solidFill>
                <a:latin typeface="Lato Light"/>
                <a:ea typeface="Lato Light"/>
                <a:cs typeface="Lato Light"/>
                <a:sym typeface="Lato Light"/>
              </a:rPr>
              <a:t>.</a:t>
            </a:r>
          </a:p>
          <a:p>
            <a:pPr marL="434340" lvl="1" indent="-217170" algn="just">
              <a:lnSpc>
                <a:spcPts val="2879"/>
              </a:lnSpc>
              <a:spcBef>
                <a:spcPct val="0"/>
              </a:spcBef>
              <a:buFont typeface="Arial"/>
              <a:buChar char="•"/>
            </a:pPr>
            <a:endParaRPr lang="en-US" sz="2400" u="none" strike="noStrike" dirty="0">
              <a:solidFill>
                <a:srgbClr val="000000"/>
              </a:solidFill>
              <a:latin typeface="Lato Light"/>
              <a:ea typeface="Lato Light"/>
              <a:cs typeface="Lato Light"/>
              <a:sym typeface="Lato Light"/>
            </a:endParaRPr>
          </a:p>
          <a:p>
            <a:pPr marL="217170" lvl="1" algn="just">
              <a:lnSpc>
                <a:spcPts val="2879"/>
              </a:lnSpc>
              <a:spcBef>
                <a:spcPct val="0"/>
              </a:spcBef>
            </a:pPr>
            <a:r>
              <a:rPr lang="en-US" sz="2400" u="none" strike="noStrike" dirty="0">
                <a:solidFill>
                  <a:srgbClr val="000000"/>
                </a:solidFill>
                <a:latin typeface="Lato Light"/>
                <a:ea typeface="Lato Light"/>
                <a:cs typeface="Lato Light"/>
                <a:sym typeface="Lato Light"/>
              </a:rPr>
              <a:t>Deras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roll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utbildare</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är</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mänsklig</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garant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som</a:t>
            </a:r>
            <a:r>
              <a:rPr lang="en-US" sz="2400" u="none" strike="noStrike" dirty="0">
                <a:solidFill>
                  <a:srgbClr val="000000"/>
                </a:solidFill>
                <a:latin typeface="Lato Light"/>
                <a:ea typeface="Lato Light"/>
                <a:cs typeface="Lato Light"/>
                <a:sym typeface="Lato Light"/>
              </a:rPr>
              <a:t> tar </a:t>
            </a:r>
            <a:r>
              <a:rPr lang="en-US" sz="2400" u="none" strike="noStrike" dirty="0" err="1">
                <a:solidFill>
                  <a:srgbClr val="000000"/>
                </a:solidFill>
                <a:latin typeface="Lato Light"/>
                <a:ea typeface="Lato Light"/>
                <a:cs typeface="Lato Light"/>
                <a:sym typeface="Lato Light"/>
              </a:rPr>
              <a:t>fullt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ansvar</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pedagogiska</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beslut</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även</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när</a:t>
            </a:r>
            <a:r>
              <a:rPr lang="en-US" sz="2400" u="none" strike="noStrike" dirty="0">
                <a:solidFill>
                  <a:srgbClr val="000000"/>
                </a:solidFill>
                <a:latin typeface="Lato Light"/>
                <a:ea typeface="Lato Light"/>
                <a:cs typeface="Lato Light"/>
                <a:sym typeface="Lato Light"/>
              </a:rPr>
              <a:t> dessa </a:t>
            </a:r>
            <a:r>
              <a:rPr lang="en-US" sz="2400" u="none" strike="noStrike" dirty="0" err="1">
                <a:solidFill>
                  <a:srgbClr val="000000"/>
                </a:solidFill>
                <a:latin typeface="Lato Light"/>
                <a:ea typeface="Lato Light"/>
                <a:cs typeface="Lato Light"/>
                <a:sym typeface="Lato Light"/>
              </a:rPr>
              <a:t>stöds</a:t>
            </a:r>
            <a:r>
              <a:rPr lang="en-US" sz="2400" u="none" strike="noStrike" dirty="0">
                <a:solidFill>
                  <a:srgbClr val="000000"/>
                </a:solidFill>
                <a:latin typeface="Lato Light"/>
                <a:ea typeface="Lato Light"/>
                <a:cs typeface="Lato Light"/>
                <a:sym typeface="Lato Light"/>
              </a:rPr>
              <a:t> av </a:t>
            </a:r>
            <a:r>
              <a:rPr lang="en-US" sz="2400" u="none" strike="noStrike" dirty="0" err="1">
                <a:solidFill>
                  <a:srgbClr val="000000"/>
                </a:solidFill>
                <a:latin typeface="Lato Light"/>
                <a:ea typeface="Lato Light"/>
                <a:cs typeface="Lato Light"/>
                <a:sym typeface="Lato Light"/>
              </a:rPr>
              <a:t>verktyg</a:t>
            </a:r>
            <a:r>
              <a:rPr lang="en-US" sz="2400" u="none" strike="noStrike" dirty="0">
                <a:solidFill>
                  <a:srgbClr val="000000"/>
                </a:solidFill>
                <a:latin typeface="Lato Light"/>
                <a:ea typeface="Lato Light"/>
                <a:cs typeface="Lato Light"/>
                <a:sym typeface="Lato Light"/>
              </a:rPr>
              <a:t> för </a:t>
            </a:r>
            <a:r>
              <a:rPr lang="en-US" sz="2400" u="none" strike="noStrike" dirty="0" err="1">
                <a:solidFill>
                  <a:srgbClr val="000000"/>
                </a:solidFill>
                <a:latin typeface="Lato Light"/>
                <a:ea typeface="Lato Light"/>
                <a:cs typeface="Lato Light"/>
                <a:sym typeface="Lato Light"/>
              </a:rPr>
              <a:t>artificiell</a:t>
            </a:r>
            <a:r>
              <a:rPr lang="en-US" sz="2400" u="none" strike="noStrike" dirty="0">
                <a:solidFill>
                  <a:srgbClr val="000000"/>
                </a:solidFill>
                <a:latin typeface="Lato Light"/>
                <a:ea typeface="Lato Light"/>
                <a:cs typeface="Lato Light"/>
                <a:sym typeface="Lato Light"/>
              </a:rPr>
              <a:t> </a:t>
            </a:r>
            <a:r>
              <a:rPr lang="en-US" sz="2400" u="none" strike="noStrike" dirty="0" err="1">
                <a:solidFill>
                  <a:srgbClr val="000000"/>
                </a:solidFill>
                <a:latin typeface="Lato Light"/>
                <a:ea typeface="Lato Light"/>
                <a:cs typeface="Lato Light"/>
                <a:sym typeface="Lato Light"/>
              </a:rPr>
              <a:t>intelligens</a:t>
            </a:r>
            <a:r>
              <a:rPr lang="en-US" sz="2400" u="none" strike="noStrike" dirty="0">
                <a:solidFill>
                  <a:srgbClr val="000000"/>
                </a:solidFill>
                <a:latin typeface="Lato Light"/>
                <a:ea typeface="Lato Light"/>
                <a:cs typeface="Lato Light"/>
                <a:sym typeface="Lato Light"/>
              </a:rPr>
              <a:t>.</a:t>
            </a:r>
          </a:p>
        </p:txBody>
      </p:sp>
      <p:grpSp>
        <p:nvGrpSpPr>
          <p:cNvPr id="4" name="Group 4"/>
          <p:cNvGrpSpPr/>
          <p:nvPr/>
        </p:nvGrpSpPr>
        <p:grpSpPr>
          <a:xfrm>
            <a:off x="12551664" y="8212908"/>
            <a:ext cx="4382836" cy="1807466"/>
            <a:chOff x="115016" y="265058"/>
            <a:chExt cx="7683948" cy="3168833"/>
          </a:xfrm>
        </p:grpSpPr>
        <p:sp>
          <p:nvSpPr>
            <p:cNvPr id="5" name="Freeform 5"/>
            <p:cNvSpPr/>
            <p:nvPr/>
          </p:nvSpPr>
          <p:spPr>
            <a:xfrm>
              <a:off x="152422" y="274634"/>
              <a:ext cx="7646542" cy="3159257"/>
            </a:xfrm>
            <a:custGeom>
              <a:avLst/>
              <a:gdLst/>
              <a:ahLst/>
              <a:cxnLst/>
              <a:rect l="l" t="t" r="r" b="b"/>
              <a:pathLst>
                <a:path w="7646543" h="3159257">
                  <a:moveTo>
                    <a:pt x="0" y="789814"/>
                  </a:moveTo>
                  <a:lnTo>
                    <a:pt x="6066917" y="789814"/>
                  </a:lnTo>
                  <a:lnTo>
                    <a:pt x="6066917" y="0"/>
                  </a:lnTo>
                  <a:lnTo>
                    <a:pt x="7646543" y="1579629"/>
                  </a:lnTo>
                  <a:lnTo>
                    <a:pt x="6066917" y="3159257"/>
                  </a:lnTo>
                  <a:lnTo>
                    <a:pt x="6066917" y="2369443"/>
                  </a:lnTo>
                  <a:lnTo>
                    <a:pt x="0" y="2369443"/>
                  </a:lnTo>
                  <a:close/>
                </a:path>
              </a:pathLst>
            </a:custGeom>
            <a:solidFill>
              <a:srgbClr val="0070C0"/>
            </a:solidFill>
            <a:ln w="38100" cap="sq">
              <a:solidFill>
                <a:srgbClr val="6B2926"/>
              </a:solidFill>
              <a:prstDash val="solid"/>
              <a:miter/>
            </a:ln>
          </p:spPr>
          <p:txBody>
            <a:bodyPr/>
            <a:lstStyle/>
            <a:p>
              <a:endParaRPr lang="es-ES"/>
            </a:p>
          </p:txBody>
        </p:sp>
        <p:sp>
          <p:nvSpPr>
            <p:cNvPr id="6" name="TextBox 6"/>
            <p:cNvSpPr txBox="1"/>
            <p:nvPr/>
          </p:nvSpPr>
          <p:spPr>
            <a:xfrm>
              <a:off x="115016" y="265058"/>
              <a:ext cx="7646518" cy="3168833"/>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Lato Bold"/>
                  <a:ea typeface="Lato Bold"/>
                  <a:cs typeface="Lato Bold"/>
                  <a:sym typeface="Lato Bold"/>
                  <a:hlinkClick r:id="rId4" tooltip="https://docs.google.com/forms/d/e/1FAIpQLSc4OOsQpqkcL-pmg4O-aK4BOoXzR2gOc4rQ-aH-FbrTNGJbsw/viewform"/>
                </a:rPr>
                <a:t>Testa</a:t>
              </a:r>
            </a:p>
          </p:txBody>
        </p:sp>
      </p:gr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42437"/>
            <a:ext cx="10701871" cy="1217295"/>
          </a:xfrm>
          <a:prstGeom prst="rect">
            <a:avLst/>
          </a:prstGeom>
        </p:spPr>
        <p:txBody>
          <a:bodyPr lIns="0" tIns="0" rIns="0" bIns="0" rtlCol="0" anchor="t">
            <a:spAutoFit/>
          </a:bodyPr>
          <a:lstStyle/>
          <a:p>
            <a:pPr marL="0" lvl="0" indent="0" algn="l">
              <a:lnSpc>
                <a:spcPts val="4830"/>
              </a:lnSpc>
              <a:spcBef>
                <a:spcPct val="0"/>
              </a:spcBef>
            </a:pPr>
            <a:r>
              <a:rPr lang="en-US" sz="4200" u="none" strike="noStrike">
                <a:solidFill>
                  <a:srgbClr val="000000"/>
                </a:solidFill>
                <a:latin typeface="Oswald"/>
                <a:ea typeface="Oswald"/>
                <a:cs typeface="Oswald"/>
                <a:sym typeface="Oswald"/>
              </a:rPr>
              <a:t>INTEGRERING AV MÄNNISKOCENTRERAD ARTIFICIELL INTELLIGENS I UTBILDNING</a:t>
            </a:r>
          </a:p>
        </p:txBody>
      </p:sp>
      <p:sp>
        <p:nvSpPr>
          <p:cNvPr id="3" name="Freeform 3"/>
          <p:cNvSpPr/>
          <p:nvPr/>
        </p:nvSpPr>
        <p:spPr>
          <a:xfrm>
            <a:off x="881796" y="2694367"/>
            <a:ext cx="3795725" cy="5469239"/>
          </a:xfrm>
          <a:custGeom>
            <a:avLst/>
            <a:gdLst/>
            <a:ahLst/>
            <a:cxnLst/>
            <a:rect l="l" t="t" r="r" b="b"/>
            <a:pathLst>
              <a:path w="3795725" h="5469239">
                <a:moveTo>
                  <a:pt x="0" y="0"/>
                </a:moveTo>
                <a:lnTo>
                  <a:pt x="3795724" y="0"/>
                </a:lnTo>
                <a:lnTo>
                  <a:pt x="3795724" y="5469238"/>
                </a:lnTo>
                <a:lnTo>
                  <a:pt x="0" y="5469238"/>
                </a:lnTo>
                <a:lnTo>
                  <a:pt x="0" y="0"/>
                </a:lnTo>
                <a:close/>
              </a:path>
            </a:pathLst>
          </a:custGeom>
          <a:blipFill>
            <a:blip r:embed="rId4"/>
            <a:stretch>
              <a:fillRect/>
            </a:stretch>
          </a:blipFill>
        </p:spPr>
        <p:txBody>
          <a:bodyPr/>
          <a:lstStyle/>
          <a:p>
            <a:endParaRPr lang="es-ES"/>
          </a:p>
        </p:txBody>
      </p:sp>
      <p:sp>
        <p:nvSpPr>
          <p:cNvPr id="4" name="TextBox 4"/>
          <p:cNvSpPr txBox="1"/>
          <p:nvPr/>
        </p:nvSpPr>
        <p:spPr>
          <a:xfrm>
            <a:off x="1346276" y="2927183"/>
            <a:ext cx="2833745" cy="268764"/>
          </a:xfrm>
          <a:prstGeom prst="rect">
            <a:avLst/>
          </a:prstGeom>
        </p:spPr>
        <p:txBody>
          <a:bodyPr lIns="0" tIns="0" rIns="0" bIns="0" rtlCol="0" anchor="t">
            <a:spAutoFit/>
          </a:bodyPr>
          <a:lstStyle/>
          <a:p>
            <a:pPr marL="0" lvl="0" indent="0" algn="ctr">
              <a:lnSpc>
                <a:spcPts val="2071"/>
              </a:lnSpc>
              <a:spcBef>
                <a:spcPct val="0"/>
              </a:spcBef>
            </a:pPr>
            <a:r>
              <a:rPr lang="en-US" sz="1801" b="1" u="none" strike="noStrike">
                <a:solidFill>
                  <a:srgbClr val="000000"/>
                </a:solidFill>
                <a:latin typeface="Lato Bold"/>
                <a:ea typeface="Lato Bold"/>
                <a:cs typeface="Lato Bold"/>
                <a:sym typeface="Lato Bold"/>
              </a:rPr>
              <a:t>NIVÅ 1 - HANDLEDNING</a:t>
            </a:r>
          </a:p>
        </p:txBody>
      </p:sp>
      <p:sp>
        <p:nvSpPr>
          <p:cNvPr id="5" name="Freeform 5"/>
          <p:cNvSpPr/>
          <p:nvPr/>
        </p:nvSpPr>
        <p:spPr>
          <a:xfrm>
            <a:off x="2036062" y="3608778"/>
            <a:ext cx="1363399" cy="1481102"/>
          </a:xfrm>
          <a:custGeom>
            <a:avLst/>
            <a:gdLst/>
            <a:ahLst/>
            <a:cxnLst/>
            <a:rect l="l" t="t" r="r" b="b"/>
            <a:pathLst>
              <a:path w="1363399" h="1481102">
                <a:moveTo>
                  <a:pt x="0" y="0"/>
                </a:moveTo>
                <a:lnTo>
                  <a:pt x="1363399" y="0"/>
                </a:lnTo>
                <a:lnTo>
                  <a:pt x="1363399" y="1481102"/>
                </a:lnTo>
                <a:lnTo>
                  <a:pt x="0" y="1481102"/>
                </a:lnTo>
                <a:lnTo>
                  <a:pt x="0" y="0"/>
                </a:lnTo>
                <a:close/>
              </a:path>
            </a:pathLst>
          </a:custGeom>
          <a:blipFill>
            <a:blip r:embed="rId5"/>
            <a:stretch>
              <a:fillRect/>
            </a:stretch>
          </a:blipFill>
        </p:spPr>
        <p:txBody>
          <a:bodyPr/>
          <a:lstStyle/>
          <a:p>
            <a:endParaRPr lang="es-ES"/>
          </a:p>
        </p:txBody>
      </p:sp>
      <p:sp>
        <p:nvSpPr>
          <p:cNvPr id="6" name="TextBox 6"/>
          <p:cNvSpPr txBox="1"/>
          <p:nvPr/>
        </p:nvSpPr>
        <p:spPr>
          <a:xfrm>
            <a:off x="1236364" y="5481075"/>
            <a:ext cx="2962794" cy="1974900"/>
          </a:xfrm>
          <a:prstGeom prst="rect">
            <a:avLst/>
          </a:prstGeom>
        </p:spPr>
        <p:txBody>
          <a:bodyPr lIns="0" tIns="0" rIns="0" bIns="0" rtlCol="0" anchor="t">
            <a:spAutoFit/>
          </a:bodyPr>
          <a:lstStyle/>
          <a:p>
            <a:pPr marL="0" lvl="0" indent="0" algn="ctr">
              <a:lnSpc>
                <a:spcPts val="2161"/>
              </a:lnSpc>
              <a:spcBef>
                <a:spcPct val="0"/>
              </a:spcBef>
            </a:pPr>
            <a:r>
              <a:rPr lang="en-US" sz="2200" u="none" strike="noStrike" dirty="0" err="1">
                <a:solidFill>
                  <a:srgbClr val="000000"/>
                </a:solidFill>
                <a:latin typeface="Lato Light"/>
                <a:ea typeface="Lato Light"/>
                <a:cs typeface="Lato Light"/>
                <a:sym typeface="Lato Light"/>
              </a:rPr>
              <a:t>Lärare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förstår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hur</a:t>
            </a:r>
            <a:r>
              <a:rPr lang="en-US" sz="2200" u="none" strike="noStrike" dirty="0">
                <a:solidFill>
                  <a:srgbClr val="000000"/>
                </a:solidFill>
                <a:latin typeface="Lato Light"/>
                <a:ea typeface="Lato Light"/>
                <a:cs typeface="Lato Light"/>
                <a:sym typeface="Lato Light"/>
              </a:rPr>
              <a:t> AI-</a:t>
            </a:r>
            <a:r>
              <a:rPr lang="en-US" sz="2200" u="none" strike="noStrike" dirty="0" err="1">
                <a:solidFill>
                  <a:srgbClr val="000000"/>
                </a:solidFill>
                <a:latin typeface="Lato Light"/>
                <a:ea typeface="Lato Light"/>
                <a:cs typeface="Lato Light"/>
                <a:sym typeface="Lato Light"/>
              </a:rPr>
              <a:t>verktyg</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fungerar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inser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deras</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begränsningar</a:t>
            </a:r>
            <a:r>
              <a:rPr lang="en-US" sz="2200" u="none" strike="noStrike" dirty="0">
                <a:solidFill>
                  <a:srgbClr val="000000"/>
                </a:solidFill>
                <a:latin typeface="Lato Light"/>
                <a:ea typeface="Lato Light"/>
                <a:cs typeface="Lato Light"/>
                <a:sym typeface="Lato Light"/>
              </a:rPr>
              <a:t> och </a:t>
            </a:r>
            <a:r>
              <a:rPr lang="en-US" sz="2200" u="none" strike="noStrike" dirty="0" err="1">
                <a:solidFill>
                  <a:srgbClr val="000000"/>
                </a:solidFill>
                <a:latin typeface="Lato Light"/>
                <a:ea typeface="Lato Light"/>
                <a:cs typeface="Lato Light"/>
                <a:sym typeface="Lato Light"/>
              </a:rPr>
              <a:t>ignorerar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förslag</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som</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inte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passar</a:t>
            </a:r>
            <a:r>
              <a:rPr lang="en-US" sz="2200" u="none" strike="noStrike" dirty="0">
                <a:solidFill>
                  <a:srgbClr val="000000"/>
                </a:solidFill>
                <a:latin typeface="Lato Light"/>
                <a:ea typeface="Lato Light"/>
                <a:cs typeface="Lato Light"/>
                <a:sym typeface="Lato Light"/>
              </a:rPr>
              <a:t> in </a:t>
            </a:r>
            <a:r>
              <a:rPr lang="en-US" sz="2200" u="none" strike="noStrike" dirty="0" err="1">
                <a:solidFill>
                  <a:srgbClr val="000000"/>
                </a:solidFill>
                <a:latin typeface="Lato Light"/>
                <a:ea typeface="Lato Light"/>
                <a:cs typeface="Lato Light"/>
                <a:sym typeface="Lato Light"/>
              </a:rPr>
              <a:t>i</a:t>
            </a:r>
            <a:r>
              <a:rPr lang="en-US" sz="2200" u="none" strike="noStrike" dirty="0">
                <a:solidFill>
                  <a:srgbClr val="000000"/>
                </a:solidFill>
                <a:latin typeface="Lato Light"/>
                <a:ea typeface="Lato Light"/>
                <a:cs typeface="Lato Light"/>
                <a:sym typeface="Lato Light"/>
              </a:rPr>
              <a:t> den </a:t>
            </a:r>
            <a:r>
              <a:rPr lang="en-US" sz="2200" u="none" strike="noStrike" dirty="0" err="1">
                <a:solidFill>
                  <a:srgbClr val="000000"/>
                </a:solidFill>
                <a:latin typeface="Lato Light"/>
                <a:ea typeface="Lato Light"/>
                <a:cs typeface="Lato Light"/>
                <a:sym typeface="Lato Light"/>
              </a:rPr>
              <a:t>verkliga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utbildningskontexten</a:t>
            </a:r>
            <a:r>
              <a:rPr lang="en-US" sz="2200" u="none" strike="noStrike" dirty="0">
                <a:solidFill>
                  <a:srgbClr val="000000"/>
                </a:solidFill>
                <a:latin typeface="Lato Light"/>
                <a:ea typeface="Lato Light"/>
                <a:cs typeface="Lato Light"/>
                <a:sym typeface="Lato Light"/>
              </a:rPr>
              <a:t>.</a:t>
            </a:r>
          </a:p>
        </p:txBody>
      </p:sp>
      <p:sp>
        <p:nvSpPr>
          <p:cNvPr id="7" name="Freeform 7"/>
          <p:cNvSpPr/>
          <p:nvPr/>
        </p:nvSpPr>
        <p:spPr>
          <a:xfrm>
            <a:off x="4677520" y="2694367"/>
            <a:ext cx="3727278" cy="5469239"/>
          </a:xfrm>
          <a:custGeom>
            <a:avLst/>
            <a:gdLst/>
            <a:ahLst/>
            <a:cxnLst/>
            <a:rect l="l" t="t" r="r" b="b"/>
            <a:pathLst>
              <a:path w="3727278" h="5469239">
                <a:moveTo>
                  <a:pt x="0" y="0"/>
                </a:moveTo>
                <a:lnTo>
                  <a:pt x="3727278" y="0"/>
                </a:lnTo>
                <a:lnTo>
                  <a:pt x="3727278" y="5469238"/>
                </a:lnTo>
                <a:lnTo>
                  <a:pt x="0" y="5469238"/>
                </a:lnTo>
                <a:lnTo>
                  <a:pt x="0" y="0"/>
                </a:lnTo>
                <a:close/>
              </a:path>
            </a:pathLst>
          </a:custGeom>
          <a:blipFill>
            <a:blip r:embed="rId6"/>
            <a:stretch>
              <a:fillRect l="-755" r="-755"/>
            </a:stretch>
          </a:blipFill>
        </p:spPr>
        <p:txBody>
          <a:bodyPr/>
          <a:lstStyle/>
          <a:p>
            <a:endParaRPr lang="es-ES"/>
          </a:p>
        </p:txBody>
      </p:sp>
      <p:sp>
        <p:nvSpPr>
          <p:cNvPr id="8" name="TextBox 8"/>
          <p:cNvSpPr txBox="1"/>
          <p:nvPr/>
        </p:nvSpPr>
        <p:spPr>
          <a:xfrm>
            <a:off x="5144627" y="2927183"/>
            <a:ext cx="2793065" cy="526092"/>
          </a:xfrm>
          <a:prstGeom prst="rect">
            <a:avLst/>
          </a:prstGeom>
        </p:spPr>
        <p:txBody>
          <a:bodyPr lIns="0" tIns="0" rIns="0" bIns="0" rtlCol="0" anchor="t">
            <a:spAutoFit/>
          </a:bodyPr>
          <a:lstStyle/>
          <a:p>
            <a:pPr marL="0" lvl="0" indent="0" algn="ctr">
              <a:lnSpc>
                <a:spcPts val="2071"/>
              </a:lnSpc>
              <a:spcBef>
                <a:spcPct val="0"/>
              </a:spcBef>
            </a:pPr>
            <a:r>
              <a:rPr lang="en-US" sz="1801" b="1" u="none" strike="noStrike">
                <a:solidFill>
                  <a:srgbClr val="000000"/>
                </a:solidFill>
                <a:latin typeface="Lato Bold"/>
                <a:ea typeface="Lato Bold"/>
                <a:cs typeface="Lato Bold"/>
                <a:sym typeface="Lato Bold"/>
              </a:rPr>
              <a:t>NIVÅ 2 - KONTROLLERA OCH KORRIGERA</a:t>
            </a:r>
          </a:p>
        </p:txBody>
      </p:sp>
      <p:sp>
        <p:nvSpPr>
          <p:cNvPr id="9" name="Freeform 9"/>
          <p:cNvSpPr/>
          <p:nvPr/>
        </p:nvSpPr>
        <p:spPr>
          <a:xfrm>
            <a:off x="5872150" y="3623491"/>
            <a:ext cx="1539954" cy="1481102"/>
          </a:xfrm>
          <a:custGeom>
            <a:avLst/>
            <a:gdLst/>
            <a:ahLst/>
            <a:cxnLst/>
            <a:rect l="l" t="t" r="r" b="b"/>
            <a:pathLst>
              <a:path w="1539954" h="1481102">
                <a:moveTo>
                  <a:pt x="0" y="0"/>
                </a:moveTo>
                <a:lnTo>
                  <a:pt x="1539954" y="0"/>
                </a:lnTo>
                <a:lnTo>
                  <a:pt x="1539954" y="1481102"/>
                </a:lnTo>
                <a:lnTo>
                  <a:pt x="0" y="1481102"/>
                </a:lnTo>
                <a:lnTo>
                  <a:pt x="0" y="0"/>
                </a:lnTo>
                <a:close/>
              </a:path>
            </a:pathLst>
          </a:custGeom>
          <a:blipFill>
            <a:blip r:embed="rId7"/>
            <a:stretch>
              <a:fillRect/>
            </a:stretch>
          </a:blipFill>
        </p:spPr>
        <p:txBody>
          <a:bodyPr/>
          <a:lstStyle/>
          <a:p>
            <a:endParaRPr lang="es-ES"/>
          </a:p>
        </p:txBody>
      </p:sp>
      <p:sp>
        <p:nvSpPr>
          <p:cNvPr id="10" name="TextBox 10"/>
          <p:cNvSpPr txBox="1"/>
          <p:nvPr/>
        </p:nvSpPr>
        <p:spPr>
          <a:xfrm>
            <a:off x="5030142" y="5481075"/>
            <a:ext cx="3022034" cy="2257028"/>
          </a:xfrm>
          <a:prstGeom prst="rect">
            <a:avLst/>
          </a:prstGeom>
        </p:spPr>
        <p:txBody>
          <a:bodyPr lIns="0" tIns="0" rIns="0" bIns="0" rtlCol="0" anchor="t">
            <a:spAutoFit/>
          </a:bodyPr>
          <a:lstStyle/>
          <a:p>
            <a:pPr marL="0" lvl="0" indent="0" algn="ctr">
              <a:lnSpc>
                <a:spcPts val="2161"/>
              </a:lnSpc>
              <a:spcBef>
                <a:spcPct val="0"/>
              </a:spcBef>
            </a:pPr>
            <a:r>
              <a:rPr lang="en-US" sz="2200" u="none" strike="noStrike" dirty="0">
                <a:solidFill>
                  <a:srgbClr val="000000"/>
                </a:solidFill>
                <a:latin typeface="Lato Light"/>
                <a:ea typeface="Lato Light"/>
                <a:cs typeface="Lato Light"/>
                <a:sym typeface="Lato Light"/>
              </a:rPr>
              <a:t>AI-resultat </a:t>
            </a:r>
            <a:r>
              <a:rPr lang="en-US" sz="2200" u="none" strike="noStrike" dirty="0" err="1">
                <a:solidFill>
                  <a:srgbClr val="000000"/>
                </a:solidFill>
                <a:latin typeface="Lato Light"/>
                <a:ea typeface="Lato Light"/>
                <a:cs typeface="Lato Light"/>
                <a:sym typeface="Lato Light"/>
              </a:rPr>
              <a:t>som</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används</a:t>
            </a:r>
            <a:r>
              <a:rPr lang="en-US" sz="2200" u="none" strike="noStrike" dirty="0">
                <a:solidFill>
                  <a:srgbClr val="000000"/>
                </a:solidFill>
                <a:latin typeface="Lato Light"/>
                <a:ea typeface="Lato Light"/>
                <a:cs typeface="Lato Light"/>
                <a:sym typeface="Lato Light"/>
              </a:rPr>
              <a:t> för </a:t>
            </a:r>
            <a:r>
              <a:rPr lang="en-US" sz="2200" u="none" strike="noStrike" dirty="0" err="1">
                <a:solidFill>
                  <a:srgbClr val="000000"/>
                </a:solidFill>
                <a:latin typeface="Lato Light"/>
                <a:ea typeface="Lato Light"/>
                <a:cs typeface="Lato Light"/>
                <a:sym typeface="Lato Light"/>
              </a:rPr>
              <a:t>bedömning</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vägledning</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eller</a:t>
            </a:r>
            <a:r>
              <a:rPr lang="en-US" sz="2200" u="none" strike="noStrike" dirty="0">
                <a:solidFill>
                  <a:srgbClr val="000000"/>
                </a:solidFill>
                <a:latin typeface="Lato Light"/>
                <a:ea typeface="Lato Light"/>
                <a:cs typeface="Lato Light"/>
                <a:sym typeface="Lato Light"/>
              </a:rPr>
              <a:t> feedback </a:t>
            </a:r>
            <a:r>
              <a:rPr lang="en-US" sz="2200" u="none" strike="noStrike" dirty="0" err="1">
                <a:solidFill>
                  <a:srgbClr val="000000"/>
                </a:solidFill>
                <a:latin typeface="Lato Light"/>
                <a:ea typeface="Lato Light"/>
                <a:cs typeface="Lato Light"/>
                <a:sym typeface="Lato Light"/>
              </a:rPr>
              <a:t>måste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noggrant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verifieras</a:t>
            </a:r>
            <a:r>
              <a:rPr lang="en-US" sz="2200" u="none" strike="noStrike" dirty="0">
                <a:solidFill>
                  <a:srgbClr val="000000"/>
                </a:solidFill>
                <a:latin typeface="Lato Light"/>
                <a:ea typeface="Lato Light"/>
                <a:cs typeface="Lato Light"/>
                <a:sym typeface="Lato Light"/>
              </a:rPr>
              <a:t> och </a:t>
            </a:r>
            <a:r>
              <a:rPr lang="en-US" sz="2200" u="none" strike="noStrike" dirty="0" err="1">
                <a:solidFill>
                  <a:srgbClr val="000000"/>
                </a:solidFill>
                <a:latin typeface="Lato Light"/>
                <a:ea typeface="Lato Light"/>
                <a:cs typeface="Lato Light"/>
                <a:sym typeface="Lato Light"/>
              </a:rPr>
              <a:t>valideras</a:t>
            </a:r>
            <a:r>
              <a:rPr lang="en-US" sz="2200" u="none" strike="noStrike" dirty="0">
                <a:solidFill>
                  <a:srgbClr val="000000"/>
                </a:solidFill>
                <a:latin typeface="Lato Light"/>
                <a:ea typeface="Lato Light"/>
                <a:cs typeface="Lato Light"/>
                <a:sym typeface="Lato Light"/>
              </a:rPr>
              <a:t> av </a:t>
            </a:r>
            <a:r>
              <a:rPr lang="en-US" sz="2200" u="none" strike="noStrike" dirty="0" err="1">
                <a:solidFill>
                  <a:srgbClr val="000000"/>
                </a:solidFill>
                <a:latin typeface="Lato Light"/>
                <a:ea typeface="Lato Light"/>
                <a:cs typeface="Lato Light"/>
                <a:sym typeface="Lato Light"/>
              </a:rPr>
              <a:t>coachen</a:t>
            </a:r>
            <a:r>
              <a:rPr lang="en-US" sz="2200" u="none" strike="noStrike" dirty="0">
                <a:solidFill>
                  <a:srgbClr val="000000"/>
                </a:solidFill>
                <a:latin typeface="Lato Light"/>
                <a:ea typeface="Lato Light"/>
                <a:cs typeface="Lato Light"/>
                <a:sym typeface="Lato Light"/>
              </a:rPr>
              <a:t>; AI </a:t>
            </a:r>
            <a:r>
              <a:rPr lang="en-US" sz="2200" u="none" strike="noStrike" dirty="0" err="1">
                <a:solidFill>
                  <a:srgbClr val="000000"/>
                </a:solidFill>
                <a:latin typeface="Lato Light"/>
                <a:ea typeface="Lato Light"/>
                <a:cs typeface="Lato Light"/>
                <a:sym typeface="Lato Light"/>
              </a:rPr>
              <a:t>stöder</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beslut</a:t>
            </a:r>
            <a:r>
              <a:rPr lang="en-US" sz="2200" u="none" strike="noStrike" dirty="0">
                <a:solidFill>
                  <a:srgbClr val="000000"/>
                </a:solidFill>
                <a:latin typeface="Lato Light"/>
                <a:ea typeface="Lato Light"/>
                <a:cs typeface="Lato Light"/>
                <a:sym typeface="Lato Light"/>
              </a:rPr>
              <a:t>, den </a:t>
            </a:r>
            <a:r>
              <a:rPr lang="en-US" sz="2200" u="none" strike="noStrike" dirty="0" err="1">
                <a:solidFill>
                  <a:srgbClr val="000000"/>
                </a:solidFill>
                <a:latin typeface="Lato Light"/>
                <a:ea typeface="Lato Light"/>
                <a:cs typeface="Lato Light"/>
                <a:sym typeface="Lato Light"/>
              </a:rPr>
              <a:t>ersätter</a:t>
            </a:r>
            <a:r>
              <a:rPr lang="en-US" sz="2200" u="none" strike="noStrike" dirty="0">
                <a:solidFill>
                  <a:srgbClr val="000000"/>
                </a:solidFill>
                <a:latin typeface="Lato Light"/>
                <a:ea typeface="Lato Light"/>
                <a:cs typeface="Lato Light"/>
                <a:sym typeface="Lato Light"/>
              </a:rPr>
              <a:t> dem </a:t>
            </a:r>
            <a:r>
              <a:rPr lang="en-US" sz="2200" u="none" strike="noStrike" dirty="0" err="1">
                <a:solidFill>
                  <a:srgbClr val="000000"/>
                </a:solidFill>
                <a:latin typeface="Lato Light"/>
                <a:ea typeface="Lato Light"/>
                <a:cs typeface="Lato Light"/>
                <a:sym typeface="Lato Light"/>
              </a:rPr>
              <a:t>inte</a:t>
            </a:r>
            <a:r>
              <a:rPr lang="en-US" sz="2200" u="none" strike="noStrike" dirty="0">
                <a:solidFill>
                  <a:srgbClr val="000000"/>
                </a:solidFill>
                <a:latin typeface="Lato Light"/>
                <a:ea typeface="Lato Light"/>
                <a:cs typeface="Lato Light"/>
                <a:sym typeface="Lato Light"/>
              </a:rPr>
              <a:t>.</a:t>
            </a:r>
          </a:p>
        </p:txBody>
      </p:sp>
      <p:sp>
        <p:nvSpPr>
          <p:cNvPr id="11" name="Freeform 11"/>
          <p:cNvSpPr/>
          <p:nvPr/>
        </p:nvSpPr>
        <p:spPr>
          <a:xfrm>
            <a:off x="8606734" y="2694367"/>
            <a:ext cx="3614985" cy="5469239"/>
          </a:xfrm>
          <a:custGeom>
            <a:avLst/>
            <a:gdLst/>
            <a:ahLst/>
            <a:cxnLst/>
            <a:rect l="l" t="t" r="r" b="b"/>
            <a:pathLst>
              <a:path w="3614985" h="5469239">
                <a:moveTo>
                  <a:pt x="0" y="0"/>
                </a:moveTo>
                <a:lnTo>
                  <a:pt x="3614984" y="0"/>
                </a:lnTo>
                <a:lnTo>
                  <a:pt x="3614984" y="5469238"/>
                </a:lnTo>
                <a:lnTo>
                  <a:pt x="0" y="5469238"/>
                </a:lnTo>
                <a:lnTo>
                  <a:pt x="0" y="0"/>
                </a:lnTo>
                <a:close/>
              </a:path>
            </a:pathLst>
          </a:custGeom>
          <a:blipFill>
            <a:blip r:embed="rId8"/>
            <a:stretch>
              <a:fillRect l="-2767" r="-2231"/>
            </a:stretch>
          </a:blipFill>
        </p:spPr>
        <p:txBody>
          <a:bodyPr/>
          <a:lstStyle/>
          <a:p>
            <a:endParaRPr lang="es-ES"/>
          </a:p>
        </p:txBody>
      </p:sp>
      <p:sp>
        <p:nvSpPr>
          <p:cNvPr id="12" name="TextBox 12"/>
          <p:cNvSpPr txBox="1"/>
          <p:nvPr/>
        </p:nvSpPr>
        <p:spPr>
          <a:xfrm>
            <a:off x="8906642" y="2927183"/>
            <a:ext cx="3154521" cy="268605"/>
          </a:xfrm>
          <a:prstGeom prst="rect">
            <a:avLst/>
          </a:prstGeom>
        </p:spPr>
        <p:txBody>
          <a:bodyPr lIns="0" tIns="0" rIns="0" bIns="0" rtlCol="0" anchor="t">
            <a:spAutoFit/>
          </a:bodyPr>
          <a:lstStyle/>
          <a:p>
            <a:pPr marL="0" lvl="0" indent="0" algn="ctr">
              <a:lnSpc>
                <a:spcPts val="2070"/>
              </a:lnSpc>
              <a:spcBef>
                <a:spcPct val="0"/>
              </a:spcBef>
            </a:pPr>
            <a:r>
              <a:rPr lang="en-US" sz="1800" b="1" u="none" strike="noStrike">
                <a:solidFill>
                  <a:srgbClr val="000000"/>
                </a:solidFill>
                <a:latin typeface="Lato Bold"/>
                <a:ea typeface="Lato Bold"/>
                <a:cs typeface="Lato Bold"/>
                <a:sym typeface="Lato Bold"/>
              </a:rPr>
              <a:t>NIVÅ 3 - ANSVAR</a:t>
            </a:r>
          </a:p>
        </p:txBody>
      </p:sp>
      <p:sp>
        <p:nvSpPr>
          <p:cNvPr id="13" name="Freeform 13"/>
          <p:cNvSpPr/>
          <p:nvPr/>
        </p:nvSpPr>
        <p:spPr>
          <a:xfrm>
            <a:off x="9560875" y="3623491"/>
            <a:ext cx="1706701" cy="1481102"/>
          </a:xfrm>
          <a:custGeom>
            <a:avLst/>
            <a:gdLst/>
            <a:ahLst/>
            <a:cxnLst/>
            <a:rect l="l" t="t" r="r" b="b"/>
            <a:pathLst>
              <a:path w="1706701" h="1481102">
                <a:moveTo>
                  <a:pt x="0" y="0"/>
                </a:moveTo>
                <a:lnTo>
                  <a:pt x="1706701" y="0"/>
                </a:lnTo>
                <a:lnTo>
                  <a:pt x="1706701" y="1481102"/>
                </a:lnTo>
                <a:lnTo>
                  <a:pt x="0" y="1481102"/>
                </a:lnTo>
                <a:lnTo>
                  <a:pt x="0" y="0"/>
                </a:lnTo>
                <a:close/>
              </a:path>
            </a:pathLst>
          </a:custGeom>
          <a:blipFill>
            <a:blip r:embed="rId9"/>
            <a:stretch>
              <a:fillRect/>
            </a:stretch>
          </a:blipFill>
        </p:spPr>
        <p:txBody>
          <a:bodyPr/>
          <a:lstStyle/>
          <a:p>
            <a:endParaRPr lang="es-ES"/>
          </a:p>
        </p:txBody>
      </p:sp>
      <p:sp>
        <p:nvSpPr>
          <p:cNvPr id="14" name="TextBox 14"/>
          <p:cNvSpPr txBox="1"/>
          <p:nvPr/>
        </p:nvSpPr>
        <p:spPr>
          <a:xfrm>
            <a:off x="8906642" y="5481075"/>
            <a:ext cx="3015168" cy="1692771"/>
          </a:xfrm>
          <a:prstGeom prst="rect">
            <a:avLst/>
          </a:prstGeom>
        </p:spPr>
        <p:txBody>
          <a:bodyPr lIns="0" tIns="0" rIns="0" bIns="0" rtlCol="0" anchor="t">
            <a:spAutoFit/>
          </a:bodyPr>
          <a:lstStyle/>
          <a:p>
            <a:pPr marL="0" lvl="0" indent="0" algn="ctr">
              <a:lnSpc>
                <a:spcPts val="2161"/>
              </a:lnSpc>
              <a:spcBef>
                <a:spcPct val="0"/>
              </a:spcBef>
            </a:pPr>
            <a:r>
              <a:rPr lang="en-US" sz="2200" u="none" strike="noStrike" dirty="0">
                <a:solidFill>
                  <a:srgbClr val="000000"/>
                </a:solidFill>
                <a:latin typeface="Lato Light"/>
                <a:ea typeface="Lato Light"/>
                <a:cs typeface="Lato Light"/>
                <a:sym typeface="Lato Light"/>
              </a:rPr>
              <a:t>AI-</a:t>
            </a:r>
            <a:r>
              <a:rPr lang="en-US" sz="2200" u="none" strike="noStrike" dirty="0" err="1">
                <a:solidFill>
                  <a:srgbClr val="000000"/>
                </a:solidFill>
                <a:latin typeface="Lato Light"/>
                <a:ea typeface="Lato Light"/>
                <a:cs typeface="Lato Light"/>
                <a:sym typeface="Lato Light"/>
              </a:rPr>
              <a:t>assisterade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beslut</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måste</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vara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hanterbara</a:t>
            </a:r>
            <a:r>
              <a:rPr lang="en-US" sz="2200" u="none" strike="noStrike" dirty="0">
                <a:solidFill>
                  <a:srgbClr val="000000"/>
                </a:solidFill>
                <a:latin typeface="Lato Light"/>
                <a:ea typeface="Lato Light"/>
                <a:cs typeface="Lato Light"/>
                <a:sym typeface="Lato Light"/>
              </a:rPr>
              <a:t> och </a:t>
            </a:r>
            <a:r>
              <a:rPr lang="en-US" sz="2200" u="none" strike="noStrike" dirty="0" err="1">
                <a:solidFill>
                  <a:srgbClr val="000000"/>
                </a:solidFill>
                <a:latin typeface="Lato Light"/>
                <a:ea typeface="Lato Light"/>
                <a:cs typeface="Lato Light"/>
                <a:sym typeface="Lato Light"/>
              </a:rPr>
              <a:t>förklarbara</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ansvaret</a:t>
            </a:r>
            <a:r>
              <a:rPr lang="en-US" sz="2200" u="none" strike="noStrike" dirty="0">
                <a:solidFill>
                  <a:srgbClr val="000000"/>
                </a:solidFill>
                <a:latin typeface="Lato Light"/>
                <a:ea typeface="Lato Light"/>
                <a:cs typeface="Lato Light"/>
                <a:sym typeface="Lato Light"/>
              </a:rPr>
              <a:t> för </a:t>
            </a:r>
            <a:r>
              <a:rPr lang="en-US" sz="2200" u="none" strike="noStrike" dirty="0" err="1">
                <a:solidFill>
                  <a:srgbClr val="000000"/>
                </a:solidFill>
                <a:latin typeface="Lato Light"/>
                <a:ea typeface="Lato Light"/>
                <a:cs typeface="Lato Light"/>
                <a:sym typeface="Lato Light"/>
              </a:rPr>
              <a:t>deras</a:t>
            </a:r>
            <a:r>
              <a:rPr lang="en-US" sz="2200" u="none" strike="noStrike" dirty="0">
                <a:solidFill>
                  <a:srgbClr val="000000"/>
                </a:solidFill>
                <a:latin typeface="Lato Light"/>
                <a:ea typeface="Lato Light"/>
                <a:cs typeface="Lato Light"/>
                <a:sym typeface="Lato Light"/>
              </a:rPr>
              <a:t> </a:t>
            </a:r>
            <a:r>
              <a:rPr lang="en-US" sz="2200" u="none" strike="noStrike" dirty="0" err="1">
                <a:solidFill>
                  <a:srgbClr val="000000"/>
                </a:solidFill>
                <a:latin typeface="Lato Light"/>
                <a:ea typeface="Lato Light"/>
                <a:cs typeface="Lato Light"/>
                <a:sym typeface="Lato Light"/>
              </a:rPr>
              <a:t>konsekvenser</a:t>
            </a:r>
            <a:r>
              <a:rPr lang="en-US" sz="2200" u="none" strike="noStrike" dirty="0">
                <a:solidFill>
                  <a:srgbClr val="000000"/>
                </a:solidFill>
                <a:latin typeface="Lato Light"/>
                <a:ea typeface="Lato Light"/>
                <a:cs typeface="Lato Light"/>
                <a:sym typeface="Lato Light"/>
              </a:rPr>
              <a:t> ligger </a:t>
            </a:r>
            <a:r>
              <a:rPr lang="en-US" sz="2200" u="none" strike="noStrike" dirty="0" err="1">
                <a:solidFill>
                  <a:srgbClr val="000000"/>
                </a:solidFill>
                <a:latin typeface="Lato Light"/>
                <a:ea typeface="Lato Light"/>
                <a:cs typeface="Lato Light"/>
                <a:sym typeface="Lato Light"/>
              </a:rPr>
              <a:t>alltid</a:t>
            </a:r>
            <a:r>
              <a:rPr lang="en-US" sz="2200" u="none" strike="noStrike" dirty="0">
                <a:solidFill>
                  <a:srgbClr val="000000"/>
                </a:solidFill>
                <a:latin typeface="Lato Light"/>
                <a:ea typeface="Lato Light"/>
                <a:cs typeface="Lato Light"/>
                <a:sym typeface="Lato Light"/>
              </a:rPr>
              <a:t> hos </a:t>
            </a:r>
            <a:r>
              <a:rPr lang="en-US" sz="2200" u="none" strike="noStrike" dirty="0" err="1">
                <a:solidFill>
                  <a:srgbClr val="000000"/>
                </a:solidFill>
                <a:latin typeface="Lato Light"/>
                <a:ea typeface="Lato Light"/>
                <a:cs typeface="Lato Light"/>
                <a:sym typeface="Lato Light"/>
              </a:rPr>
              <a:t>lärare</a:t>
            </a:r>
            <a:r>
              <a:rPr lang="en-US" sz="2200" u="none" strike="noStrike" dirty="0">
                <a:solidFill>
                  <a:srgbClr val="000000"/>
                </a:solidFill>
                <a:latin typeface="Lato Light"/>
                <a:ea typeface="Lato Light"/>
                <a:cs typeface="Lato Light"/>
                <a:sym typeface="Lato Light"/>
              </a:rPr>
              <a:t> och </a:t>
            </a:r>
            <a:r>
              <a:rPr lang="en-US" sz="2200" u="none" strike="noStrike" dirty="0" err="1">
                <a:solidFill>
                  <a:srgbClr val="000000"/>
                </a:solidFill>
                <a:latin typeface="Lato Light"/>
                <a:ea typeface="Lato Light"/>
                <a:cs typeface="Lato Light"/>
                <a:sym typeface="Lato Light"/>
              </a:rPr>
              <a:t>institutioner</a:t>
            </a:r>
            <a:r>
              <a:rPr lang="en-US" sz="2200" u="none" strike="noStrike" dirty="0">
                <a:solidFill>
                  <a:srgbClr val="000000"/>
                </a:solidFill>
                <a:latin typeface="Lato Light"/>
                <a:ea typeface="Lato Light"/>
                <a:cs typeface="Lato Light"/>
                <a:sym typeface="Lato Light"/>
              </a:rPr>
              <a:t>.</a:t>
            </a:r>
          </a:p>
        </p:txBody>
      </p:sp>
      <p:sp>
        <p:nvSpPr>
          <p:cNvPr id="15" name="Freeform 15"/>
          <p:cNvSpPr/>
          <p:nvPr/>
        </p:nvSpPr>
        <p:spPr>
          <a:xfrm>
            <a:off x="12521627" y="3608777"/>
            <a:ext cx="5566236" cy="3528717"/>
          </a:xfrm>
          <a:custGeom>
            <a:avLst/>
            <a:gdLst/>
            <a:ahLst/>
            <a:cxnLst/>
            <a:rect l="l" t="t" r="r" b="b"/>
            <a:pathLst>
              <a:path w="5566236" h="3033598">
                <a:moveTo>
                  <a:pt x="0" y="0"/>
                </a:moveTo>
                <a:lnTo>
                  <a:pt x="5566236" y="0"/>
                </a:lnTo>
                <a:lnTo>
                  <a:pt x="5566236" y="3033598"/>
                </a:lnTo>
                <a:lnTo>
                  <a:pt x="0" y="3033598"/>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s-ES"/>
          </a:p>
        </p:txBody>
      </p:sp>
      <p:sp>
        <p:nvSpPr>
          <p:cNvPr id="16" name="TextBox 16"/>
          <p:cNvSpPr txBox="1"/>
          <p:nvPr/>
        </p:nvSpPr>
        <p:spPr>
          <a:xfrm>
            <a:off x="12756113" y="4371662"/>
            <a:ext cx="5097264" cy="2244204"/>
          </a:xfrm>
          <a:prstGeom prst="rect">
            <a:avLst/>
          </a:prstGeom>
        </p:spPr>
        <p:txBody>
          <a:bodyPr lIns="0" tIns="0" rIns="0" bIns="0" rtlCol="0" anchor="t">
            <a:spAutoFit/>
          </a:bodyPr>
          <a:lstStyle/>
          <a:p>
            <a:pPr marL="0" lvl="0" indent="0" algn="ctr">
              <a:lnSpc>
                <a:spcPts val="2520"/>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 </a:t>
            </a:r>
            <a:r>
              <a:rPr lang="en-US" sz="2400" u="none" strike="noStrike" dirty="0" err="1">
                <a:solidFill>
                  <a:srgbClr val="000000"/>
                </a:solidFill>
                <a:latin typeface="Lato Light" panose="020F0302020204030203" pitchFamily="34" charset="0"/>
                <a:ea typeface="Canva Sans"/>
                <a:cs typeface="Canva Sans"/>
                <a:sym typeface="Canva Sans"/>
              </a:rPr>
              <a:t>är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moralisk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enhet</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fatta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därför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måste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utöva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mänskligt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ansvar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genom</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kritisk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tillsyn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granskning</a:t>
            </a:r>
            <a:r>
              <a:rPr lang="en-US" sz="2400" u="none" strike="noStrike" dirty="0">
                <a:solidFill>
                  <a:srgbClr val="000000"/>
                </a:solidFill>
                <a:latin typeface="Lato Light" panose="020F0302020204030203" pitchFamily="34" charset="0"/>
                <a:ea typeface="Canva Sans"/>
                <a:cs typeface="Canva Sans"/>
                <a:sym typeface="Canva Sans"/>
              </a:rPr>
              <a:t> av </a:t>
            </a:r>
            <a:r>
              <a:rPr lang="en-US" sz="2400" u="none" strike="noStrike" dirty="0" err="1">
                <a:solidFill>
                  <a:srgbClr val="000000"/>
                </a:solidFill>
                <a:latin typeface="Lato Light" panose="020F0302020204030203" pitchFamily="34" charset="0"/>
                <a:ea typeface="Canva Sans"/>
                <a:cs typeface="Canva Sans"/>
                <a:sym typeface="Canva Sans"/>
              </a:rPr>
              <a:t>resultat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ansvarsfullt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beslutsfattande</a:t>
            </a:r>
            <a:r>
              <a:rPr lang="en-US" sz="2400" u="none" strike="noStrike" dirty="0">
                <a:solidFill>
                  <a:srgbClr val="000000"/>
                </a:solidFill>
                <a:latin typeface="Lato Light" panose="020F0302020204030203" pitchFamily="34" charset="0"/>
                <a:ea typeface="Canva Sans"/>
                <a:cs typeface="Canva Sans"/>
                <a:sym typeface="Canva Sans"/>
              </a:rPr>
              <a:t> och integration av </a:t>
            </a:r>
            <a:r>
              <a:rPr lang="en-US" sz="2400" u="none" strike="noStrike" dirty="0" err="1">
                <a:solidFill>
                  <a:srgbClr val="000000"/>
                </a:solidFill>
                <a:latin typeface="Lato Light" panose="020F0302020204030203" pitchFamily="34" charset="0"/>
                <a:ea typeface="Canva Sans"/>
                <a:cs typeface="Canva Sans"/>
                <a:sym typeface="Canva Sans"/>
              </a:rPr>
              <a:t>teknik</a:t>
            </a:r>
            <a:r>
              <a:rPr lang="en-US" sz="2400" u="none" strike="noStrike" dirty="0">
                <a:solidFill>
                  <a:srgbClr val="000000"/>
                </a:solidFill>
                <a:latin typeface="Lato Light" panose="020F0302020204030203" pitchFamily="34" charset="0"/>
                <a:ea typeface="Canva Sans"/>
                <a:cs typeface="Canva Sans"/>
                <a:sym typeface="Canva Sans"/>
              </a:rPr>
              <a:t> med </a:t>
            </a:r>
            <a:r>
              <a:rPr lang="en-US" sz="2400" u="none" strike="noStrike" dirty="0" err="1">
                <a:solidFill>
                  <a:srgbClr val="000000"/>
                </a:solidFill>
                <a:latin typeface="Lato Light" panose="020F0302020204030203" pitchFamily="34" charset="0"/>
                <a:ea typeface="Canva Sans"/>
                <a:cs typeface="Canva Sans"/>
                <a:sym typeface="Canva Sans"/>
              </a:rPr>
              <a:t>kontextuell</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pedagogisk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bedömning</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67393" y="2249805"/>
            <a:ext cx="5724664" cy="5911215"/>
          </a:xfrm>
          <a:prstGeom prst="rect">
            <a:avLst/>
          </a:prstGeom>
        </p:spPr>
        <p:txBody>
          <a:bodyPr lIns="0" tIns="0" rIns="0" bIns="0" rtlCol="0" anchor="t">
            <a:spAutoFit/>
          </a:bodyPr>
          <a:lstStyle/>
          <a:p>
            <a:pPr marL="0" lvl="0" indent="0" algn="l">
              <a:lnSpc>
                <a:spcPts val="6600"/>
              </a:lnSpc>
              <a:spcBef>
                <a:spcPct val="0"/>
              </a:spcBef>
            </a:pPr>
            <a:r>
              <a:rPr lang="en-US" sz="6600" u="none" strike="noStrike" dirty="0">
                <a:solidFill>
                  <a:srgbClr val="000000"/>
                </a:solidFill>
                <a:latin typeface="Oswald"/>
                <a:ea typeface="Oswald"/>
                <a:cs typeface="Oswald"/>
                <a:sym typeface="Oswald"/>
              </a:rPr>
              <a:t>ENHET 4: </a:t>
            </a:r>
          </a:p>
          <a:p>
            <a:pPr marL="0" lvl="0" indent="0" algn="l">
              <a:lnSpc>
                <a:spcPts val="6600"/>
              </a:lnSpc>
              <a:spcBef>
                <a:spcPct val="0"/>
              </a:spcBef>
            </a:pPr>
            <a:r>
              <a:rPr lang="en-US" sz="6600" u="none" strike="noStrike" dirty="0">
                <a:solidFill>
                  <a:srgbClr val="000000"/>
                </a:solidFill>
                <a:latin typeface="Oswald"/>
                <a:ea typeface="Oswald"/>
                <a:cs typeface="Oswald"/>
                <a:sym typeface="Oswald"/>
              </a:rPr>
              <a:t>STÄRKA DIGITAL OCH MEDIEKUNSKAP FÖR KRITISK UTVÄRDERING AV AI</a:t>
            </a:r>
          </a:p>
        </p:txBody>
      </p:sp>
      <p:grpSp>
        <p:nvGrpSpPr>
          <p:cNvPr id="3" name="Group 3"/>
          <p:cNvGrpSpPr/>
          <p:nvPr/>
        </p:nvGrpSpPr>
        <p:grpSpPr>
          <a:xfrm>
            <a:off x="7489098" y="1153392"/>
            <a:ext cx="10767727" cy="7962033"/>
            <a:chOff x="0" y="0"/>
            <a:chExt cx="14356969" cy="10616044"/>
          </a:xfrm>
        </p:grpSpPr>
        <p:sp>
          <p:nvSpPr>
            <p:cNvPr id="4" name="Freeform 4"/>
            <p:cNvSpPr/>
            <p:nvPr/>
          </p:nvSpPr>
          <p:spPr>
            <a:xfrm>
              <a:off x="0" y="0"/>
              <a:ext cx="14356969" cy="10616057"/>
            </a:xfrm>
            <a:custGeom>
              <a:avLst/>
              <a:gdLst/>
              <a:ahLst/>
              <a:cxnLst/>
              <a:rect l="l" t="t" r="r" b="b"/>
              <a:pathLst>
                <a:path w="14356969" h="10616057">
                  <a:moveTo>
                    <a:pt x="0" y="0"/>
                  </a:moveTo>
                  <a:lnTo>
                    <a:pt x="14356969" y="0"/>
                  </a:lnTo>
                  <a:lnTo>
                    <a:pt x="14356969" y="10616057"/>
                  </a:lnTo>
                  <a:lnTo>
                    <a:pt x="0" y="10616057"/>
                  </a:lnTo>
                  <a:lnTo>
                    <a:pt x="0" y="0"/>
                  </a:lnTo>
                  <a:close/>
                </a:path>
              </a:pathLst>
            </a:custGeom>
            <a:blipFill>
              <a:blip r:embed="rId3"/>
              <a:stretch>
                <a:fillRect l="-3430" r="-7369"/>
              </a:stretch>
            </a:blipFill>
          </p:spPr>
          <p:txBody>
            <a:bodyPr/>
            <a:lstStyle/>
            <a:p>
              <a:endParaRPr lang="es-ES"/>
            </a:p>
          </p:txBody>
        </p:sp>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333500"/>
            <a:ext cx="16230600" cy="3992888"/>
          </a:xfrm>
          <a:prstGeom prst="rect">
            <a:avLst/>
          </a:prstGeom>
        </p:spPr>
        <p:txBody>
          <a:bodyPr lIns="0" tIns="0" rIns="0" bIns="0" rtlCol="0" anchor="t">
            <a:spAutoFit/>
          </a:bodyPr>
          <a:lstStyle/>
          <a:p>
            <a:pPr marL="0" lvl="0" indent="0" algn="just">
              <a:lnSpc>
                <a:spcPts val="3504"/>
              </a:lnSpc>
              <a:spcBef>
                <a:spcPct val="0"/>
              </a:spcBef>
            </a:pPr>
            <a:r>
              <a:rPr lang="en-US" sz="2400" u="none" strike="noStrike" dirty="0">
                <a:solidFill>
                  <a:srgbClr val="000000"/>
                </a:solidFill>
                <a:latin typeface="Lato Light" panose="020F0302020204030203" pitchFamily="34" charset="0"/>
                <a:ea typeface="Lato"/>
                <a:cs typeface="Lato"/>
                <a:sym typeface="Lato"/>
              </a:rPr>
              <a:t>Digital och </a:t>
            </a:r>
            <a:r>
              <a:rPr lang="en-US" sz="2400" u="none" strike="noStrike" dirty="0" err="1">
                <a:solidFill>
                  <a:srgbClr val="000000"/>
                </a:solidFill>
                <a:latin typeface="Lato Light" panose="020F0302020204030203" pitchFamily="34" charset="0"/>
                <a:ea typeface="Lato"/>
                <a:cs typeface="Lato"/>
                <a:sym typeface="Lato"/>
              </a:rPr>
              <a:t>mediekunskap</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innebär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man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beroende</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snarare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man </a:t>
            </a:r>
            <a:r>
              <a:rPr lang="en-US" sz="2400" u="none" strike="noStrike" dirty="0" err="1">
                <a:solidFill>
                  <a:srgbClr val="000000"/>
                </a:solidFill>
                <a:latin typeface="Lato Light" panose="020F0302020204030203" pitchFamily="34" charset="0"/>
                <a:ea typeface="Lato"/>
                <a:cs typeface="Lato"/>
                <a:sym typeface="Lato"/>
              </a:rPr>
              <a:t>har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förtroende</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sitt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eget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professionella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omdöme</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3504"/>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3504"/>
              </a:lnSpc>
              <a:spcBef>
                <a:spcPct val="0"/>
              </a:spcBef>
            </a:pPr>
            <a:r>
              <a:rPr lang="en-US" sz="2400" u="none" strike="noStrike" dirty="0">
                <a:solidFill>
                  <a:srgbClr val="000000"/>
                </a:solidFill>
                <a:latin typeface="Lato Light" panose="020F0302020204030203" pitchFamily="34" charset="0"/>
                <a:ea typeface="Lato"/>
                <a:cs typeface="Lato"/>
                <a:sym typeface="Lato"/>
              </a:rPr>
              <a:t>I </a:t>
            </a:r>
            <a:r>
              <a:rPr lang="en-US" sz="2400" u="none" strike="noStrike" dirty="0" err="1">
                <a:solidFill>
                  <a:srgbClr val="000000"/>
                </a:solidFill>
                <a:latin typeface="Lato Light" panose="020F0302020204030203" pitchFamily="34" charset="0"/>
                <a:ea typeface="Lato"/>
                <a:cs typeface="Lato"/>
                <a:sym typeface="Lato"/>
              </a:rPr>
              <a:t>linje</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vad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tidigare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sagts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integrerar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denna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enhet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tidigare</a:t>
            </a:r>
            <a:r>
              <a:rPr lang="en-US" sz="2400" u="none" strike="noStrike" dirty="0">
                <a:solidFill>
                  <a:srgbClr val="000000"/>
                </a:solidFill>
                <a:latin typeface="Lato Light" panose="020F0302020204030203" pitchFamily="34" charset="0"/>
                <a:ea typeface="Lato"/>
                <a:cs typeface="Lato"/>
                <a:sym typeface="Lato"/>
              </a:rPr>
              <a:t> information och, </a:t>
            </a:r>
            <a:r>
              <a:rPr lang="en-US" sz="2400" u="none" strike="noStrike" dirty="0" err="1">
                <a:solidFill>
                  <a:srgbClr val="000000"/>
                </a:solidFill>
                <a:latin typeface="Lato Light" panose="020F0302020204030203" pitchFamily="34" charset="0"/>
                <a:ea typeface="Lato"/>
                <a:cs typeface="Lato"/>
                <a:sym typeface="Lato"/>
              </a:rPr>
              <a:t>efter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ha </a:t>
            </a:r>
            <a:r>
              <a:rPr lang="en-US" sz="2400" u="none" strike="noStrike" dirty="0" err="1">
                <a:solidFill>
                  <a:srgbClr val="000000"/>
                </a:solidFill>
                <a:latin typeface="Lato Light" panose="020F0302020204030203" pitchFamily="34" charset="0"/>
                <a:ea typeface="Lato"/>
                <a:cs typeface="Lato"/>
                <a:sym typeface="Lato"/>
              </a:rPr>
              <a:t>analyserat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beslut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etiska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modeller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fördomar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fokuserar</a:t>
            </a:r>
            <a:r>
              <a:rPr lang="en-US" sz="2400" u="none" strike="noStrike" dirty="0">
                <a:solidFill>
                  <a:srgbClr val="000000"/>
                </a:solidFill>
                <a:latin typeface="Lato Light" panose="020F0302020204030203" pitchFamily="34" charset="0"/>
                <a:ea typeface="Lato"/>
                <a:cs typeface="Lato"/>
                <a:sym typeface="Lato"/>
              </a:rPr>
              <a:t> den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den </a:t>
            </a:r>
            <a:r>
              <a:rPr lang="en-US" sz="2400" u="none" strike="noStrike" dirty="0" err="1">
                <a:solidFill>
                  <a:srgbClr val="000000"/>
                </a:solidFill>
                <a:latin typeface="Lato Light" panose="020F0302020204030203" pitchFamily="34" charset="0"/>
                <a:ea typeface="Lato"/>
                <a:cs typeface="Lato"/>
                <a:sym typeface="Lato"/>
              </a:rPr>
              <a:t>tvärgående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kompetensen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tillämpa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kunskap</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vardagspraktiken</a:t>
            </a:r>
            <a:r>
              <a:rPr lang="en-US" sz="2400" u="none" strike="noStrike" dirty="0">
                <a:solidFill>
                  <a:srgbClr val="000000"/>
                </a:solidFill>
                <a:latin typeface="Lato Light" panose="020F0302020204030203" pitchFamily="34" charset="0"/>
                <a:ea typeface="Lato"/>
                <a:cs typeface="Lato"/>
                <a:sym typeface="Lato"/>
              </a:rPr>
              <a:t>. Digital och </a:t>
            </a:r>
            <a:r>
              <a:rPr lang="en-US" sz="2400" u="none" strike="noStrike" dirty="0" err="1">
                <a:solidFill>
                  <a:srgbClr val="000000"/>
                </a:solidFill>
                <a:latin typeface="Lato Light" panose="020F0302020204030203" pitchFamily="34" charset="0"/>
                <a:ea typeface="Lato"/>
                <a:cs typeface="Lato"/>
                <a:sym typeface="Lato"/>
              </a:rPr>
              <a:t>mediemässig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stabilisering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blir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grundläggande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kompetens</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etiskt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omdöme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accessorisk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kompetens</a:t>
            </a:r>
            <a:r>
              <a:rPr lang="en-US" sz="2400" u="none" strike="noStrike" dirty="0">
                <a:solidFill>
                  <a:srgbClr val="000000"/>
                </a:solidFill>
                <a:latin typeface="Lato Light" panose="020F0302020204030203" pitchFamily="34" charset="0"/>
                <a:ea typeface="Lato"/>
                <a:cs typeface="Lato"/>
                <a:sym typeface="Lato"/>
              </a:rPr>
              <a:t>.</a:t>
            </a:r>
          </a:p>
          <a:p>
            <a:pPr marL="0" lvl="0" indent="0" algn="just">
              <a:lnSpc>
                <a:spcPts val="3504"/>
              </a:lnSpc>
              <a:spcBef>
                <a:spcPct val="0"/>
              </a:spcBef>
            </a:pPr>
            <a:endParaRPr lang="en-US" sz="2400" u="none" strike="noStrike" dirty="0">
              <a:solidFill>
                <a:srgbClr val="000000"/>
              </a:solidFill>
              <a:latin typeface="Lato Light" panose="020F0302020204030203" pitchFamily="34" charset="0"/>
              <a:ea typeface="Lato"/>
              <a:cs typeface="Lato"/>
              <a:sym typeface="Lato"/>
            </a:endParaRPr>
          </a:p>
          <a:p>
            <a:pPr marL="0" lvl="0" indent="0" algn="just">
              <a:lnSpc>
                <a:spcPts val="3504"/>
              </a:lnSpc>
              <a:spcBef>
                <a:spcPct val="0"/>
              </a:spcBef>
            </a:pPr>
            <a:r>
              <a:rPr lang="en-US" sz="2400" u="none" strike="noStrike" dirty="0">
                <a:solidFill>
                  <a:srgbClr val="000000"/>
                </a:solidFill>
                <a:latin typeface="Lato Light" panose="020F0302020204030203" pitchFamily="34" charset="0"/>
                <a:ea typeface="Lato"/>
                <a:cs typeface="Lato"/>
                <a:sym typeface="Lato"/>
              </a:rPr>
              <a:t>I </a:t>
            </a:r>
            <a:r>
              <a:rPr lang="en-US" sz="2400" u="none" strike="noStrike" dirty="0" err="1">
                <a:solidFill>
                  <a:srgbClr val="000000"/>
                </a:solidFill>
                <a:latin typeface="Lato Light" panose="020F0302020204030203" pitchFamily="34" charset="0"/>
                <a:ea typeface="Lato"/>
                <a:cs typeface="Lato"/>
                <a:sym typeface="Lato"/>
              </a:rPr>
              <a:t>detta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sammanhang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utvecklingen</a:t>
            </a:r>
            <a:r>
              <a:rPr lang="en-US" sz="2400" u="none" strike="noStrike" dirty="0">
                <a:solidFill>
                  <a:srgbClr val="000000"/>
                </a:solidFill>
                <a:latin typeface="Lato Light" panose="020F0302020204030203" pitchFamily="34" charset="0"/>
                <a:ea typeface="Lato"/>
                <a:cs typeface="Lato"/>
                <a:sym typeface="Lato"/>
              </a:rPr>
              <a:t> av digital och </a:t>
            </a:r>
            <a:r>
              <a:rPr lang="en-US" sz="2400" u="none" strike="noStrike" dirty="0" err="1">
                <a:solidFill>
                  <a:srgbClr val="000000"/>
                </a:solidFill>
                <a:latin typeface="Lato Light" panose="020F0302020204030203" pitchFamily="34" charset="0"/>
                <a:ea typeface="Lato"/>
                <a:cs typeface="Lato"/>
                <a:sym typeface="Lato"/>
              </a:rPr>
              <a:t>mediekunskap</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tillämpad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deras</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olika</a:t>
            </a:r>
            <a:r>
              <a:rPr lang="en-US" sz="2400" u="none" strike="noStrike" dirty="0">
                <a:solidFill>
                  <a:srgbClr val="000000"/>
                </a:solidFill>
                <a:latin typeface="Lato Light" panose="020F0302020204030203" pitchFamily="34" charset="0"/>
                <a:ea typeface="Lato"/>
                <a:cs typeface="Lato"/>
                <a:sym typeface="Lato"/>
              </a:rPr>
              <a:t> former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avsedd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vara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specialiserad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teknisk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färdighet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snarare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professionell</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kritisk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färdighet</a:t>
            </a:r>
            <a:r>
              <a:rPr lang="en-US" sz="2400" u="none" strike="noStrike" dirty="0">
                <a:solidFill>
                  <a:srgbClr val="000000"/>
                </a:solidFill>
                <a:latin typeface="Lato Light" panose="020F0302020204030203" pitchFamily="34" charset="0"/>
                <a:ea typeface="Lato"/>
                <a:cs typeface="Lato"/>
                <a:sym typeface="Lato"/>
              </a:rPr>
              <a:t> för </a:t>
            </a:r>
            <a:r>
              <a:rPr lang="en-US" sz="2400" u="none" strike="noStrike" dirty="0" err="1">
                <a:solidFill>
                  <a:srgbClr val="000000"/>
                </a:solidFill>
                <a:latin typeface="Lato Light" panose="020F0302020204030203" pitchFamily="34" charset="0"/>
                <a:ea typeface="Lato"/>
                <a:cs typeface="Lato"/>
                <a:sym typeface="Lato"/>
              </a:rPr>
              <a:t>fortbildningsutbildare</a:t>
            </a:r>
            <a:r>
              <a:rPr lang="en-US" sz="2400" u="none" strike="noStrike" dirty="0">
                <a:solidFill>
                  <a:srgbClr val="000000"/>
                </a:solidFill>
                <a:latin typeface="Lato Light" panose="020F0302020204030203" pitchFamily="34" charset="0"/>
                <a:ea typeface="Lato"/>
                <a:cs typeface="Lato"/>
                <a:sym typeface="Lato"/>
              </a:rPr>
              <a:t>.</a:t>
            </a:r>
          </a:p>
        </p:txBody>
      </p:sp>
      <p:grpSp>
        <p:nvGrpSpPr>
          <p:cNvPr id="3" name="Group 3"/>
          <p:cNvGrpSpPr/>
          <p:nvPr/>
        </p:nvGrpSpPr>
        <p:grpSpPr>
          <a:xfrm>
            <a:off x="12383047" y="5769102"/>
            <a:ext cx="4876253" cy="4777172"/>
            <a:chOff x="0" y="0"/>
            <a:chExt cx="7370940" cy="7221169"/>
          </a:xfrm>
        </p:grpSpPr>
        <p:sp>
          <p:nvSpPr>
            <p:cNvPr id="4" name="Freeform 4"/>
            <p:cNvSpPr/>
            <p:nvPr/>
          </p:nvSpPr>
          <p:spPr>
            <a:xfrm>
              <a:off x="0" y="0"/>
              <a:ext cx="7370953" cy="7221220"/>
            </a:xfrm>
            <a:custGeom>
              <a:avLst/>
              <a:gdLst/>
              <a:ahLst/>
              <a:cxnLst/>
              <a:rect l="l" t="t" r="r" b="b"/>
              <a:pathLst>
                <a:path w="7370953" h="7221220">
                  <a:moveTo>
                    <a:pt x="0" y="0"/>
                  </a:moveTo>
                  <a:lnTo>
                    <a:pt x="7370953" y="0"/>
                  </a:lnTo>
                  <a:lnTo>
                    <a:pt x="7370953" y="7221220"/>
                  </a:lnTo>
                  <a:lnTo>
                    <a:pt x="0" y="7221220"/>
                  </a:lnTo>
                  <a:lnTo>
                    <a:pt x="0" y="0"/>
                  </a:lnTo>
                  <a:close/>
                </a:path>
              </a:pathLst>
            </a:custGeom>
            <a:blipFill>
              <a:blip r:embed="rId4"/>
              <a:stretch>
                <a:fillRect r="-5796"/>
              </a:stretch>
            </a:blipFill>
          </p:spPr>
          <p:txBody>
            <a:bodyPr/>
            <a:lstStyle/>
            <a:p>
              <a:endParaRPr lang="es-ES"/>
            </a:p>
          </p:txBody>
        </p:sp>
      </p:grpSp>
      <p:sp>
        <p:nvSpPr>
          <p:cNvPr id="5" name="TextBox 5"/>
          <p:cNvSpPr txBox="1"/>
          <p:nvPr/>
        </p:nvSpPr>
        <p:spPr>
          <a:xfrm>
            <a:off x="1028700" y="6237714"/>
            <a:ext cx="10923020" cy="2178177"/>
          </a:xfrm>
          <a:prstGeom prst="rect">
            <a:avLst/>
          </a:prstGeom>
        </p:spPr>
        <p:txBody>
          <a:bodyPr lIns="0" tIns="0" rIns="0" bIns="0" rtlCol="0" anchor="t">
            <a:spAutoFit/>
          </a:bodyPr>
          <a:lstStyle/>
          <a:p>
            <a:pPr marL="518160" lvl="1" indent="-259080" algn="l">
              <a:lnSpc>
                <a:spcPts val="3504"/>
              </a:lnSpc>
              <a:spcBef>
                <a:spcPct val="0"/>
              </a:spcBef>
              <a:buFont typeface="Arial"/>
              <a:buChar char="•"/>
            </a:pP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medvetet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förstå</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informationen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tillhandahålls</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artificiell</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intelligens</a:t>
            </a:r>
            <a:r>
              <a:rPr lang="en-US" sz="2400" u="none" strike="noStrike" dirty="0">
                <a:solidFill>
                  <a:srgbClr val="000000"/>
                </a:solidFill>
                <a:latin typeface="Lato Light" panose="020F0302020204030203" pitchFamily="34" charset="0"/>
                <a:ea typeface="Lato"/>
                <a:cs typeface="Lato"/>
                <a:sym typeface="Lato"/>
              </a:rPr>
              <a:t>.</a:t>
            </a:r>
          </a:p>
          <a:p>
            <a:pPr marL="434340" lvl="1" indent="-217170" algn="just">
              <a:lnSpc>
                <a:spcPts val="3504"/>
              </a:lnSpc>
              <a:spcBef>
                <a:spcPct val="0"/>
              </a:spcBef>
              <a:buFont typeface="Arial"/>
              <a:buChar char="•"/>
            </a:pPr>
            <a:r>
              <a:rPr lang="en-US" sz="2400" u="none" strike="noStrike" dirty="0">
                <a:solidFill>
                  <a:srgbClr val="000000"/>
                </a:solidFill>
                <a:latin typeface="Lato Light" panose="020F0302020204030203" pitchFamily="34" charset="0"/>
                <a:ea typeface="Lato"/>
                <a:cs typeface="Lato"/>
                <a:sym typeface="Lato"/>
              </a:rPr>
              <a:t>Det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viktigt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göra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denna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åtskillnad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när</a:t>
            </a:r>
            <a:r>
              <a:rPr lang="en-US" sz="2400" u="none" strike="noStrike" dirty="0">
                <a:solidFill>
                  <a:srgbClr val="000000"/>
                </a:solidFill>
                <a:latin typeface="Lato Light" panose="020F0302020204030203" pitchFamily="34" charset="0"/>
                <a:ea typeface="Lato"/>
                <a:cs typeface="Lato"/>
                <a:sym typeface="Lato"/>
              </a:rPr>
              <a:t> man </a:t>
            </a:r>
            <a:r>
              <a:rPr lang="en-US" sz="2400" u="none" strike="noStrike" dirty="0" err="1">
                <a:solidFill>
                  <a:srgbClr val="000000"/>
                </a:solidFill>
                <a:latin typeface="Lato Light" panose="020F0302020204030203" pitchFamily="34" charset="0"/>
                <a:ea typeface="Lato"/>
                <a:cs typeface="Lato"/>
                <a:sym typeface="Lato"/>
              </a:rPr>
              <a:t>har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göra</a:t>
            </a:r>
            <a:r>
              <a:rPr lang="en-US" sz="2400" u="none" strike="noStrike" dirty="0">
                <a:solidFill>
                  <a:srgbClr val="000000"/>
                </a:solidFill>
                <a:latin typeface="Lato Light" panose="020F0302020204030203" pitchFamily="34" charset="0"/>
                <a:ea typeface="Lato"/>
                <a:cs typeface="Lato"/>
                <a:sym typeface="Lato"/>
              </a:rPr>
              <a:t> med information, </a:t>
            </a:r>
            <a:r>
              <a:rPr lang="en-US" sz="2400" u="none" strike="noStrike" dirty="0" err="1">
                <a:solidFill>
                  <a:srgbClr val="000000"/>
                </a:solidFill>
                <a:latin typeface="Lato Light" panose="020F0302020204030203" pitchFamily="34" charset="0"/>
                <a:ea typeface="Lato"/>
                <a:cs typeface="Lato"/>
                <a:sym typeface="Lato"/>
              </a:rPr>
              <a:t>råd</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beslutsfattande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utbildningssammanhang</a:t>
            </a:r>
            <a:r>
              <a:rPr lang="en-US" sz="2400" u="none" strike="noStrike" dirty="0">
                <a:solidFill>
                  <a:srgbClr val="000000"/>
                </a:solidFill>
                <a:latin typeface="Lato Light" panose="020F0302020204030203" pitchFamily="34" charset="0"/>
                <a:ea typeface="Lato"/>
                <a:cs typeface="Lato"/>
                <a:sym typeface="Lato"/>
              </a:rPr>
              <a:t>.</a:t>
            </a:r>
          </a:p>
          <a:p>
            <a:pPr marL="434340" lvl="1" indent="-217170" algn="just">
              <a:lnSpc>
                <a:spcPts val="3504"/>
              </a:lnSpc>
              <a:spcBef>
                <a:spcPct val="0"/>
              </a:spcBef>
              <a:buFont typeface="Arial"/>
              <a:buChar char="•"/>
            </a:pP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veta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när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hur</a:t>
            </a:r>
            <a:r>
              <a:rPr lang="en-US" sz="2400" u="none" strike="noStrike" dirty="0">
                <a:solidFill>
                  <a:srgbClr val="000000"/>
                </a:solidFill>
                <a:latin typeface="Lato Light" panose="020F0302020204030203" pitchFamily="34" charset="0"/>
                <a:ea typeface="Lato"/>
                <a:cs typeface="Lato"/>
                <a:sym typeface="Lato"/>
              </a:rPr>
              <a:t> man ska ta </a:t>
            </a:r>
            <a:r>
              <a:rPr lang="en-US" sz="2400" u="none" strike="noStrike" dirty="0" err="1">
                <a:solidFill>
                  <a:srgbClr val="000000"/>
                </a:solidFill>
                <a:latin typeface="Lato Light" panose="020F0302020204030203" pitchFamily="34" charset="0"/>
                <a:ea typeface="Lato"/>
                <a:cs typeface="Lato"/>
                <a:sym typeface="Lato"/>
              </a:rPr>
              <a:t>på</a:t>
            </a:r>
            <a:r>
              <a:rPr lang="en-US" sz="2400" u="none" strike="noStrike" dirty="0">
                <a:solidFill>
                  <a:srgbClr val="000000"/>
                </a:solidFill>
                <a:latin typeface="Lato Light" panose="020F0302020204030203" pitchFamily="34" charset="0"/>
                <a:ea typeface="Lato"/>
                <a:cs typeface="Lato"/>
                <a:sym typeface="Lato"/>
              </a:rPr>
              <a:t> sig </a:t>
            </a:r>
            <a:r>
              <a:rPr lang="en-US" sz="2400" u="none" strike="noStrike" dirty="0" err="1">
                <a:solidFill>
                  <a:srgbClr val="000000"/>
                </a:solidFill>
                <a:latin typeface="Lato Light" panose="020F0302020204030203" pitchFamily="34" charset="0"/>
                <a:ea typeface="Lato"/>
                <a:cs typeface="Lato"/>
                <a:sym typeface="Lato"/>
              </a:rPr>
              <a:t>rollen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kritisk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medlare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mellan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teknologi</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utbildningsprocesser</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6660059" cy="628650"/>
          </a:xfrm>
          <a:prstGeom prst="rect">
            <a:avLst/>
          </a:prstGeom>
        </p:spPr>
        <p:txBody>
          <a:bodyPr lIns="0" tIns="0" rIns="0" bIns="0" rtlCol="0" anchor="t">
            <a:spAutoFit/>
          </a:bodyPr>
          <a:lstStyle/>
          <a:p>
            <a:pPr marL="0" lvl="0" indent="0" algn="just">
              <a:lnSpc>
                <a:spcPts val="5040"/>
              </a:lnSpc>
              <a:spcBef>
                <a:spcPct val="0"/>
              </a:spcBef>
            </a:pPr>
            <a:r>
              <a:rPr lang="en-US" sz="4200" u="none" strike="noStrike">
                <a:solidFill>
                  <a:srgbClr val="000000"/>
                </a:solidFill>
                <a:latin typeface="Oswald"/>
                <a:ea typeface="Oswald"/>
                <a:cs typeface="Oswald"/>
                <a:sym typeface="Oswald"/>
              </a:rPr>
              <a:t>ATT FÖRSTÅ HUR AI TÄNKER</a:t>
            </a:r>
          </a:p>
        </p:txBody>
      </p:sp>
      <p:sp>
        <p:nvSpPr>
          <p:cNvPr id="3" name="TextBox 3"/>
          <p:cNvSpPr txBox="1"/>
          <p:nvPr/>
        </p:nvSpPr>
        <p:spPr>
          <a:xfrm>
            <a:off x="1028700" y="1970948"/>
            <a:ext cx="16230600" cy="3319627"/>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kunna</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använda</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ansvarsfullt</a:t>
            </a:r>
            <a:r>
              <a:rPr lang="en-US" sz="2400" dirty="0">
                <a:solidFill>
                  <a:srgbClr val="000000"/>
                </a:solidFill>
                <a:latin typeface="Lato Light"/>
                <a:sym typeface="Lato Light"/>
              </a:rPr>
              <a:t> </a:t>
            </a:r>
            <a:r>
              <a:rPr lang="en-US" sz="2400" dirty="0" err="1">
                <a:solidFill>
                  <a:srgbClr val="000000"/>
                </a:solidFill>
                <a:latin typeface="Lato Light"/>
                <a:sym typeface="Lato Light"/>
              </a:rPr>
              <a:t>sätt</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yrkesutbildning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teknisk</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behöver</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a:t>
            </a:r>
            <a:r>
              <a:rPr lang="en-US" sz="2400" dirty="0">
                <a:solidFill>
                  <a:srgbClr val="000000"/>
                </a:solidFill>
                <a:latin typeface="Lato Light"/>
                <a:sym typeface="Lato Light"/>
              </a:rPr>
              <a:t> </a:t>
            </a:r>
            <a:r>
              <a:rPr lang="en-US" sz="2400" dirty="0" err="1">
                <a:solidFill>
                  <a:srgbClr val="000000"/>
                </a:solidFill>
                <a:latin typeface="Lato Light"/>
                <a:sym typeface="Lato Light"/>
              </a:rPr>
              <a:t>hur</a:t>
            </a:r>
            <a:r>
              <a:rPr lang="en-US" sz="2400" dirty="0">
                <a:solidFill>
                  <a:srgbClr val="000000"/>
                </a:solidFill>
                <a:latin typeface="Lato Light"/>
                <a:sym typeface="Lato Light"/>
              </a:rPr>
              <a:t> AI-system </a:t>
            </a:r>
            <a:r>
              <a:rPr lang="en-US" sz="2400" dirty="0" err="1">
                <a:solidFill>
                  <a:srgbClr val="000000"/>
                </a:solidFill>
                <a:latin typeface="Lato Light"/>
                <a:sym typeface="Lato Light"/>
              </a:rPr>
              <a:t>fungerar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vilka</a:t>
            </a:r>
            <a:r>
              <a:rPr lang="en-US" sz="2400" dirty="0">
                <a:solidFill>
                  <a:srgbClr val="000000"/>
                </a:solidFill>
                <a:latin typeface="Lato Light"/>
                <a:sym typeface="Lato Light"/>
              </a:rPr>
              <a:t> </a:t>
            </a:r>
            <a:r>
              <a:rPr lang="en-US" sz="2400" dirty="0" err="1">
                <a:solidFill>
                  <a:srgbClr val="000000"/>
                </a:solidFill>
                <a:latin typeface="Lato Light"/>
                <a:sym typeface="Lato Light"/>
              </a:rPr>
              <a:t>deras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begränsningar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De </a:t>
            </a:r>
            <a:r>
              <a:rPr lang="en-US" sz="2400" dirty="0" err="1">
                <a:solidFill>
                  <a:srgbClr val="000000"/>
                </a:solidFill>
                <a:latin typeface="Lato Light"/>
                <a:sym typeface="Lato Light"/>
              </a:rPr>
              <a:t>flesta</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verktyg</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automatiserade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bedömningar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adaptiva</a:t>
            </a:r>
            <a:r>
              <a:rPr lang="en-US" sz="2400" dirty="0">
                <a:solidFill>
                  <a:srgbClr val="000000"/>
                </a:solidFill>
                <a:latin typeface="Lato Light"/>
                <a:sym typeface="Lato Light"/>
              </a:rPr>
              <a:t> system, </a:t>
            </a:r>
            <a:r>
              <a:rPr lang="en-US" sz="2400" dirty="0" err="1">
                <a:solidFill>
                  <a:srgbClr val="000000"/>
                </a:solidFill>
                <a:latin typeface="Lato Light"/>
                <a:sym typeface="Lato Light"/>
              </a:rPr>
              <a:t>chatbotar</a:t>
            </a:r>
            <a:r>
              <a:rPr lang="en-US" sz="2400" dirty="0">
                <a:solidFill>
                  <a:srgbClr val="000000"/>
                </a:solidFill>
                <a:latin typeface="Lato Light"/>
                <a:sym typeface="Lato Light"/>
              </a:rPr>
              <a:t>, </a:t>
            </a:r>
            <a:r>
              <a:rPr lang="en-US" sz="2400" dirty="0" err="1">
                <a:solidFill>
                  <a:srgbClr val="000000"/>
                </a:solidFill>
                <a:latin typeface="Lato Light"/>
                <a:sym typeface="Lato Light"/>
              </a:rPr>
              <a:t>textfeedback</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baserade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maskininlärningsmodeller</a:t>
            </a:r>
            <a:r>
              <a:rPr lang="en-US" sz="2400" dirty="0">
                <a:solidFill>
                  <a:srgbClr val="000000"/>
                </a:solidFill>
                <a:latin typeface="Lato Light"/>
                <a:sym typeface="Lato Light"/>
              </a:rPr>
              <a:t>. Dessa system </a:t>
            </a:r>
            <a:r>
              <a:rPr lang="en-US" sz="2400" dirty="0" err="1">
                <a:solidFill>
                  <a:srgbClr val="000000"/>
                </a:solidFill>
                <a:latin typeface="Lato Light"/>
                <a:sym typeface="Lato Light"/>
              </a:rPr>
              <a:t>analyserar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stora</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mängder</a:t>
            </a:r>
            <a:r>
              <a:rPr lang="en-US" sz="2400" dirty="0">
                <a:solidFill>
                  <a:srgbClr val="000000"/>
                </a:solidFill>
                <a:latin typeface="Lato Light"/>
                <a:sym typeface="Lato Light"/>
              </a:rPr>
              <a:t> data och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probabilistiska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vill</a:t>
            </a:r>
            <a:r>
              <a:rPr lang="en-US" sz="2400" dirty="0">
                <a:solidFill>
                  <a:srgbClr val="000000"/>
                </a:solidFill>
                <a:latin typeface="Lato Light"/>
                <a:sym typeface="Lato Light"/>
              </a:rPr>
              <a:t> </a:t>
            </a:r>
            <a:r>
              <a:rPr lang="en-US" sz="2400" dirty="0" err="1">
                <a:solidFill>
                  <a:srgbClr val="000000"/>
                </a:solidFill>
                <a:latin typeface="Lato Light"/>
                <a:sym typeface="Lato Light"/>
              </a:rPr>
              <a:t>säga</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rimliga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men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nödvändigtvis</a:t>
            </a:r>
            <a:r>
              <a:rPr lang="en-US" sz="2400" dirty="0">
                <a:solidFill>
                  <a:srgbClr val="000000"/>
                </a:solidFill>
                <a:latin typeface="Lato Light"/>
                <a:sym typeface="Lato Light"/>
              </a:rPr>
              <a:t> </a:t>
            </a:r>
            <a:r>
              <a:rPr lang="en-US" sz="2400" dirty="0" err="1">
                <a:solidFill>
                  <a:srgbClr val="000000"/>
                </a:solidFill>
                <a:latin typeface="Lato Light"/>
                <a:sym typeface="Lato Light"/>
              </a:rPr>
              <a:t>korrekta</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välgrundade</a:t>
            </a:r>
            <a:r>
              <a:rPr lang="en-US" sz="2400" dirty="0">
                <a:solidFill>
                  <a:srgbClr val="000000"/>
                </a:solidFill>
                <a:latin typeface="Lato Light"/>
                <a:sym typeface="Lato Light"/>
              </a:rPr>
              <a:t>.</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viktigt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komma</a:t>
            </a:r>
            <a:r>
              <a:rPr lang="en-US" sz="2400" dirty="0">
                <a:solidFill>
                  <a:srgbClr val="000000"/>
                </a:solidFill>
                <a:latin typeface="Lato Light"/>
                <a:sym typeface="Lato Light"/>
              </a:rPr>
              <a:t> </a:t>
            </a:r>
            <a:r>
              <a:rPr lang="en-US" sz="2400" dirty="0" err="1">
                <a:solidFill>
                  <a:srgbClr val="000000"/>
                </a:solidFill>
                <a:latin typeface="Lato Light"/>
                <a:sym typeface="Lato Light"/>
              </a:rPr>
              <a:t>ihåg</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förstår</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innebörden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innehållet</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fungerar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genom</a:t>
            </a:r>
            <a:r>
              <a:rPr lang="en-US" sz="2400" dirty="0">
                <a:solidFill>
                  <a:srgbClr val="000000"/>
                </a:solidFill>
                <a:latin typeface="Lato Light"/>
                <a:sym typeface="Lato Light"/>
              </a:rPr>
              <a:t> </a:t>
            </a:r>
            <a:r>
              <a:rPr lang="en-US" sz="2400" dirty="0" err="1">
                <a:solidFill>
                  <a:srgbClr val="000000"/>
                </a:solidFill>
                <a:latin typeface="Lato Light"/>
                <a:sym typeface="Lato Light"/>
              </a:rPr>
              <a:t>matematiska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korrelationer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a:t>
            </a:r>
            <a:r>
              <a:rPr lang="en-US" sz="2400" dirty="0" err="1">
                <a:solidFill>
                  <a:srgbClr val="000000"/>
                </a:solidFill>
                <a:latin typeface="Lato Light"/>
                <a:sym typeface="Lato Light"/>
              </a:rPr>
              <a:t>ord</a:t>
            </a:r>
            <a:r>
              <a:rPr lang="en-US" sz="2400" dirty="0">
                <a:solidFill>
                  <a:srgbClr val="000000"/>
                </a:solidFill>
                <a:latin typeface="Lato Light"/>
                <a:sym typeface="Lato Light"/>
              </a:rPr>
              <a:t> och data,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tolka</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värden</a:t>
            </a:r>
            <a:r>
              <a:rPr lang="en-US" sz="2400" dirty="0">
                <a:solidFill>
                  <a:srgbClr val="000000"/>
                </a:solidFill>
                <a:latin typeface="Lato Light"/>
                <a:sym typeface="Lato Light"/>
              </a:rPr>
              <a:t>, </a:t>
            </a:r>
            <a:r>
              <a:rPr lang="en-US" sz="2400" dirty="0" err="1">
                <a:solidFill>
                  <a:srgbClr val="000000"/>
                </a:solidFill>
                <a:latin typeface="Lato Light"/>
                <a:sym typeface="Lato Light"/>
              </a:rPr>
              <a:t>sammanhang</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avsikter</a:t>
            </a:r>
            <a:r>
              <a:rPr lang="en-US" sz="2400" dirty="0">
                <a:solidFill>
                  <a:srgbClr val="000000"/>
                </a:solidFill>
                <a:latin typeface="Lato Light"/>
                <a:sym typeface="Lato Light"/>
              </a:rPr>
              <a:t>. </a:t>
            </a:r>
            <a:r>
              <a:rPr lang="en-US" sz="2400" dirty="0" err="1">
                <a:solidFill>
                  <a:srgbClr val="000000"/>
                </a:solidFill>
                <a:latin typeface="Lato Light"/>
                <a:sym typeface="Lato Light"/>
              </a:rPr>
              <a:t>Därför</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innebär</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välformulerat</a:t>
            </a:r>
            <a:r>
              <a:rPr lang="en-US" sz="2400" dirty="0">
                <a:solidFill>
                  <a:srgbClr val="000000"/>
                </a:solidFill>
                <a:latin typeface="Lato Light"/>
                <a:sym typeface="Lato Light"/>
              </a:rPr>
              <a:t> </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nödvändigtvis</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förståelse</a:t>
            </a:r>
            <a:r>
              <a:rPr lang="en-US" sz="2400" dirty="0">
                <a:solidFill>
                  <a:srgbClr val="000000"/>
                </a:solidFill>
                <a:latin typeface="Lato Light"/>
                <a:sym typeface="Lato Light"/>
              </a:rPr>
              <a:t>.</a:t>
            </a:r>
          </a:p>
        </p:txBody>
      </p:sp>
      <p:sp>
        <p:nvSpPr>
          <p:cNvPr id="4" name="Freeform 4"/>
          <p:cNvSpPr/>
          <p:nvPr/>
        </p:nvSpPr>
        <p:spPr>
          <a:xfrm>
            <a:off x="5486400" y="5981700"/>
            <a:ext cx="6938185" cy="3781311"/>
          </a:xfrm>
          <a:custGeom>
            <a:avLst/>
            <a:gdLst/>
            <a:ahLst/>
            <a:cxnLst/>
            <a:rect l="l" t="t" r="r" b="b"/>
            <a:pathLst>
              <a:path w="6938185" h="3781311">
                <a:moveTo>
                  <a:pt x="0" y="0"/>
                </a:moveTo>
                <a:lnTo>
                  <a:pt x="6938185" y="0"/>
                </a:lnTo>
                <a:lnTo>
                  <a:pt x="6938185" y="3781311"/>
                </a:lnTo>
                <a:lnTo>
                  <a:pt x="0" y="378131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5" name="TextBox 5"/>
          <p:cNvSpPr txBox="1"/>
          <p:nvPr/>
        </p:nvSpPr>
        <p:spPr>
          <a:xfrm>
            <a:off x="5846385" y="6690621"/>
            <a:ext cx="6218215" cy="2351413"/>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a:solidFill>
                  <a:srgbClr val="000000"/>
                </a:solidFill>
                <a:latin typeface="Lato Light" panose="020F0302020204030203" pitchFamily="34" charset="0"/>
                <a:ea typeface="Canva Sans"/>
                <a:cs typeface="Canva Sans"/>
                <a:sym typeface="Canva Sans"/>
              </a:rPr>
              <a:t>AI </a:t>
            </a:r>
            <a:r>
              <a:rPr lang="en-US" sz="2400" u="none" strike="noStrike" dirty="0" err="1">
                <a:solidFill>
                  <a:srgbClr val="000000"/>
                </a:solidFill>
                <a:latin typeface="Lato Light" panose="020F0302020204030203" pitchFamily="34" charset="0"/>
                <a:ea typeface="Canva Sans"/>
                <a:cs typeface="Canva Sans"/>
                <a:sym typeface="Canva Sans"/>
              </a:rPr>
              <a:t>genererar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probabilistiska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resultat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semantisk</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förståelse</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ofta</a:t>
            </a:r>
            <a:r>
              <a:rPr lang="en-US" sz="2400" u="none" strike="noStrike" dirty="0">
                <a:solidFill>
                  <a:srgbClr val="000000"/>
                </a:solidFill>
                <a:latin typeface="Lato Light" panose="020F0302020204030203" pitchFamily="34" charset="0"/>
                <a:ea typeface="Canva Sans"/>
                <a:cs typeface="Canva Sans"/>
                <a:sym typeface="Canva Sans"/>
              </a:rPr>
              <a:t> med </a:t>
            </a:r>
            <a:r>
              <a:rPr lang="en-US" sz="2400" u="none" strike="noStrike" dirty="0" err="1">
                <a:solidFill>
                  <a:srgbClr val="000000"/>
                </a:solidFill>
                <a:latin typeface="Lato Light" panose="020F0302020204030203" pitchFamily="34" charset="0"/>
                <a:ea typeface="Canva Sans"/>
                <a:cs typeface="Canva Sans"/>
                <a:sym typeface="Canva Sans"/>
              </a:rPr>
              <a:t>begränsad</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transparens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medan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lärare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tolkar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elevernas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sammanhang</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historia</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behov</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vilket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gör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pedagogiskt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omdöme</a:t>
            </a:r>
            <a:r>
              <a:rPr lang="en-US" sz="2400" u="none" strike="noStrike" dirty="0">
                <a:solidFill>
                  <a:srgbClr val="000000"/>
                </a:solidFill>
                <a:latin typeface="Lato Light" panose="020F0302020204030203" pitchFamily="34" charset="0"/>
                <a:ea typeface="Canva Sans"/>
                <a:cs typeface="Canva Sans"/>
                <a:sym typeface="Canva Sans"/>
              </a:rPr>
              <a:t> till </a:t>
            </a:r>
            <a:r>
              <a:rPr lang="en-US" sz="2400" u="none" strike="noStrike" dirty="0" err="1">
                <a:solidFill>
                  <a:srgbClr val="000000"/>
                </a:solidFill>
                <a:latin typeface="Lato Light" panose="020F0302020204030203" pitchFamily="34" charset="0"/>
                <a:ea typeface="Canva Sans"/>
                <a:cs typeface="Canva Sans"/>
                <a:sym typeface="Canva Sans"/>
              </a:rPr>
              <a:t>ett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unikt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mänskligt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ansvar</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257300"/>
            <a:ext cx="16230600" cy="7096302"/>
          </a:xfrm>
          <a:prstGeom prst="rect">
            <a:avLst/>
          </a:prstGeom>
        </p:spPr>
        <p:txBody>
          <a:bodyPr lIns="0" tIns="0" rIns="0" bIns="0" rtlCol="0" anchor="t">
            <a:spAutoFit/>
          </a:bodyPr>
          <a:lstStyle/>
          <a:p>
            <a:pPr marL="0" lvl="0" indent="0" algn="just">
              <a:lnSpc>
                <a:spcPts val="4320"/>
              </a:lnSpc>
              <a:spcBef>
                <a:spcPct val="0"/>
              </a:spcBef>
            </a:pPr>
            <a:r>
              <a:rPr lang="en-US" sz="2800" dirty="0">
                <a:latin typeface="Lato Light" panose="020F0302020204030203" pitchFamily="34" charset="0"/>
                <a:sym typeface="Lato Light"/>
              </a:rPr>
              <a:t>Å </a:t>
            </a:r>
            <a:r>
              <a:rPr lang="en-US" sz="2800" dirty="0" err="1">
                <a:latin typeface="Lato Light" panose="020F0302020204030203" pitchFamily="34" charset="0"/>
                <a:sym typeface="Lato Light"/>
              </a:rPr>
              <a:t>andra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sidan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utvärderar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mänsklig</a:t>
            </a:r>
            <a:r>
              <a:rPr lang="en-US" sz="2800" dirty="0">
                <a:latin typeface="Lato Light" panose="020F0302020204030203" pitchFamily="34" charset="0"/>
                <a:sym typeface="Lato Light"/>
              </a:rPr>
              <a:t> coach </a:t>
            </a:r>
            <a:r>
              <a:rPr lang="en-US" sz="2800" dirty="0" err="1">
                <a:latin typeface="Lato Light" panose="020F0302020204030203" pitchFamily="34" charset="0"/>
                <a:sym typeface="Lato Light"/>
              </a:rPr>
              <a:t>genom</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att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beakta</a:t>
            </a:r>
            <a:r>
              <a:rPr lang="en-US" sz="2800" dirty="0">
                <a:latin typeface="Lato Light" panose="020F0302020204030203" pitchFamily="34" charset="0"/>
                <a:sym typeface="Lato Light"/>
              </a:rPr>
              <a:t>:</a:t>
            </a:r>
          </a:p>
          <a:p>
            <a:pPr marL="1148082" lvl="2" indent="-457200" algn="just">
              <a:lnSpc>
                <a:spcPts val="4320"/>
              </a:lnSpc>
              <a:spcBef>
                <a:spcPct val="0"/>
              </a:spcBef>
              <a:buFont typeface="Arial" panose="020B0604020202020204" pitchFamily="34" charset="0"/>
              <a:buChar char="•"/>
            </a:pPr>
            <a:r>
              <a:rPr lang="en-US" sz="2800" dirty="0">
                <a:latin typeface="Lato Light" panose="020F0302020204030203" pitchFamily="34" charset="0"/>
                <a:sym typeface="Lato Bold"/>
              </a:rPr>
              <a:t>Det </a:t>
            </a:r>
            <a:r>
              <a:rPr lang="en-US" sz="2800" dirty="0" err="1">
                <a:latin typeface="Lato Light" panose="020F0302020204030203" pitchFamily="34" charset="0"/>
                <a:sym typeface="Lato Bold"/>
              </a:rPr>
              <a:t>pedagogiska</a:t>
            </a:r>
            <a:r>
              <a:rPr lang="en-US" sz="2800" dirty="0">
                <a:latin typeface="Lato Light" panose="020F0302020204030203" pitchFamily="34" charset="0"/>
                <a:sym typeface="Lato Bold"/>
              </a:rPr>
              <a:t> </a:t>
            </a:r>
            <a:r>
              <a:rPr lang="en-US" sz="2800" dirty="0" err="1">
                <a:latin typeface="Lato Light" panose="020F0302020204030203" pitchFamily="34" charset="0"/>
                <a:sym typeface="Lato Bold"/>
              </a:rPr>
              <a:t>sammanhanget</a:t>
            </a:r>
            <a:r>
              <a:rPr lang="en-US" sz="2800" dirty="0">
                <a:latin typeface="Lato Light" panose="020F0302020204030203" pitchFamily="34" charset="0"/>
                <a:sym typeface="Lato Bold"/>
              </a:rPr>
              <a:t>.</a:t>
            </a:r>
          </a:p>
          <a:p>
            <a:pPr marL="1148082" lvl="2" indent="-457200" algn="just">
              <a:lnSpc>
                <a:spcPts val="4320"/>
              </a:lnSpc>
              <a:spcBef>
                <a:spcPct val="0"/>
              </a:spcBef>
              <a:buFont typeface="Arial" panose="020B0604020202020204" pitchFamily="34" charset="0"/>
              <a:buChar char="•"/>
            </a:pPr>
            <a:r>
              <a:rPr lang="en-US" sz="2800" dirty="0" err="1">
                <a:latin typeface="Lato Light" panose="020F0302020204030203" pitchFamily="34" charset="0"/>
                <a:sym typeface="Lato Bold"/>
              </a:rPr>
              <a:t>Deltagarnas</a:t>
            </a:r>
            <a:r>
              <a:rPr lang="en-US" sz="2800" dirty="0">
                <a:latin typeface="Lato Light" panose="020F0302020204030203" pitchFamily="34" charset="0"/>
                <a:sym typeface="Lato Bold"/>
              </a:rPr>
              <a:t> </a:t>
            </a:r>
            <a:r>
              <a:rPr lang="en-US" sz="2800" dirty="0" err="1">
                <a:latin typeface="Lato Light" panose="020F0302020204030203" pitchFamily="34" charset="0"/>
                <a:sym typeface="Lato Bold"/>
              </a:rPr>
              <a:t>yrkeserfarenhet</a:t>
            </a:r>
            <a:r>
              <a:rPr lang="en-US" sz="2800" dirty="0">
                <a:latin typeface="Lato Light" panose="020F0302020204030203" pitchFamily="34" charset="0"/>
                <a:sym typeface="Lato Bold"/>
              </a:rPr>
              <a:t>.</a:t>
            </a:r>
          </a:p>
          <a:p>
            <a:pPr marL="1148082" lvl="2" indent="-457200" algn="just">
              <a:lnSpc>
                <a:spcPts val="4320"/>
              </a:lnSpc>
              <a:spcBef>
                <a:spcPct val="0"/>
              </a:spcBef>
              <a:buFont typeface="Arial" panose="020B0604020202020204" pitchFamily="34" charset="0"/>
              <a:buChar char="•"/>
            </a:pPr>
            <a:r>
              <a:rPr lang="en-US" sz="2800" dirty="0" err="1">
                <a:latin typeface="Lato Light" panose="020F0302020204030203" pitchFamily="34" charset="0"/>
                <a:sym typeface="Lato Bold"/>
              </a:rPr>
              <a:t>Individuella</a:t>
            </a:r>
            <a:r>
              <a:rPr lang="en-US" sz="2800" dirty="0">
                <a:latin typeface="Lato Light" panose="020F0302020204030203" pitchFamily="34" charset="0"/>
                <a:sym typeface="Lato Bold"/>
              </a:rPr>
              <a:t> </a:t>
            </a:r>
            <a:r>
              <a:rPr lang="en-US" sz="2800" dirty="0" err="1">
                <a:latin typeface="Lato Light" panose="020F0302020204030203" pitchFamily="34" charset="0"/>
                <a:sym typeface="Lato Bold"/>
              </a:rPr>
              <a:t>svårigheter</a:t>
            </a:r>
            <a:r>
              <a:rPr lang="en-US" sz="2800" dirty="0">
                <a:latin typeface="Lato Light" panose="020F0302020204030203" pitchFamily="34" charset="0"/>
                <a:sym typeface="Lato Bold"/>
              </a:rPr>
              <a:t>.</a:t>
            </a:r>
          </a:p>
          <a:p>
            <a:pPr marL="1148082" lvl="2" indent="-457200" algn="just">
              <a:lnSpc>
                <a:spcPts val="4320"/>
              </a:lnSpc>
              <a:spcBef>
                <a:spcPct val="0"/>
              </a:spcBef>
              <a:buFont typeface="Arial" panose="020B0604020202020204" pitchFamily="34" charset="0"/>
              <a:buChar char="•"/>
            </a:pPr>
            <a:r>
              <a:rPr lang="en-US" sz="2800" dirty="0" err="1">
                <a:latin typeface="Lato Light" panose="020F0302020204030203" pitchFamily="34" charset="0"/>
                <a:sym typeface="Lato Bold"/>
              </a:rPr>
              <a:t>Lärandemål</a:t>
            </a:r>
            <a:r>
              <a:rPr lang="en-US" sz="2800" dirty="0">
                <a:latin typeface="Lato Light" panose="020F0302020204030203" pitchFamily="34" charset="0"/>
                <a:sym typeface="Lato Bold"/>
              </a:rPr>
              <a:t>.</a:t>
            </a:r>
          </a:p>
          <a:p>
            <a:pPr marL="1148082" lvl="2" indent="-457200" algn="just">
              <a:lnSpc>
                <a:spcPts val="4320"/>
              </a:lnSpc>
              <a:spcBef>
                <a:spcPct val="0"/>
              </a:spcBef>
              <a:buFont typeface="Arial" panose="020B0604020202020204" pitchFamily="34" charset="0"/>
              <a:buChar char="•"/>
            </a:pPr>
            <a:r>
              <a:rPr lang="en-US" sz="2800" dirty="0" err="1">
                <a:latin typeface="Lato Light" panose="020F0302020204030203" pitchFamily="34" charset="0"/>
                <a:sym typeface="Lato Bold"/>
              </a:rPr>
              <a:t>Kriterierna</a:t>
            </a:r>
            <a:r>
              <a:rPr lang="en-US" sz="2800" dirty="0">
                <a:latin typeface="Lato Light" panose="020F0302020204030203" pitchFamily="34" charset="0"/>
                <a:sym typeface="Lato Bold"/>
              </a:rPr>
              <a:t> för </a:t>
            </a:r>
            <a:r>
              <a:rPr lang="en-US" sz="2800" dirty="0" err="1">
                <a:latin typeface="Lato Light" panose="020F0302020204030203" pitchFamily="34" charset="0"/>
                <a:sym typeface="Lato Bold"/>
              </a:rPr>
              <a:t>jämlikhet</a:t>
            </a:r>
            <a:r>
              <a:rPr lang="en-US" sz="2800" dirty="0">
                <a:latin typeface="Lato Light" panose="020F0302020204030203" pitchFamily="34" charset="0"/>
                <a:sym typeface="Lato Bold"/>
              </a:rPr>
              <a:t> och </a:t>
            </a:r>
            <a:r>
              <a:rPr lang="en-US" sz="2800" dirty="0" err="1">
                <a:latin typeface="Lato Light" panose="020F0302020204030203" pitchFamily="34" charset="0"/>
                <a:sym typeface="Lato Bold"/>
              </a:rPr>
              <a:t>utbildningsmässig</a:t>
            </a:r>
            <a:r>
              <a:rPr lang="en-US" sz="2800" dirty="0">
                <a:latin typeface="Lato Light" panose="020F0302020204030203" pitchFamily="34" charset="0"/>
                <a:sym typeface="Lato Bold"/>
              </a:rPr>
              <a:t> </a:t>
            </a:r>
            <a:r>
              <a:rPr lang="en-US" sz="2800" dirty="0" err="1">
                <a:latin typeface="Lato Light" panose="020F0302020204030203" pitchFamily="34" charset="0"/>
                <a:sym typeface="Lato Bold"/>
              </a:rPr>
              <a:t>tillräcklighet</a:t>
            </a:r>
            <a:r>
              <a:rPr lang="en-US" sz="2800" dirty="0">
                <a:latin typeface="Lato Light" panose="020F0302020204030203" pitchFamily="34" charset="0"/>
                <a:sym typeface="Lato Bold"/>
              </a:rPr>
              <a:t>.</a:t>
            </a:r>
          </a:p>
          <a:p>
            <a:pPr marL="0" lvl="0" indent="0" algn="just">
              <a:lnSpc>
                <a:spcPts val="4320"/>
              </a:lnSpc>
              <a:spcBef>
                <a:spcPct val="0"/>
              </a:spcBef>
            </a:pPr>
            <a:endParaRPr lang="en-US" sz="2800" dirty="0">
              <a:latin typeface="Lato Light" panose="020F0302020204030203" pitchFamily="34" charset="0"/>
              <a:sym typeface="Lato Bold"/>
            </a:endParaRPr>
          </a:p>
          <a:p>
            <a:pPr marL="0" lvl="0" indent="0" algn="just">
              <a:lnSpc>
                <a:spcPts val="4320"/>
              </a:lnSpc>
              <a:spcBef>
                <a:spcPct val="0"/>
              </a:spcBef>
            </a:pPr>
            <a:r>
              <a:rPr lang="en-US" sz="2800" dirty="0" err="1">
                <a:latin typeface="Lato Light" panose="020F0302020204030203" pitchFamily="34" charset="0"/>
                <a:sym typeface="Lato Light"/>
              </a:rPr>
              <a:t>Dessutom</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som</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nämnts</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i</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tidigare</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enheter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fungerar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många</a:t>
            </a:r>
            <a:r>
              <a:rPr lang="en-US" sz="2800" dirty="0">
                <a:latin typeface="Lato Light" panose="020F0302020204030203" pitchFamily="34" charset="0"/>
                <a:sym typeface="Lato Light"/>
              </a:rPr>
              <a:t> AI-system </a:t>
            </a:r>
            <a:r>
              <a:rPr lang="en-US" sz="2800" dirty="0" err="1">
                <a:latin typeface="Lato Light" panose="020F0302020204030203" pitchFamily="34" charset="0"/>
                <a:sym typeface="Lato Light"/>
              </a:rPr>
              <a:t>som</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en</a:t>
            </a:r>
            <a:r>
              <a:rPr lang="en-US" sz="2800" dirty="0">
                <a:latin typeface="Lato Light" panose="020F0302020204030203" pitchFamily="34" charset="0"/>
                <a:sym typeface="Lato Light"/>
              </a:rPr>
              <a:t> "</a:t>
            </a:r>
            <a:r>
              <a:rPr lang="en-US" sz="2800" b="1" dirty="0" err="1">
                <a:latin typeface="Lato Light" panose="020F0302020204030203" pitchFamily="34" charset="0"/>
                <a:sym typeface="Lato Light"/>
              </a:rPr>
              <a:t>svart</a:t>
            </a:r>
            <a:r>
              <a:rPr lang="en-US" sz="2800" b="1" dirty="0">
                <a:latin typeface="Lato Light" panose="020F0302020204030203" pitchFamily="34" charset="0"/>
                <a:sym typeface="Lato Light"/>
              </a:rPr>
              <a:t> </a:t>
            </a:r>
            <a:r>
              <a:rPr lang="en-US" sz="2800" b="1" dirty="0" err="1">
                <a:latin typeface="Lato Light" panose="020F0302020204030203" pitchFamily="34" charset="0"/>
                <a:sym typeface="Lato Light"/>
              </a:rPr>
              <a:t>låda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vilket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innebär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att</a:t>
            </a:r>
            <a:r>
              <a:rPr lang="en-US" sz="2800" dirty="0">
                <a:latin typeface="Lato Light" panose="020F0302020204030203" pitchFamily="34" charset="0"/>
                <a:sym typeface="Lato Light"/>
              </a:rPr>
              <a:t> det </a:t>
            </a:r>
            <a:r>
              <a:rPr lang="en-US" sz="2800" dirty="0" err="1">
                <a:latin typeface="Lato Light" panose="020F0302020204030203" pitchFamily="34" charset="0"/>
                <a:sym typeface="Lato Light"/>
              </a:rPr>
              <a:t>inte</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alltid</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är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tydligt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varför</a:t>
            </a:r>
            <a:r>
              <a:rPr lang="en-US" sz="2800" dirty="0">
                <a:latin typeface="Lato Light" panose="020F0302020204030203" pitchFamily="34" charset="0"/>
                <a:sym typeface="Lato Light"/>
              </a:rPr>
              <a:t> de </a:t>
            </a:r>
            <a:r>
              <a:rPr lang="en-US" sz="2800" dirty="0" err="1">
                <a:latin typeface="Lato Light" panose="020F0302020204030203" pitchFamily="34" charset="0"/>
                <a:sym typeface="Lato Light"/>
              </a:rPr>
              <a:t>producerar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viss</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rekommendation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eller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ett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visst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svar</a:t>
            </a:r>
            <a:r>
              <a:rPr lang="en-US" sz="2800" dirty="0">
                <a:latin typeface="Lato Light" panose="020F0302020204030203" pitchFamily="34" charset="0"/>
                <a:sym typeface="Lato Light"/>
              </a:rPr>
              <a:t>.</a:t>
            </a:r>
          </a:p>
          <a:p>
            <a:pPr marL="0" lvl="0" indent="0" algn="just">
              <a:lnSpc>
                <a:spcPts val="4320"/>
              </a:lnSpc>
              <a:spcBef>
                <a:spcPct val="0"/>
              </a:spcBef>
            </a:pPr>
            <a:endParaRPr lang="en-US" sz="2800" dirty="0">
              <a:latin typeface="Lato Light" panose="020F0302020204030203" pitchFamily="34" charset="0"/>
              <a:sym typeface="Lato Light"/>
            </a:endParaRPr>
          </a:p>
          <a:p>
            <a:pPr marL="0" lvl="0" indent="0" algn="just">
              <a:lnSpc>
                <a:spcPts val="4320"/>
              </a:lnSpc>
              <a:spcBef>
                <a:spcPct val="0"/>
              </a:spcBef>
            </a:pPr>
            <a:r>
              <a:rPr lang="en-US" sz="2800" dirty="0">
                <a:latin typeface="Lato Light" panose="020F0302020204030203" pitchFamily="34" charset="0"/>
                <a:sym typeface="Lato Light"/>
              </a:rPr>
              <a:t>Av </a:t>
            </a:r>
            <a:r>
              <a:rPr lang="en-US" sz="2800" dirty="0" err="1">
                <a:latin typeface="Lato Light" panose="020F0302020204030203" pitchFamily="34" charset="0"/>
                <a:sym typeface="Lato Light"/>
              </a:rPr>
              <a:t>denna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anledning</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är</a:t>
            </a:r>
            <a:r>
              <a:rPr lang="en-US" sz="2800" dirty="0">
                <a:latin typeface="Lato Light" panose="020F0302020204030203" pitchFamily="34" charset="0"/>
                <a:sym typeface="Lato Light"/>
              </a:rPr>
              <a:t> din </a:t>
            </a:r>
            <a:r>
              <a:rPr lang="en-US" sz="2800" dirty="0" err="1">
                <a:latin typeface="Lato Light" panose="020F0302020204030203" pitchFamily="34" charset="0"/>
                <a:sym typeface="Lato Light"/>
              </a:rPr>
              <a:t>kritiska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handledning</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som</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instruktör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avgörande</a:t>
            </a:r>
            <a:r>
              <a:rPr lang="en-US" sz="2800" dirty="0">
                <a:latin typeface="Lato Light" panose="020F0302020204030203" pitchFamily="34" charset="0"/>
                <a:sym typeface="Lato Light"/>
              </a:rPr>
              <a:t>: bara du </a:t>
            </a:r>
            <a:r>
              <a:rPr lang="en-US" sz="2800" dirty="0" err="1">
                <a:latin typeface="Lato Light" panose="020F0302020204030203" pitchFamily="34" charset="0"/>
                <a:sym typeface="Lato Light"/>
              </a:rPr>
              <a:t>kan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bedöma</a:t>
            </a:r>
            <a:r>
              <a:rPr lang="en-US" sz="2800" dirty="0">
                <a:latin typeface="Lato Light" panose="020F0302020204030203" pitchFamily="34" charset="0"/>
                <a:sym typeface="Lato Light"/>
              </a:rPr>
              <a:t> om AI-</a:t>
            </a:r>
            <a:r>
              <a:rPr lang="en-US" sz="2800" dirty="0" err="1">
                <a:latin typeface="Lato Light" panose="020F0302020204030203" pitchFamily="34" charset="0"/>
                <a:sym typeface="Lato Light"/>
              </a:rPr>
              <a:t>resultaten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verkligen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är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lämpliga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ur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ett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pedagogiskt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perspektiv</a:t>
            </a:r>
            <a:r>
              <a:rPr lang="en-US" sz="2800" dirty="0">
                <a:latin typeface="Lato Light" panose="020F0302020204030203" pitchFamily="34" charset="0"/>
                <a:sym typeface="Lato Light"/>
              </a:rPr>
              <a:t>. AI </a:t>
            </a:r>
            <a:r>
              <a:rPr lang="en-US" sz="2800" dirty="0" err="1">
                <a:latin typeface="Lato Light" panose="020F0302020204030203" pitchFamily="34" charset="0"/>
                <a:sym typeface="Lato Light"/>
              </a:rPr>
              <a:t>kan</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hjälpa</a:t>
            </a:r>
            <a:r>
              <a:rPr lang="en-US" sz="2800" dirty="0">
                <a:latin typeface="Lato Light" panose="020F0302020204030203" pitchFamily="34" charset="0"/>
                <a:sym typeface="Lato Light"/>
              </a:rPr>
              <a:t> till </a:t>
            </a:r>
            <a:r>
              <a:rPr lang="en-US" sz="2800" dirty="0" err="1">
                <a:latin typeface="Lato Light" panose="020F0302020204030203" pitchFamily="34" charset="0"/>
                <a:sym typeface="Lato Light"/>
              </a:rPr>
              <a:t>i</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utbildningsprocessen</a:t>
            </a:r>
            <a:r>
              <a:rPr lang="en-US" sz="2800" dirty="0">
                <a:latin typeface="Lato Light" panose="020F0302020204030203" pitchFamily="34" charset="0"/>
                <a:sym typeface="Lato Light"/>
              </a:rPr>
              <a:t>, men den </a:t>
            </a:r>
            <a:r>
              <a:rPr lang="en-US" sz="2800" dirty="0" err="1">
                <a:latin typeface="Lato Light" panose="020F0302020204030203" pitchFamily="34" charset="0"/>
                <a:sym typeface="Lato Light"/>
              </a:rPr>
              <a:t>ersätter</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inte</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ditt</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pedagogiska</a:t>
            </a:r>
            <a:r>
              <a:rPr lang="en-US" sz="2800" dirty="0">
                <a:latin typeface="Lato Light" panose="020F0302020204030203" pitchFamily="34" charset="0"/>
                <a:sym typeface="Lato Light"/>
              </a:rPr>
              <a:t> </a:t>
            </a:r>
            <a:r>
              <a:rPr lang="en-US" sz="2800" dirty="0" err="1">
                <a:latin typeface="Lato Light" panose="020F0302020204030203" pitchFamily="34" charset="0"/>
                <a:sym typeface="Lato Light"/>
              </a:rPr>
              <a:t>omdöme</a:t>
            </a:r>
            <a:r>
              <a:rPr lang="en-US" sz="2800" dirty="0">
                <a:latin typeface="Lato Light" panose="020F0302020204030203" pitchFamily="34" charset="0"/>
                <a:sym typeface="Lato Light"/>
              </a:rPr>
              <a:t>.</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38225"/>
            <a:ext cx="16230600"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BEDÖMNING AV TILLFÖRLITLIGHETEN HOS INFORMATION SOM GENERERAS AV AI</a:t>
            </a:r>
          </a:p>
        </p:txBody>
      </p:sp>
      <p:sp>
        <p:nvSpPr>
          <p:cNvPr id="3" name="TextBox 3"/>
          <p:cNvSpPr txBox="1"/>
          <p:nvPr/>
        </p:nvSpPr>
        <p:spPr>
          <a:xfrm>
            <a:off x="1028700" y="2042735"/>
            <a:ext cx="16230600" cy="2203937"/>
          </a:xfrm>
          <a:prstGeom prst="rect">
            <a:avLst/>
          </a:prstGeom>
        </p:spPr>
        <p:txBody>
          <a:bodyPr lIns="0" tIns="0" rIns="0" bIns="0" rtlCol="0" anchor="t">
            <a:spAutoFit/>
          </a:bodyPr>
          <a:lstStyle/>
          <a:p>
            <a:pPr algn="just">
              <a:lnSpc>
                <a:spcPts val="2880"/>
              </a:lnSpc>
              <a:spcBef>
                <a:spcPct val="0"/>
              </a:spcBef>
            </a:pPr>
            <a:r>
              <a:rPr lang="en-US" sz="2400" dirty="0">
                <a:solidFill>
                  <a:srgbClr val="000000"/>
                </a:solidFill>
                <a:latin typeface="Lato Light"/>
                <a:sym typeface="Lato Light"/>
              </a:rPr>
              <a:t>Inom </a:t>
            </a:r>
            <a:r>
              <a:rPr lang="en-US" sz="2400" dirty="0" err="1">
                <a:solidFill>
                  <a:srgbClr val="000000"/>
                </a:solidFill>
                <a:latin typeface="Lato Light"/>
                <a:sym typeface="Lato Light"/>
              </a:rPr>
              <a:t>fortbildning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större</a:t>
            </a:r>
            <a:r>
              <a:rPr lang="en-US" sz="2400" dirty="0">
                <a:solidFill>
                  <a:srgbClr val="000000"/>
                </a:solidFill>
                <a:latin typeface="Lato Light"/>
                <a:sym typeface="Lato Light"/>
              </a:rPr>
              <a:t> </a:t>
            </a:r>
            <a:r>
              <a:rPr lang="en-US" sz="2400" dirty="0" err="1">
                <a:solidFill>
                  <a:srgbClr val="000000"/>
                </a:solidFill>
                <a:latin typeface="Lato Light"/>
                <a:sym typeface="Lato Light"/>
              </a:rPr>
              <a:t>utsträckning</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innehåll</a:t>
            </a:r>
            <a:r>
              <a:rPr lang="en-US" sz="2400" dirty="0">
                <a:solidFill>
                  <a:srgbClr val="000000"/>
                </a:solidFill>
                <a:latin typeface="Lato Light"/>
                <a:sym typeface="Lato Light"/>
              </a:rPr>
              <a:t>, </a:t>
            </a:r>
            <a:r>
              <a:rPr lang="en-US" sz="2400" dirty="0" err="1">
                <a:solidFill>
                  <a:srgbClr val="000000"/>
                </a:solidFill>
                <a:latin typeface="Lato Light"/>
                <a:sym typeface="Lato Light"/>
              </a:rPr>
              <a:t>ge</a:t>
            </a:r>
            <a:r>
              <a:rPr lang="en-US" sz="2400" dirty="0">
                <a:solidFill>
                  <a:srgbClr val="000000"/>
                </a:solidFill>
                <a:latin typeface="Lato Light"/>
                <a:sym typeface="Lato Light"/>
              </a:rPr>
              <a:t> feedback och </a:t>
            </a:r>
            <a:r>
              <a:rPr lang="en-US" sz="2400" dirty="0" err="1">
                <a:solidFill>
                  <a:srgbClr val="000000"/>
                </a:solidFill>
                <a:latin typeface="Lato Light"/>
                <a:sym typeface="Lato Light"/>
              </a:rPr>
              <a:t>stödja</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lärande</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dock </a:t>
            </a:r>
            <a:r>
              <a:rPr lang="en-US" sz="2400" dirty="0" err="1">
                <a:solidFill>
                  <a:srgbClr val="000000"/>
                </a:solidFill>
                <a:latin typeface="Lato Light"/>
                <a:sym typeface="Lato Light"/>
              </a:rPr>
              <a:t>viktigt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komma</a:t>
            </a:r>
            <a:r>
              <a:rPr lang="en-US" sz="2400" dirty="0">
                <a:solidFill>
                  <a:srgbClr val="000000"/>
                </a:solidFill>
                <a:latin typeface="Lato Light"/>
                <a:sym typeface="Lato Light"/>
              </a:rPr>
              <a:t> </a:t>
            </a:r>
            <a:r>
              <a:rPr lang="en-US" sz="2400" dirty="0" err="1">
                <a:solidFill>
                  <a:srgbClr val="000000"/>
                </a:solidFill>
                <a:latin typeface="Lato Light"/>
                <a:sym typeface="Lato Light"/>
              </a:rPr>
              <a:t>ihåg</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AI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informationens</a:t>
            </a:r>
            <a:r>
              <a:rPr lang="en-US" sz="2400" dirty="0">
                <a:solidFill>
                  <a:srgbClr val="000000"/>
                </a:solidFill>
                <a:latin typeface="Lato Light"/>
                <a:sym typeface="Lato Light"/>
              </a:rPr>
              <a:t> </a:t>
            </a:r>
            <a:r>
              <a:rPr lang="en-US" sz="2400" dirty="0" err="1">
                <a:solidFill>
                  <a:srgbClr val="000000"/>
                </a:solidFill>
                <a:latin typeface="Lato Light"/>
                <a:sym typeface="Lato Light"/>
              </a:rPr>
              <a:t>riktighet</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istället</a:t>
            </a:r>
            <a:r>
              <a:rPr lang="en-US" sz="2400" dirty="0">
                <a:solidFill>
                  <a:srgbClr val="000000"/>
                </a:solidFill>
                <a:latin typeface="Lato Light"/>
                <a:sym typeface="Lato Light"/>
              </a:rPr>
              <a:t>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 texter </a:t>
            </a:r>
            <a:r>
              <a:rPr lang="en-US" sz="2400" dirty="0" err="1">
                <a:solidFill>
                  <a:srgbClr val="000000"/>
                </a:solidFill>
                <a:latin typeface="Lato Light"/>
                <a:sym typeface="Lato Light"/>
              </a:rPr>
              <a:t>baserade</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språkliga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sannolikheter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tillgängliga</a:t>
            </a:r>
            <a:r>
              <a:rPr lang="en-US" sz="2400" dirty="0">
                <a:solidFill>
                  <a:srgbClr val="000000"/>
                </a:solidFill>
                <a:latin typeface="Lato Light"/>
                <a:sym typeface="Lato Light"/>
              </a:rPr>
              <a:t> data.</a:t>
            </a:r>
          </a:p>
          <a:p>
            <a:pPr algn="just">
              <a:lnSpc>
                <a:spcPts val="2880"/>
              </a:lnSpc>
              <a:spcBef>
                <a:spcPct val="0"/>
              </a:spcBef>
            </a:pPr>
            <a:endParaRPr lang="en-US" sz="2400" dirty="0">
              <a:solidFill>
                <a:srgbClr val="000000"/>
              </a:solidFill>
              <a:latin typeface="Lato Light"/>
              <a:sym typeface="Lato Light"/>
            </a:endParaRPr>
          </a:p>
          <a:p>
            <a:pPr algn="just">
              <a:lnSpc>
                <a:spcPts val="2880"/>
              </a:lnSpc>
              <a:spcBef>
                <a:spcPct val="0"/>
              </a:spcBef>
            </a:pPr>
            <a:r>
              <a:rPr lang="en-US" sz="2400" dirty="0">
                <a:solidFill>
                  <a:srgbClr val="000000"/>
                </a:solidFill>
                <a:latin typeface="Lato Light"/>
                <a:sym typeface="Lato Light"/>
              </a:rPr>
              <a:t>Av </a:t>
            </a:r>
            <a:r>
              <a:rPr lang="en-US" sz="2400" dirty="0" err="1">
                <a:solidFill>
                  <a:srgbClr val="000000"/>
                </a:solidFill>
                <a:latin typeface="Lato Light"/>
                <a:sym typeface="Lato Light"/>
              </a:rPr>
              <a:t>denna</a:t>
            </a:r>
            <a:r>
              <a:rPr lang="en-US" sz="2400" dirty="0">
                <a:solidFill>
                  <a:srgbClr val="000000"/>
                </a:solidFill>
                <a:latin typeface="Lato Light"/>
                <a:sym typeface="Lato Light"/>
              </a:rPr>
              <a:t> </a:t>
            </a:r>
            <a:r>
              <a:rPr lang="en-US" sz="2400" dirty="0" err="1">
                <a:solidFill>
                  <a:srgbClr val="000000"/>
                </a:solidFill>
                <a:latin typeface="Lato Light"/>
                <a:sym typeface="Lato Light"/>
              </a:rPr>
              <a:t>anledning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synes</a:t>
            </a:r>
            <a:r>
              <a:rPr lang="en-US" sz="2400" dirty="0">
                <a:solidFill>
                  <a:srgbClr val="000000"/>
                </a:solidFill>
                <a:latin typeface="Lato Light"/>
                <a:sym typeface="Lato Light"/>
              </a:rPr>
              <a:t> </a:t>
            </a:r>
            <a:r>
              <a:rPr lang="en-US" sz="2400" dirty="0" err="1">
                <a:solidFill>
                  <a:srgbClr val="000000"/>
                </a:solidFill>
                <a:latin typeface="Lato Light"/>
                <a:sym typeface="Lato Light"/>
              </a:rPr>
              <a:t>fullständiga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övertygande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felaktiga</a:t>
            </a:r>
            <a:r>
              <a:rPr lang="en-US" sz="2400" dirty="0">
                <a:solidFill>
                  <a:srgbClr val="000000"/>
                </a:solidFill>
                <a:latin typeface="Lato Light"/>
                <a:sym typeface="Lato Light"/>
              </a:rPr>
              <a:t>, </a:t>
            </a:r>
            <a:r>
              <a:rPr lang="en-US" sz="2400" dirty="0" err="1">
                <a:solidFill>
                  <a:srgbClr val="000000"/>
                </a:solidFill>
                <a:latin typeface="Lato Light"/>
                <a:sym typeface="Lato Light"/>
              </a:rPr>
              <a:t>ofullständiga</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föråldrade</a:t>
            </a:r>
            <a:r>
              <a:rPr lang="en-US" sz="2400" dirty="0">
                <a:solidFill>
                  <a:srgbClr val="000000"/>
                </a:solidFill>
                <a:latin typeface="Lato Light"/>
                <a:sym typeface="Lato Light"/>
              </a:rPr>
              <a:t>. Som vi </a:t>
            </a:r>
            <a:r>
              <a:rPr lang="en-US" sz="2400" dirty="0" err="1">
                <a:solidFill>
                  <a:srgbClr val="000000"/>
                </a:solidFill>
                <a:latin typeface="Lato Light"/>
                <a:sym typeface="Lato Light"/>
              </a:rPr>
              <a:t>lärde</a:t>
            </a:r>
            <a:r>
              <a:rPr lang="en-US" sz="2400" dirty="0">
                <a:solidFill>
                  <a:srgbClr val="000000"/>
                </a:solidFill>
                <a:latin typeface="Lato Light"/>
                <a:sym typeface="Lato Light"/>
              </a:rPr>
              <a:t> </a:t>
            </a:r>
            <a:r>
              <a:rPr lang="en-US" sz="2400" dirty="0" err="1">
                <a:solidFill>
                  <a:srgbClr val="000000"/>
                </a:solidFill>
                <a:latin typeface="Lato Light"/>
                <a:sym typeface="Lato Light"/>
              </a:rPr>
              <a:t>oss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enhet</a:t>
            </a:r>
            <a:r>
              <a:rPr lang="en-US" sz="2400" dirty="0">
                <a:solidFill>
                  <a:srgbClr val="000000"/>
                </a:solidFill>
                <a:latin typeface="Lato Light"/>
                <a:sym typeface="Lato Light"/>
              </a:rPr>
              <a:t> 2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detta</a:t>
            </a:r>
            <a:r>
              <a:rPr lang="en-US" sz="2400" dirty="0">
                <a:solidFill>
                  <a:srgbClr val="000000"/>
                </a:solidFill>
                <a:latin typeface="Lato Light"/>
                <a:sym typeface="Lato Light"/>
              </a:rPr>
              <a:t> </a:t>
            </a:r>
            <a:r>
              <a:rPr lang="en-US" sz="2400" dirty="0" err="1">
                <a:solidFill>
                  <a:srgbClr val="000000"/>
                </a:solidFill>
                <a:latin typeface="Lato Light"/>
                <a:sym typeface="Lato Light"/>
              </a:rPr>
              <a:t>fenomen</a:t>
            </a:r>
            <a:r>
              <a:rPr lang="en-US" sz="2400" dirty="0">
                <a:solidFill>
                  <a:srgbClr val="000000"/>
                </a:solidFill>
                <a:latin typeface="Lato Light"/>
                <a:sym typeface="Lato Light"/>
              </a:rPr>
              <a:t> </a:t>
            </a:r>
            <a:r>
              <a:rPr lang="en-US" sz="2400" dirty="0" err="1">
                <a:solidFill>
                  <a:srgbClr val="000000"/>
                </a:solidFill>
                <a:latin typeface="Lato Light"/>
                <a:sym typeface="Lato Light"/>
              </a:rPr>
              <a:t>känt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hallucinationer</a:t>
            </a:r>
            <a:r>
              <a:rPr lang="en-US" sz="2400" dirty="0">
                <a:solidFill>
                  <a:srgbClr val="000000"/>
                </a:solidFill>
                <a:latin typeface="Lato Light"/>
                <a:sym typeface="Lato Light"/>
              </a:rPr>
              <a:t>".</a:t>
            </a:r>
          </a:p>
        </p:txBody>
      </p:sp>
      <p:sp>
        <p:nvSpPr>
          <p:cNvPr id="5" name="TextBox 2">
            <a:extLst>
              <a:ext uri="{FF2B5EF4-FFF2-40B4-BE49-F238E27FC236}">
                <a16:creationId xmlns:a16="http://schemas.microsoft.com/office/drawing/2014/main" id="{504C5A38-CBEB-E92B-B5B2-7B9FF2DAE39E}"/>
              </a:ext>
            </a:extLst>
          </p:cNvPr>
          <p:cNvSpPr txBox="1"/>
          <p:nvPr/>
        </p:nvSpPr>
        <p:spPr>
          <a:xfrm>
            <a:off x="992124" y="4657584"/>
            <a:ext cx="10224842" cy="5179110"/>
          </a:xfrm>
          <a:prstGeom prst="rect">
            <a:avLst/>
          </a:prstGeom>
        </p:spPr>
        <p:txBody>
          <a:bodyPr wrap="square" lIns="0" tIns="0" rIns="0" bIns="0" rtlCol="0" anchor="t">
            <a:spAutoFit/>
          </a:bodyPr>
          <a:lstStyle/>
          <a:p>
            <a:pPr marL="0" lvl="0" indent="0" algn="just">
              <a:lnSpc>
                <a:spcPts val="2880"/>
              </a:lnSpc>
              <a:spcBef>
                <a:spcPct val="0"/>
              </a:spcBef>
            </a:pPr>
            <a:r>
              <a:rPr lang="en-US" sz="2400" dirty="0">
                <a:solidFill>
                  <a:srgbClr val="000000"/>
                </a:solidFill>
                <a:latin typeface="Lato Light"/>
                <a:sym typeface="Lato Light"/>
              </a:rPr>
              <a:t>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använda</a:t>
            </a:r>
            <a:r>
              <a:rPr lang="en-US" sz="2400" dirty="0">
                <a:solidFill>
                  <a:srgbClr val="000000"/>
                </a:solidFill>
                <a:latin typeface="Lato Light"/>
                <a:sym typeface="Lato Light"/>
              </a:rPr>
              <a:t> AI </a:t>
            </a:r>
            <a:r>
              <a:rPr lang="en-US" sz="2400" dirty="0" err="1">
                <a:solidFill>
                  <a:srgbClr val="000000"/>
                </a:solidFill>
                <a:latin typeface="Lato Light"/>
                <a:sym typeface="Lato Light"/>
              </a:rPr>
              <a:t>ansvarsfullt</a:t>
            </a:r>
            <a:r>
              <a:rPr lang="en-US" sz="2400" dirty="0">
                <a:solidFill>
                  <a:srgbClr val="000000"/>
                </a:solidFill>
                <a:latin typeface="Lato Light"/>
                <a:sym typeface="Lato Light"/>
              </a:rPr>
              <a:t> </a:t>
            </a:r>
            <a:r>
              <a:rPr lang="en-US" sz="2400" dirty="0" err="1">
                <a:solidFill>
                  <a:srgbClr val="000000"/>
                </a:solidFill>
                <a:latin typeface="Lato Light"/>
                <a:sym typeface="Lato Light"/>
              </a:rPr>
              <a:t>måste</a:t>
            </a:r>
            <a:r>
              <a:rPr lang="en-US" sz="2400" dirty="0">
                <a:solidFill>
                  <a:srgbClr val="000000"/>
                </a:solidFill>
                <a:latin typeface="Lato Light"/>
                <a:sym typeface="Lato Light"/>
              </a:rPr>
              <a:t> </a:t>
            </a:r>
            <a:r>
              <a:rPr lang="en-US" sz="2400" dirty="0" err="1">
                <a:solidFill>
                  <a:srgbClr val="000000"/>
                </a:solidFill>
                <a:latin typeface="Lato Light"/>
                <a:sym typeface="Lato Light"/>
              </a:rPr>
              <a:t>vissa</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verifieringsstrategier</a:t>
            </a:r>
            <a:r>
              <a:rPr lang="en-US" sz="2400" dirty="0">
                <a:solidFill>
                  <a:srgbClr val="000000"/>
                </a:solidFill>
                <a:latin typeface="Lato Light"/>
                <a:sym typeface="Lato Light"/>
              </a:rPr>
              <a:t> </a:t>
            </a:r>
            <a:r>
              <a:rPr lang="en-US" sz="2400" dirty="0" err="1">
                <a:solidFill>
                  <a:srgbClr val="000000"/>
                </a:solidFill>
                <a:latin typeface="Lato Light"/>
                <a:sym typeface="Lato Light"/>
              </a:rPr>
              <a:t>implementeras</a:t>
            </a:r>
            <a:r>
              <a:rPr lang="en-US" sz="2400" dirty="0">
                <a:solidFill>
                  <a:srgbClr val="000000"/>
                </a:solidFill>
                <a:latin typeface="Lato Light"/>
                <a:sym typeface="Lato Light"/>
              </a:rPr>
              <a:t>:</a:t>
            </a:r>
          </a:p>
          <a:p>
            <a:pPr marL="674370" lvl="1" indent="-457200" algn="just">
              <a:lnSpc>
                <a:spcPts val="2880"/>
              </a:lnSpc>
              <a:spcBef>
                <a:spcPct val="0"/>
              </a:spcBef>
              <a:buFont typeface="+mj-lt"/>
              <a:buAutoNum type="arabicPeriod"/>
            </a:pPr>
            <a:r>
              <a:rPr lang="en-US" sz="2400" dirty="0" err="1">
                <a:solidFill>
                  <a:srgbClr val="000000"/>
                </a:solidFill>
                <a:latin typeface="Lato Light"/>
                <a:sym typeface="Lato Light"/>
              </a:rPr>
              <a:t>Jämför</a:t>
            </a:r>
            <a:r>
              <a:rPr lang="en-US" sz="2400" dirty="0">
                <a:solidFill>
                  <a:srgbClr val="000000"/>
                </a:solidFill>
                <a:latin typeface="Lato Light"/>
                <a:sym typeface="Lato Light"/>
              </a:rPr>
              <a:t> </a:t>
            </a:r>
            <a:r>
              <a:rPr lang="en-US" sz="2400" dirty="0" err="1">
                <a:solidFill>
                  <a:srgbClr val="000000"/>
                </a:solidFill>
                <a:latin typeface="Lato Light"/>
                <a:sym typeface="Lato Light"/>
              </a:rPr>
              <a:t>källorna</a:t>
            </a:r>
            <a:r>
              <a:rPr lang="en-US" sz="2400" dirty="0">
                <a:solidFill>
                  <a:srgbClr val="000000"/>
                </a:solidFill>
                <a:latin typeface="Lato Light"/>
                <a:sym typeface="Lato Light"/>
              </a:rPr>
              <a:t>: </a:t>
            </a:r>
            <a:r>
              <a:rPr lang="en-US" sz="2400" dirty="0" err="1">
                <a:solidFill>
                  <a:srgbClr val="000000"/>
                </a:solidFill>
                <a:latin typeface="Lato Light"/>
                <a:sym typeface="Lato Light"/>
              </a:rPr>
              <a:t>behandla</a:t>
            </a:r>
            <a:r>
              <a:rPr lang="en-US" sz="2400" dirty="0">
                <a:solidFill>
                  <a:srgbClr val="000000"/>
                </a:solidFill>
                <a:latin typeface="Lato Light"/>
                <a:sym typeface="Lato Light"/>
              </a:rPr>
              <a:t> AI-</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preliminära</a:t>
            </a:r>
            <a:r>
              <a:rPr lang="en-US" sz="2400" dirty="0">
                <a:solidFill>
                  <a:srgbClr val="000000"/>
                </a:solidFill>
                <a:latin typeface="Lato Light"/>
                <a:sym typeface="Lato Light"/>
              </a:rPr>
              <a:t> </a:t>
            </a:r>
            <a:r>
              <a:rPr lang="en-US" sz="2400" dirty="0" err="1">
                <a:solidFill>
                  <a:srgbClr val="000000"/>
                </a:solidFill>
                <a:latin typeface="Lato Light"/>
                <a:sym typeface="Lato Light"/>
              </a:rPr>
              <a:t>hypoteser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verifiera</a:t>
            </a:r>
            <a:r>
              <a:rPr lang="en-US" sz="2400" dirty="0">
                <a:solidFill>
                  <a:srgbClr val="000000"/>
                </a:solidFill>
                <a:latin typeface="Lato Light"/>
                <a:sym typeface="Lato Light"/>
              </a:rPr>
              <a:t> dem mot </a:t>
            </a:r>
            <a:r>
              <a:rPr lang="en-US" sz="2400" dirty="0" err="1">
                <a:solidFill>
                  <a:srgbClr val="000000"/>
                </a:solidFill>
                <a:latin typeface="Lato Light"/>
                <a:sym typeface="Lato Light"/>
              </a:rPr>
              <a:t>institutionella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dokument</a:t>
            </a:r>
            <a:r>
              <a:rPr lang="en-US" sz="2400" dirty="0">
                <a:solidFill>
                  <a:srgbClr val="000000"/>
                </a:solidFill>
                <a:latin typeface="Lato Light"/>
                <a:sym typeface="Lato Light"/>
              </a:rPr>
              <a:t>, </a:t>
            </a:r>
            <a:r>
              <a:rPr lang="en-US" sz="2400" dirty="0" err="1">
                <a:solidFill>
                  <a:srgbClr val="000000"/>
                </a:solidFill>
                <a:latin typeface="Lato Light"/>
                <a:sym typeface="Lato Light"/>
              </a:rPr>
              <a:t>professionella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standarder</a:t>
            </a:r>
            <a:r>
              <a:rPr lang="en-US" sz="2400" dirty="0">
                <a:solidFill>
                  <a:srgbClr val="000000"/>
                </a:solidFill>
                <a:latin typeface="Lato Light"/>
                <a:sym typeface="Lato Light"/>
              </a:rPr>
              <a:t>, </a:t>
            </a:r>
            <a:r>
              <a:rPr lang="en-US" sz="2400" dirty="0" err="1">
                <a:solidFill>
                  <a:srgbClr val="000000"/>
                </a:solidFill>
                <a:latin typeface="Lato Light"/>
                <a:sym typeface="Lato Light"/>
              </a:rPr>
              <a:t>vetenskaplig</a:t>
            </a:r>
            <a:r>
              <a:rPr lang="en-US" sz="2400" dirty="0">
                <a:solidFill>
                  <a:srgbClr val="000000"/>
                </a:solidFill>
                <a:latin typeface="Lato Light"/>
                <a:sym typeface="Lato Light"/>
              </a:rPr>
              <a:t> </a:t>
            </a:r>
            <a:r>
              <a:rPr lang="en-US" sz="2400" dirty="0" err="1">
                <a:solidFill>
                  <a:srgbClr val="000000"/>
                </a:solidFill>
                <a:latin typeface="Lato Light"/>
                <a:sym typeface="Lato Light"/>
              </a:rPr>
              <a:t>litteratur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officiella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föreskrifter</a:t>
            </a:r>
            <a:r>
              <a:rPr lang="en-US" sz="2400" dirty="0">
                <a:solidFill>
                  <a:srgbClr val="000000"/>
                </a:solidFill>
                <a:latin typeface="Lato Light"/>
                <a:sym typeface="Lato Light"/>
              </a:rPr>
              <a:t>.</a:t>
            </a:r>
          </a:p>
          <a:p>
            <a:pPr marL="674370" lvl="1" indent="-457200" algn="just">
              <a:lnSpc>
                <a:spcPts val="2880"/>
              </a:lnSpc>
              <a:spcBef>
                <a:spcPct val="0"/>
              </a:spcBef>
              <a:buFont typeface="+mj-lt"/>
              <a:buAutoNum type="arabicPeriod"/>
            </a:pPr>
            <a:r>
              <a:rPr lang="en-US" sz="2400" dirty="0" err="1">
                <a:solidFill>
                  <a:srgbClr val="000000"/>
                </a:solidFill>
                <a:latin typeface="Lato Light"/>
                <a:sym typeface="Lato Light"/>
              </a:rPr>
              <a:t>Kontrollera</a:t>
            </a:r>
            <a:r>
              <a:rPr lang="en-US" sz="2400" dirty="0">
                <a:solidFill>
                  <a:srgbClr val="000000"/>
                </a:solidFill>
                <a:latin typeface="Lato Light"/>
                <a:sym typeface="Lato Light"/>
              </a:rPr>
              <a:t> </a:t>
            </a:r>
            <a:r>
              <a:rPr lang="en-US" sz="2400" dirty="0" err="1">
                <a:solidFill>
                  <a:srgbClr val="000000"/>
                </a:solidFill>
                <a:latin typeface="Lato Light"/>
                <a:sym typeface="Lato Light"/>
              </a:rPr>
              <a:t>citaten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avsaknaden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tydliga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källor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referenser</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tecken</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risk.</a:t>
            </a:r>
          </a:p>
          <a:p>
            <a:pPr marL="674370" lvl="1" indent="-457200" algn="just">
              <a:lnSpc>
                <a:spcPts val="2880"/>
              </a:lnSpc>
              <a:spcBef>
                <a:spcPct val="0"/>
              </a:spcBef>
              <a:buFont typeface="+mj-lt"/>
              <a:buAutoNum type="arabicPeriod"/>
            </a:pP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känna</a:t>
            </a:r>
            <a:r>
              <a:rPr lang="en-US" sz="2400" dirty="0">
                <a:solidFill>
                  <a:srgbClr val="000000"/>
                </a:solidFill>
                <a:latin typeface="Lato Light"/>
                <a:sym typeface="Lato Light"/>
              </a:rPr>
              <a:t> </a:t>
            </a:r>
            <a:r>
              <a:rPr lang="en-US" sz="2400" dirty="0" err="1">
                <a:solidFill>
                  <a:srgbClr val="000000"/>
                </a:solidFill>
                <a:latin typeface="Lato Light"/>
                <a:sym typeface="Lato Light"/>
              </a:rPr>
              <a:t>igen</a:t>
            </a:r>
            <a:r>
              <a:rPr lang="en-US" sz="2400" dirty="0">
                <a:solidFill>
                  <a:srgbClr val="000000"/>
                </a:solidFill>
                <a:latin typeface="Lato Light"/>
                <a:sym typeface="Lato Light"/>
              </a:rPr>
              <a:t> </a:t>
            </a:r>
            <a:r>
              <a:rPr lang="en-US" sz="2400" dirty="0" err="1">
                <a:solidFill>
                  <a:srgbClr val="000000"/>
                </a:solidFill>
                <a:latin typeface="Lato Light"/>
                <a:sym typeface="Lato Light"/>
              </a:rPr>
              <a:t>möjliga</a:t>
            </a:r>
            <a:r>
              <a:rPr lang="en-US" sz="2400" dirty="0">
                <a:solidFill>
                  <a:srgbClr val="000000"/>
                </a:solidFill>
                <a:latin typeface="Lato Light"/>
                <a:sym typeface="Lato Light"/>
              </a:rPr>
              <a:t> </a:t>
            </a:r>
            <a:r>
              <a:rPr lang="en-US" sz="2400" dirty="0" err="1">
                <a:solidFill>
                  <a:srgbClr val="000000"/>
                </a:solidFill>
                <a:latin typeface="Lato Light"/>
                <a:sym typeface="Lato Light"/>
              </a:rPr>
              <a:t>hallucinationer</a:t>
            </a:r>
            <a:r>
              <a:rPr lang="en-US" sz="2400" dirty="0">
                <a:solidFill>
                  <a:srgbClr val="000000"/>
                </a:solidFill>
                <a:latin typeface="Lato Light"/>
                <a:sym typeface="Lato Light"/>
              </a:rPr>
              <a:t>: Detta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ganska</a:t>
            </a:r>
            <a:r>
              <a:rPr lang="en-US" sz="2400" dirty="0">
                <a:solidFill>
                  <a:srgbClr val="000000"/>
                </a:solidFill>
                <a:latin typeface="Lato Light"/>
                <a:sym typeface="Lato Light"/>
              </a:rPr>
              <a:t> </a:t>
            </a:r>
            <a:r>
              <a:rPr lang="en-US" sz="2400" dirty="0" err="1">
                <a:solidFill>
                  <a:srgbClr val="000000"/>
                </a:solidFill>
                <a:latin typeface="Lato Light"/>
                <a:sym typeface="Lato Light"/>
              </a:rPr>
              <a:t>vagt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säkert</a:t>
            </a:r>
            <a:r>
              <a:rPr lang="en-US" sz="2400" dirty="0">
                <a:solidFill>
                  <a:srgbClr val="000000"/>
                </a:solidFill>
                <a:latin typeface="Lato Light"/>
                <a:sym typeface="Lato Light"/>
              </a:rPr>
              <a:t> </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men </a:t>
            </a:r>
            <a:r>
              <a:rPr lang="en-US" sz="2400" dirty="0" err="1">
                <a:solidFill>
                  <a:srgbClr val="000000"/>
                </a:solidFill>
                <a:latin typeface="Lato Light"/>
                <a:sym typeface="Lato Light"/>
              </a:rPr>
              <a:t>generiska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källor</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alltid</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verifieras</a:t>
            </a:r>
            <a:r>
              <a:rPr lang="en-US" sz="2400" dirty="0">
                <a:solidFill>
                  <a:srgbClr val="000000"/>
                </a:solidFill>
                <a:latin typeface="Lato Light"/>
                <a:sym typeface="Lato Light"/>
              </a:rPr>
              <a:t>.</a:t>
            </a:r>
          </a:p>
          <a:p>
            <a:pPr marL="674370" lvl="1" indent="-457200" algn="just">
              <a:lnSpc>
                <a:spcPts val="2880"/>
              </a:lnSpc>
              <a:spcBef>
                <a:spcPct val="0"/>
              </a:spcBef>
              <a:buFont typeface="+mj-lt"/>
              <a:buAutoNum type="arabicPeriod"/>
            </a:pPr>
            <a:r>
              <a:rPr lang="en-US" sz="2400" dirty="0" err="1">
                <a:solidFill>
                  <a:srgbClr val="000000"/>
                </a:solidFill>
                <a:latin typeface="Lato Light"/>
                <a:sym typeface="Lato Light"/>
              </a:rPr>
              <a:t>Kontrollera</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informationen</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fullständig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aktuell</a:t>
            </a:r>
            <a:r>
              <a:rPr lang="en-US" sz="2400" dirty="0">
                <a:solidFill>
                  <a:srgbClr val="000000"/>
                </a:solidFill>
                <a:latin typeface="Lato Light"/>
                <a:sym typeface="Lato Light"/>
              </a:rPr>
              <a:t>: AI-</a:t>
            </a:r>
            <a:r>
              <a:rPr lang="en-US" sz="2400" dirty="0" err="1">
                <a:solidFill>
                  <a:srgbClr val="000000"/>
                </a:solidFill>
                <a:latin typeface="Lato Light"/>
                <a:sym typeface="Lato Light"/>
              </a:rPr>
              <a:t>modeller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kanske</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innehåller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regeländringar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senaste</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utvecklingen</a:t>
            </a:r>
            <a:r>
              <a:rPr lang="en-US" sz="2400" dirty="0">
                <a:solidFill>
                  <a:srgbClr val="000000"/>
                </a:solidFill>
                <a:latin typeface="Lato Light"/>
                <a:sym typeface="Lato Light"/>
              </a:rPr>
              <a:t>.</a:t>
            </a:r>
          </a:p>
          <a:p>
            <a:pPr marL="182563" lvl="1" indent="34925" algn="just">
              <a:lnSpc>
                <a:spcPts val="2880"/>
              </a:lnSpc>
              <a:spcBef>
                <a:spcPct val="0"/>
              </a:spcBef>
            </a:pPr>
            <a:endParaRPr lang="en-US" sz="2400" dirty="0">
              <a:solidFill>
                <a:srgbClr val="000000"/>
              </a:solidFill>
              <a:latin typeface="Lato Light"/>
              <a:sym typeface="Lato Light"/>
            </a:endParaRPr>
          </a:p>
          <a:p>
            <a:pPr marL="182563" lvl="1" indent="34925" algn="just">
              <a:lnSpc>
                <a:spcPts val="2880"/>
              </a:lnSpc>
              <a:spcBef>
                <a:spcPct val="0"/>
              </a:spcBef>
            </a:pP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hjälpa</a:t>
            </a:r>
            <a:r>
              <a:rPr lang="en-US" sz="2400" dirty="0">
                <a:solidFill>
                  <a:srgbClr val="000000"/>
                </a:solidFill>
                <a:latin typeface="Lato Light"/>
                <a:sym typeface="Lato Light"/>
              </a:rPr>
              <a:t> till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utbildningsaktiviteter</a:t>
            </a:r>
            <a:r>
              <a:rPr lang="en-US" sz="2400" dirty="0">
                <a:solidFill>
                  <a:srgbClr val="000000"/>
                </a:solidFill>
                <a:latin typeface="Lato Light"/>
                <a:sym typeface="Lato Light"/>
              </a:rPr>
              <a:t>, men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tänkande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informationsverifiering</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förblir</a:t>
            </a:r>
            <a:r>
              <a:rPr lang="en-US" sz="2400" dirty="0">
                <a:solidFill>
                  <a:srgbClr val="000000"/>
                </a:solidFill>
                <a:latin typeface="Lato Light"/>
                <a:sym typeface="Lato Light"/>
              </a:rPr>
              <a:t> </a:t>
            </a:r>
            <a:r>
              <a:rPr lang="en-US" sz="2400" dirty="0" err="1">
                <a:solidFill>
                  <a:srgbClr val="000000"/>
                </a:solidFill>
                <a:latin typeface="Lato Light"/>
                <a:sym typeface="Lato Light"/>
              </a:rPr>
              <a:t>instruktörens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a:t>
            </a:r>
          </a:p>
        </p:txBody>
      </p:sp>
      <p:sp>
        <p:nvSpPr>
          <p:cNvPr id="7" name="Freeform 4">
            <a:extLst>
              <a:ext uri="{FF2B5EF4-FFF2-40B4-BE49-F238E27FC236}">
                <a16:creationId xmlns:a16="http://schemas.microsoft.com/office/drawing/2014/main" id="{DAFD8936-AAD4-1DDE-C5BF-0CF5FBB07221}"/>
              </a:ext>
            </a:extLst>
          </p:cNvPr>
          <p:cNvSpPr/>
          <p:nvPr/>
        </p:nvSpPr>
        <p:spPr>
          <a:xfrm>
            <a:off x="11582400" y="4914900"/>
            <a:ext cx="6239886" cy="3857557"/>
          </a:xfrm>
          <a:custGeom>
            <a:avLst/>
            <a:gdLst/>
            <a:ahLst/>
            <a:cxnLst/>
            <a:rect l="l" t="t" r="r" b="b"/>
            <a:pathLst>
              <a:path w="7078086" h="3857557">
                <a:moveTo>
                  <a:pt x="0" y="0"/>
                </a:moveTo>
                <a:lnTo>
                  <a:pt x="7078086" y="0"/>
                </a:lnTo>
                <a:lnTo>
                  <a:pt x="7078086" y="3857556"/>
                </a:lnTo>
                <a:lnTo>
                  <a:pt x="0" y="385755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s-ES"/>
          </a:p>
        </p:txBody>
      </p:sp>
      <p:sp>
        <p:nvSpPr>
          <p:cNvPr id="9" name="TextBox 5">
            <a:extLst>
              <a:ext uri="{FF2B5EF4-FFF2-40B4-BE49-F238E27FC236}">
                <a16:creationId xmlns:a16="http://schemas.microsoft.com/office/drawing/2014/main" id="{220E0B95-3AA6-7C57-DEDE-85CC77027073}"/>
              </a:ext>
            </a:extLst>
          </p:cNvPr>
          <p:cNvSpPr txBox="1"/>
          <p:nvPr/>
        </p:nvSpPr>
        <p:spPr>
          <a:xfrm>
            <a:off x="11861282" y="5466680"/>
            <a:ext cx="5595570" cy="2748958"/>
          </a:xfrm>
          <a:prstGeom prst="rect">
            <a:avLst/>
          </a:prstGeom>
        </p:spPr>
        <p:txBody>
          <a:bodyPr wrap="square"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Canva Sans"/>
                <a:cs typeface="Canva Sans"/>
                <a:sym typeface="Canva Sans"/>
              </a:rPr>
              <a:t>Artificiell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intelligens</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genererar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trovärdig</a:t>
            </a:r>
            <a:r>
              <a:rPr lang="en-US" sz="2400" u="none" strike="noStrike" dirty="0">
                <a:solidFill>
                  <a:srgbClr val="000000"/>
                </a:solidFill>
                <a:latin typeface="Lato Light" panose="020F0302020204030203" pitchFamily="34" charset="0"/>
                <a:ea typeface="Canva Sans"/>
                <a:cs typeface="Canva Sans"/>
                <a:sym typeface="Canva Sans"/>
              </a:rPr>
              <a:t>, men </a:t>
            </a:r>
            <a:r>
              <a:rPr lang="en-US" sz="2400" u="none" strike="noStrike" dirty="0" err="1">
                <a:solidFill>
                  <a:srgbClr val="000000"/>
                </a:solidFill>
                <a:latin typeface="Lato Light" panose="020F0302020204030203" pitchFamily="34" charset="0"/>
                <a:ea typeface="Canva Sans"/>
                <a:cs typeface="Canva Sans"/>
                <a:sym typeface="Canva Sans"/>
              </a:rPr>
              <a:t>overifierad</a:t>
            </a:r>
            <a:r>
              <a:rPr lang="en-US" sz="2400" u="none" strike="noStrike" dirty="0">
                <a:solidFill>
                  <a:srgbClr val="000000"/>
                </a:solidFill>
                <a:latin typeface="Lato Light" panose="020F0302020204030203" pitchFamily="34" charset="0"/>
                <a:ea typeface="Canva Sans"/>
                <a:cs typeface="Canva Sans"/>
                <a:sym typeface="Canva Sans"/>
              </a:rPr>
              <a:t>, information </a:t>
            </a:r>
            <a:r>
              <a:rPr lang="en-US" sz="2400" u="none" strike="noStrike" dirty="0" err="1">
                <a:solidFill>
                  <a:srgbClr val="000000"/>
                </a:solidFill>
                <a:latin typeface="Lato Light" panose="020F0302020204030203" pitchFamily="34" charset="0"/>
                <a:ea typeface="Canva Sans"/>
                <a:cs typeface="Canva Sans"/>
                <a:sym typeface="Canva Sans"/>
              </a:rPr>
              <a:t>som</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kan</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innehålla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hallucinationer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eller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föråldrat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innehåll</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Utbildare</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bör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jämföra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källor</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beakta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sammanhang</a:t>
            </a:r>
            <a:r>
              <a:rPr lang="en-US" sz="2400" u="none" strike="noStrike" dirty="0">
                <a:solidFill>
                  <a:srgbClr val="000000"/>
                </a:solidFill>
                <a:latin typeface="Lato Light" panose="020F0302020204030203" pitchFamily="34" charset="0"/>
                <a:ea typeface="Canva Sans"/>
                <a:cs typeface="Canva Sans"/>
                <a:sym typeface="Canva Sans"/>
              </a:rPr>
              <a:t> och </a:t>
            </a:r>
            <a:r>
              <a:rPr lang="en-US" sz="2400" u="none" strike="noStrike" dirty="0" err="1">
                <a:solidFill>
                  <a:srgbClr val="000000"/>
                </a:solidFill>
                <a:latin typeface="Lato Light" panose="020F0302020204030203" pitchFamily="34" charset="0"/>
                <a:ea typeface="Canva Sans"/>
                <a:cs typeface="Canva Sans"/>
                <a:sym typeface="Canva Sans"/>
              </a:rPr>
              <a:t>kritiskt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validera</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resultat</a:t>
            </a:r>
            <a:r>
              <a:rPr lang="en-US" sz="2400" u="none" strike="noStrike" dirty="0">
                <a:solidFill>
                  <a:srgbClr val="000000"/>
                </a:solidFill>
                <a:latin typeface="Lato Light" panose="020F0302020204030203" pitchFamily="34" charset="0"/>
                <a:ea typeface="Canva Sans"/>
                <a:cs typeface="Canva Sans"/>
                <a:sym typeface="Canva Sans"/>
              </a:rPr>
              <a:t> </a:t>
            </a:r>
            <a:r>
              <a:rPr lang="en-US" sz="2400" u="none" strike="noStrike" dirty="0" err="1">
                <a:solidFill>
                  <a:srgbClr val="000000"/>
                </a:solidFill>
                <a:latin typeface="Lato Light" panose="020F0302020204030203" pitchFamily="34" charset="0"/>
                <a:ea typeface="Canva Sans"/>
                <a:cs typeface="Canva Sans"/>
                <a:sym typeface="Canva Sans"/>
              </a:rPr>
              <a:t>innan</a:t>
            </a:r>
            <a:r>
              <a:rPr lang="en-US" sz="2400" u="none" strike="noStrike" dirty="0">
                <a:solidFill>
                  <a:srgbClr val="000000"/>
                </a:solidFill>
                <a:latin typeface="Lato Light" panose="020F0302020204030203" pitchFamily="34" charset="0"/>
                <a:ea typeface="Canva Sans"/>
                <a:cs typeface="Canva Sans"/>
                <a:sym typeface="Canva Sans"/>
              </a:rPr>
              <a:t> de </a:t>
            </a:r>
            <a:r>
              <a:rPr lang="en-US" sz="2400" u="none" strike="noStrike" dirty="0" err="1">
                <a:solidFill>
                  <a:srgbClr val="000000"/>
                </a:solidFill>
                <a:latin typeface="Lato Light" panose="020F0302020204030203" pitchFamily="34" charset="0"/>
                <a:ea typeface="Canva Sans"/>
                <a:cs typeface="Canva Sans"/>
                <a:sym typeface="Canva Sans"/>
              </a:rPr>
              <a:t>använder</a:t>
            </a:r>
            <a:r>
              <a:rPr lang="en-US" sz="2400" u="none" strike="noStrike" dirty="0">
                <a:solidFill>
                  <a:srgbClr val="000000"/>
                </a:solidFill>
                <a:latin typeface="Lato Light" panose="020F0302020204030203" pitchFamily="34" charset="0"/>
                <a:ea typeface="Canva Sans"/>
                <a:cs typeface="Canva Sans"/>
                <a:sym typeface="Canva Sans"/>
              </a:rPr>
              <a:t> dem för </a:t>
            </a:r>
            <a:r>
              <a:rPr lang="en-US" sz="2400" u="none" strike="noStrike" dirty="0" err="1">
                <a:solidFill>
                  <a:srgbClr val="000000"/>
                </a:solidFill>
                <a:latin typeface="Lato Light" panose="020F0302020204030203" pitchFamily="34" charset="0"/>
                <a:ea typeface="Canva Sans"/>
                <a:cs typeface="Canva Sans"/>
                <a:sym typeface="Canva Sans"/>
              </a:rPr>
              <a:t>utbildningsändamål</a:t>
            </a:r>
            <a:r>
              <a:rPr lang="en-US" sz="2400" u="none" strike="noStrike" dirty="0">
                <a:solidFill>
                  <a:srgbClr val="000000"/>
                </a:solidFill>
                <a:latin typeface="Lato Light" panose="020F0302020204030203" pitchFamily="34" charset="0"/>
                <a:ea typeface="Canva Sans"/>
                <a:cs typeface="Canva Sans"/>
                <a:sym typeface="Canva Sans"/>
              </a:rPr>
              <a:t>.</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080314" y="2142759"/>
            <a:ext cx="4453901" cy="972820"/>
          </a:xfrm>
          <a:prstGeom prst="rect">
            <a:avLst/>
          </a:prstGeom>
        </p:spPr>
        <p:txBody>
          <a:bodyPr lIns="0" tIns="0" rIns="0" bIns="0" rtlCol="0" anchor="t">
            <a:spAutoFit/>
          </a:bodyPr>
          <a:lstStyle/>
          <a:p>
            <a:pPr marL="0" lvl="0" indent="0" algn="ctr">
              <a:lnSpc>
                <a:spcPts val="3800"/>
              </a:lnSpc>
              <a:spcBef>
                <a:spcPct val="0"/>
              </a:spcBef>
            </a:pPr>
            <a:r>
              <a:rPr lang="en-US" sz="3800" u="none" strike="noStrike" spc="76">
                <a:solidFill>
                  <a:srgbClr val="000001"/>
                </a:solidFill>
                <a:latin typeface="Staatliches"/>
                <a:ea typeface="Staatliches"/>
                <a:cs typeface="Staatliches"/>
                <a:sym typeface="Staatliches"/>
              </a:rPr>
              <a:t>PARTISKHET OCH FELINFORMATION INOM AI</a:t>
            </a:r>
          </a:p>
        </p:txBody>
      </p:sp>
      <p:sp>
        <p:nvSpPr>
          <p:cNvPr id="3" name="Freeform 3"/>
          <p:cNvSpPr/>
          <p:nvPr/>
        </p:nvSpPr>
        <p:spPr>
          <a:xfrm>
            <a:off x="12190950" y="3249846"/>
            <a:ext cx="4232628" cy="226748"/>
          </a:xfrm>
          <a:custGeom>
            <a:avLst/>
            <a:gdLst/>
            <a:ahLst/>
            <a:cxnLst/>
            <a:rect l="l" t="t" r="r" b="b"/>
            <a:pathLst>
              <a:path w="4232628" h="226748">
                <a:moveTo>
                  <a:pt x="0" y="0"/>
                </a:moveTo>
                <a:lnTo>
                  <a:pt x="4232629" y="0"/>
                </a:lnTo>
                <a:lnTo>
                  <a:pt x="4232629" y="226748"/>
                </a:lnTo>
                <a:lnTo>
                  <a:pt x="0" y="226748"/>
                </a:lnTo>
                <a:lnTo>
                  <a:pt x="0" y="0"/>
                </a:lnTo>
                <a:close/>
              </a:path>
            </a:pathLst>
          </a:custGeom>
          <a:blipFill>
            <a:blip r:embed="rId4"/>
            <a:stretch>
              <a:fillRect/>
            </a:stretch>
          </a:blipFill>
        </p:spPr>
        <p:txBody>
          <a:bodyPr/>
          <a:lstStyle/>
          <a:p>
            <a:endParaRPr lang="es-ES"/>
          </a:p>
        </p:txBody>
      </p:sp>
      <p:sp>
        <p:nvSpPr>
          <p:cNvPr id="4" name="TextBox 4"/>
          <p:cNvSpPr txBox="1"/>
          <p:nvPr/>
        </p:nvSpPr>
        <p:spPr>
          <a:xfrm>
            <a:off x="12291727" y="3786011"/>
            <a:ext cx="3984516" cy="959739"/>
          </a:xfrm>
          <a:prstGeom prst="rect">
            <a:avLst/>
          </a:prstGeom>
        </p:spPr>
        <p:txBody>
          <a:bodyPr lIns="0" tIns="0" rIns="0" bIns="0" rtlCol="0" anchor="t">
            <a:spAutoFit/>
          </a:bodyPr>
          <a:lstStyle/>
          <a:p>
            <a:pPr marL="0" lvl="0" indent="0" algn="ctr">
              <a:lnSpc>
                <a:spcPts val="2534"/>
              </a:lnSpc>
              <a:spcBef>
                <a:spcPct val="0"/>
              </a:spcBef>
            </a:pPr>
            <a:r>
              <a:rPr lang="en-US" sz="2534" u="none" strike="noStrike" spc="50">
                <a:solidFill>
                  <a:srgbClr val="C0C0C0"/>
                </a:solidFill>
                <a:latin typeface="Staatliches"/>
                <a:ea typeface="Staatliches"/>
                <a:cs typeface="Staatliches"/>
                <a:sym typeface="Staatliches"/>
              </a:rPr>
              <a:t>DET HÄR ÄR FÖRDOMAR, STEREOTYPER OCH ALGORITMISK DESINFORMATION.</a:t>
            </a:r>
          </a:p>
        </p:txBody>
      </p:sp>
      <p:sp>
        <p:nvSpPr>
          <p:cNvPr id="5" name="Freeform 5"/>
          <p:cNvSpPr/>
          <p:nvPr/>
        </p:nvSpPr>
        <p:spPr>
          <a:xfrm>
            <a:off x="12610854" y="4721062"/>
            <a:ext cx="3182869" cy="957380"/>
          </a:xfrm>
          <a:custGeom>
            <a:avLst/>
            <a:gdLst/>
            <a:ahLst/>
            <a:cxnLst/>
            <a:rect l="l" t="t" r="r" b="b"/>
            <a:pathLst>
              <a:path w="3182869" h="957380">
                <a:moveTo>
                  <a:pt x="0" y="0"/>
                </a:moveTo>
                <a:lnTo>
                  <a:pt x="3182869" y="0"/>
                </a:lnTo>
                <a:lnTo>
                  <a:pt x="3182869" y="957380"/>
                </a:lnTo>
                <a:lnTo>
                  <a:pt x="0" y="957380"/>
                </a:lnTo>
                <a:lnTo>
                  <a:pt x="0" y="0"/>
                </a:lnTo>
                <a:close/>
              </a:path>
            </a:pathLst>
          </a:custGeom>
          <a:blipFill>
            <a:blip r:embed="rId5"/>
            <a:stretch>
              <a:fillRect/>
            </a:stretch>
          </a:blipFill>
        </p:spPr>
        <p:txBody>
          <a:bodyPr/>
          <a:lstStyle/>
          <a:p>
            <a:endParaRPr lang="es-ES"/>
          </a:p>
        </p:txBody>
      </p:sp>
      <p:sp>
        <p:nvSpPr>
          <p:cNvPr id="6" name="Freeform 6"/>
          <p:cNvSpPr/>
          <p:nvPr/>
        </p:nvSpPr>
        <p:spPr>
          <a:xfrm>
            <a:off x="12291727" y="5569267"/>
            <a:ext cx="856603" cy="957380"/>
          </a:xfrm>
          <a:custGeom>
            <a:avLst/>
            <a:gdLst/>
            <a:ahLst/>
            <a:cxnLst/>
            <a:rect l="l" t="t" r="r" b="b"/>
            <a:pathLst>
              <a:path w="856603" h="957380">
                <a:moveTo>
                  <a:pt x="0" y="0"/>
                </a:moveTo>
                <a:lnTo>
                  <a:pt x="856603" y="0"/>
                </a:lnTo>
                <a:lnTo>
                  <a:pt x="856603" y="957380"/>
                </a:lnTo>
                <a:lnTo>
                  <a:pt x="0" y="957380"/>
                </a:lnTo>
                <a:lnTo>
                  <a:pt x="0" y="0"/>
                </a:lnTo>
                <a:close/>
              </a:path>
            </a:pathLst>
          </a:custGeom>
          <a:blipFill>
            <a:blip r:embed="rId6"/>
            <a:stretch>
              <a:fillRect/>
            </a:stretch>
          </a:blipFill>
        </p:spPr>
        <p:txBody>
          <a:bodyPr/>
          <a:lstStyle/>
          <a:p>
            <a:endParaRPr lang="es-ES"/>
          </a:p>
        </p:txBody>
      </p:sp>
      <p:sp>
        <p:nvSpPr>
          <p:cNvPr id="7" name="TextBox 7"/>
          <p:cNvSpPr txBox="1"/>
          <p:nvPr/>
        </p:nvSpPr>
        <p:spPr>
          <a:xfrm>
            <a:off x="12233883" y="5853647"/>
            <a:ext cx="972292" cy="445770"/>
          </a:xfrm>
          <a:prstGeom prst="rect">
            <a:avLst/>
          </a:prstGeom>
        </p:spPr>
        <p:txBody>
          <a:bodyPr lIns="0" tIns="0" rIns="0" bIns="0" rtlCol="0" anchor="t">
            <a:spAutoFit/>
          </a:bodyPr>
          <a:lstStyle/>
          <a:p>
            <a:pPr marL="0" lvl="0" indent="0" algn="ctr">
              <a:lnSpc>
                <a:spcPts val="3300"/>
              </a:lnSpc>
              <a:spcBef>
                <a:spcPct val="0"/>
              </a:spcBef>
            </a:pPr>
            <a:r>
              <a:rPr lang="en-US" sz="3300" u="none" strike="noStrike" spc="66">
                <a:solidFill>
                  <a:srgbClr val="000001"/>
                </a:solidFill>
                <a:latin typeface="Staatliches"/>
                <a:ea typeface="Staatliches"/>
                <a:cs typeface="Staatliches"/>
                <a:sym typeface="Staatliches"/>
              </a:rPr>
              <a:t>INGA</a:t>
            </a:r>
          </a:p>
        </p:txBody>
      </p:sp>
      <p:sp>
        <p:nvSpPr>
          <p:cNvPr id="8" name="Freeform 8"/>
          <p:cNvSpPr/>
          <p:nvPr/>
        </p:nvSpPr>
        <p:spPr>
          <a:xfrm>
            <a:off x="15357023" y="5569267"/>
            <a:ext cx="856603" cy="957380"/>
          </a:xfrm>
          <a:custGeom>
            <a:avLst/>
            <a:gdLst/>
            <a:ahLst/>
            <a:cxnLst/>
            <a:rect l="l" t="t" r="r" b="b"/>
            <a:pathLst>
              <a:path w="856603" h="957380">
                <a:moveTo>
                  <a:pt x="0" y="0"/>
                </a:moveTo>
                <a:lnTo>
                  <a:pt x="856604" y="0"/>
                </a:lnTo>
                <a:lnTo>
                  <a:pt x="856604" y="957380"/>
                </a:lnTo>
                <a:lnTo>
                  <a:pt x="0" y="957380"/>
                </a:lnTo>
                <a:lnTo>
                  <a:pt x="0" y="0"/>
                </a:lnTo>
                <a:close/>
              </a:path>
            </a:pathLst>
          </a:custGeom>
          <a:blipFill>
            <a:blip r:embed="rId7"/>
            <a:stretch>
              <a:fillRect/>
            </a:stretch>
          </a:blipFill>
        </p:spPr>
        <p:txBody>
          <a:bodyPr/>
          <a:lstStyle/>
          <a:p>
            <a:endParaRPr lang="es-ES"/>
          </a:p>
        </p:txBody>
      </p:sp>
      <p:sp>
        <p:nvSpPr>
          <p:cNvPr id="9" name="TextBox 9"/>
          <p:cNvSpPr txBox="1"/>
          <p:nvPr/>
        </p:nvSpPr>
        <p:spPr>
          <a:xfrm>
            <a:off x="15135493" y="5686490"/>
            <a:ext cx="1398722" cy="864870"/>
          </a:xfrm>
          <a:prstGeom prst="rect">
            <a:avLst/>
          </a:prstGeom>
        </p:spPr>
        <p:txBody>
          <a:bodyPr lIns="0" tIns="0" rIns="0" bIns="0" rtlCol="0" anchor="t">
            <a:spAutoFit/>
          </a:bodyPr>
          <a:lstStyle/>
          <a:p>
            <a:pPr marL="0" lvl="0" indent="0" algn="ctr">
              <a:lnSpc>
                <a:spcPts val="3300"/>
              </a:lnSpc>
              <a:spcBef>
                <a:spcPct val="0"/>
              </a:spcBef>
            </a:pPr>
            <a:r>
              <a:rPr lang="en-US" sz="3300" u="none" strike="noStrike" spc="66">
                <a:solidFill>
                  <a:srgbClr val="000001"/>
                </a:solidFill>
                <a:latin typeface="Staatliches"/>
                <a:ea typeface="Staatliches"/>
                <a:cs typeface="Staatliches"/>
                <a:sym typeface="Staatliches"/>
              </a:rPr>
              <a:t>SIM-KORT</a:t>
            </a:r>
          </a:p>
        </p:txBody>
      </p:sp>
      <p:sp>
        <p:nvSpPr>
          <p:cNvPr id="10" name="Freeform 10"/>
          <p:cNvSpPr/>
          <p:nvPr/>
        </p:nvSpPr>
        <p:spPr>
          <a:xfrm>
            <a:off x="11552697" y="6627424"/>
            <a:ext cx="2443839" cy="1167332"/>
          </a:xfrm>
          <a:custGeom>
            <a:avLst/>
            <a:gdLst/>
            <a:ahLst/>
            <a:cxnLst/>
            <a:rect l="l" t="t" r="r" b="b"/>
            <a:pathLst>
              <a:path w="2443839" h="1167332">
                <a:moveTo>
                  <a:pt x="0" y="0"/>
                </a:moveTo>
                <a:lnTo>
                  <a:pt x="2443839" y="0"/>
                </a:lnTo>
                <a:lnTo>
                  <a:pt x="2443839" y="1167332"/>
                </a:lnTo>
                <a:lnTo>
                  <a:pt x="0" y="1167332"/>
                </a:lnTo>
                <a:lnTo>
                  <a:pt x="0" y="0"/>
                </a:lnTo>
                <a:close/>
              </a:path>
            </a:pathLst>
          </a:custGeom>
          <a:blipFill>
            <a:blip r:embed="rId8"/>
            <a:stretch>
              <a:fillRect/>
            </a:stretch>
          </a:blipFill>
        </p:spPr>
        <p:txBody>
          <a:bodyPr/>
          <a:lstStyle/>
          <a:p>
            <a:endParaRPr lang="es-ES"/>
          </a:p>
        </p:txBody>
      </p:sp>
      <p:sp>
        <p:nvSpPr>
          <p:cNvPr id="11" name="TextBox 11"/>
          <p:cNvSpPr txBox="1"/>
          <p:nvPr/>
        </p:nvSpPr>
        <p:spPr>
          <a:xfrm>
            <a:off x="11735103" y="6902201"/>
            <a:ext cx="2064498" cy="593725"/>
          </a:xfrm>
          <a:prstGeom prst="rect">
            <a:avLst/>
          </a:prstGeom>
        </p:spPr>
        <p:txBody>
          <a:bodyPr lIns="0" tIns="0" rIns="0" bIns="0" rtlCol="0" anchor="t">
            <a:spAutoFit/>
          </a:bodyPr>
          <a:lstStyle/>
          <a:p>
            <a:pPr marL="0" lvl="0" indent="0" algn="ctr">
              <a:lnSpc>
                <a:spcPts val="2300"/>
              </a:lnSpc>
              <a:spcBef>
                <a:spcPct val="0"/>
              </a:spcBef>
            </a:pPr>
            <a:r>
              <a:rPr lang="en-US" sz="2000" b="1" u="none" strike="noStrike" spc="40">
                <a:solidFill>
                  <a:srgbClr val="000001"/>
                </a:solidFill>
                <a:latin typeface="Roboto Condensed Bold"/>
                <a:ea typeface="Roboto Condensed Bold"/>
                <a:cs typeface="Roboto Condensed Bold"/>
                <a:sym typeface="Roboto Condensed Bold"/>
              </a:rPr>
              <a:t>Dessa är enstaka avvikelser.</a:t>
            </a:r>
          </a:p>
        </p:txBody>
      </p:sp>
      <p:sp>
        <p:nvSpPr>
          <p:cNvPr id="12" name="Freeform 12"/>
          <p:cNvSpPr/>
          <p:nvPr/>
        </p:nvSpPr>
        <p:spPr>
          <a:xfrm>
            <a:off x="14517216" y="6627424"/>
            <a:ext cx="2435441" cy="1167332"/>
          </a:xfrm>
          <a:custGeom>
            <a:avLst/>
            <a:gdLst/>
            <a:ahLst/>
            <a:cxnLst/>
            <a:rect l="l" t="t" r="r" b="b"/>
            <a:pathLst>
              <a:path w="2435441" h="1167332">
                <a:moveTo>
                  <a:pt x="0" y="0"/>
                </a:moveTo>
                <a:lnTo>
                  <a:pt x="2435441" y="0"/>
                </a:lnTo>
                <a:lnTo>
                  <a:pt x="2435441" y="1167332"/>
                </a:lnTo>
                <a:lnTo>
                  <a:pt x="0" y="1167332"/>
                </a:lnTo>
                <a:lnTo>
                  <a:pt x="0" y="0"/>
                </a:lnTo>
                <a:close/>
              </a:path>
            </a:pathLst>
          </a:custGeom>
          <a:blipFill>
            <a:blip r:embed="rId9"/>
            <a:stretch>
              <a:fillRect/>
            </a:stretch>
          </a:blipFill>
        </p:spPr>
        <p:txBody>
          <a:bodyPr/>
          <a:lstStyle/>
          <a:p>
            <a:endParaRPr lang="es-ES"/>
          </a:p>
        </p:txBody>
      </p:sp>
      <p:sp>
        <p:nvSpPr>
          <p:cNvPr id="13" name="TextBox 13"/>
          <p:cNvSpPr txBox="1"/>
          <p:nvPr/>
        </p:nvSpPr>
        <p:spPr>
          <a:xfrm>
            <a:off x="14929433" y="6759326"/>
            <a:ext cx="1711784" cy="879475"/>
          </a:xfrm>
          <a:prstGeom prst="rect">
            <a:avLst/>
          </a:prstGeom>
        </p:spPr>
        <p:txBody>
          <a:bodyPr lIns="0" tIns="0" rIns="0" bIns="0" rtlCol="0" anchor="t">
            <a:spAutoFit/>
          </a:bodyPr>
          <a:lstStyle/>
          <a:p>
            <a:pPr marL="0" lvl="0" indent="0" algn="ctr">
              <a:lnSpc>
                <a:spcPts val="2300"/>
              </a:lnSpc>
              <a:spcBef>
                <a:spcPct val="0"/>
              </a:spcBef>
            </a:pPr>
            <a:r>
              <a:rPr lang="en-US" sz="2000" b="1" u="none" strike="noStrike" spc="40">
                <a:solidFill>
                  <a:srgbClr val="000001"/>
                </a:solidFill>
                <a:latin typeface="Roboto Condensed Bold"/>
                <a:ea typeface="Roboto Condensed Bold"/>
                <a:cs typeface="Roboto Condensed Bold"/>
                <a:sym typeface="Roboto Condensed Bold"/>
              </a:rPr>
              <a:t>Men strukturella begränsningar</a:t>
            </a:r>
          </a:p>
        </p:txBody>
      </p:sp>
      <p:sp>
        <p:nvSpPr>
          <p:cNvPr id="14" name="TextBox 14"/>
          <p:cNvSpPr txBox="1"/>
          <p:nvPr/>
        </p:nvSpPr>
        <p:spPr>
          <a:xfrm>
            <a:off x="1028700" y="1038225"/>
            <a:ext cx="6552902"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ALGORITMISK FELINFORMATION</a:t>
            </a:r>
          </a:p>
        </p:txBody>
      </p:sp>
      <p:sp>
        <p:nvSpPr>
          <p:cNvPr id="15" name="TextBox 15"/>
          <p:cNvSpPr txBox="1"/>
          <p:nvPr/>
        </p:nvSpPr>
        <p:spPr>
          <a:xfrm>
            <a:off x="1028700" y="2629169"/>
            <a:ext cx="9486900" cy="5179110"/>
          </a:xfrm>
          <a:prstGeom prst="rect">
            <a:avLst/>
          </a:prstGeom>
        </p:spPr>
        <p:txBody>
          <a:bodyPr wrap="square"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En </a:t>
            </a:r>
            <a:r>
              <a:rPr lang="en-US" sz="2400" dirty="0" err="1">
                <a:solidFill>
                  <a:srgbClr val="000000"/>
                </a:solidFill>
                <a:latin typeface="Lato Light"/>
                <a:sym typeface="Lato Light"/>
              </a:rPr>
              <a:t>annan</a:t>
            </a:r>
            <a:r>
              <a:rPr lang="en-US" sz="2400" dirty="0">
                <a:solidFill>
                  <a:srgbClr val="000000"/>
                </a:solidFill>
                <a:latin typeface="Lato Light"/>
                <a:sym typeface="Lato Light"/>
              </a:rPr>
              <a:t> risk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underskattas</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algoritmisk</a:t>
            </a:r>
            <a:r>
              <a:rPr lang="en-US" sz="2400" dirty="0">
                <a:solidFill>
                  <a:srgbClr val="000000"/>
                </a:solidFill>
                <a:latin typeface="Lato Light"/>
                <a:sym typeface="Lato Light"/>
              </a:rPr>
              <a:t> </a:t>
            </a:r>
            <a:r>
              <a:rPr lang="en-US" sz="2400" dirty="0" err="1">
                <a:solidFill>
                  <a:srgbClr val="000000"/>
                </a:solidFill>
                <a:latin typeface="Lato Light"/>
                <a:sym typeface="Lato Light"/>
              </a:rPr>
              <a:t>felinformation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uppstår</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felaktigt</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förenklat</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vilseledande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innehåll</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prioriterar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statistisk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konsistens</a:t>
            </a:r>
            <a:r>
              <a:rPr lang="en-US" sz="2400" dirty="0">
                <a:solidFill>
                  <a:srgbClr val="000000"/>
                </a:solidFill>
                <a:latin typeface="Lato Light"/>
                <a:sym typeface="Lato Light"/>
              </a:rPr>
              <a:t> </a:t>
            </a:r>
            <a:r>
              <a:rPr lang="en-US" sz="2400" dirty="0" err="1">
                <a:solidFill>
                  <a:srgbClr val="000000"/>
                </a:solidFill>
                <a:latin typeface="Lato Light"/>
                <a:sym typeface="Lato Light"/>
              </a:rPr>
              <a:t>framför</a:t>
            </a:r>
            <a:r>
              <a:rPr lang="en-US" sz="2400" dirty="0">
                <a:solidFill>
                  <a:srgbClr val="000000"/>
                </a:solidFill>
                <a:latin typeface="Lato Light"/>
                <a:sym typeface="Lato Light"/>
              </a:rPr>
              <a:t> </a:t>
            </a:r>
            <a:r>
              <a:rPr lang="en-US" sz="2400" dirty="0" err="1">
                <a:solidFill>
                  <a:srgbClr val="000000"/>
                </a:solidFill>
                <a:latin typeface="Lato Light"/>
                <a:sym typeface="Lato Light"/>
              </a:rPr>
              <a:t>sanning</a:t>
            </a:r>
            <a:r>
              <a:rPr lang="en-US" sz="2400" dirty="0">
                <a:solidFill>
                  <a:srgbClr val="000000"/>
                </a:solidFill>
                <a:latin typeface="Lato Light"/>
                <a:sym typeface="Lato Light"/>
              </a:rPr>
              <a:t>.</a:t>
            </a:r>
          </a:p>
          <a:p>
            <a:pPr lvl="0" indent="0">
              <a:lnSpc>
                <a:spcPts val="2880"/>
              </a:lnSpc>
              <a:spcBef>
                <a:spcPct val="0"/>
              </a:spcBef>
            </a:pPr>
            <a:endParaRPr lang="en-US" sz="2400" dirty="0">
              <a:solidFill>
                <a:srgbClr val="000000"/>
              </a:solidFill>
              <a:latin typeface="Lato Light"/>
              <a:sym typeface="Lato Light"/>
            </a:endParaRPr>
          </a:p>
          <a:p>
            <a:pPr lvl="0" indent="0">
              <a:lnSpc>
                <a:spcPts val="2880"/>
              </a:lnSpc>
              <a:spcBef>
                <a:spcPct val="0"/>
              </a:spcBef>
            </a:pPr>
            <a:r>
              <a:rPr lang="en-US" sz="2400" dirty="0" err="1">
                <a:solidFill>
                  <a:srgbClr val="000000"/>
                </a:solidFill>
                <a:latin typeface="Lato Light"/>
                <a:sym typeface="Lato Light"/>
              </a:rPr>
              <a:t>Några</a:t>
            </a:r>
            <a:r>
              <a:rPr lang="en-US" sz="2400" dirty="0">
                <a:solidFill>
                  <a:srgbClr val="000000"/>
                </a:solidFill>
                <a:latin typeface="Lato Light"/>
                <a:sym typeface="Lato Light"/>
              </a:rPr>
              <a:t> </a:t>
            </a:r>
            <a:r>
              <a:rPr lang="en-US" sz="2400" dirty="0" err="1">
                <a:solidFill>
                  <a:srgbClr val="000000"/>
                </a:solidFill>
                <a:latin typeface="Lato Light"/>
                <a:sym typeface="Lato Light"/>
              </a:rPr>
              <a:t>varningssignaler</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inkludera</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upprepade</a:t>
            </a:r>
            <a:r>
              <a:rPr lang="en-US" sz="2400" dirty="0">
                <a:solidFill>
                  <a:srgbClr val="000000"/>
                </a:solidFill>
                <a:latin typeface="Lato Light"/>
                <a:sym typeface="Lato Light"/>
              </a:rPr>
              <a:t> </a:t>
            </a:r>
            <a:r>
              <a:rPr lang="en-US" sz="2400" dirty="0" err="1">
                <a:solidFill>
                  <a:srgbClr val="000000"/>
                </a:solidFill>
                <a:latin typeface="Lato Light"/>
                <a:sym typeface="Lato Light"/>
              </a:rPr>
              <a:t>gånger</a:t>
            </a:r>
            <a:r>
              <a:rPr lang="en-US" sz="2400" dirty="0">
                <a:solidFill>
                  <a:srgbClr val="000000"/>
                </a:solidFill>
                <a:latin typeface="Lato Light"/>
                <a:sym typeface="Lato Light"/>
              </a:rPr>
              <a:t> </a:t>
            </a:r>
            <a:r>
              <a:rPr lang="en-US" sz="2400" dirty="0" err="1">
                <a:solidFill>
                  <a:srgbClr val="000000"/>
                </a:solidFill>
                <a:latin typeface="Lato Light"/>
                <a:sym typeface="Lato Light"/>
              </a:rPr>
              <a:t>skadar</a:t>
            </a:r>
            <a:r>
              <a:rPr lang="en-US" sz="2400" dirty="0">
                <a:solidFill>
                  <a:srgbClr val="000000"/>
                </a:solidFill>
                <a:latin typeface="Lato Light"/>
                <a:sym typeface="Lato Light"/>
              </a:rPr>
              <a:t> </a:t>
            </a:r>
            <a:r>
              <a:rPr lang="en-US" sz="2400" dirty="0" err="1">
                <a:solidFill>
                  <a:srgbClr val="000000"/>
                </a:solidFill>
                <a:latin typeface="Lato Light"/>
                <a:sym typeface="Lato Light"/>
              </a:rPr>
              <a:t>samma</a:t>
            </a:r>
            <a:r>
              <a:rPr lang="en-US" sz="2400" dirty="0">
                <a:solidFill>
                  <a:srgbClr val="000000"/>
                </a:solidFill>
                <a:latin typeface="Lato Light"/>
                <a:sym typeface="Lato Light"/>
              </a:rPr>
              <a:t> </a:t>
            </a:r>
            <a:r>
              <a:rPr lang="en-US" sz="2400" dirty="0" err="1">
                <a:solidFill>
                  <a:srgbClr val="000000"/>
                </a:solidFill>
                <a:latin typeface="Lato Light"/>
                <a:sym typeface="Lato Light"/>
              </a:rPr>
              <a:t>grupper</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Oklara</a:t>
            </a:r>
            <a:r>
              <a:rPr lang="en-US" sz="2400" dirty="0">
                <a:solidFill>
                  <a:srgbClr val="000000"/>
                </a:solidFill>
                <a:latin typeface="Lato Light"/>
                <a:sym typeface="Lato Light"/>
              </a:rPr>
              <a:t> </a:t>
            </a:r>
            <a:r>
              <a:rPr lang="en-US" sz="2400" dirty="0" err="1">
                <a:solidFill>
                  <a:srgbClr val="000000"/>
                </a:solidFill>
                <a:latin typeface="Lato Light"/>
                <a:sym typeface="Lato Light"/>
              </a:rPr>
              <a:t>klassificeringar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utvärderingar</a:t>
            </a:r>
            <a:endParaRPr lang="en-US" sz="2400" dirty="0">
              <a:solidFill>
                <a:srgbClr val="000000"/>
              </a:solidFill>
              <a:latin typeface="Lato Light"/>
              <a:sym typeface="Lato Light"/>
            </a:endParaRPr>
          </a:p>
          <a:p>
            <a:pPr lvl="1" indent="-457200">
              <a:lnSpc>
                <a:spcPts val="2880"/>
              </a:lnSpc>
              <a:spcBef>
                <a:spcPct val="0"/>
              </a:spcBef>
              <a:buFont typeface="+mj-lt"/>
              <a:buAutoNum type="arabicPeriod"/>
            </a:pPr>
            <a:r>
              <a:rPr lang="en-US" sz="2400" dirty="0" err="1">
                <a:solidFill>
                  <a:srgbClr val="000000"/>
                </a:solidFill>
                <a:latin typeface="Lato Light"/>
                <a:sym typeface="Lato Light"/>
              </a:rPr>
              <a:t>Rekommendationer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ignorerar</a:t>
            </a:r>
            <a:r>
              <a:rPr lang="en-US" sz="2400" dirty="0">
                <a:solidFill>
                  <a:srgbClr val="000000"/>
                </a:solidFill>
                <a:latin typeface="Lato Light"/>
                <a:sym typeface="Lato Light"/>
              </a:rPr>
              <a:t> elevens </a:t>
            </a:r>
            <a:r>
              <a:rPr lang="en-US" sz="2400" dirty="0" err="1">
                <a:solidFill>
                  <a:srgbClr val="000000"/>
                </a:solidFill>
                <a:latin typeface="Lato Light"/>
                <a:sym typeface="Lato Light"/>
              </a:rPr>
              <a:t>individuella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utveckling</a:t>
            </a:r>
            <a:r>
              <a:rPr lang="en-US" sz="2400" dirty="0">
                <a:solidFill>
                  <a:srgbClr val="000000"/>
                </a:solidFill>
                <a:latin typeface="Lato Light"/>
                <a:sym typeface="Lato Light"/>
              </a:rPr>
              <a:t>.</a:t>
            </a:r>
          </a:p>
          <a:p>
            <a:pPr lvl="0" indent="0">
              <a:lnSpc>
                <a:spcPts val="2880"/>
              </a:lnSpc>
              <a:spcBef>
                <a:spcPct val="0"/>
              </a:spcBef>
            </a:pPr>
            <a:endParaRPr lang="en-US" sz="2400" dirty="0">
              <a:solidFill>
                <a:srgbClr val="000000"/>
              </a:solidFill>
              <a:latin typeface="Lato Light"/>
              <a:sym typeface="Lato Light"/>
            </a:endParaRPr>
          </a:p>
          <a:p>
            <a:pPr marL="0" lvl="1" indent="0">
              <a:lnSpc>
                <a:spcPts val="2880"/>
              </a:lnSpc>
              <a:spcBef>
                <a:spcPct val="0"/>
              </a:spcBef>
            </a:pPr>
            <a:r>
              <a:rPr lang="en-US" sz="2400" dirty="0" err="1">
                <a:solidFill>
                  <a:srgbClr val="000000"/>
                </a:solidFill>
                <a:latin typeface="Lato Light"/>
                <a:sym typeface="Lato Light"/>
              </a:rPr>
              <a:t>Forskning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visar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bias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bara </a:t>
            </a:r>
            <a:r>
              <a:rPr lang="en-US" sz="2400" dirty="0" err="1">
                <a:solidFill>
                  <a:srgbClr val="000000"/>
                </a:solidFill>
                <a:latin typeface="Lato Light"/>
                <a:sym typeface="Lato Light"/>
              </a:rPr>
              <a:t>beror</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algoritmen</a:t>
            </a:r>
            <a:r>
              <a:rPr lang="en-US" sz="2400" dirty="0">
                <a:solidFill>
                  <a:srgbClr val="000000"/>
                </a:solidFill>
                <a:latin typeface="Lato Light"/>
                <a:sym typeface="Lato Light"/>
              </a:rPr>
              <a:t>, </a:t>
            </a:r>
            <a:r>
              <a:rPr lang="en-US" sz="2400" dirty="0" err="1">
                <a:solidFill>
                  <a:srgbClr val="000000"/>
                </a:solidFill>
                <a:latin typeface="Lato Light"/>
                <a:sym typeface="Lato Light"/>
              </a:rPr>
              <a:t>utan</a:t>
            </a:r>
            <a:r>
              <a:rPr lang="en-US" sz="2400" dirty="0">
                <a:solidFill>
                  <a:srgbClr val="000000"/>
                </a:solidFill>
                <a:latin typeface="Lato Light"/>
                <a:sym typeface="Lato Light"/>
              </a:rPr>
              <a:t> </a:t>
            </a:r>
            <a:r>
              <a:rPr lang="en-US" sz="2400" dirty="0" err="1">
                <a:solidFill>
                  <a:srgbClr val="000000"/>
                </a:solidFill>
                <a:latin typeface="Lato Light"/>
                <a:sym typeface="Lato Light"/>
              </a:rPr>
              <a:t>också</a:t>
            </a:r>
            <a:r>
              <a:rPr lang="en-US" sz="2400" dirty="0">
                <a:solidFill>
                  <a:srgbClr val="000000"/>
                </a:solidFill>
                <a:latin typeface="Lato Light"/>
                <a:sym typeface="Lato Light"/>
              </a:rPr>
              <a:t> </a:t>
            </a:r>
            <a:r>
              <a:rPr lang="en-US" sz="2400" dirty="0" err="1">
                <a:solidFill>
                  <a:srgbClr val="000000"/>
                </a:solidFill>
                <a:latin typeface="Lato Light"/>
                <a:sym typeface="Lato Light"/>
              </a:rPr>
              <a:t>på</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interaktionen</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data, </a:t>
            </a:r>
            <a:r>
              <a:rPr lang="en-US" sz="2400" dirty="0" err="1">
                <a:solidFill>
                  <a:srgbClr val="000000"/>
                </a:solidFill>
                <a:latin typeface="Lato Light"/>
                <a:sym typeface="Lato Light"/>
              </a:rPr>
              <a:t>modellen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användningskontexten</a:t>
            </a:r>
            <a:r>
              <a:rPr lang="en-US" sz="2400" dirty="0">
                <a:solidFill>
                  <a:srgbClr val="000000"/>
                </a:solidFill>
                <a:latin typeface="Lato Light"/>
                <a:sym typeface="Lato Light"/>
              </a:rPr>
              <a:t>. Er </a:t>
            </a:r>
            <a:r>
              <a:rPr lang="en-US" sz="2400" dirty="0" err="1">
                <a:solidFill>
                  <a:srgbClr val="000000"/>
                </a:solidFill>
                <a:latin typeface="Lato Light"/>
                <a:sym typeface="Lato Light"/>
              </a:rPr>
              <a:t>kritiska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tillsyn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instruktörer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avgörande</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identifiera</a:t>
            </a:r>
            <a:r>
              <a:rPr lang="en-US" sz="2400" dirty="0">
                <a:solidFill>
                  <a:srgbClr val="000000"/>
                </a:solidFill>
                <a:latin typeface="Lato Light"/>
                <a:sym typeface="Lato Light"/>
              </a:rPr>
              <a:t> bias och </a:t>
            </a:r>
            <a:r>
              <a:rPr lang="en-US" sz="2400" dirty="0" err="1">
                <a:solidFill>
                  <a:srgbClr val="000000"/>
                </a:solidFill>
                <a:latin typeface="Lato Light"/>
                <a:sym typeface="Lato Light"/>
              </a:rPr>
              <a:t>bedöma</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lämpligheten</a:t>
            </a:r>
            <a:r>
              <a:rPr lang="en-US" sz="2400" dirty="0">
                <a:solidFill>
                  <a:srgbClr val="000000"/>
                </a:solidFill>
                <a:latin typeface="Lato Light"/>
                <a:sym typeface="Lato Light"/>
              </a:rPr>
              <a:t> hos de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genereras</a:t>
            </a:r>
            <a:r>
              <a:rPr lang="en-US" sz="2400" dirty="0">
                <a:solidFill>
                  <a:srgbClr val="000000"/>
                </a:solidFill>
                <a:latin typeface="Lato Light"/>
                <a:sym typeface="Lato Light"/>
              </a:rPr>
              <a:t> av AI.</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001000" y="3543300"/>
            <a:ext cx="9250337" cy="2603277"/>
          </a:xfrm>
          <a:prstGeom prst="rect">
            <a:avLst/>
          </a:prstGeom>
        </p:spPr>
        <p:txBody>
          <a:bodyPr lIns="0" tIns="0" rIns="0" bIns="0" rtlCol="0" anchor="t">
            <a:spAutoFit/>
          </a:bodyPr>
          <a:lstStyle/>
          <a:p>
            <a:pPr lvl="0" indent="0" algn="ctr">
              <a:lnSpc>
                <a:spcPts val="2880"/>
              </a:lnSpc>
              <a:spcBef>
                <a:spcPct val="0"/>
              </a:spcBef>
            </a:pPr>
            <a:r>
              <a:rPr lang="en-US" sz="3200" dirty="0" err="1">
                <a:solidFill>
                  <a:srgbClr val="000000"/>
                </a:solidFill>
                <a:latin typeface="Lato Light"/>
                <a:sym typeface="Lato Light"/>
              </a:rPr>
              <a:t>Att</a:t>
            </a:r>
            <a:r>
              <a:rPr lang="en-US" sz="3200" dirty="0">
                <a:solidFill>
                  <a:srgbClr val="000000"/>
                </a:solidFill>
                <a:latin typeface="Lato Light"/>
                <a:sym typeface="Lato Light"/>
              </a:rPr>
              <a:t> </a:t>
            </a:r>
            <a:r>
              <a:rPr lang="en-US" sz="3200" dirty="0" err="1">
                <a:solidFill>
                  <a:srgbClr val="000000"/>
                </a:solidFill>
                <a:latin typeface="Lato Light"/>
                <a:sym typeface="Lato Light"/>
              </a:rPr>
              <a:t>tillämpa</a:t>
            </a:r>
            <a:r>
              <a:rPr lang="en-US" sz="3200" dirty="0">
                <a:solidFill>
                  <a:srgbClr val="000000"/>
                </a:solidFill>
                <a:latin typeface="Lato Light"/>
                <a:sym typeface="Lato Light"/>
              </a:rPr>
              <a:t> </a:t>
            </a:r>
            <a:r>
              <a:rPr lang="en-US" sz="3200" dirty="0" err="1">
                <a:solidFill>
                  <a:srgbClr val="000000"/>
                </a:solidFill>
                <a:latin typeface="Lato Light"/>
                <a:sym typeface="Lato Light"/>
              </a:rPr>
              <a:t>mediekunskap</a:t>
            </a:r>
            <a:r>
              <a:rPr lang="en-US" sz="3200" dirty="0">
                <a:solidFill>
                  <a:srgbClr val="000000"/>
                </a:solidFill>
                <a:latin typeface="Lato Light"/>
                <a:sym typeface="Lato Light"/>
              </a:rPr>
              <a:t> </a:t>
            </a:r>
            <a:r>
              <a:rPr lang="en-US" sz="3200" dirty="0" err="1">
                <a:solidFill>
                  <a:srgbClr val="000000"/>
                </a:solidFill>
                <a:latin typeface="Lato Light"/>
                <a:sym typeface="Lato Light"/>
              </a:rPr>
              <a:t>inom</a:t>
            </a:r>
            <a:r>
              <a:rPr lang="en-US" sz="3200" dirty="0">
                <a:solidFill>
                  <a:srgbClr val="000000"/>
                </a:solidFill>
                <a:latin typeface="Lato Light"/>
                <a:sym typeface="Lato Light"/>
              </a:rPr>
              <a:t> </a:t>
            </a:r>
            <a:r>
              <a:rPr lang="en-US" sz="3200" dirty="0" err="1">
                <a:solidFill>
                  <a:srgbClr val="000000"/>
                </a:solidFill>
                <a:latin typeface="Lato Light"/>
                <a:sym typeface="Lato Light"/>
              </a:rPr>
              <a:t>artificiell</a:t>
            </a:r>
            <a:r>
              <a:rPr lang="en-US" sz="3200" dirty="0">
                <a:solidFill>
                  <a:srgbClr val="000000"/>
                </a:solidFill>
                <a:latin typeface="Lato Light"/>
                <a:sym typeface="Lato Light"/>
              </a:rPr>
              <a:t> </a:t>
            </a:r>
            <a:r>
              <a:rPr lang="en-US" sz="3200" dirty="0" err="1">
                <a:solidFill>
                  <a:srgbClr val="000000"/>
                </a:solidFill>
                <a:latin typeface="Lato Light"/>
                <a:sym typeface="Lato Light"/>
              </a:rPr>
              <a:t>intelligens</a:t>
            </a:r>
            <a:r>
              <a:rPr lang="en-US" sz="3200" dirty="0">
                <a:solidFill>
                  <a:srgbClr val="000000"/>
                </a:solidFill>
                <a:latin typeface="Lato Light"/>
                <a:sym typeface="Lato Light"/>
              </a:rPr>
              <a:t> </a:t>
            </a:r>
            <a:r>
              <a:rPr lang="en-US" sz="3200" dirty="0" err="1">
                <a:solidFill>
                  <a:srgbClr val="000000"/>
                </a:solidFill>
                <a:latin typeface="Lato Light"/>
                <a:sym typeface="Lato Light"/>
              </a:rPr>
              <a:t>innebär</a:t>
            </a:r>
            <a:r>
              <a:rPr lang="en-US" sz="3200" dirty="0">
                <a:solidFill>
                  <a:srgbClr val="000000"/>
                </a:solidFill>
                <a:latin typeface="Lato Light"/>
                <a:sym typeface="Lato Light"/>
              </a:rPr>
              <a:t> </a:t>
            </a:r>
            <a:r>
              <a:rPr lang="en-US" sz="3200" dirty="0" err="1">
                <a:solidFill>
                  <a:srgbClr val="000000"/>
                </a:solidFill>
                <a:latin typeface="Lato Light"/>
                <a:sym typeface="Lato Light"/>
              </a:rPr>
              <a:t>att</a:t>
            </a:r>
            <a:r>
              <a:rPr lang="en-US" sz="3200" dirty="0">
                <a:solidFill>
                  <a:srgbClr val="000000"/>
                </a:solidFill>
                <a:latin typeface="Lato Light"/>
                <a:sym typeface="Lato Light"/>
              </a:rPr>
              <a:t> </a:t>
            </a:r>
            <a:r>
              <a:rPr lang="en-US" sz="3200" dirty="0" err="1">
                <a:solidFill>
                  <a:srgbClr val="000000"/>
                </a:solidFill>
                <a:latin typeface="Lato Light"/>
                <a:sym typeface="Lato Light"/>
              </a:rPr>
              <a:t>utveckla</a:t>
            </a:r>
            <a:r>
              <a:rPr lang="en-US" sz="3200" dirty="0">
                <a:solidFill>
                  <a:srgbClr val="000000"/>
                </a:solidFill>
                <a:latin typeface="Lato Light"/>
                <a:sym typeface="Lato Light"/>
              </a:rPr>
              <a:t> </a:t>
            </a:r>
            <a:r>
              <a:rPr lang="en-US" sz="3200" dirty="0" err="1">
                <a:solidFill>
                  <a:srgbClr val="000000"/>
                </a:solidFill>
                <a:latin typeface="Lato Light"/>
                <a:sym typeface="Lato Light"/>
              </a:rPr>
              <a:t>förmågan</a:t>
            </a:r>
            <a:r>
              <a:rPr lang="en-US" sz="3200" dirty="0">
                <a:solidFill>
                  <a:srgbClr val="000000"/>
                </a:solidFill>
                <a:latin typeface="Lato Light"/>
                <a:sym typeface="Lato Light"/>
              </a:rPr>
              <a:t> </a:t>
            </a:r>
            <a:r>
              <a:rPr lang="en-US" sz="3200" dirty="0" err="1">
                <a:solidFill>
                  <a:srgbClr val="000000"/>
                </a:solidFill>
                <a:latin typeface="Lato Light"/>
                <a:sym typeface="Lato Light"/>
              </a:rPr>
              <a:t>att</a:t>
            </a:r>
            <a:r>
              <a:rPr lang="en-US" sz="3200" dirty="0">
                <a:solidFill>
                  <a:srgbClr val="000000"/>
                </a:solidFill>
                <a:latin typeface="Lato Light"/>
                <a:sym typeface="Lato Light"/>
              </a:rPr>
              <a:t> </a:t>
            </a:r>
            <a:r>
              <a:rPr lang="en-US" sz="3200" dirty="0" err="1">
                <a:solidFill>
                  <a:srgbClr val="000000"/>
                </a:solidFill>
                <a:latin typeface="Lato Light"/>
                <a:sym typeface="Lato Light"/>
              </a:rPr>
              <a:t>kritiskt</a:t>
            </a:r>
            <a:r>
              <a:rPr lang="en-US" sz="3200" dirty="0">
                <a:solidFill>
                  <a:srgbClr val="000000"/>
                </a:solidFill>
                <a:latin typeface="Lato Light"/>
                <a:sym typeface="Lato Light"/>
              </a:rPr>
              <a:t> </a:t>
            </a:r>
            <a:r>
              <a:rPr lang="en-US" sz="3200" dirty="0" err="1">
                <a:solidFill>
                  <a:srgbClr val="000000"/>
                </a:solidFill>
                <a:latin typeface="Lato Light"/>
                <a:sym typeface="Lato Light"/>
              </a:rPr>
              <a:t>tolka</a:t>
            </a:r>
            <a:r>
              <a:rPr lang="en-US" sz="3200" dirty="0">
                <a:solidFill>
                  <a:srgbClr val="000000"/>
                </a:solidFill>
                <a:latin typeface="Lato Light"/>
                <a:sym typeface="Lato Light"/>
              </a:rPr>
              <a:t> </a:t>
            </a:r>
            <a:r>
              <a:rPr lang="en-US" sz="3200" dirty="0" err="1">
                <a:solidFill>
                  <a:srgbClr val="000000"/>
                </a:solidFill>
                <a:latin typeface="Lato Light"/>
                <a:sym typeface="Lato Light"/>
              </a:rPr>
              <a:t>innehåll</a:t>
            </a:r>
            <a:r>
              <a:rPr lang="en-US" sz="3200" dirty="0">
                <a:solidFill>
                  <a:srgbClr val="000000"/>
                </a:solidFill>
                <a:latin typeface="Lato Light"/>
                <a:sym typeface="Lato Light"/>
              </a:rPr>
              <a:t> </a:t>
            </a:r>
            <a:r>
              <a:rPr lang="en-US" sz="3200" dirty="0" err="1">
                <a:solidFill>
                  <a:srgbClr val="000000"/>
                </a:solidFill>
                <a:latin typeface="Lato Light"/>
                <a:sym typeface="Lato Light"/>
              </a:rPr>
              <a:t>som</a:t>
            </a:r>
            <a:r>
              <a:rPr lang="en-US" sz="3200" dirty="0">
                <a:solidFill>
                  <a:srgbClr val="000000"/>
                </a:solidFill>
                <a:latin typeface="Lato Light"/>
                <a:sym typeface="Lato Light"/>
              </a:rPr>
              <a:t> </a:t>
            </a:r>
            <a:r>
              <a:rPr lang="en-US" sz="3200" dirty="0" err="1">
                <a:solidFill>
                  <a:srgbClr val="000000"/>
                </a:solidFill>
                <a:latin typeface="Lato Light"/>
                <a:sym typeface="Lato Light"/>
              </a:rPr>
              <a:t>produceras</a:t>
            </a:r>
            <a:r>
              <a:rPr lang="en-US" sz="3200" dirty="0">
                <a:solidFill>
                  <a:srgbClr val="000000"/>
                </a:solidFill>
                <a:latin typeface="Lato Light"/>
                <a:sym typeface="Lato Light"/>
              </a:rPr>
              <a:t> </a:t>
            </a:r>
            <a:r>
              <a:rPr lang="en-US" sz="3200" dirty="0" err="1">
                <a:solidFill>
                  <a:srgbClr val="000000"/>
                </a:solidFill>
                <a:latin typeface="Lato Light"/>
                <a:sym typeface="Lato Light"/>
              </a:rPr>
              <a:t>eller</a:t>
            </a:r>
            <a:r>
              <a:rPr lang="en-US" sz="3200" dirty="0">
                <a:solidFill>
                  <a:srgbClr val="000000"/>
                </a:solidFill>
                <a:latin typeface="Lato Light"/>
                <a:sym typeface="Lato Light"/>
              </a:rPr>
              <a:t> </a:t>
            </a:r>
            <a:r>
              <a:rPr lang="en-US" sz="3200" dirty="0" err="1">
                <a:solidFill>
                  <a:srgbClr val="000000"/>
                </a:solidFill>
                <a:latin typeface="Lato Light"/>
                <a:sym typeface="Lato Light"/>
              </a:rPr>
              <a:t>förmedlas</a:t>
            </a:r>
            <a:r>
              <a:rPr lang="en-US" sz="3200" dirty="0">
                <a:solidFill>
                  <a:srgbClr val="000000"/>
                </a:solidFill>
                <a:latin typeface="Lato Light"/>
                <a:sym typeface="Lato Light"/>
              </a:rPr>
              <a:t> av AI-system. </a:t>
            </a:r>
          </a:p>
          <a:p>
            <a:pPr lvl="0" indent="0" algn="ctr">
              <a:lnSpc>
                <a:spcPts val="2880"/>
              </a:lnSpc>
              <a:spcBef>
                <a:spcPct val="0"/>
              </a:spcBef>
            </a:pPr>
            <a:endParaRPr lang="en-US" sz="3200" dirty="0">
              <a:solidFill>
                <a:srgbClr val="000000"/>
              </a:solidFill>
              <a:latin typeface="Lato Light"/>
              <a:sym typeface="Lato Light"/>
            </a:endParaRPr>
          </a:p>
          <a:p>
            <a:pPr lvl="0" indent="0" algn="ctr">
              <a:lnSpc>
                <a:spcPts val="2880"/>
              </a:lnSpc>
              <a:spcBef>
                <a:spcPct val="0"/>
              </a:spcBef>
            </a:pPr>
            <a:r>
              <a:rPr lang="en-US" sz="3200" dirty="0">
                <a:solidFill>
                  <a:srgbClr val="000000"/>
                </a:solidFill>
                <a:latin typeface="Lato Light"/>
                <a:sym typeface="Lato Light"/>
              </a:rPr>
              <a:t>Det </a:t>
            </a:r>
            <a:r>
              <a:rPr lang="en-US" sz="3200" dirty="0" err="1">
                <a:solidFill>
                  <a:srgbClr val="000000"/>
                </a:solidFill>
                <a:latin typeface="Lato Light"/>
                <a:sym typeface="Lato Light"/>
              </a:rPr>
              <a:t>handlar</a:t>
            </a:r>
            <a:r>
              <a:rPr lang="en-US" sz="3200" dirty="0">
                <a:solidFill>
                  <a:srgbClr val="000000"/>
                </a:solidFill>
                <a:latin typeface="Lato Light"/>
                <a:sym typeface="Lato Light"/>
              </a:rPr>
              <a:t> </a:t>
            </a:r>
            <a:r>
              <a:rPr lang="en-US" sz="3200" dirty="0" err="1">
                <a:solidFill>
                  <a:srgbClr val="000000"/>
                </a:solidFill>
                <a:latin typeface="Lato Light"/>
                <a:sym typeface="Lato Light"/>
              </a:rPr>
              <a:t>inte</a:t>
            </a:r>
            <a:r>
              <a:rPr lang="en-US" sz="3200" dirty="0">
                <a:solidFill>
                  <a:srgbClr val="000000"/>
                </a:solidFill>
                <a:latin typeface="Lato Light"/>
                <a:sym typeface="Lato Light"/>
              </a:rPr>
              <a:t> bara om </a:t>
            </a:r>
            <a:r>
              <a:rPr lang="en-US" sz="3200" dirty="0" err="1">
                <a:solidFill>
                  <a:srgbClr val="000000"/>
                </a:solidFill>
                <a:latin typeface="Lato Light"/>
                <a:sym typeface="Lato Light"/>
              </a:rPr>
              <a:t>att</a:t>
            </a:r>
            <a:r>
              <a:rPr lang="en-US" sz="3200" dirty="0">
                <a:solidFill>
                  <a:srgbClr val="000000"/>
                </a:solidFill>
                <a:latin typeface="Lato Light"/>
                <a:sym typeface="Lato Light"/>
              </a:rPr>
              <a:t> </a:t>
            </a:r>
            <a:r>
              <a:rPr lang="en-US" sz="3200" dirty="0" err="1">
                <a:solidFill>
                  <a:srgbClr val="000000"/>
                </a:solidFill>
                <a:latin typeface="Lato Light"/>
                <a:sym typeface="Lato Light"/>
              </a:rPr>
              <a:t>använda</a:t>
            </a:r>
            <a:r>
              <a:rPr lang="en-US" sz="3200" dirty="0">
                <a:solidFill>
                  <a:srgbClr val="000000"/>
                </a:solidFill>
                <a:latin typeface="Lato Light"/>
                <a:sym typeface="Lato Light"/>
              </a:rPr>
              <a:t> </a:t>
            </a:r>
            <a:r>
              <a:rPr lang="en-US" sz="3200" dirty="0" err="1">
                <a:solidFill>
                  <a:srgbClr val="000000"/>
                </a:solidFill>
                <a:latin typeface="Lato Light"/>
                <a:sym typeface="Lato Light"/>
              </a:rPr>
              <a:t>verktyg</a:t>
            </a:r>
            <a:r>
              <a:rPr lang="en-US" sz="3200" dirty="0">
                <a:solidFill>
                  <a:srgbClr val="000000"/>
                </a:solidFill>
                <a:latin typeface="Lato Light"/>
                <a:sym typeface="Lato Light"/>
              </a:rPr>
              <a:t>, </a:t>
            </a:r>
            <a:r>
              <a:rPr lang="en-US" sz="3200" dirty="0" err="1">
                <a:solidFill>
                  <a:srgbClr val="000000"/>
                </a:solidFill>
                <a:latin typeface="Lato Light"/>
                <a:sym typeface="Lato Light"/>
              </a:rPr>
              <a:t>utan</a:t>
            </a:r>
            <a:r>
              <a:rPr lang="en-US" sz="3200" dirty="0">
                <a:solidFill>
                  <a:srgbClr val="000000"/>
                </a:solidFill>
                <a:latin typeface="Lato Light"/>
                <a:sym typeface="Lato Light"/>
              </a:rPr>
              <a:t> om </a:t>
            </a:r>
            <a:r>
              <a:rPr lang="en-US" sz="3200" dirty="0" err="1">
                <a:solidFill>
                  <a:srgbClr val="000000"/>
                </a:solidFill>
                <a:latin typeface="Lato Light"/>
                <a:sym typeface="Lato Light"/>
              </a:rPr>
              <a:t>att</a:t>
            </a:r>
            <a:r>
              <a:rPr lang="en-US" sz="3200" dirty="0">
                <a:solidFill>
                  <a:srgbClr val="000000"/>
                </a:solidFill>
                <a:latin typeface="Lato Light"/>
                <a:sym typeface="Lato Light"/>
              </a:rPr>
              <a:t> </a:t>
            </a:r>
            <a:r>
              <a:rPr lang="en-US" sz="3200" dirty="0" err="1">
                <a:solidFill>
                  <a:srgbClr val="000000"/>
                </a:solidFill>
                <a:latin typeface="Lato Light"/>
                <a:sym typeface="Lato Light"/>
              </a:rPr>
              <a:t>förstå</a:t>
            </a:r>
            <a:r>
              <a:rPr lang="en-US" sz="3200" dirty="0">
                <a:solidFill>
                  <a:srgbClr val="000000"/>
                </a:solidFill>
                <a:latin typeface="Lato Light"/>
                <a:sym typeface="Lato Light"/>
              </a:rPr>
              <a:t> </a:t>
            </a:r>
            <a:r>
              <a:rPr lang="en-US" sz="3200" dirty="0" err="1">
                <a:solidFill>
                  <a:srgbClr val="000000"/>
                </a:solidFill>
                <a:latin typeface="Lato Light"/>
                <a:sym typeface="Lato Light"/>
              </a:rPr>
              <a:t>hur</a:t>
            </a:r>
            <a:r>
              <a:rPr lang="en-US" sz="3200" dirty="0">
                <a:solidFill>
                  <a:srgbClr val="000000"/>
                </a:solidFill>
                <a:latin typeface="Lato Light"/>
                <a:sym typeface="Lato Light"/>
              </a:rPr>
              <a:t> man </a:t>
            </a:r>
            <a:r>
              <a:rPr lang="en-US" sz="3200" dirty="0" err="1">
                <a:solidFill>
                  <a:srgbClr val="000000"/>
                </a:solidFill>
                <a:latin typeface="Lato Light"/>
                <a:sym typeface="Lato Light"/>
              </a:rPr>
              <a:t>läser</a:t>
            </a:r>
            <a:r>
              <a:rPr lang="en-US" sz="3200" dirty="0">
                <a:solidFill>
                  <a:srgbClr val="000000"/>
                </a:solidFill>
                <a:latin typeface="Lato Light"/>
                <a:sym typeface="Lato Light"/>
              </a:rPr>
              <a:t> och </a:t>
            </a:r>
            <a:r>
              <a:rPr lang="en-US" sz="3200" dirty="0" err="1">
                <a:solidFill>
                  <a:srgbClr val="000000"/>
                </a:solidFill>
                <a:latin typeface="Lato Light"/>
                <a:sym typeface="Lato Light"/>
              </a:rPr>
              <a:t>utvärderar</a:t>
            </a:r>
            <a:r>
              <a:rPr lang="en-US" sz="3200" dirty="0">
                <a:solidFill>
                  <a:srgbClr val="000000"/>
                </a:solidFill>
                <a:latin typeface="Lato Light"/>
                <a:sym typeface="Lato Light"/>
              </a:rPr>
              <a:t> den information </a:t>
            </a:r>
            <a:r>
              <a:rPr lang="en-US" sz="3200" dirty="0" err="1">
                <a:solidFill>
                  <a:srgbClr val="000000"/>
                </a:solidFill>
                <a:latin typeface="Lato Light"/>
                <a:sym typeface="Lato Light"/>
              </a:rPr>
              <a:t>som</a:t>
            </a:r>
            <a:r>
              <a:rPr lang="en-US" sz="3200" dirty="0">
                <a:solidFill>
                  <a:srgbClr val="000000"/>
                </a:solidFill>
                <a:latin typeface="Lato Light"/>
                <a:sym typeface="Lato Light"/>
              </a:rPr>
              <a:t> </a:t>
            </a:r>
            <a:r>
              <a:rPr lang="en-US" sz="3200" dirty="0" err="1">
                <a:solidFill>
                  <a:srgbClr val="000000"/>
                </a:solidFill>
                <a:latin typeface="Lato Light"/>
                <a:sym typeface="Lato Light"/>
              </a:rPr>
              <a:t>genereras</a:t>
            </a:r>
            <a:r>
              <a:rPr lang="en-US" sz="3200" dirty="0">
                <a:solidFill>
                  <a:srgbClr val="000000"/>
                </a:solidFill>
                <a:latin typeface="Lato Light"/>
                <a:sym typeface="Lato Light"/>
              </a:rPr>
              <a:t>.</a:t>
            </a:r>
          </a:p>
        </p:txBody>
      </p:sp>
      <p:grpSp>
        <p:nvGrpSpPr>
          <p:cNvPr id="3" name="Group 3"/>
          <p:cNvGrpSpPr/>
          <p:nvPr/>
        </p:nvGrpSpPr>
        <p:grpSpPr>
          <a:xfrm>
            <a:off x="0" y="0"/>
            <a:ext cx="6483086" cy="10287000"/>
            <a:chOff x="0" y="0"/>
            <a:chExt cx="8644115" cy="13716000"/>
          </a:xfrm>
        </p:grpSpPr>
        <p:sp>
          <p:nvSpPr>
            <p:cNvPr id="4" name="Freeform 4"/>
            <p:cNvSpPr/>
            <p:nvPr/>
          </p:nvSpPr>
          <p:spPr>
            <a:xfrm>
              <a:off x="0" y="0"/>
              <a:ext cx="8644128" cy="13716000"/>
            </a:xfrm>
            <a:custGeom>
              <a:avLst/>
              <a:gdLst/>
              <a:ahLst/>
              <a:cxnLst/>
              <a:rect l="l" t="t" r="r" b="b"/>
              <a:pathLst>
                <a:path w="8644128" h="13716000">
                  <a:moveTo>
                    <a:pt x="0" y="0"/>
                  </a:moveTo>
                  <a:lnTo>
                    <a:pt x="8644128" y="0"/>
                  </a:lnTo>
                  <a:lnTo>
                    <a:pt x="8644128" y="13716000"/>
                  </a:lnTo>
                  <a:lnTo>
                    <a:pt x="0" y="13716000"/>
                  </a:lnTo>
                  <a:lnTo>
                    <a:pt x="0" y="0"/>
                  </a:lnTo>
                  <a:close/>
                </a:path>
              </a:pathLst>
            </a:custGeom>
            <a:blipFill>
              <a:blip r:embed="rId4"/>
              <a:stretch>
                <a:fillRect t="-2399" b="-2398"/>
              </a:stretch>
            </a:blipFill>
          </p:spPr>
          <p:txBody>
            <a:bodyPr/>
            <a:lstStyle/>
            <a:p>
              <a:endParaRPr lang="es-ES"/>
            </a:p>
          </p:txBody>
        </p:sp>
      </p:gr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53083" y="1409700"/>
            <a:ext cx="15893703" cy="2947730"/>
          </a:xfrm>
          <a:prstGeom prst="rect">
            <a:avLst/>
          </a:prstGeom>
        </p:spPr>
        <p:txBody>
          <a:bodyPr lIns="0" tIns="0" rIns="0" bIns="0" rtlCol="0" anchor="t">
            <a:spAutoFit/>
          </a:bodyPr>
          <a:lstStyle/>
          <a:p>
            <a:pPr lvl="0" indent="0">
              <a:lnSpc>
                <a:spcPts val="2880"/>
              </a:lnSpc>
              <a:spcBef>
                <a:spcPct val="0"/>
              </a:spcBef>
            </a:pPr>
            <a:r>
              <a:rPr lang="en-US" sz="2400" dirty="0">
                <a:solidFill>
                  <a:srgbClr val="000000"/>
                </a:solidFill>
                <a:latin typeface="Lato Light"/>
                <a:sym typeface="Lato Light"/>
              </a:rPr>
              <a:t>God </a:t>
            </a:r>
            <a:r>
              <a:rPr lang="en-US" sz="2400" dirty="0" err="1">
                <a:solidFill>
                  <a:srgbClr val="000000"/>
                </a:solidFill>
                <a:latin typeface="Lato Light"/>
                <a:sym typeface="Lato Light"/>
              </a:rPr>
              <a:t>mediekunskap</a:t>
            </a:r>
            <a:r>
              <a:rPr lang="en-US" sz="2400" dirty="0">
                <a:solidFill>
                  <a:srgbClr val="000000"/>
                </a:solidFill>
                <a:latin typeface="Lato Light"/>
                <a:sym typeface="Lato Light"/>
              </a:rPr>
              <a:t> </a:t>
            </a:r>
            <a:r>
              <a:rPr lang="en-US" sz="2400" dirty="0" err="1">
                <a:solidFill>
                  <a:srgbClr val="000000"/>
                </a:solidFill>
                <a:latin typeface="Lato Light"/>
                <a:sym typeface="Lato Light"/>
              </a:rPr>
              <a:t>kräver</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tydlig</a:t>
            </a:r>
            <a:r>
              <a:rPr lang="en-US" sz="2400" dirty="0">
                <a:solidFill>
                  <a:srgbClr val="000000"/>
                </a:solidFill>
                <a:latin typeface="Lato Light"/>
                <a:sym typeface="Lato Light"/>
              </a:rPr>
              <a:t> </a:t>
            </a:r>
            <a:r>
              <a:rPr lang="en-US" sz="2400" dirty="0" err="1">
                <a:solidFill>
                  <a:srgbClr val="000000"/>
                </a:solidFill>
                <a:latin typeface="Lato Light"/>
                <a:sym typeface="Lato Light"/>
              </a:rPr>
              <a:t>åtskillnad</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a:t>
            </a:r>
            <a:r>
              <a:rPr lang="en-US" sz="2400" dirty="0" err="1">
                <a:solidFill>
                  <a:srgbClr val="000000"/>
                </a:solidFill>
                <a:latin typeface="Lato Light"/>
                <a:sym typeface="Lato Light"/>
              </a:rPr>
              <a:t>tre</a:t>
            </a:r>
            <a:r>
              <a:rPr lang="en-US" sz="2400" dirty="0">
                <a:solidFill>
                  <a:srgbClr val="000000"/>
                </a:solidFill>
                <a:latin typeface="Lato Light"/>
                <a:sym typeface="Lato Light"/>
              </a:rPr>
              <a:t> </a:t>
            </a:r>
            <a:r>
              <a:rPr lang="en-US" sz="2400" dirty="0" err="1">
                <a:solidFill>
                  <a:srgbClr val="000000"/>
                </a:solidFill>
                <a:latin typeface="Lato Light"/>
                <a:sym typeface="Lato Light"/>
              </a:rPr>
              <a:t>nivåer</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Verifierbar</a:t>
            </a:r>
            <a:r>
              <a:rPr lang="en-US" sz="2400" dirty="0">
                <a:solidFill>
                  <a:srgbClr val="000000"/>
                </a:solidFill>
                <a:latin typeface="Lato Light"/>
                <a:sym typeface="Lato Light"/>
              </a:rPr>
              <a:t> information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jämföras</a:t>
            </a:r>
            <a:r>
              <a:rPr lang="en-US" sz="2400" dirty="0">
                <a:solidFill>
                  <a:srgbClr val="000000"/>
                </a:solidFill>
                <a:latin typeface="Lato Light"/>
                <a:sym typeface="Lato Light"/>
              </a:rPr>
              <a:t> med externa </a:t>
            </a:r>
            <a:r>
              <a:rPr lang="en-US" sz="2400" dirty="0" err="1">
                <a:solidFill>
                  <a:srgbClr val="000000"/>
                </a:solidFill>
                <a:latin typeface="Lato Light"/>
                <a:sym typeface="Lato Light"/>
              </a:rPr>
              <a:t>källor</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Algoritmiska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förslag</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genererade</a:t>
            </a:r>
            <a:r>
              <a:rPr lang="en-US" sz="2400" dirty="0">
                <a:solidFill>
                  <a:srgbClr val="000000"/>
                </a:solidFill>
                <a:latin typeface="Lato Light"/>
                <a:sym typeface="Lato Light"/>
              </a:rPr>
              <a:t> av det </a:t>
            </a:r>
            <a:r>
              <a:rPr lang="en-US" sz="2400" dirty="0" err="1">
                <a:solidFill>
                  <a:srgbClr val="000000"/>
                </a:solidFill>
                <a:latin typeface="Lato Light"/>
                <a:sym typeface="Lato Light"/>
              </a:rPr>
              <a:t>artificiella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intelligenssystemet</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förblir</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lärarens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a:t>
            </a:r>
          </a:p>
          <a:p>
            <a:pPr lvl="0" indent="0">
              <a:lnSpc>
                <a:spcPts val="2880"/>
              </a:lnSpc>
              <a:spcBef>
                <a:spcPct val="0"/>
              </a:spcBef>
            </a:pPr>
            <a:endParaRPr lang="en-US" sz="2400" dirty="0">
              <a:solidFill>
                <a:srgbClr val="000000"/>
              </a:solidFill>
              <a:latin typeface="Lato Light"/>
              <a:sym typeface="Lato Light"/>
            </a:endParaRPr>
          </a:p>
          <a:p>
            <a:pPr marL="0" lvl="1" indent="0">
              <a:lnSpc>
                <a:spcPts val="2880"/>
              </a:lnSpc>
              <a:spcBef>
                <a:spcPct val="0"/>
              </a:spcBef>
            </a:pPr>
            <a:r>
              <a:rPr lang="en-US" sz="2400" dirty="0">
                <a:solidFill>
                  <a:srgbClr val="000000"/>
                </a:solidFill>
                <a:latin typeface="Lato Light"/>
                <a:sym typeface="Lato Light"/>
              </a:rPr>
              <a:t>Den </a:t>
            </a:r>
            <a:r>
              <a:rPr lang="en-US" sz="2400" dirty="0" err="1">
                <a:solidFill>
                  <a:srgbClr val="000000"/>
                </a:solidFill>
                <a:latin typeface="Lato Light"/>
                <a:sym typeface="Lato Light"/>
              </a:rPr>
              <a:t>största</a:t>
            </a:r>
            <a:r>
              <a:rPr lang="en-US" sz="2400" dirty="0">
                <a:solidFill>
                  <a:srgbClr val="000000"/>
                </a:solidFill>
                <a:latin typeface="Lato Light"/>
                <a:sym typeface="Lato Light"/>
              </a:rPr>
              <a:t> </a:t>
            </a:r>
            <a:r>
              <a:rPr lang="en-US" sz="2400" dirty="0" err="1">
                <a:solidFill>
                  <a:srgbClr val="000000"/>
                </a:solidFill>
                <a:latin typeface="Lato Light"/>
                <a:sym typeface="Lato Light"/>
              </a:rPr>
              <a:t>risken</a:t>
            </a:r>
            <a:r>
              <a:rPr lang="en-US" sz="2400" dirty="0">
                <a:solidFill>
                  <a:srgbClr val="000000"/>
                </a:solidFill>
                <a:latin typeface="Lato Light"/>
                <a:sym typeface="Lato Light"/>
              </a:rPr>
              <a:t> ligger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förväxla</a:t>
            </a:r>
            <a:r>
              <a:rPr lang="en-US" sz="2400" dirty="0">
                <a:solidFill>
                  <a:srgbClr val="000000"/>
                </a:solidFill>
                <a:latin typeface="Lato Light"/>
                <a:sym typeface="Lato Light"/>
              </a:rPr>
              <a:t> dessa </a:t>
            </a:r>
            <a:r>
              <a:rPr lang="en-US" sz="2400" dirty="0" err="1">
                <a:solidFill>
                  <a:srgbClr val="000000"/>
                </a:solidFill>
                <a:latin typeface="Lato Light"/>
                <a:sym typeface="Lato Light"/>
              </a:rPr>
              <a:t>nivåer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tolka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AI-</a:t>
            </a:r>
            <a:r>
              <a:rPr lang="en-US" sz="2400" dirty="0" err="1">
                <a:solidFill>
                  <a:srgbClr val="000000"/>
                </a:solidFill>
                <a:latin typeface="Lato Light"/>
                <a:sym typeface="Lato Light"/>
              </a:rPr>
              <a:t>rekommendation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korrekt</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definitivt</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Mediekunskap</a:t>
            </a:r>
            <a:r>
              <a:rPr lang="en-US" sz="2400" dirty="0">
                <a:solidFill>
                  <a:srgbClr val="000000"/>
                </a:solidFill>
                <a:latin typeface="Lato Light"/>
                <a:sym typeface="Lato Light"/>
              </a:rPr>
              <a:t> </a:t>
            </a:r>
            <a:r>
              <a:rPr lang="en-US" sz="2400" dirty="0" err="1">
                <a:solidFill>
                  <a:srgbClr val="000000"/>
                </a:solidFill>
                <a:latin typeface="Lato Light"/>
                <a:sym typeface="Lato Light"/>
              </a:rPr>
              <a:t>möjliggör</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kontextualisering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kritisk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tolkning</a:t>
            </a:r>
            <a:r>
              <a:rPr lang="en-US" sz="2400" dirty="0">
                <a:solidFill>
                  <a:srgbClr val="000000"/>
                </a:solidFill>
                <a:latin typeface="Lato Light"/>
                <a:sym typeface="Lato Light"/>
              </a:rPr>
              <a:t> av AI-resultat, </a:t>
            </a:r>
            <a:r>
              <a:rPr lang="en-US" sz="2400" dirty="0" err="1">
                <a:solidFill>
                  <a:srgbClr val="000000"/>
                </a:solidFill>
                <a:latin typeface="Lato Light"/>
                <a:sym typeface="Lato Light"/>
              </a:rPr>
              <a:t>samtidigt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kontroll</a:t>
            </a:r>
            <a:r>
              <a:rPr lang="en-US" sz="2400" dirty="0">
                <a:solidFill>
                  <a:srgbClr val="000000"/>
                </a:solidFill>
                <a:latin typeface="Lato Light"/>
                <a:sym typeface="Lato Light"/>
              </a:rPr>
              <a:t> </a:t>
            </a:r>
            <a:r>
              <a:rPr lang="en-US" sz="2400" dirty="0" err="1">
                <a:solidFill>
                  <a:srgbClr val="000000"/>
                </a:solidFill>
                <a:latin typeface="Lato Light"/>
                <a:sym typeface="Lato Light"/>
              </a:rPr>
              <a:t>bibehålls</a:t>
            </a:r>
            <a:r>
              <a:rPr lang="en-US" sz="2400" dirty="0">
                <a:solidFill>
                  <a:srgbClr val="000000"/>
                </a:solidFill>
                <a:latin typeface="Lato Light"/>
                <a:sym typeface="Lato Light"/>
              </a:rPr>
              <a:t> </a:t>
            </a:r>
            <a:r>
              <a:rPr lang="en-US" sz="2400" dirty="0" err="1">
                <a:solidFill>
                  <a:srgbClr val="000000"/>
                </a:solidFill>
                <a:latin typeface="Lato Light"/>
                <a:sym typeface="Lato Light"/>
              </a:rPr>
              <a:t>över</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påverkar</a:t>
            </a:r>
            <a:r>
              <a:rPr lang="en-US" sz="2400" dirty="0">
                <a:solidFill>
                  <a:srgbClr val="000000"/>
                </a:solidFill>
                <a:latin typeface="Lato Light"/>
                <a:sym typeface="Lato Light"/>
              </a:rPr>
              <a:t> </a:t>
            </a:r>
            <a:r>
              <a:rPr lang="en-US" sz="2400" dirty="0" err="1">
                <a:solidFill>
                  <a:srgbClr val="000000"/>
                </a:solidFill>
                <a:latin typeface="Lato Light"/>
                <a:sym typeface="Lato Light"/>
              </a:rPr>
              <a:t>elevernas</a:t>
            </a:r>
            <a:r>
              <a:rPr lang="en-US" sz="2400" dirty="0">
                <a:solidFill>
                  <a:srgbClr val="000000"/>
                </a:solidFill>
                <a:latin typeface="Lato Light"/>
                <a:sym typeface="Lato Light"/>
              </a:rPr>
              <a:t> </a:t>
            </a:r>
            <a:r>
              <a:rPr lang="en-US" sz="2400" dirty="0" err="1">
                <a:solidFill>
                  <a:srgbClr val="000000"/>
                </a:solidFill>
                <a:latin typeface="Lato Light"/>
                <a:sym typeface="Lato Light"/>
              </a:rPr>
              <a:t>inlärningsvägar</a:t>
            </a:r>
            <a:r>
              <a:rPr lang="en-US" sz="2400" dirty="0">
                <a:solidFill>
                  <a:srgbClr val="000000"/>
                </a:solidFill>
                <a:latin typeface="Lato Light"/>
                <a:sym typeface="Lato Light"/>
              </a:rPr>
              <a:t>.</a:t>
            </a:r>
          </a:p>
        </p:txBody>
      </p:sp>
      <p:sp>
        <p:nvSpPr>
          <p:cNvPr id="3" name="Freeform 3"/>
          <p:cNvSpPr/>
          <p:nvPr/>
        </p:nvSpPr>
        <p:spPr>
          <a:xfrm>
            <a:off x="5034770" y="5141976"/>
            <a:ext cx="7511062" cy="4093529"/>
          </a:xfrm>
          <a:custGeom>
            <a:avLst/>
            <a:gdLst/>
            <a:ahLst/>
            <a:cxnLst/>
            <a:rect l="l" t="t" r="r" b="b"/>
            <a:pathLst>
              <a:path w="7511062" h="4093529">
                <a:moveTo>
                  <a:pt x="0" y="0"/>
                </a:moveTo>
                <a:lnTo>
                  <a:pt x="7511063" y="0"/>
                </a:lnTo>
                <a:lnTo>
                  <a:pt x="7511063" y="4093529"/>
                </a:lnTo>
                <a:lnTo>
                  <a:pt x="0" y="40935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sp>
        <p:nvSpPr>
          <p:cNvPr id="4" name="TextBox 4"/>
          <p:cNvSpPr txBox="1"/>
          <p:nvPr/>
        </p:nvSpPr>
        <p:spPr>
          <a:xfrm>
            <a:off x="5486400" y="6192743"/>
            <a:ext cx="6607804" cy="2351413"/>
          </a:xfrm>
          <a:prstGeom prst="rect">
            <a:avLst/>
          </a:prstGeom>
        </p:spPr>
        <p:txBody>
          <a:bodyPr lIns="0" tIns="0" rIns="0" bIns="0" rtlCol="0" anchor="t">
            <a:spAutoFit/>
          </a:bodyPr>
          <a:lstStyle/>
          <a:p>
            <a:pPr marL="0" lvl="0" indent="0" algn="ctr">
              <a:lnSpc>
                <a:spcPts val="3080"/>
              </a:lnSpc>
              <a:spcBef>
                <a:spcPct val="0"/>
              </a:spcBef>
            </a:pPr>
            <a:r>
              <a:rPr lang="en-US" sz="2400" u="none" strike="noStrike" dirty="0">
                <a:solidFill>
                  <a:srgbClr val="000000"/>
                </a:solidFill>
                <a:latin typeface="Lato Light" panose="020F0302020204030203" pitchFamily="34" charset="0"/>
                <a:ea typeface="Lato"/>
                <a:cs typeface="Lato"/>
                <a:sym typeface="Lato"/>
              </a:rPr>
              <a:t>AI-resultat </a:t>
            </a:r>
            <a:r>
              <a:rPr lang="en-US" sz="2400" u="none" strike="noStrike" dirty="0" err="1">
                <a:solidFill>
                  <a:srgbClr val="000000"/>
                </a:solidFill>
                <a:latin typeface="Lato Light" panose="020F0302020204030203" pitchFamily="34" charset="0"/>
                <a:ea typeface="Lato"/>
                <a:cs typeface="Lato"/>
                <a:sym typeface="Lato"/>
              </a:rPr>
              <a:t>är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probabilistiska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algoritmiska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medieringar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inte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tillförlitliga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källor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Skillnaden</a:t>
            </a:r>
            <a:r>
              <a:rPr lang="en-US" sz="2400" u="none" strike="noStrike" dirty="0">
                <a:solidFill>
                  <a:srgbClr val="000000"/>
                </a:solidFill>
                <a:latin typeface="Lato Light" panose="020F0302020204030203" pitchFamily="34" charset="0"/>
                <a:ea typeface="Lato"/>
                <a:cs typeface="Lato"/>
                <a:sym typeface="Lato"/>
              </a:rPr>
              <a:t> ligger </a:t>
            </a:r>
            <a:r>
              <a:rPr lang="en-US" sz="2400" u="none" strike="noStrike" dirty="0" err="1">
                <a:solidFill>
                  <a:srgbClr val="000000"/>
                </a:solidFill>
                <a:latin typeface="Lato Light" panose="020F0302020204030203" pitchFamily="34" charset="0"/>
                <a:ea typeface="Lato"/>
                <a:cs typeface="Lato"/>
                <a:sym typeface="Lato"/>
              </a:rPr>
              <a:t>mellan</a:t>
            </a:r>
            <a:r>
              <a:rPr lang="en-US" sz="2400" u="none" strike="noStrike" dirty="0">
                <a:solidFill>
                  <a:srgbClr val="000000"/>
                </a:solidFill>
                <a:latin typeface="Lato Light" panose="020F0302020204030203" pitchFamily="34" charset="0"/>
                <a:ea typeface="Lato"/>
                <a:cs typeface="Lato"/>
                <a:sym typeface="Lato"/>
              </a:rPr>
              <a:t> information, </a:t>
            </a:r>
            <a:r>
              <a:rPr lang="en-US" sz="2400" u="none" strike="noStrike" dirty="0" err="1">
                <a:solidFill>
                  <a:srgbClr val="000000"/>
                </a:solidFill>
                <a:latin typeface="Lato Light" panose="020F0302020204030203" pitchFamily="34" charset="0"/>
                <a:ea typeface="Lato"/>
                <a:cs typeface="Lato"/>
                <a:sym typeface="Lato"/>
              </a:rPr>
              <a:t>förslag</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pedagogiska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beslut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fattade</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lärare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med </a:t>
            </a:r>
            <a:r>
              <a:rPr lang="en-US" sz="2400" u="none" strike="noStrike" dirty="0" err="1">
                <a:solidFill>
                  <a:srgbClr val="000000"/>
                </a:solidFill>
                <a:latin typeface="Lato Light" panose="020F0302020204030203" pitchFamily="34" charset="0"/>
                <a:ea typeface="Lato"/>
                <a:cs typeface="Lato"/>
                <a:sym typeface="Lato"/>
              </a:rPr>
              <a:t>kritisk</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urskiljning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behåller</a:t>
            </a:r>
            <a:r>
              <a:rPr lang="en-US" sz="2400" u="none" strike="noStrike" dirty="0">
                <a:solidFill>
                  <a:srgbClr val="000000"/>
                </a:solidFill>
                <a:latin typeface="Lato Light" panose="020F0302020204030203" pitchFamily="34" charset="0"/>
                <a:ea typeface="Lato"/>
                <a:cs typeface="Lato"/>
                <a:sym typeface="Lato"/>
              </a:rPr>
              <a:t> det </a:t>
            </a:r>
            <a:r>
              <a:rPr lang="en-US" sz="2400" u="none" strike="noStrike" dirty="0" err="1">
                <a:solidFill>
                  <a:srgbClr val="000000"/>
                </a:solidFill>
                <a:latin typeface="Lato Light" panose="020F0302020204030203" pitchFamily="34" charset="0"/>
                <a:ea typeface="Lato"/>
                <a:cs typeface="Lato"/>
                <a:sym typeface="Lato"/>
              </a:rPr>
              <a:t>yttersta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pedagogiska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ansvaret</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30000" y="-61427"/>
            <a:ext cx="6858000" cy="10287000"/>
            <a:chOff x="0" y="0"/>
            <a:chExt cx="9144000" cy="13716000"/>
          </a:xfrm>
        </p:grpSpPr>
        <p:sp>
          <p:nvSpPr>
            <p:cNvPr id="3" name="Freeform 3"/>
            <p:cNvSpPr/>
            <p:nvPr/>
          </p:nvSpPr>
          <p:spPr>
            <a:xfrm>
              <a:off x="0" y="0"/>
              <a:ext cx="9144000" cy="13716000"/>
            </a:xfrm>
            <a:custGeom>
              <a:avLst/>
              <a:gdLst/>
              <a:ahLst/>
              <a:cxnLst/>
              <a:rect l="l" t="t" r="r" b="b"/>
              <a:pathLst>
                <a:path w="9144000" h="13716000">
                  <a:moveTo>
                    <a:pt x="0" y="0"/>
                  </a:moveTo>
                  <a:lnTo>
                    <a:pt x="9144000" y="0"/>
                  </a:lnTo>
                  <a:lnTo>
                    <a:pt x="9144000" y="13716000"/>
                  </a:lnTo>
                  <a:lnTo>
                    <a:pt x="0" y="13716000"/>
                  </a:lnTo>
                  <a:lnTo>
                    <a:pt x="0" y="0"/>
                  </a:lnTo>
                  <a:close/>
                </a:path>
              </a:pathLst>
            </a:custGeom>
            <a:blipFill>
              <a:blip r:embed="rId4"/>
              <a:stretch>
                <a:fillRect/>
              </a:stretch>
            </a:blipFill>
          </p:spPr>
          <p:txBody>
            <a:bodyPr/>
            <a:lstStyle/>
            <a:p>
              <a:endParaRPr lang="es-ES"/>
            </a:p>
          </p:txBody>
        </p:sp>
      </p:grpSp>
      <p:grpSp>
        <p:nvGrpSpPr>
          <p:cNvPr id="4" name="Group 4"/>
          <p:cNvGrpSpPr/>
          <p:nvPr/>
        </p:nvGrpSpPr>
        <p:grpSpPr>
          <a:xfrm>
            <a:off x="14965994" y="349444"/>
            <a:ext cx="2799445" cy="1224267"/>
            <a:chOff x="0" y="0"/>
            <a:chExt cx="3732593" cy="1632356"/>
          </a:xfrm>
        </p:grpSpPr>
        <p:sp>
          <p:nvSpPr>
            <p:cNvPr id="5" name="Freeform 5" descr="En logotyp med en persons huvud inuti en cirkel.  Det AI-genererade innehållet kan vara felaktigt."/>
            <p:cNvSpPr/>
            <p:nvPr/>
          </p:nvSpPr>
          <p:spPr>
            <a:xfrm>
              <a:off x="0" y="0"/>
              <a:ext cx="3732657" cy="1632331"/>
            </a:xfrm>
            <a:custGeom>
              <a:avLst/>
              <a:gdLst/>
              <a:ahLst/>
              <a:cxnLst/>
              <a:rect l="l" t="t" r="r" b="b"/>
              <a:pathLst>
                <a:path w="3732657" h="1632331">
                  <a:moveTo>
                    <a:pt x="0" y="0"/>
                  </a:moveTo>
                  <a:lnTo>
                    <a:pt x="3732657" y="0"/>
                  </a:lnTo>
                  <a:lnTo>
                    <a:pt x="3732657" y="1632331"/>
                  </a:lnTo>
                  <a:lnTo>
                    <a:pt x="0" y="1632331"/>
                  </a:lnTo>
                  <a:lnTo>
                    <a:pt x="0" y="0"/>
                  </a:lnTo>
                  <a:close/>
                </a:path>
              </a:pathLst>
            </a:custGeom>
            <a:blipFill>
              <a:blip r:embed="rId5"/>
              <a:stretch>
                <a:fillRect r="1" b="-1"/>
              </a:stretch>
            </a:blipFill>
          </p:spPr>
          <p:txBody>
            <a:bodyPr/>
            <a:lstStyle/>
            <a:p>
              <a:endParaRPr lang="es-ES"/>
            </a:p>
          </p:txBody>
        </p:sp>
      </p:grpSp>
      <p:sp>
        <p:nvSpPr>
          <p:cNvPr id="6" name="TextBox 6"/>
          <p:cNvSpPr txBox="1"/>
          <p:nvPr/>
        </p:nvSpPr>
        <p:spPr>
          <a:xfrm>
            <a:off x="1028700" y="1038225"/>
            <a:ext cx="8771582"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TRÄNARENS ROLL SOM KRITISK MEDLARE</a:t>
            </a:r>
          </a:p>
        </p:txBody>
      </p:sp>
      <p:sp>
        <p:nvSpPr>
          <p:cNvPr id="7" name="TextBox 7"/>
          <p:cNvSpPr txBox="1"/>
          <p:nvPr/>
        </p:nvSpPr>
        <p:spPr>
          <a:xfrm>
            <a:off x="1028700" y="3050363"/>
            <a:ext cx="9458257" cy="4063420"/>
          </a:xfrm>
          <a:prstGeom prst="rect">
            <a:avLst/>
          </a:prstGeom>
        </p:spPr>
        <p:txBody>
          <a:bodyPr lIns="0" tIns="0" rIns="0" bIns="0" rtlCol="0" anchor="t">
            <a:spAutoFit/>
          </a:bodyPr>
          <a:lstStyle/>
          <a:p>
            <a:pPr>
              <a:lnSpc>
                <a:spcPts val="2880"/>
              </a:lnSpc>
              <a:spcBef>
                <a:spcPct val="0"/>
              </a:spcBef>
            </a:pPr>
            <a:r>
              <a:rPr lang="en-US" sz="2400" dirty="0" err="1">
                <a:solidFill>
                  <a:srgbClr val="000000"/>
                </a:solidFill>
                <a:latin typeface="Lato Light"/>
                <a:sym typeface="Lato Light"/>
              </a:rPr>
              <a:t>Användningen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yrkesutbildning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minskar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ert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tvärtom</a:t>
            </a:r>
            <a:r>
              <a:rPr lang="en-US" sz="2400" dirty="0">
                <a:solidFill>
                  <a:srgbClr val="000000"/>
                </a:solidFill>
                <a:latin typeface="Lato Light"/>
                <a:sym typeface="Lato Light"/>
              </a:rPr>
              <a:t> </a:t>
            </a:r>
            <a:r>
              <a:rPr lang="en-US" sz="2400" dirty="0" err="1">
                <a:solidFill>
                  <a:srgbClr val="000000"/>
                </a:solidFill>
                <a:latin typeface="Lato Light"/>
                <a:sym typeface="Lato Light"/>
              </a:rPr>
              <a:t>gör</a:t>
            </a:r>
            <a:r>
              <a:rPr lang="en-US" sz="2400" dirty="0">
                <a:solidFill>
                  <a:srgbClr val="000000"/>
                </a:solidFill>
                <a:latin typeface="Lato Light"/>
                <a:sym typeface="Lato Light"/>
              </a:rPr>
              <a:t> det den </a:t>
            </a:r>
            <a:r>
              <a:rPr lang="en-US" sz="2400" dirty="0" err="1">
                <a:solidFill>
                  <a:srgbClr val="000000"/>
                </a:solidFill>
                <a:latin typeface="Lato Light"/>
                <a:sym typeface="Lato Light"/>
              </a:rPr>
              <a:t>ännu</a:t>
            </a:r>
            <a:r>
              <a:rPr lang="en-US" sz="2400" dirty="0">
                <a:solidFill>
                  <a:srgbClr val="000000"/>
                </a:solidFill>
                <a:latin typeface="Lato Light"/>
                <a:sym typeface="Lato Light"/>
              </a:rPr>
              <a:t> </a:t>
            </a:r>
            <a:r>
              <a:rPr lang="en-US" sz="2400" dirty="0" err="1">
                <a:solidFill>
                  <a:srgbClr val="000000"/>
                </a:solidFill>
                <a:latin typeface="Lato Light"/>
                <a:sym typeface="Lato Light"/>
              </a:rPr>
              <a:t>viktigare</a:t>
            </a:r>
            <a:r>
              <a:rPr lang="en-US" sz="2400" dirty="0">
                <a:solidFill>
                  <a:srgbClr val="000000"/>
                </a:solidFill>
                <a:latin typeface="Lato Light"/>
                <a:sym typeface="Lato Light"/>
              </a:rPr>
              <a:t>. AI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utbildningsmedel</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ett</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stödverktyg</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varken</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pedagogisk</a:t>
            </a:r>
            <a:r>
              <a:rPr lang="en-US" sz="2400" dirty="0">
                <a:solidFill>
                  <a:srgbClr val="000000"/>
                </a:solidFill>
                <a:latin typeface="Lato Light"/>
                <a:sym typeface="Lato Light"/>
              </a:rPr>
              <a:t> </a:t>
            </a:r>
            <a:r>
              <a:rPr lang="en-US" sz="2400" dirty="0" err="1">
                <a:solidFill>
                  <a:srgbClr val="000000"/>
                </a:solidFill>
                <a:latin typeface="Lato Light"/>
                <a:sym typeface="Lato Light"/>
              </a:rPr>
              <a:t>urskiljning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moraliskt</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Därför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deras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grundläggande</a:t>
            </a:r>
            <a:r>
              <a:rPr lang="en-US" sz="2400" dirty="0">
                <a:solidFill>
                  <a:srgbClr val="000000"/>
                </a:solidFill>
                <a:latin typeface="Lato Light"/>
                <a:sym typeface="Lato Light"/>
              </a:rPr>
              <a:t> roll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viktig</a:t>
            </a:r>
            <a:r>
              <a:rPr lang="en-US" sz="2400" dirty="0">
                <a:solidFill>
                  <a:srgbClr val="000000"/>
                </a:solidFill>
                <a:latin typeface="Lato Light"/>
                <a:sym typeface="Lato Light"/>
              </a:rPr>
              <a:t> </a:t>
            </a:r>
            <a:r>
              <a:rPr lang="en-US" sz="2400" dirty="0" err="1">
                <a:solidFill>
                  <a:srgbClr val="000000"/>
                </a:solidFill>
                <a:latin typeface="Lato Light"/>
                <a:sym typeface="Lato Light"/>
              </a:rPr>
              <a:t>medlare</a:t>
            </a:r>
            <a:r>
              <a:rPr lang="en-US" sz="2400" dirty="0">
                <a:solidFill>
                  <a:srgbClr val="000000"/>
                </a:solidFill>
                <a:latin typeface="Lato Light"/>
                <a:sym typeface="Lato Light"/>
              </a:rPr>
              <a:t> </a:t>
            </a:r>
            <a:r>
              <a:rPr lang="en-US" sz="2400" dirty="0" err="1">
                <a:solidFill>
                  <a:srgbClr val="000000"/>
                </a:solidFill>
                <a:latin typeface="Lato Light"/>
                <a:sym typeface="Lato Light"/>
              </a:rPr>
              <a:t>mellan</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teknik</a:t>
            </a:r>
            <a:r>
              <a:rPr lang="en-US" sz="2400" dirty="0">
                <a:solidFill>
                  <a:srgbClr val="000000"/>
                </a:solidFill>
                <a:latin typeface="Lato Light"/>
                <a:sym typeface="Lato Light"/>
              </a:rPr>
              <a:t>, </a:t>
            </a:r>
            <a:r>
              <a:rPr lang="en-US" sz="2400" dirty="0" err="1">
                <a:solidFill>
                  <a:srgbClr val="000000"/>
                </a:solidFill>
                <a:latin typeface="Lato Light"/>
                <a:sym typeface="Lato Light"/>
              </a:rPr>
              <a:t>elever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utbildningsmål</a:t>
            </a:r>
            <a:r>
              <a:rPr lang="en-US" sz="2400" dirty="0">
                <a:solidFill>
                  <a:srgbClr val="000000"/>
                </a:solidFill>
                <a:latin typeface="Lato Light"/>
                <a:sym typeface="Lato Light"/>
              </a:rPr>
              <a:t> </a:t>
            </a:r>
            <a:r>
              <a:rPr lang="en-US" sz="2400" dirty="0" err="1">
                <a:solidFill>
                  <a:srgbClr val="000000"/>
                </a:solidFill>
                <a:latin typeface="Lato Light"/>
                <a:sym typeface="Lato Light"/>
              </a:rPr>
              <a:t>avgörande</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2880"/>
              </a:lnSpc>
              <a:spcBef>
                <a:spcPct val="0"/>
              </a:spcBef>
            </a:pPr>
            <a:r>
              <a:rPr lang="en-US" sz="2400" dirty="0" err="1">
                <a:solidFill>
                  <a:srgbClr val="000000"/>
                </a:solidFill>
                <a:latin typeface="Lato Light"/>
                <a:sym typeface="Lato Light"/>
              </a:rPr>
              <a:t>Rekommendationer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genereras</a:t>
            </a:r>
            <a:r>
              <a:rPr lang="en-US" sz="2400" dirty="0">
                <a:solidFill>
                  <a:srgbClr val="000000"/>
                </a:solidFill>
                <a:latin typeface="Lato Light"/>
                <a:sym typeface="Lato Light"/>
              </a:rPr>
              <a:t> av AI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aldrig</a:t>
            </a:r>
            <a:r>
              <a:rPr lang="en-US" sz="2400" dirty="0">
                <a:solidFill>
                  <a:srgbClr val="000000"/>
                </a:solidFill>
                <a:latin typeface="Lato Light"/>
                <a:sym typeface="Lato Light"/>
              </a:rPr>
              <a:t> </a:t>
            </a:r>
            <a:r>
              <a:rPr lang="en-US" sz="2400" dirty="0" err="1">
                <a:solidFill>
                  <a:srgbClr val="000000"/>
                </a:solidFill>
                <a:latin typeface="Lato Light"/>
                <a:sym typeface="Lato Light"/>
              </a:rPr>
              <a:t>accepteras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automatiskt</a:t>
            </a:r>
            <a:r>
              <a:rPr lang="en-US" sz="2400" dirty="0">
                <a:solidFill>
                  <a:srgbClr val="000000"/>
                </a:solidFill>
                <a:latin typeface="Lato Light"/>
                <a:sym typeface="Lato Light"/>
              </a:rPr>
              <a:t>: de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alltid</a:t>
            </a:r>
            <a:r>
              <a:rPr lang="en-US" sz="2400" dirty="0">
                <a:solidFill>
                  <a:srgbClr val="000000"/>
                </a:solidFill>
                <a:latin typeface="Lato Light"/>
                <a:sym typeface="Lato Light"/>
              </a:rPr>
              <a:t> </a:t>
            </a:r>
            <a:r>
              <a:rPr lang="en-US" sz="2400" dirty="0" err="1">
                <a:solidFill>
                  <a:srgbClr val="000000"/>
                </a:solidFill>
                <a:latin typeface="Lato Light"/>
                <a:sym typeface="Lato Light"/>
              </a:rPr>
              <a:t>tolkas</a:t>
            </a:r>
            <a:r>
              <a:rPr lang="en-US" sz="2400" dirty="0">
                <a:solidFill>
                  <a:srgbClr val="000000"/>
                </a:solidFill>
                <a:latin typeface="Lato Light"/>
                <a:sym typeface="Lato Light"/>
              </a:rPr>
              <a:t>, </a:t>
            </a:r>
            <a:r>
              <a:rPr lang="en-US" sz="2400" dirty="0" err="1">
                <a:solidFill>
                  <a:srgbClr val="000000"/>
                </a:solidFill>
                <a:latin typeface="Lato Light"/>
                <a:sym typeface="Lato Light"/>
              </a:rPr>
              <a:t>kontextualiseras</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utvärderas</a:t>
            </a:r>
            <a:r>
              <a:rPr lang="en-US" sz="2400" dirty="0">
                <a:solidFill>
                  <a:srgbClr val="000000"/>
                </a:solidFill>
                <a:latin typeface="Lato Light"/>
                <a:sym typeface="Lato Light"/>
              </a:rPr>
              <a:t> mot </a:t>
            </a:r>
            <a:r>
              <a:rPr lang="en-US" sz="2400" dirty="0" err="1">
                <a:solidFill>
                  <a:srgbClr val="000000"/>
                </a:solidFill>
                <a:latin typeface="Lato Light"/>
                <a:sym typeface="Lato Light"/>
              </a:rPr>
              <a:t>bakgrund</a:t>
            </a:r>
            <a:r>
              <a:rPr lang="en-US" sz="2400" dirty="0">
                <a:solidFill>
                  <a:srgbClr val="000000"/>
                </a:solidFill>
                <a:latin typeface="Lato Light"/>
                <a:sym typeface="Lato Light"/>
              </a:rPr>
              <a:t> av </a:t>
            </a:r>
            <a:r>
              <a:rPr lang="en-US" sz="2400" dirty="0" err="1">
                <a:solidFill>
                  <a:srgbClr val="000000"/>
                </a:solidFill>
                <a:latin typeface="Lato Light"/>
                <a:sym typeface="Lato Light"/>
              </a:rPr>
              <a:t>pedagogisk</a:t>
            </a:r>
            <a:r>
              <a:rPr lang="en-US" sz="2400" dirty="0">
                <a:solidFill>
                  <a:srgbClr val="000000"/>
                </a:solidFill>
                <a:latin typeface="Lato Light"/>
                <a:sym typeface="Lato Light"/>
              </a:rPr>
              <a:t> </a:t>
            </a:r>
            <a:r>
              <a:rPr lang="en-US" sz="2400" dirty="0" err="1">
                <a:solidFill>
                  <a:srgbClr val="000000"/>
                </a:solidFill>
                <a:latin typeface="Lato Light"/>
                <a:sym typeface="Lato Light"/>
              </a:rPr>
              <a:t>erfarenhet</a:t>
            </a:r>
            <a:r>
              <a:rPr lang="en-US" sz="2400" dirty="0">
                <a:solidFill>
                  <a:srgbClr val="000000"/>
                </a:solidFill>
                <a:latin typeface="Lato Light"/>
                <a:sym typeface="Lato Light"/>
              </a:rPr>
              <a:t>.</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951466" y="7004536"/>
            <a:ext cx="4307834" cy="2253764"/>
            <a:chOff x="0" y="0"/>
            <a:chExt cx="5743778" cy="3005018"/>
          </a:xfrm>
        </p:grpSpPr>
        <p:sp>
          <p:nvSpPr>
            <p:cNvPr id="3" name="Freeform 3"/>
            <p:cNvSpPr/>
            <p:nvPr/>
          </p:nvSpPr>
          <p:spPr>
            <a:xfrm>
              <a:off x="0" y="0"/>
              <a:ext cx="5743829" cy="3005069"/>
            </a:xfrm>
            <a:custGeom>
              <a:avLst/>
              <a:gdLst/>
              <a:ahLst/>
              <a:cxnLst/>
              <a:rect l="l" t="t" r="r" b="b"/>
              <a:pathLst>
                <a:path w="5743829" h="3005069">
                  <a:moveTo>
                    <a:pt x="0" y="751204"/>
                  </a:moveTo>
                  <a:lnTo>
                    <a:pt x="4241292" y="751204"/>
                  </a:lnTo>
                  <a:lnTo>
                    <a:pt x="4241292" y="0"/>
                  </a:lnTo>
                  <a:lnTo>
                    <a:pt x="5743829" y="1502534"/>
                  </a:lnTo>
                  <a:lnTo>
                    <a:pt x="4241292" y="3005069"/>
                  </a:lnTo>
                  <a:lnTo>
                    <a:pt x="4241292" y="2253738"/>
                  </a:lnTo>
                  <a:lnTo>
                    <a:pt x="0" y="2253738"/>
                  </a:lnTo>
                  <a:close/>
                </a:path>
              </a:pathLst>
            </a:custGeom>
            <a:solidFill>
              <a:srgbClr val="FFC000"/>
            </a:solidFill>
            <a:ln w="38100" cap="sq">
              <a:solidFill>
                <a:srgbClr val="6B2926"/>
              </a:solidFill>
              <a:prstDash val="solid"/>
              <a:miter/>
            </a:ln>
          </p:spPr>
          <p:txBody>
            <a:bodyPr/>
            <a:lstStyle/>
            <a:p>
              <a:endParaRPr lang="es-ES"/>
            </a:p>
          </p:txBody>
        </p:sp>
        <p:sp>
          <p:nvSpPr>
            <p:cNvPr id="4" name="TextBox 4"/>
            <p:cNvSpPr txBox="1"/>
            <p:nvPr/>
          </p:nvSpPr>
          <p:spPr>
            <a:xfrm>
              <a:off x="0" y="-9525"/>
              <a:ext cx="5743778" cy="3014543"/>
            </a:xfrm>
            <a:prstGeom prst="rect">
              <a:avLst/>
            </a:prstGeom>
          </p:spPr>
          <p:txBody>
            <a:bodyPr lIns="50800" tIns="50800" rIns="50800" bIns="50800" rtlCol="0" anchor="ctr"/>
            <a:lstStyle/>
            <a:p>
              <a:pPr marL="0" lvl="0" indent="0" algn="ctr">
                <a:lnSpc>
                  <a:spcPts val="3600"/>
                </a:lnSpc>
                <a:spcBef>
                  <a:spcPct val="0"/>
                </a:spcBef>
              </a:pPr>
              <a:r>
                <a:rPr lang="en-US" sz="3000" b="1" u="sng" strike="noStrike">
                  <a:solidFill>
                    <a:srgbClr val="FFFFFF"/>
                  </a:solidFill>
                  <a:latin typeface="Lato Bold"/>
                  <a:ea typeface="Lato Bold"/>
                  <a:cs typeface="Lato Bold"/>
                  <a:sym typeface="Lato Bold"/>
                  <a:hlinkClick r:id="rId4" tooltip="https://docs.google.com/forms/d/e/1FAIpQLSf7amDDNkVsEShy57JwJCObuNDvh1s-xJ46R6AAICX7DFDQxQ/viewform"/>
                </a:rPr>
                <a:t>Testa</a:t>
              </a:r>
            </a:p>
          </p:txBody>
        </p:sp>
      </p:grpSp>
      <p:sp>
        <p:nvSpPr>
          <p:cNvPr id="5" name="TextBox 5"/>
          <p:cNvSpPr txBox="1"/>
          <p:nvPr/>
        </p:nvSpPr>
        <p:spPr>
          <a:xfrm>
            <a:off x="953827" y="2247900"/>
            <a:ext cx="9311600" cy="4435317"/>
          </a:xfrm>
          <a:prstGeom prst="rect">
            <a:avLst/>
          </a:prstGeom>
        </p:spPr>
        <p:txBody>
          <a:bodyPr lIns="0" tIns="0" rIns="0" bIns="0" rtlCol="0" anchor="t">
            <a:spAutoFit/>
          </a:bodyPr>
          <a:lstStyle/>
          <a:p>
            <a:pPr marL="0" lvl="1" indent="-217171">
              <a:lnSpc>
                <a:spcPts val="2880"/>
              </a:lnSpc>
              <a:spcBef>
                <a:spcPct val="0"/>
              </a:spcBef>
            </a:pPr>
            <a:r>
              <a:rPr lang="en-US" sz="2400" dirty="0">
                <a:solidFill>
                  <a:srgbClr val="000000"/>
                </a:solidFill>
                <a:latin typeface="Lato Light"/>
                <a:sym typeface="Lato Light"/>
              </a:rPr>
              <a:t>Som </a:t>
            </a:r>
            <a:r>
              <a:rPr lang="en-US" sz="2400" dirty="0" err="1">
                <a:solidFill>
                  <a:srgbClr val="000000"/>
                </a:solidFill>
                <a:latin typeface="Lato Light"/>
                <a:sym typeface="Lato Light"/>
              </a:rPr>
              <a:t>lärare</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din roll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bredare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främja</a:t>
            </a:r>
            <a:r>
              <a:rPr lang="en-US" sz="2400" dirty="0">
                <a:solidFill>
                  <a:srgbClr val="000000"/>
                </a:solidFill>
                <a:latin typeface="Lato Light"/>
                <a:sym typeface="Lato Light"/>
              </a:rPr>
              <a:t> </a:t>
            </a:r>
            <a:r>
              <a:rPr lang="en-US" sz="2400" dirty="0" err="1">
                <a:solidFill>
                  <a:srgbClr val="000000"/>
                </a:solidFill>
                <a:latin typeface="Lato Light"/>
                <a:sym typeface="Lato Light"/>
              </a:rPr>
              <a:t>medveten</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användning</a:t>
            </a:r>
            <a:r>
              <a:rPr lang="en-US" sz="2400" dirty="0">
                <a:solidFill>
                  <a:srgbClr val="000000"/>
                </a:solidFill>
                <a:latin typeface="Lato Light"/>
                <a:sym typeface="Lato Light"/>
              </a:rPr>
              <a:t> av AI, </a:t>
            </a:r>
            <a:r>
              <a:rPr lang="en-US" sz="2400" dirty="0" err="1">
                <a:solidFill>
                  <a:srgbClr val="000000"/>
                </a:solidFill>
                <a:latin typeface="Lato Light"/>
                <a:sym typeface="Lato Light"/>
              </a:rPr>
              <a:t>hjälpa</a:t>
            </a:r>
            <a:r>
              <a:rPr lang="en-US" sz="2400" dirty="0">
                <a:solidFill>
                  <a:srgbClr val="000000"/>
                </a:solidFill>
                <a:latin typeface="Lato Light"/>
                <a:sym typeface="Lato Light"/>
              </a:rPr>
              <a:t> </a:t>
            </a:r>
            <a:r>
              <a:rPr lang="en-US" sz="2400" dirty="0" err="1">
                <a:solidFill>
                  <a:srgbClr val="000000"/>
                </a:solidFill>
                <a:latin typeface="Lato Light"/>
                <a:sym typeface="Lato Light"/>
              </a:rPr>
              <a:t>elever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kollegor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utveckla</a:t>
            </a:r>
            <a:r>
              <a:rPr lang="en-US" sz="2400" dirty="0">
                <a:solidFill>
                  <a:srgbClr val="000000"/>
                </a:solidFill>
                <a:latin typeface="Lato Light"/>
                <a:sym typeface="Lato Light"/>
              </a:rPr>
              <a:t> </a:t>
            </a:r>
            <a:r>
              <a:rPr lang="en-US" sz="2400" dirty="0" err="1">
                <a:solidFill>
                  <a:srgbClr val="000000"/>
                </a:solidFill>
                <a:latin typeface="Lato Light"/>
                <a:sym typeface="Lato Light"/>
              </a:rPr>
              <a:t>självständigt</a:t>
            </a:r>
            <a:r>
              <a:rPr lang="en-US" sz="2400" dirty="0">
                <a:solidFill>
                  <a:srgbClr val="000000"/>
                </a:solidFill>
                <a:latin typeface="Lato Light"/>
                <a:sym typeface="Lato Light"/>
              </a:rPr>
              <a:t> </a:t>
            </a:r>
            <a:r>
              <a:rPr lang="en-US" sz="2400" dirty="0" err="1">
                <a:solidFill>
                  <a:srgbClr val="000000"/>
                </a:solidFill>
                <a:latin typeface="Lato Light"/>
                <a:sym typeface="Lato Light"/>
              </a:rPr>
              <a:t>omdöme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övervinna</a:t>
            </a:r>
            <a:r>
              <a:rPr lang="en-US" sz="2400" dirty="0">
                <a:solidFill>
                  <a:srgbClr val="000000"/>
                </a:solidFill>
                <a:latin typeface="Lato Light"/>
                <a:sym typeface="Lato Light"/>
              </a:rPr>
              <a:t> </a:t>
            </a:r>
            <a:r>
              <a:rPr lang="en-US" sz="2400" dirty="0" err="1">
                <a:solidFill>
                  <a:srgbClr val="000000"/>
                </a:solidFill>
                <a:latin typeface="Lato Light"/>
                <a:sym typeface="Lato Light"/>
              </a:rPr>
              <a:t>idén</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teknik</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neutral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ofelbar</a:t>
            </a:r>
            <a:r>
              <a:rPr lang="en-US" sz="2400" dirty="0">
                <a:solidFill>
                  <a:srgbClr val="000000"/>
                </a:solidFill>
                <a:latin typeface="Lato Light"/>
                <a:sym typeface="Lato Light"/>
              </a:rPr>
              <a:t>.</a:t>
            </a:r>
          </a:p>
          <a:p>
            <a:pPr marL="0" lvl="1" indent="-217171">
              <a:lnSpc>
                <a:spcPts val="2880"/>
              </a:lnSpc>
              <a:spcBef>
                <a:spcPct val="0"/>
              </a:spcBef>
            </a:pPr>
            <a:endParaRPr lang="en-US" sz="2400" dirty="0">
              <a:solidFill>
                <a:srgbClr val="000000"/>
              </a:solidFill>
              <a:latin typeface="Lato Light"/>
              <a:sym typeface="Lato Light"/>
            </a:endParaRPr>
          </a:p>
          <a:p>
            <a:pPr marL="0" lvl="1" indent="-217171">
              <a:lnSpc>
                <a:spcPts val="2880"/>
              </a:lnSpc>
              <a:spcBef>
                <a:spcPct val="0"/>
              </a:spcBef>
            </a:pPr>
            <a:r>
              <a:rPr lang="en-US" sz="2400" dirty="0">
                <a:solidFill>
                  <a:srgbClr val="000000"/>
                </a:solidFill>
                <a:latin typeface="Lato Light"/>
                <a:sym typeface="Lato Light"/>
              </a:rPr>
              <a:t>Detta </a:t>
            </a:r>
            <a:r>
              <a:rPr lang="en-US" sz="2400" dirty="0" err="1">
                <a:solidFill>
                  <a:srgbClr val="000000"/>
                </a:solidFill>
                <a:latin typeface="Lato Light"/>
                <a:sym typeface="Lato Light"/>
              </a:rPr>
              <a:t>innebär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veta</a:t>
            </a:r>
            <a:r>
              <a:rPr lang="en-US" sz="2400" dirty="0">
                <a:solidFill>
                  <a:srgbClr val="000000"/>
                </a:solidFill>
                <a:latin typeface="Lato Light"/>
                <a:sym typeface="Lato Light"/>
              </a:rPr>
              <a:t> </a:t>
            </a:r>
            <a:r>
              <a:rPr lang="en-US" sz="2400" dirty="0" err="1">
                <a:solidFill>
                  <a:srgbClr val="000000"/>
                </a:solidFill>
                <a:latin typeface="Lato Light"/>
                <a:sym typeface="Lato Light"/>
              </a:rPr>
              <a:t>hur</a:t>
            </a:r>
            <a:r>
              <a:rPr lang="en-US" sz="2400" dirty="0">
                <a:solidFill>
                  <a:srgbClr val="000000"/>
                </a:solidFill>
                <a:latin typeface="Lato Light"/>
                <a:sym typeface="Lato Light"/>
              </a:rPr>
              <a:t> man:</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känna</a:t>
            </a:r>
            <a:r>
              <a:rPr lang="en-US" sz="2400" dirty="0">
                <a:solidFill>
                  <a:srgbClr val="000000"/>
                </a:solidFill>
                <a:latin typeface="Lato Light"/>
                <a:sym typeface="Lato Light"/>
              </a:rPr>
              <a:t> </a:t>
            </a:r>
            <a:r>
              <a:rPr lang="en-US" sz="2400" dirty="0" err="1">
                <a:solidFill>
                  <a:srgbClr val="000000"/>
                </a:solidFill>
                <a:latin typeface="Lato Light"/>
                <a:sym typeface="Lato Light"/>
              </a:rPr>
              <a:t>igen</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tolka</a:t>
            </a:r>
            <a:r>
              <a:rPr lang="en-US" sz="2400" dirty="0">
                <a:solidFill>
                  <a:srgbClr val="000000"/>
                </a:solidFill>
                <a:latin typeface="Lato Light"/>
                <a:sym typeface="Lato Light"/>
              </a:rPr>
              <a:t> information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genereras</a:t>
            </a:r>
            <a:r>
              <a:rPr lang="en-US" sz="2400" dirty="0">
                <a:solidFill>
                  <a:srgbClr val="000000"/>
                </a:solidFill>
                <a:latin typeface="Lato Light"/>
                <a:sym typeface="Lato Light"/>
              </a:rPr>
              <a:t> av AI.</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Utvärdera</a:t>
            </a:r>
            <a:r>
              <a:rPr lang="en-US" sz="2400" dirty="0">
                <a:solidFill>
                  <a:srgbClr val="000000"/>
                </a:solidFill>
                <a:latin typeface="Lato Light"/>
                <a:sym typeface="Lato Light"/>
              </a:rPr>
              <a:t> </a:t>
            </a:r>
            <a:r>
              <a:rPr lang="en-US" sz="2400" dirty="0" err="1">
                <a:solidFill>
                  <a:srgbClr val="000000"/>
                </a:solidFill>
                <a:latin typeface="Lato Light"/>
                <a:sym typeface="Lato Light"/>
              </a:rPr>
              <a:t>resultaten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kritiskt</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fatta</a:t>
            </a:r>
            <a:r>
              <a:rPr lang="en-US" sz="2400" dirty="0">
                <a:solidFill>
                  <a:srgbClr val="000000"/>
                </a:solidFill>
                <a:latin typeface="Lato Light"/>
                <a:sym typeface="Lato Light"/>
              </a:rPr>
              <a:t> </a:t>
            </a:r>
            <a:r>
              <a:rPr lang="en-US" sz="2400" dirty="0" err="1">
                <a:solidFill>
                  <a:srgbClr val="000000"/>
                </a:solidFill>
                <a:latin typeface="Lato Light"/>
                <a:sym typeface="Lato Light"/>
              </a:rPr>
              <a:t>välgrundade</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inom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a:t>
            </a:r>
          </a:p>
          <a:p>
            <a:pPr lvl="1" indent="-457200">
              <a:lnSpc>
                <a:spcPts val="2880"/>
              </a:lnSpc>
              <a:spcBef>
                <a:spcPct val="0"/>
              </a:spcBef>
              <a:buFont typeface="+mj-lt"/>
              <a:buAutoNum type="arabicPeriod"/>
            </a:pPr>
            <a:r>
              <a:rPr lang="en-US" sz="2400" dirty="0" err="1">
                <a:solidFill>
                  <a:srgbClr val="000000"/>
                </a:solidFill>
                <a:latin typeface="Lato Light"/>
                <a:sym typeface="Lato Light"/>
              </a:rPr>
              <a:t>Att</a:t>
            </a:r>
            <a:r>
              <a:rPr lang="en-US" sz="2400" dirty="0">
                <a:solidFill>
                  <a:srgbClr val="000000"/>
                </a:solidFill>
                <a:latin typeface="Lato Light"/>
                <a:sym typeface="Lato Light"/>
              </a:rPr>
              <a:t> ta </a:t>
            </a:r>
            <a:r>
              <a:rPr lang="en-US" sz="2400" dirty="0" err="1">
                <a:solidFill>
                  <a:srgbClr val="000000"/>
                </a:solidFill>
                <a:latin typeface="Lato Light"/>
                <a:sym typeface="Lato Light"/>
              </a:rPr>
              <a:t>ansvar</a:t>
            </a:r>
            <a:r>
              <a:rPr lang="en-US" sz="2400" dirty="0">
                <a:solidFill>
                  <a:srgbClr val="000000"/>
                </a:solidFill>
                <a:latin typeface="Lato Light"/>
                <a:sym typeface="Lato Light"/>
              </a:rPr>
              <a:t> för </a:t>
            </a:r>
            <a:r>
              <a:rPr lang="en-US" sz="2400" dirty="0" err="1">
                <a:solidFill>
                  <a:srgbClr val="000000"/>
                </a:solidFill>
                <a:latin typeface="Lato Light"/>
                <a:sym typeface="Lato Light"/>
              </a:rPr>
              <a:t>utbildningsbeslut</a:t>
            </a:r>
            <a:r>
              <a:rPr lang="en-US" sz="2400" dirty="0">
                <a:solidFill>
                  <a:srgbClr val="000000"/>
                </a:solidFill>
                <a:latin typeface="Lato Light"/>
                <a:sym typeface="Lato Light"/>
              </a:rPr>
              <a:t>.</a:t>
            </a:r>
          </a:p>
          <a:p>
            <a:pPr marL="0" lvl="1" indent="-217171">
              <a:lnSpc>
                <a:spcPts val="2880"/>
              </a:lnSpc>
              <a:spcBef>
                <a:spcPct val="0"/>
              </a:spcBef>
            </a:pPr>
            <a:endParaRPr lang="en-US" sz="2400" dirty="0">
              <a:solidFill>
                <a:srgbClr val="000000"/>
              </a:solidFill>
              <a:latin typeface="Lato Light"/>
              <a:sym typeface="Lato Light"/>
            </a:endParaRPr>
          </a:p>
          <a:p>
            <a:pPr marL="0" lvl="1" indent="-217171">
              <a:lnSpc>
                <a:spcPts val="2880"/>
              </a:lnSpc>
              <a:spcBef>
                <a:spcPct val="0"/>
              </a:spcBef>
            </a:pP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stödja</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utbildningsprocessen</a:t>
            </a:r>
            <a:r>
              <a:rPr lang="en-US" sz="2400" dirty="0">
                <a:solidFill>
                  <a:srgbClr val="000000"/>
                </a:solidFill>
                <a:latin typeface="Lato Light"/>
                <a:sym typeface="Lato Light"/>
              </a:rPr>
              <a:t>, men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relevansen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besluten</a:t>
            </a:r>
            <a:r>
              <a:rPr lang="en-US" sz="2400" dirty="0">
                <a:solidFill>
                  <a:srgbClr val="000000"/>
                </a:solidFill>
                <a:latin typeface="Lato Light"/>
                <a:sym typeface="Lato Light"/>
              </a:rPr>
              <a:t> ligger </a:t>
            </a:r>
            <a:r>
              <a:rPr lang="en-US" sz="2400" dirty="0" err="1">
                <a:solidFill>
                  <a:srgbClr val="000000"/>
                </a:solidFill>
                <a:latin typeface="Lato Light"/>
                <a:sym typeface="Lato Light"/>
              </a:rPr>
              <a:t>alltid</a:t>
            </a:r>
            <a:r>
              <a:rPr lang="en-US" sz="2400" dirty="0">
                <a:solidFill>
                  <a:srgbClr val="000000"/>
                </a:solidFill>
                <a:latin typeface="Lato Light"/>
                <a:sym typeface="Lato Light"/>
              </a:rPr>
              <a:t> hos er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a:t>
            </a:r>
          </a:p>
        </p:txBody>
      </p:sp>
      <p:sp>
        <p:nvSpPr>
          <p:cNvPr id="6" name="Freeform 6"/>
          <p:cNvSpPr/>
          <p:nvPr/>
        </p:nvSpPr>
        <p:spPr>
          <a:xfrm>
            <a:off x="10487733" y="2082848"/>
            <a:ext cx="7497030" cy="4085881"/>
          </a:xfrm>
          <a:custGeom>
            <a:avLst/>
            <a:gdLst/>
            <a:ahLst/>
            <a:cxnLst/>
            <a:rect l="l" t="t" r="r" b="b"/>
            <a:pathLst>
              <a:path w="7497030" h="4085881">
                <a:moveTo>
                  <a:pt x="0" y="0"/>
                </a:moveTo>
                <a:lnTo>
                  <a:pt x="7497030" y="0"/>
                </a:lnTo>
                <a:lnTo>
                  <a:pt x="7497030" y="4085881"/>
                </a:lnTo>
                <a:lnTo>
                  <a:pt x="0" y="408588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s-ES"/>
          </a:p>
        </p:txBody>
      </p:sp>
      <p:sp>
        <p:nvSpPr>
          <p:cNvPr id="7" name="TextBox 7"/>
          <p:cNvSpPr txBox="1"/>
          <p:nvPr/>
        </p:nvSpPr>
        <p:spPr>
          <a:xfrm>
            <a:off x="10932346" y="3129791"/>
            <a:ext cx="6607804" cy="1944370"/>
          </a:xfrm>
          <a:prstGeom prst="rect">
            <a:avLst/>
          </a:prstGeom>
        </p:spPr>
        <p:txBody>
          <a:bodyPr lIns="0" tIns="0" rIns="0" bIns="0" rtlCol="0" anchor="t">
            <a:spAutoFit/>
          </a:bodyPr>
          <a:lstStyle/>
          <a:p>
            <a:pPr marL="0" lvl="0" indent="0" algn="ctr">
              <a:lnSpc>
                <a:spcPts val="3079"/>
              </a:lnSpc>
              <a:spcBef>
                <a:spcPct val="0"/>
              </a:spcBef>
            </a:pPr>
            <a:r>
              <a:rPr lang="en-US" sz="2400" u="none" strike="noStrike" dirty="0" err="1">
                <a:solidFill>
                  <a:srgbClr val="000000"/>
                </a:solidFill>
                <a:latin typeface="Lato Light" panose="020F0302020204030203" pitchFamily="34" charset="0"/>
                <a:ea typeface="Lato"/>
                <a:cs typeface="Lato"/>
                <a:sym typeface="Lato"/>
              </a:rPr>
              <a:t>Läraren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fungerar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en</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viktig</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medlare</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som</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tolkar</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verifierar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resultaten</a:t>
            </a:r>
            <a:r>
              <a:rPr lang="en-US" sz="2400" u="none" strike="noStrike" dirty="0">
                <a:solidFill>
                  <a:srgbClr val="000000"/>
                </a:solidFill>
                <a:latin typeface="Lato Light" panose="020F0302020204030203" pitchFamily="34" charset="0"/>
                <a:ea typeface="Lato"/>
                <a:cs typeface="Lato"/>
                <a:sym typeface="Lato"/>
              </a:rPr>
              <a:t> av AI, </a:t>
            </a:r>
            <a:r>
              <a:rPr lang="en-US" sz="2400" u="none" strike="noStrike" dirty="0" err="1">
                <a:solidFill>
                  <a:srgbClr val="000000"/>
                </a:solidFill>
                <a:latin typeface="Lato Light" panose="020F0302020204030203" pitchFamily="34" charset="0"/>
                <a:ea typeface="Lato"/>
                <a:cs typeface="Lato"/>
                <a:sym typeface="Lato"/>
              </a:rPr>
              <a:t>utövar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mänskligt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omdöme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säkerställer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att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utbildningsbeslut</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förblir</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ansvarsfulla</a:t>
            </a:r>
            <a:r>
              <a:rPr lang="en-US" sz="2400" u="none" strike="noStrike" dirty="0">
                <a:solidFill>
                  <a:srgbClr val="000000"/>
                </a:solidFill>
                <a:latin typeface="Lato Light" panose="020F0302020204030203" pitchFamily="34" charset="0"/>
                <a:ea typeface="Lato"/>
                <a:cs typeface="Lato"/>
                <a:sym typeface="Lato"/>
              </a:rPr>
              <a:t>, </a:t>
            </a:r>
            <a:r>
              <a:rPr lang="en-US" sz="2400" u="none" strike="noStrike" dirty="0" err="1">
                <a:solidFill>
                  <a:srgbClr val="000000"/>
                </a:solidFill>
                <a:latin typeface="Lato Light" panose="020F0302020204030203" pitchFamily="34" charset="0"/>
                <a:ea typeface="Lato"/>
                <a:cs typeface="Lato"/>
                <a:sym typeface="Lato"/>
              </a:rPr>
              <a:t>inkluderande</a:t>
            </a:r>
            <a:r>
              <a:rPr lang="en-US" sz="2400" u="none" strike="noStrike" dirty="0">
                <a:solidFill>
                  <a:srgbClr val="000000"/>
                </a:solidFill>
                <a:latin typeface="Lato Light" panose="020F0302020204030203" pitchFamily="34" charset="0"/>
                <a:ea typeface="Lato"/>
                <a:cs typeface="Lato"/>
                <a:sym typeface="Lato"/>
              </a:rPr>
              <a:t> och </a:t>
            </a:r>
            <a:r>
              <a:rPr lang="en-US" sz="2400" u="none" strike="noStrike" dirty="0" err="1">
                <a:solidFill>
                  <a:srgbClr val="000000"/>
                </a:solidFill>
                <a:latin typeface="Lato Light" panose="020F0302020204030203" pitchFamily="34" charset="0"/>
                <a:ea typeface="Lato"/>
                <a:cs typeface="Lato"/>
                <a:sym typeface="Lato"/>
              </a:rPr>
              <a:t>vägleds</a:t>
            </a:r>
            <a:r>
              <a:rPr lang="en-US" sz="2400" u="none" strike="noStrike" dirty="0">
                <a:solidFill>
                  <a:srgbClr val="000000"/>
                </a:solidFill>
                <a:latin typeface="Lato Light" panose="020F0302020204030203" pitchFamily="34" charset="0"/>
                <a:ea typeface="Lato"/>
                <a:cs typeface="Lato"/>
                <a:sym typeface="Lato"/>
              </a:rPr>
              <a:t> av </a:t>
            </a:r>
            <a:r>
              <a:rPr lang="en-US" sz="2400" u="none" strike="noStrike" dirty="0" err="1">
                <a:solidFill>
                  <a:srgbClr val="000000"/>
                </a:solidFill>
                <a:latin typeface="Lato Light" panose="020F0302020204030203" pitchFamily="34" charset="0"/>
                <a:ea typeface="Lato"/>
                <a:cs typeface="Lato"/>
                <a:sym typeface="Lato"/>
              </a:rPr>
              <a:t>principer</a:t>
            </a:r>
            <a:r>
              <a:rPr lang="en-US" sz="2400" u="none" strike="noStrike" dirty="0">
                <a:solidFill>
                  <a:srgbClr val="000000"/>
                </a:solidFill>
                <a:latin typeface="Lato Light" panose="020F0302020204030203" pitchFamily="34" charset="0"/>
                <a:ea typeface="Lato"/>
                <a:cs typeface="Lato"/>
                <a:sym typeface="Lato"/>
              </a:rPr>
              <a:t> om </a:t>
            </a:r>
            <a:r>
              <a:rPr lang="en-US" sz="2400" u="none" strike="noStrike" dirty="0" err="1">
                <a:solidFill>
                  <a:srgbClr val="000000"/>
                </a:solidFill>
                <a:latin typeface="Lato Light" panose="020F0302020204030203" pitchFamily="34" charset="0"/>
                <a:ea typeface="Lato"/>
                <a:cs typeface="Lato"/>
                <a:sym typeface="Lato"/>
              </a:rPr>
              <a:t>jämlikhet</a:t>
            </a:r>
            <a:r>
              <a:rPr lang="en-US" sz="2400" u="none" strike="noStrike" dirty="0">
                <a:solidFill>
                  <a:srgbClr val="000000"/>
                </a:solidFill>
                <a:latin typeface="Lato Light" panose="020F0302020204030203" pitchFamily="34" charset="0"/>
                <a:ea typeface="Lato"/>
                <a:cs typeface="Lato"/>
                <a:sym typeface="Lato"/>
              </a:rPr>
              <a:t>.</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400300"/>
            <a:ext cx="16060493" cy="4896982"/>
          </a:xfrm>
          <a:prstGeom prst="rect">
            <a:avLst/>
          </a:prstGeom>
        </p:spPr>
        <p:txBody>
          <a:bodyPr lIns="0" tIns="0" rIns="0" bIns="0" rtlCol="0" anchor="t">
            <a:spAutoFit/>
          </a:bodyPr>
          <a:lstStyle/>
          <a:p>
            <a:pPr marL="0" lvl="0" indent="0" algn="l">
              <a:lnSpc>
                <a:spcPts val="4152"/>
              </a:lnSpc>
              <a:spcBef>
                <a:spcPct val="0"/>
              </a:spcBef>
            </a:pPr>
            <a:r>
              <a:rPr lang="en-US" sz="2400" b="1"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Algoritmer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verktyg</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beslutssystem</a:t>
            </a:r>
            <a:r>
              <a:rPr lang="en-US" sz="2400" b="1" u="none" strike="noStrike" dirty="0">
                <a:solidFill>
                  <a:srgbClr val="000000"/>
                </a:solidFill>
                <a:latin typeface="Lato Bold"/>
                <a:ea typeface="Lato Bold"/>
                <a:cs typeface="Lato Bold"/>
                <a:sym typeface="Lato Bold"/>
              </a:rPr>
              <a:t>.</a:t>
            </a:r>
          </a:p>
          <a:p>
            <a:pPr>
              <a:lnSpc>
                <a:spcPts val="2880"/>
              </a:lnSpc>
              <a:spcBef>
                <a:spcPct val="0"/>
              </a:spcBef>
            </a:pP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artificiell</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intelligens</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a:t>
            </a:r>
            <a:r>
              <a:rPr lang="en-US" sz="2400" dirty="0" err="1">
                <a:solidFill>
                  <a:srgbClr val="000000"/>
                </a:solidFill>
                <a:latin typeface="Lato Light"/>
                <a:sym typeface="Lato Light"/>
              </a:rPr>
              <a:t>ansvarsfullt</a:t>
            </a:r>
            <a:r>
              <a:rPr lang="en-US" sz="2400" dirty="0">
                <a:solidFill>
                  <a:srgbClr val="000000"/>
                </a:solidFill>
                <a:latin typeface="Lato Light"/>
                <a:sym typeface="Lato Light"/>
              </a:rPr>
              <a:t>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bearbeta</a:t>
            </a:r>
            <a:r>
              <a:rPr lang="en-US" sz="2400" dirty="0">
                <a:solidFill>
                  <a:srgbClr val="000000"/>
                </a:solidFill>
                <a:latin typeface="Lato Light"/>
                <a:sym typeface="Lato Light"/>
              </a:rPr>
              <a:t> information, </a:t>
            </a:r>
            <a:r>
              <a:rPr lang="en-US" sz="2400" dirty="0" err="1">
                <a:solidFill>
                  <a:srgbClr val="000000"/>
                </a:solidFill>
                <a:latin typeface="Lato Light"/>
                <a:sym typeface="Lato Light"/>
              </a:rPr>
              <a:t>identifiera</a:t>
            </a:r>
            <a:r>
              <a:rPr lang="en-US" sz="2400" dirty="0">
                <a:solidFill>
                  <a:srgbClr val="000000"/>
                </a:solidFill>
                <a:latin typeface="Lato Light"/>
                <a:sym typeface="Lato Light"/>
              </a:rPr>
              <a:t> </a:t>
            </a:r>
            <a:r>
              <a:rPr lang="en-US" sz="2400" dirty="0" err="1">
                <a:solidFill>
                  <a:srgbClr val="000000"/>
                </a:solidFill>
                <a:latin typeface="Lato Light"/>
                <a:sym typeface="Lato Light"/>
              </a:rPr>
              <a:t>mönster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erbjuda</a:t>
            </a:r>
            <a:r>
              <a:rPr lang="en-US" sz="2400" dirty="0">
                <a:solidFill>
                  <a:srgbClr val="000000"/>
                </a:solidFill>
                <a:latin typeface="Lato Light"/>
                <a:sym typeface="Lato Light"/>
              </a:rPr>
              <a:t> </a:t>
            </a:r>
            <a:r>
              <a:rPr lang="en-US" sz="2400" dirty="0" err="1">
                <a:solidFill>
                  <a:srgbClr val="000000"/>
                </a:solidFill>
                <a:latin typeface="Lato Light"/>
                <a:sym typeface="Lato Light"/>
              </a:rPr>
              <a:t>stöd</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kan</a:t>
            </a:r>
            <a:r>
              <a:rPr lang="en-US" sz="2400" dirty="0">
                <a:solidFill>
                  <a:srgbClr val="000000"/>
                </a:solidFill>
                <a:latin typeface="Lato Light"/>
                <a:sym typeface="Lato Light"/>
              </a:rPr>
              <a:t> dock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a:t>
            </a:r>
            <a:r>
              <a:rPr lang="en-US" sz="2400" dirty="0">
                <a:solidFill>
                  <a:srgbClr val="000000"/>
                </a:solidFill>
                <a:latin typeface="Lato Light"/>
                <a:sym typeface="Lato Light"/>
              </a:rPr>
              <a:t> </a:t>
            </a:r>
            <a:r>
              <a:rPr lang="en-US" sz="2400" dirty="0" err="1">
                <a:solidFill>
                  <a:srgbClr val="000000"/>
                </a:solidFill>
                <a:latin typeface="Lato Light"/>
                <a:sym typeface="Lato Light"/>
              </a:rPr>
              <a:t>ersätta</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mänskligt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omdöme</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frågor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rör</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utbildningsmöjligheter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människors</a:t>
            </a:r>
            <a:r>
              <a:rPr lang="en-US" sz="2400" dirty="0">
                <a:solidFill>
                  <a:srgbClr val="000000"/>
                </a:solidFill>
                <a:latin typeface="Lato Light"/>
                <a:sym typeface="Lato Light"/>
              </a:rPr>
              <a:t> </a:t>
            </a:r>
            <a:r>
              <a:rPr lang="en-US" sz="2400" dirty="0" err="1">
                <a:solidFill>
                  <a:srgbClr val="000000"/>
                </a:solidFill>
                <a:latin typeface="Lato Light"/>
                <a:sym typeface="Lato Light"/>
              </a:rPr>
              <a:t>framtid</a:t>
            </a:r>
            <a:r>
              <a:rPr lang="en-US" sz="2400" dirty="0">
                <a:solidFill>
                  <a:srgbClr val="000000"/>
                </a:solidFill>
                <a:latin typeface="Lato Light"/>
                <a:sym typeface="Lato Light"/>
              </a:rPr>
              <a:t>.</a:t>
            </a:r>
          </a:p>
          <a:p>
            <a:pPr marL="0" lvl="0" indent="0" algn="just">
              <a:lnSpc>
                <a:spcPts val="415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4152"/>
              </a:lnSpc>
              <a:spcBef>
                <a:spcPct val="0"/>
              </a:spcBef>
            </a:pPr>
            <a:r>
              <a:rPr lang="en-US" sz="2400" u="none" strike="noStrike" dirty="0">
                <a:solidFill>
                  <a:srgbClr val="000000"/>
                </a:solidFill>
                <a:latin typeface="Lato Light"/>
                <a:ea typeface="Lato Light"/>
                <a:cs typeface="Lato Light"/>
                <a:sym typeface="Lato Light"/>
              </a:rPr>
              <a:t>✓ </a:t>
            </a:r>
            <a:r>
              <a:rPr lang="en-US" sz="2400" b="1" u="none" strike="noStrike" dirty="0">
                <a:solidFill>
                  <a:srgbClr val="000000"/>
                </a:solidFill>
                <a:latin typeface="Lato Bold"/>
                <a:ea typeface="Lato Bold"/>
                <a:cs typeface="Lato Bold"/>
                <a:sym typeface="Lato Bold"/>
              </a:rPr>
              <a:t>Bias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fel</a:t>
            </a:r>
            <a:r>
              <a:rPr lang="en-US" sz="2400" b="1" u="none" strike="noStrike" dirty="0">
                <a:solidFill>
                  <a:srgbClr val="000000"/>
                </a:solidFill>
                <a:latin typeface="Lato Bold"/>
                <a:ea typeface="Lato Bold"/>
                <a:cs typeface="Lato Bold"/>
                <a:sym typeface="Lato Bold"/>
              </a:rPr>
              <a:t>; det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strukturell</a:t>
            </a:r>
            <a:r>
              <a:rPr lang="en-US" sz="2400" b="1" u="none" strike="noStrike" dirty="0">
                <a:solidFill>
                  <a:srgbClr val="000000"/>
                </a:solidFill>
                <a:latin typeface="Lato Bold"/>
                <a:ea typeface="Lato Bold"/>
                <a:cs typeface="Lato Bold"/>
                <a:sym typeface="Lato Bold"/>
              </a:rPr>
              <a:t> risk med </a:t>
            </a:r>
            <a:r>
              <a:rPr lang="en-US" sz="2400" b="1" u="none" strike="noStrike" dirty="0" err="1">
                <a:solidFill>
                  <a:srgbClr val="000000"/>
                </a:solidFill>
                <a:latin typeface="Lato Bold"/>
                <a:ea typeface="Lato Bold"/>
                <a:cs typeface="Lato Bold"/>
                <a:sym typeface="Lato Bold"/>
              </a:rPr>
              <a:t>algoritmiska</a:t>
            </a:r>
            <a:r>
              <a:rPr lang="en-US" sz="2400" b="1" u="none" strike="noStrike" dirty="0">
                <a:solidFill>
                  <a:srgbClr val="000000"/>
                </a:solidFill>
                <a:latin typeface="Lato Bold"/>
                <a:ea typeface="Lato Bold"/>
                <a:cs typeface="Lato Bold"/>
                <a:sym typeface="Lato Bold"/>
              </a:rPr>
              <a:t> system.</a:t>
            </a:r>
          </a:p>
          <a:p>
            <a:pPr lvl="0" indent="0">
              <a:lnSpc>
                <a:spcPts val="2880"/>
              </a:lnSpc>
              <a:spcBef>
                <a:spcPct val="0"/>
              </a:spcBef>
            </a:pP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algoritmer</a:t>
            </a:r>
            <a:r>
              <a:rPr lang="en-US" sz="2400" dirty="0">
                <a:solidFill>
                  <a:srgbClr val="000000"/>
                </a:solidFill>
                <a:latin typeface="Lato Light"/>
                <a:sym typeface="Lato Light"/>
              </a:rPr>
              <a:t> </a:t>
            </a:r>
            <a:r>
              <a:rPr lang="en-US" sz="2400" dirty="0" err="1">
                <a:solidFill>
                  <a:srgbClr val="000000"/>
                </a:solidFill>
                <a:latin typeface="Lato Light"/>
                <a:sym typeface="Lato Light"/>
              </a:rPr>
              <a:t>lär</a:t>
            </a:r>
            <a:r>
              <a:rPr lang="en-US" sz="2400" dirty="0">
                <a:solidFill>
                  <a:srgbClr val="000000"/>
                </a:solidFill>
                <a:latin typeface="Lato Light"/>
                <a:sym typeface="Lato Light"/>
              </a:rPr>
              <a:t> sig av </a:t>
            </a:r>
            <a:r>
              <a:rPr lang="en-US" sz="2400" dirty="0" err="1">
                <a:solidFill>
                  <a:srgbClr val="000000"/>
                </a:solidFill>
                <a:latin typeface="Lato Light"/>
                <a:sym typeface="Lato Light"/>
              </a:rPr>
              <a:t>historisk</a:t>
            </a:r>
            <a:r>
              <a:rPr lang="en-US" sz="2400" dirty="0">
                <a:solidFill>
                  <a:srgbClr val="000000"/>
                </a:solidFill>
                <a:latin typeface="Lato Light"/>
                <a:sym typeface="Lato Light"/>
              </a:rPr>
              <a:t> data, </a:t>
            </a:r>
            <a:r>
              <a:rPr lang="en-US" sz="2400" dirty="0" err="1">
                <a:solidFill>
                  <a:srgbClr val="000000"/>
                </a:solidFill>
                <a:latin typeface="Lato Light"/>
                <a:sym typeface="Lato Light"/>
              </a:rPr>
              <a:t>lär</a:t>
            </a:r>
            <a:r>
              <a:rPr lang="en-US" sz="2400" dirty="0">
                <a:solidFill>
                  <a:srgbClr val="000000"/>
                </a:solidFill>
                <a:latin typeface="Lato Light"/>
                <a:sym typeface="Lato Light"/>
              </a:rPr>
              <a:t> de sig </a:t>
            </a:r>
            <a:r>
              <a:rPr lang="en-US" sz="2400" dirty="0" err="1">
                <a:solidFill>
                  <a:srgbClr val="000000"/>
                </a:solidFill>
                <a:latin typeface="Lato Light"/>
                <a:sym typeface="Lato Light"/>
              </a:rPr>
              <a:t>historiska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mönster</a:t>
            </a:r>
            <a:r>
              <a:rPr lang="en-US" sz="2400" dirty="0">
                <a:solidFill>
                  <a:srgbClr val="000000"/>
                </a:solidFill>
                <a:latin typeface="Lato Light"/>
                <a:sym typeface="Lato Light"/>
              </a:rPr>
              <a:t>, </a:t>
            </a:r>
            <a:r>
              <a:rPr lang="en-US" sz="2400" dirty="0" err="1">
                <a:solidFill>
                  <a:srgbClr val="000000"/>
                </a:solidFill>
                <a:latin typeface="Lato Light"/>
                <a:sym typeface="Lato Light"/>
              </a:rPr>
              <a:t>inklusive</a:t>
            </a:r>
            <a:r>
              <a:rPr lang="en-US" sz="2400" dirty="0">
                <a:solidFill>
                  <a:srgbClr val="000000"/>
                </a:solidFill>
                <a:latin typeface="Lato Light"/>
                <a:sym typeface="Lato Light"/>
              </a:rPr>
              <a:t> </a:t>
            </a:r>
            <a:r>
              <a:rPr lang="en-US" sz="2400" dirty="0" err="1">
                <a:solidFill>
                  <a:srgbClr val="000000"/>
                </a:solidFill>
                <a:latin typeface="Lato Light"/>
                <a:sym typeface="Lato Light"/>
              </a:rPr>
              <a:t>diskriminering</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ojämlikhet</a:t>
            </a:r>
            <a:r>
              <a:rPr lang="en-US" sz="2400" dirty="0">
                <a:solidFill>
                  <a:srgbClr val="000000"/>
                </a:solidFill>
                <a:latin typeface="Lato Light"/>
                <a:sym typeface="Lato Light"/>
              </a:rPr>
              <a:t>. Din roll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utbildare</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aktivt</a:t>
            </a:r>
            <a:r>
              <a:rPr lang="en-US" sz="2400" dirty="0">
                <a:solidFill>
                  <a:srgbClr val="000000"/>
                </a:solidFill>
                <a:latin typeface="Lato Light"/>
                <a:sym typeface="Lato Light"/>
              </a:rPr>
              <a:t> </a:t>
            </a:r>
            <a:r>
              <a:rPr lang="en-US" sz="2400" dirty="0" err="1">
                <a:solidFill>
                  <a:srgbClr val="000000"/>
                </a:solidFill>
                <a:latin typeface="Lato Light"/>
                <a:sym typeface="Lato Light"/>
              </a:rPr>
              <a:t>övervaka</a:t>
            </a:r>
            <a:r>
              <a:rPr lang="en-US" sz="2400" dirty="0">
                <a:solidFill>
                  <a:srgbClr val="000000"/>
                </a:solidFill>
                <a:latin typeface="Lato Light"/>
                <a:sym typeface="Lato Light"/>
              </a:rPr>
              <a:t> AI-system för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upptäcka</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fördomar</a:t>
            </a:r>
            <a:r>
              <a:rPr lang="en-US" sz="2400" dirty="0">
                <a:solidFill>
                  <a:srgbClr val="000000"/>
                </a:solidFill>
                <a:latin typeface="Lato Light"/>
                <a:sym typeface="Lato Light"/>
              </a:rPr>
              <a:t>.</a:t>
            </a:r>
          </a:p>
          <a:p>
            <a:pPr marL="0" lvl="0" indent="0" algn="just">
              <a:lnSpc>
                <a:spcPts val="4152"/>
              </a:lnSpc>
              <a:spcBef>
                <a:spcPct val="0"/>
              </a:spcBef>
            </a:pPr>
            <a:endParaRPr lang="en-US" sz="2400" u="none" strike="noStrike" dirty="0">
              <a:solidFill>
                <a:srgbClr val="000000"/>
              </a:solidFill>
              <a:latin typeface="Lato Light"/>
              <a:ea typeface="Lato Light"/>
              <a:cs typeface="Lato Light"/>
              <a:sym typeface="Lato Light"/>
            </a:endParaRPr>
          </a:p>
          <a:p>
            <a:pPr marL="0" lvl="0" indent="0" algn="l">
              <a:lnSpc>
                <a:spcPts val="4152"/>
              </a:lnSpc>
              <a:spcBef>
                <a:spcPct val="0"/>
              </a:spcBef>
            </a:pP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Att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lita</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på</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resultaten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från</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en</a:t>
            </a:r>
            <a:r>
              <a:rPr lang="en-US" sz="2400" b="1" u="none" strike="noStrike" dirty="0">
                <a:solidFill>
                  <a:srgbClr val="000000"/>
                </a:solidFill>
                <a:latin typeface="Lato Bold"/>
                <a:ea typeface="Lato Bold"/>
                <a:cs typeface="Lato Bold"/>
                <a:sym typeface="Lato Bold"/>
              </a:rPr>
              <a:t> AI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synonymt</a:t>
            </a:r>
            <a:r>
              <a:rPr lang="en-US" sz="2400" b="1" u="none" strike="noStrike" dirty="0">
                <a:solidFill>
                  <a:srgbClr val="000000"/>
                </a:solidFill>
                <a:latin typeface="Lato Bold"/>
                <a:ea typeface="Lato Bold"/>
                <a:cs typeface="Lato Bold"/>
                <a:sym typeface="Lato Bold"/>
              </a:rPr>
              <a:t> med </a:t>
            </a:r>
            <a:r>
              <a:rPr lang="en-US" sz="2400" b="1" u="none" strike="noStrike" dirty="0" err="1">
                <a:solidFill>
                  <a:srgbClr val="000000"/>
                </a:solidFill>
                <a:latin typeface="Lato Bold"/>
                <a:ea typeface="Lato Bold"/>
                <a:cs typeface="Lato Bold"/>
                <a:sym typeface="Lato Bold"/>
              </a:rPr>
              <a:t>tillförlitlighet</a:t>
            </a:r>
            <a:r>
              <a:rPr lang="en-US" sz="2400" b="1" u="none" strike="noStrike" dirty="0">
                <a:solidFill>
                  <a:srgbClr val="000000"/>
                </a:solidFill>
                <a:latin typeface="Lato Bold"/>
                <a:ea typeface="Lato Bold"/>
                <a:cs typeface="Lato Bold"/>
                <a:sym typeface="Lato Bold"/>
              </a:rPr>
              <a:t>.</a:t>
            </a:r>
          </a:p>
          <a:p>
            <a:pPr>
              <a:lnSpc>
                <a:spcPts val="2880"/>
              </a:lnSpc>
              <a:spcBef>
                <a:spcPct val="0"/>
              </a:spcBef>
            </a:pPr>
            <a:r>
              <a:rPr lang="en-US" sz="2400" dirty="0">
                <a:solidFill>
                  <a:srgbClr val="000000"/>
                </a:solidFill>
                <a:latin typeface="Lato Light"/>
                <a:sym typeface="Lato Light"/>
              </a:rPr>
              <a:t>AI-system </a:t>
            </a:r>
            <a:r>
              <a:rPr lang="en-US" sz="2400" dirty="0" err="1">
                <a:solidFill>
                  <a:srgbClr val="000000"/>
                </a:solidFill>
                <a:latin typeface="Lato Light"/>
                <a:sym typeface="Lato Light"/>
              </a:rPr>
              <a:t>producerar</a:t>
            </a:r>
            <a:r>
              <a:rPr lang="en-US" sz="2400" dirty="0">
                <a:solidFill>
                  <a:srgbClr val="000000"/>
                </a:solidFill>
                <a:latin typeface="Lato Light"/>
                <a:sym typeface="Lato Light"/>
              </a:rPr>
              <a:t> </a:t>
            </a:r>
            <a:r>
              <a:rPr lang="en-US" sz="2400" dirty="0" err="1">
                <a:solidFill>
                  <a:srgbClr val="000000"/>
                </a:solidFill>
                <a:latin typeface="Lato Light"/>
                <a:sym typeface="Lato Light"/>
              </a:rPr>
              <a:t>flytande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välskrivet</a:t>
            </a:r>
            <a:r>
              <a:rPr lang="en-US" sz="2400" dirty="0">
                <a:solidFill>
                  <a:srgbClr val="000000"/>
                </a:solidFill>
                <a:latin typeface="Lato Light"/>
                <a:sym typeface="Lato Light"/>
              </a:rPr>
              <a:t> och till </a:t>
            </a:r>
            <a:r>
              <a:rPr lang="en-US" sz="2400" dirty="0" err="1">
                <a:solidFill>
                  <a:srgbClr val="000000"/>
                </a:solidFill>
                <a:latin typeface="Lato Light"/>
                <a:sym typeface="Lato Light"/>
              </a:rPr>
              <a:t>synes</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tillförlitligt</a:t>
            </a:r>
            <a:r>
              <a:rPr lang="en-US" sz="2400" dirty="0">
                <a:solidFill>
                  <a:srgbClr val="000000"/>
                </a:solidFill>
                <a:latin typeface="Lato Light"/>
                <a:sym typeface="Lato Light"/>
              </a:rPr>
              <a:t> </a:t>
            </a:r>
            <a:r>
              <a:rPr lang="en-US" sz="2400" dirty="0" err="1">
                <a:solidFill>
                  <a:srgbClr val="000000"/>
                </a:solidFill>
                <a:latin typeface="Lato Light"/>
                <a:sym typeface="Lato Light"/>
              </a:rPr>
              <a:t>innehåll</a:t>
            </a:r>
            <a:r>
              <a:rPr lang="en-US" sz="2400" dirty="0">
                <a:solidFill>
                  <a:srgbClr val="000000"/>
                </a:solidFill>
                <a:latin typeface="Lato Light"/>
                <a:sym typeface="Lato Light"/>
              </a:rPr>
              <a:t>, </a:t>
            </a:r>
            <a:r>
              <a:rPr lang="en-US" sz="2400" dirty="0" err="1">
                <a:solidFill>
                  <a:srgbClr val="000000"/>
                </a:solidFill>
                <a:latin typeface="Lato Light"/>
                <a:sym typeface="Lato Light"/>
              </a:rPr>
              <a:t>även</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delvis</a:t>
            </a:r>
            <a:r>
              <a:rPr lang="en-US" sz="2400" dirty="0">
                <a:solidFill>
                  <a:srgbClr val="000000"/>
                </a:solidFill>
                <a:latin typeface="Lato Light"/>
                <a:sym typeface="Lato Light"/>
              </a:rPr>
              <a:t> </a:t>
            </a:r>
            <a:r>
              <a:rPr lang="en-US" sz="2400" dirty="0" err="1">
                <a:solidFill>
                  <a:srgbClr val="000000"/>
                </a:solidFill>
                <a:latin typeface="Lato Light"/>
                <a:sym typeface="Lato Light"/>
              </a:rPr>
              <a:t>falskt</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föråldrat</a:t>
            </a:r>
            <a:r>
              <a:rPr lang="en-US" sz="2400" dirty="0">
                <a:solidFill>
                  <a:srgbClr val="000000"/>
                </a:solidFill>
                <a:latin typeface="Lato Light"/>
                <a:sym typeface="Lato Light"/>
              </a:rPr>
              <a:t> </a:t>
            </a:r>
            <a:r>
              <a:rPr lang="en-US" sz="2400" dirty="0" err="1">
                <a:solidFill>
                  <a:srgbClr val="000000"/>
                </a:solidFill>
                <a:latin typeface="Lato Light"/>
                <a:sym typeface="Lato Light"/>
              </a:rPr>
              <a:t>eller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overifierbart</a:t>
            </a:r>
            <a:r>
              <a:rPr lang="en-US" sz="2400" dirty="0">
                <a:solidFill>
                  <a:srgbClr val="000000"/>
                </a:solidFill>
                <a:latin typeface="Lato Light"/>
                <a:sym typeface="Lato Light"/>
              </a:rPr>
              <a:t>. Det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viktigt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verifiera</a:t>
            </a:r>
            <a:r>
              <a:rPr lang="en-US" sz="2400" dirty="0">
                <a:solidFill>
                  <a:srgbClr val="000000"/>
                </a:solidFill>
                <a:latin typeface="Lato Light"/>
                <a:sym typeface="Lato Light"/>
              </a:rPr>
              <a:t> information och </a:t>
            </a:r>
            <a:r>
              <a:rPr lang="en-US" sz="2400" dirty="0" err="1">
                <a:solidFill>
                  <a:srgbClr val="000000"/>
                </a:solidFill>
                <a:latin typeface="Lato Light"/>
                <a:sym typeface="Lato Light"/>
              </a:rPr>
              <a:t>upprätthålla</a:t>
            </a:r>
            <a:r>
              <a:rPr lang="en-US" sz="2400" dirty="0">
                <a:solidFill>
                  <a:srgbClr val="000000"/>
                </a:solidFill>
                <a:latin typeface="Lato Light"/>
                <a:sym typeface="Lato Light"/>
              </a:rPr>
              <a:t> </a:t>
            </a:r>
            <a:r>
              <a:rPr lang="en-US" sz="2400" dirty="0" err="1">
                <a:solidFill>
                  <a:srgbClr val="000000"/>
                </a:solidFill>
                <a:latin typeface="Lato Light"/>
                <a:sym typeface="Lato Light"/>
              </a:rPr>
              <a:t>en</a:t>
            </a:r>
            <a:r>
              <a:rPr lang="en-US" sz="2400" dirty="0">
                <a:solidFill>
                  <a:srgbClr val="000000"/>
                </a:solidFill>
                <a:latin typeface="Lato Light"/>
                <a:sym typeface="Lato Light"/>
              </a:rPr>
              <a:t> </a:t>
            </a:r>
            <a:r>
              <a:rPr lang="en-US" sz="2400" dirty="0" err="1">
                <a:solidFill>
                  <a:srgbClr val="000000"/>
                </a:solidFill>
                <a:latin typeface="Lato Light"/>
                <a:sym typeface="Lato Light"/>
              </a:rPr>
              <a:t>kritisk</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skeptisk</a:t>
            </a:r>
            <a:r>
              <a:rPr lang="en-US" sz="2400" dirty="0">
                <a:solidFill>
                  <a:srgbClr val="000000"/>
                </a:solidFill>
                <a:latin typeface="Lato Light"/>
                <a:sym typeface="Lato Light"/>
              </a:rPr>
              <a:t> </a:t>
            </a:r>
            <a:r>
              <a:rPr lang="en-US" sz="2400" dirty="0" err="1">
                <a:solidFill>
                  <a:srgbClr val="000000"/>
                </a:solidFill>
                <a:latin typeface="Lato Light"/>
                <a:sym typeface="Lato Light"/>
              </a:rPr>
              <a:t>hållning</a:t>
            </a:r>
            <a:r>
              <a:rPr lang="en-US" sz="2400" dirty="0">
                <a:solidFill>
                  <a:srgbClr val="000000"/>
                </a:solidFill>
                <a:latin typeface="Lato Light"/>
                <a:sym typeface="Lato Light"/>
              </a:rPr>
              <a:t>.</a:t>
            </a:r>
          </a:p>
        </p:txBody>
      </p:sp>
      <p:sp>
        <p:nvSpPr>
          <p:cNvPr id="3" name="TextBox 3"/>
          <p:cNvSpPr txBox="1"/>
          <p:nvPr/>
        </p:nvSpPr>
        <p:spPr>
          <a:xfrm>
            <a:off x="1028700" y="1038225"/>
            <a:ext cx="4343442"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VIKTIGA BEGREPP</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131758" y="6321445"/>
            <a:ext cx="10127542" cy="331851"/>
          </a:xfrm>
          <a:prstGeom prst="rect">
            <a:avLst/>
          </a:prstGeom>
        </p:spPr>
        <p:txBody>
          <a:bodyPr lIns="0" tIns="0" rIns="0" bIns="0" rtlCol="0" anchor="t">
            <a:spAutoFit/>
          </a:bodyPr>
          <a:lstStyle/>
          <a:p>
            <a:pPr marL="0" lvl="0" indent="0" algn="ctr">
              <a:lnSpc>
                <a:spcPts val="2592"/>
              </a:lnSpc>
              <a:spcBef>
                <a:spcPct val="0"/>
              </a:spcBef>
            </a:pPr>
            <a:r>
              <a:rPr lang="en-US" sz="2400" u="sng" strike="noStrike">
                <a:solidFill>
                  <a:srgbClr val="000000"/>
                </a:solidFill>
                <a:latin typeface="Lato Light"/>
                <a:ea typeface="Lato Light"/>
                <a:cs typeface="Lato Light"/>
                <a:sym typeface="Lato Light"/>
              </a:rPr>
              <a:t>Innehållschecklista driven av artificiell intelligens</a:t>
            </a:r>
          </a:p>
        </p:txBody>
      </p:sp>
      <p:grpSp>
        <p:nvGrpSpPr>
          <p:cNvPr id="3" name="Group 3"/>
          <p:cNvGrpSpPr/>
          <p:nvPr/>
        </p:nvGrpSpPr>
        <p:grpSpPr>
          <a:xfrm>
            <a:off x="11086667" y="6988393"/>
            <a:ext cx="2217725" cy="2763012"/>
            <a:chOff x="0" y="0"/>
            <a:chExt cx="2956966" cy="3684016"/>
          </a:xfrm>
        </p:grpSpPr>
        <p:sp>
          <p:nvSpPr>
            <p:cNvPr id="4" name="Freeform 4">
              <a:hlinkClick r:id="rId4" tooltip="https://drive.google.com/file/d/1vBV3YxJs-YjbT7GDXTkozEnCknuUqFeA/view?usp=sharing"/>
            </p:cNvPr>
            <p:cNvSpPr/>
            <p:nvPr/>
          </p:nvSpPr>
          <p:spPr>
            <a:xfrm>
              <a:off x="0" y="0"/>
              <a:ext cx="2956941" cy="3684016"/>
            </a:xfrm>
            <a:custGeom>
              <a:avLst/>
              <a:gdLst/>
              <a:ahLst/>
              <a:cxnLst/>
              <a:rect l="l" t="t" r="r" b="b"/>
              <a:pathLst>
                <a:path w="2956941" h="3684016">
                  <a:moveTo>
                    <a:pt x="0" y="0"/>
                  </a:moveTo>
                  <a:lnTo>
                    <a:pt x="2956941" y="0"/>
                  </a:lnTo>
                  <a:lnTo>
                    <a:pt x="2956941" y="3684016"/>
                  </a:lnTo>
                  <a:lnTo>
                    <a:pt x="0" y="3684016"/>
                  </a:lnTo>
                  <a:lnTo>
                    <a:pt x="0" y="0"/>
                  </a:lnTo>
                  <a:close/>
                </a:path>
              </a:pathLst>
            </a:custGeom>
            <a:blipFill>
              <a:blip r:embed="rId5"/>
              <a:stretch>
                <a:fillRect r="-1539"/>
              </a:stretch>
            </a:blipFill>
          </p:spPr>
          <p:txBody>
            <a:bodyPr/>
            <a:lstStyle/>
            <a:p>
              <a:endParaRPr lang="es-ES"/>
            </a:p>
          </p:txBody>
        </p:sp>
      </p:grpSp>
      <p:sp>
        <p:nvSpPr>
          <p:cNvPr id="5" name="TextBox 5"/>
          <p:cNvSpPr txBox="1"/>
          <p:nvPr/>
        </p:nvSpPr>
        <p:spPr>
          <a:xfrm>
            <a:off x="1028700" y="2062990"/>
            <a:ext cx="16230600" cy="2832314"/>
          </a:xfrm>
          <a:prstGeom prst="rect">
            <a:avLst/>
          </a:prstGeom>
        </p:spPr>
        <p:txBody>
          <a:bodyPr lIns="0" tIns="0" rIns="0" bIns="0" rtlCol="0" anchor="t">
            <a:spAutoFit/>
          </a:bodyPr>
          <a:lstStyle/>
          <a:p>
            <a:pPr marL="0" lvl="0" indent="0" algn="l">
              <a:lnSpc>
                <a:spcPts val="3936"/>
              </a:lnSpc>
              <a:spcBef>
                <a:spcPct val="0"/>
              </a:spcBef>
            </a:pP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Transparens</a:t>
            </a:r>
            <a:r>
              <a:rPr lang="en-US" sz="2400" b="1" u="none" strike="noStrike" dirty="0">
                <a:solidFill>
                  <a:srgbClr val="000000"/>
                </a:solidFill>
                <a:latin typeface="Lato Bold"/>
                <a:ea typeface="Lato Bold"/>
                <a:cs typeface="Lato Bold"/>
                <a:sym typeface="Lato Bold"/>
              </a:rPr>
              <a:t> och </a:t>
            </a:r>
            <a:r>
              <a:rPr lang="en-US" sz="2400" b="1" u="none" strike="noStrike" dirty="0" err="1">
                <a:solidFill>
                  <a:srgbClr val="000000"/>
                </a:solidFill>
                <a:latin typeface="Lato Bold"/>
                <a:ea typeface="Lato Bold"/>
                <a:cs typeface="Lato Bold"/>
                <a:sym typeface="Lato Bold"/>
              </a:rPr>
              <a:t>ansvarsskyldighet</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är</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inte</a:t>
            </a:r>
            <a:r>
              <a:rPr lang="en-US" sz="2400" b="1" u="none" strike="noStrike" dirty="0">
                <a:solidFill>
                  <a:srgbClr val="000000"/>
                </a:solidFill>
                <a:latin typeface="Lato Bold"/>
                <a:ea typeface="Lato Bold"/>
                <a:cs typeface="Lato Bold"/>
                <a:sym typeface="Lato Bold"/>
              </a:rPr>
              <a:t> </a:t>
            </a:r>
            <a:r>
              <a:rPr lang="en-US" sz="2400" b="1" u="none" strike="noStrike" dirty="0" err="1">
                <a:solidFill>
                  <a:srgbClr val="000000"/>
                </a:solidFill>
                <a:latin typeface="Lato Bold"/>
                <a:ea typeface="Lato Bold"/>
                <a:cs typeface="Lato Bold"/>
                <a:sym typeface="Lato Bold"/>
              </a:rPr>
              <a:t>förhandlingsbara</a:t>
            </a:r>
            <a:r>
              <a:rPr lang="en-US" sz="2400" b="1" u="none" strike="noStrike" dirty="0">
                <a:solidFill>
                  <a:srgbClr val="000000"/>
                </a:solidFill>
                <a:latin typeface="Lato Bold"/>
                <a:ea typeface="Lato Bold"/>
                <a:cs typeface="Lato Bold"/>
                <a:sym typeface="Lato Bold"/>
              </a:rPr>
              <a:t>.</a:t>
            </a:r>
          </a:p>
          <a:p>
            <a:pPr>
              <a:lnSpc>
                <a:spcPts val="2880"/>
              </a:lnSpc>
              <a:spcBef>
                <a:spcPct val="0"/>
              </a:spcBef>
            </a:pPr>
            <a:r>
              <a:rPr lang="en-US" sz="2400" dirty="0" err="1">
                <a:solidFill>
                  <a:srgbClr val="000000"/>
                </a:solidFill>
                <a:latin typeface="Lato Light"/>
                <a:sym typeface="Lato Light"/>
              </a:rPr>
              <a:t>Studenter</a:t>
            </a:r>
            <a:r>
              <a:rPr lang="en-US" sz="2400" dirty="0">
                <a:solidFill>
                  <a:srgbClr val="000000"/>
                </a:solidFill>
                <a:latin typeface="Lato Light"/>
                <a:sym typeface="Lato Light"/>
              </a:rPr>
              <a:t> </a:t>
            </a:r>
            <a:r>
              <a:rPr lang="en-US" sz="2400" dirty="0" err="1">
                <a:solidFill>
                  <a:srgbClr val="000000"/>
                </a:solidFill>
                <a:latin typeface="Lato Light"/>
                <a:sym typeface="Lato Light"/>
              </a:rPr>
              <a:t>har</a:t>
            </a:r>
            <a:r>
              <a:rPr lang="en-US" sz="2400" dirty="0">
                <a:solidFill>
                  <a:srgbClr val="000000"/>
                </a:solidFill>
                <a:latin typeface="Lato Light"/>
                <a:sym typeface="Lato Light"/>
              </a:rPr>
              <a:t> </a:t>
            </a:r>
            <a:r>
              <a:rPr lang="en-US" sz="2400" dirty="0" err="1">
                <a:solidFill>
                  <a:srgbClr val="000000"/>
                </a:solidFill>
                <a:latin typeface="Lato Light"/>
                <a:sym typeface="Lato Light"/>
              </a:rPr>
              <a:t>rätt</a:t>
            </a:r>
            <a:r>
              <a:rPr lang="en-US" sz="2400" dirty="0">
                <a:solidFill>
                  <a:srgbClr val="000000"/>
                </a:solidFill>
                <a:latin typeface="Lato Light"/>
                <a:sym typeface="Lato Light"/>
              </a:rPr>
              <a:t>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t>
            </a:r>
            <a:r>
              <a:rPr lang="en-US" sz="2400" dirty="0" err="1">
                <a:solidFill>
                  <a:srgbClr val="000000"/>
                </a:solidFill>
                <a:latin typeface="Lato Light"/>
                <a:sym typeface="Lato Light"/>
              </a:rPr>
              <a:t>veta</a:t>
            </a:r>
            <a:r>
              <a:rPr lang="en-US" sz="2400" dirty="0">
                <a:solidFill>
                  <a:srgbClr val="000000"/>
                </a:solidFill>
                <a:latin typeface="Lato Light"/>
                <a:sym typeface="Lato Light"/>
              </a:rPr>
              <a:t> </a:t>
            </a:r>
            <a:r>
              <a:rPr lang="en-US" sz="2400" dirty="0" err="1">
                <a:solidFill>
                  <a:srgbClr val="000000"/>
                </a:solidFill>
                <a:latin typeface="Lato Light"/>
                <a:sym typeface="Lato Light"/>
              </a:rPr>
              <a:t>när</a:t>
            </a:r>
            <a:r>
              <a:rPr lang="en-US" sz="2400" dirty="0">
                <a:solidFill>
                  <a:srgbClr val="000000"/>
                </a:solidFill>
                <a:latin typeface="Lato Light"/>
                <a:sym typeface="Lato Light"/>
              </a:rPr>
              <a:t> </a:t>
            </a:r>
            <a:r>
              <a:rPr lang="en-US" sz="2400" dirty="0" err="1">
                <a:solidFill>
                  <a:srgbClr val="000000"/>
                </a:solidFill>
                <a:latin typeface="Lato Light"/>
                <a:sym typeface="Lato Light"/>
              </a:rPr>
              <a:t>algoritmer</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används</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påverkar</a:t>
            </a:r>
            <a:r>
              <a:rPr lang="en-US" sz="2400" dirty="0">
                <a:solidFill>
                  <a:srgbClr val="000000"/>
                </a:solidFill>
                <a:latin typeface="Lato Light"/>
                <a:sym typeface="Lato Light"/>
              </a:rPr>
              <a:t> dem. </a:t>
            </a:r>
            <a:r>
              <a:rPr lang="en-US" sz="2400" dirty="0" err="1">
                <a:solidFill>
                  <a:srgbClr val="000000"/>
                </a:solidFill>
                <a:latin typeface="Lato Light"/>
                <a:sym typeface="Lato Light"/>
              </a:rPr>
              <a:t>Institutioner</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använder</a:t>
            </a:r>
            <a:r>
              <a:rPr lang="en-US" sz="2400" dirty="0">
                <a:solidFill>
                  <a:srgbClr val="000000"/>
                </a:solidFill>
                <a:latin typeface="Lato Light"/>
                <a:sym typeface="Lato Light"/>
              </a:rPr>
              <a:t> AI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a:t>
            </a:r>
            <a:r>
              <a:rPr lang="en-US" sz="2400" dirty="0">
                <a:solidFill>
                  <a:srgbClr val="000000"/>
                </a:solidFill>
                <a:latin typeface="Lato Light"/>
                <a:sym typeface="Lato Light"/>
              </a:rPr>
              <a:t> </a:t>
            </a:r>
            <a:r>
              <a:rPr lang="en-US" sz="2400" dirty="0" err="1">
                <a:solidFill>
                  <a:srgbClr val="000000"/>
                </a:solidFill>
                <a:latin typeface="Lato Light"/>
                <a:sym typeface="Lato Light"/>
              </a:rPr>
              <a:t>bör</a:t>
            </a:r>
            <a:r>
              <a:rPr lang="en-US" sz="2400" dirty="0">
                <a:solidFill>
                  <a:srgbClr val="000000"/>
                </a:solidFill>
                <a:latin typeface="Lato Light"/>
                <a:sym typeface="Lato Light"/>
              </a:rPr>
              <a:t> </a:t>
            </a:r>
            <a:r>
              <a:rPr lang="en-US" sz="2400" dirty="0" err="1">
                <a:solidFill>
                  <a:srgbClr val="000000"/>
                </a:solidFill>
                <a:latin typeface="Lato Light"/>
                <a:sym typeface="Lato Light"/>
              </a:rPr>
              <a:t>vara</a:t>
            </a:r>
            <a:r>
              <a:rPr lang="en-US" sz="2400" dirty="0">
                <a:solidFill>
                  <a:srgbClr val="000000"/>
                </a:solidFill>
                <a:latin typeface="Lato Light"/>
                <a:sym typeface="Lato Light"/>
              </a:rPr>
              <a:t> </a:t>
            </a:r>
            <a:r>
              <a:rPr lang="en-US" sz="2400" dirty="0" err="1">
                <a:solidFill>
                  <a:srgbClr val="000000"/>
                </a:solidFill>
                <a:latin typeface="Lato Light"/>
                <a:sym typeface="Lato Light"/>
              </a:rPr>
              <a:t>transparenta</a:t>
            </a:r>
            <a:r>
              <a:rPr lang="en-US" sz="2400" dirty="0">
                <a:solidFill>
                  <a:srgbClr val="000000"/>
                </a:solidFill>
                <a:latin typeface="Lato Light"/>
                <a:sym typeface="Lato Light"/>
              </a:rPr>
              <a:t> </a:t>
            </a:r>
            <a:r>
              <a:rPr lang="en-US" sz="2400" dirty="0" err="1">
                <a:solidFill>
                  <a:srgbClr val="000000"/>
                </a:solidFill>
                <a:latin typeface="Lato Light"/>
                <a:sym typeface="Lato Light"/>
              </a:rPr>
              <a:t>kring</a:t>
            </a:r>
            <a:r>
              <a:rPr lang="en-US" sz="2400" dirty="0">
                <a:solidFill>
                  <a:srgbClr val="000000"/>
                </a:solidFill>
                <a:latin typeface="Lato Light"/>
                <a:sym typeface="Lato Light"/>
              </a:rPr>
              <a:t> </a:t>
            </a:r>
            <a:r>
              <a:rPr lang="en-US" sz="2400" dirty="0" err="1">
                <a:solidFill>
                  <a:srgbClr val="000000"/>
                </a:solidFill>
                <a:latin typeface="Lato Light"/>
                <a:sym typeface="Lato Light"/>
              </a:rPr>
              <a:t>sina</a:t>
            </a:r>
            <a:r>
              <a:rPr lang="en-US" sz="2400" dirty="0">
                <a:solidFill>
                  <a:srgbClr val="000000"/>
                </a:solidFill>
                <a:latin typeface="Lato Light"/>
                <a:sym typeface="Lato Light"/>
              </a:rPr>
              <a:t> system och </a:t>
            </a:r>
            <a:r>
              <a:rPr lang="en-US" sz="2400" dirty="0" err="1">
                <a:solidFill>
                  <a:srgbClr val="000000"/>
                </a:solidFill>
                <a:latin typeface="Lato Light"/>
                <a:sym typeface="Lato Light"/>
              </a:rPr>
              <a:t>upprätthålla</a:t>
            </a:r>
            <a:r>
              <a:rPr lang="en-US" sz="2400" dirty="0">
                <a:solidFill>
                  <a:srgbClr val="000000"/>
                </a:solidFill>
                <a:latin typeface="Lato Light"/>
                <a:sym typeface="Lato Light"/>
              </a:rPr>
              <a:t> </a:t>
            </a:r>
            <a:r>
              <a:rPr lang="en-US" sz="2400" dirty="0" err="1">
                <a:solidFill>
                  <a:srgbClr val="000000"/>
                </a:solidFill>
                <a:latin typeface="Lato Light"/>
                <a:sym typeface="Lato Light"/>
              </a:rPr>
              <a:t>dokumentation</a:t>
            </a:r>
            <a:r>
              <a:rPr lang="en-US" sz="2400" dirty="0">
                <a:solidFill>
                  <a:srgbClr val="000000"/>
                </a:solidFill>
                <a:latin typeface="Lato Light"/>
                <a:sym typeface="Lato Light"/>
              </a:rPr>
              <a:t> </a:t>
            </a:r>
            <a:r>
              <a:rPr lang="en-US" sz="2400" dirty="0" err="1">
                <a:solidFill>
                  <a:srgbClr val="000000"/>
                </a:solidFill>
                <a:latin typeface="Lato Light"/>
                <a:sym typeface="Lato Light"/>
              </a:rPr>
              <a:t>som</a:t>
            </a:r>
            <a:r>
              <a:rPr lang="en-US" sz="2400" dirty="0">
                <a:solidFill>
                  <a:srgbClr val="000000"/>
                </a:solidFill>
                <a:latin typeface="Lato Light"/>
                <a:sym typeface="Lato Light"/>
              </a:rPr>
              <a:t> </a:t>
            </a:r>
            <a:r>
              <a:rPr lang="en-US" sz="2400" dirty="0" err="1">
                <a:solidFill>
                  <a:srgbClr val="000000"/>
                </a:solidFill>
                <a:latin typeface="Lato Light"/>
                <a:sym typeface="Lato Light"/>
              </a:rPr>
              <a:t>visar</a:t>
            </a:r>
            <a:r>
              <a:rPr lang="en-US" sz="2400" dirty="0">
                <a:solidFill>
                  <a:srgbClr val="000000"/>
                </a:solidFill>
                <a:latin typeface="Lato Light"/>
                <a:sym typeface="Lato Light"/>
              </a:rPr>
              <a:t> </a:t>
            </a:r>
            <a:r>
              <a:rPr lang="en-US" sz="2400" dirty="0" err="1">
                <a:solidFill>
                  <a:srgbClr val="000000"/>
                </a:solidFill>
                <a:latin typeface="Lato Light"/>
                <a:sym typeface="Lato Light"/>
              </a:rPr>
              <a:t>mänsklig</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tillsyn</a:t>
            </a:r>
            <a:r>
              <a:rPr lang="en-US" sz="2400" dirty="0">
                <a:solidFill>
                  <a:srgbClr val="000000"/>
                </a:solidFill>
                <a:latin typeface="Lato Light"/>
                <a:sym typeface="Lato Light"/>
              </a:rPr>
              <a:t>.</a:t>
            </a:r>
          </a:p>
          <a:p>
            <a:pPr>
              <a:lnSpc>
                <a:spcPts val="2880"/>
              </a:lnSpc>
              <a:spcBef>
                <a:spcPct val="0"/>
              </a:spcBef>
            </a:pPr>
            <a:endParaRPr lang="en-US" sz="2400" dirty="0">
              <a:solidFill>
                <a:srgbClr val="000000"/>
              </a:solidFill>
              <a:latin typeface="Lato Light"/>
              <a:sym typeface="Lato Light"/>
            </a:endParaRPr>
          </a:p>
          <a:p>
            <a:pPr>
              <a:lnSpc>
                <a:spcPts val="3936"/>
              </a:lnSpc>
              <a:spcBef>
                <a:spcPct val="0"/>
              </a:spcBef>
            </a:pPr>
            <a:r>
              <a:rPr lang="en-US" sz="2400" b="1" dirty="0">
                <a:solidFill>
                  <a:srgbClr val="000000"/>
                </a:solidFill>
                <a:latin typeface="Lato Bold"/>
                <a:sym typeface="Lato"/>
              </a:rPr>
              <a:t>✓ </a:t>
            </a:r>
            <a:r>
              <a:rPr lang="en-US" sz="2400" b="1" dirty="0" err="1">
                <a:solidFill>
                  <a:srgbClr val="000000"/>
                </a:solidFill>
                <a:latin typeface="Lato Bold"/>
                <a:sym typeface="Lato"/>
              </a:rPr>
              <a:t>Ditt</a:t>
            </a:r>
            <a:r>
              <a:rPr lang="en-US" sz="2400" b="1" dirty="0">
                <a:solidFill>
                  <a:srgbClr val="000000"/>
                </a:solidFill>
                <a:latin typeface="Lato Bold"/>
                <a:sym typeface="Lato"/>
              </a:rPr>
              <a:t> </a:t>
            </a:r>
            <a:r>
              <a:rPr lang="en-US" sz="2400" b="1" dirty="0" err="1">
                <a:solidFill>
                  <a:srgbClr val="000000"/>
                </a:solidFill>
                <a:latin typeface="Lato Bold"/>
                <a:sym typeface="Lato"/>
              </a:rPr>
              <a:t>professionella</a:t>
            </a:r>
            <a:r>
              <a:rPr lang="en-US" sz="2400" b="1" dirty="0">
                <a:solidFill>
                  <a:srgbClr val="000000"/>
                </a:solidFill>
                <a:latin typeface="Lato Bold"/>
                <a:sym typeface="Lato"/>
              </a:rPr>
              <a:t> </a:t>
            </a:r>
            <a:r>
              <a:rPr lang="en-US" sz="2400" b="1" dirty="0" err="1">
                <a:solidFill>
                  <a:srgbClr val="000000"/>
                </a:solidFill>
                <a:latin typeface="Lato Bold"/>
                <a:sym typeface="Lato"/>
              </a:rPr>
              <a:t>omdöme</a:t>
            </a:r>
            <a:r>
              <a:rPr lang="en-US" sz="2400" b="1" dirty="0">
                <a:solidFill>
                  <a:srgbClr val="000000"/>
                </a:solidFill>
                <a:latin typeface="Lato Bold"/>
                <a:sym typeface="Lato"/>
              </a:rPr>
              <a:t> </a:t>
            </a:r>
            <a:r>
              <a:rPr lang="en-US" sz="2400" b="1" dirty="0" err="1">
                <a:solidFill>
                  <a:srgbClr val="000000"/>
                </a:solidFill>
                <a:latin typeface="Lato Bold"/>
                <a:sym typeface="Lato"/>
              </a:rPr>
              <a:t>är</a:t>
            </a:r>
            <a:r>
              <a:rPr lang="en-US" sz="2400" b="1" dirty="0">
                <a:solidFill>
                  <a:srgbClr val="000000"/>
                </a:solidFill>
                <a:latin typeface="Lato Bold"/>
                <a:sym typeface="Lato"/>
              </a:rPr>
              <a:t> </a:t>
            </a:r>
            <a:r>
              <a:rPr lang="en-US" sz="2400" b="1" dirty="0" err="1">
                <a:solidFill>
                  <a:srgbClr val="000000"/>
                </a:solidFill>
                <a:latin typeface="Lato Bold"/>
                <a:sym typeface="Lato"/>
              </a:rPr>
              <a:t>oersättligt</a:t>
            </a:r>
            <a:r>
              <a:rPr lang="en-US" sz="2400" b="1" dirty="0">
                <a:solidFill>
                  <a:srgbClr val="000000"/>
                </a:solidFill>
                <a:latin typeface="Lato Bold"/>
                <a:sym typeface="Lato"/>
              </a:rPr>
              <a:t>.</a:t>
            </a:r>
          </a:p>
          <a:p>
            <a:pPr lvl="0" indent="0">
              <a:lnSpc>
                <a:spcPts val="2880"/>
              </a:lnSpc>
              <a:spcBef>
                <a:spcPct val="0"/>
              </a:spcBef>
            </a:pPr>
            <a:r>
              <a:rPr lang="en-US" sz="2400" dirty="0" err="1">
                <a:solidFill>
                  <a:srgbClr val="000000"/>
                </a:solidFill>
                <a:latin typeface="Lato Light"/>
                <a:sym typeface="Lato Light"/>
              </a:rPr>
              <a:t>Förstå</a:t>
            </a:r>
            <a:r>
              <a:rPr lang="en-US" sz="2400" dirty="0">
                <a:solidFill>
                  <a:srgbClr val="000000"/>
                </a:solidFill>
                <a:latin typeface="Lato Light"/>
                <a:sym typeface="Lato Light"/>
              </a:rPr>
              <a:t> </a:t>
            </a:r>
            <a:r>
              <a:rPr lang="en-US" sz="2400" dirty="0" err="1">
                <a:solidFill>
                  <a:srgbClr val="000000"/>
                </a:solidFill>
                <a:latin typeface="Lato Light"/>
                <a:sym typeface="Lato Light"/>
              </a:rPr>
              <a:t>sammanhanget</a:t>
            </a:r>
            <a:r>
              <a:rPr lang="en-US" sz="2400" dirty="0">
                <a:solidFill>
                  <a:srgbClr val="000000"/>
                </a:solidFill>
                <a:latin typeface="Lato Light"/>
                <a:sym typeface="Lato Light"/>
              </a:rPr>
              <a:t>. </a:t>
            </a:r>
            <a:r>
              <a:rPr lang="en-US" sz="2400" dirty="0" err="1">
                <a:solidFill>
                  <a:srgbClr val="000000"/>
                </a:solidFill>
                <a:latin typeface="Lato Light"/>
                <a:sym typeface="Lato Light"/>
              </a:rPr>
              <a:t>Känn</a:t>
            </a:r>
            <a:r>
              <a:rPr lang="en-US" sz="2400" dirty="0">
                <a:solidFill>
                  <a:srgbClr val="000000"/>
                </a:solidFill>
                <a:latin typeface="Lato Light"/>
                <a:sym typeface="Lato Light"/>
              </a:rPr>
              <a:t> </a:t>
            </a:r>
            <a:r>
              <a:rPr lang="en-US" sz="2400" dirty="0" err="1">
                <a:solidFill>
                  <a:srgbClr val="000000"/>
                </a:solidFill>
                <a:latin typeface="Lato Light"/>
                <a:sym typeface="Lato Light"/>
              </a:rPr>
              <a:t>dina</a:t>
            </a:r>
            <a:r>
              <a:rPr lang="en-US" sz="2400" dirty="0">
                <a:solidFill>
                  <a:srgbClr val="000000"/>
                </a:solidFill>
                <a:latin typeface="Lato Light"/>
                <a:sym typeface="Lato Light"/>
              </a:rPr>
              <a:t> </a:t>
            </a:r>
            <a:r>
              <a:rPr lang="en-US" sz="2400" dirty="0" err="1">
                <a:solidFill>
                  <a:srgbClr val="000000"/>
                </a:solidFill>
                <a:latin typeface="Lato Light"/>
                <a:sym typeface="Lato Light"/>
              </a:rPr>
              <a:t>elever</a:t>
            </a:r>
            <a:r>
              <a:rPr lang="en-US" sz="2400" dirty="0">
                <a:solidFill>
                  <a:srgbClr val="000000"/>
                </a:solidFill>
                <a:latin typeface="Lato Light"/>
                <a:sym typeface="Lato Light"/>
              </a:rPr>
              <a:t>. </a:t>
            </a:r>
            <a:r>
              <a:rPr lang="en-US" sz="2400" dirty="0" err="1">
                <a:solidFill>
                  <a:srgbClr val="000000"/>
                </a:solidFill>
                <a:latin typeface="Lato Light"/>
                <a:sym typeface="Lato Light"/>
              </a:rPr>
              <a:t>Förstå</a:t>
            </a:r>
            <a:r>
              <a:rPr lang="en-US" sz="2400" dirty="0">
                <a:solidFill>
                  <a:srgbClr val="000000"/>
                </a:solidFill>
                <a:latin typeface="Lato Light"/>
                <a:sym typeface="Lato Light"/>
              </a:rPr>
              <a:t> den </a:t>
            </a:r>
            <a:r>
              <a:rPr lang="en-US" sz="2400" dirty="0" err="1">
                <a:solidFill>
                  <a:srgbClr val="000000"/>
                </a:solidFill>
                <a:latin typeface="Lato Light"/>
                <a:sym typeface="Lato Light"/>
              </a:rPr>
              <a:t>pedagogiska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betydelsen</a:t>
            </a:r>
            <a:r>
              <a:rPr lang="en-US" sz="2400" dirty="0">
                <a:solidFill>
                  <a:srgbClr val="000000"/>
                </a:solidFill>
                <a:latin typeface="Lato Light"/>
                <a:sym typeface="Lato Light"/>
              </a:rPr>
              <a:t> av </a:t>
            </a:r>
            <a:r>
              <a:rPr lang="en-US" sz="2400" dirty="0" err="1">
                <a:solidFill>
                  <a:srgbClr val="000000"/>
                </a:solidFill>
                <a:latin typeface="Lato Light"/>
                <a:sym typeface="Lato Light"/>
              </a:rPr>
              <a:t>beslut</a:t>
            </a:r>
            <a:r>
              <a:rPr lang="en-US" sz="2400" dirty="0">
                <a:solidFill>
                  <a:srgbClr val="000000"/>
                </a:solidFill>
                <a:latin typeface="Lato Light"/>
                <a:sym typeface="Lato Light"/>
              </a:rPr>
              <a:t>. I takt med </a:t>
            </a:r>
            <a:r>
              <a:rPr lang="en-US" sz="2400" dirty="0" err="1">
                <a:solidFill>
                  <a:srgbClr val="000000"/>
                </a:solidFill>
                <a:latin typeface="Lato Light"/>
                <a:sym typeface="Lato Light"/>
              </a:rPr>
              <a:t>att</a:t>
            </a:r>
            <a:r>
              <a:rPr lang="en-US" sz="2400" dirty="0">
                <a:solidFill>
                  <a:srgbClr val="000000"/>
                </a:solidFill>
                <a:latin typeface="Lato Light"/>
                <a:sym typeface="Lato Light"/>
              </a:rPr>
              <a:t> AI </a:t>
            </a:r>
            <a:r>
              <a:rPr lang="en-US" sz="2400" dirty="0" err="1">
                <a:solidFill>
                  <a:srgbClr val="000000"/>
                </a:solidFill>
                <a:latin typeface="Lato Light"/>
                <a:sym typeface="Lato Light"/>
              </a:rPr>
              <a:t>blir</a:t>
            </a:r>
            <a:r>
              <a:rPr lang="en-US" sz="2400" dirty="0">
                <a:solidFill>
                  <a:srgbClr val="000000"/>
                </a:solidFill>
                <a:latin typeface="Lato Light"/>
                <a:sym typeface="Lato Light"/>
              </a:rPr>
              <a:t> </a:t>
            </a:r>
            <a:r>
              <a:rPr lang="en-US" sz="2400" dirty="0" err="1">
                <a:solidFill>
                  <a:srgbClr val="000000"/>
                </a:solidFill>
                <a:latin typeface="Lato Light"/>
                <a:sym typeface="Lato Light"/>
              </a:rPr>
              <a:t>alltmer</a:t>
            </a:r>
            <a:r>
              <a:rPr lang="en-US" sz="2400" dirty="0">
                <a:solidFill>
                  <a:srgbClr val="000000"/>
                </a:solidFill>
                <a:latin typeface="Lato Light"/>
                <a:sym typeface="Lato Light"/>
              </a:rPr>
              <a:t> </a:t>
            </a:r>
            <a:r>
              <a:rPr lang="en-US" sz="2400" dirty="0" err="1">
                <a:solidFill>
                  <a:srgbClr val="000000"/>
                </a:solidFill>
                <a:latin typeface="Lato Light"/>
                <a:sym typeface="Lato Light"/>
              </a:rPr>
              <a:t>integrerad</a:t>
            </a:r>
            <a:r>
              <a:rPr lang="en-US" sz="2400" dirty="0">
                <a:solidFill>
                  <a:srgbClr val="000000"/>
                </a:solidFill>
                <a:latin typeface="Lato Light"/>
                <a:sym typeface="Lato Light"/>
              </a:rPr>
              <a:t>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utbildningen</a:t>
            </a:r>
            <a:r>
              <a:rPr lang="en-US" sz="2400" dirty="0">
                <a:solidFill>
                  <a:srgbClr val="000000"/>
                </a:solidFill>
                <a:latin typeface="Lato Light"/>
                <a:sym typeface="Lato Light"/>
              </a:rPr>
              <a:t> </a:t>
            </a:r>
            <a:r>
              <a:rPr lang="en-US" sz="2400" dirty="0" err="1">
                <a:solidFill>
                  <a:srgbClr val="000000"/>
                </a:solidFill>
                <a:latin typeface="Lato Light"/>
                <a:sym typeface="Lato Light"/>
              </a:rPr>
              <a:t>blir</a:t>
            </a:r>
            <a:r>
              <a:rPr lang="en-US" sz="2400" dirty="0">
                <a:solidFill>
                  <a:srgbClr val="000000"/>
                </a:solidFill>
                <a:latin typeface="Lato Light"/>
                <a:sym typeface="Lato Light"/>
              </a:rPr>
              <a:t> din roll </a:t>
            </a:r>
            <a:r>
              <a:rPr lang="en-US" sz="2400" dirty="0" err="1">
                <a:solidFill>
                  <a:srgbClr val="000000"/>
                </a:solidFill>
                <a:latin typeface="Lato Light"/>
                <a:sym typeface="Lato Light"/>
              </a:rPr>
              <a:t>allt</a:t>
            </a:r>
            <a:r>
              <a:rPr lang="en-US" sz="2400" dirty="0">
                <a:solidFill>
                  <a:srgbClr val="000000"/>
                </a:solidFill>
                <a:latin typeface="Lato Light"/>
                <a:sym typeface="Lato Light"/>
              </a:rPr>
              <a:t> </a:t>
            </a:r>
            <a:r>
              <a:rPr lang="en-US" sz="2400" dirty="0" err="1">
                <a:solidFill>
                  <a:srgbClr val="000000"/>
                </a:solidFill>
                <a:latin typeface="Lato Light"/>
                <a:sym typeface="Lato Light"/>
              </a:rPr>
              <a:t>viktigare</a:t>
            </a:r>
            <a:r>
              <a:rPr lang="en-US" sz="2400" dirty="0">
                <a:solidFill>
                  <a:srgbClr val="000000"/>
                </a:solidFill>
                <a:latin typeface="Lato Light"/>
                <a:sym typeface="Lato Light"/>
              </a:rPr>
              <a:t>.</a:t>
            </a:r>
          </a:p>
        </p:txBody>
      </p:sp>
      <p:sp>
        <p:nvSpPr>
          <p:cNvPr id="6" name="TextBox 6"/>
          <p:cNvSpPr txBox="1"/>
          <p:nvPr/>
        </p:nvSpPr>
        <p:spPr>
          <a:xfrm>
            <a:off x="1028700" y="1038225"/>
            <a:ext cx="3917351" cy="628650"/>
          </a:xfrm>
          <a:prstGeom prst="rect">
            <a:avLst/>
          </a:prstGeom>
        </p:spPr>
        <p:txBody>
          <a:bodyPr lIns="0" tIns="0" rIns="0" bIns="0" rtlCol="0" anchor="t">
            <a:spAutoFit/>
          </a:bodyPr>
          <a:lstStyle/>
          <a:p>
            <a:pPr marL="0" lvl="0" indent="0" algn="l">
              <a:lnSpc>
                <a:spcPts val="5039"/>
              </a:lnSpc>
              <a:spcBef>
                <a:spcPct val="0"/>
              </a:spcBef>
            </a:pPr>
            <a:r>
              <a:rPr lang="en-US" sz="4199" u="none" strike="noStrike">
                <a:solidFill>
                  <a:srgbClr val="000000"/>
                </a:solidFill>
                <a:latin typeface="Oswald"/>
                <a:ea typeface="Oswald"/>
                <a:cs typeface="Oswald"/>
                <a:sym typeface="Oswald"/>
              </a:rPr>
              <a:t>VIKTIGA BEGREPP</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41770" y="6487381"/>
            <a:ext cx="4674003" cy="1906213"/>
            <a:chOff x="0" y="0"/>
            <a:chExt cx="6232004" cy="2541618"/>
          </a:xfrm>
        </p:grpSpPr>
        <p:sp>
          <p:nvSpPr>
            <p:cNvPr id="3" name="Freeform 3"/>
            <p:cNvSpPr/>
            <p:nvPr/>
          </p:nvSpPr>
          <p:spPr>
            <a:xfrm>
              <a:off x="0" y="0"/>
              <a:ext cx="6232004" cy="2541618"/>
            </a:xfrm>
            <a:custGeom>
              <a:avLst/>
              <a:gdLst/>
              <a:ahLst/>
              <a:cxnLst/>
              <a:rect l="l" t="t" r="r" b="b"/>
              <a:pathLst>
                <a:path w="6232004" h="2541618">
                  <a:moveTo>
                    <a:pt x="0" y="0"/>
                  </a:moveTo>
                  <a:lnTo>
                    <a:pt x="6232004" y="0"/>
                  </a:lnTo>
                  <a:lnTo>
                    <a:pt x="6232004" y="2541618"/>
                  </a:lnTo>
                  <a:lnTo>
                    <a:pt x="0" y="254161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s-ES"/>
            </a:p>
          </p:txBody>
        </p:sp>
        <p:grpSp>
          <p:nvGrpSpPr>
            <p:cNvPr id="4" name="Group 4"/>
            <p:cNvGrpSpPr/>
            <p:nvPr/>
          </p:nvGrpSpPr>
          <p:grpSpPr>
            <a:xfrm>
              <a:off x="0" y="0"/>
              <a:ext cx="6232004" cy="2541618"/>
              <a:chOff x="0" y="0"/>
              <a:chExt cx="6232004" cy="2541618"/>
            </a:xfrm>
          </p:grpSpPr>
          <p:sp>
            <p:nvSpPr>
              <p:cNvPr id="5" name="Freeform 5"/>
              <p:cNvSpPr/>
              <p:nvPr/>
            </p:nvSpPr>
            <p:spPr>
              <a:xfrm>
                <a:off x="0" y="0"/>
                <a:ext cx="6232008" cy="2541623"/>
              </a:xfrm>
              <a:custGeom>
                <a:avLst/>
                <a:gdLst/>
                <a:ahLst/>
                <a:cxnLst/>
                <a:rect l="l" t="t" r="r" b="b"/>
                <a:pathLst>
                  <a:path w="6232008" h="2541623">
                    <a:moveTo>
                      <a:pt x="0" y="0"/>
                    </a:moveTo>
                    <a:lnTo>
                      <a:pt x="6232008" y="0"/>
                    </a:lnTo>
                    <a:lnTo>
                      <a:pt x="6232008" y="2541623"/>
                    </a:lnTo>
                    <a:lnTo>
                      <a:pt x="0" y="2541623"/>
                    </a:lnTo>
                    <a:close/>
                  </a:path>
                </a:pathLst>
              </a:custGeom>
              <a:blipFill>
                <a:blip r:embed="rId4">
                  <a:alphaModFix amt="0"/>
                </a:blip>
                <a:stretch>
                  <a:fillRect l="-2326" r="-2326"/>
                </a:stretch>
              </a:blipFill>
            </p:spPr>
            <p:txBody>
              <a:bodyPr/>
              <a:lstStyle/>
              <a:p>
                <a:endParaRPr lang="es-ES"/>
              </a:p>
            </p:txBody>
          </p:sp>
          <p:sp>
            <p:nvSpPr>
              <p:cNvPr id="6" name="TextBox 6"/>
              <p:cNvSpPr txBox="1"/>
              <p:nvPr/>
            </p:nvSpPr>
            <p:spPr>
              <a:xfrm>
                <a:off x="0" y="0"/>
                <a:ext cx="6232004" cy="2541618"/>
              </a:xfrm>
              <a:prstGeom prst="rect">
                <a:avLst/>
              </a:prstGeom>
            </p:spPr>
            <p:txBody>
              <a:bodyPr lIns="0" tIns="0" rIns="0" bIns="0" rtlCol="0" anchor="ctr"/>
              <a:lstStyle/>
              <a:p>
                <a:pPr marL="0" lvl="0" indent="0" algn="ctr">
                  <a:lnSpc>
                    <a:spcPts val="2880"/>
                  </a:lnSpc>
                  <a:spcBef>
                    <a:spcPct val="0"/>
                  </a:spcBef>
                </a:pPr>
                <a:r>
                  <a:rPr lang="en-US" sz="2400" u="sng" strike="noStrike">
                    <a:solidFill>
                      <a:srgbClr val="000000"/>
                    </a:solidFill>
                    <a:latin typeface="Lato Light"/>
                    <a:ea typeface="Lato Light"/>
                    <a:cs typeface="Lato Light"/>
                    <a:sym typeface="Lato Light"/>
                    <a:hlinkClick r:id="rId5" tooltip="https://drive.google.com/file/d/1p_pqGq5BmIYaeDIhD2wZD_JWIKqm4qsK/view?usp=sharing"/>
                  </a:rPr>
                  <a:t>Få tillgång till lärmiljön</a:t>
                </a:r>
              </a:p>
            </p:txBody>
          </p:sp>
        </p:grpSp>
      </p:grpSp>
      <p:sp>
        <p:nvSpPr>
          <p:cNvPr id="7" name="Freeform 7"/>
          <p:cNvSpPr/>
          <p:nvPr/>
        </p:nvSpPr>
        <p:spPr>
          <a:xfrm>
            <a:off x="7354064" y="3011893"/>
            <a:ext cx="9905236" cy="4263214"/>
          </a:xfrm>
          <a:custGeom>
            <a:avLst/>
            <a:gdLst/>
            <a:ahLst/>
            <a:cxnLst/>
            <a:rect l="l" t="t" r="r" b="b"/>
            <a:pathLst>
              <a:path w="9905236" h="4263214">
                <a:moveTo>
                  <a:pt x="0" y="0"/>
                </a:moveTo>
                <a:lnTo>
                  <a:pt x="9905236" y="0"/>
                </a:lnTo>
                <a:lnTo>
                  <a:pt x="9905236" y="4263214"/>
                </a:lnTo>
                <a:lnTo>
                  <a:pt x="0" y="4263214"/>
                </a:lnTo>
                <a:lnTo>
                  <a:pt x="0" y="0"/>
                </a:lnTo>
                <a:close/>
              </a:path>
            </a:pathLst>
          </a:custGeom>
          <a:blipFill>
            <a:blip r:embed="rId6"/>
            <a:stretch>
              <a:fillRect/>
            </a:stretch>
          </a:blipFill>
        </p:spPr>
        <p:txBody>
          <a:bodyPr/>
          <a:lstStyle/>
          <a:p>
            <a:endParaRPr lang="es-ES"/>
          </a:p>
        </p:txBody>
      </p:sp>
      <p:sp>
        <p:nvSpPr>
          <p:cNvPr id="8" name="TextBox 8"/>
          <p:cNvSpPr txBox="1"/>
          <p:nvPr/>
        </p:nvSpPr>
        <p:spPr>
          <a:xfrm>
            <a:off x="1056875" y="3593460"/>
            <a:ext cx="5908234" cy="1832040"/>
          </a:xfrm>
          <a:prstGeom prst="rect">
            <a:avLst/>
          </a:prstGeom>
        </p:spPr>
        <p:txBody>
          <a:bodyPr lIns="0" tIns="0" rIns="0" bIns="0" rtlCol="0" anchor="t">
            <a:spAutoFit/>
          </a:bodyPr>
          <a:lstStyle/>
          <a:p>
            <a:pPr lvl="0" indent="0">
              <a:lnSpc>
                <a:spcPts val="2880"/>
              </a:lnSpc>
              <a:spcBef>
                <a:spcPct val="0"/>
              </a:spcBef>
            </a:pPr>
            <a:r>
              <a:rPr lang="en-US" sz="2400" dirty="0" err="1">
                <a:solidFill>
                  <a:srgbClr val="000000"/>
                </a:solidFill>
                <a:latin typeface="Lato Light"/>
                <a:sym typeface="Lato Light"/>
              </a:rPr>
              <a:t>Följande</a:t>
            </a:r>
            <a:r>
              <a:rPr lang="en-US" sz="2400" dirty="0">
                <a:solidFill>
                  <a:srgbClr val="000000"/>
                </a:solidFill>
                <a:latin typeface="Lato Light"/>
                <a:sym typeface="Lato Light"/>
              </a:rPr>
              <a:t> </a:t>
            </a:r>
            <a:r>
              <a:rPr lang="en-US" sz="2400" dirty="0" err="1">
                <a:solidFill>
                  <a:srgbClr val="000000"/>
                </a:solidFill>
                <a:latin typeface="Lato Light"/>
                <a:sym typeface="Lato Light"/>
              </a:rPr>
              <a:t>scenarier</a:t>
            </a:r>
            <a:r>
              <a:rPr lang="en-US" sz="2400" dirty="0">
                <a:solidFill>
                  <a:srgbClr val="000000"/>
                </a:solidFill>
                <a:latin typeface="Lato Light"/>
                <a:sym typeface="Lato Light"/>
              </a:rPr>
              <a:t> </a:t>
            </a:r>
            <a:r>
              <a:rPr lang="en-US" sz="2400" dirty="0" err="1">
                <a:solidFill>
                  <a:srgbClr val="000000"/>
                </a:solidFill>
                <a:latin typeface="Lato Light"/>
                <a:sym typeface="Lato Light"/>
              </a:rPr>
              <a:t>är</a:t>
            </a:r>
            <a:r>
              <a:rPr lang="en-US" sz="2400" dirty="0">
                <a:solidFill>
                  <a:srgbClr val="000000"/>
                </a:solidFill>
                <a:latin typeface="Lato Light"/>
                <a:sym typeface="Lato Light"/>
              </a:rPr>
              <a:t> </a:t>
            </a:r>
            <a:r>
              <a:rPr lang="en-US" sz="2400" dirty="0" err="1">
                <a:solidFill>
                  <a:srgbClr val="000000"/>
                </a:solidFill>
                <a:latin typeface="Lato Light"/>
                <a:sym typeface="Lato Light"/>
              </a:rPr>
              <a:t>verkliga</a:t>
            </a:r>
            <a:r>
              <a:rPr lang="en-US" sz="2400" dirty="0">
                <a:solidFill>
                  <a:srgbClr val="000000"/>
                </a:solidFill>
                <a:latin typeface="Lato Light"/>
                <a:sym typeface="Lato Light"/>
              </a:rPr>
              <a:t> fall, </a:t>
            </a:r>
            <a:r>
              <a:rPr lang="en-US" sz="2400" dirty="0" err="1">
                <a:solidFill>
                  <a:srgbClr val="000000"/>
                </a:solidFill>
                <a:latin typeface="Lato Light"/>
                <a:sym typeface="Lato Light"/>
              </a:rPr>
              <a:t>i</a:t>
            </a:r>
            <a:r>
              <a:rPr lang="en-US" sz="2400" dirty="0">
                <a:solidFill>
                  <a:srgbClr val="000000"/>
                </a:solidFill>
                <a:latin typeface="Lato Light"/>
                <a:sym typeface="Lato Light"/>
              </a:rPr>
              <a:t> </a:t>
            </a:r>
            <a:r>
              <a:rPr lang="en-US" sz="2400" dirty="0" err="1">
                <a:solidFill>
                  <a:srgbClr val="000000"/>
                </a:solidFill>
                <a:latin typeface="Lato Light"/>
                <a:sym typeface="Lato Light"/>
              </a:rPr>
              <a:t>enlighet</a:t>
            </a:r>
            <a:r>
              <a:rPr lang="en-US" sz="2400" dirty="0">
                <a:solidFill>
                  <a:srgbClr val="000000"/>
                </a:solidFill>
                <a:latin typeface="Lato Light"/>
                <a:sym typeface="Lato Light"/>
              </a:rPr>
              <a:t> med EU:s </a:t>
            </a:r>
            <a:r>
              <a:rPr lang="en-US" sz="2400" dirty="0" err="1">
                <a:solidFill>
                  <a:srgbClr val="000000"/>
                </a:solidFill>
                <a:latin typeface="Lato Light"/>
                <a:sym typeface="Lato Light"/>
              </a:rPr>
              <a:t>etiska</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regulatoriska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standarder</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förordningar</a:t>
            </a:r>
            <a:r>
              <a:rPr lang="en-US" sz="2400" dirty="0">
                <a:solidFill>
                  <a:srgbClr val="000000"/>
                </a:solidFill>
                <a:latin typeface="Lato Light"/>
                <a:sym typeface="Lato Light"/>
              </a:rPr>
              <a:t>, </a:t>
            </a:r>
            <a:r>
              <a:rPr lang="en-US" sz="2400" dirty="0" err="1">
                <a:solidFill>
                  <a:srgbClr val="000000"/>
                </a:solidFill>
                <a:latin typeface="Lato Light"/>
                <a:sym typeface="Lato Light"/>
              </a:rPr>
              <a:t>samt</a:t>
            </a:r>
            <a:r>
              <a:rPr lang="en-US" sz="2400" dirty="0">
                <a:solidFill>
                  <a:srgbClr val="000000"/>
                </a:solidFill>
                <a:latin typeface="Lato Light"/>
                <a:sym typeface="Lato Light"/>
              </a:rPr>
              <a:t> </a:t>
            </a:r>
            <a:r>
              <a:rPr lang="en-US" sz="2400" dirty="0" err="1">
                <a:solidFill>
                  <a:srgbClr val="000000"/>
                </a:solidFill>
                <a:latin typeface="Lato Light"/>
                <a:sym typeface="Lato Light"/>
              </a:rPr>
              <a:t>relevanta</a:t>
            </a:r>
            <a:r>
              <a:rPr lang="en-US" sz="2400" dirty="0">
                <a:solidFill>
                  <a:srgbClr val="000000"/>
                </a:solidFill>
                <a:latin typeface="Lato Light"/>
                <a:sym typeface="Lato Light"/>
              </a:rPr>
              <a:t> </a:t>
            </a:r>
            <a:r>
              <a:rPr lang="en-US" sz="2400" dirty="0" err="1">
                <a:solidFill>
                  <a:srgbClr val="000000"/>
                </a:solidFill>
                <a:latin typeface="Lato Light"/>
                <a:sym typeface="Lato Light"/>
              </a:rPr>
              <a:t>regelverk</a:t>
            </a:r>
            <a:r>
              <a:rPr lang="en-US" sz="2400" dirty="0">
                <a:solidFill>
                  <a:srgbClr val="000000"/>
                </a:solidFill>
                <a:latin typeface="Lato Light"/>
                <a:sym typeface="Lato Light"/>
              </a:rPr>
              <a:t>, </a:t>
            </a:r>
            <a:r>
              <a:rPr lang="en-US" sz="2400" dirty="0" err="1">
                <a:solidFill>
                  <a:srgbClr val="000000"/>
                </a:solidFill>
                <a:latin typeface="Lato Light"/>
                <a:sym typeface="Lato Light"/>
              </a:rPr>
              <a:t>vilket</a:t>
            </a:r>
            <a:r>
              <a:rPr lang="en-US" sz="2400" dirty="0">
                <a:solidFill>
                  <a:srgbClr val="000000"/>
                </a:solidFill>
                <a:latin typeface="Lato Light"/>
                <a:sym typeface="Lato Light"/>
              </a:rPr>
              <a:t> </a:t>
            </a:r>
            <a:r>
              <a:rPr lang="en-US" sz="2400" dirty="0" err="1">
                <a:solidFill>
                  <a:srgbClr val="000000"/>
                </a:solidFill>
                <a:latin typeface="Lato Light"/>
                <a:sym typeface="Lato Light"/>
              </a:rPr>
              <a:t>säkerställer</a:t>
            </a:r>
            <a:r>
              <a:rPr lang="en-US" sz="2400" dirty="0">
                <a:solidFill>
                  <a:srgbClr val="000000"/>
                </a:solidFill>
                <a:latin typeface="Lato Light"/>
                <a:sym typeface="Lato Light"/>
              </a:rPr>
              <a:t> </a:t>
            </a:r>
            <a:r>
              <a:rPr lang="en-US" sz="2400" dirty="0" err="1">
                <a:solidFill>
                  <a:srgbClr val="000000"/>
                </a:solidFill>
                <a:latin typeface="Lato Light"/>
                <a:sym typeface="Lato Light"/>
              </a:rPr>
              <a:t>deras</a:t>
            </a:r>
            <a:r>
              <a:rPr lang="en-US" sz="2400" dirty="0">
                <a:solidFill>
                  <a:srgbClr val="000000"/>
                </a:solidFill>
                <a:latin typeface="Lato Light"/>
                <a:sym typeface="Lato Light"/>
              </a:rPr>
              <a:t> </a:t>
            </a:r>
            <a:r>
              <a:rPr lang="en-US" sz="2400" dirty="0" err="1">
                <a:solidFill>
                  <a:srgbClr val="000000"/>
                </a:solidFill>
                <a:latin typeface="Lato Light"/>
                <a:sym typeface="Lato Light"/>
              </a:rPr>
              <a:t>praktiska</a:t>
            </a:r>
            <a:r>
              <a:rPr lang="en-US" sz="2400" dirty="0">
                <a:solidFill>
                  <a:srgbClr val="000000"/>
                </a:solidFill>
                <a:latin typeface="Lato Light"/>
                <a:sym typeface="Lato Light"/>
              </a:rPr>
              <a:t> </a:t>
            </a:r>
            <a:r>
              <a:rPr lang="en-US" sz="2400" dirty="0" err="1">
                <a:solidFill>
                  <a:srgbClr val="000000"/>
                </a:solidFill>
                <a:latin typeface="Lato Light"/>
                <a:sym typeface="Lato Light"/>
              </a:rPr>
              <a:t>tillämplighet</a:t>
            </a:r>
            <a:r>
              <a:rPr lang="en-US" sz="2400" dirty="0">
                <a:solidFill>
                  <a:srgbClr val="000000"/>
                </a:solidFill>
                <a:latin typeface="Lato Light"/>
                <a:sym typeface="Lato Light"/>
              </a:rPr>
              <a:t> och </a:t>
            </a:r>
            <a:r>
              <a:rPr lang="en-US" sz="2400" dirty="0" err="1">
                <a:solidFill>
                  <a:srgbClr val="000000"/>
                </a:solidFill>
                <a:latin typeface="Lato Light"/>
                <a:sym typeface="Lato Light"/>
              </a:rPr>
              <a:t>kontextuella</a:t>
            </a:r>
            <a:r>
              <a:rPr lang="en-US" sz="2400" dirty="0">
                <a:solidFill>
                  <a:srgbClr val="000000"/>
                </a:solidFill>
                <a:latin typeface="Lato Light"/>
                <a:sym typeface="Lato Light"/>
              </a:rPr>
              <a:t> </a:t>
            </a:r>
            <a:r>
              <a:rPr lang="en-US" sz="2400" dirty="0" err="1">
                <a:solidFill>
                  <a:srgbClr val="000000"/>
                </a:solidFill>
                <a:latin typeface="Lato Light"/>
                <a:sym typeface="Lato Light"/>
              </a:rPr>
              <a:t>relevans</a:t>
            </a:r>
            <a:r>
              <a:rPr lang="en-US" sz="2400" dirty="0">
                <a:solidFill>
                  <a:srgbClr val="000000"/>
                </a:solidFill>
                <a:latin typeface="Lato Light"/>
                <a:sym typeface="Lato Light"/>
              </a:rPr>
              <a:t>.</a:t>
            </a:r>
          </a:p>
        </p:txBody>
      </p:sp>
      <p:sp>
        <p:nvSpPr>
          <p:cNvPr id="9" name="TextBox 9"/>
          <p:cNvSpPr txBox="1"/>
          <p:nvPr/>
        </p:nvSpPr>
        <p:spPr>
          <a:xfrm>
            <a:off x="1028700" y="1902930"/>
            <a:ext cx="5964585" cy="628650"/>
          </a:xfrm>
          <a:prstGeom prst="rect">
            <a:avLst/>
          </a:prstGeom>
        </p:spPr>
        <p:txBody>
          <a:bodyPr lIns="0" tIns="0" rIns="0" bIns="0" rtlCol="0" anchor="t">
            <a:spAutoFit/>
          </a:bodyPr>
          <a:lstStyle/>
          <a:p>
            <a:pPr marL="0" lvl="0" indent="0" algn="l">
              <a:lnSpc>
                <a:spcPts val="5040"/>
              </a:lnSpc>
              <a:spcBef>
                <a:spcPct val="0"/>
              </a:spcBef>
            </a:pPr>
            <a:r>
              <a:rPr lang="en-US" sz="4200" u="none" strike="noStrike">
                <a:solidFill>
                  <a:srgbClr val="000000"/>
                </a:solidFill>
                <a:latin typeface="Oswald"/>
                <a:ea typeface="Oswald"/>
                <a:cs typeface="Oswald"/>
                <a:sym typeface="Oswald"/>
              </a:rPr>
              <a:t>LÄRANDESCENARIO</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99560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a:t>
            </a:r>
          </a:p>
        </p:txBody>
      </p:sp>
      <p:sp>
        <p:nvSpPr>
          <p:cNvPr id="3" name="TextBox 3"/>
          <p:cNvSpPr txBox="1"/>
          <p:nvPr/>
        </p:nvSpPr>
        <p:spPr>
          <a:xfrm>
            <a:off x="1028700" y="1997322"/>
            <a:ext cx="16471640" cy="64850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Etik och ansvar inom AI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Dignum, V. (2019). Ansvarsfull artificiell intelligens. Springer.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Floridi, L. (2023). AI, handlingskraft och ansvar. Filosofi och teknologi.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Floridi, L., &amp; Cowls, J. (2019). Ett enhetligt ramverk i fem delar</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Principer för artificiell intelligens i samhället.</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Mittelstadt, B. et al. (2016). En ética dos algoritmos. Big Data &amp; Samhälle.</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Artificiell intelligens, lärande och utbildningskontext</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Holmes, W., Bialik, M., Fadel, C. (2019). Artificiell intelligens i utbildning.</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Luckin, R. m.fl. (2016). Triggad intelligens.</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Selwyn, N. (2019). Bör robotar ersätta lärare?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Williamson, B. och Eynon, R. (2020). Artificiell intelligens i utbildning.</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Begränsningar av AI (bias, opacitet, felinformation)</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Bender, E. M. et al. (2021). Om farorna med stokastiska papegojor.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O’Neil, C. (2016). Matematiska förstörelsevapen.</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Barocas, S., Hardt, M., Narayanan, A. (2019). Rättvisa och maskininlärning.</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Burrell, J. (2016). Förstå opacitet i maskininlärning.</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Ji, Z. et al. (2023). Hallucinationer i NLG.</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85850"/>
            <a:ext cx="2934739" cy="578358"/>
          </a:xfrm>
          <a:prstGeom prst="rect">
            <a:avLst/>
          </a:prstGeom>
        </p:spPr>
        <p:txBody>
          <a:bodyPr lIns="0" tIns="0" rIns="0" bIns="0" rtlCol="0" anchor="t">
            <a:spAutoFit/>
          </a:bodyPr>
          <a:lstStyle/>
          <a:p>
            <a:pPr marL="0" lvl="0" indent="0" algn="l">
              <a:lnSpc>
                <a:spcPts val="4536"/>
              </a:lnSpc>
              <a:spcBef>
                <a:spcPct val="0"/>
              </a:spcBef>
            </a:pPr>
            <a:r>
              <a:rPr lang="en-US" sz="4200" u="none" strike="noStrike">
                <a:solidFill>
                  <a:srgbClr val="000000"/>
                </a:solidFill>
                <a:latin typeface="Oswald"/>
                <a:ea typeface="Oswald"/>
                <a:cs typeface="Oswald"/>
                <a:sym typeface="Oswald"/>
              </a:rPr>
              <a:t>REFERENSER </a:t>
            </a:r>
          </a:p>
        </p:txBody>
      </p:sp>
      <p:sp>
        <p:nvSpPr>
          <p:cNvPr id="3" name="TextBox 3"/>
          <p:cNvSpPr txBox="1"/>
          <p:nvPr/>
        </p:nvSpPr>
        <p:spPr>
          <a:xfrm>
            <a:off x="1028700" y="2157228"/>
            <a:ext cx="16230600" cy="5189601"/>
          </a:xfrm>
          <a:prstGeom prst="rect">
            <a:avLst/>
          </a:prstGeom>
        </p:spPr>
        <p:txBody>
          <a:bodyPr lIns="0" tIns="0" rIns="0" bIns="0" rtlCol="0" anchor="t">
            <a:spAutoFit/>
          </a:bodyPr>
          <a:lstStyle/>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Teoretiska och kritiska grunder för artificiell intelligens.</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Russell, S. (2019). Kompatibel med människor.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Mitchell, M. (2019). Artificiell intelligens: En guide för tänkande människor.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Russell, S., Norvig, P. (2021). Artificiell intelligens: En modern metod.</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Searle, J. (1980). Sinnesr, hjärnor och program.</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Styrning, policyer och riktlinjer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UNESCO (2021). Artificiell intelligens och utbildning: riktlinjer för beslutsfattare.</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UNESCO (2022). Rekommendation om etiken kring AI.</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OECD (2022). Artificiell intelligens i samhället.</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Europeiska yrkesutbildningsstiftelsen (2022). Artificiell intelligens för yrkesutbildning.</a:t>
            </a:r>
          </a:p>
          <a:p>
            <a:pPr marL="0" lvl="0" indent="0" algn="just">
              <a:lnSpc>
                <a:spcPts val="2592"/>
              </a:lnSpc>
              <a:spcBef>
                <a:spcPct val="0"/>
              </a:spcBef>
            </a:pPr>
            <a:endParaRPr lang="en-US" sz="2400" u="none" strike="noStrike">
              <a:solidFill>
                <a:srgbClr val="000000"/>
              </a:solidFill>
              <a:latin typeface="Lato Light"/>
              <a:ea typeface="Lato Light"/>
              <a:cs typeface="Lato Light"/>
              <a:sym typeface="Lato Light"/>
            </a:endParaRP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Fördomar och sociala konsekvenser</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Noble, S. (2018). Algoritmer för förtryck.</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Eubanks, V. (2018). Automatisering av ojämlikhet.</a:t>
            </a:r>
          </a:p>
          <a:p>
            <a:pPr marL="0" lvl="0" indent="0" algn="just">
              <a:lnSpc>
                <a:spcPts val="2592"/>
              </a:lnSpc>
              <a:spcBef>
                <a:spcPct val="0"/>
              </a:spcBef>
            </a:pPr>
            <a:r>
              <a:rPr lang="en-US" sz="2400" u="none" strike="noStrike">
                <a:solidFill>
                  <a:srgbClr val="000000"/>
                </a:solidFill>
                <a:latin typeface="Lato Light"/>
                <a:ea typeface="Lato Light"/>
                <a:cs typeface="Lato Light"/>
                <a:sym typeface="Lato Light"/>
              </a:rPr>
              <a:t>• Mehrabi, N. et al. (2021). Partiskhet och opartiskhet inom maskininlärning.</a:t>
            </a:r>
          </a:p>
        </p:txBody>
      </p:sp>
    </p:spTree>
    <p:custDataLst>
      <p:tags r:id="rId1"/>
    </p:custData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934589" y="7476973"/>
            <a:ext cx="2175491" cy="642671"/>
            <a:chOff x="0" y="0"/>
            <a:chExt cx="2900655" cy="856894"/>
          </a:xfrm>
        </p:grpSpPr>
        <p:sp>
          <p:nvSpPr>
            <p:cNvPr id="3" name="Freeform 3"/>
            <p:cNvSpPr/>
            <p:nvPr/>
          </p:nvSpPr>
          <p:spPr>
            <a:xfrm>
              <a:off x="0" y="0"/>
              <a:ext cx="2900656" cy="856895"/>
            </a:xfrm>
            <a:custGeom>
              <a:avLst/>
              <a:gdLst/>
              <a:ahLst/>
              <a:cxnLst/>
              <a:rect l="l" t="t" r="r" b="b"/>
              <a:pathLst>
                <a:path w="2900656" h="856895">
                  <a:moveTo>
                    <a:pt x="0" y="0"/>
                  </a:moveTo>
                  <a:lnTo>
                    <a:pt x="2900656" y="0"/>
                  </a:lnTo>
                  <a:lnTo>
                    <a:pt x="2900656" y="856895"/>
                  </a:lnTo>
                  <a:lnTo>
                    <a:pt x="0" y="856895"/>
                  </a:lnTo>
                  <a:close/>
                </a:path>
              </a:pathLst>
            </a:custGeom>
            <a:blipFill>
              <a:blip r:embed="rId4">
                <a:alphaModFix amt="0"/>
              </a:blip>
              <a:stretch>
                <a:fillRect t="-26194" b="-5722"/>
              </a:stretch>
            </a:blipFill>
          </p:spPr>
          <p:txBody>
            <a:bodyPr/>
            <a:lstStyle/>
            <a:p>
              <a:endParaRPr lang="es-ES"/>
            </a:p>
          </p:txBody>
        </p:sp>
        <p:sp>
          <p:nvSpPr>
            <p:cNvPr id="4" name="TextBox 4"/>
            <p:cNvSpPr txBox="1"/>
            <p:nvPr/>
          </p:nvSpPr>
          <p:spPr>
            <a:xfrm>
              <a:off x="0" y="0"/>
              <a:ext cx="2900655" cy="856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Börja om</a:t>
              </a:r>
            </a:p>
          </p:txBody>
        </p:sp>
      </p:grpSp>
      <p:grpSp>
        <p:nvGrpSpPr>
          <p:cNvPr id="5" name="Group 5"/>
          <p:cNvGrpSpPr/>
          <p:nvPr/>
        </p:nvGrpSpPr>
        <p:grpSpPr>
          <a:xfrm>
            <a:off x="8601427" y="7476973"/>
            <a:ext cx="2338435" cy="1118921"/>
            <a:chOff x="0" y="0"/>
            <a:chExt cx="3117914" cy="1491894"/>
          </a:xfrm>
        </p:grpSpPr>
        <p:sp>
          <p:nvSpPr>
            <p:cNvPr id="6" name="Freeform 6"/>
            <p:cNvSpPr/>
            <p:nvPr/>
          </p:nvSpPr>
          <p:spPr>
            <a:xfrm>
              <a:off x="0" y="0"/>
              <a:ext cx="3117912" cy="1491895"/>
            </a:xfrm>
            <a:custGeom>
              <a:avLst/>
              <a:gdLst/>
              <a:ahLst/>
              <a:cxnLst/>
              <a:rect l="l" t="t" r="r" b="b"/>
              <a:pathLst>
                <a:path w="3117912" h="1491895">
                  <a:moveTo>
                    <a:pt x="0" y="0"/>
                  </a:moveTo>
                  <a:lnTo>
                    <a:pt x="3117912" y="0"/>
                  </a:lnTo>
                  <a:lnTo>
                    <a:pt x="3117912" y="1491895"/>
                  </a:lnTo>
                  <a:lnTo>
                    <a:pt x="0" y="1491895"/>
                  </a:lnTo>
                  <a:close/>
                </a:path>
              </a:pathLst>
            </a:custGeom>
            <a:blipFill>
              <a:blip r:embed="rId4">
                <a:alphaModFix amt="0"/>
              </a:blip>
              <a:stretch>
                <a:fillRect t="-17882" b="36439"/>
              </a:stretch>
            </a:blipFill>
          </p:spPr>
          <p:txBody>
            <a:bodyPr/>
            <a:lstStyle/>
            <a:p>
              <a:endParaRPr lang="es-ES"/>
            </a:p>
          </p:txBody>
        </p:sp>
        <p:sp>
          <p:nvSpPr>
            <p:cNvPr id="7" name="TextBox 7"/>
            <p:cNvSpPr txBox="1"/>
            <p:nvPr/>
          </p:nvSpPr>
          <p:spPr>
            <a:xfrm>
              <a:off x="0" y="0"/>
              <a:ext cx="3117914" cy="1491894"/>
            </a:xfrm>
            <a:prstGeom prst="rect">
              <a:avLst/>
            </a:prstGeom>
          </p:spPr>
          <p:txBody>
            <a:bodyPr lIns="0" tIns="0" rIns="0" bIns="0" rtlCol="0" anchor="ctr"/>
            <a:lstStyle/>
            <a:p>
              <a:pPr marL="0" lvl="0" indent="0" algn="ctr">
                <a:lnSpc>
                  <a:spcPts val="3779"/>
                </a:lnSpc>
                <a:spcBef>
                  <a:spcPct val="0"/>
                </a:spcBef>
              </a:pPr>
              <a:r>
                <a:rPr lang="en-US" sz="3150" b="1" u="none" strike="noStrike">
                  <a:solidFill>
                    <a:srgbClr val="FFFFFF"/>
                  </a:solidFill>
                  <a:latin typeface="Lato Bold"/>
                  <a:ea typeface="Lato Bold"/>
                  <a:cs typeface="Lato Bold"/>
                  <a:sym typeface="Lato Bold"/>
                </a:rPr>
                <a:t>Avsluta kursen</a:t>
              </a:r>
            </a:p>
          </p:txBody>
        </p:sp>
      </p:grpSp>
      <p:grpSp>
        <p:nvGrpSpPr>
          <p:cNvPr id="8" name="Group 8"/>
          <p:cNvGrpSpPr/>
          <p:nvPr/>
        </p:nvGrpSpPr>
        <p:grpSpPr>
          <a:xfrm>
            <a:off x="8806491" y="2992907"/>
            <a:ext cx="7419499" cy="3244739"/>
            <a:chOff x="0" y="0"/>
            <a:chExt cx="9892665" cy="4326318"/>
          </a:xfrm>
        </p:grpSpPr>
        <p:sp>
          <p:nvSpPr>
            <p:cNvPr id="9" name="Freeform 9" descr="En logotyp med en persons huvud inuti en cirkel.  Det AI-genererade innehållet kan vara felaktigt."/>
            <p:cNvSpPr/>
            <p:nvPr/>
          </p:nvSpPr>
          <p:spPr>
            <a:xfrm>
              <a:off x="0" y="0"/>
              <a:ext cx="9892665" cy="4326255"/>
            </a:xfrm>
            <a:custGeom>
              <a:avLst/>
              <a:gdLst/>
              <a:ahLst/>
              <a:cxnLst/>
              <a:rect l="l" t="t" r="r" b="b"/>
              <a:pathLst>
                <a:path w="9892665" h="4326255">
                  <a:moveTo>
                    <a:pt x="0" y="0"/>
                  </a:moveTo>
                  <a:lnTo>
                    <a:pt x="9892665" y="0"/>
                  </a:lnTo>
                  <a:lnTo>
                    <a:pt x="9892665" y="4326255"/>
                  </a:lnTo>
                  <a:lnTo>
                    <a:pt x="0" y="4326255"/>
                  </a:lnTo>
                  <a:lnTo>
                    <a:pt x="0" y="0"/>
                  </a:lnTo>
                  <a:close/>
                </a:path>
              </a:pathLst>
            </a:custGeom>
            <a:blipFill>
              <a:blip r:embed="rId5"/>
              <a:stretch>
                <a:fillRect b="-1"/>
              </a:stretch>
            </a:blipFill>
          </p:spPr>
          <p:txBody>
            <a:bodyPr/>
            <a:lstStyle/>
            <a:p>
              <a:endParaRPr lang="es-ES"/>
            </a:p>
          </p:txBody>
        </p:sp>
      </p:grpSp>
      <p:grpSp>
        <p:nvGrpSpPr>
          <p:cNvPr id="10" name="Group 10"/>
          <p:cNvGrpSpPr/>
          <p:nvPr/>
        </p:nvGrpSpPr>
        <p:grpSpPr>
          <a:xfrm>
            <a:off x="1055922" y="9038854"/>
            <a:ext cx="3869665" cy="811759"/>
            <a:chOff x="0" y="0"/>
            <a:chExt cx="5159553" cy="1082345"/>
          </a:xfrm>
        </p:grpSpPr>
        <p:sp>
          <p:nvSpPr>
            <p:cNvPr id="11" name="Freeform 11"/>
            <p:cNvSpPr/>
            <p:nvPr/>
          </p:nvSpPr>
          <p:spPr>
            <a:xfrm>
              <a:off x="0" y="0"/>
              <a:ext cx="5159502" cy="1082294"/>
            </a:xfrm>
            <a:custGeom>
              <a:avLst/>
              <a:gdLst/>
              <a:ahLst/>
              <a:cxnLst/>
              <a:rect l="l" t="t" r="r" b="b"/>
              <a:pathLst>
                <a:path w="5159502" h="1082294">
                  <a:moveTo>
                    <a:pt x="0" y="0"/>
                  </a:moveTo>
                  <a:lnTo>
                    <a:pt x="5159502" y="0"/>
                  </a:lnTo>
                  <a:lnTo>
                    <a:pt x="5159502" y="1082294"/>
                  </a:lnTo>
                  <a:lnTo>
                    <a:pt x="0" y="1082294"/>
                  </a:lnTo>
                  <a:lnTo>
                    <a:pt x="0" y="0"/>
                  </a:lnTo>
                  <a:close/>
                </a:path>
              </a:pathLst>
            </a:custGeom>
            <a:blipFill>
              <a:blip r:embed="rId6"/>
              <a:stretch>
                <a:fillRect t="-850" b="-850"/>
              </a:stretch>
            </a:blipFill>
          </p:spPr>
          <p:txBody>
            <a:bodyPr/>
            <a:lstStyle/>
            <a:p>
              <a:endParaRPr lang="es-ES"/>
            </a:p>
          </p:txBody>
        </p:sp>
      </p:grpSp>
      <p:grpSp>
        <p:nvGrpSpPr>
          <p:cNvPr id="12" name="Group 12"/>
          <p:cNvGrpSpPr/>
          <p:nvPr/>
        </p:nvGrpSpPr>
        <p:grpSpPr>
          <a:xfrm>
            <a:off x="0" y="2069525"/>
            <a:ext cx="6903596" cy="5975014"/>
            <a:chOff x="0" y="0"/>
            <a:chExt cx="8851392" cy="7660818"/>
          </a:xfrm>
        </p:grpSpPr>
        <p:sp>
          <p:nvSpPr>
            <p:cNvPr id="13" name="Freeform 13"/>
            <p:cNvSpPr/>
            <p:nvPr/>
          </p:nvSpPr>
          <p:spPr>
            <a:xfrm>
              <a:off x="0" y="0"/>
              <a:ext cx="8851392" cy="7660767"/>
            </a:xfrm>
            <a:custGeom>
              <a:avLst/>
              <a:gdLst/>
              <a:ahLst/>
              <a:cxnLst/>
              <a:rect l="l" t="t" r="r" b="b"/>
              <a:pathLst>
                <a:path w="8851392" h="7660767">
                  <a:moveTo>
                    <a:pt x="0" y="0"/>
                  </a:moveTo>
                  <a:lnTo>
                    <a:pt x="8851392" y="0"/>
                  </a:lnTo>
                  <a:lnTo>
                    <a:pt x="8851392" y="7660767"/>
                  </a:lnTo>
                  <a:lnTo>
                    <a:pt x="0" y="7660767"/>
                  </a:lnTo>
                  <a:lnTo>
                    <a:pt x="0" y="0"/>
                  </a:lnTo>
                  <a:close/>
                </a:path>
              </a:pathLst>
            </a:custGeom>
            <a:blipFill>
              <a:blip r:embed="rId7"/>
              <a:stretch>
                <a:fillRect l="-14856" r="-14904"/>
              </a:stretch>
            </a:blipFill>
          </p:spPr>
          <p:txBody>
            <a:bodyPr/>
            <a:lstStyle/>
            <a:p>
              <a:endParaRPr lang="es-ES"/>
            </a:p>
          </p:txBody>
        </p:sp>
      </p:grpSp>
      <p:sp>
        <p:nvSpPr>
          <p:cNvPr id="14" name="TextBox 14"/>
          <p:cNvSpPr txBox="1"/>
          <p:nvPr/>
        </p:nvSpPr>
        <p:spPr>
          <a:xfrm>
            <a:off x="9064173" y="8772525"/>
            <a:ext cx="6942236" cy="923925"/>
          </a:xfrm>
          <a:prstGeom prst="rect">
            <a:avLst/>
          </a:prstGeom>
        </p:spPr>
        <p:txBody>
          <a:bodyPr lIns="0" tIns="0" rIns="0" bIns="0" rtlCol="0" anchor="t">
            <a:spAutoFit/>
          </a:bodyPr>
          <a:lstStyle/>
          <a:p>
            <a:pPr marL="0" lvl="0" indent="0" algn="just">
              <a:lnSpc>
                <a:spcPts val="1800"/>
              </a:lnSpc>
              <a:spcBef>
                <a:spcPct val="0"/>
              </a:spcBef>
            </a:pPr>
            <a:r>
              <a:rPr lang="en-US" sz="1500" u="none" strike="noStrike">
                <a:solidFill>
                  <a:srgbClr val="7F7F7F"/>
                </a:solidFill>
                <a:latin typeface="Lato Light"/>
                <a:ea typeface="Lato Light"/>
                <a:cs typeface="Lato Light"/>
                <a:sym typeface="Lato Light"/>
              </a:rPr>
              <a:t>Detta projekt samfinansierades med stöd från Europeiska kommissionens Erasmus+-program. Denna publikation återspeglar endast författarnas åsikter, och varken Europeiska kommissionen eller SEPIE ansvarar för någon användning som kan göras av informationen häri.</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5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TotalTime>
  <Words>6184</Words>
  <Application>Microsoft Office PowerPoint</Application>
  <PresentationFormat>Custom</PresentationFormat>
  <Paragraphs>482</Paragraphs>
  <Slides>51</Slides>
  <Notes>41</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51</vt:i4>
      </vt:variant>
    </vt:vector>
  </HeadingPairs>
  <TitlesOfParts>
    <vt:vector size="64" baseType="lpstr">
      <vt:lpstr>Lato Light</vt:lpstr>
      <vt:lpstr>Arial Bold</vt:lpstr>
      <vt:lpstr>Canva Sans Bold</vt:lpstr>
      <vt:lpstr>Calibri</vt:lpstr>
      <vt:lpstr>Quattrocento Bold</vt:lpstr>
      <vt:lpstr>Roboto Condensed Bold</vt:lpstr>
      <vt:lpstr>Arial</vt:lpstr>
      <vt:lpstr>Lato Bold</vt:lpstr>
      <vt:lpstr>Staatliches</vt:lpstr>
      <vt:lpstr>Lato Light Italics</vt:lpstr>
      <vt:lpstr>Oswald</vt:lpstr>
      <vt:lpstr>Canva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SW_Modul 3_INclusive TrAIners</dc:title>
  <dc:creator>User00</dc:creator>
  <cp:lastModifiedBy>Jaione Santos Miguel</cp:lastModifiedBy>
  <cp:revision>5</cp:revision>
  <dcterms:created xsi:type="dcterms:W3CDTF">2006-08-16T00:00:00Z</dcterms:created>
  <dcterms:modified xsi:type="dcterms:W3CDTF">2026-10-08T14:40:45Z</dcterms:modified>
  <dc:identifier>DAHQwC3EIPA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984EC1BE-8626-4A4A-BDEC-DB9D389BB538</vt:lpwstr>
  </property>
  <property fmtid="{D5CDD505-2E9C-101B-9397-08002B2CF9AE}" pid="3" name="ArticulatePath">
    <vt:lpwstr>SW_Modul 3_INclusive TrAIners</vt:lpwstr>
  </property>
</Properties>
</file>