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7.xml" ContentType="application/vnd.openxmlformats-officedocument.presentationml.notesSlide+xml"/>
  <Override PartName="/ppt/tags/tag10.xml" ContentType="application/vnd.openxmlformats-officedocument.presentationml.tags+xml"/>
  <Override PartName="/ppt/notesSlides/notesSlide8.xml" ContentType="application/vnd.openxmlformats-officedocument.presentationml.notesSlide+xml"/>
  <Override PartName="/ppt/tags/tag11.xml" ContentType="application/vnd.openxmlformats-officedocument.presentationml.tags+xml"/>
  <Override PartName="/ppt/notesSlides/notesSlide9.xml" ContentType="application/vnd.openxmlformats-officedocument.presentationml.notesSlide+xml"/>
  <Override PartName="/ppt/tags/tag12.xml" ContentType="application/vnd.openxmlformats-officedocument.presentationml.tags+xml"/>
  <Override PartName="/ppt/notesSlides/notesSlide10.xml" ContentType="application/vnd.openxmlformats-officedocument.presentationml.notesSlide+xml"/>
  <Override PartName="/ppt/tags/tag13.xml" ContentType="application/vnd.openxmlformats-officedocument.presentationml.tags+xml"/>
  <Override PartName="/ppt/notesSlides/notesSlide11.xml" ContentType="application/vnd.openxmlformats-officedocument.presentationml.notesSlide+xml"/>
  <Override PartName="/ppt/tags/tag14.xml" ContentType="application/vnd.openxmlformats-officedocument.presentationml.tags+xml"/>
  <Override PartName="/ppt/notesSlides/notesSlide12.xml" ContentType="application/vnd.openxmlformats-officedocument.presentationml.notesSlide+xml"/>
  <Override PartName="/ppt/tags/tag15.xml" ContentType="application/vnd.openxmlformats-officedocument.presentationml.tags+xml"/>
  <Override PartName="/ppt/notesSlides/notesSlide13.xml" ContentType="application/vnd.openxmlformats-officedocument.presentationml.notesSlide+xml"/>
  <Override PartName="/ppt/tags/tag16.xml" ContentType="application/vnd.openxmlformats-officedocument.presentationml.tags+xml"/>
  <Override PartName="/ppt/notesSlides/notesSlide14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15.xml" ContentType="application/vnd.openxmlformats-officedocument.presentationml.notesSlide+xml"/>
  <Override PartName="/ppt/tags/tag19.xml" ContentType="application/vnd.openxmlformats-officedocument.presentationml.tags+xml"/>
  <Override PartName="/ppt/notesSlides/notesSlide16.xml" ContentType="application/vnd.openxmlformats-officedocument.presentationml.notesSlide+xml"/>
  <Override PartName="/ppt/tags/tag20.xml" ContentType="application/vnd.openxmlformats-officedocument.presentationml.tags+xml"/>
  <Override PartName="/ppt/notesSlides/notesSlide17.xml" ContentType="application/vnd.openxmlformats-officedocument.presentationml.notesSlide+xml"/>
  <Override PartName="/ppt/tags/tag21.xml" ContentType="application/vnd.openxmlformats-officedocument.presentationml.tags+xml"/>
  <Override PartName="/ppt/notesSlides/notesSlide18.xml" ContentType="application/vnd.openxmlformats-officedocument.presentationml.notesSlide+xml"/>
  <Override PartName="/ppt/tags/tag22.xml" ContentType="application/vnd.openxmlformats-officedocument.presentationml.tags+xml"/>
  <Override PartName="/ppt/notesSlides/notesSlide19.xml" ContentType="application/vnd.openxmlformats-officedocument.presentationml.notesSlide+xml"/>
  <Override PartName="/ppt/tags/tag23.xml" ContentType="application/vnd.openxmlformats-officedocument.presentationml.tags+xml"/>
  <Override PartName="/ppt/notesSlides/notesSlide20.xml" ContentType="application/vnd.openxmlformats-officedocument.presentationml.notesSlide+xml"/>
  <Override PartName="/ppt/tags/tag24.xml" ContentType="application/vnd.openxmlformats-officedocument.presentationml.tags+xml"/>
  <Override PartName="/ppt/notesSlides/notesSlide21.xml" ContentType="application/vnd.openxmlformats-officedocument.presentationml.notesSlide+xml"/>
  <Override PartName="/ppt/tags/tag25.xml" ContentType="application/vnd.openxmlformats-officedocument.presentationml.tags+xml"/>
  <Override PartName="/ppt/notesSlides/notesSlide22.xml" ContentType="application/vnd.openxmlformats-officedocument.presentationml.notesSlide+xml"/>
  <Override PartName="/ppt/tags/tag26.xml" ContentType="application/vnd.openxmlformats-officedocument.presentationml.tags+xml"/>
  <Override PartName="/ppt/notesSlides/notesSlide23.xml" ContentType="application/vnd.openxmlformats-officedocument.presentationml.notesSlide+xml"/>
  <Override PartName="/ppt/tags/tag27.xml" ContentType="application/vnd.openxmlformats-officedocument.presentationml.tags+xml"/>
  <Override PartName="/ppt/notesSlides/notesSlide24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25.xml" ContentType="application/vnd.openxmlformats-officedocument.presentationml.notesSlide+xml"/>
  <Override PartName="/ppt/tags/tag31.xml" ContentType="application/vnd.openxmlformats-officedocument.presentationml.tags+xml"/>
  <Override PartName="/ppt/notesSlides/notesSlide26.xml" ContentType="application/vnd.openxmlformats-officedocument.presentationml.notesSlid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27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notesSlides/notesSlide28.xml" ContentType="application/vnd.openxmlformats-officedocument.presentationml.notesSlide+xml"/>
  <Override PartName="/ppt/tags/tag36.xml" ContentType="application/vnd.openxmlformats-officedocument.presentationml.tags+xml"/>
  <Override PartName="/ppt/notesSlides/notesSlide29.xml" ContentType="application/vnd.openxmlformats-officedocument.presentationml.notesSlide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notesSlides/notesSlide30.xml" ContentType="application/vnd.openxmlformats-officedocument.presentationml.notesSlide+xml"/>
  <Override PartName="/ppt/tags/tag39.xml" ContentType="application/vnd.openxmlformats-officedocument.presentationml.tags+xml"/>
  <Override PartName="/ppt/notesSlides/notesSlide31.xml" ContentType="application/vnd.openxmlformats-officedocument.presentationml.notesSlid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notesSlides/notesSlide32.xml" ContentType="application/vnd.openxmlformats-officedocument.presentationml.notesSlide+xml"/>
  <Override PartName="/ppt/tags/tag42.xml" ContentType="application/vnd.openxmlformats-officedocument.presentationml.tags+xml"/>
  <Override PartName="/ppt/notesSlides/notesSlide33.xml" ContentType="application/vnd.openxmlformats-officedocument.presentationml.notesSlide+xml"/>
  <Override PartName="/ppt/tags/tag43.xml" ContentType="application/vnd.openxmlformats-officedocument.presentationml.tags+xml"/>
  <Override PartName="/ppt/notesSlides/notesSlide34.xml" ContentType="application/vnd.openxmlformats-officedocument.presentationml.notesSlide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notesSlides/notesSlide35.xml" ContentType="application/vnd.openxmlformats-officedocument.presentationml.notesSlide+xml"/>
  <Override PartName="/ppt/tags/tag46.xml" ContentType="application/vnd.openxmlformats-officedocument.presentationml.tags+xml"/>
  <Override PartName="/ppt/notesSlides/notesSlide36.xml" ContentType="application/vnd.openxmlformats-officedocument.presentationml.notesSlide+xml"/>
  <Override PartName="/ppt/tags/tag47.xml" ContentType="application/vnd.openxmlformats-officedocument.presentationml.tags+xml"/>
  <Override PartName="/ppt/notesSlides/notesSlide37.xml" ContentType="application/vnd.openxmlformats-officedocument.presentationml.notesSlide+xml"/>
  <Override PartName="/ppt/tags/tag48.xml" ContentType="application/vnd.openxmlformats-officedocument.presentationml.tags+xml"/>
  <Override PartName="/ppt/notesSlides/notesSlide38.xml" ContentType="application/vnd.openxmlformats-officedocument.presentationml.notesSlide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notesSlides/notesSlide39.xml" ContentType="application/vnd.openxmlformats-officedocument.presentationml.notesSlide+xml"/>
  <Override PartName="/ppt/tags/tag51.xml" ContentType="application/vnd.openxmlformats-officedocument.presentationml.tags+xml"/>
  <Override PartName="/ppt/notesSlides/notesSlide40.xml" ContentType="application/vnd.openxmlformats-officedocument.presentationml.notesSlide+xml"/>
  <Override PartName="/ppt/tags/tag52.xml" ContentType="application/vnd.openxmlformats-officedocument.presentationml.tags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5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6" r:id="rId31"/>
    <p:sldId id="287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8" r:id="rId50"/>
    <p:sldId id="309" r:id="rId51"/>
    <p:sldId id="310" r:id="rId52"/>
  </p:sldIdLst>
  <p:sldSz cx="18288000" cy="10287000"/>
  <p:notesSz cx="6858000" cy="9144000"/>
  <p:embeddedFontLst>
    <p:embeddedFont>
      <p:font typeface="Lato" panose="020F0502020204030203" pitchFamily="34" charset="0"/>
      <p:regular r:id="rId54"/>
      <p:bold r:id="rId55"/>
      <p:italic r:id="rId56"/>
    </p:embeddedFont>
    <p:embeddedFont>
      <p:font typeface="Lato Bold" panose="020F0802020204030203" pitchFamily="34" charset="0"/>
      <p:regular r:id="rId57"/>
      <p:bold r:id="rId58"/>
    </p:embeddedFont>
    <p:embeddedFont>
      <p:font typeface="Lato Light" panose="020F0302020204030203" pitchFamily="34" charset="0"/>
      <p:regular r:id="rId59"/>
    </p:embeddedFont>
    <p:embeddedFont>
      <p:font typeface="Lato Light Italics" panose="020B0604020202020204" charset="0"/>
      <p:regular r:id="rId60"/>
    </p:embeddedFont>
    <p:embeddedFont>
      <p:font typeface="Open Sans" pitchFamily="2" charset="0"/>
      <p:regular r:id="rId61"/>
      <p:bold r:id="rId62"/>
      <p:italic r:id="rId63"/>
      <p:boldItalic r:id="rId64"/>
    </p:embeddedFont>
    <p:embeddedFont>
      <p:font typeface="Oswald" pitchFamily="2" charset="0"/>
      <p:regular r:id="rId65"/>
      <p:bold r:id="rId66"/>
    </p:embeddedFont>
    <p:embeddedFont>
      <p:font typeface="Quattrocento Bold" panose="020B0604020202020204" charset="0"/>
      <p:regular r:id="rId67"/>
    </p:embeddedFont>
  </p:embeddedFontLst>
  <p:custDataLst>
    <p:tags r:id="rId6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3" d="100"/>
          <a:sy n="53" d="100"/>
        </p:scale>
        <p:origin x="90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10.fntdata"/><Relationship Id="rId68" Type="http://schemas.openxmlformats.org/officeDocument/2006/relationships/tags" Target="tags/tag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5.fntdata"/><Relationship Id="rId66" Type="http://schemas.openxmlformats.org/officeDocument/2006/relationships/font" Target="fonts/font13.fntdata"/><Relationship Id="rId5" Type="http://schemas.openxmlformats.org/officeDocument/2006/relationships/slide" Target="slides/slide4.xml"/><Relationship Id="rId61" Type="http://schemas.openxmlformats.org/officeDocument/2006/relationships/font" Target="fonts/font8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3.fntdata"/><Relationship Id="rId64" Type="http://schemas.openxmlformats.org/officeDocument/2006/relationships/font" Target="fonts/font11.fntdata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6.fntdata"/><Relationship Id="rId67" Type="http://schemas.openxmlformats.org/officeDocument/2006/relationships/font" Target="fonts/font14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.fntdata"/><Relationship Id="rId62" Type="http://schemas.openxmlformats.org/officeDocument/2006/relationships/font" Target="fonts/font9.fntdata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4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7.fntdata"/><Relationship Id="rId65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08.10.2026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7.svg"/><Relationship Id="rId5" Type="http://schemas.openxmlformats.org/officeDocument/2006/relationships/image" Target="../media/image6.jpe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5" Type="http://schemas.openxmlformats.org/officeDocument/2006/relationships/image" Target="../media/image9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27.png"/><Relationship Id="rId3" Type="http://schemas.openxmlformats.org/officeDocument/2006/relationships/notesSlide" Target="../notesSlides/notesSlide7.xml"/><Relationship Id="rId21" Type="http://schemas.openxmlformats.org/officeDocument/2006/relationships/image" Target="../media/image30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25.png"/><Relationship Id="rId20" Type="http://schemas.openxmlformats.org/officeDocument/2006/relationships/image" Target="../media/image29.png"/><Relationship Id="rId1" Type="http://schemas.openxmlformats.org/officeDocument/2006/relationships/tags" Target="../tags/tag9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23" Type="http://schemas.openxmlformats.org/officeDocument/2006/relationships/image" Target="../media/image32.png"/><Relationship Id="rId10" Type="http://schemas.openxmlformats.org/officeDocument/2006/relationships/image" Target="../media/image19.png"/><Relationship Id="rId19" Type="http://schemas.openxmlformats.org/officeDocument/2006/relationships/image" Target="../media/image28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Relationship Id="rId22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5" Type="http://schemas.openxmlformats.org/officeDocument/2006/relationships/image" Target="../media/image34.svg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3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4" Type="http://schemas.openxmlformats.org/officeDocument/2006/relationships/image" Target="../media/image34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4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4" Type="http://schemas.openxmlformats.org/officeDocument/2006/relationships/image" Target="../media/image34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4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5" Type="http://schemas.openxmlformats.org/officeDocument/2006/relationships/image" Target="../media/image52.jpeg"/><Relationship Id="rId4" Type="http://schemas.openxmlformats.org/officeDocument/2006/relationships/hyperlink" Target="https://docs.google.com/forms/d/e/1FAIpQLSc5wq0Znk2Jwx9c16a8yyT0lYiTAC-GgbXfCaLMLMS1Ow4RFw/viewform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4" Type="http://schemas.openxmlformats.org/officeDocument/2006/relationships/image" Target="../media/image5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4" Type="http://schemas.openxmlformats.org/officeDocument/2006/relationships/image" Target="../media/image34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Relationship Id="rId5" Type="http://schemas.openxmlformats.org/officeDocument/2006/relationships/image" Target="../media/image55.jpeg"/><Relationship Id="rId4" Type="http://schemas.openxmlformats.org/officeDocument/2006/relationships/image" Target="../media/image5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Relationship Id="rId4" Type="http://schemas.openxmlformats.org/officeDocument/2006/relationships/image" Target="../media/image34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Relationship Id="rId4" Type="http://schemas.openxmlformats.org/officeDocument/2006/relationships/image" Target="../media/image34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5.xml"/><Relationship Id="rId4" Type="http://schemas.openxmlformats.org/officeDocument/2006/relationships/image" Target="../media/image5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6.xml"/><Relationship Id="rId4" Type="http://schemas.openxmlformats.org/officeDocument/2006/relationships/image" Target="../media/image5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7.xml"/><Relationship Id="rId5" Type="http://schemas.openxmlformats.org/officeDocument/2006/relationships/image" Target="../media/image57.png"/><Relationship Id="rId4" Type="http://schemas.openxmlformats.org/officeDocument/2006/relationships/hyperlink" Target="https://docs.google.com/forms/d/e/1FAIpQLSdokGocZse_7SBgZFtBTLUUUaUMQ2OhPHDoWngpew-g-IDO9Q/viewform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0.xml"/><Relationship Id="rId4" Type="http://schemas.openxmlformats.org/officeDocument/2006/relationships/image" Target="../media/image34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1.xml"/><Relationship Id="rId4" Type="http://schemas.openxmlformats.org/officeDocument/2006/relationships/image" Target="../media/image58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3.xml"/><Relationship Id="rId4" Type="http://schemas.openxmlformats.org/officeDocument/2006/relationships/image" Target="../media/image34.sv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5.xml"/><Relationship Id="rId4" Type="http://schemas.openxmlformats.org/officeDocument/2006/relationships/hyperlink" Target="https://docs.google.com/forms/d/e/1FAIpQLSdokGocZse_7SBgZFtBTLUUUaUMQ2OhPHDoWngpew-g-IDO9Q/viewform" TargetMode="Externa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notesSlide" Target="../notesSlides/notesSlide29.xml"/><Relationship Id="rId7" Type="http://schemas.openxmlformats.org/officeDocument/2006/relationships/image" Target="../media/image6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6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10" Type="http://schemas.openxmlformats.org/officeDocument/2006/relationships/image" Target="../media/image34.svg"/><Relationship Id="rId4" Type="http://schemas.openxmlformats.org/officeDocument/2006/relationships/image" Target="../media/image60.png"/><Relationship Id="rId9" Type="http://schemas.openxmlformats.org/officeDocument/2006/relationships/image" Target="../media/image6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8.xml"/><Relationship Id="rId4" Type="http://schemas.openxmlformats.org/officeDocument/2006/relationships/image" Target="../media/image6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9.xml"/><Relationship Id="rId4" Type="http://schemas.openxmlformats.org/officeDocument/2006/relationships/image" Target="../media/image34.sv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1.xml"/><Relationship Id="rId4" Type="http://schemas.openxmlformats.org/officeDocument/2006/relationships/image" Target="../media/image34.sv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notesSlide" Target="../notesSlides/notesSlide33.xml"/><Relationship Id="rId7" Type="http://schemas.openxmlformats.org/officeDocument/2006/relationships/image" Target="../media/image7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3.xml"/><Relationship Id="rId4" Type="http://schemas.openxmlformats.org/officeDocument/2006/relationships/image" Target="../media/image7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5.xml"/><Relationship Id="rId5" Type="http://schemas.openxmlformats.org/officeDocument/2006/relationships/image" Target="../media/image75.png"/><Relationship Id="rId4" Type="http://schemas.openxmlformats.org/officeDocument/2006/relationships/image" Target="../media/image74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6.xml"/><Relationship Id="rId5" Type="http://schemas.openxmlformats.org/officeDocument/2006/relationships/image" Target="../media/image34.svg"/><Relationship Id="rId4" Type="http://schemas.openxmlformats.org/officeDocument/2006/relationships/hyperlink" Target="https://docs.google.com/forms/d/e/1FAIpQLSf7amDDNkVsEShy57JwJCObuNDvh1s-xJ46R6AAICX7DFDQxQ/viewform" TargetMode="Externa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8.xml"/><Relationship Id="rId5" Type="http://schemas.openxmlformats.org/officeDocument/2006/relationships/image" Target="../media/image76.png"/><Relationship Id="rId4" Type="http://schemas.openxmlformats.org/officeDocument/2006/relationships/hyperlink" Target="https://drive.google.com/file/d/1nnpg4xKTSGG6uUEPjvMPxNgkekwqsQqb/view?usp=sharing" TargetMode="Externa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sv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9.xml"/><Relationship Id="rId6" Type="http://schemas.openxmlformats.org/officeDocument/2006/relationships/image" Target="../media/image78.png"/><Relationship Id="rId5" Type="http://schemas.openxmlformats.org/officeDocument/2006/relationships/hyperlink" Target="https://drive.google.com/file/d/1JSj-2TCr6dNR7wLFcyJ0Lxi-TLHwWcdz/view" TargetMode="External"/><Relationship Id="rId4" Type="http://schemas.openxmlformats.org/officeDocument/2006/relationships/image" Target="../media/image6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0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7" Type="http://schemas.openxmlformats.org/officeDocument/2006/relationships/image" Target="../media/image7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2.xml"/><Relationship Id="rId6" Type="http://schemas.openxmlformats.org/officeDocument/2006/relationships/image" Target="../media/image4.jpeg"/><Relationship Id="rId5" Type="http://schemas.openxmlformats.org/officeDocument/2006/relationships/image" Target="../media/image2.pn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779008" y="3511296"/>
            <a:ext cx="12508992" cy="6775704"/>
            <a:chOff x="0" y="0"/>
            <a:chExt cx="16678656" cy="903427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678656" cy="9034272"/>
            </a:xfrm>
            <a:custGeom>
              <a:avLst/>
              <a:gdLst/>
              <a:ahLst/>
              <a:cxnLst/>
              <a:rect l="l" t="t" r="r" b="b"/>
              <a:pathLst>
                <a:path w="16678656" h="9034272">
                  <a:moveTo>
                    <a:pt x="0" y="0"/>
                  </a:moveTo>
                  <a:lnTo>
                    <a:pt x="16678656" y="0"/>
                  </a:lnTo>
                  <a:lnTo>
                    <a:pt x="16678656" y="9034272"/>
                  </a:lnTo>
                  <a:lnTo>
                    <a:pt x="0" y="90342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23076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429768"/>
            <a:ext cx="10115550" cy="3562864"/>
            <a:chOff x="0" y="0"/>
            <a:chExt cx="13487400" cy="475048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487531" cy="4750435"/>
            </a:xfrm>
            <a:custGeom>
              <a:avLst/>
              <a:gdLst/>
              <a:ahLst/>
              <a:cxnLst/>
              <a:rect l="l" t="t" r="r" b="b"/>
              <a:pathLst>
                <a:path w="13487531" h="4750435">
                  <a:moveTo>
                    <a:pt x="0" y="0"/>
                  </a:moveTo>
                  <a:lnTo>
                    <a:pt x="10679811" y="0"/>
                  </a:lnTo>
                  <a:lnTo>
                    <a:pt x="10707624" y="0"/>
                  </a:lnTo>
                  <a:lnTo>
                    <a:pt x="10707624" y="1524"/>
                  </a:lnTo>
                  <a:lnTo>
                    <a:pt x="11052175" y="20955"/>
                  </a:lnTo>
                  <a:cubicBezTo>
                    <a:pt x="11909425" y="117856"/>
                    <a:pt x="12674473" y="545846"/>
                    <a:pt x="13113004" y="1189990"/>
                  </a:cubicBezTo>
                  <a:cubicBezTo>
                    <a:pt x="13614146" y="1926209"/>
                    <a:pt x="13612240" y="2832862"/>
                    <a:pt x="13108051" y="3567684"/>
                  </a:cubicBezTo>
                  <a:cubicBezTo>
                    <a:pt x="12666853" y="4210558"/>
                    <a:pt x="11900027" y="4636262"/>
                    <a:pt x="11042396" y="4730623"/>
                  </a:cubicBezTo>
                  <a:lnTo>
                    <a:pt x="10707624" y="4748403"/>
                  </a:lnTo>
                  <a:lnTo>
                    <a:pt x="10707624" y="4750435"/>
                  </a:lnTo>
                  <a:lnTo>
                    <a:pt x="0" y="4750435"/>
                  </a:lnTo>
                  <a:close/>
                </a:path>
              </a:pathLst>
            </a:custGeom>
            <a:solidFill>
              <a:srgbClr val="003250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1167615" y="508311"/>
            <a:ext cx="5884593" cy="2573484"/>
            <a:chOff x="0" y="0"/>
            <a:chExt cx="7846123" cy="3431311"/>
          </a:xfrm>
        </p:grpSpPr>
        <p:sp>
          <p:nvSpPr>
            <p:cNvPr id="7" name="Freeform 7" descr="Logo z głową człowieka w okręgu.  Treść wygenerowana przez sztuczną inteligencję może być nieprawidłowa."/>
            <p:cNvSpPr/>
            <p:nvPr/>
          </p:nvSpPr>
          <p:spPr>
            <a:xfrm>
              <a:off x="0" y="0"/>
              <a:ext cx="7846187" cy="3431286"/>
            </a:xfrm>
            <a:custGeom>
              <a:avLst/>
              <a:gdLst/>
              <a:ahLst/>
              <a:cxnLst/>
              <a:rect l="l" t="t" r="r" b="b"/>
              <a:pathLst>
                <a:path w="7846187" h="3431286">
                  <a:moveTo>
                    <a:pt x="0" y="0"/>
                  </a:moveTo>
                  <a:lnTo>
                    <a:pt x="7846187" y="0"/>
                  </a:lnTo>
                  <a:lnTo>
                    <a:pt x="7846187" y="3431286"/>
                  </a:lnTo>
                  <a:lnTo>
                    <a:pt x="0" y="34312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637005" y="5143500"/>
            <a:ext cx="2376973" cy="811768"/>
            <a:chOff x="0" y="0"/>
            <a:chExt cx="3169298" cy="108235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169285" cy="1082294"/>
            </a:xfrm>
            <a:custGeom>
              <a:avLst/>
              <a:gdLst/>
              <a:ahLst/>
              <a:cxnLst/>
              <a:rect l="l" t="t" r="r" b="b"/>
              <a:pathLst>
                <a:path w="3169285" h="1082294">
                  <a:moveTo>
                    <a:pt x="0" y="0"/>
                  </a:moveTo>
                  <a:lnTo>
                    <a:pt x="3169285" y="0"/>
                  </a:lnTo>
                  <a:lnTo>
                    <a:pt x="3169285" y="1082294"/>
                  </a:lnTo>
                  <a:lnTo>
                    <a:pt x="0" y="1082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249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54672" y="6341488"/>
            <a:ext cx="3869665" cy="811759"/>
            <a:chOff x="0" y="0"/>
            <a:chExt cx="5159553" cy="108234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159502" cy="1082294"/>
            </a:xfrm>
            <a:custGeom>
              <a:avLst/>
              <a:gdLst/>
              <a:ahLst/>
              <a:cxnLst/>
              <a:rect l="l" t="t" r="r" b="b"/>
              <a:pathLst>
                <a:path w="5159502" h="1082294">
                  <a:moveTo>
                    <a:pt x="0" y="0"/>
                  </a:moveTo>
                  <a:lnTo>
                    <a:pt x="5159502" y="0"/>
                  </a:lnTo>
                  <a:lnTo>
                    <a:pt x="5159502" y="1082294"/>
                  </a:lnTo>
                  <a:lnTo>
                    <a:pt x="0" y="1082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76926" t="-38762" r="-4319" b="-12161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982085" y="7471296"/>
            <a:ext cx="3686813" cy="160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8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7F7F7F"/>
                </a:solidFill>
                <a:latin typeface="Lato Light"/>
                <a:ea typeface="Lato Light"/>
                <a:cs typeface="Lato Light"/>
                <a:sym typeface="Lato Light"/>
              </a:rPr>
              <a:t>Projekt ten był współfinansowany ze środków programu Erasmus+ Komisji Europejskiej. Niniejsza publikacja odzwierciedla wyłącznie opinie jej autorów i ani Komisja Europejska, ani SEPIE nie ponoszą odpowiedzialności za jakiekolwiek wykorzystanie zawartych w niej informacji.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02226" y="1009650"/>
            <a:ext cx="8244221" cy="2571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u="none" strike="noStrike" dirty="0" err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Moduł</a:t>
            </a:r>
            <a:r>
              <a:rPr lang="en-US" sz="4200" b="1" u="none" strike="noStrike" dirty="0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 3: </a:t>
            </a:r>
            <a:r>
              <a:rPr lang="en-US" sz="4200" b="1" u="none" strike="noStrike" dirty="0" err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Myślenie</a:t>
            </a:r>
            <a:r>
              <a:rPr lang="en-US" sz="4200" b="1" u="none" strike="noStrike" dirty="0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 </a:t>
            </a:r>
            <a:r>
              <a:rPr lang="en-US" sz="4200" b="1" u="none" strike="noStrike" dirty="0" err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krytyczne</a:t>
            </a:r>
            <a:r>
              <a:rPr lang="en-US" sz="4200" b="1" u="none" strike="noStrike" dirty="0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 </a:t>
            </a:r>
            <a:r>
              <a:rPr lang="en-US" sz="4200" b="1" u="none" strike="noStrike" dirty="0" err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i</a:t>
            </a:r>
            <a:r>
              <a:rPr lang="en-US" sz="4200" b="1" u="none" strike="noStrike" dirty="0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 </a:t>
            </a:r>
            <a:r>
              <a:rPr lang="en-US" sz="4200" b="1" u="none" strike="noStrike" dirty="0" err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podejmowanie</a:t>
            </a:r>
            <a:r>
              <a:rPr lang="en-US" sz="4200" b="1" u="none" strike="noStrike" dirty="0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 </a:t>
            </a:r>
            <a:r>
              <a:rPr lang="en-US" sz="4200" b="1" u="none" strike="noStrike" dirty="0" err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decyzji</a:t>
            </a:r>
            <a:r>
              <a:rPr lang="en-US" sz="4200" b="1" u="none" strike="noStrike" dirty="0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 </a:t>
            </a:r>
            <a:r>
              <a:rPr lang="en-US" sz="4200" b="1" u="none" strike="noStrike" dirty="0" err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etycznych</a:t>
            </a:r>
            <a:r>
              <a:rPr lang="en-US" sz="4200" b="1" u="none" strike="noStrike" dirty="0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 w </a:t>
            </a:r>
            <a:r>
              <a:rPr lang="en-US" sz="4200" b="1" u="none" strike="noStrike" dirty="0" err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szkoleniu</a:t>
            </a:r>
            <a:r>
              <a:rPr lang="en-US" sz="4200" b="1" u="none" strike="noStrike" dirty="0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 </a:t>
            </a:r>
            <a:r>
              <a:rPr lang="en-US" sz="4200" b="1" u="none" strike="noStrike" dirty="0" err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zawodowym</a:t>
            </a:r>
            <a:r>
              <a:rPr lang="en-US" sz="4200" b="1" u="none" strike="noStrike" dirty="0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 </a:t>
            </a:r>
            <a:r>
              <a:rPr lang="en-US" sz="4200" b="1" u="none" strike="noStrike" dirty="0" err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dla</a:t>
            </a:r>
            <a:r>
              <a:rPr lang="en-US" sz="4200" b="1" u="none" strike="noStrike" dirty="0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 </a:t>
            </a:r>
            <a:r>
              <a:rPr lang="en-US" sz="4200" b="1" u="none" strike="noStrike" dirty="0" err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pracowników</a:t>
            </a:r>
            <a:endParaRPr lang="en-US" sz="4200" b="1" u="none" strike="noStrike" dirty="0">
              <a:solidFill>
                <a:srgbClr val="FFFFFF"/>
              </a:solidFill>
              <a:latin typeface="Quattrocento Bold"/>
              <a:ea typeface="Quattrocento Bold"/>
              <a:cs typeface="Quattrocento Bold"/>
              <a:sym typeface="Quattrocento Bold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001418" y="3532794"/>
            <a:ext cx="3221250" cy="3221250"/>
          </a:xfrm>
          <a:custGeom>
            <a:avLst/>
            <a:gdLst/>
            <a:ahLst/>
            <a:cxnLst/>
            <a:rect l="l" t="t" r="r" b="b"/>
            <a:pathLst>
              <a:path w="3221250" h="3221250">
                <a:moveTo>
                  <a:pt x="0" y="0"/>
                </a:moveTo>
                <a:lnTo>
                  <a:pt x="3221250" y="0"/>
                </a:lnTo>
                <a:lnTo>
                  <a:pt x="3221250" y="3221250"/>
                </a:lnTo>
                <a:lnTo>
                  <a:pt x="0" y="32212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" y="3535680"/>
            <a:ext cx="8657939" cy="3215459"/>
            <a:chOff x="0" y="0"/>
            <a:chExt cx="11543919" cy="428727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543919" cy="4287266"/>
            </a:xfrm>
            <a:custGeom>
              <a:avLst/>
              <a:gdLst/>
              <a:ahLst/>
              <a:cxnLst/>
              <a:rect l="l" t="t" r="r" b="b"/>
              <a:pathLst>
                <a:path w="11543919" h="4287266">
                  <a:moveTo>
                    <a:pt x="0" y="0"/>
                  </a:moveTo>
                  <a:lnTo>
                    <a:pt x="11543919" y="0"/>
                  </a:lnTo>
                  <a:lnTo>
                    <a:pt x="11543919" y="4287266"/>
                  </a:lnTo>
                  <a:lnTo>
                    <a:pt x="0" y="4287266"/>
                  </a:lnTo>
                  <a:close/>
                </a:path>
              </a:pathLst>
            </a:custGeom>
            <a:solidFill>
              <a:srgbClr val="003250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01072" y="4475226"/>
            <a:ext cx="6293568" cy="1445514"/>
            <a:chOff x="0" y="0"/>
            <a:chExt cx="8391423" cy="192735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391422" cy="1927347"/>
            </a:xfrm>
            <a:custGeom>
              <a:avLst/>
              <a:gdLst/>
              <a:ahLst/>
              <a:cxnLst/>
              <a:rect l="l" t="t" r="r" b="b"/>
              <a:pathLst>
                <a:path w="8391422" h="1927347">
                  <a:moveTo>
                    <a:pt x="0" y="0"/>
                  </a:moveTo>
                  <a:lnTo>
                    <a:pt x="8391422" y="0"/>
                  </a:lnTo>
                  <a:lnTo>
                    <a:pt x="8391422" y="1927347"/>
                  </a:lnTo>
                  <a:lnTo>
                    <a:pt x="0" y="192734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9164" b="-30506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76200"/>
              <a:ext cx="8391423" cy="185115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480"/>
                </a:lnSpc>
                <a:spcBef>
                  <a:spcPct val="0"/>
                </a:spcBef>
              </a:pPr>
              <a:r>
                <a:rPr lang="en-US" sz="6000" u="none" strike="noStrike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ZADOWOLONY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7446550" y="1448305"/>
            <a:ext cx="4297499" cy="7733738"/>
          </a:xfrm>
          <a:custGeom>
            <a:avLst/>
            <a:gdLst/>
            <a:ahLst/>
            <a:cxnLst/>
            <a:rect l="l" t="t" r="r" b="b"/>
            <a:pathLst>
              <a:path w="4297499" h="7733738">
                <a:moveTo>
                  <a:pt x="0" y="0"/>
                </a:moveTo>
                <a:lnTo>
                  <a:pt x="4297499" y="0"/>
                </a:lnTo>
                <a:lnTo>
                  <a:pt x="4297499" y="7733738"/>
                </a:lnTo>
                <a:lnTo>
                  <a:pt x="0" y="77337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9" name="Group 9"/>
          <p:cNvGrpSpPr/>
          <p:nvPr/>
        </p:nvGrpSpPr>
        <p:grpSpPr>
          <a:xfrm>
            <a:off x="6855619" y="8243888"/>
            <a:ext cx="1700717" cy="1703699"/>
            <a:chOff x="0" y="0"/>
            <a:chExt cx="2267623" cy="2271598"/>
          </a:xfrm>
        </p:grpSpPr>
        <p:sp>
          <p:nvSpPr>
            <p:cNvPr id="10" name="Freeform 10"/>
            <p:cNvSpPr/>
            <p:nvPr/>
          </p:nvSpPr>
          <p:spPr>
            <a:xfrm>
              <a:off x="95" y="-48"/>
              <a:ext cx="2267601" cy="2271490"/>
            </a:xfrm>
            <a:custGeom>
              <a:avLst/>
              <a:gdLst/>
              <a:ahLst/>
              <a:cxnLst/>
              <a:rect l="l" t="t" r="r" b="b"/>
              <a:pathLst>
                <a:path w="2267601" h="2271490">
                  <a:moveTo>
                    <a:pt x="332137" y="332661"/>
                  </a:moveTo>
                  <a:cubicBezTo>
                    <a:pt x="-110712" y="776145"/>
                    <a:pt x="-110712" y="1495346"/>
                    <a:pt x="332137" y="1938830"/>
                  </a:cubicBezTo>
                  <a:cubicBezTo>
                    <a:pt x="774986" y="2382314"/>
                    <a:pt x="1492790" y="2382441"/>
                    <a:pt x="1935512" y="1938830"/>
                  </a:cubicBezTo>
                  <a:cubicBezTo>
                    <a:pt x="2378234" y="1495219"/>
                    <a:pt x="2378361" y="776145"/>
                    <a:pt x="1935512" y="332661"/>
                  </a:cubicBezTo>
                  <a:cubicBezTo>
                    <a:pt x="1492663" y="-110823"/>
                    <a:pt x="774859" y="-110950"/>
                    <a:pt x="332137" y="332661"/>
                  </a:cubicBezTo>
                  <a:close/>
                </a:path>
              </a:pathLst>
            </a:custGeom>
            <a:solidFill>
              <a:srgbClr val="DCDDE0">
                <a:alpha val="7059"/>
              </a:srgbClr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067093" y="8430273"/>
            <a:ext cx="1277779" cy="1280008"/>
            <a:chOff x="0" y="0"/>
            <a:chExt cx="1703705" cy="170667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703657" cy="1706626"/>
            </a:xfrm>
            <a:custGeom>
              <a:avLst/>
              <a:gdLst/>
              <a:ahLst/>
              <a:cxnLst/>
              <a:rect l="l" t="t" r="r" b="b"/>
              <a:pathLst>
                <a:path w="1703657" h="1706626">
                  <a:moveTo>
                    <a:pt x="249555" y="249936"/>
                  </a:moveTo>
                  <a:cubicBezTo>
                    <a:pt x="-83185" y="583184"/>
                    <a:pt x="-83185" y="1123442"/>
                    <a:pt x="249555" y="1456690"/>
                  </a:cubicBezTo>
                  <a:cubicBezTo>
                    <a:pt x="582295" y="1789938"/>
                    <a:pt x="1121537" y="1789938"/>
                    <a:pt x="1454150" y="1456690"/>
                  </a:cubicBezTo>
                  <a:cubicBezTo>
                    <a:pt x="1786763" y="1123442"/>
                    <a:pt x="1786890" y="583184"/>
                    <a:pt x="1454150" y="249936"/>
                  </a:cubicBezTo>
                  <a:cubicBezTo>
                    <a:pt x="1121410" y="-83312"/>
                    <a:pt x="582168" y="-83312"/>
                    <a:pt x="249555" y="249936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057047" y="2088413"/>
            <a:ext cx="1700717" cy="1703699"/>
            <a:chOff x="0" y="0"/>
            <a:chExt cx="2267623" cy="2271598"/>
          </a:xfrm>
        </p:grpSpPr>
        <p:sp>
          <p:nvSpPr>
            <p:cNvPr id="14" name="Freeform 14"/>
            <p:cNvSpPr/>
            <p:nvPr/>
          </p:nvSpPr>
          <p:spPr>
            <a:xfrm>
              <a:off x="95" y="-48"/>
              <a:ext cx="2267601" cy="2271490"/>
            </a:xfrm>
            <a:custGeom>
              <a:avLst/>
              <a:gdLst/>
              <a:ahLst/>
              <a:cxnLst/>
              <a:rect l="l" t="t" r="r" b="b"/>
              <a:pathLst>
                <a:path w="2267601" h="2271490">
                  <a:moveTo>
                    <a:pt x="332137" y="332661"/>
                  </a:moveTo>
                  <a:cubicBezTo>
                    <a:pt x="-110712" y="776145"/>
                    <a:pt x="-110712" y="1495346"/>
                    <a:pt x="332137" y="1938830"/>
                  </a:cubicBezTo>
                  <a:cubicBezTo>
                    <a:pt x="774986" y="2382314"/>
                    <a:pt x="1492790" y="2382441"/>
                    <a:pt x="1935512" y="1938830"/>
                  </a:cubicBezTo>
                  <a:cubicBezTo>
                    <a:pt x="2378234" y="1495219"/>
                    <a:pt x="2378361" y="776145"/>
                    <a:pt x="1935512" y="332661"/>
                  </a:cubicBezTo>
                  <a:cubicBezTo>
                    <a:pt x="1492663" y="-110823"/>
                    <a:pt x="774859" y="-110950"/>
                    <a:pt x="332137" y="332661"/>
                  </a:cubicBezTo>
                  <a:close/>
                </a:path>
              </a:pathLst>
            </a:custGeom>
            <a:solidFill>
              <a:srgbClr val="DCDDE0">
                <a:alpha val="7059"/>
              </a:srgbClr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255377" y="2291077"/>
            <a:ext cx="1277779" cy="1280008"/>
            <a:chOff x="0" y="0"/>
            <a:chExt cx="1703705" cy="170667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703657" cy="1706626"/>
            </a:xfrm>
            <a:custGeom>
              <a:avLst/>
              <a:gdLst/>
              <a:ahLst/>
              <a:cxnLst/>
              <a:rect l="l" t="t" r="r" b="b"/>
              <a:pathLst>
                <a:path w="1703657" h="1706626">
                  <a:moveTo>
                    <a:pt x="249555" y="249936"/>
                  </a:moveTo>
                  <a:cubicBezTo>
                    <a:pt x="-83185" y="583184"/>
                    <a:pt x="-83185" y="1123442"/>
                    <a:pt x="249555" y="1456690"/>
                  </a:cubicBezTo>
                  <a:cubicBezTo>
                    <a:pt x="582295" y="1789938"/>
                    <a:pt x="1121537" y="1789938"/>
                    <a:pt x="1454150" y="1456690"/>
                  </a:cubicBezTo>
                  <a:cubicBezTo>
                    <a:pt x="1786763" y="1123442"/>
                    <a:pt x="1786890" y="583184"/>
                    <a:pt x="1454150" y="249936"/>
                  </a:cubicBezTo>
                  <a:cubicBezTo>
                    <a:pt x="1121410" y="-83312"/>
                    <a:pt x="582168" y="-83312"/>
                    <a:pt x="249555" y="249936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415530" y="6341897"/>
            <a:ext cx="1700717" cy="1703699"/>
            <a:chOff x="0" y="0"/>
            <a:chExt cx="2267623" cy="2271598"/>
          </a:xfrm>
        </p:grpSpPr>
        <p:sp>
          <p:nvSpPr>
            <p:cNvPr id="18" name="Freeform 18"/>
            <p:cNvSpPr/>
            <p:nvPr/>
          </p:nvSpPr>
          <p:spPr>
            <a:xfrm>
              <a:off x="95" y="-48"/>
              <a:ext cx="2267601" cy="2271490"/>
            </a:xfrm>
            <a:custGeom>
              <a:avLst/>
              <a:gdLst/>
              <a:ahLst/>
              <a:cxnLst/>
              <a:rect l="l" t="t" r="r" b="b"/>
              <a:pathLst>
                <a:path w="2267601" h="2271490">
                  <a:moveTo>
                    <a:pt x="332137" y="332661"/>
                  </a:moveTo>
                  <a:cubicBezTo>
                    <a:pt x="-110712" y="776145"/>
                    <a:pt x="-110712" y="1495346"/>
                    <a:pt x="332137" y="1938830"/>
                  </a:cubicBezTo>
                  <a:cubicBezTo>
                    <a:pt x="774986" y="2382314"/>
                    <a:pt x="1492790" y="2382441"/>
                    <a:pt x="1935512" y="1938830"/>
                  </a:cubicBezTo>
                  <a:cubicBezTo>
                    <a:pt x="2378234" y="1495219"/>
                    <a:pt x="2378361" y="776145"/>
                    <a:pt x="1935512" y="332661"/>
                  </a:cubicBezTo>
                  <a:cubicBezTo>
                    <a:pt x="1492663" y="-110823"/>
                    <a:pt x="774859" y="-110950"/>
                    <a:pt x="332137" y="332661"/>
                  </a:cubicBezTo>
                  <a:close/>
                </a:path>
              </a:pathLst>
            </a:custGeom>
            <a:solidFill>
              <a:srgbClr val="DCDDE0">
                <a:alpha val="7059"/>
              </a:srgbClr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615622" y="6558534"/>
            <a:ext cx="1277779" cy="1280008"/>
            <a:chOff x="0" y="0"/>
            <a:chExt cx="1703705" cy="170667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703657" cy="1706626"/>
            </a:xfrm>
            <a:custGeom>
              <a:avLst/>
              <a:gdLst/>
              <a:ahLst/>
              <a:cxnLst/>
              <a:rect l="l" t="t" r="r" b="b"/>
              <a:pathLst>
                <a:path w="1703657" h="1706626">
                  <a:moveTo>
                    <a:pt x="249555" y="249936"/>
                  </a:moveTo>
                  <a:cubicBezTo>
                    <a:pt x="-83185" y="583184"/>
                    <a:pt x="-83185" y="1123442"/>
                    <a:pt x="249555" y="1456690"/>
                  </a:cubicBezTo>
                  <a:cubicBezTo>
                    <a:pt x="582295" y="1789938"/>
                    <a:pt x="1121537" y="1789938"/>
                    <a:pt x="1454150" y="1456690"/>
                  </a:cubicBezTo>
                  <a:cubicBezTo>
                    <a:pt x="1786763" y="1123442"/>
                    <a:pt x="1786890" y="583184"/>
                    <a:pt x="1454150" y="249936"/>
                  </a:cubicBezTo>
                  <a:cubicBezTo>
                    <a:pt x="1121410" y="-83312"/>
                    <a:pt x="582168" y="-83312"/>
                    <a:pt x="249555" y="249936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616256" y="539182"/>
            <a:ext cx="1700717" cy="1703699"/>
            <a:chOff x="0" y="0"/>
            <a:chExt cx="2267623" cy="2271598"/>
          </a:xfrm>
        </p:grpSpPr>
        <p:sp>
          <p:nvSpPr>
            <p:cNvPr id="22" name="Freeform 22"/>
            <p:cNvSpPr/>
            <p:nvPr/>
          </p:nvSpPr>
          <p:spPr>
            <a:xfrm>
              <a:off x="95" y="-48"/>
              <a:ext cx="2267601" cy="2271490"/>
            </a:xfrm>
            <a:custGeom>
              <a:avLst/>
              <a:gdLst/>
              <a:ahLst/>
              <a:cxnLst/>
              <a:rect l="l" t="t" r="r" b="b"/>
              <a:pathLst>
                <a:path w="2267601" h="2271490">
                  <a:moveTo>
                    <a:pt x="332137" y="332661"/>
                  </a:moveTo>
                  <a:cubicBezTo>
                    <a:pt x="-110712" y="776145"/>
                    <a:pt x="-110712" y="1495346"/>
                    <a:pt x="332137" y="1938830"/>
                  </a:cubicBezTo>
                  <a:cubicBezTo>
                    <a:pt x="774986" y="2382314"/>
                    <a:pt x="1492790" y="2382441"/>
                    <a:pt x="1935512" y="1938830"/>
                  </a:cubicBezTo>
                  <a:cubicBezTo>
                    <a:pt x="2378234" y="1495219"/>
                    <a:pt x="2378361" y="776145"/>
                    <a:pt x="1935512" y="332661"/>
                  </a:cubicBezTo>
                  <a:cubicBezTo>
                    <a:pt x="1492663" y="-110823"/>
                    <a:pt x="774859" y="-110950"/>
                    <a:pt x="332137" y="332661"/>
                  </a:cubicBezTo>
                  <a:close/>
                </a:path>
              </a:pathLst>
            </a:custGeom>
            <a:solidFill>
              <a:srgbClr val="DCDDE0">
                <a:alpha val="7059"/>
              </a:srgbClr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797535" y="738711"/>
            <a:ext cx="1277779" cy="1280017"/>
            <a:chOff x="0" y="0"/>
            <a:chExt cx="1703705" cy="170669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703657" cy="1706626"/>
            </a:xfrm>
            <a:custGeom>
              <a:avLst/>
              <a:gdLst/>
              <a:ahLst/>
              <a:cxnLst/>
              <a:rect l="l" t="t" r="r" b="b"/>
              <a:pathLst>
                <a:path w="1703657" h="1706626">
                  <a:moveTo>
                    <a:pt x="249555" y="249936"/>
                  </a:moveTo>
                  <a:cubicBezTo>
                    <a:pt x="-83185" y="583184"/>
                    <a:pt x="-83185" y="1123442"/>
                    <a:pt x="249555" y="1456690"/>
                  </a:cubicBezTo>
                  <a:cubicBezTo>
                    <a:pt x="582295" y="1789938"/>
                    <a:pt x="1121537" y="1789938"/>
                    <a:pt x="1454150" y="1456690"/>
                  </a:cubicBezTo>
                  <a:cubicBezTo>
                    <a:pt x="1786763" y="1123442"/>
                    <a:pt x="1786890" y="583184"/>
                    <a:pt x="1454150" y="249936"/>
                  </a:cubicBezTo>
                  <a:cubicBezTo>
                    <a:pt x="1121410" y="-83312"/>
                    <a:pt x="582168" y="-83312"/>
                    <a:pt x="249555" y="249936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624197" y="637566"/>
            <a:ext cx="5945400" cy="1506931"/>
            <a:chOff x="0" y="0"/>
            <a:chExt cx="7927200" cy="2009241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7927200" cy="2009243"/>
            </a:xfrm>
            <a:custGeom>
              <a:avLst/>
              <a:gdLst/>
              <a:ahLst/>
              <a:cxnLst/>
              <a:rect l="l" t="t" r="r" b="b"/>
              <a:pathLst>
                <a:path w="7927200" h="2009243">
                  <a:moveTo>
                    <a:pt x="0" y="0"/>
                  </a:moveTo>
                  <a:lnTo>
                    <a:pt x="7927200" y="0"/>
                  </a:lnTo>
                  <a:lnTo>
                    <a:pt x="7927200" y="2009243"/>
                  </a:lnTo>
                  <a:lnTo>
                    <a:pt x="0" y="200924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7506" b="-6244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9525"/>
              <a:ext cx="7927200" cy="199971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3359"/>
                </a:lnSpc>
                <a:spcBef>
                  <a:spcPct val="0"/>
                </a:spcBef>
              </a:pPr>
              <a:r>
                <a:rPr lang="en-US" sz="2799" u="none" strike="noStrike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JEDNOSTKA 1: OCENA DECYZJI OPARTYCH NA SZTUCZNEJ INTELIGENCJI I ZROZUMIENIE ICH WPŁYWU EDUKACYJNEGO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2047277" y="2144496"/>
            <a:ext cx="5149110" cy="1926031"/>
            <a:chOff x="0" y="0"/>
            <a:chExt cx="6865480" cy="2568041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6865479" cy="2568045"/>
            </a:xfrm>
            <a:custGeom>
              <a:avLst/>
              <a:gdLst/>
              <a:ahLst/>
              <a:cxnLst/>
              <a:rect l="l" t="t" r="r" b="b"/>
              <a:pathLst>
                <a:path w="6865479" h="2568045">
                  <a:moveTo>
                    <a:pt x="0" y="0"/>
                  </a:moveTo>
                  <a:lnTo>
                    <a:pt x="6865479" y="0"/>
                  </a:lnTo>
                  <a:lnTo>
                    <a:pt x="6865479" y="2568045"/>
                  </a:lnTo>
                  <a:lnTo>
                    <a:pt x="0" y="256804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8280" r="-13489" b="20042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9525"/>
              <a:ext cx="6865480" cy="255851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3359"/>
                </a:lnSpc>
                <a:spcBef>
                  <a:spcPct val="0"/>
                </a:spcBef>
              </a:pPr>
              <a:r>
                <a:rPr lang="en-US" sz="2799" u="none" strike="noStrike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JEDNOSTKA 2: ROZPOZNAWANIE I ROZWIĄZYWANIE WYZWAŃ ETYCZNYCH ZWIĄZANYCH Z WYKORZYSTANIEM SZTUCZNEJ INTELIGENCJI W KLASIE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679475" y="8136336"/>
            <a:ext cx="6118060" cy="1811250"/>
            <a:chOff x="0" y="0"/>
            <a:chExt cx="8157413" cy="241500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8157418" cy="2415006"/>
            </a:xfrm>
            <a:custGeom>
              <a:avLst/>
              <a:gdLst/>
              <a:ahLst/>
              <a:cxnLst/>
              <a:rect l="l" t="t" r="r" b="b"/>
              <a:pathLst>
                <a:path w="8157418" h="2415006">
                  <a:moveTo>
                    <a:pt x="0" y="0"/>
                  </a:moveTo>
                  <a:lnTo>
                    <a:pt x="8157418" y="0"/>
                  </a:lnTo>
                  <a:lnTo>
                    <a:pt x="8157418" y="2415006"/>
                  </a:lnTo>
                  <a:lnTo>
                    <a:pt x="0" y="241500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5816" b="-15816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9525"/>
              <a:ext cx="8157413" cy="24054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3359"/>
                </a:lnSpc>
                <a:spcBef>
                  <a:spcPct val="0"/>
                </a:spcBef>
              </a:pPr>
              <a:r>
                <a:rPr lang="en-US" sz="2799" u="none" strike="noStrike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JEDNOSTKA 4: WZMACNIANIE KOMPETENCJI CYFROWYCH I MEDIALNYCH W CELU KRYTYCZNEJ OCENY SZTUCZNEJ INTELIGENCJI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6655927" y="3580047"/>
            <a:ext cx="3294002" cy="3147593"/>
            <a:chOff x="0" y="0"/>
            <a:chExt cx="4392003" cy="4196791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4392041" cy="4196842"/>
            </a:xfrm>
            <a:custGeom>
              <a:avLst/>
              <a:gdLst/>
              <a:ahLst/>
              <a:cxnLst/>
              <a:rect l="l" t="t" r="r" b="b"/>
              <a:pathLst>
                <a:path w="4392041" h="4196842">
                  <a:moveTo>
                    <a:pt x="0" y="0"/>
                  </a:moveTo>
                  <a:lnTo>
                    <a:pt x="4392041" y="0"/>
                  </a:lnTo>
                  <a:lnTo>
                    <a:pt x="4392041" y="4196842"/>
                  </a:lnTo>
                  <a:lnTo>
                    <a:pt x="0" y="41968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42703" b="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7264470" y="998849"/>
            <a:ext cx="331589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400"/>
              </a:lnSpc>
              <a:spcBef>
                <a:spcPct val="0"/>
              </a:spcBef>
            </a:pPr>
            <a:r>
              <a:rPr lang="en-US" sz="4500" u="none" strike="noStrike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0741666" y="2562720"/>
            <a:ext cx="331589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400"/>
              </a:lnSpc>
              <a:spcBef>
                <a:spcPct val="0"/>
              </a:spcBef>
            </a:pPr>
            <a:r>
              <a:rPr lang="en-US" sz="4500" u="none" strike="noStrike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1100149" y="6800840"/>
            <a:ext cx="331589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400"/>
              </a:lnSpc>
              <a:spcBef>
                <a:spcPct val="0"/>
              </a:spcBef>
            </a:pPr>
            <a:r>
              <a:rPr lang="en-US" sz="4500" u="none" strike="noStrike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528408" y="8697620"/>
            <a:ext cx="331589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400"/>
              </a:lnSpc>
              <a:spcBef>
                <a:spcPct val="0"/>
              </a:spcBef>
            </a:pPr>
            <a:r>
              <a:rPr lang="en-US" sz="4500" u="none" strike="noStrike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4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2373423" y="6407125"/>
            <a:ext cx="4889640" cy="14314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863"/>
              </a:lnSpc>
              <a:spcBef>
                <a:spcPct val="0"/>
              </a:spcBef>
            </a:pPr>
            <a:r>
              <a:rPr lang="en-US" sz="2799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JEDNOSTKA 3: STOSOWANIE MODELI ROZUMOWANIA ETYCZNEGO W KONTEKŚCIE SZKOLEŃ I OCENY</a:t>
            </a:r>
          </a:p>
        </p:txBody>
      </p:sp>
      <p:grpSp>
        <p:nvGrpSpPr>
          <p:cNvPr id="41" name="Group 43">
            <a:extLst>
              <a:ext uri="{FF2B5EF4-FFF2-40B4-BE49-F238E27FC236}">
                <a16:creationId xmlns:a16="http://schemas.microsoft.com/office/drawing/2014/main" id="{6E4E6FB1-77ED-ACDB-990B-6D2A0250BB9E}"/>
              </a:ext>
            </a:extLst>
          </p:cNvPr>
          <p:cNvGrpSpPr/>
          <p:nvPr/>
        </p:nvGrpSpPr>
        <p:grpSpPr>
          <a:xfrm>
            <a:off x="14965994" y="349444"/>
            <a:ext cx="2799445" cy="1224267"/>
            <a:chOff x="0" y="0"/>
            <a:chExt cx="3732593" cy="1632356"/>
          </a:xfrm>
        </p:grpSpPr>
        <p:sp>
          <p:nvSpPr>
            <p:cNvPr id="42" name="Freeform 44" descr="A logo with a person's head in a circle  AI-generated content may be incorrect.">
              <a:extLst>
                <a:ext uri="{FF2B5EF4-FFF2-40B4-BE49-F238E27FC236}">
                  <a16:creationId xmlns:a16="http://schemas.microsoft.com/office/drawing/2014/main" id="{C3009055-499A-3BC9-DFC4-620DBB4F52A3}"/>
                </a:ext>
              </a:extLst>
            </p:cNvPr>
            <p:cNvSpPr/>
            <p:nvPr/>
          </p:nvSpPr>
          <p:spPr>
            <a:xfrm>
              <a:off x="0" y="0"/>
              <a:ext cx="3732657" cy="1632331"/>
            </a:xfrm>
            <a:custGeom>
              <a:avLst/>
              <a:gdLst/>
              <a:ahLst/>
              <a:cxnLst/>
              <a:rect l="l" t="t" r="r" b="b"/>
              <a:pathLst>
                <a:path w="3732657" h="1632331">
                  <a:moveTo>
                    <a:pt x="0" y="0"/>
                  </a:moveTo>
                  <a:lnTo>
                    <a:pt x="3732657" y="0"/>
                  </a:lnTo>
                  <a:lnTo>
                    <a:pt x="3732657" y="1632331"/>
                  </a:lnTo>
                  <a:lnTo>
                    <a:pt x="0" y="1632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1" b="-1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70639" y="702912"/>
            <a:ext cx="8120691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CELE NAUKI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344268" y="6428996"/>
            <a:ext cx="409975" cy="733120"/>
            <a:chOff x="0" y="0"/>
            <a:chExt cx="546633" cy="97749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46634" cy="977493"/>
            </a:xfrm>
            <a:custGeom>
              <a:avLst/>
              <a:gdLst/>
              <a:ahLst/>
              <a:cxnLst/>
              <a:rect l="l" t="t" r="r" b="b"/>
              <a:pathLst>
                <a:path w="546634" h="977493">
                  <a:moveTo>
                    <a:pt x="0" y="0"/>
                  </a:moveTo>
                  <a:lnTo>
                    <a:pt x="546634" y="0"/>
                  </a:lnTo>
                  <a:lnTo>
                    <a:pt x="546634" y="977493"/>
                  </a:lnTo>
                  <a:lnTo>
                    <a:pt x="0" y="97749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24399" r="-124399" b="23986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546633" cy="98701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20"/>
                </a:lnSpc>
                <a:spcBef>
                  <a:spcPct val="0"/>
                </a:spcBef>
              </a:pPr>
              <a:r>
                <a:rPr lang="en-US" sz="3600" u="none" strike="noStrike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rPr>
                <a:t>4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5515730" y="6644059"/>
            <a:ext cx="1639262" cy="2121370"/>
            <a:chOff x="0" y="0"/>
            <a:chExt cx="2185683" cy="2828493"/>
          </a:xfrm>
        </p:grpSpPr>
        <p:sp>
          <p:nvSpPr>
            <p:cNvPr id="7" name="Freeform 7" descr="Obraz przedstawiający antenę  Automatycznie generowany opis"/>
            <p:cNvSpPr/>
            <p:nvPr/>
          </p:nvSpPr>
          <p:spPr>
            <a:xfrm>
              <a:off x="0" y="0"/>
              <a:ext cx="2185670" cy="2828544"/>
            </a:xfrm>
            <a:custGeom>
              <a:avLst/>
              <a:gdLst/>
              <a:ahLst/>
              <a:cxnLst/>
              <a:rect l="l" t="t" r="r" b="b"/>
              <a:pathLst>
                <a:path w="2185670" h="2828544">
                  <a:moveTo>
                    <a:pt x="0" y="0"/>
                  </a:moveTo>
                  <a:lnTo>
                    <a:pt x="2185670" y="0"/>
                  </a:lnTo>
                  <a:lnTo>
                    <a:pt x="2185670" y="2828544"/>
                  </a:lnTo>
                  <a:lnTo>
                    <a:pt x="0" y="2828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34280" t="-30435" r="-143905" b="-2959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5524131" y="2592591"/>
            <a:ext cx="1728340" cy="2414454"/>
            <a:chOff x="0" y="0"/>
            <a:chExt cx="2304453" cy="3219272"/>
          </a:xfrm>
        </p:grpSpPr>
        <p:sp>
          <p:nvSpPr>
            <p:cNvPr id="9" name="Freeform 9" descr="Obraz przedstawiający antenę  Automatycznie generowany opis"/>
            <p:cNvSpPr/>
            <p:nvPr/>
          </p:nvSpPr>
          <p:spPr>
            <a:xfrm>
              <a:off x="0" y="0"/>
              <a:ext cx="2304415" cy="3219323"/>
            </a:xfrm>
            <a:custGeom>
              <a:avLst/>
              <a:gdLst/>
              <a:ahLst/>
              <a:cxnLst/>
              <a:rect l="l" t="t" r="r" b="b"/>
              <a:pathLst>
                <a:path w="2304415" h="3219323">
                  <a:moveTo>
                    <a:pt x="0" y="0"/>
                  </a:moveTo>
                  <a:lnTo>
                    <a:pt x="2304415" y="0"/>
                  </a:lnTo>
                  <a:lnTo>
                    <a:pt x="2304415" y="3219323"/>
                  </a:lnTo>
                  <a:lnTo>
                    <a:pt x="0" y="32193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43558" t="-24079" r="-34633" b="-24163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754266" y="2356593"/>
            <a:ext cx="12431795" cy="1088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indent="0">
              <a:lnSpc>
                <a:spcPts val="288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Dokonaj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krytycznej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oceny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oddziaływania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edukacyjnego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rozpoznając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kiedy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zalecenia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algorytmiczne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spełniają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cele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szkolenia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kiedy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mogą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być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nieodpowiednie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pod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względem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pedagogicznym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lub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stronnicze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354988" y="2333048"/>
            <a:ext cx="1008555" cy="1010098"/>
            <a:chOff x="0" y="0"/>
            <a:chExt cx="1344740" cy="134679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344676" cy="1346708"/>
            </a:xfrm>
            <a:custGeom>
              <a:avLst/>
              <a:gdLst/>
              <a:ahLst/>
              <a:cxnLst/>
              <a:rect l="l" t="t" r="r" b="b"/>
              <a:pathLst>
                <a:path w="1344676" h="1346708">
                  <a:moveTo>
                    <a:pt x="0" y="672338"/>
                  </a:moveTo>
                  <a:cubicBezTo>
                    <a:pt x="0" y="300990"/>
                    <a:pt x="300990" y="0"/>
                    <a:pt x="672338" y="0"/>
                  </a:cubicBezTo>
                  <a:cubicBezTo>
                    <a:pt x="1043686" y="0"/>
                    <a:pt x="1344676" y="300990"/>
                    <a:pt x="1344676" y="672338"/>
                  </a:cubicBezTo>
                  <a:lnTo>
                    <a:pt x="1344676" y="674370"/>
                  </a:lnTo>
                  <a:cubicBezTo>
                    <a:pt x="1344676" y="1045718"/>
                    <a:pt x="1043686" y="1346708"/>
                    <a:pt x="672338" y="1346708"/>
                  </a:cubicBezTo>
                  <a:cubicBezTo>
                    <a:pt x="300990" y="1346708"/>
                    <a:pt x="0" y="1045718"/>
                    <a:pt x="0" y="674370"/>
                  </a:cubicBezTo>
                  <a:close/>
                </a:path>
              </a:pathLst>
            </a:custGeom>
            <a:solidFill>
              <a:srgbClr val="EBD0C6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654278" y="2453558"/>
            <a:ext cx="409975" cy="733120"/>
            <a:chOff x="0" y="0"/>
            <a:chExt cx="546633" cy="97749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46634" cy="977493"/>
            </a:xfrm>
            <a:custGeom>
              <a:avLst/>
              <a:gdLst/>
              <a:ahLst/>
              <a:cxnLst/>
              <a:rect l="l" t="t" r="r" b="b"/>
              <a:pathLst>
                <a:path w="546634" h="977493">
                  <a:moveTo>
                    <a:pt x="0" y="0"/>
                  </a:moveTo>
                  <a:lnTo>
                    <a:pt x="546634" y="0"/>
                  </a:lnTo>
                  <a:lnTo>
                    <a:pt x="546634" y="977493"/>
                  </a:lnTo>
                  <a:lnTo>
                    <a:pt x="0" y="97749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24399" r="-124399" b="23986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9525"/>
              <a:ext cx="546633" cy="98701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20"/>
                </a:lnSpc>
                <a:spcBef>
                  <a:spcPct val="0"/>
                </a:spcBef>
              </a:pPr>
              <a:r>
                <a:rPr lang="en-US" sz="3600" u="none" strike="noStrike" dirty="0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rPr>
                <a:t>1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354988" y="3739396"/>
            <a:ext cx="1008555" cy="1010098"/>
            <a:chOff x="0" y="0"/>
            <a:chExt cx="1344740" cy="134679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344676" cy="1346708"/>
            </a:xfrm>
            <a:custGeom>
              <a:avLst/>
              <a:gdLst/>
              <a:ahLst/>
              <a:cxnLst/>
              <a:rect l="l" t="t" r="r" b="b"/>
              <a:pathLst>
                <a:path w="1344676" h="1346708">
                  <a:moveTo>
                    <a:pt x="0" y="672338"/>
                  </a:moveTo>
                  <a:cubicBezTo>
                    <a:pt x="0" y="300990"/>
                    <a:pt x="300990" y="0"/>
                    <a:pt x="672338" y="0"/>
                  </a:cubicBezTo>
                  <a:cubicBezTo>
                    <a:pt x="1043686" y="0"/>
                    <a:pt x="1344676" y="300990"/>
                    <a:pt x="1344676" y="672338"/>
                  </a:cubicBezTo>
                  <a:lnTo>
                    <a:pt x="1344676" y="674370"/>
                  </a:lnTo>
                  <a:cubicBezTo>
                    <a:pt x="1344676" y="1045718"/>
                    <a:pt x="1043686" y="1346708"/>
                    <a:pt x="672338" y="1346708"/>
                  </a:cubicBezTo>
                  <a:cubicBezTo>
                    <a:pt x="300990" y="1346708"/>
                    <a:pt x="0" y="1045718"/>
                    <a:pt x="0" y="674370"/>
                  </a:cubicBezTo>
                  <a:close/>
                </a:path>
              </a:pathLst>
            </a:custGeom>
            <a:solidFill>
              <a:srgbClr val="EBD0C6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658212" y="3788630"/>
            <a:ext cx="409975" cy="733120"/>
            <a:chOff x="0" y="0"/>
            <a:chExt cx="546633" cy="97749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46634" cy="977493"/>
            </a:xfrm>
            <a:custGeom>
              <a:avLst/>
              <a:gdLst/>
              <a:ahLst/>
              <a:cxnLst/>
              <a:rect l="l" t="t" r="r" b="b"/>
              <a:pathLst>
                <a:path w="546634" h="977493">
                  <a:moveTo>
                    <a:pt x="0" y="0"/>
                  </a:moveTo>
                  <a:lnTo>
                    <a:pt x="546634" y="0"/>
                  </a:lnTo>
                  <a:lnTo>
                    <a:pt x="546634" y="977493"/>
                  </a:lnTo>
                  <a:lnTo>
                    <a:pt x="0" y="97749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24399" r="-124399" b="23986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9525"/>
              <a:ext cx="546633" cy="98701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20"/>
                </a:lnSpc>
                <a:spcBef>
                  <a:spcPct val="0"/>
                </a:spcBef>
              </a:pPr>
              <a:r>
                <a:rPr lang="en-US" sz="3600" u="none" strike="noStrike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rPr>
                <a:t>2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358922" y="5077923"/>
            <a:ext cx="1008555" cy="1010098"/>
            <a:chOff x="0" y="0"/>
            <a:chExt cx="1344740" cy="134679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344676" cy="1346708"/>
            </a:xfrm>
            <a:custGeom>
              <a:avLst/>
              <a:gdLst/>
              <a:ahLst/>
              <a:cxnLst/>
              <a:rect l="l" t="t" r="r" b="b"/>
              <a:pathLst>
                <a:path w="1344676" h="1346708">
                  <a:moveTo>
                    <a:pt x="0" y="672338"/>
                  </a:moveTo>
                  <a:cubicBezTo>
                    <a:pt x="0" y="300990"/>
                    <a:pt x="300990" y="0"/>
                    <a:pt x="672338" y="0"/>
                  </a:cubicBezTo>
                  <a:cubicBezTo>
                    <a:pt x="1043686" y="0"/>
                    <a:pt x="1344676" y="300990"/>
                    <a:pt x="1344676" y="672338"/>
                  </a:cubicBezTo>
                  <a:lnTo>
                    <a:pt x="1344676" y="674370"/>
                  </a:lnTo>
                  <a:cubicBezTo>
                    <a:pt x="1344676" y="1045718"/>
                    <a:pt x="1043686" y="1346708"/>
                    <a:pt x="672338" y="1346708"/>
                  </a:cubicBezTo>
                  <a:cubicBezTo>
                    <a:pt x="300990" y="1346708"/>
                    <a:pt x="0" y="1045718"/>
                    <a:pt x="0" y="674370"/>
                  </a:cubicBezTo>
                  <a:close/>
                </a:path>
              </a:pathLst>
            </a:custGeom>
            <a:solidFill>
              <a:srgbClr val="EBD0C6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346649" y="6583387"/>
            <a:ext cx="1008555" cy="1010098"/>
            <a:chOff x="0" y="0"/>
            <a:chExt cx="1344740" cy="1346797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344676" cy="1346708"/>
            </a:xfrm>
            <a:custGeom>
              <a:avLst/>
              <a:gdLst/>
              <a:ahLst/>
              <a:cxnLst/>
              <a:rect l="l" t="t" r="r" b="b"/>
              <a:pathLst>
                <a:path w="1344676" h="1346708">
                  <a:moveTo>
                    <a:pt x="0" y="672338"/>
                  </a:moveTo>
                  <a:cubicBezTo>
                    <a:pt x="0" y="300990"/>
                    <a:pt x="300990" y="0"/>
                    <a:pt x="672338" y="0"/>
                  </a:cubicBezTo>
                  <a:cubicBezTo>
                    <a:pt x="1043686" y="0"/>
                    <a:pt x="1344676" y="300990"/>
                    <a:pt x="1344676" y="672338"/>
                  </a:cubicBezTo>
                  <a:lnTo>
                    <a:pt x="1344676" y="674370"/>
                  </a:lnTo>
                  <a:cubicBezTo>
                    <a:pt x="1344676" y="1045718"/>
                    <a:pt x="1043686" y="1346708"/>
                    <a:pt x="672338" y="1346708"/>
                  </a:cubicBezTo>
                  <a:cubicBezTo>
                    <a:pt x="300990" y="1346708"/>
                    <a:pt x="0" y="1045718"/>
                    <a:pt x="0" y="674370"/>
                  </a:cubicBezTo>
                  <a:close/>
                </a:path>
              </a:pathLst>
            </a:custGeom>
            <a:solidFill>
              <a:srgbClr val="EBD0C6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344268" y="8088784"/>
            <a:ext cx="1008555" cy="1010098"/>
            <a:chOff x="0" y="0"/>
            <a:chExt cx="1344740" cy="1346797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344676" cy="1346708"/>
            </a:xfrm>
            <a:custGeom>
              <a:avLst/>
              <a:gdLst/>
              <a:ahLst/>
              <a:cxnLst/>
              <a:rect l="l" t="t" r="r" b="b"/>
              <a:pathLst>
                <a:path w="1344676" h="1346708">
                  <a:moveTo>
                    <a:pt x="0" y="672338"/>
                  </a:moveTo>
                  <a:cubicBezTo>
                    <a:pt x="0" y="300990"/>
                    <a:pt x="300990" y="0"/>
                    <a:pt x="672338" y="0"/>
                  </a:cubicBezTo>
                  <a:cubicBezTo>
                    <a:pt x="1043686" y="0"/>
                    <a:pt x="1344676" y="300990"/>
                    <a:pt x="1344676" y="672338"/>
                  </a:cubicBezTo>
                  <a:lnTo>
                    <a:pt x="1344676" y="674370"/>
                  </a:lnTo>
                  <a:cubicBezTo>
                    <a:pt x="1344676" y="1045718"/>
                    <a:pt x="1043686" y="1346708"/>
                    <a:pt x="672338" y="1346708"/>
                  </a:cubicBezTo>
                  <a:cubicBezTo>
                    <a:pt x="300990" y="1346708"/>
                    <a:pt x="0" y="1045718"/>
                    <a:pt x="0" y="674370"/>
                  </a:cubicBezTo>
                  <a:close/>
                </a:path>
              </a:pathLst>
            </a:custGeom>
            <a:solidFill>
              <a:srgbClr val="EBD0C6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662146" y="5146331"/>
            <a:ext cx="409975" cy="733120"/>
            <a:chOff x="0" y="0"/>
            <a:chExt cx="546633" cy="977494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546634" cy="977493"/>
            </a:xfrm>
            <a:custGeom>
              <a:avLst/>
              <a:gdLst/>
              <a:ahLst/>
              <a:cxnLst/>
              <a:rect l="l" t="t" r="r" b="b"/>
              <a:pathLst>
                <a:path w="546634" h="977493">
                  <a:moveTo>
                    <a:pt x="0" y="0"/>
                  </a:moveTo>
                  <a:lnTo>
                    <a:pt x="546634" y="0"/>
                  </a:lnTo>
                  <a:lnTo>
                    <a:pt x="546634" y="977493"/>
                  </a:lnTo>
                  <a:lnTo>
                    <a:pt x="0" y="97749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24399" r="-124399" b="23986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9525"/>
              <a:ext cx="546633" cy="98701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20"/>
                </a:lnSpc>
                <a:spcBef>
                  <a:spcPct val="0"/>
                </a:spcBef>
              </a:pPr>
              <a:r>
                <a:rPr lang="en-US" sz="3600" u="none" strike="noStrike" dirty="0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rPr>
                <a:t>3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646020" y="6685636"/>
            <a:ext cx="409975" cy="733120"/>
            <a:chOff x="0" y="0"/>
            <a:chExt cx="546633" cy="97749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546634" cy="977493"/>
            </a:xfrm>
            <a:custGeom>
              <a:avLst/>
              <a:gdLst/>
              <a:ahLst/>
              <a:cxnLst/>
              <a:rect l="l" t="t" r="r" b="b"/>
              <a:pathLst>
                <a:path w="546634" h="977493">
                  <a:moveTo>
                    <a:pt x="0" y="0"/>
                  </a:moveTo>
                  <a:lnTo>
                    <a:pt x="546634" y="0"/>
                  </a:lnTo>
                  <a:lnTo>
                    <a:pt x="546634" y="977493"/>
                  </a:lnTo>
                  <a:lnTo>
                    <a:pt x="0" y="97749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24399" r="-124399" b="23986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9525"/>
              <a:ext cx="546633" cy="98701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20"/>
                </a:lnSpc>
                <a:spcBef>
                  <a:spcPct val="0"/>
                </a:spcBef>
              </a:pPr>
              <a:r>
                <a:rPr lang="en-US" sz="3600" u="none" strike="noStrike" dirty="0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rPr>
                <a:t>4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634028" y="8152355"/>
            <a:ext cx="409975" cy="733120"/>
            <a:chOff x="0" y="0"/>
            <a:chExt cx="546633" cy="977494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546634" cy="977493"/>
            </a:xfrm>
            <a:custGeom>
              <a:avLst/>
              <a:gdLst/>
              <a:ahLst/>
              <a:cxnLst/>
              <a:rect l="l" t="t" r="r" b="b"/>
              <a:pathLst>
                <a:path w="546634" h="977493">
                  <a:moveTo>
                    <a:pt x="0" y="0"/>
                  </a:moveTo>
                  <a:lnTo>
                    <a:pt x="546634" y="0"/>
                  </a:lnTo>
                  <a:lnTo>
                    <a:pt x="546634" y="977493"/>
                  </a:lnTo>
                  <a:lnTo>
                    <a:pt x="0" y="97749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24399" r="-124399" b="23986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9525"/>
              <a:ext cx="546633" cy="98701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20"/>
                </a:lnSpc>
                <a:spcBef>
                  <a:spcPct val="0"/>
                </a:spcBef>
              </a:pPr>
              <a:r>
                <a:rPr lang="en-US" sz="3600" u="none" strike="noStrike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rPr>
                <a:t>5</a:t>
              </a: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DC672CCC-4A44-0C2E-870C-663A7D89F7C5}"/>
              </a:ext>
            </a:extLst>
          </p:cNvPr>
          <p:cNvSpPr txBox="1"/>
          <p:nvPr/>
        </p:nvSpPr>
        <p:spPr>
          <a:xfrm>
            <a:off x="1070639" y="1489624"/>
            <a:ext cx="11015739" cy="344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>
              <a:lnSpc>
                <a:spcPts val="2880"/>
              </a:lnSpc>
              <a:spcBef>
                <a:spcPct val="0"/>
              </a:spcBef>
            </a:pPr>
            <a:r>
              <a:rPr lang="pl-PL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 ukończeniu tego modułu uczestnicy będą potrafili:</a:t>
            </a: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39" name="TextBox 10">
            <a:extLst>
              <a:ext uri="{FF2B5EF4-FFF2-40B4-BE49-F238E27FC236}">
                <a16:creationId xmlns:a16="http://schemas.microsoft.com/office/drawing/2014/main" id="{E5A3B39F-4326-3633-35C9-AA51E61F95B2}"/>
              </a:ext>
            </a:extLst>
          </p:cNvPr>
          <p:cNvSpPr txBox="1"/>
          <p:nvPr/>
        </p:nvSpPr>
        <p:spPr>
          <a:xfrm>
            <a:off x="2784693" y="3886905"/>
            <a:ext cx="12431795" cy="716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indent="0">
              <a:lnSpc>
                <a:spcPts val="288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Rozpoznawanie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eliminowanie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ograniczeń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Identyfikowanie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uprzedzeń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halucynacji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dezinformacji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jako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cech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strukturalnych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jako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sporadycznych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błędów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  <p:sp>
        <p:nvSpPr>
          <p:cNvPr id="41" name="TextBox 10">
            <a:extLst>
              <a:ext uri="{FF2B5EF4-FFF2-40B4-BE49-F238E27FC236}">
                <a16:creationId xmlns:a16="http://schemas.microsoft.com/office/drawing/2014/main" id="{D0E317BB-FCDC-C03B-D975-1F0959E5A33F}"/>
              </a:ext>
            </a:extLst>
          </p:cNvPr>
          <p:cNvSpPr txBox="1"/>
          <p:nvPr/>
        </p:nvSpPr>
        <p:spPr>
          <a:xfrm>
            <a:off x="2757314" y="5245086"/>
            <a:ext cx="12431795" cy="716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indent="0">
              <a:lnSpc>
                <a:spcPts val="288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Gdy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inteligencja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pomaga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podejmowaniu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decyzji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dotyczących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oceny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skierowań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personalizacji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konieczne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jest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stosowanie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podejść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etycznych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skoncentrowanych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opiece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  <p:sp>
        <p:nvSpPr>
          <p:cNvPr id="43" name="TextBox 10">
            <a:extLst>
              <a:ext uri="{FF2B5EF4-FFF2-40B4-BE49-F238E27FC236}">
                <a16:creationId xmlns:a16="http://schemas.microsoft.com/office/drawing/2014/main" id="{52B476F1-B370-4F25-630C-EC164621BB87}"/>
              </a:ext>
            </a:extLst>
          </p:cNvPr>
          <p:cNvSpPr txBox="1"/>
          <p:nvPr/>
        </p:nvSpPr>
        <p:spPr>
          <a:xfrm>
            <a:off x="2796966" y="6701566"/>
            <a:ext cx="12431795" cy="1088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indent="0">
              <a:lnSpc>
                <a:spcPts val="288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Interpretuj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weryfikuj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krytycznie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oceniaj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informacje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oraz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sugestie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generowane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przez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inteligencję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przed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wykorzystaniem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ich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edukacji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lvl="0" indent="0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</p:txBody>
      </p:sp>
      <p:sp>
        <p:nvSpPr>
          <p:cNvPr id="45" name="TextBox 10">
            <a:extLst>
              <a:ext uri="{FF2B5EF4-FFF2-40B4-BE49-F238E27FC236}">
                <a16:creationId xmlns:a16="http://schemas.microsoft.com/office/drawing/2014/main" id="{49BFE0A1-6B00-BF2B-8F3A-50F696D53F26}"/>
              </a:ext>
            </a:extLst>
          </p:cNvPr>
          <p:cNvSpPr txBox="1"/>
          <p:nvPr/>
        </p:nvSpPr>
        <p:spPr>
          <a:xfrm>
            <a:off x="2784693" y="8088784"/>
            <a:ext cx="12431795" cy="1088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indent="0">
              <a:lnSpc>
                <a:spcPts val="288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Zachowaj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nadzór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ludzki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ponieś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odpowiedzialność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zawodową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Upewnij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że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ponosisz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ostateczną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odpowiedzialność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za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decyzję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działaj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jako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gwarant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etyki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stosując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profesjonalną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ocenę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której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żaden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algorytm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jest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stanie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powtórzyć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180818" y="0"/>
            <a:ext cx="6107182" cy="10287000"/>
            <a:chOff x="0" y="0"/>
            <a:chExt cx="814291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42859" cy="13716000"/>
            </a:xfrm>
            <a:custGeom>
              <a:avLst/>
              <a:gdLst/>
              <a:ahLst/>
              <a:cxnLst/>
              <a:rect l="l" t="t" r="r" b="b"/>
              <a:pathLst>
                <a:path w="8142859" h="13716000">
                  <a:moveTo>
                    <a:pt x="0" y="0"/>
                  </a:moveTo>
                  <a:lnTo>
                    <a:pt x="8142859" y="0"/>
                  </a:lnTo>
                  <a:lnTo>
                    <a:pt x="8142859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1085850"/>
            <a:ext cx="2910334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WSTĘP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2158157"/>
            <a:ext cx="10263264" cy="542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Sztuczna inteligencja odgrywa coraz ważniejszą rolę w edukacji i szkoleniach. Jako trener w edukacji i szkoleniach zawodowych, możesz już korzystać z narzędzi AI do wspierania tworzenia treści, ćwiczeń edukacyjnych, ocen lub zadań administracyjnych. Zrozumienie, jak odpowiedzialnie korzystać z tych technologii, staje się coraz ważniejszą umiejętnością zawodową.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 tym module dowiesz się, jak stosować krytyczne myślenie i etyczne podejmowanie decyzji w kontekście wykorzystania sztucznej inteligencji (AI) w edukacji. Omówisz takie aspekty, jak analiza informacji generowanych przez AI, ocena ryzyka i korzyści, odpowiedzialność zawodowa oraz wpływ decyzji technologicznych na studentów i praktykę nauczania.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Celem nie jest po prostu nauka o narzędziach AI, ale rozwijanie wiedzy i rozeznania niezbędnych do krytycznej oceny wykorzystania AI i podejmowania świadomych i etycznych decyzji w ramach stałego rozwoju zawodowego.</a:t>
            </a: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081661" y="0"/>
            <a:ext cx="7206339" cy="10287000"/>
            <a:chOff x="0" y="0"/>
            <a:chExt cx="9608452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608439" cy="13716000"/>
            </a:xfrm>
            <a:custGeom>
              <a:avLst/>
              <a:gdLst/>
              <a:ahLst/>
              <a:cxnLst/>
              <a:rect l="l" t="t" r="r" b="b"/>
              <a:pathLst>
                <a:path w="9608439" h="13716000">
                  <a:moveTo>
                    <a:pt x="0" y="0"/>
                  </a:moveTo>
                  <a:lnTo>
                    <a:pt x="9608439" y="0"/>
                  </a:lnTo>
                  <a:lnTo>
                    <a:pt x="9608439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515" b="-2515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2185146"/>
            <a:ext cx="9465940" cy="6666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AutoNum type="arabicPeriod"/>
            </a:pP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Zalecenie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UNESCO w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sprawie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etyki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sztucznej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inteligencji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(2021)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b="1" u="none" strike="noStrike" dirty="0">
              <a:solidFill>
                <a:srgbClr val="000000"/>
              </a:solidFill>
              <a:latin typeface="Lato Bold"/>
              <a:ea typeface="Lato Bold"/>
              <a:cs typeface="Lato Bold"/>
              <a:sym typeface="Lato Bold"/>
            </a:endParaRPr>
          </a:p>
          <a:p>
            <a:pPr marL="433388" lvl="1" indent="4763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Niewiążące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globalne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ramy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etyczne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przyjęte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193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państwa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członkowskie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UNESCO.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Podkreślają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one,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że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musi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szanować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prawa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człowieka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służyć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dobru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wspólnemu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podlegać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ludzkiemu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nadzorowi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edukacji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oznacza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to,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że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narzędzia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muszą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zapewniać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równy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dostęp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chronić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prywatność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uczniów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gwarantować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że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technologia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wzmacnia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zastępuje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ludzki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osąd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pedagogiczny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259080" lvl="1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2.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Prawo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Unii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Europejskiej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dotyczące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sztucznej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inteligencji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(2024)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b="1" u="none" strike="noStrike" dirty="0">
              <a:solidFill>
                <a:srgbClr val="000000"/>
              </a:solidFill>
              <a:latin typeface="Lato Bold"/>
              <a:ea typeface="Lato Bold"/>
              <a:cs typeface="Lato Bold"/>
              <a:sym typeface="Lato Bold"/>
            </a:endParaRPr>
          </a:p>
          <a:p>
            <a:pPr marL="433388" lvl="1" indent="4763"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Pierwsza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kompleksowa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ustawa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regulująca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kwestie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Ustanawia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oparte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ryzyku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wymogi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dotyczące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przejrzystości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bezpieczeństwa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ochrony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praw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podstawowych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przypadku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systemów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edukacji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podkreśla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potrzebę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nadzoru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ze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strony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człowieka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podejmowaniu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decyzji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dużym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znaczeniu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oraz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mechanizmów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odpowiedzialności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za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naprawienie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szkód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1085850"/>
            <a:ext cx="7110998" cy="578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41"/>
              </a:lnSpc>
              <a:spcBef>
                <a:spcPct val="0"/>
              </a:spcBef>
            </a:pPr>
            <a:r>
              <a:rPr lang="en-US" sz="4204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MIĘDZYNARODOWE RAMY ETYCZNE</a:t>
            </a:r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081661" y="0"/>
            <a:ext cx="7206339" cy="10287000"/>
            <a:chOff x="0" y="0"/>
            <a:chExt cx="9608452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608439" cy="13716000"/>
            </a:xfrm>
            <a:custGeom>
              <a:avLst/>
              <a:gdLst/>
              <a:ahLst/>
              <a:cxnLst/>
              <a:rect l="l" t="t" r="r" b="b"/>
              <a:pathLst>
                <a:path w="9608439" h="13716000">
                  <a:moveTo>
                    <a:pt x="0" y="0"/>
                  </a:moveTo>
                  <a:lnTo>
                    <a:pt x="9608439" y="0"/>
                  </a:lnTo>
                  <a:lnTo>
                    <a:pt x="9608439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515" b="-2515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2145153"/>
            <a:ext cx="9482935" cy="27810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59080" lvl="1" algn="l">
              <a:lnSpc>
                <a:spcPts val="4488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3.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Ogólne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rozporządzenie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o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ochronie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danych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(RODO)</a:t>
            </a:r>
          </a:p>
          <a:p>
            <a:pPr marL="433388" lvl="1" indent="4763"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Europejskie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ramy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ochrony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danych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mają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zastosowanie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każdego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systemu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przetwarzającego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dane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osobowe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dziedzinie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kształcenia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zawodowego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wymaga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to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wyraźnej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zgody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wykorzystanie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danych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przejrzystego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zarządzania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danymi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oraz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prawa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odmowy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zautomatyzowanego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podejmowania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decyzji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które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mają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konsekwencje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prawne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dla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zatrudnienia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lub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dostępu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szkoleń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1085850"/>
            <a:ext cx="7293608" cy="578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41"/>
              </a:lnSpc>
              <a:spcBef>
                <a:spcPct val="0"/>
              </a:spcBef>
            </a:pPr>
            <a:r>
              <a:rPr lang="en-US" sz="4204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MIĘDZYNARODOWE RAMY ETYCZNE</a:t>
            </a: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82974" y="1869239"/>
            <a:ext cx="6382004" cy="6663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599"/>
              </a:lnSpc>
              <a:spcBef>
                <a:spcPct val="0"/>
              </a:spcBef>
            </a:pPr>
            <a:r>
              <a:rPr lang="en-US" sz="6599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JEDNOSTKA 1:</a:t>
            </a:r>
          </a:p>
          <a:p>
            <a:pPr marL="0" lvl="0" indent="0" algn="l">
              <a:lnSpc>
                <a:spcPts val="6599"/>
              </a:lnSpc>
              <a:spcBef>
                <a:spcPct val="0"/>
              </a:spcBef>
            </a:pPr>
            <a:r>
              <a:rPr lang="en-US" sz="6599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OCEŃ DECYZJE PODEJMOWANE W OPARCIU O SZTUCZNĄ INTELIGENCJĘ I POZNAJ ICH WPŁYW NA EDUKACJĘ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7489098" y="1153392"/>
            <a:ext cx="10767727" cy="7962033"/>
            <a:chOff x="0" y="0"/>
            <a:chExt cx="14356969" cy="106160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356969" cy="10616057"/>
            </a:xfrm>
            <a:custGeom>
              <a:avLst/>
              <a:gdLst/>
              <a:ahLst/>
              <a:cxnLst/>
              <a:rect l="l" t="t" r="r" b="b"/>
              <a:pathLst>
                <a:path w="14356969" h="10616057">
                  <a:moveTo>
                    <a:pt x="0" y="0"/>
                  </a:moveTo>
                  <a:lnTo>
                    <a:pt x="14356969" y="0"/>
                  </a:lnTo>
                  <a:lnTo>
                    <a:pt x="14356969" y="10616057"/>
                  </a:lnTo>
                  <a:lnTo>
                    <a:pt x="0" y="10616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430" r="-736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398774" y="2397820"/>
            <a:ext cx="4924723" cy="5214301"/>
            <a:chOff x="0" y="0"/>
            <a:chExt cx="8250568" cy="873570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250555" cy="8735695"/>
            </a:xfrm>
            <a:custGeom>
              <a:avLst/>
              <a:gdLst/>
              <a:ahLst/>
              <a:cxnLst/>
              <a:rect l="l" t="t" r="r" b="b"/>
              <a:pathLst>
                <a:path w="8250555" h="8735695">
                  <a:moveTo>
                    <a:pt x="0" y="0"/>
                  </a:moveTo>
                  <a:lnTo>
                    <a:pt x="8250555" y="0"/>
                  </a:lnTo>
                  <a:lnTo>
                    <a:pt x="8250555" y="8735695"/>
                  </a:lnTo>
                  <a:lnTo>
                    <a:pt x="0" y="87356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588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942975"/>
            <a:ext cx="12241332" cy="2947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5125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Pod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koniec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kursu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jako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trener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zakresie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ciągłego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rozwoju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zawodowego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będziesz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stanie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krytycznie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ocenić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rekomendację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wygenerowaną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przez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inteligencję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odróżniając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jej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funkcję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wspomagającą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od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jej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ostatecznej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odpowiedzialności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procesie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podejmowania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decyzji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także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przewidzieć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jej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wpływ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edukacyjny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dorosłych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ramach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rozwoju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zawodowego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ukierunkowanego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świat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pracy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marL="365125" lvl="0" indent="0" algn="just">
              <a:lnSpc>
                <a:spcPts val="2879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marL="365125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jednostce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przedstawiono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ocenę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decyzji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wspomaganych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przez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inteligencję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jako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procesów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probabilistycznych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które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ani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neutralne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ani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obiektywne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227443" y="5004971"/>
            <a:ext cx="6032853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60"/>
              </a:lnSpc>
              <a:spcBef>
                <a:spcPct val="0"/>
              </a:spcBef>
            </a:pPr>
            <a:r>
              <a:rPr lang="en-US" sz="1800" b="1" u="none" strike="noStrike">
                <a:solidFill>
                  <a:srgbClr val="231F20"/>
                </a:solidFill>
                <a:latin typeface="Lato Bold"/>
                <a:ea typeface="Lato Bold"/>
                <a:cs typeface="Lato Bold"/>
                <a:sym typeface="Lato Bold"/>
              </a:rPr>
              <a:t>Ocena decyzji podejmowanych w edukacji przy wykorzystaniu sztucznej inteligencji.</a:t>
            </a:r>
          </a:p>
        </p:txBody>
      </p:sp>
      <p:sp>
        <p:nvSpPr>
          <p:cNvPr id="6" name="Freeform 6"/>
          <p:cNvSpPr/>
          <p:nvPr/>
        </p:nvSpPr>
        <p:spPr>
          <a:xfrm>
            <a:off x="4878510" y="7092554"/>
            <a:ext cx="543575" cy="250331"/>
          </a:xfrm>
          <a:custGeom>
            <a:avLst/>
            <a:gdLst/>
            <a:ahLst/>
            <a:cxnLst/>
            <a:rect l="l" t="t" r="r" b="b"/>
            <a:pathLst>
              <a:path w="543575" h="250331">
                <a:moveTo>
                  <a:pt x="0" y="0"/>
                </a:moveTo>
                <a:lnTo>
                  <a:pt x="543575" y="0"/>
                </a:lnTo>
                <a:lnTo>
                  <a:pt x="543575" y="250331"/>
                </a:lnTo>
                <a:lnTo>
                  <a:pt x="0" y="25033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Freeform 7"/>
          <p:cNvSpPr/>
          <p:nvPr/>
        </p:nvSpPr>
        <p:spPr>
          <a:xfrm>
            <a:off x="5543674" y="5747921"/>
            <a:ext cx="3211385" cy="4155489"/>
          </a:xfrm>
          <a:custGeom>
            <a:avLst/>
            <a:gdLst/>
            <a:ahLst/>
            <a:cxnLst/>
            <a:rect l="l" t="t" r="r" b="b"/>
            <a:pathLst>
              <a:path w="3211385" h="4155489">
                <a:moveTo>
                  <a:pt x="0" y="0"/>
                </a:moveTo>
                <a:lnTo>
                  <a:pt x="3211384" y="0"/>
                </a:lnTo>
                <a:lnTo>
                  <a:pt x="3211384" y="4155489"/>
                </a:lnTo>
                <a:lnTo>
                  <a:pt x="0" y="415548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8" name="Freeform 8"/>
          <p:cNvSpPr/>
          <p:nvPr/>
        </p:nvSpPr>
        <p:spPr>
          <a:xfrm>
            <a:off x="1946065" y="7092554"/>
            <a:ext cx="3740655" cy="250331"/>
          </a:xfrm>
          <a:custGeom>
            <a:avLst/>
            <a:gdLst/>
            <a:ahLst/>
            <a:cxnLst/>
            <a:rect l="l" t="t" r="r" b="b"/>
            <a:pathLst>
              <a:path w="3740655" h="250331">
                <a:moveTo>
                  <a:pt x="0" y="0"/>
                </a:moveTo>
                <a:lnTo>
                  <a:pt x="3740655" y="0"/>
                </a:lnTo>
                <a:lnTo>
                  <a:pt x="3740655" y="250331"/>
                </a:lnTo>
                <a:lnTo>
                  <a:pt x="0" y="25033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9" name="Freeform 9"/>
          <p:cNvSpPr/>
          <p:nvPr/>
        </p:nvSpPr>
        <p:spPr>
          <a:xfrm>
            <a:off x="4213345" y="7214144"/>
            <a:ext cx="543575" cy="128741"/>
          </a:xfrm>
          <a:custGeom>
            <a:avLst/>
            <a:gdLst/>
            <a:ahLst/>
            <a:cxnLst/>
            <a:rect l="l" t="t" r="r" b="b"/>
            <a:pathLst>
              <a:path w="543575" h="128741">
                <a:moveTo>
                  <a:pt x="0" y="0"/>
                </a:moveTo>
                <a:lnTo>
                  <a:pt x="543575" y="0"/>
                </a:lnTo>
                <a:lnTo>
                  <a:pt x="543575" y="128741"/>
                </a:lnTo>
                <a:lnTo>
                  <a:pt x="0" y="12874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0" name="Freeform 10"/>
          <p:cNvSpPr/>
          <p:nvPr/>
        </p:nvSpPr>
        <p:spPr>
          <a:xfrm>
            <a:off x="4749768" y="7214144"/>
            <a:ext cx="672317" cy="128741"/>
          </a:xfrm>
          <a:custGeom>
            <a:avLst/>
            <a:gdLst/>
            <a:ahLst/>
            <a:cxnLst/>
            <a:rect l="l" t="t" r="r" b="b"/>
            <a:pathLst>
              <a:path w="672317" h="128741">
                <a:moveTo>
                  <a:pt x="0" y="0"/>
                </a:moveTo>
                <a:lnTo>
                  <a:pt x="672317" y="0"/>
                </a:lnTo>
                <a:lnTo>
                  <a:pt x="672317" y="128741"/>
                </a:lnTo>
                <a:lnTo>
                  <a:pt x="0" y="12874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1" name="Freeform 11"/>
          <p:cNvSpPr/>
          <p:nvPr/>
        </p:nvSpPr>
        <p:spPr>
          <a:xfrm>
            <a:off x="5414932" y="7214144"/>
            <a:ext cx="3733503" cy="128741"/>
          </a:xfrm>
          <a:custGeom>
            <a:avLst/>
            <a:gdLst/>
            <a:ahLst/>
            <a:cxnLst/>
            <a:rect l="l" t="t" r="r" b="b"/>
            <a:pathLst>
              <a:path w="3733503" h="128741">
                <a:moveTo>
                  <a:pt x="0" y="0"/>
                </a:moveTo>
                <a:lnTo>
                  <a:pt x="3733503" y="0"/>
                </a:lnTo>
                <a:lnTo>
                  <a:pt x="3733503" y="128741"/>
                </a:lnTo>
                <a:lnTo>
                  <a:pt x="0" y="12874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2" name="Freeform 12"/>
          <p:cNvSpPr/>
          <p:nvPr/>
        </p:nvSpPr>
        <p:spPr>
          <a:xfrm>
            <a:off x="9141283" y="7092554"/>
            <a:ext cx="679469" cy="250331"/>
          </a:xfrm>
          <a:custGeom>
            <a:avLst/>
            <a:gdLst/>
            <a:ahLst/>
            <a:cxnLst/>
            <a:rect l="l" t="t" r="r" b="b"/>
            <a:pathLst>
              <a:path w="679469" h="250331">
                <a:moveTo>
                  <a:pt x="0" y="0"/>
                </a:moveTo>
                <a:lnTo>
                  <a:pt x="679469" y="0"/>
                </a:lnTo>
                <a:lnTo>
                  <a:pt x="679469" y="250331"/>
                </a:lnTo>
                <a:lnTo>
                  <a:pt x="0" y="25033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3" name="Freeform 13"/>
          <p:cNvSpPr/>
          <p:nvPr/>
        </p:nvSpPr>
        <p:spPr>
          <a:xfrm>
            <a:off x="9942341" y="7214144"/>
            <a:ext cx="808210" cy="128741"/>
          </a:xfrm>
          <a:custGeom>
            <a:avLst/>
            <a:gdLst/>
            <a:ahLst/>
            <a:cxnLst/>
            <a:rect l="l" t="t" r="r" b="b"/>
            <a:pathLst>
              <a:path w="808210" h="128741">
                <a:moveTo>
                  <a:pt x="0" y="0"/>
                </a:moveTo>
                <a:lnTo>
                  <a:pt x="808210" y="0"/>
                </a:lnTo>
                <a:lnTo>
                  <a:pt x="808210" y="128741"/>
                </a:lnTo>
                <a:lnTo>
                  <a:pt x="0" y="12874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4" name="Freeform 14"/>
          <p:cNvSpPr/>
          <p:nvPr/>
        </p:nvSpPr>
        <p:spPr>
          <a:xfrm>
            <a:off x="4477980" y="7335733"/>
            <a:ext cx="5743300" cy="128741"/>
          </a:xfrm>
          <a:custGeom>
            <a:avLst/>
            <a:gdLst/>
            <a:ahLst/>
            <a:cxnLst/>
            <a:rect l="l" t="t" r="r" b="b"/>
            <a:pathLst>
              <a:path w="5743300" h="128741">
                <a:moveTo>
                  <a:pt x="0" y="0"/>
                </a:moveTo>
                <a:lnTo>
                  <a:pt x="5743301" y="0"/>
                </a:lnTo>
                <a:lnTo>
                  <a:pt x="5743301" y="128741"/>
                </a:lnTo>
                <a:lnTo>
                  <a:pt x="0" y="128741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5" name="Freeform 15"/>
          <p:cNvSpPr/>
          <p:nvPr/>
        </p:nvSpPr>
        <p:spPr>
          <a:xfrm>
            <a:off x="8476118" y="7092554"/>
            <a:ext cx="3876549" cy="250331"/>
          </a:xfrm>
          <a:custGeom>
            <a:avLst/>
            <a:gdLst/>
            <a:ahLst/>
            <a:cxnLst/>
            <a:rect l="l" t="t" r="r" b="b"/>
            <a:pathLst>
              <a:path w="3876549" h="250331">
                <a:moveTo>
                  <a:pt x="0" y="0"/>
                </a:moveTo>
                <a:lnTo>
                  <a:pt x="3876549" y="0"/>
                </a:lnTo>
                <a:lnTo>
                  <a:pt x="3876549" y="250331"/>
                </a:lnTo>
                <a:lnTo>
                  <a:pt x="0" y="25033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6" name="Freeform 16"/>
          <p:cNvSpPr/>
          <p:nvPr/>
        </p:nvSpPr>
        <p:spPr>
          <a:xfrm>
            <a:off x="5279039" y="6112689"/>
            <a:ext cx="1873904" cy="371920"/>
          </a:xfrm>
          <a:custGeom>
            <a:avLst/>
            <a:gdLst/>
            <a:ahLst/>
            <a:cxnLst/>
            <a:rect l="l" t="t" r="r" b="b"/>
            <a:pathLst>
              <a:path w="1873904" h="371920">
                <a:moveTo>
                  <a:pt x="0" y="0"/>
                </a:moveTo>
                <a:lnTo>
                  <a:pt x="1873903" y="0"/>
                </a:lnTo>
                <a:lnTo>
                  <a:pt x="1873903" y="371920"/>
                </a:lnTo>
                <a:lnTo>
                  <a:pt x="0" y="37192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7" name="Freeform 17"/>
          <p:cNvSpPr/>
          <p:nvPr/>
        </p:nvSpPr>
        <p:spPr>
          <a:xfrm>
            <a:off x="4878510" y="7822089"/>
            <a:ext cx="407681" cy="493509"/>
          </a:xfrm>
          <a:custGeom>
            <a:avLst/>
            <a:gdLst/>
            <a:ahLst/>
            <a:cxnLst/>
            <a:rect l="l" t="t" r="r" b="b"/>
            <a:pathLst>
              <a:path w="407681" h="493509">
                <a:moveTo>
                  <a:pt x="0" y="0"/>
                </a:moveTo>
                <a:lnTo>
                  <a:pt x="407681" y="0"/>
                </a:lnTo>
                <a:lnTo>
                  <a:pt x="407681" y="493509"/>
                </a:lnTo>
                <a:lnTo>
                  <a:pt x="0" y="493509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8" name="TextBox 18"/>
          <p:cNvSpPr txBox="1"/>
          <p:nvPr/>
        </p:nvSpPr>
        <p:spPr>
          <a:xfrm>
            <a:off x="2906333" y="7702340"/>
            <a:ext cx="1850587" cy="219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680"/>
              </a:lnSpc>
              <a:spcBef>
                <a:spcPct val="0"/>
              </a:spcBef>
            </a:pPr>
            <a:r>
              <a:rPr lang="en-US" sz="1400" b="1" u="none" strike="noStrike" spc="-140">
                <a:solidFill>
                  <a:srgbClr val="0070C0"/>
                </a:solidFill>
                <a:latin typeface="Lato Bold"/>
                <a:ea typeface="Lato Bold"/>
                <a:cs typeface="Lato Bold"/>
                <a:sym typeface="Lato Bold"/>
              </a:rPr>
              <a:t>Zawartość C-HET: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316769" y="7946682"/>
            <a:ext cx="2440152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680"/>
              </a:lnSpc>
              <a:spcBef>
                <a:spcPct val="0"/>
              </a:spcBef>
            </a:pPr>
            <a:r>
              <a:rPr lang="en-US" sz="1400" u="none" strike="noStrike" spc="-70">
                <a:solidFill>
                  <a:srgbClr val="8D8D8D"/>
                </a:solidFill>
                <a:latin typeface="Lato"/>
                <a:ea typeface="Lato"/>
                <a:cs typeface="Lato"/>
                <a:sym typeface="Lato"/>
              </a:rPr>
              <a:t>Znaczenie oceny sztucznej inteligencji w kształceniu zawodowym.</a:t>
            </a:r>
          </a:p>
        </p:txBody>
      </p:sp>
      <p:sp>
        <p:nvSpPr>
          <p:cNvPr id="20" name="Freeform 20"/>
          <p:cNvSpPr/>
          <p:nvPr/>
        </p:nvSpPr>
        <p:spPr>
          <a:xfrm>
            <a:off x="5279039" y="7943679"/>
            <a:ext cx="1873904" cy="250331"/>
          </a:xfrm>
          <a:custGeom>
            <a:avLst/>
            <a:gdLst/>
            <a:ahLst/>
            <a:cxnLst/>
            <a:rect l="l" t="t" r="r" b="b"/>
            <a:pathLst>
              <a:path w="1873904" h="250331">
                <a:moveTo>
                  <a:pt x="0" y="0"/>
                </a:moveTo>
                <a:lnTo>
                  <a:pt x="1873903" y="0"/>
                </a:lnTo>
                <a:lnTo>
                  <a:pt x="1873903" y="250330"/>
                </a:lnTo>
                <a:lnTo>
                  <a:pt x="0" y="250330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1" name="Freeform 21"/>
          <p:cNvSpPr/>
          <p:nvPr/>
        </p:nvSpPr>
        <p:spPr>
          <a:xfrm>
            <a:off x="4878510" y="8558777"/>
            <a:ext cx="407681" cy="615098"/>
          </a:xfrm>
          <a:custGeom>
            <a:avLst/>
            <a:gdLst/>
            <a:ahLst/>
            <a:cxnLst/>
            <a:rect l="l" t="t" r="r" b="b"/>
            <a:pathLst>
              <a:path w="407681" h="615098">
                <a:moveTo>
                  <a:pt x="0" y="0"/>
                </a:moveTo>
                <a:lnTo>
                  <a:pt x="407681" y="0"/>
                </a:lnTo>
                <a:lnTo>
                  <a:pt x="407681" y="615098"/>
                </a:lnTo>
                <a:lnTo>
                  <a:pt x="0" y="615098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2" name="TextBox 22"/>
          <p:cNvSpPr txBox="1"/>
          <p:nvPr/>
        </p:nvSpPr>
        <p:spPr>
          <a:xfrm>
            <a:off x="3019018" y="8713344"/>
            <a:ext cx="1690197" cy="428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680"/>
              </a:lnSpc>
              <a:spcBef>
                <a:spcPct val="0"/>
              </a:spcBef>
            </a:pPr>
            <a:r>
              <a:rPr lang="en-US" sz="1400" b="1" u="none" strike="noStrike" spc="-70">
                <a:solidFill>
                  <a:srgbClr val="E16A00"/>
                </a:solidFill>
                <a:latin typeface="Lato Bold"/>
                <a:ea typeface="Lato Bold"/>
                <a:cs typeface="Lato Bold"/>
                <a:sym typeface="Lato Bold"/>
              </a:rPr>
              <a:t>Proces podejmowania decyzji pedagogicznych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253650" y="9224546"/>
            <a:ext cx="2496118" cy="428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680"/>
              </a:lnSpc>
              <a:spcBef>
                <a:spcPct val="0"/>
              </a:spcBef>
            </a:pPr>
            <a:r>
              <a:rPr lang="en-US" sz="1400" u="none" strike="noStrike" spc="-70">
                <a:solidFill>
                  <a:srgbClr val="8D8D8D"/>
                </a:solidFill>
                <a:latin typeface="Lato"/>
                <a:ea typeface="Lato"/>
                <a:cs typeface="Lato"/>
                <a:sym typeface="Lato"/>
              </a:rPr>
              <a:t>Kontekst między algorytmami a nauczaniem krytycznym</a:t>
            </a:r>
          </a:p>
        </p:txBody>
      </p:sp>
      <p:sp>
        <p:nvSpPr>
          <p:cNvPr id="24" name="Freeform 24"/>
          <p:cNvSpPr/>
          <p:nvPr/>
        </p:nvSpPr>
        <p:spPr>
          <a:xfrm>
            <a:off x="5279039" y="8680366"/>
            <a:ext cx="1473375" cy="371920"/>
          </a:xfrm>
          <a:custGeom>
            <a:avLst/>
            <a:gdLst/>
            <a:ahLst/>
            <a:cxnLst/>
            <a:rect l="l" t="t" r="r" b="b"/>
            <a:pathLst>
              <a:path w="1473375" h="371920">
                <a:moveTo>
                  <a:pt x="0" y="0"/>
                </a:moveTo>
                <a:lnTo>
                  <a:pt x="1473374" y="0"/>
                </a:lnTo>
                <a:lnTo>
                  <a:pt x="1473374" y="371920"/>
                </a:lnTo>
                <a:lnTo>
                  <a:pt x="0" y="371920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5" name="Freeform 25"/>
          <p:cNvSpPr/>
          <p:nvPr/>
        </p:nvSpPr>
        <p:spPr>
          <a:xfrm>
            <a:off x="7009896" y="8308446"/>
            <a:ext cx="2009797" cy="250331"/>
          </a:xfrm>
          <a:custGeom>
            <a:avLst/>
            <a:gdLst/>
            <a:ahLst/>
            <a:cxnLst/>
            <a:rect l="l" t="t" r="r" b="b"/>
            <a:pathLst>
              <a:path w="2009797" h="250331">
                <a:moveTo>
                  <a:pt x="0" y="0"/>
                </a:moveTo>
                <a:lnTo>
                  <a:pt x="2009798" y="0"/>
                </a:lnTo>
                <a:lnTo>
                  <a:pt x="2009798" y="250331"/>
                </a:lnTo>
                <a:lnTo>
                  <a:pt x="0" y="250331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6" name="Freeform 26"/>
          <p:cNvSpPr/>
          <p:nvPr/>
        </p:nvSpPr>
        <p:spPr>
          <a:xfrm>
            <a:off x="9012541" y="8186857"/>
            <a:ext cx="407681" cy="500661"/>
          </a:xfrm>
          <a:custGeom>
            <a:avLst/>
            <a:gdLst/>
            <a:ahLst/>
            <a:cxnLst/>
            <a:rect l="l" t="t" r="r" b="b"/>
            <a:pathLst>
              <a:path w="407681" h="500661">
                <a:moveTo>
                  <a:pt x="0" y="0"/>
                </a:moveTo>
                <a:lnTo>
                  <a:pt x="407682" y="0"/>
                </a:lnTo>
                <a:lnTo>
                  <a:pt x="407682" y="500661"/>
                </a:lnTo>
                <a:lnTo>
                  <a:pt x="0" y="500661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7" name="TextBox 27"/>
          <p:cNvSpPr txBox="1"/>
          <p:nvPr/>
        </p:nvSpPr>
        <p:spPr>
          <a:xfrm>
            <a:off x="9553573" y="8230058"/>
            <a:ext cx="2024307" cy="219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680"/>
              </a:lnSpc>
              <a:spcBef>
                <a:spcPct val="0"/>
              </a:spcBef>
            </a:pPr>
            <a:r>
              <a:rPr lang="en-US" sz="1400" b="1" u="none" strike="noStrike" spc="-70">
                <a:solidFill>
                  <a:srgbClr val="B5D065"/>
                </a:solidFill>
                <a:latin typeface="Lato Bold"/>
                <a:ea typeface="Lato Bold"/>
                <a:cs typeface="Lato Bold"/>
                <a:sym typeface="Lato Bold"/>
              </a:rPr>
              <a:t>System wsparcia</a:t>
            </a:r>
          </a:p>
        </p:txBody>
      </p:sp>
      <p:sp>
        <p:nvSpPr>
          <p:cNvPr id="28" name="Freeform 28"/>
          <p:cNvSpPr/>
          <p:nvPr/>
        </p:nvSpPr>
        <p:spPr>
          <a:xfrm>
            <a:off x="7546319" y="9166723"/>
            <a:ext cx="1473375" cy="250331"/>
          </a:xfrm>
          <a:custGeom>
            <a:avLst/>
            <a:gdLst/>
            <a:ahLst/>
            <a:cxnLst/>
            <a:rect l="l" t="t" r="r" b="b"/>
            <a:pathLst>
              <a:path w="1473375" h="250331">
                <a:moveTo>
                  <a:pt x="0" y="0"/>
                </a:moveTo>
                <a:lnTo>
                  <a:pt x="1473375" y="0"/>
                </a:lnTo>
                <a:lnTo>
                  <a:pt x="1473375" y="250330"/>
                </a:lnTo>
                <a:lnTo>
                  <a:pt x="0" y="250330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9" name="Freeform 29"/>
          <p:cNvSpPr/>
          <p:nvPr/>
        </p:nvSpPr>
        <p:spPr>
          <a:xfrm>
            <a:off x="8876647" y="9045133"/>
            <a:ext cx="543575" cy="493509"/>
          </a:xfrm>
          <a:custGeom>
            <a:avLst/>
            <a:gdLst/>
            <a:ahLst/>
            <a:cxnLst/>
            <a:rect l="l" t="t" r="r" b="b"/>
            <a:pathLst>
              <a:path w="543575" h="493509">
                <a:moveTo>
                  <a:pt x="0" y="0"/>
                </a:moveTo>
                <a:lnTo>
                  <a:pt x="543576" y="0"/>
                </a:lnTo>
                <a:lnTo>
                  <a:pt x="543576" y="493509"/>
                </a:lnTo>
                <a:lnTo>
                  <a:pt x="0" y="493509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0" name="TextBox 30"/>
          <p:cNvSpPr txBox="1"/>
          <p:nvPr/>
        </p:nvSpPr>
        <p:spPr>
          <a:xfrm>
            <a:off x="9553573" y="9306696"/>
            <a:ext cx="2440152" cy="5582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84"/>
              </a:lnSpc>
              <a:spcBef>
                <a:spcPct val="0"/>
              </a:spcBef>
            </a:pPr>
            <a:r>
              <a:rPr lang="en-US" sz="1400" u="none" strike="noStrike" spc="-70">
                <a:solidFill>
                  <a:srgbClr val="8D8D8D"/>
                </a:solidFill>
                <a:latin typeface="Lato"/>
                <a:ea typeface="Lato"/>
                <a:cs typeface="Lato"/>
                <a:sym typeface="Lato"/>
              </a:rPr>
              <a:t>Zrozumienie konsekwencji decyzji podejmowanych przy użyciu sztucznej inteligencji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9553573" y="8496230"/>
            <a:ext cx="2650722" cy="428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680"/>
              </a:lnSpc>
              <a:spcBef>
                <a:spcPct val="0"/>
              </a:spcBef>
            </a:pPr>
            <a:r>
              <a:rPr lang="en-US" sz="1400" u="none" strike="noStrike" spc="-70">
                <a:solidFill>
                  <a:srgbClr val="8D8D8D"/>
                </a:solidFill>
                <a:latin typeface="Lato"/>
                <a:ea typeface="Lato"/>
                <a:cs typeface="Lato"/>
                <a:sym typeface="Lato"/>
              </a:rPr>
              <a:t>Ich rola polega na byciu asystentami, a nie kontrolerami.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9553573" y="9040670"/>
            <a:ext cx="2024307" cy="219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680"/>
              </a:lnSpc>
              <a:spcBef>
                <a:spcPct val="0"/>
              </a:spcBef>
            </a:pPr>
            <a:r>
              <a:rPr lang="en-US" sz="1400" b="1" u="none" strike="noStrike" spc="-70">
                <a:solidFill>
                  <a:srgbClr val="FFC000"/>
                </a:solidFill>
                <a:latin typeface="Lato Bold"/>
                <a:ea typeface="Lato Bold"/>
                <a:cs typeface="Lato Bold"/>
                <a:sym typeface="Lato Bold"/>
              </a:rPr>
              <a:t>Wpływ edukacyjny:</a:t>
            </a:r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00372" y="5143500"/>
            <a:ext cx="7807490" cy="4439168"/>
            <a:chOff x="0" y="0"/>
            <a:chExt cx="8119491" cy="461656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19491" cy="4616577"/>
            </a:xfrm>
            <a:custGeom>
              <a:avLst/>
              <a:gdLst/>
              <a:ahLst/>
              <a:cxnLst/>
              <a:rect l="l" t="t" r="r" b="b"/>
              <a:pathLst>
                <a:path w="8119491" h="4616577">
                  <a:moveTo>
                    <a:pt x="0" y="0"/>
                  </a:moveTo>
                  <a:lnTo>
                    <a:pt x="8119491" y="0"/>
                  </a:lnTo>
                  <a:lnTo>
                    <a:pt x="8119491" y="4616577"/>
                  </a:lnTo>
                  <a:lnTo>
                    <a:pt x="0" y="46165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25" b="-425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Freeform 4"/>
          <p:cNvSpPr/>
          <p:nvPr/>
        </p:nvSpPr>
        <p:spPr>
          <a:xfrm>
            <a:off x="904868" y="5369691"/>
            <a:ext cx="7315200" cy="4212989"/>
          </a:xfrm>
          <a:custGeom>
            <a:avLst/>
            <a:gdLst/>
            <a:ahLst/>
            <a:cxnLst/>
            <a:rect l="l" t="t" r="r" b="b"/>
            <a:pathLst>
              <a:path w="7315200" h="3986784">
                <a:moveTo>
                  <a:pt x="0" y="0"/>
                </a:moveTo>
                <a:lnTo>
                  <a:pt x="7315200" y="0"/>
                </a:lnTo>
                <a:lnTo>
                  <a:pt x="7315200" y="3986784"/>
                </a:lnTo>
                <a:lnTo>
                  <a:pt x="0" y="39867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TextBox 5"/>
          <p:cNvSpPr txBox="1"/>
          <p:nvPr/>
        </p:nvSpPr>
        <p:spPr>
          <a:xfrm>
            <a:off x="1286496" y="6171824"/>
            <a:ext cx="6710709" cy="27828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079"/>
              </a:lnSpc>
              <a:spcBef>
                <a:spcPct val="0"/>
              </a:spcBef>
            </a:pP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Sztuczna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inteligencja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wspomaga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podejmowanie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decyzji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edukacyjnych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ale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nie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zastępuje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ludzkiego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osądu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;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jej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wyniki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są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probabilistyczne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nie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obiektywne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Nauczyciele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muszą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je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krytycznie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interpretować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oceniać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etycznie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przed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podjęciem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ostatecznych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decyzji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6656" y="2315469"/>
            <a:ext cx="7193412" cy="25758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szkolnictwie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zawodowym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technicznym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inteligencja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jest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coraz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częściej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wykorzystywana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wspomagania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oceny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doradztwa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personalizacji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programów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nauczania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przekazywania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informacji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zwrotnej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Chociaż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technologie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oferują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nowe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możliwości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zakresie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efektywności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podejmują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one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decyzji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dydaktycznych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sposób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autonomiczny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6656" y="513456"/>
            <a:ext cx="16366433" cy="1266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SZTUCZNA INTELIGENCJA W KONTEKŚCIE KSZTAŁCENIA USTAWICZNEGO I ZAWODOWEGO: PO CO OCENIAĆ DECYZJE?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296109" y="2353569"/>
            <a:ext cx="7963191" cy="70385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inteligencja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wykorzystuje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dane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historyczne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modele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statystyczne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które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zazwyczaj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generują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wyniki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probabilistyczne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Dlatego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też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rozumie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kontekstu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edukacyjnego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zajmuje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kwestiami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moralnymi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ponosi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odpowiedzialności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za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informacje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które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generuje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indent="0" algn="just">
              <a:lnSpc>
                <a:spcPts val="2879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Jak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stwierdza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UNESCO,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inteligencja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powinna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być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zorientowana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człowieka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profesjonalna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ocena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wartości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edukacyjne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odpowiedzialność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etyczna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nadal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pozostają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gestii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nauczycieli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indent="0" algn="just">
              <a:lnSpc>
                <a:spcPts val="2879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systemach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kształcenia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zawodowego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mających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celu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wejście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rynek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pracy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myślenie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krytyczne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jest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niezbędne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do:</a:t>
            </a:r>
          </a:p>
          <a:p>
            <a:pPr marL="342900" indent="-342900" algn="just">
              <a:lnSpc>
                <a:spcPts val="287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Interpretuj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weryfikuj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rekomendacje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;</a:t>
            </a:r>
          </a:p>
          <a:p>
            <a:pPr marL="342900" indent="-342900" algn="just">
              <a:lnSpc>
                <a:spcPts val="287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Aby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ocenić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wpływ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równość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integrację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prawa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uczniów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marL="342900" indent="-342900" algn="just">
              <a:lnSpc>
                <a:spcPts val="287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Jako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trener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odpowiadasz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za to, aby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decyzje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pedagogiczne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były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poddawane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wpływowi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informacji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pochodzących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ze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625973"/>
            <a:ext cx="7146616" cy="4089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2075"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Obecnie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istnieje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wyraźne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rozróżnienie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między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algorytmicznym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wsparciem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(AI)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decyzjami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pedagogicznymi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trenerów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ramach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doskonalenia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zawodowego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naszych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programach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szkoleniowych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AI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powinna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podejmować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decyzji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autonomicznie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lecz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analizować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dane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aby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proponować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sugestie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oparte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prawdopodobieństwach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statystycznych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Chociaż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system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może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zidentyfikować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trend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lub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zasugerować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konkretną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ścieżkę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uczenia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należy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pamiętać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że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to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hipotezy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techniczne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decyzje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pedagogiczne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77544" y="2918600"/>
            <a:ext cx="5541300" cy="676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40"/>
              </a:lnSpc>
              <a:spcBef>
                <a:spcPct val="0"/>
              </a:spcBef>
            </a:pPr>
            <a:r>
              <a:rPr lang="en-US" sz="2200" b="1" u="none" strike="noStrike" spc="-88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Jak sztuczną inteligencję można wykorzystać w kontekście edukacyjnym?</a:t>
            </a:r>
          </a:p>
        </p:txBody>
      </p:sp>
      <p:sp>
        <p:nvSpPr>
          <p:cNvPr id="4" name="Freeform 4"/>
          <p:cNvSpPr/>
          <p:nvPr/>
        </p:nvSpPr>
        <p:spPr>
          <a:xfrm>
            <a:off x="12752698" y="3791983"/>
            <a:ext cx="990993" cy="908410"/>
          </a:xfrm>
          <a:custGeom>
            <a:avLst/>
            <a:gdLst/>
            <a:ahLst/>
            <a:cxnLst/>
            <a:rect l="l" t="t" r="r" b="b"/>
            <a:pathLst>
              <a:path w="990993" h="908410">
                <a:moveTo>
                  <a:pt x="0" y="0"/>
                </a:moveTo>
                <a:lnTo>
                  <a:pt x="990993" y="0"/>
                </a:lnTo>
                <a:lnTo>
                  <a:pt x="990993" y="908410"/>
                </a:lnTo>
                <a:lnTo>
                  <a:pt x="0" y="9084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Freeform 5"/>
          <p:cNvSpPr/>
          <p:nvPr/>
        </p:nvSpPr>
        <p:spPr>
          <a:xfrm>
            <a:off x="11025343" y="4177369"/>
            <a:ext cx="867119" cy="777654"/>
          </a:xfrm>
          <a:custGeom>
            <a:avLst/>
            <a:gdLst/>
            <a:ahLst/>
            <a:cxnLst/>
            <a:rect l="l" t="t" r="r" b="b"/>
            <a:pathLst>
              <a:path w="867119" h="777654">
                <a:moveTo>
                  <a:pt x="0" y="0"/>
                </a:moveTo>
                <a:lnTo>
                  <a:pt x="867119" y="0"/>
                </a:lnTo>
                <a:lnTo>
                  <a:pt x="867119" y="777654"/>
                </a:lnTo>
                <a:lnTo>
                  <a:pt x="0" y="77765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Freeform 6"/>
          <p:cNvSpPr/>
          <p:nvPr/>
        </p:nvSpPr>
        <p:spPr>
          <a:xfrm>
            <a:off x="11149217" y="4308125"/>
            <a:ext cx="619370" cy="516142"/>
          </a:xfrm>
          <a:custGeom>
            <a:avLst/>
            <a:gdLst/>
            <a:ahLst/>
            <a:cxnLst/>
            <a:rect l="l" t="t" r="r" b="b"/>
            <a:pathLst>
              <a:path w="619370" h="516142">
                <a:moveTo>
                  <a:pt x="0" y="0"/>
                </a:moveTo>
                <a:lnTo>
                  <a:pt x="619370" y="0"/>
                </a:lnTo>
                <a:lnTo>
                  <a:pt x="619370" y="516142"/>
                </a:lnTo>
                <a:lnTo>
                  <a:pt x="0" y="51614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Freeform 7"/>
          <p:cNvSpPr/>
          <p:nvPr/>
        </p:nvSpPr>
        <p:spPr>
          <a:xfrm>
            <a:off x="11885580" y="4177369"/>
            <a:ext cx="626252" cy="392268"/>
          </a:xfrm>
          <a:custGeom>
            <a:avLst/>
            <a:gdLst/>
            <a:ahLst/>
            <a:cxnLst/>
            <a:rect l="l" t="t" r="r" b="b"/>
            <a:pathLst>
              <a:path w="626252" h="392268">
                <a:moveTo>
                  <a:pt x="0" y="0"/>
                </a:moveTo>
                <a:lnTo>
                  <a:pt x="626252" y="0"/>
                </a:lnTo>
                <a:lnTo>
                  <a:pt x="626252" y="392268"/>
                </a:lnTo>
                <a:lnTo>
                  <a:pt x="0" y="39226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8" name="TextBox 8"/>
          <p:cNvSpPr txBox="1"/>
          <p:nvPr/>
        </p:nvSpPr>
        <p:spPr>
          <a:xfrm>
            <a:off x="9503756" y="4945498"/>
            <a:ext cx="1521587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160"/>
              </a:lnSpc>
              <a:spcBef>
                <a:spcPct val="0"/>
              </a:spcBef>
            </a:pPr>
            <a:r>
              <a:rPr lang="en-US" sz="1800" b="1" u="none" strike="noStrike" spc="-72">
                <a:solidFill>
                  <a:srgbClr val="3A69D0"/>
                </a:solidFill>
                <a:latin typeface="Lato Bold"/>
                <a:ea typeface="Lato Bold"/>
                <a:cs typeface="Lato Bold"/>
                <a:sym typeface="Lato Bold"/>
              </a:rPr>
              <a:t>Analiza danych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629412" y="5330884"/>
            <a:ext cx="2395931" cy="8185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610"/>
              </a:lnSpc>
              <a:spcBef>
                <a:spcPct val="0"/>
              </a:spcBef>
            </a:pPr>
            <a:r>
              <a:rPr lang="en-US" sz="1400" u="none" strike="noStrike" spc="-56">
                <a:solidFill>
                  <a:srgbClr val="545454"/>
                </a:solidFill>
                <a:latin typeface="Lato"/>
                <a:ea typeface="Lato"/>
                <a:cs typeface="Lato"/>
                <a:sym typeface="Lato"/>
              </a:rPr>
              <a:t>Wykorzystaj sztuczną inteligencję do analizy dużych zbiorów danych i identyfikowania trendów i wzorców.</a:t>
            </a:r>
          </a:p>
        </p:txBody>
      </p:sp>
      <p:sp>
        <p:nvSpPr>
          <p:cNvPr id="10" name="Freeform 10"/>
          <p:cNvSpPr/>
          <p:nvPr/>
        </p:nvSpPr>
        <p:spPr>
          <a:xfrm>
            <a:off x="14603927" y="4177369"/>
            <a:ext cx="867119" cy="777654"/>
          </a:xfrm>
          <a:custGeom>
            <a:avLst/>
            <a:gdLst/>
            <a:ahLst/>
            <a:cxnLst/>
            <a:rect l="l" t="t" r="r" b="b"/>
            <a:pathLst>
              <a:path w="867119" h="777654">
                <a:moveTo>
                  <a:pt x="0" y="0"/>
                </a:moveTo>
                <a:lnTo>
                  <a:pt x="867119" y="0"/>
                </a:lnTo>
                <a:lnTo>
                  <a:pt x="867119" y="777654"/>
                </a:lnTo>
                <a:lnTo>
                  <a:pt x="0" y="77765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1" name="Freeform 11"/>
          <p:cNvSpPr/>
          <p:nvPr/>
        </p:nvSpPr>
        <p:spPr>
          <a:xfrm>
            <a:off x="14727801" y="4308125"/>
            <a:ext cx="619370" cy="516142"/>
          </a:xfrm>
          <a:custGeom>
            <a:avLst/>
            <a:gdLst/>
            <a:ahLst/>
            <a:cxnLst/>
            <a:rect l="l" t="t" r="r" b="b"/>
            <a:pathLst>
              <a:path w="619370" h="516142">
                <a:moveTo>
                  <a:pt x="0" y="0"/>
                </a:moveTo>
                <a:lnTo>
                  <a:pt x="619371" y="0"/>
                </a:lnTo>
                <a:lnTo>
                  <a:pt x="619371" y="516142"/>
                </a:lnTo>
                <a:lnTo>
                  <a:pt x="0" y="51614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2" name="Freeform 12"/>
          <p:cNvSpPr/>
          <p:nvPr/>
        </p:nvSpPr>
        <p:spPr>
          <a:xfrm>
            <a:off x="13984557" y="4177369"/>
            <a:ext cx="626252" cy="392268"/>
          </a:xfrm>
          <a:custGeom>
            <a:avLst/>
            <a:gdLst/>
            <a:ahLst/>
            <a:cxnLst/>
            <a:rect l="l" t="t" r="r" b="b"/>
            <a:pathLst>
              <a:path w="626252" h="392268">
                <a:moveTo>
                  <a:pt x="0" y="0"/>
                </a:moveTo>
                <a:lnTo>
                  <a:pt x="626252" y="0"/>
                </a:lnTo>
                <a:lnTo>
                  <a:pt x="626252" y="392268"/>
                </a:lnTo>
                <a:lnTo>
                  <a:pt x="0" y="39226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3" name="TextBox 13"/>
          <p:cNvSpPr txBox="1"/>
          <p:nvPr/>
        </p:nvSpPr>
        <p:spPr>
          <a:xfrm>
            <a:off x="15471046" y="4961929"/>
            <a:ext cx="1930371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60"/>
              </a:lnSpc>
              <a:spcBef>
                <a:spcPct val="0"/>
              </a:spcBef>
            </a:pPr>
            <a:r>
              <a:rPr lang="en-US" sz="1800" b="1" u="none" strike="noStrike" spc="-72">
                <a:solidFill>
                  <a:srgbClr val="C0C0C0"/>
                </a:solidFill>
                <a:latin typeface="Lato Bold"/>
                <a:ea typeface="Lato Bold"/>
                <a:cs typeface="Lato Bold"/>
                <a:sym typeface="Lato Bold"/>
              </a:rPr>
              <a:t>Wsparcie decyzyjne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5471046" y="5285785"/>
            <a:ext cx="2203664" cy="8185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610"/>
              </a:lnSpc>
              <a:spcBef>
                <a:spcPct val="0"/>
              </a:spcBef>
            </a:pPr>
            <a:r>
              <a:rPr lang="en-US" sz="1400" u="none" strike="noStrike" spc="-56">
                <a:solidFill>
                  <a:srgbClr val="545454"/>
                </a:solidFill>
                <a:latin typeface="Lato"/>
                <a:ea typeface="Lato"/>
                <a:cs typeface="Lato"/>
                <a:sym typeface="Lato"/>
              </a:rPr>
              <a:t>Wykorzystuj sztuczną inteligencję do wspomagania procesu decyzyjnego, a nie do jego zastępowania.</a:t>
            </a:r>
          </a:p>
        </p:txBody>
      </p:sp>
      <p:sp>
        <p:nvSpPr>
          <p:cNvPr id="15" name="Freeform 15"/>
          <p:cNvSpPr/>
          <p:nvPr/>
        </p:nvSpPr>
        <p:spPr>
          <a:xfrm>
            <a:off x="12752698" y="5333528"/>
            <a:ext cx="990993" cy="770772"/>
          </a:xfrm>
          <a:custGeom>
            <a:avLst/>
            <a:gdLst/>
            <a:ahLst/>
            <a:cxnLst/>
            <a:rect l="l" t="t" r="r" b="b"/>
            <a:pathLst>
              <a:path w="990993" h="770772">
                <a:moveTo>
                  <a:pt x="0" y="0"/>
                </a:moveTo>
                <a:lnTo>
                  <a:pt x="990993" y="0"/>
                </a:lnTo>
                <a:lnTo>
                  <a:pt x="990993" y="770772"/>
                </a:lnTo>
                <a:lnTo>
                  <a:pt x="0" y="77077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6" name="Freeform 16"/>
          <p:cNvSpPr/>
          <p:nvPr/>
        </p:nvSpPr>
        <p:spPr>
          <a:xfrm>
            <a:off x="12876572" y="5457402"/>
            <a:ext cx="619370" cy="523024"/>
          </a:xfrm>
          <a:custGeom>
            <a:avLst/>
            <a:gdLst/>
            <a:ahLst/>
            <a:cxnLst/>
            <a:rect l="l" t="t" r="r" b="b"/>
            <a:pathLst>
              <a:path w="619370" h="523024">
                <a:moveTo>
                  <a:pt x="0" y="0"/>
                </a:moveTo>
                <a:lnTo>
                  <a:pt x="619371" y="0"/>
                </a:lnTo>
                <a:lnTo>
                  <a:pt x="619371" y="523023"/>
                </a:lnTo>
                <a:lnTo>
                  <a:pt x="0" y="52302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7" name="Freeform 17"/>
          <p:cNvSpPr/>
          <p:nvPr/>
        </p:nvSpPr>
        <p:spPr>
          <a:xfrm>
            <a:off x="13124320" y="4817386"/>
            <a:ext cx="247748" cy="523024"/>
          </a:xfrm>
          <a:custGeom>
            <a:avLst/>
            <a:gdLst/>
            <a:ahLst/>
            <a:cxnLst/>
            <a:rect l="l" t="t" r="r" b="b"/>
            <a:pathLst>
              <a:path w="247748" h="523024">
                <a:moveTo>
                  <a:pt x="0" y="0"/>
                </a:moveTo>
                <a:lnTo>
                  <a:pt x="247749" y="0"/>
                </a:lnTo>
                <a:lnTo>
                  <a:pt x="247749" y="523023"/>
                </a:lnTo>
                <a:lnTo>
                  <a:pt x="0" y="523023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8" name="TextBox 18"/>
          <p:cNvSpPr txBox="1"/>
          <p:nvPr/>
        </p:nvSpPr>
        <p:spPr>
          <a:xfrm>
            <a:off x="11823290" y="6361475"/>
            <a:ext cx="2904512" cy="4987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08"/>
              </a:lnSpc>
              <a:spcBef>
                <a:spcPct val="0"/>
              </a:spcBef>
            </a:pPr>
            <a:r>
              <a:rPr lang="en-US" sz="1800" b="1" u="none" strike="noStrike" spc="-72">
                <a:solidFill>
                  <a:srgbClr val="FDD501"/>
                </a:solidFill>
                <a:latin typeface="Lato Bold"/>
                <a:ea typeface="Lato Bold"/>
                <a:cs typeface="Lato Bold"/>
                <a:sym typeface="Lato Bold"/>
              </a:rPr>
              <a:t>Rekomendacje oparte na prawdopodobieństwie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768587" y="6964979"/>
            <a:ext cx="3060501" cy="618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10"/>
              </a:lnSpc>
              <a:spcBef>
                <a:spcPct val="0"/>
              </a:spcBef>
            </a:pPr>
            <a:r>
              <a:rPr lang="en-US" sz="1400" u="none" strike="noStrike" spc="-56">
                <a:solidFill>
                  <a:srgbClr val="545454"/>
                </a:solidFill>
                <a:latin typeface="Lato"/>
                <a:ea typeface="Lato"/>
                <a:cs typeface="Lato"/>
                <a:sym typeface="Lato"/>
              </a:rPr>
              <a:t>Wykorzystaj sztuczną inteligencję do generowania rekomendacji w oparciu o modele statystyczne.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28700" y="1006733"/>
            <a:ext cx="11756050" cy="1266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SZTUCZNA INTELIGENCJA JAKO SYSTEM WSPARCIA, A NIE JAKO SYSTEM PODEJMOWANIA DECYZJI</a:t>
            </a:r>
          </a:p>
        </p:txBody>
      </p:sp>
      <p:sp>
        <p:nvSpPr>
          <p:cNvPr id="21" name="Freeform 21"/>
          <p:cNvSpPr/>
          <p:nvPr/>
        </p:nvSpPr>
        <p:spPr>
          <a:xfrm>
            <a:off x="1028700" y="6715627"/>
            <a:ext cx="7146616" cy="3254719"/>
          </a:xfrm>
          <a:custGeom>
            <a:avLst/>
            <a:gdLst/>
            <a:ahLst/>
            <a:cxnLst/>
            <a:rect l="l" t="t" r="r" b="b"/>
            <a:pathLst>
              <a:path w="5971962" h="3254719">
                <a:moveTo>
                  <a:pt x="0" y="0"/>
                </a:moveTo>
                <a:lnTo>
                  <a:pt x="5971962" y="0"/>
                </a:lnTo>
                <a:lnTo>
                  <a:pt x="5971962" y="3254719"/>
                </a:lnTo>
                <a:lnTo>
                  <a:pt x="0" y="32547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22" name="TextBox 22"/>
          <p:cNvSpPr txBox="1"/>
          <p:nvPr/>
        </p:nvSpPr>
        <p:spPr>
          <a:xfrm>
            <a:off x="1420846" y="7329312"/>
            <a:ext cx="6362324" cy="19877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079"/>
              </a:lnSpc>
              <a:spcBef>
                <a:spcPct val="0"/>
              </a:spcBef>
            </a:pP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Rekomendacje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dotyczące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sztucznej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inteligencji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opierają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się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danych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nie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decyzjach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;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należy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je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poddać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krytycznej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ocenie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przed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podjęciem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ostatecznej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decyzji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pedagogicznej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942975"/>
            <a:ext cx="16230600" cy="3653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indent="0">
              <a:lnSpc>
                <a:spcPts val="5040"/>
              </a:lnSpc>
              <a:spcBef>
                <a:spcPct val="0"/>
              </a:spcBef>
            </a:pPr>
            <a:r>
              <a:rPr lang="en-US" sz="4200" dirty="0" err="1">
                <a:solidFill>
                  <a:srgbClr val="000000"/>
                </a:solidFill>
                <a:latin typeface="Oswald"/>
                <a:sym typeface="Oswald"/>
              </a:rPr>
              <a:t>Autentyczne</a:t>
            </a:r>
            <a:r>
              <a:rPr lang="en-US" sz="4200" dirty="0">
                <a:solidFill>
                  <a:srgbClr val="000000"/>
                </a:solidFill>
                <a:latin typeface="Oswald"/>
                <a:sym typeface="Oswald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Oswald"/>
                <a:sym typeface="Oswald"/>
              </a:rPr>
              <a:t>nauczanie</a:t>
            </a:r>
            <a:r>
              <a:rPr lang="en-US" sz="4200" dirty="0">
                <a:solidFill>
                  <a:srgbClr val="000000"/>
                </a:solidFill>
                <a:latin typeface="Oswald"/>
                <a:sym typeface="Oswald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Oswald"/>
                <a:sym typeface="Oswald"/>
              </a:rPr>
              <a:t>koncentruje</a:t>
            </a:r>
            <a:r>
              <a:rPr lang="en-US" sz="4200" dirty="0">
                <a:solidFill>
                  <a:srgbClr val="000000"/>
                </a:solidFill>
                <a:latin typeface="Oswald"/>
                <a:sym typeface="Oswald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Oswald"/>
                <a:sym typeface="Oswald"/>
              </a:rPr>
              <a:t>się</a:t>
            </a:r>
            <a:r>
              <a:rPr lang="en-US" sz="4200" dirty="0">
                <a:solidFill>
                  <a:srgbClr val="000000"/>
                </a:solidFill>
                <a:latin typeface="Oswald"/>
                <a:sym typeface="Oswald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Oswald"/>
                <a:sym typeface="Oswald"/>
              </a:rPr>
              <a:t>na</a:t>
            </a:r>
            <a:r>
              <a:rPr lang="en-US" sz="4200" dirty="0">
                <a:solidFill>
                  <a:srgbClr val="000000"/>
                </a:solidFill>
                <a:latin typeface="Oswald"/>
                <a:sym typeface="Oswald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Oswald"/>
                <a:sym typeface="Oswald"/>
              </a:rPr>
              <a:t>konkretnej</a:t>
            </a:r>
            <a:r>
              <a:rPr lang="en-US" sz="4200" dirty="0">
                <a:solidFill>
                  <a:srgbClr val="000000"/>
                </a:solidFill>
                <a:latin typeface="Oswald"/>
                <a:sym typeface="Oswald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Oswald"/>
                <a:sym typeface="Oswald"/>
              </a:rPr>
              <a:t>osobie</a:t>
            </a:r>
            <a:r>
              <a:rPr lang="en-US" sz="4200" dirty="0">
                <a:solidFill>
                  <a:srgbClr val="000000"/>
                </a:solidFill>
                <a:latin typeface="Oswald"/>
                <a:sym typeface="Oswald"/>
              </a:rPr>
              <a:t>, z </a:t>
            </a:r>
            <a:r>
              <a:rPr lang="en-US" sz="4200" dirty="0" err="1">
                <a:solidFill>
                  <a:srgbClr val="000000"/>
                </a:solidFill>
                <a:latin typeface="Oswald"/>
                <a:sym typeface="Oswald"/>
              </a:rPr>
              <a:t>którą</a:t>
            </a:r>
            <a:r>
              <a:rPr lang="en-US" sz="4200" dirty="0">
                <a:solidFill>
                  <a:srgbClr val="000000"/>
                </a:solidFill>
                <a:latin typeface="Oswald"/>
                <a:sym typeface="Oswald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Oswald"/>
                <a:sym typeface="Oswald"/>
              </a:rPr>
              <a:t>mamy</a:t>
            </a:r>
            <a:r>
              <a:rPr lang="en-US" sz="4200" dirty="0">
                <a:solidFill>
                  <a:srgbClr val="000000"/>
                </a:solidFill>
                <a:latin typeface="Oswald"/>
                <a:sym typeface="Oswald"/>
              </a:rPr>
              <a:t> do </a:t>
            </a:r>
            <a:r>
              <a:rPr lang="en-US" sz="4200" dirty="0" err="1">
                <a:solidFill>
                  <a:srgbClr val="000000"/>
                </a:solidFill>
                <a:latin typeface="Oswald"/>
                <a:sym typeface="Oswald"/>
              </a:rPr>
              <a:t>czynienia</a:t>
            </a:r>
            <a:r>
              <a:rPr lang="en-US" sz="4200" dirty="0">
                <a:solidFill>
                  <a:srgbClr val="000000"/>
                </a:solidFill>
                <a:latin typeface="Oswald"/>
                <a:sym typeface="Oswald"/>
              </a:rPr>
              <a:t>, </a:t>
            </a:r>
            <a:r>
              <a:rPr lang="en-US" sz="4200" dirty="0" err="1">
                <a:solidFill>
                  <a:srgbClr val="000000"/>
                </a:solidFill>
                <a:latin typeface="Oswald"/>
                <a:sym typeface="Oswald"/>
              </a:rPr>
              <a:t>biorąc</a:t>
            </a:r>
            <a:r>
              <a:rPr lang="en-US" sz="4200" dirty="0">
                <a:solidFill>
                  <a:srgbClr val="000000"/>
                </a:solidFill>
                <a:latin typeface="Oswald"/>
                <a:sym typeface="Oswald"/>
              </a:rPr>
              <a:t> pod </a:t>
            </a:r>
            <a:r>
              <a:rPr lang="en-US" sz="4200" dirty="0" err="1">
                <a:solidFill>
                  <a:srgbClr val="000000"/>
                </a:solidFill>
                <a:latin typeface="Oswald"/>
                <a:sym typeface="Oswald"/>
              </a:rPr>
              <a:t>uwagę</a:t>
            </a:r>
            <a:r>
              <a:rPr lang="en-US" sz="4200" dirty="0">
                <a:solidFill>
                  <a:srgbClr val="000000"/>
                </a:solidFill>
                <a:latin typeface="Oswald"/>
                <a:sym typeface="Oswald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Oswald"/>
                <a:sym typeface="Oswald"/>
              </a:rPr>
              <a:t>jej</a:t>
            </a:r>
            <a:r>
              <a:rPr lang="en-US" sz="4200" dirty="0">
                <a:solidFill>
                  <a:srgbClr val="000000"/>
                </a:solidFill>
                <a:latin typeface="Oswald"/>
                <a:sym typeface="Oswald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Oswald"/>
                <a:sym typeface="Oswald"/>
              </a:rPr>
              <a:t>historię</a:t>
            </a:r>
            <a:r>
              <a:rPr lang="en-US" sz="4200" dirty="0">
                <a:solidFill>
                  <a:srgbClr val="000000"/>
                </a:solidFill>
                <a:latin typeface="Oswald"/>
                <a:sym typeface="Oswald"/>
              </a:rPr>
              <a:t>, </a:t>
            </a:r>
            <a:r>
              <a:rPr lang="en-US" sz="4200" dirty="0" err="1">
                <a:solidFill>
                  <a:srgbClr val="000000"/>
                </a:solidFill>
                <a:latin typeface="Oswald"/>
                <a:sym typeface="Oswald"/>
              </a:rPr>
              <a:t>przeszkody</a:t>
            </a:r>
            <a:r>
              <a:rPr lang="en-US" sz="4200" dirty="0">
                <a:solidFill>
                  <a:srgbClr val="000000"/>
                </a:solidFill>
                <a:latin typeface="Oswald"/>
                <a:sym typeface="Oswald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Oswald"/>
                <a:sym typeface="Oswald"/>
              </a:rPr>
              <a:t>i</a:t>
            </a:r>
            <a:r>
              <a:rPr lang="en-US" sz="4200" dirty="0">
                <a:solidFill>
                  <a:srgbClr val="000000"/>
                </a:solidFill>
                <a:latin typeface="Oswald"/>
                <a:sym typeface="Oswald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Oswald"/>
                <a:sym typeface="Oswald"/>
              </a:rPr>
              <a:t>specyficzne</a:t>
            </a:r>
            <a:r>
              <a:rPr lang="en-US" sz="4200" dirty="0">
                <a:solidFill>
                  <a:srgbClr val="000000"/>
                </a:solidFill>
                <a:latin typeface="Oswald"/>
                <a:sym typeface="Oswald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Oswald"/>
                <a:sym typeface="Oswald"/>
              </a:rPr>
              <a:t>środowisko</a:t>
            </a:r>
            <a:r>
              <a:rPr lang="en-US" sz="4200" dirty="0">
                <a:solidFill>
                  <a:srgbClr val="000000"/>
                </a:solidFill>
                <a:latin typeface="Oswald"/>
                <a:sym typeface="Oswald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Oswald"/>
                <a:sym typeface="Oswald"/>
              </a:rPr>
              <a:t>uczenia</a:t>
            </a:r>
            <a:r>
              <a:rPr lang="en-US" sz="4200" dirty="0">
                <a:solidFill>
                  <a:srgbClr val="000000"/>
                </a:solidFill>
                <a:latin typeface="Oswald"/>
                <a:sym typeface="Oswald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Oswald"/>
                <a:sym typeface="Oswald"/>
              </a:rPr>
              <a:t>się</a:t>
            </a:r>
            <a:endParaRPr lang="en-US" sz="4200" dirty="0">
              <a:solidFill>
                <a:srgbClr val="000000"/>
              </a:solidFill>
              <a:latin typeface="Oswald"/>
              <a:sym typeface="Oswald"/>
            </a:endParaRPr>
          </a:p>
          <a:p>
            <a:pPr lvl="0" indent="0">
              <a:lnSpc>
                <a:spcPts val="5040"/>
              </a:lnSpc>
              <a:spcBef>
                <a:spcPct val="0"/>
              </a:spcBef>
            </a:pPr>
            <a:endParaRPr lang="en-US" sz="4200" u="none" strike="noStrike" dirty="0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lvl="0"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To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odpowiedzialność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którą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może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wziąć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siebie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tylko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człowiek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To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właśnie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tutaj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Twoja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wartość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zawodowa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jako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nauczyciela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wyróżnia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Polega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Twojej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umiejętności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interpretowania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sugestii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integrowania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danych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z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Twoim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rozumieniem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relacji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edukacyjnej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aby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zapewnić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równość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ochronę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naszym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uczniom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</a:p>
        </p:txBody>
      </p:sp>
      <p:sp>
        <p:nvSpPr>
          <p:cNvPr id="3" name="Freeform 3"/>
          <p:cNvSpPr/>
          <p:nvPr/>
        </p:nvSpPr>
        <p:spPr>
          <a:xfrm>
            <a:off x="9944100" y="5477232"/>
            <a:ext cx="7315200" cy="3653051"/>
          </a:xfrm>
          <a:custGeom>
            <a:avLst/>
            <a:gdLst/>
            <a:ahLst/>
            <a:cxnLst/>
            <a:rect l="l" t="t" r="r" b="b"/>
            <a:pathLst>
              <a:path w="7315200" h="3986784">
                <a:moveTo>
                  <a:pt x="0" y="0"/>
                </a:moveTo>
                <a:lnTo>
                  <a:pt x="7315200" y="0"/>
                </a:lnTo>
                <a:lnTo>
                  <a:pt x="7315200" y="3986784"/>
                </a:lnTo>
                <a:lnTo>
                  <a:pt x="0" y="39867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TextBox 4"/>
          <p:cNvSpPr txBox="1"/>
          <p:nvPr/>
        </p:nvSpPr>
        <p:spPr>
          <a:xfrm>
            <a:off x="10874097" y="6336157"/>
            <a:ext cx="5455206" cy="1987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079"/>
              </a:lnSpc>
              <a:spcBef>
                <a:spcPct val="0"/>
              </a:spcBef>
            </a:pP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Rekomendacje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AI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opierają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się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danych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nie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decyzjach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;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nauczyciele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muszą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je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krytycznie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ocenić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podjąć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ostateczną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decyzję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pedagogiczną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94489" y="5690975"/>
            <a:ext cx="8158655" cy="22039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Ostatecznie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literatura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przypomina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że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inteligencja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działa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jak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statystyczne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zwierciadło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przeszłości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Nie ma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żadnych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osobistych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intencji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rozumie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ludzkich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wartości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może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ponosić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żadnej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moralnej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odpowiedzialności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za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przyszłość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ucznia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To do Was,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pedagodzy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należy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podjęcie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ostatecznej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decyzji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poniesienie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konsekwencji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wyboru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290144" y="3625900"/>
            <a:ext cx="8734991" cy="3334387"/>
            <a:chOff x="0" y="0"/>
            <a:chExt cx="12987131" cy="495754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987131" cy="4957572"/>
            </a:xfrm>
            <a:custGeom>
              <a:avLst/>
              <a:gdLst/>
              <a:ahLst/>
              <a:cxnLst/>
              <a:rect l="l" t="t" r="r" b="b"/>
              <a:pathLst>
                <a:path w="12987131" h="4957572">
                  <a:moveTo>
                    <a:pt x="0" y="0"/>
                  </a:moveTo>
                  <a:lnTo>
                    <a:pt x="12987131" y="0"/>
                  </a:lnTo>
                  <a:lnTo>
                    <a:pt x="12987131" y="4957572"/>
                  </a:lnTo>
                  <a:lnTo>
                    <a:pt x="0" y="49575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992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95609" y="3545075"/>
            <a:ext cx="6213291" cy="70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545454"/>
                </a:solidFill>
                <a:latin typeface="Lato Bold"/>
                <a:ea typeface="Lato Bold"/>
                <a:cs typeface="Lato Bold"/>
                <a:sym typeface="Lato Bold"/>
              </a:rPr>
              <a:t>Synergia między sztuczną inteligencją a ludzkim osądem w szkoleniach weterynaryjnych.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613573" y="4811930"/>
            <a:ext cx="1180889" cy="993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960"/>
              </a:lnSpc>
              <a:spcBef>
                <a:spcPct val="0"/>
              </a:spcBef>
            </a:pPr>
            <a:r>
              <a:rPr lang="en-US" sz="1400" b="1" u="none" strike="noStrike">
                <a:solidFill>
                  <a:srgbClr val="8B73FF"/>
                </a:solidFill>
                <a:latin typeface="Lato Bold"/>
                <a:ea typeface="Lato Bold"/>
                <a:cs typeface="Lato Bold"/>
                <a:sym typeface="Lato Bold"/>
              </a:rPr>
              <a:t>Wsparcie oparte na sztucznej inteligencji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731662" y="5896600"/>
            <a:ext cx="1062800" cy="886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750"/>
              </a:lnSpc>
              <a:spcBef>
                <a:spcPct val="0"/>
              </a:spcBef>
            </a:pPr>
            <a:r>
              <a:rPr lang="en-US" sz="1400" u="none" strike="noStrike">
                <a:solidFill>
                  <a:srgbClr val="53575E"/>
                </a:solidFill>
                <a:latin typeface="Lato"/>
                <a:ea typeface="Lato"/>
                <a:cs typeface="Lato"/>
                <a:sym typeface="Lato"/>
              </a:rPr>
              <a:t>Wydajność i wnioski oparte na danych</a:t>
            </a:r>
          </a:p>
        </p:txBody>
      </p:sp>
      <p:sp>
        <p:nvSpPr>
          <p:cNvPr id="7" name="Freeform 7"/>
          <p:cNvSpPr/>
          <p:nvPr/>
        </p:nvSpPr>
        <p:spPr>
          <a:xfrm>
            <a:off x="10954070" y="4741358"/>
            <a:ext cx="2448184" cy="1861063"/>
          </a:xfrm>
          <a:custGeom>
            <a:avLst/>
            <a:gdLst/>
            <a:ahLst/>
            <a:cxnLst/>
            <a:rect l="l" t="t" r="r" b="b"/>
            <a:pathLst>
              <a:path w="2448184" h="1861063">
                <a:moveTo>
                  <a:pt x="0" y="0"/>
                </a:moveTo>
                <a:lnTo>
                  <a:pt x="2448184" y="0"/>
                </a:lnTo>
                <a:lnTo>
                  <a:pt x="2448184" y="1861063"/>
                </a:lnTo>
                <a:lnTo>
                  <a:pt x="0" y="186106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8" name="Freeform 8"/>
          <p:cNvSpPr/>
          <p:nvPr/>
        </p:nvSpPr>
        <p:spPr>
          <a:xfrm>
            <a:off x="11629813" y="5295246"/>
            <a:ext cx="598199" cy="664665"/>
          </a:xfrm>
          <a:custGeom>
            <a:avLst/>
            <a:gdLst/>
            <a:ahLst/>
            <a:cxnLst/>
            <a:rect l="l" t="t" r="r" b="b"/>
            <a:pathLst>
              <a:path w="598199" h="664665">
                <a:moveTo>
                  <a:pt x="0" y="0"/>
                </a:moveTo>
                <a:lnTo>
                  <a:pt x="598199" y="0"/>
                </a:lnTo>
                <a:lnTo>
                  <a:pt x="598199" y="664665"/>
                </a:lnTo>
                <a:lnTo>
                  <a:pt x="0" y="66466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9" name="Freeform 9"/>
          <p:cNvSpPr/>
          <p:nvPr/>
        </p:nvSpPr>
        <p:spPr>
          <a:xfrm>
            <a:off x="13313632" y="4741358"/>
            <a:ext cx="2448184" cy="1861063"/>
          </a:xfrm>
          <a:custGeom>
            <a:avLst/>
            <a:gdLst/>
            <a:ahLst/>
            <a:cxnLst/>
            <a:rect l="l" t="t" r="r" b="b"/>
            <a:pathLst>
              <a:path w="2448184" h="1861063">
                <a:moveTo>
                  <a:pt x="0" y="0"/>
                </a:moveTo>
                <a:lnTo>
                  <a:pt x="2448184" y="0"/>
                </a:lnTo>
                <a:lnTo>
                  <a:pt x="2448184" y="1861063"/>
                </a:lnTo>
                <a:lnTo>
                  <a:pt x="0" y="186106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0" name="Freeform 10"/>
          <p:cNvSpPr/>
          <p:nvPr/>
        </p:nvSpPr>
        <p:spPr>
          <a:xfrm>
            <a:off x="14410330" y="5295246"/>
            <a:ext cx="598199" cy="664665"/>
          </a:xfrm>
          <a:custGeom>
            <a:avLst/>
            <a:gdLst/>
            <a:ahLst/>
            <a:cxnLst/>
            <a:rect l="l" t="t" r="r" b="b"/>
            <a:pathLst>
              <a:path w="598199" h="664665">
                <a:moveTo>
                  <a:pt x="0" y="0"/>
                </a:moveTo>
                <a:lnTo>
                  <a:pt x="598199" y="0"/>
                </a:lnTo>
                <a:lnTo>
                  <a:pt x="598199" y="664665"/>
                </a:lnTo>
                <a:lnTo>
                  <a:pt x="0" y="66466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1" name="Freeform 11"/>
          <p:cNvSpPr/>
          <p:nvPr/>
        </p:nvSpPr>
        <p:spPr>
          <a:xfrm>
            <a:off x="12383101" y="4652736"/>
            <a:ext cx="2038307" cy="2049385"/>
          </a:xfrm>
          <a:custGeom>
            <a:avLst/>
            <a:gdLst/>
            <a:ahLst/>
            <a:cxnLst/>
            <a:rect l="l" t="t" r="r" b="b"/>
            <a:pathLst>
              <a:path w="2038307" h="2049385">
                <a:moveTo>
                  <a:pt x="0" y="0"/>
                </a:moveTo>
                <a:lnTo>
                  <a:pt x="2038307" y="0"/>
                </a:lnTo>
                <a:lnTo>
                  <a:pt x="2038307" y="2049385"/>
                </a:lnTo>
                <a:lnTo>
                  <a:pt x="0" y="204938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2" name="TextBox 12"/>
          <p:cNvSpPr txBox="1"/>
          <p:nvPr/>
        </p:nvSpPr>
        <p:spPr>
          <a:xfrm>
            <a:off x="12630135" y="5152524"/>
            <a:ext cx="1544239" cy="11051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46"/>
              </a:lnSpc>
              <a:spcBef>
                <a:spcPct val="0"/>
              </a:spcBef>
            </a:pPr>
            <a:r>
              <a:rPr lang="en-US" sz="1604" b="1" u="none" strike="noStrike">
                <a:solidFill>
                  <a:srgbClr val="545454"/>
                </a:solidFill>
                <a:latin typeface="Lato Bold"/>
                <a:ea typeface="Lato Bold"/>
                <a:cs typeface="Lato Bold"/>
                <a:sym typeface="Lato Bold"/>
              </a:rPr>
              <a:t>Odpowiedzialna integracja sztucznej inteligencji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6063796" y="4901299"/>
            <a:ext cx="1289894" cy="74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960"/>
              </a:lnSpc>
              <a:spcBef>
                <a:spcPct val="0"/>
              </a:spcBef>
            </a:pPr>
            <a:r>
              <a:rPr lang="en-US" sz="1400" b="1" u="none" strike="noStrike">
                <a:solidFill>
                  <a:srgbClr val="545454"/>
                </a:solidFill>
                <a:latin typeface="Lato Bold"/>
                <a:ea typeface="Lato Bold"/>
                <a:cs typeface="Lato Bold"/>
                <a:sym typeface="Lato Bold"/>
              </a:rPr>
              <a:t>Kompetencje pedagogiczne człowieka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063796" y="5715961"/>
            <a:ext cx="1535155" cy="886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750"/>
              </a:lnSpc>
              <a:spcBef>
                <a:spcPct val="0"/>
              </a:spcBef>
            </a:pPr>
            <a:r>
              <a:rPr lang="en-US" sz="1400" u="none" strike="noStrike">
                <a:solidFill>
                  <a:srgbClr val="545454"/>
                </a:solidFill>
                <a:latin typeface="Lato"/>
                <a:ea typeface="Lato"/>
                <a:cs typeface="Lato"/>
                <a:sym typeface="Lato"/>
              </a:rPr>
              <a:t>Zrozumienie kontekstu i odpowiedzialność etyczna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2216991"/>
            <a:ext cx="7913744" cy="70385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Istotne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jest, aby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rozpoznać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zasadniczą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różnicę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między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automatyczną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sugestią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wyborem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pedagogicznym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algn="just">
              <a:lnSpc>
                <a:spcPts val="2879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kontekście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ciągłego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rozwoju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zawodowego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(CPD)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systemy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AI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podejmują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decyzji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edukacyjnych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lecz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generują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rekomendacje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algorytmiczne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Rekomendacje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generowane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poprzez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analizę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danych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historycznych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modeli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statystycznych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które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identyfikują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korelacje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probabilistyczne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praktyce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AI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sugeruje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co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sprawdziło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przeszłości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podobnych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sytuacjach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algn="just">
              <a:lnSpc>
                <a:spcPts val="2879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Oznacza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to,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że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inteligencja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może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proponować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ścieżki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edukacyjne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działania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lub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zasoby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uznane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za „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odpowiednie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”,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rozumiejąc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ich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znaczenia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pedagogicznego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algn="just">
              <a:lnSpc>
                <a:spcPts val="2879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Algorytmy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ignorują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kontekst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rzeczywisty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rozumieją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celów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edukacyjnych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oceniają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indywidualnych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potrzeb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mają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wartości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ani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rozeznania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moralnego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Ich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logika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jest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statystyczna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pedagogiczna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28700" y="920076"/>
            <a:ext cx="16781243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REKOMENDACJA ALGORYTMICZNA KONTRA KRYTYCZNA DECYZJA PEDAGOGICZNA</a:t>
            </a:r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981075"/>
            <a:ext cx="16230600" cy="3691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Z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drugiej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strony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podejmowanie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decyzji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pedagogicznych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jest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ludzkim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aktem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zawodowym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Instruktorzy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kształcenia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zawodowego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integrują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informacje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których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inteligencja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jest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stanie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zinterpretować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cele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nauczania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historię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sytuację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ucznia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wymiary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poznawcze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emocjonalne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także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zasady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równości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inkluzywności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odpowiedzialności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edukacyjnej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</a:p>
          <a:p>
            <a:pPr lvl="0" indent="0" algn="just">
              <a:lnSpc>
                <a:spcPts val="2879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Z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powodu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główne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międzynarodowe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wytyczne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podkreślają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że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inteligencja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powinna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być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wykorzystywana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jako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narzędzie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wspomagające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nigdy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jako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substytut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profesjonalnej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oceny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Bezkrytyczne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stosowanie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rekomendacji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algorytmicznych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może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wzmacniać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uprzedzenia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pogłębiać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nierówności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generować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decyzje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które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mogą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wydawać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skuteczne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ale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niewystarczające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z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pedagogicznego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punktu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widzenia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Rolą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nauczyciela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kształcenia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zawodowego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jest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zatem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rola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krytycznego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mediatora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kwestionowanie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rekomendacji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generowanych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przez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inteligencję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ocena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ich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wpływu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edukację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branie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siebie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ostatecznej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odpowiedzialności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za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decyzje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które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wpływają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karierę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możliwości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uczniów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  <p:sp>
        <p:nvSpPr>
          <p:cNvPr id="3" name="Freeform 3"/>
          <p:cNvSpPr/>
          <p:nvPr/>
        </p:nvSpPr>
        <p:spPr>
          <a:xfrm>
            <a:off x="5181600" y="6246088"/>
            <a:ext cx="6948381" cy="3254719"/>
          </a:xfrm>
          <a:custGeom>
            <a:avLst/>
            <a:gdLst/>
            <a:ahLst/>
            <a:cxnLst/>
            <a:rect l="l" t="t" r="r" b="b"/>
            <a:pathLst>
              <a:path w="5971962" h="3254719">
                <a:moveTo>
                  <a:pt x="0" y="0"/>
                </a:moveTo>
                <a:lnTo>
                  <a:pt x="5971962" y="0"/>
                </a:lnTo>
                <a:lnTo>
                  <a:pt x="5971962" y="3254719"/>
                </a:lnTo>
                <a:lnTo>
                  <a:pt x="0" y="32547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TextBox 4"/>
          <p:cNvSpPr txBox="1"/>
          <p:nvPr/>
        </p:nvSpPr>
        <p:spPr>
          <a:xfrm>
            <a:off x="5974797" y="6879585"/>
            <a:ext cx="5361986" cy="1987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079"/>
              </a:lnSpc>
              <a:spcBef>
                <a:spcPct val="0"/>
              </a:spcBef>
            </a:pP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Rekomendacje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AI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opierają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się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danych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nie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decyzjach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;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wybory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pedagogiczne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zależą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od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kontekstu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człowieka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wymagając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krytycznego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nadzoru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ze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strony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instruktora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38225"/>
            <a:ext cx="15923089" cy="1266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WPŁYW EDUKACYJNY PODEJMOWANIA DECYZJI WSPOMAGANEGO SZTUCZNĄ INTELIGENCJĄ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832686"/>
            <a:ext cx="8456895" cy="615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Jako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trener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sektorze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edukacji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szkolenia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zawodowego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ważne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jest, aby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brać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pod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uwagę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edukacyjne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etyczne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implikacje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decyzji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podejmowanych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oparciu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może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zapewnić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cenne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wsparcie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procesom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edukacyjnym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każde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zastosowanie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ma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namacalny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wpływ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uczenie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uczniów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ich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możliwości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powodu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decyzje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wspierane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nigdy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neutralne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edukacyjnego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punktu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widzenia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jednej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strony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może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poszerzyć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dostęp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edukacji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pomóc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personalizacji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ścieżek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nauczania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oraz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zapewnić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szybką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ukierunkowaną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informację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zwrotną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co jest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szczególnie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przydatne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kontekście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kształcenia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zawodowego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charakteryzującego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ograniczeniami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czasowymi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dużą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różnorodnością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uczniów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drugiej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strony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jeśli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jest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stosowana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bez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starannego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nadzoru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może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stwarzać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ryzyko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etyczne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edukacyjne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9264446" y="2192720"/>
            <a:ext cx="8680231" cy="6431166"/>
            <a:chOff x="0" y="0"/>
            <a:chExt cx="11573642" cy="8574888"/>
          </a:xfrm>
        </p:grpSpPr>
        <p:sp>
          <p:nvSpPr>
            <p:cNvPr id="5" name="Freeform 5"/>
            <p:cNvSpPr/>
            <p:nvPr/>
          </p:nvSpPr>
          <p:spPr>
            <a:xfrm rot="6000">
              <a:off x="-7474" y="-10093"/>
              <a:ext cx="11588550" cy="8595100"/>
            </a:xfrm>
            <a:custGeom>
              <a:avLst/>
              <a:gdLst/>
              <a:ahLst/>
              <a:cxnLst/>
              <a:rect l="l" t="t" r="r" b="b"/>
              <a:pathLst>
                <a:path w="11588550" h="8595100">
                  <a:moveTo>
                    <a:pt x="0" y="20199"/>
                  </a:moveTo>
                  <a:lnTo>
                    <a:pt x="11573584" y="0"/>
                  </a:lnTo>
                  <a:lnTo>
                    <a:pt x="11588550" y="8574900"/>
                  </a:lnTo>
                  <a:lnTo>
                    <a:pt x="14966" y="8595099"/>
                  </a:lnTo>
                  <a:lnTo>
                    <a:pt x="0" y="20199"/>
                  </a:lnTo>
                  <a:close/>
                </a:path>
              </a:pathLst>
            </a:custGeom>
            <a:blipFill>
              <a:blip r:embed="rId4"/>
              <a:stretch>
                <a:fillRect t="-1491" r="-23210" b="-1436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564005"/>
            <a:ext cx="11331290" cy="7111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35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Jedno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głównych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zagrożeń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dotyczy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sprawiedliwości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Algorytmy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podstawie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historycznych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które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mogą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zawierać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błędy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lub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nierównowagi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strukturalne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Jeśli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instruktor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zignoruje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sugestie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informacje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dostarczane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mogą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zaszkodzić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określonym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grupom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pogłębić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istniejące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nierówności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oceny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które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wydają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bezstronne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obiektywne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rzeczywistości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niesprawiedliwe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335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335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Kolejna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krytyka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dotyczy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braku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przejrzystości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ponieważ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wiele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systemów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działa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jak „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czarna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skrzynka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”, bez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jasnego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określenia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jaki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sposób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generowane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określone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rekomendacje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Uniemożliwia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to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analizowanie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decyzji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udział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krytycznych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dyskusjach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studentami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budowanie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zaufania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systemów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edukacyjnych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335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335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Międzynarodowe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wytyczne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nadal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zalecają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odpowiedzialne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wykorzystanie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edukacji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Dlatego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decyzje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edukacyjne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powinny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być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uzasadnione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zgodne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celami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pedagogicznymi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335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powinna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służyć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wyłącznie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jako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wsparcie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pracy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nauczyciela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gdyż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to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właśnie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nauczyciel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jest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odpowiedzialny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edukację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3172789" y="7324820"/>
            <a:ext cx="4536289" cy="1608699"/>
            <a:chOff x="0" y="0"/>
            <a:chExt cx="6048385" cy="214493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048398" cy="2145034"/>
            </a:xfrm>
            <a:custGeom>
              <a:avLst/>
              <a:gdLst/>
              <a:ahLst/>
              <a:cxnLst/>
              <a:rect l="l" t="t" r="r" b="b"/>
              <a:pathLst>
                <a:path w="6048398" h="2145034">
                  <a:moveTo>
                    <a:pt x="0" y="438278"/>
                  </a:moveTo>
                  <a:lnTo>
                    <a:pt x="4887809" y="438278"/>
                  </a:lnTo>
                  <a:lnTo>
                    <a:pt x="4887809" y="0"/>
                  </a:lnTo>
                  <a:lnTo>
                    <a:pt x="6048398" y="1072517"/>
                  </a:lnTo>
                  <a:lnTo>
                    <a:pt x="4887809" y="2145034"/>
                  </a:lnTo>
                  <a:lnTo>
                    <a:pt x="4887809" y="1706629"/>
                  </a:lnTo>
                  <a:lnTo>
                    <a:pt x="0" y="1706629"/>
                  </a:lnTo>
                  <a:close/>
                </a:path>
              </a:pathLst>
            </a:custGeom>
            <a:solidFill>
              <a:srgbClr val="FE635B"/>
            </a:solidFill>
            <a:ln w="38100" cap="sq">
              <a:solidFill>
                <a:srgbClr val="6B2926"/>
              </a:solidFill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>
              <a:hlinkClick r:id="rId4"/>
            </p:cNvPr>
            <p:cNvSpPr txBox="1"/>
            <p:nvPr/>
          </p:nvSpPr>
          <p:spPr>
            <a:xfrm>
              <a:off x="0" y="-9525"/>
              <a:ext cx="6048385" cy="21544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b="1" strike="noStrike" dirty="0" err="1">
                  <a:solidFill>
                    <a:srgbClr val="FFFFFF"/>
                  </a:solidFill>
                  <a:latin typeface="Lato Bold"/>
                  <a:ea typeface="Lato Bold"/>
                  <a:cs typeface="Lato Bold"/>
                  <a:sym typeface="Lato Bold"/>
                </a:rPr>
                <a:t>Sprawdź</a:t>
              </a:r>
              <a:r>
                <a:rPr lang="en-US" sz="3000" b="1" strike="noStrike" dirty="0">
                  <a:solidFill>
                    <a:srgbClr val="FFFFFF"/>
                  </a:solidFill>
                  <a:latin typeface="Lato Bold"/>
                  <a:ea typeface="Lato Bold"/>
                  <a:cs typeface="Lato Bold"/>
                  <a:sym typeface="Lato Bold"/>
                </a:rPr>
                <a:t> </a:t>
              </a:r>
              <a:r>
                <a:rPr lang="en-US" sz="3000" b="1" strike="noStrike" dirty="0" err="1">
                  <a:solidFill>
                    <a:srgbClr val="FFFFFF"/>
                  </a:solidFill>
                  <a:latin typeface="Lato Bold"/>
                  <a:ea typeface="Lato Bold"/>
                  <a:cs typeface="Lato Bold"/>
                  <a:sym typeface="Lato Bold"/>
                </a:rPr>
                <a:t>swoją</a:t>
              </a:r>
              <a:r>
                <a:rPr lang="en-US" sz="3000" b="1" strike="noStrike" dirty="0">
                  <a:solidFill>
                    <a:srgbClr val="FFFFFF"/>
                  </a:solidFill>
                  <a:latin typeface="Lato Bold"/>
                  <a:ea typeface="Lato Bold"/>
                  <a:cs typeface="Lato Bold"/>
                  <a:sym typeface="Lato Bold"/>
                </a:rPr>
                <a:t> </a:t>
              </a:r>
              <a:r>
                <a:rPr lang="en-US" sz="3000" b="1" strike="noStrike" dirty="0" err="1">
                  <a:solidFill>
                    <a:srgbClr val="FFFFFF"/>
                  </a:solidFill>
                  <a:latin typeface="Lato Bold"/>
                  <a:ea typeface="Lato Bold"/>
                  <a:cs typeface="Lato Bold"/>
                  <a:sym typeface="Lato Bold"/>
                </a:rPr>
                <a:t>wiedzę</a:t>
              </a:r>
              <a:r>
                <a:rPr lang="en-US" sz="3000" b="1" strike="noStrike" dirty="0">
                  <a:solidFill>
                    <a:srgbClr val="FFFFFF"/>
                  </a:solidFill>
                  <a:latin typeface="Lato Bold"/>
                  <a:ea typeface="Lato Bold"/>
                  <a:cs typeface="Lato Bold"/>
                  <a:sym typeface="Lato Bold"/>
                </a:rPr>
                <a:t> 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3163264" y="2157832"/>
            <a:ext cx="4845339" cy="4356097"/>
            <a:chOff x="0" y="0"/>
            <a:chExt cx="6460452" cy="580812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460490" cy="5808091"/>
            </a:xfrm>
            <a:custGeom>
              <a:avLst/>
              <a:gdLst/>
              <a:ahLst/>
              <a:cxnLst/>
              <a:rect l="l" t="t" r="r" b="b"/>
              <a:pathLst>
                <a:path w="6460490" h="5808091">
                  <a:moveTo>
                    <a:pt x="0" y="0"/>
                  </a:moveTo>
                  <a:lnTo>
                    <a:pt x="6460490" y="0"/>
                  </a:lnTo>
                  <a:lnTo>
                    <a:pt x="6460490" y="5808091"/>
                  </a:lnTo>
                  <a:lnTo>
                    <a:pt x="0" y="5808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5982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44936" y="645033"/>
            <a:ext cx="6596499" cy="9073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128"/>
              </a:lnSpc>
              <a:spcBef>
                <a:spcPct val="0"/>
              </a:spcBef>
            </a:pPr>
            <a:r>
              <a:rPr lang="en-US" sz="66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JEDNOSTKA 2:</a:t>
            </a:r>
          </a:p>
          <a:p>
            <a:pPr marL="0" lvl="0" indent="0" algn="l">
              <a:lnSpc>
                <a:spcPts val="7128"/>
              </a:lnSpc>
              <a:spcBef>
                <a:spcPct val="0"/>
              </a:spcBef>
            </a:pPr>
            <a:r>
              <a:rPr lang="en-US" sz="66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ROZPOZNAWANIE I PODEJMOWANIE WYZWAŃ ETYCZNYCH ZWIĄZANYCH Z WYKORZYSTANIEM SZTUCZNEJ INTELIGENCJI W KLASIE.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7489098" y="1153392"/>
            <a:ext cx="10767727" cy="7962033"/>
            <a:chOff x="0" y="0"/>
            <a:chExt cx="14356969" cy="106160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356969" cy="10616057"/>
            </a:xfrm>
            <a:custGeom>
              <a:avLst/>
              <a:gdLst/>
              <a:ahLst/>
              <a:cxnLst/>
              <a:rect l="l" t="t" r="r" b="b"/>
              <a:pathLst>
                <a:path w="14356969" h="10616057">
                  <a:moveTo>
                    <a:pt x="0" y="0"/>
                  </a:moveTo>
                  <a:lnTo>
                    <a:pt x="14356969" y="0"/>
                  </a:lnTo>
                  <a:lnTo>
                    <a:pt x="14356969" y="10616057"/>
                  </a:lnTo>
                  <a:lnTo>
                    <a:pt x="0" y="10616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430" r="-736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35736" y="1863408"/>
            <a:ext cx="9492183" cy="6560184"/>
            <a:chOff x="0" y="0"/>
            <a:chExt cx="11998173" cy="829210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998198" cy="8292084"/>
            </a:xfrm>
            <a:custGeom>
              <a:avLst/>
              <a:gdLst/>
              <a:ahLst/>
              <a:cxnLst/>
              <a:rect l="l" t="t" r="r" b="b"/>
              <a:pathLst>
                <a:path w="11998198" h="8292084">
                  <a:moveTo>
                    <a:pt x="0" y="0"/>
                  </a:moveTo>
                  <a:lnTo>
                    <a:pt x="11998198" y="0"/>
                  </a:lnTo>
                  <a:lnTo>
                    <a:pt x="11998198" y="8292084"/>
                  </a:lnTo>
                  <a:lnTo>
                    <a:pt x="0" y="82920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5858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144000" y="1141857"/>
            <a:ext cx="8115300" cy="79556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312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Jako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instruktor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kształcenia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zawodowego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musisz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rozumieć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strukturalne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ograniczenia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systemów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które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często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niemal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niezauważalne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istotny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wpływ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edukacyjny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takie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zadania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jak mentoring,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dostosowywanie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programów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szkoleniowych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ocena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informacja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zwrotna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3312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3312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Dzięki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krótkim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jednostkom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moduł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ten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pomoże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Ci:</a:t>
            </a:r>
          </a:p>
          <a:p>
            <a:pPr marL="518162" lvl="1" indent="-259081" algn="l">
              <a:lnSpc>
                <a:spcPts val="3312"/>
              </a:lnSpc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Rozpoznawanie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uprzedzeń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które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mogą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wpływać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oceny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zalecenia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;</a:t>
            </a:r>
          </a:p>
          <a:p>
            <a:pPr marL="518162" lvl="1" indent="-259081" algn="l">
              <a:lnSpc>
                <a:spcPts val="3312"/>
              </a:lnSpc>
              <a:buFont typeface="Arial"/>
              <a:buChar char="•"/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Aby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zidentyfikować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halucynacje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lub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treści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generowane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które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wydają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prawdopodobne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lecz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rzeczywistości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nieprawdziwe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lub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sfabrykowane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;</a:t>
            </a:r>
          </a:p>
          <a:p>
            <a:pPr marL="518162" lvl="1" indent="-259081" algn="l">
              <a:lnSpc>
                <a:spcPts val="3312"/>
              </a:lnSpc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Zrozumienie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dlaczego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jest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świadoma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wartości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ani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rozumie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kontekstu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edukacyjnego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;</a:t>
            </a:r>
          </a:p>
          <a:p>
            <a:pPr marL="518162" lvl="1" indent="-259081" algn="l">
              <a:lnSpc>
                <a:spcPts val="3312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Umiejętność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odróżniania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wiarygodnych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od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dezinformacji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algorytmicznej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zwłaszcza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gdy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jest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wykorzystywana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bez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krytycznej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analizy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97627" y="3771900"/>
            <a:ext cx="8595961" cy="44353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2075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Czasami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ograniczenia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strukturalne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wpływają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jakość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uczciwość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decyzji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edukacyjnych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Ograniczenia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błędami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odosobnionymi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ale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zależą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głównie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od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sposobu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wykorzystania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szkolenia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Systemy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rozumieją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kontekstu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edukacyjnego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analizują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sytuacji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osobistych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ani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uwzględniają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wartości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tak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jak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zrobiłby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to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nauczyciel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</a:p>
          <a:p>
            <a:pPr marL="92075" indent="0" algn="just">
              <a:lnSpc>
                <a:spcPts val="2879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marL="92075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Jego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działanie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opiera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obliczaniu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prawdopodobieństw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statystycznych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podstawie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dużej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ilości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danych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historycznych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marL="92075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Technicznie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rzecz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biorąc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inteligencja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identyfikuje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częstsze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korelacje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ale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opiera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swoich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wniosków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intencjach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celach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szkolenia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ani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odpowiedzialności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64099" y="1446370"/>
            <a:ext cx="15597490" cy="1266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STRUKTURALNE OGRANICZENIA SYSTEMÓW AI W EDUKACJI OBYWATELSKIEJ I TECHNICZNEJ</a:t>
            </a:r>
          </a:p>
        </p:txBody>
      </p:sp>
      <p:sp>
        <p:nvSpPr>
          <p:cNvPr id="4" name="Freeform 4"/>
          <p:cNvSpPr/>
          <p:nvPr/>
        </p:nvSpPr>
        <p:spPr>
          <a:xfrm>
            <a:off x="10689627" y="3880178"/>
            <a:ext cx="5971962" cy="3854122"/>
          </a:xfrm>
          <a:custGeom>
            <a:avLst/>
            <a:gdLst/>
            <a:ahLst/>
            <a:cxnLst/>
            <a:rect l="l" t="t" r="r" b="b"/>
            <a:pathLst>
              <a:path w="5971962" h="3254719">
                <a:moveTo>
                  <a:pt x="0" y="0"/>
                </a:moveTo>
                <a:lnTo>
                  <a:pt x="5971962" y="0"/>
                </a:lnTo>
                <a:lnTo>
                  <a:pt x="5971962" y="3254719"/>
                </a:lnTo>
                <a:lnTo>
                  <a:pt x="0" y="32547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TextBox 5"/>
          <p:cNvSpPr txBox="1"/>
          <p:nvPr/>
        </p:nvSpPr>
        <p:spPr>
          <a:xfrm>
            <a:off x="11115312" y="4534982"/>
            <a:ext cx="5120592" cy="23852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079"/>
              </a:lnSpc>
              <a:spcBef>
                <a:spcPct val="0"/>
              </a:spcBef>
            </a:pP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Sztuczna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inteligencja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ma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ograniczenia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strukturalne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: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opiera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się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danych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historycznych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prawdopodobieństwach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bez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zrozumienia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kontekstu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co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może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prowadzić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do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uprzedzeń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urojeń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819930" y="1790700"/>
            <a:ext cx="9431731" cy="61793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864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Tworzy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to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nieuniknione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ograniczenia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704851" lvl="5" indent="-342900" algn="just">
              <a:lnSpc>
                <a:spcPts val="287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inteligencja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dostarcza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danych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szkoleniowych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które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mogą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zawierać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błędy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marL="704851" lvl="5" indent="-342900" algn="just">
              <a:lnSpc>
                <a:spcPts val="287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Zapewnia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bardziej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prawdopodobne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dane</a:t>
            </a: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marL="704851" lvl="5" indent="-342900" algn="just">
              <a:lnSpc>
                <a:spcPts val="287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Nie jest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świadomy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sytuacji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zachowania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ucznia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zwłaszcza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kontekście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zajęć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klasie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marL="704851" lvl="5" indent="-342900" algn="just">
              <a:lnSpc>
                <a:spcPts val="287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Nie jest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stanie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zweryfikować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faktów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ani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porównać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ich z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rzeczywistością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3864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92075" lvl="5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Dlatego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anomalie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takie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jak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zniekształcenia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halucynacje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utrata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kontekstu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defektami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systemu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lecz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normalnymi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efektami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funkcjonowania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marL="92075" lvl="0" indent="0" algn="just">
              <a:lnSpc>
                <a:spcPts val="2879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marL="92075" lvl="5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kontekście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ciągłego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rozwoju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zawodowego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sprawia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to,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że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niezbędny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jest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krytyczny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nadzór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nad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trenerem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ponieważ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to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trener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ponosi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wyłączną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odpowiedzialność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za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decyzje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dotyczące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nauczania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0" y="5165779"/>
            <a:ext cx="7410202" cy="3874799"/>
            <a:chOff x="0" y="0"/>
            <a:chExt cx="9880270" cy="516639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880219" cy="5166360"/>
            </a:xfrm>
            <a:custGeom>
              <a:avLst/>
              <a:gdLst/>
              <a:ahLst/>
              <a:cxnLst/>
              <a:rect l="l" t="t" r="r" b="b"/>
              <a:pathLst>
                <a:path w="9880219" h="5166360">
                  <a:moveTo>
                    <a:pt x="0" y="0"/>
                  </a:moveTo>
                  <a:lnTo>
                    <a:pt x="9880219" y="0"/>
                  </a:lnTo>
                  <a:lnTo>
                    <a:pt x="9880219" y="5166360"/>
                  </a:lnTo>
                  <a:lnTo>
                    <a:pt x="0" y="51663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09766" y="922973"/>
            <a:ext cx="6364214" cy="4242806"/>
            <a:chOff x="0" y="0"/>
            <a:chExt cx="8485619" cy="56570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485632" cy="5657088"/>
            </a:xfrm>
            <a:custGeom>
              <a:avLst/>
              <a:gdLst/>
              <a:ahLst/>
              <a:cxnLst/>
              <a:rect l="l" t="t" r="r" b="b"/>
              <a:pathLst>
                <a:path w="8485632" h="5657088">
                  <a:moveTo>
                    <a:pt x="0" y="0"/>
                  </a:moveTo>
                  <a:lnTo>
                    <a:pt x="8485632" y="0"/>
                  </a:lnTo>
                  <a:lnTo>
                    <a:pt x="8485632" y="5657088"/>
                  </a:lnTo>
                  <a:lnTo>
                    <a:pt x="0" y="56570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52078" y="3002522"/>
            <a:ext cx="15275128" cy="22039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2075" lvl="0"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Błąd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to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systematyczne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zniekształcenie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wyników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uzyskanych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przez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system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</a:p>
          <a:p>
            <a:pPr marL="92075" lvl="0" algn="just">
              <a:lnSpc>
                <a:spcPts val="2879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marL="92075" lvl="0"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Błąd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faworyzuje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określone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grupy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nawet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gdy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dane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wydają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neutralne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Nie jest to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odosobniony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błąd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lecz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anomalia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która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rozwija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z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czasem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wyniku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wielokrotnego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korzystania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z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systemu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Technicznie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rzecz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biorąc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błędy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wynikają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z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procesu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uczenia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systemu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który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„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uczy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”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podstawie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danych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historycznych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przekształcając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przeszłe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wzorce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kryteria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predykcyjne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1038225"/>
            <a:ext cx="16230600" cy="1266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CZYM JEST UPRZEDZENIE I JAK MOŻNA JE ROZPOZNAĆ W KONTEKŚCIE KSZTAŁCENIA ZAWODOWEGO?</a:t>
            </a:r>
          </a:p>
        </p:txBody>
      </p:sp>
      <p:sp>
        <p:nvSpPr>
          <p:cNvPr id="4" name="Freeform 4"/>
          <p:cNvSpPr/>
          <p:nvPr/>
        </p:nvSpPr>
        <p:spPr>
          <a:xfrm>
            <a:off x="4572000" y="5606560"/>
            <a:ext cx="8235285" cy="3992981"/>
          </a:xfrm>
          <a:custGeom>
            <a:avLst/>
            <a:gdLst/>
            <a:ahLst/>
            <a:cxnLst/>
            <a:rect l="l" t="t" r="r" b="b"/>
            <a:pathLst>
              <a:path w="7326570" h="3992981">
                <a:moveTo>
                  <a:pt x="0" y="0"/>
                </a:moveTo>
                <a:lnTo>
                  <a:pt x="7326570" y="0"/>
                </a:lnTo>
                <a:lnTo>
                  <a:pt x="7326570" y="3992981"/>
                </a:lnTo>
                <a:lnTo>
                  <a:pt x="0" y="39929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TextBox 5"/>
          <p:cNvSpPr txBox="1"/>
          <p:nvPr/>
        </p:nvSpPr>
        <p:spPr>
          <a:xfrm>
            <a:off x="5105400" y="6304032"/>
            <a:ext cx="7374325" cy="27828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079"/>
              </a:lnSpc>
              <a:spcBef>
                <a:spcPct val="0"/>
              </a:spcBef>
            </a:pP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Błąd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algorytmiczny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wynika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z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interakcji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między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danymi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modelem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kontekstem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: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ponieważ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dane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szkoleniowe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mogą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zawierać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historyczne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nierówności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wyniki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sztucznej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inteligencji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mogą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systematycznie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faworyzować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lub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karać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określone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grupy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co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sprawia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że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​​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nadzór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trenera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jest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niezbędny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095500"/>
            <a:ext cx="16230600" cy="5206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2075" indent="-72390" algn="just">
              <a:lnSpc>
                <a:spcPts val="2879"/>
              </a:lnSpc>
              <a:spcBef>
                <a:spcPct val="0"/>
              </a:spcBef>
            </a:pP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Jeżeli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dane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te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odzwierciedlają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nierówności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społeczne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stereotypy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lub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praktyki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dyskryminacyjne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model je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odtwarza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lub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wzmacnia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traktując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je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tak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jakby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były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„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normalne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”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lub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„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obiektywne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” (Barocas, Hardt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Narayanan; O'Neil).</a:t>
            </a:r>
          </a:p>
          <a:p>
            <a:pPr marL="92075" indent="-72390" algn="just">
              <a:lnSpc>
                <a:spcPts val="2879"/>
              </a:lnSpc>
              <a:spcBef>
                <a:spcPct val="0"/>
              </a:spcBef>
            </a:pPr>
            <a:endParaRPr lang="en-US" sz="28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marL="92075" indent="-72390" algn="just">
              <a:lnSpc>
                <a:spcPts val="2879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W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kontekście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ciągłego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rozwoju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zawodowego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może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to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prowadzić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do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błędnych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zaleceń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dotyczących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nauki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niesprawiedliwych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kryteriów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doboru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nieodpowiednich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ocen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: system ma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tendencję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do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wykluczania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zamiast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włączania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marL="92075" indent="-72390" algn="just">
              <a:lnSpc>
                <a:spcPts val="2879"/>
              </a:lnSpc>
              <a:spcBef>
                <a:spcPct val="0"/>
              </a:spcBef>
            </a:pPr>
            <a:endParaRPr lang="en-US" sz="28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marL="92075" indent="-72390" algn="just">
              <a:lnSpc>
                <a:spcPts val="2879"/>
              </a:lnSpc>
              <a:spcBef>
                <a:spcPct val="0"/>
              </a:spcBef>
            </a:pP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Decyzje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te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podejmowane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indywidualnie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mogą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wydawać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się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nieszkodliwe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jednak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z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czasem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w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ujęciu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zbiorowym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tworzą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niewidzialne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bariery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które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są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sprzeczne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z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zasadami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równości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włączania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w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ciągły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rozwój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zawodowy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marL="92075" indent="-72390" algn="just">
              <a:lnSpc>
                <a:spcPts val="2879"/>
              </a:lnSpc>
              <a:spcBef>
                <a:spcPct val="0"/>
              </a:spcBef>
            </a:pPr>
            <a:endParaRPr lang="en-US" sz="28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marL="92075" indent="-72390" algn="just">
              <a:lnSpc>
                <a:spcPts val="2879"/>
              </a:lnSpc>
              <a:spcBef>
                <a:spcPct val="0"/>
              </a:spcBef>
            </a:pP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Błąd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wynika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z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interakcji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między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danymi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modelem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kontekstem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Algorytm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działa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jak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statystyczne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zwierciadło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przeszłej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rzeczywistości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bez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możliwości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jej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zakwestionowania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604000"/>
            <a:ext cx="8115300" cy="6877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generatywnych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systemach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termin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„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halucynacja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”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odnosi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sytuacji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których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generuje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pozornie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poprawne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dobrze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napisane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przekonujące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odpowiedzi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zawierają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one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fałszywe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niedokładne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lub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niemożliwe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zweryfikowania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informacje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rzeczywistości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może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być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pewna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czy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to, co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mówi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jest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prawdą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ponieważ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działanie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opiera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obliczeniach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statystycznych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system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wybiera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słowa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które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najprawdopodobniej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połączą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innymi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analizuje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faktów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Jest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bardzo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prawdopodobne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że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wyniki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poprawne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pod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względem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niepoprawne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pod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względem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treści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kontekście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kształcenia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zawodowego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którego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celem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jest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wejście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rynek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pracy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aspekt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ten jest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szczególnie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istotny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gdyż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może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mieć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wpływ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planowanie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lekcji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ocenę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umiejętności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opinie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uczniów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decyzje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dotyczące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kariery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828810"/>
            <a:ext cx="15540325" cy="1266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HALUCYNACJE: CZYM SĄ I JAK JE ROZPOZNAĆ W KONTEKŚCIE CVET (KOMPULSYWNYCH ZAWROTÓW GŁOWY)?</a:t>
            </a:r>
          </a:p>
        </p:txBody>
      </p:sp>
      <p:sp>
        <p:nvSpPr>
          <p:cNvPr id="4" name="Freeform 4"/>
          <p:cNvSpPr/>
          <p:nvPr/>
        </p:nvSpPr>
        <p:spPr>
          <a:xfrm>
            <a:off x="9631479" y="3340936"/>
            <a:ext cx="7943170" cy="4621964"/>
          </a:xfrm>
          <a:custGeom>
            <a:avLst/>
            <a:gdLst/>
            <a:ahLst/>
            <a:cxnLst/>
            <a:rect l="l" t="t" r="r" b="b"/>
            <a:pathLst>
              <a:path w="7943170" h="4329028">
                <a:moveTo>
                  <a:pt x="0" y="0"/>
                </a:moveTo>
                <a:lnTo>
                  <a:pt x="7943170" y="0"/>
                </a:lnTo>
                <a:lnTo>
                  <a:pt x="7943170" y="4329028"/>
                </a:lnTo>
                <a:lnTo>
                  <a:pt x="0" y="43290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TextBox 5"/>
          <p:cNvSpPr txBox="1"/>
          <p:nvPr/>
        </p:nvSpPr>
        <p:spPr>
          <a:xfrm>
            <a:off x="9998596" y="4314190"/>
            <a:ext cx="7208938" cy="27828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079"/>
              </a:lnSpc>
              <a:spcBef>
                <a:spcPct val="0"/>
              </a:spcBef>
            </a:pP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Halucynacje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generowane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przez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sztuczną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inteligencję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pojawiają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się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gdy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systemy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generują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wiarygodne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ale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nieprawdziwe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informacje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w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oparciu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o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modele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probabilistyczne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nie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o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zweryfikowaną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wiedzę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Może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to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stwarzać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ryzyko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edukacyjne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wymagać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krytycznej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analizy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oraz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nadzoru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ze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strony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nauczyciela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38225"/>
            <a:ext cx="12941595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BRAK ZROZUMIENIA WARTOŚCI I KONTEKSTU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705100"/>
            <a:ext cx="16230600" cy="4063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inteligencja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jest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prawdziwie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inteligentna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ponieważ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rozumie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pełni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co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przetwarza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</a:p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Nie jest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stanie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interpretować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złożonych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jednostek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ani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sytuacji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edukacyjnych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opierając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zamiast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korelacjach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statystycznych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między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danymi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obserwowanymi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podczas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szkolenia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Jak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widzieliśmy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wcześniej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gdy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system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generuje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dane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rekomendacja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odnosi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specyfiki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sytuacji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tak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jak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zrobiłby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to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instruktor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lecz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generuje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prawdopodobny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wynik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który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często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jest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nieadekwatny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z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pedagogicznego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punktu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widzenia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kontekście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ciągłej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oceny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wyników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(CVET),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gdzie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komponent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subiektywny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odgrywa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kluczową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rolę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system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może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analizować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podobne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profile,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które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dały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podobne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wyniki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ale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nigdy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jest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stanie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wyjaśnić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dlaczego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wygenerowano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konkretny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wynik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statystyczny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Może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to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być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przydatny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punkt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wyjścia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ale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jeśli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zostanie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zinterpretowane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niesie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ze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sobą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ryzyko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wykluczeń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niesprawiedliwych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decyzji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684228" y="4503606"/>
            <a:ext cx="10919544" cy="5629041"/>
            <a:chOff x="0" y="0"/>
            <a:chExt cx="10745622" cy="553938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745597" cy="5539359"/>
            </a:xfrm>
            <a:custGeom>
              <a:avLst/>
              <a:gdLst/>
              <a:ahLst/>
              <a:cxnLst/>
              <a:rect l="l" t="t" r="r" b="b"/>
              <a:pathLst>
                <a:path w="10745597" h="5539359">
                  <a:moveTo>
                    <a:pt x="0" y="0"/>
                  </a:moveTo>
                  <a:lnTo>
                    <a:pt x="10745597" y="0"/>
                  </a:lnTo>
                  <a:lnTo>
                    <a:pt x="10745597" y="5539359"/>
                  </a:lnTo>
                  <a:lnTo>
                    <a:pt x="0" y="55393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687" y="1485900"/>
            <a:ext cx="16230600" cy="25758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Nawet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jeśli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inteligencja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dostarcza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więcej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informacji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poprzez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spersonalizowaną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terminową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uwagę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otrzymuje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wyłącznie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opisy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oceny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pedagogiczne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algn="just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Ocena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informacji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związanych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ze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inteligencją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to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zadanie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wymagające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typowo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ludzkich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umiejętności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znajomości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kontekstu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świata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rzeczywistego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umiejętności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interpersonalnych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odpowiedzialności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zawodowej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algn="just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Wartość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nauczyciela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leży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jego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zdolności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łączenia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technologii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z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pedagogicznym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rozeznaniem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039782" y="693974"/>
            <a:ext cx="11262385" cy="1266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DEZINFORMACJA I BEZKRYTYCZNE WYKORZYSTANIE SZTUCZNEJ INTELIGENCJI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51974" y="3297738"/>
            <a:ext cx="12219518" cy="3691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Ważne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jest, aby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zrozumieć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że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inteligencja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to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narzędzie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które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jest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odpowiedzialne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za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określanie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czy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informacja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jest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prawdziwa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czy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fałszywa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;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odpowiedzialność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ta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zawsze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spoczywa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ludziach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algn="just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Z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wielu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badań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wynika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że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​​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dezinformacja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rozprzestrzenia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przede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wszystkim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wtedy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gdy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użytkownicy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analizują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krytycznie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źródeł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zautomatyzowanych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wyników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niezależnie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od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jakości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technicznej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systemu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(Wardle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Derakhshan, 2017; Nyhan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Reifler, 2010).</a:t>
            </a:r>
          </a:p>
          <a:p>
            <a:pPr algn="just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systemach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edukacyjnych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istnieje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ryzyko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że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zaakceptują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wiarygodne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dobrze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napisane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informacje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gdy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nauczyciele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studenci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otrzymują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je bez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krytycznego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myślenia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-2295439" y="0"/>
            <a:ext cx="6901405" cy="10287000"/>
            <a:chOff x="0" y="0"/>
            <a:chExt cx="9201874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201912" cy="13716000"/>
            </a:xfrm>
            <a:custGeom>
              <a:avLst/>
              <a:gdLst/>
              <a:ahLst/>
              <a:cxnLst/>
              <a:rect l="l" t="t" r="r" b="b"/>
              <a:pathLst>
                <a:path w="9201912" h="13716000">
                  <a:moveTo>
                    <a:pt x="0" y="0"/>
                  </a:moveTo>
                  <a:lnTo>
                    <a:pt x="9201912" y="0"/>
                  </a:lnTo>
                  <a:lnTo>
                    <a:pt x="9201912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257800" y="2095500"/>
            <a:ext cx="12135444" cy="48072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przypadku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braku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umiejętności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cyfrowych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komunikacyjnych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wyniki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badań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uzyskane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dzięki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mogą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być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bezkrytycznie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wykorzystywane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projektowania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działań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edukacyjnych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oceny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umiejętności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lub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przeprowadzania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ewaluacji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Nie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powinniśmy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obwiniać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wyłącznie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gdyż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jest to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narzędzie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przydatne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pod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pewnymi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względami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niezbędne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algn="just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Powinniśmy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podkreślić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interakcję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między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technologią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użytkownikami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którzy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zwłaszcza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jeśli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nauczycielami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mogą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uniknąć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roli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krytycznych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mediatorów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weryfikujących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informacje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promujących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praktyki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aktywnej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kontroli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algn="just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Dezinformację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należy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zwalczać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poprzez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wzmacnianie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umiejętności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krytycznego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myślenia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weryfikowanie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źródeł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promowanie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refleksji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metapoznawczej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poprzez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wprowadzanie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nowych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narzędzi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technologicznych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2482646" y="7705630"/>
            <a:ext cx="5060099" cy="2324049"/>
            <a:chOff x="0" y="0"/>
            <a:chExt cx="6746799" cy="309873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746875" cy="3098796"/>
            </a:xfrm>
            <a:custGeom>
              <a:avLst/>
              <a:gdLst/>
              <a:ahLst/>
              <a:cxnLst/>
              <a:rect l="l" t="t" r="r" b="b"/>
              <a:pathLst>
                <a:path w="6746875" h="3098796">
                  <a:moveTo>
                    <a:pt x="0" y="774699"/>
                  </a:moveTo>
                  <a:lnTo>
                    <a:pt x="5197475" y="774699"/>
                  </a:lnTo>
                  <a:lnTo>
                    <a:pt x="5197475" y="0"/>
                  </a:lnTo>
                  <a:lnTo>
                    <a:pt x="6746875" y="1549398"/>
                  </a:lnTo>
                  <a:lnTo>
                    <a:pt x="5197475" y="3098796"/>
                  </a:lnTo>
                  <a:lnTo>
                    <a:pt x="5197475" y="2324097"/>
                  </a:lnTo>
                  <a:lnTo>
                    <a:pt x="0" y="2324097"/>
                  </a:lnTo>
                  <a:close/>
                </a:path>
              </a:pathLst>
            </a:custGeom>
            <a:solidFill>
              <a:srgbClr val="92D050"/>
            </a:solidFill>
            <a:ln w="38100" cap="sq">
              <a:solidFill>
                <a:srgbClr val="6B2926"/>
              </a:solidFill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>
              <a:hlinkClick r:id="rId4"/>
            </p:cNvPr>
            <p:cNvSpPr txBox="1"/>
            <p:nvPr/>
          </p:nvSpPr>
          <p:spPr>
            <a:xfrm>
              <a:off x="0" y="-9525"/>
              <a:ext cx="6746799" cy="31082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b="1" strike="noStrike" dirty="0" err="1">
                  <a:solidFill>
                    <a:srgbClr val="FFFFFF"/>
                  </a:solidFill>
                  <a:latin typeface="Lato Bold"/>
                  <a:ea typeface="Lato Bold"/>
                  <a:cs typeface="Lato Bold"/>
                  <a:sym typeface="Lato Bold"/>
                </a:rPr>
                <a:t>Sprawdź</a:t>
              </a:r>
              <a:r>
                <a:rPr lang="en-US" sz="3000" b="1" strike="noStrike" dirty="0">
                  <a:solidFill>
                    <a:srgbClr val="FFFFFF"/>
                  </a:solidFill>
                  <a:latin typeface="Lato Bold"/>
                  <a:ea typeface="Lato Bold"/>
                  <a:cs typeface="Lato Bold"/>
                  <a:sym typeface="Lato Bold"/>
                </a:rPr>
                <a:t> </a:t>
              </a:r>
              <a:r>
                <a:rPr lang="en-US" sz="3000" b="1" strike="noStrike" dirty="0" err="1">
                  <a:solidFill>
                    <a:srgbClr val="FFFFFF"/>
                  </a:solidFill>
                  <a:latin typeface="Lato Bold"/>
                  <a:ea typeface="Lato Bold"/>
                  <a:cs typeface="Lato Bold"/>
                  <a:sym typeface="Lato Bold"/>
                </a:rPr>
                <a:t>swoją</a:t>
              </a:r>
              <a:r>
                <a:rPr lang="en-US" sz="3000" b="1" strike="noStrike" dirty="0">
                  <a:solidFill>
                    <a:srgbClr val="FFFFFF"/>
                  </a:solidFill>
                  <a:latin typeface="Lato Bold"/>
                  <a:ea typeface="Lato Bold"/>
                  <a:cs typeface="Lato Bold"/>
                  <a:sym typeface="Lato Bold"/>
                </a:rPr>
                <a:t> </a:t>
              </a:r>
              <a:r>
                <a:rPr lang="en-US" sz="3000" b="1" strike="noStrike" dirty="0" err="1">
                  <a:solidFill>
                    <a:srgbClr val="FFFFFF"/>
                  </a:solidFill>
                  <a:latin typeface="Lato Bold"/>
                  <a:ea typeface="Lato Bold"/>
                  <a:cs typeface="Lato Bold"/>
                  <a:sym typeface="Lato Bold"/>
                </a:rPr>
                <a:t>wiedzę</a:t>
              </a:r>
              <a:endParaRPr lang="en-US" sz="3000" b="1" strike="noStrike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2295439" y="0"/>
            <a:ext cx="6901405" cy="10287000"/>
            <a:chOff x="0" y="0"/>
            <a:chExt cx="9201874" cy="13716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201912" cy="13716000"/>
            </a:xfrm>
            <a:custGeom>
              <a:avLst/>
              <a:gdLst/>
              <a:ahLst/>
              <a:cxnLst/>
              <a:rect l="l" t="t" r="r" b="b"/>
              <a:pathLst>
                <a:path w="9201912" h="13716000">
                  <a:moveTo>
                    <a:pt x="0" y="0"/>
                  </a:moveTo>
                  <a:lnTo>
                    <a:pt x="9201912" y="0"/>
                  </a:lnTo>
                  <a:lnTo>
                    <a:pt x="9201912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46450" y="1070800"/>
            <a:ext cx="6236051" cy="8031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107"/>
              </a:lnSpc>
              <a:spcBef>
                <a:spcPct val="0"/>
              </a:spcBef>
            </a:pPr>
            <a:r>
              <a:rPr lang="en-US" sz="6599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JEDNOSTKA 3:</a:t>
            </a:r>
          </a:p>
          <a:p>
            <a:pPr marL="0" lvl="0" indent="0" algn="l">
              <a:lnSpc>
                <a:spcPts val="9107"/>
              </a:lnSpc>
              <a:spcBef>
                <a:spcPct val="0"/>
              </a:spcBef>
            </a:pPr>
            <a:r>
              <a:rPr lang="en-US" sz="6599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ZASTOSOWANIE MODELI ROZUMOWANIA ETYCZNEGO W KONTEKŚCIE SZKOLEŃ I OCENY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7489098" y="1153392"/>
            <a:ext cx="10767727" cy="7962033"/>
            <a:chOff x="0" y="0"/>
            <a:chExt cx="14356969" cy="106160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356969" cy="10616057"/>
            </a:xfrm>
            <a:custGeom>
              <a:avLst/>
              <a:gdLst/>
              <a:ahLst/>
              <a:cxnLst/>
              <a:rect l="l" t="t" r="r" b="b"/>
              <a:pathLst>
                <a:path w="14356969" h="10616057">
                  <a:moveTo>
                    <a:pt x="0" y="0"/>
                  </a:moveTo>
                  <a:lnTo>
                    <a:pt x="14356969" y="0"/>
                  </a:lnTo>
                  <a:lnTo>
                    <a:pt x="14356969" y="10616057"/>
                  </a:lnTo>
                  <a:lnTo>
                    <a:pt x="0" y="10616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430" r="-736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943100"/>
            <a:ext cx="16230600" cy="5179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tym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module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skupiono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zastosowaniu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modeli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rozumowania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etycznego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które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można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wdrożyć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ramach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doskonalenia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zawodowego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gdzie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decyzje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będą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miały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wpływ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programy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oceny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umiejętności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doradztwo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zawodowe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możliwości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kształcenia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zawodowego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Dzięki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realistycznym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przykładom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dowiesz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że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decyzje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edukacyjne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nigdy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neutralne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;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że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inteligencja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oprócz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że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jest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rozwiązaniem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zwiększa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również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Twoją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odpowiedzialność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jako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nauczyciela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;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że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etyka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nigdy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będzie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zbiorem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zasad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przestrzegania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ale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procesem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kontekstualnej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oceny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tym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module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utrwalona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zostanie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koncepcja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trenera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jako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krytycznego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mediatora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który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łączy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wyniki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algorytmów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znajomość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rzeczywistego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kontekstu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relacje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edukacyjne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oraz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wartości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równości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inkluzywności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ochrony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człowieka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Konsultując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z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ekspertem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od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jako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nauczyciel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możesz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poczuć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że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Twoja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odpowiedzialność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wzrosła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Jednak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dzięki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zastosowaniu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modeli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rozumowania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etycznego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inteligencja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może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przekształcić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z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potencjalnego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zagrożenia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odpowiedzialne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sprawiedliwe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zorientowane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człowieka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narzędzie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edukacyjne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38225"/>
            <a:ext cx="14507799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DECYZJE EDUKACYJNE I ETYCZNA ODPOWIEDZIALNOŚĆ NAUCZYCIELA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187838"/>
            <a:ext cx="16230600" cy="1832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Decyzja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trenera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dziedzinie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edukacji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nigdy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jest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neutralna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ani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czysto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techniczna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algn="just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Ich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działania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zawsze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mają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wymiar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etyczny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społeczny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regulacyjny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ponieważ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wpływają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możliwości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uczenia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doradztwo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ścieżki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kariery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kontekstach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gdzie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inteligencja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jest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integrowana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z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procesami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oceny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personalizacji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szkolenia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kluczowe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jest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wyraźne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rozróżnienie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między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wsparciem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algorytmicznym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decyzjami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pedagogicznymi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  <p:sp>
        <p:nvSpPr>
          <p:cNvPr id="4" name="Freeform 4"/>
          <p:cNvSpPr/>
          <p:nvPr/>
        </p:nvSpPr>
        <p:spPr>
          <a:xfrm>
            <a:off x="10431884" y="4387701"/>
            <a:ext cx="7583433" cy="4861073"/>
          </a:xfrm>
          <a:custGeom>
            <a:avLst/>
            <a:gdLst/>
            <a:ahLst/>
            <a:cxnLst/>
            <a:rect l="l" t="t" r="r" b="b"/>
            <a:pathLst>
              <a:path w="8261717" h="4502636">
                <a:moveTo>
                  <a:pt x="0" y="0"/>
                </a:moveTo>
                <a:lnTo>
                  <a:pt x="8261718" y="0"/>
                </a:lnTo>
                <a:lnTo>
                  <a:pt x="8261718" y="4502636"/>
                </a:lnTo>
                <a:lnTo>
                  <a:pt x="0" y="45026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TextBox 5"/>
          <p:cNvSpPr txBox="1"/>
          <p:nvPr/>
        </p:nvSpPr>
        <p:spPr>
          <a:xfrm>
            <a:off x="11017606" y="5095584"/>
            <a:ext cx="6411987" cy="35779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079"/>
              </a:lnSpc>
              <a:spcBef>
                <a:spcPct val="0"/>
              </a:spcBef>
            </a:pP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Decyzje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edukacyjne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mają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konkretne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konsekwencje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dla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możliwości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praw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uczniów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 Mimo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że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sztuczna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inteligencja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może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zapewnić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probabilistyczne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wsparcie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analityczne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odpowiedzialność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etyczna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profesjonalna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ocena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niezbędna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do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zintegrowania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danych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kontekstu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wartości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edukacyjnych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zawsze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spoczywają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nauczycielu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3FC4BFFF-8480-B306-D649-48A185BF68E0}"/>
              </a:ext>
            </a:extLst>
          </p:cNvPr>
          <p:cNvSpPr txBox="1"/>
          <p:nvPr/>
        </p:nvSpPr>
        <p:spPr>
          <a:xfrm>
            <a:off x="1028700" y="4852826"/>
            <a:ext cx="8700992" cy="40634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Jak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wspomniano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inteligencja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przetwarza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dane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generuje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wyniki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probabilistyczne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(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rekomendacje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sugestie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informacje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klasyfikacje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), ale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nigdy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podejmuje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decyzji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edukacyjnych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Brakuje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mu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zrozumienia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semantyki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świadomości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wartości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edukacyjnych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ponieważ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interpretuje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pedagogicznego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kulturowego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społecznego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znaczenia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sytuacji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edukacyjnych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Tylko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instruktor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może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zintegrować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wskaźniki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wiedzę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kontekście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świata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rzeczywistego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indywidualną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historię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ucznia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relację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edukacyjną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oraz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zasady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równości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integracji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378260" y="0"/>
            <a:ext cx="7038470" cy="10287000"/>
            <a:chOff x="0" y="0"/>
            <a:chExt cx="9384627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384665" cy="13716000"/>
            </a:xfrm>
            <a:custGeom>
              <a:avLst/>
              <a:gdLst/>
              <a:ahLst/>
              <a:cxnLst/>
              <a:rect l="l" t="t" r="r" b="b"/>
              <a:pathLst>
                <a:path w="9384665" h="13716000">
                  <a:moveTo>
                    <a:pt x="0" y="0"/>
                  </a:moveTo>
                  <a:lnTo>
                    <a:pt x="9384665" y="0"/>
                  </a:lnTo>
                  <a:lnTo>
                    <a:pt x="9384665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1038225"/>
            <a:ext cx="9929812" cy="1905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39"/>
              </a:lnSpc>
              <a:spcBef>
                <a:spcPct val="0"/>
              </a:spcBef>
            </a:pPr>
            <a:r>
              <a:rPr lang="en-US" sz="4199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MODELE ROZUMOWANIA ETYCZNEGO MAJĄCE ZASTOSOWANIE W KSZTAŁCENIU I SZKOLENIU ZAWODOWYM (VET)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4152900"/>
            <a:ext cx="9579631" cy="3691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obszarze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edukacji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tym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zakresie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stałego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rozwoju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zawodowego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podejmowanie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decyzji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przy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pomocy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wymaga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wiedzy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wykraczającej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poza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prostą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ocenę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techniczną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</a:p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Osoba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odpowiedzialna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za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decyzję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zazwyczaj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trener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musi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sformułować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ustrukturyzowaną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argumentację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etyczną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pamiętając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że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narzędzie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dostarcza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jedynie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wyników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algorytmicznych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decyzje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muszą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uwzględniać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subiektywne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okoliczności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takie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jak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prawa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konsekwencje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obowiązki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wartości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edukacyjne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Aby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zarządzać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tym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procesem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trenerzy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powinni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odwoływać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ugruntowanych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modeli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rozumowania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etycznego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854410" y="571500"/>
            <a:ext cx="10363316" cy="70385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-217170" algn="just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Model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etyczny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pozwala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ocenić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czy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decyzja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jest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zgodna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z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prawami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podstawowymi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zasadami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etycznymi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takimi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jak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sprawiedliwość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niedyskryminacja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przejrzystość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Zastosowanie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modelu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rodzi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pytanie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czy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zautomatyzowany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system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rekomendacji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traktuje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studentów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sposób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spójny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marL="0" lvl="1" indent="-217170" algn="just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marL="0" lvl="1" indent="-217170" algn="just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Model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konsekwencjalistyczny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koncentruje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konkretnych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skutkach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decyzji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jaki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wpływ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ma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rekomendacja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dostęp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kursu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motywację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lub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ryzyko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wykluczenia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? Nawet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niezamierzone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konsekwencje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stają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istotne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marL="0" lvl="1" indent="-217170" algn="just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marL="0" lvl="1" indent="-217170" algn="just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Etyka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troski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stosowana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edukacji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koncentruje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relacji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uczenia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indywidualnej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historii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ucznia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To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właśnie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tutaj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tkwi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strukturalne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ograniczenie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jej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niezdolność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zrozumienia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osobistych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słabości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zmian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życiowych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niesformalizowanych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danych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marL="0" lvl="1" indent="-217170" algn="just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marL="0" lvl="1" indent="-217170" algn="just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Model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odpowiedzialności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wyjaśnia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że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​​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nawet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gdy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decyzje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wspierane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przez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inteligencję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odpowiedzialność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zawodowa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spoczywa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trenerze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czyli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człowieku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marL="0" lvl="1" indent="-217170" algn="just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-90192" y="0"/>
            <a:ext cx="6342136" cy="10287000"/>
            <a:chOff x="0" y="0"/>
            <a:chExt cx="8456181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456168" cy="13716000"/>
            </a:xfrm>
            <a:custGeom>
              <a:avLst/>
              <a:gdLst/>
              <a:ahLst/>
              <a:cxnLst/>
              <a:rect l="l" t="t" r="r" b="b"/>
              <a:pathLst>
                <a:path w="8456168" h="13716000">
                  <a:moveTo>
                    <a:pt x="0" y="0"/>
                  </a:moveTo>
                  <a:lnTo>
                    <a:pt x="8456168" y="0"/>
                  </a:lnTo>
                  <a:lnTo>
                    <a:pt x="8456168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810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6" name="TextBox 2">
            <a:extLst>
              <a:ext uri="{FF2B5EF4-FFF2-40B4-BE49-F238E27FC236}">
                <a16:creationId xmlns:a16="http://schemas.microsoft.com/office/drawing/2014/main" id="{6F0FD693-9C37-731E-F6EF-20701AB0B118}"/>
              </a:ext>
            </a:extLst>
          </p:cNvPr>
          <p:cNvSpPr txBox="1"/>
          <p:nvPr/>
        </p:nvSpPr>
        <p:spPr>
          <a:xfrm>
            <a:off x="6875746" y="7353300"/>
            <a:ext cx="10328616" cy="25726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36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1" lvl="1" indent="-217171" algn="ctr">
              <a:lnSpc>
                <a:spcPts val="3360"/>
              </a:lnSpc>
              <a:spcBef>
                <a:spcPct val="0"/>
              </a:spcBef>
            </a:pP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Sztuczna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inteligencja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nie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służy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jako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substytut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etyki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ani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narzędzie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do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egzekwowania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odpowiedzialności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za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decyzje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,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nawet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te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błędne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.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Zamiast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tego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może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wspierać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i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pomagać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nauczycielom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w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wyjaśnianiu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przyczyn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stojących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za ich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wyborami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i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wzmacnianiu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etycznego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charakteru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ich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decyzji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,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nawet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z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pomocą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sztucznej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inteligencji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38225"/>
            <a:ext cx="16230600" cy="1266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39"/>
              </a:lnSpc>
              <a:spcBef>
                <a:spcPct val="0"/>
              </a:spcBef>
            </a:pPr>
            <a:r>
              <a:rPr lang="en-US" sz="4199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ROZUMOWANIE ETYCZNE W WYKORZYSTANIU SZTUCZNEJ INTELIGENCJI DO WYZNACZANIA TRAS I PERSONALIZACJI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613039"/>
            <a:ext cx="16230600" cy="2670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00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kontekście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kształcenia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zawodowego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technicznego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systemy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coraz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częściej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wykorzystywane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kierowania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uczniami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personalizowania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ich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ścieżek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kształcenia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przykład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poprzez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sugerowanie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kursów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poziomów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wejściowych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lub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ścieżek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rozwoju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umiejętności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300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300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Istnieje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wiele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dowodów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to,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że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jest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coraz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częściej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wykorzystywana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systemach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kształcenia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zawodowego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opracowywania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kursów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personalizowania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nauczania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określania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poziomów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wejścia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ścieżek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rozwoju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kariery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4" name="Freeform 4"/>
          <p:cNvSpPr/>
          <p:nvPr/>
        </p:nvSpPr>
        <p:spPr>
          <a:xfrm>
            <a:off x="8755437" y="5283849"/>
            <a:ext cx="8922963" cy="4296503"/>
          </a:xfrm>
          <a:custGeom>
            <a:avLst/>
            <a:gdLst/>
            <a:ahLst/>
            <a:cxnLst/>
            <a:rect l="l" t="t" r="r" b="b"/>
            <a:pathLst>
              <a:path w="7883493" h="4296503">
                <a:moveTo>
                  <a:pt x="0" y="0"/>
                </a:moveTo>
                <a:lnTo>
                  <a:pt x="7883492" y="0"/>
                </a:lnTo>
                <a:lnTo>
                  <a:pt x="7883492" y="4296504"/>
                </a:lnTo>
                <a:lnTo>
                  <a:pt x="0" y="42965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TextBox 5"/>
          <p:cNvSpPr txBox="1"/>
          <p:nvPr/>
        </p:nvSpPr>
        <p:spPr>
          <a:xfrm>
            <a:off x="9105146" y="6045578"/>
            <a:ext cx="8420853" cy="27828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079"/>
              </a:lnSpc>
              <a:spcBef>
                <a:spcPct val="0"/>
              </a:spcBef>
            </a:pP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Wspomagane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przez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sztuczną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inteligencję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doradztwo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zapewnia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probabilistyczne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rekomendacje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nie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decyzje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edukacyjne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;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nauczyciele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muszą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stosować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zasady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etyczne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takie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jak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ochrona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praw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ocena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długoterminowych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skutków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priorytetowe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traktowanie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relacji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edukacyjnej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jednocześnie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ponosząc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ostateczną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odpowiedzialność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za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decyzje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5541024"/>
            <a:ext cx="7369434" cy="35657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28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Tego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rodzaju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informacje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zawodowe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fundamentalne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znaczenie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względu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cel,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któremu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służą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l">
              <a:lnSpc>
                <a:spcPts val="3528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Jeśli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jednak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weźmiemy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pod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uwagę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że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wszystkie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informacje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generowane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oparciu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historyczne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obliczenia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probabilistyczne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bez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oceny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ich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wartości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edukacyjnej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społecznej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etycznej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staje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jasne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jak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niewłaściwe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jest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powierzanie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przyszłości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edukacyjnej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uczniów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790700"/>
            <a:ext cx="16230600" cy="63222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Wyniki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algorytmów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nie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są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w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stanie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w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pełni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odpowiedzieć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indywidualne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sytuacje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które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wpływa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nieskończona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liczba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zmiennych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Tylko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człowiek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może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to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zrobić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przyczynić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się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do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podejmowania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decyzji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wspierany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nie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tylko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przez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sztuczną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inteligencję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ale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także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przez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umiejętności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krytyczne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etyczne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dążąc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do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poszerzenia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możliwości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dla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dobra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wspólnego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</a:p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endParaRPr lang="en-US" sz="28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Poradnictwo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powinno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być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sprawiedliwe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uwzględniać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prawa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studentów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Decyzja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algorytmiczna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ograniczająca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dostęp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do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kursu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do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określonych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grup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narusza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zasady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kształcenia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zawodowego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w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celu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wejścia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rynek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pracy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endParaRPr lang="en-US" sz="28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Podejście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konsekwencjalistyczne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prowadzi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nas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do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rozważenia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długoterminowych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skutków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: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skuteczny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mentoring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przynosi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pozytywne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korzyści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w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kontekście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zatrudnienia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Etyka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troski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przypomina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nam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że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mentoring jest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relacją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edukacyjną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Dla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mentora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staje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się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on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fundamentalny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w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procesie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uczenia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się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ucznia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w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najwłaściwszym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zastosowaniu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zasad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algorytmicznych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endParaRPr lang="en-US" sz="28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Wytyczne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wymagają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aby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ostateczną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decyzję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podejmował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użytkownik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wykorzystując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sztuczną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inteligencję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jednocześnie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umożliwiając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przekształcanie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automatycznych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sugestii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w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sprawiedliwe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dostosowane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do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kontekstu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opcje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pedagogiczne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38225"/>
            <a:ext cx="15046821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TRENER JAKO KRYTYCZNY MEDIATOR DECYZJI ALGORYTMICZNYCH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081712"/>
            <a:ext cx="16230600" cy="629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Ich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odpowiedzialność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jest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wzmocniona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wykorzystanie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Ponieważ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algorytm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nigdy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podejmuje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autonomicznych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decyzji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dydaktycznych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odpowiedzialność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przestrzeganie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instytucjonalnych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standardów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etycznych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spoczywa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ludziach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wielu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poziomach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Pierwszy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poziom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odpowiedzialności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to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nadzór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Obejmuje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zrozumienie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używanego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narzędzia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przynajmniej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ogólnym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zarysie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sposobu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działania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oraz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czynników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wpływających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rekomendacje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Na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podstawie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możliwe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jest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zidentyfikowanie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ewentualnych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ograniczeń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strukturalnych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Ta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ogólna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zdolność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nadzoru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pozwala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zawieszenie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lub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całkowite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odrzucenie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rekomendacji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algorytmicznych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gdy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one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niezgodne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kontekstem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edukacyjnym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Drugi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poziom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dotyczy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weryfikacji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ewentualnej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korekty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Informacje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algorytmiczne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pochodzące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wykorzystywane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celów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doradczych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ewaluacyjnych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certyfikacyjnych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muszą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zostać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poddane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krytycznej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analizie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przed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ich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wykorzystaniem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tym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przypadku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determinuje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decyzji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lecz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wspiera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oferując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szerokie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możliwości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walidacji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Fundamentalną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koncepcją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jest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zasada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odpowiedzialności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zgodnie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którą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wszystkie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decyzje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możliwe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wyjaśnienia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prześledzenia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Jeśli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decyzja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wspierana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negatywnie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wpłynie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proces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lub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odpowiedzialność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zawsze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spoczywa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Tobie,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nauczycielu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Ich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rola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edukacyjna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jako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trenerów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polega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byciu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ludzkim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gwarantem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który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bierze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pełną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odpowiedzialność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decyzje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pedagogiczne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nawet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jeśli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one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wspierane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narzędzia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486060" y="8061722"/>
            <a:ext cx="4361486" cy="1802033"/>
            <a:chOff x="0" y="0"/>
            <a:chExt cx="7646518" cy="3159308"/>
          </a:xfrm>
        </p:grpSpPr>
        <p:sp>
          <p:nvSpPr>
            <p:cNvPr id="5" name="Freeform 5">
              <a:hlinkClick r:id="rId4" tooltip="https://docs.google.com/forms/d/e/1FAIpQLSeALu9IAp-483_0DImQxjhdRbLvcbC4FGnMCrGJEsc1nJJ2fw/viewform?usp=publish-editor"/>
            </p:cNvPr>
            <p:cNvSpPr/>
            <p:nvPr/>
          </p:nvSpPr>
          <p:spPr>
            <a:xfrm>
              <a:off x="0" y="0"/>
              <a:ext cx="7646543" cy="3159257"/>
            </a:xfrm>
            <a:custGeom>
              <a:avLst/>
              <a:gdLst/>
              <a:ahLst/>
              <a:cxnLst/>
              <a:rect l="l" t="t" r="r" b="b"/>
              <a:pathLst>
                <a:path w="7646543" h="3159257">
                  <a:moveTo>
                    <a:pt x="0" y="789814"/>
                  </a:moveTo>
                  <a:lnTo>
                    <a:pt x="6066917" y="789814"/>
                  </a:lnTo>
                  <a:lnTo>
                    <a:pt x="6066917" y="0"/>
                  </a:lnTo>
                  <a:lnTo>
                    <a:pt x="7646543" y="1579629"/>
                  </a:lnTo>
                  <a:lnTo>
                    <a:pt x="6066917" y="3159257"/>
                  </a:lnTo>
                  <a:lnTo>
                    <a:pt x="6066917" y="2369443"/>
                  </a:lnTo>
                  <a:lnTo>
                    <a:pt x="0" y="2369443"/>
                  </a:lnTo>
                  <a:close/>
                </a:path>
              </a:pathLst>
            </a:custGeom>
            <a:solidFill>
              <a:srgbClr val="0070C0"/>
            </a:solidFill>
            <a:ln w="38100" cap="sq">
              <a:solidFill>
                <a:srgbClr val="6B2926"/>
              </a:solidFill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7646518" cy="31688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b="1" u="none" strike="noStrike" dirty="0">
                  <a:solidFill>
                    <a:srgbClr val="FFFFFF"/>
                  </a:solidFill>
                  <a:latin typeface="Lato Bold"/>
                  <a:ea typeface="Lato Bold"/>
                  <a:cs typeface="Lato Bold"/>
                  <a:sym typeface="Lato Bold"/>
                </a:rPr>
                <a:t>Test</a:t>
              </a:r>
            </a:p>
          </p:txBody>
        </p:sp>
      </p:grpSp>
    </p:spTree>
    <p:custDataLst>
      <p:tags r:id="rId1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42437"/>
            <a:ext cx="10701871" cy="1217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830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INTEGRACJA SZTUCZNEJ INTELIGENCJI ZORIENTOWANEJ NA CZŁOWIEKA Z EDUKACJĄ</a:t>
            </a:r>
          </a:p>
        </p:txBody>
      </p:sp>
      <p:sp>
        <p:nvSpPr>
          <p:cNvPr id="3" name="Freeform 3"/>
          <p:cNvSpPr/>
          <p:nvPr/>
        </p:nvSpPr>
        <p:spPr>
          <a:xfrm>
            <a:off x="881796" y="2694367"/>
            <a:ext cx="3795725" cy="5469239"/>
          </a:xfrm>
          <a:custGeom>
            <a:avLst/>
            <a:gdLst/>
            <a:ahLst/>
            <a:cxnLst/>
            <a:rect l="l" t="t" r="r" b="b"/>
            <a:pathLst>
              <a:path w="3795725" h="5469239">
                <a:moveTo>
                  <a:pt x="0" y="0"/>
                </a:moveTo>
                <a:lnTo>
                  <a:pt x="3795724" y="0"/>
                </a:lnTo>
                <a:lnTo>
                  <a:pt x="3795724" y="5469238"/>
                </a:lnTo>
                <a:lnTo>
                  <a:pt x="0" y="54692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TextBox 4"/>
          <p:cNvSpPr txBox="1"/>
          <p:nvPr/>
        </p:nvSpPr>
        <p:spPr>
          <a:xfrm>
            <a:off x="1346276" y="2927183"/>
            <a:ext cx="2833745" cy="2687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071"/>
              </a:lnSpc>
              <a:spcBef>
                <a:spcPct val="0"/>
              </a:spcBef>
            </a:pPr>
            <a:r>
              <a:rPr lang="en-US" sz="1801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POZIOM 1 - NADZÓR</a:t>
            </a:r>
          </a:p>
        </p:txBody>
      </p:sp>
      <p:sp>
        <p:nvSpPr>
          <p:cNvPr id="5" name="Freeform 5"/>
          <p:cNvSpPr/>
          <p:nvPr/>
        </p:nvSpPr>
        <p:spPr>
          <a:xfrm>
            <a:off x="2036062" y="3608778"/>
            <a:ext cx="1363399" cy="1481102"/>
          </a:xfrm>
          <a:custGeom>
            <a:avLst/>
            <a:gdLst/>
            <a:ahLst/>
            <a:cxnLst/>
            <a:rect l="l" t="t" r="r" b="b"/>
            <a:pathLst>
              <a:path w="1363399" h="1481102">
                <a:moveTo>
                  <a:pt x="0" y="0"/>
                </a:moveTo>
                <a:lnTo>
                  <a:pt x="1363399" y="0"/>
                </a:lnTo>
                <a:lnTo>
                  <a:pt x="1363399" y="1481102"/>
                </a:lnTo>
                <a:lnTo>
                  <a:pt x="0" y="148110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TextBox 6"/>
          <p:cNvSpPr txBox="1"/>
          <p:nvPr/>
        </p:nvSpPr>
        <p:spPr>
          <a:xfrm>
            <a:off x="1236364" y="5481075"/>
            <a:ext cx="2962794" cy="19309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61"/>
              </a:lnSpc>
              <a:spcBef>
                <a:spcPct val="0"/>
              </a:spcBef>
            </a:pPr>
            <a:r>
              <a:rPr lang="en-US" sz="1801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Nauczyciele rozumieją, jak działają narzędzia sztucznej inteligencji, znają ich ograniczenia i ignorują sugestie, które nie przystają do rzeczywistego kontekstu edukacyjnego.</a:t>
            </a:r>
          </a:p>
        </p:txBody>
      </p:sp>
      <p:sp>
        <p:nvSpPr>
          <p:cNvPr id="7" name="Freeform 7"/>
          <p:cNvSpPr/>
          <p:nvPr/>
        </p:nvSpPr>
        <p:spPr>
          <a:xfrm>
            <a:off x="4677520" y="2694367"/>
            <a:ext cx="3727278" cy="5469239"/>
          </a:xfrm>
          <a:custGeom>
            <a:avLst/>
            <a:gdLst/>
            <a:ahLst/>
            <a:cxnLst/>
            <a:rect l="l" t="t" r="r" b="b"/>
            <a:pathLst>
              <a:path w="3727278" h="5469239">
                <a:moveTo>
                  <a:pt x="0" y="0"/>
                </a:moveTo>
                <a:lnTo>
                  <a:pt x="3727278" y="0"/>
                </a:lnTo>
                <a:lnTo>
                  <a:pt x="3727278" y="5469238"/>
                </a:lnTo>
                <a:lnTo>
                  <a:pt x="0" y="546923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755" r="-755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8" name="TextBox 8"/>
          <p:cNvSpPr txBox="1"/>
          <p:nvPr/>
        </p:nvSpPr>
        <p:spPr>
          <a:xfrm>
            <a:off x="5144627" y="2927183"/>
            <a:ext cx="2793065" cy="5260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071"/>
              </a:lnSpc>
              <a:spcBef>
                <a:spcPct val="0"/>
              </a:spcBef>
            </a:pPr>
            <a:r>
              <a:rPr lang="en-US" sz="1801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POZIOM 2 – SPRAWDŹ I POPRAW</a:t>
            </a:r>
          </a:p>
        </p:txBody>
      </p:sp>
      <p:sp>
        <p:nvSpPr>
          <p:cNvPr id="9" name="Freeform 9"/>
          <p:cNvSpPr/>
          <p:nvPr/>
        </p:nvSpPr>
        <p:spPr>
          <a:xfrm>
            <a:off x="5872150" y="3623491"/>
            <a:ext cx="1539954" cy="1481102"/>
          </a:xfrm>
          <a:custGeom>
            <a:avLst/>
            <a:gdLst/>
            <a:ahLst/>
            <a:cxnLst/>
            <a:rect l="l" t="t" r="r" b="b"/>
            <a:pathLst>
              <a:path w="1539954" h="1481102">
                <a:moveTo>
                  <a:pt x="0" y="0"/>
                </a:moveTo>
                <a:lnTo>
                  <a:pt x="1539954" y="0"/>
                </a:lnTo>
                <a:lnTo>
                  <a:pt x="1539954" y="1481102"/>
                </a:lnTo>
                <a:lnTo>
                  <a:pt x="0" y="148110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0" name="TextBox 10"/>
          <p:cNvSpPr txBox="1"/>
          <p:nvPr/>
        </p:nvSpPr>
        <p:spPr>
          <a:xfrm>
            <a:off x="5030142" y="5481075"/>
            <a:ext cx="3022034" cy="2479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61"/>
              </a:lnSpc>
              <a:spcBef>
                <a:spcPct val="0"/>
              </a:spcBef>
            </a:pPr>
            <a:r>
              <a:rPr lang="en-US" sz="1801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Wyniki uzyskane za pomocą sztucznej inteligencji (AI) wykorzystywane do oceny, doradztwa lub informacji zwrotnej muszą zostać dokładnie zweryfikowane i zatwierdzone przez trenera. AI wspiera podejmowanie decyzji, a nie je zastępuje.</a:t>
            </a:r>
          </a:p>
        </p:txBody>
      </p:sp>
      <p:sp>
        <p:nvSpPr>
          <p:cNvPr id="11" name="Freeform 11"/>
          <p:cNvSpPr/>
          <p:nvPr/>
        </p:nvSpPr>
        <p:spPr>
          <a:xfrm>
            <a:off x="8606734" y="2694367"/>
            <a:ext cx="3614985" cy="5469239"/>
          </a:xfrm>
          <a:custGeom>
            <a:avLst/>
            <a:gdLst/>
            <a:ahLst/>
            <a:cxnLst/>
            <a:rect l="l" t="t" r="r" b="b"/>
            <a:pathLst>
              <a:path w="3614985" h="5469239">
                <a:moveTo>
                  <a:pt x="0" y="0"/>
                </a:moveTo>
                <a:lnTo>
                  <a:pt x="3614984" y="0"/>
                </a:lnTo>
                <a:lnTo>
                  <a:pt x="3614984" y="5469238"/>
                </a:lnTo>
                <a:lnTo>
                  <a:pt x="0" y="546923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767" r="-2231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2" name="TextBox 12"/>
          <p:cNvSpPr txBox="1"/>
          <p:nvPr/>
        </p:nvSpPr>
        <p:spPr>
          <a:xfrm>
            <a:off x="8906642" y="2927183"/>
            <a:ext cx="3154521" cy="525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070"/>
              </a:lnSpc>
              <a:spcBef>
                <a:spcPct val="0"/>
              </a:spcBef>
            </a:pPr>
            <a:r>
              <a:rPr lang="en-US" sz="18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POZIOM 3 - ODPOWIEDZIALNOŚĆ</a:t>
            </a:r>
          </a:p>
        </p:txBody>
      </p:sp>
      <p:sp>
        <p:nvSpPr>
          <p:cNvPr id="13" name="Freeform 13"/>
          <p:cNvSpPr/>
          <p:nvPr/>
        </p:nvSpPr>
        <p:spPr>
          <a:xfrm>
            <a:off x="9560875" y="3623491"/>
            <a:ext cx="1706701" cy="1481102"/>
          </a:xfrm>
          <a:custGeom>
            <a:avLst/>
            <a:gdLst/>
            <a:ahLst/>
            <a:cxnLst/>
            <a:rect l="l" t="t" r="r" b="b"/>
            <a:pathLst>
              <a:path w="1706701" h="1481102">
                <a:moveTo>
                  <a:pt x="0" y="0"/>
                </a:moveTo>
                <a:lnTo>
                  <a:pt x="1706701" y="0"/>
                </a:lnTo>
                <a:lnTo>
                  <a:pt x="1706701" y="1481102"/>
                </a:lnTo>
                <a:lnTo>
                  <a:pt x="0" y="148110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4" name="TextBox 14"/>
          <p:cNvSpPr txBox="1"/>
          <p:nvPr/>
        </p:nvSpPr>
        <p:spPr>
          <a:xfrm>
            <a:off x="8906642" y="5481075"/>
            <a:ext cx="3015168" cy="2205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61"/>
              </a:lnSpc>
              <a:spcBef>
                <a:spcPct val="0"/>
              </a:spcBef>
            </a:pPr>
            <a:r>
              <a:rPr lang="en-US" sz="1801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Decyzje podejmowane przy pomocy sztucznej inteligencji muszą być możliwe do opanowania i wytłumaczenia; odpowiedzialność za ich konsekwencje zawsze spoczywa na nauczycielach i instytucjach.</a:t>
            </a:r>
          </a:p>
        </p:txBody>
      </p:sp>
      <p:sp>
        <p:nvSpPr>
          <p:cNvPr id="15" name="Freeform 15"/>
          <p:cNvSpPr/>
          <p:nvPr/>
        </p:nvSpPr>
        <p:spPr>
          <a:xfrm>
            <a:off x="12574143" y="2927183"/>
            <a:ext cx="5566236" cy="5249915"/>
          </a:xfrm>
          <a:custGeom>
            <a:avLst/>
            <a:gdLst/>
            <a:ahLst/>
            <a:cxnLst/>
            <a:rect l="l" t="t" r="r" b="b"/>
            <a:pathLst>
              <a:path w="5566236" h="3033598">
                <a:moveTo>
                  <a:pt x="0" y="0"/>
                </a:moveTo>
                <a:lnTo>
                  <a:pt x="5566236" y="0"/>
                </a:lnTo>
                <a:lnTo>
                  <a:pt x="5566236" y="3033598"/>
                </a:lnTo>
                <a:lnTo>
                  <a:pt x="0" y="30335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6" name="TextBox 16"/>
          <p:cNvSpPr txBox="1"/>
          <p:nvPr/>
        </p:nvSpPr>
        <p:spPr>
          <a:xfrm>
            <a:off x="12875951" y="3760776"/>
            <a:ext cx="5097264" cy="3847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20"/>
              </a:lnSpc>
              <a:spcBef>
                <a:spcPct val="0"/>
              </a:spcBef>
            </a:pP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Sztuczna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inteligencja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nie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jest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bytem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moralnym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ani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nie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jest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zdolna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do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podejmowania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decyzji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; w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związku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z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tym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nauczyciele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muszą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wykazywać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się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odpowiedzialnością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ludzką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poprzez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krytyczny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nadzór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analizę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wyników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odpowiedzialne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podejmowanie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decyzji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integrowanie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technologii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z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osądem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kontekstowym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pedagogicznym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06643" y="1830705"/>
            <a:ext cx="5724664" cy="6749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600"/>
              </a:lnSpc>
              <a:spcBef>
                <a:spcPct val="0"/>
              </a:spcBef>
            </a:pPr>
            <a:r>
              <a:rPr lang="en-US" sz="66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JEDNOSTKA 4: </a:t>
            </a:r>
          </a:p>
          <a:p>
            <a:pPr marL="0" lvl="0" indent="0" algn="l">
              <a:lnSpc>
                <a:spcPts val="6600"/>
              </a:lnSpc>
              <a:spcBef>
                <a:spcPct val="0"/>
              </a:spcBef>
            </a:pPr>
            <a:r>
              <a:rPr lang="en-US" sz="66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WZMOCNIENIE KOMPETENCJI CYFROWYCH I MEDIALNYCH W CELU KRYTYCZNEJ OCENY SZTUCZNEJ INTELIGENCJI.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7489098" y="1153392"/>
            <a:ext cx="10767727" cy="7962033"/>
            <a:chOff x="0" y="0"/>
            <a:chExt cx="14356969" cy="106160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356969" cy="10616057"/>
            </a:xfrm>
            <a:custGeom>
              <a:avLst/>
              <a:gdLst/>
              <a:ahLst/>
              <a:cxnLst/>
              <a:rect l="l" t="t" r="r" b="b"/>
              <a:pathLst>
                <a:path w="14356969" h="10616057">
                  <a:moveTo>
                    <a:pt x="0" y="0"/>
                  </a:moveTo>
                  <a:lnTo>
                    <a:pt x="14356969" y="0"/>
                  </a:lnTo>
                  <a:lnTo>
                    <a:pt x="14356969" y="10616057"/>
                  </a:lnTo>
                  <a:lnTo>
                    <a:pt x="0" y="10616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430" r="-736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638300"/>
            <a:ext cx="16230600" cy="3691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Umiejętności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cyfrowe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medialne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oznaczają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większego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polegania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sztucznej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inteligencji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, ale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raczej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większą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pewność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co do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własnej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profesjonalnej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oceny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.</a:t>
            </a:r>
          </a:p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"/>
            </a:endParaRPr>
          </a:p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Zgodnie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z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tym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, co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powiedziano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wcześniej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, ta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jednostka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integruje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wcześniejsze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informacje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, po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analizie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decyzji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modeli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etycznych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uprzedzeń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koncentruje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się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przekrojowej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kompetencji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stosowania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wiedzy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codziennej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praktyce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Stabilność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cyfrowa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medialna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staje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się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podstawową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kompetencją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dla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osądu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etycznego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,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kompetencją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pomocniczą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.</a:t>
            </a:r>
          </a:p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"/>
            </a:endParaRPr>
          </a:p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tym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kontekście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rozwój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kompetencji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cyfrowych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medialnych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odniesieniu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do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systemów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sztucznej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inteligencji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w ich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różnych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formach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ma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być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specjalistyczną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umiejętnością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techniczną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lecz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raczej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profesjonalną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kluczową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umiejętnością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dla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trenerów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kształcenia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ustawicznego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2383047" y="5769102"/>
            <a:ext cx="4876253" cy="4777172"/>
            <a:chOff x="0" y="0"/>
            <a:chExt cx="7370940" cy="722116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370953" cy="7221220"/>
            </a:xfrm>
            <a:custGeom>
              <a:avLst/>
              <a:gdLst/>
              <a:ahLst/>
              <a:cxnLst/>
              <a:rect l="l" t="t" r="r" b="b"/>
              <a:pathLst>
                <a:path w="7370953" h="7221220">
                  <a:moveTo>
                    <a:pt x="0" y="0"/>
                  </a:moveTo>
                  <a:lnTo>
                    <a:pt x="7370953" y="0"/>
                  </a:lnTo>
                  <a:lnTo>
                    <a:pt x="7370953" y="7221220"/>
                  </a:lnTo>
                  <a:lnTo>
                    <a:pt x="0" y="72212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5796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6237714"/>
            <a:ext cx="10923020" cy="1832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2900" indent="-342900" algn="just">
              <a:lnSpc>
                <a:spcPts val="288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Świadome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zrozumienie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informacji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dostarczanych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przez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sztuczną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inteligencję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.</a:t>
            </a:r>
          </a:p>
          <a:p>
            <a:pPr marL="342900" indent="-342900" algn="just">
              <a:lnSpc>
                <a:spcPts val="288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Ważne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jest, aby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dokonać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tego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rozróżnienia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mając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do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czynienia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z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informacjami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poradami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lub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podejmowaniem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decyzji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kontekście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edukacyjnym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.</a:t>
            </a:r>
          </a:p>
          <a:p>
            <a:pPr marL="342900" indent="-342900" algn="just">
              <a:lnSpc>
                <a:spcPts val="288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Wiedza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tym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kiedy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jak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przyjąć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rolę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kluczowego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mediatora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między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technologią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procesami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edukacyjnymi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38225"/>
            <a:ext cx="11236567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ZROZUMIENIE, JAK MYŚLI SZTUCZNA INTELIGENCJA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1970948"/>
            <a:ext cx="16230600" cy="33196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Aby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odpowiedzialnie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wykorzystywać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inteligencję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edukacji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zawodowej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technicznej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nauczyciele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muszą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zrozumieć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jak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działają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systemy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AI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jakie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ich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ograniczenia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Większość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narzędzi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edukacyjnych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(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automatyczne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oceny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systemy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adaptacyjne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chatboty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tekstowe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informacje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zwrotne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)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opiera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statystycznych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modelach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uczenia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maszynowego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Systemy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analizują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duże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ilości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danych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generują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odpowiedzi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probabilistyczne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czyli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statystycznie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prawdopodobne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ale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niekoniecznie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poprawne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lub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dobrze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uzasadnione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wyniki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algn="just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Należy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pamiętać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że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inteligencja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rozumie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znaczenia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treści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działa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poprzez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matematyczne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korelacje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między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słowami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danymi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interpretując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wartości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edukacyjnych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kontekstu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ani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intencji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Dlatego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dobrze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sformułowana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odpowiedź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niekoniecznie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oznacza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zrozumienie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pedagogiczne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  <p:sp>
        <p:nvSpPr>
          <p:cNvPr id="4" name="Freeform 4"/>
          <p:cNvSpPr/>
          <p:nvPr/>
        </p:nvSpPr>
        <p:spPr>
          <a:xfrm>
            <a:off x="3657600" y="5614460"/>
            <a:ext cx="8607667" cy="3781311"/>
          </a:xfrm>
          <a:custGeom>
            <a:avLst/>
            <a:gdLst/>
            <a:ahLst/>
            <a:cxnLst/>
            <a:rect l="l" t="t" r="r" b="b"/>
            <a:pathLst>
              <a:path w="6938185" h="3781311">
                <a:moveTo>
                  <a:pt x="0" y="0"/>
                </a:moveTo>
                <a:lnTo>
                  <a:pt x="6938185" y="0"/>
                </a:lnTo>
                <a:lnTo>
                  <a:pt x="6938185" y="3781311"/>
                </a:lnTo>
                <a:lnTo>
                  <a:pt x="0" y="37813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TextBox 5"/>
          <p:cNvSpPr txBox="1"/>
          <p:nvPr/>
        </p:nvSpPr>
        <p:spPr>
          <a:xfrm>
            <a:off x="3922833" y="6312481"/>
            <a:ext cx="8077199" cy="23852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079"/>
              </a:lnSpc>
              <a:spcBef>
                <a:spcPct val="0"/>
              </a:spcBef>
            </a:pP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Sztuczna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inteligencja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generuje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probabilistyczne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wyniki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bez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zrozumienia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semantyki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często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z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ograniczoną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przejrzystością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podczas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gdy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nauczyciele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interpretują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kontekst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historię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potrzeby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uczniów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co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sprawia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że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​​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osąd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pedagogiczny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jest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wyłącznie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ludzką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odpowiedzialnością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638300"/>
            <a:ext cx="16230600" cy="5206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Z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drugiej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strony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trener-człowiek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dokonuje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oceny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biorąc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pod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uwagę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:</a:t>
            </a:r>
          </a:p>
          <a:p>
            <a:pPr marL="457200" indent="-457200" algn="just">
              <a:lnSpc>
                <a:spcPts val="288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rgbClr val="000000"/>
                </a:solidFill>
                <a:latin typeface="Lato Light"/>
                <a:sym typeface="Lato Bold"/>
              </a:rPr>
              <a:t>Kontekst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Bold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Bold"/>
              </a:rPr>
              <a:t>edukacyjny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Bold"/>
              </a:rPr>
              <a:t>.</a:t>
            </a:r>
          </a:p>
          <a:p>
            <a:pPr marL="457200" indent="-457200" algn="just">
              <a:lnSpc>
                <a:spcPts val="288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rgbClr val="000000"/>
                </a:solidFill>
                <a:latin typeface="Lato Light"/>
                <a:sym typeface="Lato Bold"/>
              </a:rPr>
              <a:t>Doświadczenie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Bold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Bold"/>
              </a:rPr>
              <a:t>zawodowe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Bold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Bold"/>
              </a:rPr>
              <a:t>uczestników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Bold"/>
              </a:rPr>
              <a:t>.</a:t>
            </a:r>
          </a:p>
          <a:p>
            <a:pPr marL="457200" indent="-457200" algn="just">
              <a:lnSpc>
                <a:spcPts val="288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rgbClr val="000000"/>
                </a:solidFill>
                <a:latin typeface="Lato Light"/>
                <a:sym typeface="Lato Bold"/>
              </a:rPr>
              <a:t>Trudności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Bold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Bold"/>
              </a:rPr>
              <a:t>indywidualne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Bold"/>
              </a:rPr>
              <a:t>.</a:t>
            </a:r>
          </a:p>
          <a:p>
            <a:pPr marL="457200" indent="-457200" algn="just">
              <a:lnSpc>
                <a:spcPts val="288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Lato Light"/>
                <a:sym typeface="Lato Bold"/>
              </a:rPr>
              <a:t>Cele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Bold"/>
              </a:rPr>
              <a:t>edukacyjne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Bold"/>
              </a:rPr>
              <a:t>.</a:t>
            </a:r>
          </a:p>
          <a:p>
            <a:pPr marL="457200" indent="-457200" algn="just">
              <a:lnSpc>
                <a:spcPts val="288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rgbClr val="000000"/>
                </a:solidFill>
                <a:latin typeface="Lato Light"/>
                <a:sym typeface="Lato Bold"/>
              </a:rPr>
              <a:t>Kryteria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Bold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Bold"/>
              </a:rPr>
              <a:t>równości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Bold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Bold"/>
              </a:rPr>
              <a:t>i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Bold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Bold"/>
              </a:rPr>
              <a:t>adekwatności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Bold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Bold"/>
              </a:rPr>
              <a:t>edukacyjnej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Bold"/>
              </a:rPr>
              <a:t>.</a:t>
            </a:r>
          </a:p>
          <a:p>
            <a:pPr algn="just">
              <a:lnSpc>
                <a:spcPts val="288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0000"/>
              </a:solidFill>
              <a:latin typeface="Lato Light"/>
              <a:sym typeface="Lato Bold"/>
            </a:endParaRPr>
          </a:p>
          <a:p>
            <a:pPr algn="just">
              <a:lnSpc>
                <a:spcPts val="2880"/>
              </a:lnSpc>
              <a:spcBef>
                <a:spcPct val="0"/>
              </a:spcBef>
            </a:pPr>
            <a:endParaRPr lang="en-US" sz="2800" dirty="0">
              <a:solidFill>
                <a:srgbClr val="000000"/>
              </a:solidFill>
              <a:latin typeface="Lato Light"/>
              <a:sym typeface="Lato Bold"/>
            </a:endParaRPr>
          </a:p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Co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więcej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jak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wspomniano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w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poprzednich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rozdziałach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wiele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systemów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AI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działa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zasadzie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„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czarnej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skrzynki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”, co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oznacza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że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​​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nie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zawsze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jest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jasne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dlaczego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generują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określone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zalecenia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lub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odpowiedzi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algn="just">
              <a:lnSpc>
                <a:spcPts val="2880"/>
              </a:lnSpc>
              <a:spcBef>
                <a:spcPct val="0"/>
              </a:spcBef>
            </a:pPr>
            <a:endParaRPr lang="en-US" sz="28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Z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tego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powodu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Twój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krytyczny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nadzór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jako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instruktora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jest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niezbędny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: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tylko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Ty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możesz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ocenić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czy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wyniki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sztucznej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inteligencji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są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rzeczywiście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odpowiednie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z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pedagogicznego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punktu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widzenia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Sztuczna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inteligencja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może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wspomagać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proces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szkolenia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ale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nie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zastępuje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Twojej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oceny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pedagogicznej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14350" y="723900"/>
            <a:ext cx="17259300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OCENA WIARYGODNOŚCI INFORMACJI GENEROWANYCH PRZEZ SZTUCZNĄ INTELIGENCJĘ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14400" y="1790700"/>
            <a:ext cx="16230600" cy="22039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kształceniu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ustawicznym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systemy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coraz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częściej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wykorzystywane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generowania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treści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dostarczania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informacji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zwrotnych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wspierania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procesu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uczenia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Należy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jednak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pamiętać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że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inteligencja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weryfikuje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dokładności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informacji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lecz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tworzy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teksty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oparciu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prawdopodobieństwo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językowe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dostępne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dane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algn="just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Z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powodu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pozornie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kompletne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przekonujące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odpowiedzi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mogą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być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niedokładne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niekompletne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lub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nieaktualne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Jak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dowiedzieliśmy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jednostce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2,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zjawisko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to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nazywa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„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halucynacjami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”.</a:t>
            </a: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D61921CC-E417-15B4-0B7C-33F7FC40FEE4}"/>
              </a:ext>
            </a:extLst>
          </p:cNvPr>
          <p:cNvSpPr txBox="1"/>
          <p:nvPr/>
        </p:nvSpPr>
        <p:spPr>
          <a:xfrm>
            <a:off x="911352" y="4415664"/>
            <a:ext cx="10287000" cy="55510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Aby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odpowiedzialnie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korzystać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ze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konieczne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jest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przyjęcie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pewnych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strategii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weryfikacji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:</a:t>
            </a:r>
          </a:p>
          <a:p>
            <a:pPr lvl="1" indent="-457200" algn="just">
              <a:lnSpc>
                <a:spcPts val="288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Porównaj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źródła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traktuj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odpowiedzi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AI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jako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wstępne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hipotezy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weryfikuj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je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oparciu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dokumenty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instytucjonalne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standardy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zawodowe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literaturę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naukową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lub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oficjalne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regulacje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lvl="1" indent="-457200" algn="just">
              <a:lnSpc>
                <a:spcPts val="288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Sprawdź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cytowania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brak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jasnych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źródeł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lub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odniesień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może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być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oznaką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ryzyka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lvl="1" indent="-457200" algn="just">
              <a:lnSpc>
                <a:spcPts val="288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Rozpoznawanie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możliwych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halucynacji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: Jest to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raczej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niejasna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bezpieczna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odpowiedź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ale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ogólne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odpowiedzi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bez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podawania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źródeł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zawsze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należy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zweryfikować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lvl="1" indent="-457200" algn="just">
              <a:lnSpc>
                <a:spcPts val="288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Sprawdź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czy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informacje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kompletne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aktualne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modele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mogą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uwzględniać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zmian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przepisach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lub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niedawnych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wydarzeń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marL="0" lvl="1" indent="-217170"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inteligencja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może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wspomagać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działania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szkoleniowe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jednak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za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myślenie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krytyczne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weryfikację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informacji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odpowiada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instruktor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  <p:sp>
        <p:nvSpPr>
          <p:cNvPr id="7" name="Freeform 4">
            <a:extLst>
              <a:ext uri="{FF2B5EF4-FFF2-40B4-BE49-F238E27FC236}">
                <a16:creationId xmlns:a16="http://schemas.microsoft.com/office/drawing/2014/main" id="{B7709380-9C8D-6A4B-4871-78D8DE39D646}"/>
              </a:ext>
            </a:extLst>
          </p:cNvPr>
          <p:cNvSpPr/>
          <p:nvPr/>
        </p:nvSpPr>
        <p:spPr>
          <a:xfrm>
            <a:off x="12268200" y="3994637"/>
            <a:ext cx="4876800" cy="5797063"/>
          </a:xfrm>
          <a:custGeom>
            <a:avLst/>
            <a:gdLst/>
            <a:ahLst/>
            <a:cxnLst/>
            <a:rect l="l" t="t" r="r" b="b"/>
            <a:pathLst>
              <a:path w="7078086" h="3857557">
                <a:moveTo>
                  <a:pt x="0" y="0"/>
                </a:moveTo>
                <a:lnTo>
                  <a:pt x="7078086" y="0"/>
                </a:lnTo>
                <a:lnTo>
                  <a:pt x="7078086" y="3857556"/>
                </a:lnTo>
                <a:lnTo>
                  <a:pt x="0" y="38575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26C29C43-5989-22B6-6A1E-8F9818A25746}"/>
              </a:ext>
            </a:extLst>
          </p:cNvPr>
          <p:cNvSpPr txBox="1"/>
          <p:nvPr/>
        </p:nvSpPr>
        <p:spPr>
          <a:xfrm>
            <a:off x="12633633" y="4732155"/>
            <a:ext cx="4373233" cy="43729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079"/>
              </a:lnSpc>
              <a:spcBef>
                <a:spcPct val="0"/>
              </a:spcBef>
            </a:pP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Sztuczna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inteligencja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generuje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wiarygodne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ale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niezweryfikowane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informacje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które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mogą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zawierać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halucynacje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lub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nieaktualne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treści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Nauczyciele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powinni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porównywać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źródła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uwzględniać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kontekst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krytycznie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weryfikować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wyniki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zanim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wykorzystają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je w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celach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edukacyjnych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190950" y="1315001"/>
            <a:ext cx="4453901" cy="1934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800"/>
              </a:lnSpc>
              <a:spcBef>
                <a:spcPct val="0"/>
              </a:spcBef>
            </a:pPr>
            <a:r>
              <a:rPr lang="en-US" sz="3800" u="none" strike="noStrike" spc="76">
                <a:solidFill>
                  <a:srgbClr val="000001"/>
                </a:solidFill>
                <a:latin typeface="Lato"/>
                <a:ea typeface="Lato"/>
                <a:cs typeface="Lato"/>
                <a:sym typeface="Lato"/>
              </a:rPr>
              <a:t>BŁĘDY I DEZINFORMACJA W SZTUCZNEJ INTELIGENCJI</a:t>
            </a:r>
          </a:p>
        </p:txBody>
      </p:sp>
      <p:sp>
        <p:nvSpPr>
          <p:cNvPr id="3" name="Freeform 3"/>
          <p:cNvSpPr/>
          <p:nvPr/>
        </p:nvSpPr>
        <p:spPr>
          <a:xfrm>
            <a:off x="12190950" y="3249846"/>
            <a:ext cx="4232628" cy="226748"/>
          </a:xfrm>
          <a:custGeom>
            <a:avLst/>
            <a:gdLst/>
            <a:ahLst/>
            <a:cxnLst/>
            <a:rect l="l" t="t" r="r" b="b"/>
            <a:pathLst>
              <a:path w="4232628" h="226748">
                <a:moveTo>
                  <a:pt x="0" y="0"/>
                </a:moveTo>
                <a:lnTo>
                  <a:pt x="4232629" y="0"/>
                </a:lnTo>
                <a:lnTo>
                  <a:pt x="4232629" y="226748"/>
                </a:lnTo>
                <a:lnTo>
                  <a:pt x="0" y="2267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TextBox 4"/>
          <p:cNvSpPr txBox="1"/>
          <p:nvPr/>
        </p:nvSpPr>
        <p:spPr>
          <a:xfrm>
            <a:off x="12315007" y="3524219"/>
            <a:ext cx="3984516" cy="1274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34"/>
              </a:lnSpc>
              <a:spcBef>
                <a:spcPct val="0"/>
              </a:spcBef>
            </a:pPr>
            <a:r>
              <a:rPr lang="en-US" sz="2534" u="none" strike="noStrike" spc="50">
                <a:solidFill>
                  <a:srgbClr val="C0C0C0"/>
                </a:solidFill>
                <a:latin typeface="Lato"/>
                <a:ea typeface="Lato"/>
                <a:cs typeface="Lato"/>
                <a:sym typeface="Lato"/>
              </a:rPr>
              <a:t>SĄ TO UPRZEDZENIA, STEREOTYPY I ALGORYTMICZNE DEZINFORMACJE.</a:t>
            </a:r>
          </a:p>
        </p:txBody>
      </p:sp>
      <p:sp>
        <p:nvSpPr>
          <p:cNvPr id="5" name="Freeform 5"/>
          <p:cNvSpPr/>
          <p:nvPr/>
        </p:nvSpPr>
        <p:spPr>
          <a:xfrm>
            <a:off x="12610854" y="4721062"/>
            <a:ext cx="3182869" cy="957380"/>
          </a:xfrm>
          <a:custGeom>
            <a:avLst/>
            <a:gdLst/>
            <a:ahLst/>
            <a:cxnLst/>
            <a:rect l="l" t="t" r="r" b="b"/>
            <a:pathLst>
              <a:path w="3182869" h="957380">
                <a:moveTo>
                  <a:pt x="0" y="0"/>
                </a:moveTo>
                <a:lnTo>
                  <a:pt x="3182869" y="0"/>
                </a:lnTo>
                <a:lnTo>
                  <a:pt x="3182869" y="957380"/>
                </a:lnTo>
                <a:lnTo>
                  <a:pt x="0" y="95738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Freeform 6"/>
          <p:cNvSpPr/>
          <p:nvPr/>
        </p:nvSpPr>
        <p:spPr>
          <a:xfrm>
            <a:off x="12291727" y="5569267"/>
            <a:ext cx="856603" cy="957380"/>
          </a:xfrm>
          <a:custGeom>
            <a:avLst/>
            <a:gdLst/>
            <a:ahLst/>
            <a:cxnLst/>
            <a:rect l="l" t="t" r="r" b="b"/>
            <a:pathLst>
              <a:path w="856603" h="957380">
                <a:moveTo>
                  <a:pt x="0" y="0"/>
                </a:moveTo>
                <a:lnTo>
                  <a:pt x="856603" y="0"/>
                </a:lnTo>
                <a:lnTo>
                  <a:pt x="856603" y="957380"/>
                </a:lnTo>
                <a:lnTo>
                  <a:pt x="0" y="95738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TextBox 7"/>
          <p:cNvSpPr txBox="1"/>
          <p:nvPr/>
        </p:nvSpPr>
        <p:spPr>
          <a:xfrm>
            <a:off x="12233883" y="5853647"/>
            <a:ext cx="972292" cy="445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00"/>
              </a:lnSpc>
              <a:spcBef>
                <a:spcPct val="0"/>
              </a:spcBef>
            </a:pPr>
            <a:r>
              <a:rPr lang="en-US" sz="3300" u="none" strike="noStrike" spc="66">
                <a:solidFill>
                  <a:srgbClr val="000001"/>
                </a:solidFill>
                <a:latin typeface="Lato"/>
                <a:ea typeface="Lato"/>
                <a:cs typeface="Lato"/>
                <a:sym typeface="Lato"/>
              </a:rPr>
              <a:t>NIE</a:t>
            </a:r>
          </a:p>
        </p:txBody>
      </p:sp>
      <p:sp>
        <p:nvSpPr>
          <p:cNvPr id="8" name="Freeform 8"/>
          <p:cNvSpPr/>
          <p:nvPr/>
        </p:nvSpPr>
        <p:spPr>
          <a:xfrm>
            <a:off x="15357023" y="5569267"/>
            <a:ext cx="856603" cy="957380"/>
          </a:xfrm>
          <a:custGeom>
            <a:avLst/>
            <a:gdLst/>
            <a:ahLst/>
            <a:cxnLst/>
            <a:rect l="l" t="t" r="r" b="b"/>
            <a:pathLst>
              <a:path w="856603" h="957380">
                <a:moveTo>
                  <a:pt x="0" y="0"/>
                </a:moveTo>
                <a:lnTo>
                  <a:pt x="856604" y="0"/>
                </a:lnTo>
                <a:lnTo>
                  <a:pt x="856604" y="957380"/>
                </a:lnTo>
                <a:lnTo>
                  <a:pt x="0" y="95738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9" name="TextBox 9"/>
          <p:cNvSpPr txBox="1"/>
          <p:nvPr/>
        </p:nvSpPr>
        <p:spPr>
          <a:xfrm>
            <a:off x="15076838" y="5661777"/>
            <a:ext cx="1433769" cy="864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00"/>
              </a:lnSpc>
              <a:spcBef>
                <a:spcPct val="0"/>
              </a:spcBef>
            </a:pPr>
            <a:r>
              <a:rPr lang="en-US" sz="3300" u="none" strike="noStrike" spc="66" dirty="0">
                <a:solidFill>
                  <a:srgbClr val="000001"/>
                </a:solidFill>
                <a:latin typeface="Lato"/>
                <a:ea typeface="Lato"/>
                <a:cs typeface="Lato"/>
                <a:sym typeface="Lato"/>
              </a:rPr>
              <a:t>KARTA SIM</a:t>
            </a:r>
          </a:p>
        </p:txBody>
      </p:sp>
      <p:sp>
        <p:nvSpPr>
          <p:cNvPr id="10" name="Freeform 10"/>
          <p:cNvSpPr/>
          <p:nvPr/>
        </p:nvSpPr>
        <p:spPr>
          <a:xfrm>
            <a:off x="11552697" y="6627424"/>
            <a:ext cx="2443839" cy="1167332"/>
          </a:xfrm>
          <a:custGeom>
            <a:avLst/>
            <a:gdLst/>
            <a:ahLst/>
            <a:cxnLst/>
            <a:rect l="l" t="t" r="r" b="b"/>
            <a:pathLst>
              <a:path w="2443839" h="1167332">
                <a:moveTo>
                  <a:pt x="0" y="0"/>
                </a:moveTo>
                <a:lnTo>
                  <a:pt x="2443839" y="0"/>
                </a:lnTo>
                <a:lnTo>
                  <a:pt x="2443839" y="1167332"/>
                </a:lnTo>
                <a:lnTo>
                  <a:pt x="0" y="116733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1" name="TextBox 11"/>
          <p:cNvSpPr txBox="1"/>
          <p:nvPr/>
        </p:nvSpPr>
        <p:spPr>
          <a:xfrm>
            <a:off x="11687780" y="6776115"/>
            <a:ext cx="2064498" cy="869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300"/>
              </a:lnSpc>
              <a:spcBef>
                <a:spcPct val="0"/>
              </a:spcBef>
            </a:pPr>
            <a:r>
              <a:rPr lang="en-US" sz="2000" b="1" u="none" strike="noStrike" spc="40">
                <a:solidFill>
                  <a:srgbClr val="000001"/>
                </a:solidFill>
                <a:latin typeface="Lato Bold"/>
                <a:ea typeface="Lato Bold"/>
                <a:cs typeface="Lato Bold"/>
                <a:sym typeface="Lato Bold"/>
              </a:rPr>
              <a:t>Są to sporadyczne anomalie.</a:t>
            </a:r>
          </a:p>
        </p:txBody>
      </p:sp>
      <p:sp>
        <p:nvSpPr>
          <p:cNvPr id="12" name="Freeform 12"/>
          <p:cNvSpPr/>
          <p:nvPr/>
        </p:nvSpPr>
        <p:spPr>
          <a:xfrm>
            <a:off x="14517216" y="6627424"/>
            <a:ext cx="2435441" cy="1167332"/>
          </a:xfrm>
          <a:custGeom>
            <a:avLst/>
            <a:gdLst/>
            <a:ahLst/>
            <a:cxnLst/>
            <a:rect l="l" t="t" r="r" b="b"/>
            <a:pathLst>
              <a:path w="2435441" h="1167332">
                <a:moveTo>
                  <a:pt x="0" y="0"/>
                </a:moveTo>
                <a:lnTo>
                  <a:pt x="2435441" y="0"/>
                </a:lnTo>
                <a:lnTo>
                  <a:pt x="2435441" y="1167332"/>
                </a:lnTo>
                <a:lnTo>
                  <a:pt x="0" y="116733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3" name="TextBox 13"/>
          <p:cNvSpPr txBox="1"/>
          <p:nvPr/>
        </p:nvSpPr>
        <p:spPr>
          <a:xfrm>
            <a:off x="14834915" y="6768851"/>
            <a:ext cx="1900820" cy="869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300"/>
              </a:lnSpc>
              <a:spcBef>
                <a:spcPct val="0"/>
              </a:spcBef>
            </a:pPr>
            <a:r>
              <a:rPr lang="en-US" sz="2000" b="1" u="none" strike="noStrike" spc="40">
                <a:solidFill>
                  <a:srgbClr val="000001"/>
                </a:solidFill>
                <a:latin typeface="Lato Bold"/>
                <a:ea typeface="Lato Bold"/>
                <a:cs typeface="Lato Bold"/>
                <a:sym typeface="Lato Bold"/>
              </a:rPr>
              <a:t>Ale ograniczenia strukturalne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8700" y="1038225"/>
            <a:ext cx="7160404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DEZINFORMACJA ALGORYTMICZNA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2189607"/>
            <a:ext cx="9414985" cy="55510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indent="0">
              <a:lnSpc>
                <a:spcPts val="288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Innym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ryzykiem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którego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należy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lekceważyć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jest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dezinformacja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algorytmiczna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Ma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miejsce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gdy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inteligencja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generuje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niedokładną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uproszczoną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lub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wprowadzającą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błąd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treść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stawiając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spójność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statystyczną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ponad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prawdę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lvl="0" indent="0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lvl="0" indent="0">
              <a:lnSpc>
                <a:spcPts val="288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Niektóre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znaki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ostrzegawcze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mogą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obejmować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:</a:t>
            </a:r>
          </a:p>
          <a:p>
            <a:pPr lvl="1" indent="-457200">
              <a:lnSpc>
                <a:spcPts val="288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Wyniki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które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wielokrotnie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szkodzą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tym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samym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grupom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lvl="1" indent="-457200">
              <a:lnSpc>
                <a:spcPts val="288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Niejasne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klasyfikacje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lub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oceny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lvl="1" indent="-457200">
              <a:lnSpc>
                <a:spcPts val="288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Zalecenia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ignorujące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indywidualny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rozwój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ucznia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lvl="0" indent="0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marL="0" lvl="1" indent="0">
              <a:lnSpc>
                <a:spcPts val="288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Badania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pokazują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że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błędy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zależą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tylko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od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algorytmu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ale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także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od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interakcji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między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danymi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modelem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kontekstem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użycia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Wasz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krytyczny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nadzór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jako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instruktorów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jest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niezbędny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identyfikacji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błędów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oceny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pedagogicznej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przydatności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wyników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generowanych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przez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inteligencję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001000" y="3314700"/>
            <a:ext cx="9250337" cy="3347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indent="0" algn="ctr">
              <a:lnSpc>
                <a:spcPts val="2880"/>
              </a:lnSpc>
              <a:spcBef>
                <a:spcPct val="0"/>
              </a:spcBef>
            </a:pP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Zastosowanie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umiejętności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korzystania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 z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mediów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 w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kontekście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sztucznej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inteligencji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wiąże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się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 z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rozwojem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umiejętności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krytycznej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interpretacji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treści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tworzonych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lub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przekazywanych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przez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systemy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sztucznej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inteligencji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</a:p>
          <a:p>
            <a:pPr lvl="0" indent="0" algn="ctr">
              <a:lnSpc>
                <a:spcPts val="2880"/>
              </a:lnSpc>
              <a:spcBef>
                <a:spcPct val="0"/>
              </a:spcBef>
            </a:pPr>
            <a:endParaRPr lang="en-US" sz="32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lvl="0" indent="0" algn="ctr">
              <a:lnSpc>
                <a:spcPts val="2880"/>
              </a:lnSpc>
              <a:spcBef>
                <a:spcPct val="0"/>
              </a:spcBef>
            </a:pP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Nie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chodzi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tylko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 o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korzystanie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 z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narzędzi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, ale o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zrozumienie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, jak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czytać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oceniać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generowane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informacje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6483086" cy="10287000"/>
            <a:chOff x="0" y="0"/>
            <a:chExt cx="8644115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644128" cy="13716000"/>
            </a:xfrm>
            <a:custGeom>
              <a:avLst/>
              <a:gdLst/>
              <a:ahLst/>
              <a:cxnLst/>
              <a:rect l="l" t="t" r="r" b="b"/>
              <a:pathLst>
                <a:path w="8644128" h="13716000">
                  <a:moveTo>
                    <a:pt x="0" y="0"/>
                  </a:moveTo>
                  <a:lnTo>
                    <a:pt x="8644128" y="0"/>
                  </a:lnTo>
                  <a:lnTo>
                    <a:pt x="8644128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399" b="-2398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699" y="1353788"/>
            <a:ext cx="15893703" cy="2947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indent="0">
              <a:lnSpc>
                <a:spcPts val="288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Właściwa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edukacja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medialna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wymaga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wyraźnego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rozróżnienia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trzech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poziomów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:</a:t>
            </a:r>
          </a:p>
          <a:p>
            <a:pPr lvl="1" indent="-457200">
              <a:lnSpc>
                <a:spcPts val="288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Informacje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sprawdzalne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które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należy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porównać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ze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źródłami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zewnętrznymi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lvl="1" indent="-457200">
              <a:lnSpc>
                <a:spcPts val="288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Sugestie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algorytmiczne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generowane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przez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system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lvl="1" indent="-457200">
              <a:lnSpc>
                <a:spcPts val="288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Decyzje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pedagogiczne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za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które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odpowiedzialność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ponosi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wychowawca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lvl="0" indent="0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marL="0" lvl="1" indent="0">
              <a:lnSpc>
                <a:spcPts val="288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Główne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ryzyko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polega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pomyleniu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poziomów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interpretowaniu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rekomendacji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AI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jako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prawidłowej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lub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ostatecznej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decyzji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Umiejętności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medialne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pozwalają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kontekstualizację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krytyczną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interpretację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wyników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AI,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przy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jednoczesnym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zachowaniu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kontroli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pedagogicznej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nad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decyzjami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wpływającymi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ścieżki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uczenia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uczniów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  <p:sp>
        <p:nvSpPr>
          <p:cNvPr id="3" name="Freeform 3"/>
          <p:cNvSpPr/>
          <p:nvPr/>
        </p:nvSpPr>
        <p:spPr>
          <a:xfrm>
            <a:off x="4114800" y="5111496"/>
            <a:ext cx="8305800" cy="4093529"/>
          </a:xfrm>
          <a:custGeom>
            <a:avLst/>
            <a:gdLst/>
            <a:ahLst/>
            <a:cxnLst/>
            <a:rect l="l" t="t" r="r" b="b"/>
            <a:pathLst>
              <a:path w="7511062" h="4093529">
                <a:moveTo>
                  <a:pt x="0" y="0"/>
                </a:moveTo>
                <a:lnTo>
                  <a:pt x="7511063" y="0"/>
                </a:lnTo>
                <a:lnTo>
                  <a:pt x="7511063" y="4093529"/>
                </a:lnTo>
                <a:lnTo>
                  <a:pt x="0" y="40935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TextBox 4"/>
          <p:cNvSpPr txBox="1"/>
          <p:nvPr/>
        </p:nvSpPr>
        <p:spPr>
          <a:xfrm>
            <a:off x="4566428" y="5778762"/>
            <a:ext cx="7473171" cy="27828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080"/>
              </a:lnSpc>
              <a:spcBef>
                <a:spcPct val="0"/>
              </a:spcBef>
            </a:pP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Wyniki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sztucznej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inteligencji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to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probabilistyczne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algorytmiczne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mediacje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nie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wiarygodne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źródła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Rozróżnienie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dotyczy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informacji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sugestii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decyzji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pedagogicznych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podejmowanych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przez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pedagogów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którzy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stosując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krytyczne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rozeznanie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ponoszą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ostateczną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odpowiedzialność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edukacyjną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430000" y="-61427"/>
            <a:ext cx="6858000" cy="10287000"/>
            <a:chOff x="0" y="0"/>
            <a:chExt cx="914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144000" cy="13716000"/>
            </a:xfrm>
            <a:custGeom>
              <a:avLst/>
              <a:gdLst/>
              <a:ahLst/>
              <a:cxnLst/>
              <a:rect l="l" t="t" r="r" b="b"/>
              <a:pathLst>
                <a:path w="9144000" h="13716000">
                  <a:moveTo>
                    <a:pt x="0" y="0"/>
                  </a:moveTo>
                  <a:lnTo>
                    <a:pt x="9144000" y="0"/>
                  </a:lnTo>
                  <a:lnTo>
                    <a:pt x="914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4965994" y="349444"/>
            <a:ext cx="2799445" cy="1224267"/>
            <a:chOff x="0" y="0"/>
            <a:chExt cx="3732593" cy="1632356"/>
          </a:xfrm>
        </p:grpSpPr>
        <p:sp>
          <p:nvSpPr>
            <p:cNvPr id="5" name="Freeform 5" descr="Logo z głową człowieka w okręgu.  Treść wygenerowana przez sztuczną inteligencję może być nieprawidłowa."/>
            <p:cNvSpPr/>
            <p:nvPr/>
          </p:nvSpPr>
          <p:spPr>
            <a:xfrm>
              <a:off x="0" y="0"/>
              <a:ext cx="3732657" cy="1632331"/>
            </a:xfrm>
            <a:custGeom>
              <a:avLst/>
              <a:gdLst/>
              <a:ahLst/>
              <a:cxnLst/>
              <a:rect l="l" t="t" r="r" b="b"/>
              <a:pathLst>
                <a:path w="3732657" h="1632331">
                  <a:moveTo>
                    <a:pt x="0" y="0"/>
                  </a:moveTo>
                  <a:lnTo>
                    <a:pt x="3732657" y="0"/>
                  </a:lnTo>
                  <a:lnTo>
                    <a:pt x="3732657" y="1632331"/>
                  </a:lnTo>
                  <a:lnTo>
                    <a:pt x="0" y="1632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1"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8700" y="1038225"/>
            <a:ext cx="8771582" cy="1266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39"/>
              </a:lnSpc>
              <a:spcBef>
                <a:spcPct val="0"/>
              </a:spcBef>
            </a:pPr>
            <a:r>
              <a:rPr lang="en-US" sz="4199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ROLA TRENERA JAKO KRYTYCZNEGO MEDIATORA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19556" y="3238500"/>
            <a:ext cx="9458257" cy="48072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8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Wykorzystanie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kształceniu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zawodowym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umniejsza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Waszej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odpowiedzialności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jako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nauczycieli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;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wręcz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przeciwnie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czyni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ją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jeszcze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ważniejszą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inteligencja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jest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czynnikiem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edukacyjnym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: jest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narzędziem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wsparcia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które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posiada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ani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pedagogicznego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rozeznania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ani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moralnej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odpowiedzialności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>
              <a:lnSpc>
                <a:spcPts val="288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Dlatego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ich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podstawowa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rola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jako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kluczowego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mediatora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między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technologią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studentami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celami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edukacyjnymi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jest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kluczowa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>
              <a:lnSpc>
                <a:spcPts val="288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Zalecenia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lub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wyniki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generowane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przez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inteligencję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nigdy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powinny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być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automatycznie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akceptowane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zawsze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należy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je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interpretować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umieszczać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kontekście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oceniać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świetle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doświadczenia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edukacyjnego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951466" y="7004536"/>
            <a:ext cx="4307834" cy="2253764"/>
            <a:chOff x="0" y="0"/>
            <a:chExt cx="5743778" cy="3005018"/>
          </a:xfrm>
        </p:grpSpPr>
        <p:sp>
          <p:nvSpPr>
            <p:cNvPr id="3" name="Freeform 3">
              <a:hlinkClick r:id="rId4"/>
            </p:cNvPr>
            <p:cNvSpPr/>
            <p:nvPr/>
          </p:nvSpPr>
          <p:spPr>
            <a:xfrm>
              <a:off x="0" y="0"/>
              <a:ext cx="5743829" cy="3005069"/>
            </a:xfrm>
            <a:custGeom>
              <a:avLst/>
              <a:gdLst/>
              <a:ahLst/>
              <a:cxnLst/>
              <a:rect l="l" t="t" r="r" b="b"/>
              <a:pathLst>
                <a:path w="5743829" h="3005069">
                  <a:moveTo>
                    <a:pt x="0" y="751204"/>
                  </a:moveTo>
                  <a:lnTo>
                    <a:pt x="4241292" y="751204"/>
                  </a:lnTo>
                  <a:lnTo>
                    <a:pt x="4241292" y="0"/>
                  </a:lnTo>
                  <a:lnTo>
                    <a:pt x="5743829" y="1502534"/>
                  </a:lnTo>
                  <a:lnTo>
                    <a:pt x="4241292" y="3005069"/>
                  </a:lnTo>
                  <a:lnTo>
                    <a:pt x="4241292" y="2253738"/>
                  </a:lnTo>
                  <a:lnTo>
                    <a:pt x="0" y="2253738"/>
                  </a:lnTo>
                  <a:close/>
                </a:path>
              </a:pathLst>
            </a:custGeom>
            <a:solidFill>
              <a:srgbClr val="FFC000"/>
            </a:solidFill>
            <a:ln w="38100" cap="sq">
              <a:solidFill>
                <a:srgbClr val="6B2926"/>
              </a:solidFill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5743778" cy="30145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b="1" strike="noStrike" dirty="0">
                  <a:solidFill>
                    <a:srgbClr val="FFFFFF"/>
                  </a:solidFill>
                  <a:latin typeface="Lato Bold"/>
                  <a:ea typeface="Lato Bold"/>
                  <a:cs typeface="Lato Bold"/>
                  <a:sym typeface="Lato Bold"/>
                </a:rPr>
                <a:t>Test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662" y="2576839"/>
            <a:ext cx="9311600" cy="55510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Jako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nauczyciel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Twoja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rola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edukacji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jest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szersza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promuj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świadome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korzystanie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ze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pomagaj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uczniom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współpracownikom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rozwijać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niezależność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osądu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przełamuj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przekonanie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że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technologia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jest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neutralna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nieomylna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Polega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tym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że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musisz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wiedzieć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jak:</a:t>
            </a:r>
          </a:p>
          <a:p>
            <a:pPr marL="457200" indent="-457200">
              <a:lnSpc>
                <a:spcPts val="288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Rozpoznawanie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interpretowanie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informacji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generowanych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przez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inteligencję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marL="457200" indent="-457200">
              <a:lnSpc>
                <a:spcPts val="288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Krytycznie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oceń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wyniki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marL="457200" indent="-457200">
              <a:lnSpc>
                <a:spcPts val="288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Podejmowanie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świadomych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decyzji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zakresie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edukacji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marL="457200" indent="-457200">
              <a:lnSpc>
                <a:spcPts val="288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Branie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odpowiedzialności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za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decyzje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edukacyjne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>
              <a:lnSpc>
                <a:spcPts val="288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inteligencja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może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wspierać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proces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edukacyjny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ale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pedagogiczna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trafność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decyzji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zawsze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leży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po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Waszej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stronie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jako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nauczycieli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  <p:sp>
        <p:nvSpPr>
          <p:cNvPr id="6" name="Freeform 6"/>
          <p:cNvSpPr/>
          <p:nvPr/>
        </p:nvSpPr>
        <p:spPr>
          <a:xfrm>
            <a:off x="10487733" y="2082848"/>
            <a:ext cx="7497030" cy="4085881"/>
          </a:xfrm>
          <a:custGeom>
            <a:avLst/>
            <a:gdLst/>
            <a:ahLst/>
            <a:cxnLst/>
            <a:rect l="l" t="t" r="r" b="b"/>
            <a:pathLst>
              <a:path w="7497030" h="4085881">
                <a:moveTo>
                  <a:pt x="0" y="0"/>
                </a:moveTo>
                <a:lnTo>
                  <a:pt x="7497030" y="0"/>
                </a:lnTo>
                <a:lnTo>
                  <a:pt x="7497030" y="4085881"/>
                </a:lnTo>
                <a:lnTo>
                  <a:pt x="0" y="40858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TextBox 7"/>
          <p:cNvSpPr txBox="1"/>
          <p:nvPr/>
        </p:nvSpPr>
        <p:spPr>
          <a:xfrm>
            <a:off x="10932346" y="3008731"/>
            <a:ext cx="6607804" cy="23852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079"/>
              </a:lnSpc>
              <a:spcBef>
                <a:spcPct val="0"/>
              </a:spcBef>
            </a:pP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Nauczyciel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pełni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rolę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kluczowego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mediatora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który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interpretuje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weryfikuje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wyniki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działań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sztucznej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inteligencji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kieruje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się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ludzkim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osądem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dba o to, aby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decyzje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edukacyjne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były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odpowiedzialne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inkluzywne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oparte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zasadach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równości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961769"/>
            <a:ext cx="16060493" cy="5640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52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Algorytmy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są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narzędziami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, a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nie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systemami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podejmowania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decyzji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.</a:t>
            </a:r>
          </a:p>
          <a:p>
            <a:pPr>
              <a:lnSpc>
                <a:spcPts val="288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Odpowiedzialnie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wykorzystywana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inteligencja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potrafi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przetwarzać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informacje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identyfikować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wzorce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oferować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wsparcie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Nie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może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jednak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powinna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zastępować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ludzkiego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osądu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kwestiach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wpływających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możliwości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edukacyjne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przyszłość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ludzi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4152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4152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Błąd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nie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jest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błędem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, jest to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ryzyko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strukturalne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systemów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algorytmicznych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.</a:t>
            </a:r>
          </a:p>
          <a:p>
            <a:pPr lvl="0" indent="0">
              <a:lnSpc>
                <a:spcPts val="288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Kiedy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algorytmy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uczą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podstawie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danych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historycznych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poznają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historyczne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wzorce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tym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dyskryminację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nierówności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Twoją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rolą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jako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edukatora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jest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aktywne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monitorowanie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systemów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AI pod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kątem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błędów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4152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4152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Zaufanie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do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wyników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sztucznej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inteligencji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nie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jest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równoznaczne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z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niezawodnością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.</a:t>
            </a:r>
          </a:p>
          <a:p>
            <a:pPr>
              <a:lnSpc>
                <a:spcPts val="288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Systemy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AI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generują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płynne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dobrze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napisane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pozornie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wiarygodne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treści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nawet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jeśli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one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częściowo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fałszywe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nieaktualne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lub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niemożliwe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zweryfikowania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Weryfikacja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informacji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oraz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zachowanie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krytycznego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sceptycznego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podejścia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jest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niezwykle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istotne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1038225"/>
            <a:ext cx="6287446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39"/>
              </a:lnSpc>
              <a:spcBef>
                <a:spcPct val="0"/>
              </a:spcBef>
            </a:pPr>
            <a:r>
              <a:rPr lang="en-US" sz="4199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KLUCZOWE KONCEPCJE</a:t>
            </a:r>
          </a:p>
        </p:txBody>
      </p:sp>
    </p:spTree>
    <p:custDataLst>
      <p:tags r:id="rId1"/>
    </p:custData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131758" y="6321445"/>
            <a:ext cx="10127542" cy="331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92"/>
              </a:lnSpc>
              <a:spcBef>
                <a:spcPct val="0"/>
              </a:spcBef>
            </a:pPr>
            <a:r>
              <a:rPr lang="en-US" sz="2400" u="sng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Lista kontrolna treści oparta na sztucznej inteligencji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1086667" y="6988393"/>
            <a:ext cx="2217725" cy="2763012"/>
            <a:chOff x="0" y="0"/>
            <a:chExt cx="2956966" cy="3684016"/>
          </a:xfrm>
        </p:grpSpPr>
        <p:sp>
          <p:nvSpPr>
            <p:cNvPr id="4" name="Freeform 4">
              <a:hlinkClick r:id="rId4"/>
            </p:cNvPr>
            <p:cNvSpPr/>
            <p:nvPr/>
          </p:nvSpPr>
          <p:spPr>
            <a:xfrm>
              <a:off x="0" y="0"/>
              <a:ext cx="2956941" cy="3684016"/>
            </a:xfrm>
            <a:custGeom>
              <a:avLst/>
              <a:gdLst/>
              <a:ahLst/>
              <a:cxnLst/>
              <a:rect l="l" t="t" r="r" b="b"/>
              <a:pathLst>
                <a:path w="2956941" h="3684016">
                  <a:moveTo>
                    <a:pt x="0" y="0"/>
                  </a:moveTo>
                  <a:lnTo>
                    <a:pt x="2956941" y="0"/>
                  </a:lnTo>
                  <a:lnTo>
                    <a:pt x="2956941" y="3684016"/>
                  </a:lnTo>
                  <a:lnTo>
                    <a:pt x="0" y="36840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53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2062990"/>
            <a:ext cx="16230600" cy="33324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36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Przejrzystość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i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odpowiedzialność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nie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podlegają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negocjacjom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.</a:t>
            </a:r>
          </a:p>
          <a:p>
            <a:pPr lvl="0" indent="0">
              <a:lnSpc>
                <a:spcPts val="288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Uczniowie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mają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prawo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wiedzieć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kiedy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algorytmy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wykorzystywane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decyzjach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które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ich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dotyczą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Instytucje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wykorzystujące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inteligencję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edukacji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powinny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transparentnie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informować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swoich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systemach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prowadzić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dokumentację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potwierdzającą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nadzór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ludzki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3936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3936"/>
              </a:lnSpc>
              <a:spcBef>
                <a:spcPct val="0"/>
              </a:spcBef>
            </a:pPr>
            <a:r>
              <a:rPr lang="en-US" sz="2400" b="1" dirty="0" err="1">
                <a:solidFill>
                  <a:srgbClr val="000000"/>
                </a:solidFill>
                <a:latin typeface="Lato Bold"/>
                <a:sym typeface="Lato"/>
              </a:rPr>
              <a:t>Twoja</a:t>
            </a:r>
            <a:r>
              <a:rPr lang="en-US" sz="2400" b="1" dirty="0">
                <a:solidFill>
                  <a:srgbClr val="000000"/>
                </a:solidFill>
                <a:latin typeface="Lato Bold"/>
                <a:sym typeface="Lato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Bold"/>
                <a:sym typeface="Lato"/>
              </a:rPr>
              <a:t>profesjonalna</a:t>
            </a:r>
            <a:r>
              <a:rPr lang="en-US" sz="2400" b="1" dirty="0">
                <a:solidFill>
                  <a:srgbClr val="000000"/>
                </a:solidFill>
                <a:latin typeface="Lato Bold"/>
                <a:sym typeface="Lato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Bold"/>
                <a:sym typeface="Lato"/>
              </a:rPr>
              <a:t>ocena</a:t>
            </a:r>
            <a:r>
              <a:rPr lang="en-US" sz="2400" b="1" dirty="0">
                <a:solidFill>
                  <a:srgbClr val="000000"/>
                </a:solidFill>
                <a:latin typeface="Lato Bold"/>
                <a:sym typeface="Lato"/>
              </a:rPr>
              <a:t> jest </a:t>
            </a:r>
            <a:r>
              <a:rPr lang="en-US" sz="2400" b="1" dirty="0" err="1">
                <a:solidFill>
                  <a:srgbClr val="000000"/>
                </a:solidFill>
                <a:latin typeface="Lato Bold"/>
                <a:sym typeface="Lato"/>
              </a:rPr>
              <a:t>niezastąpiona</a:t>
            </a:r>
            <a:r>
              <a:rPr lang="en-US" sz="2400" b="1" dirty="0">
                <a:solidFill>
                  <a:srgbClr val="000000"/>
                </a:solidFill>
                <a:latin typeface="Lato Bold"/>
                <a:sym typeface="Lato"/>
              </a:rPr>
              <a:t>.</a:t>
            </a:r>
          </a:p>
          <a:p>
            <a:pPr>
              <a:lnSpc>
                <a:spcPts val="288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Zrozum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kontekst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Poznaj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swoich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uczniów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Zrozum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edukacyjne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znaczenie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decyzji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miarę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jak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inteligencja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staje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coraz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bardziej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zintegrowana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z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edukacją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Twoja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rola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staje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coraz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ważniejsza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1038225"/>
            <a:ext cx="5577854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39"/>
              </a:lnSpc>
              <a:spcBef>
                <a:spcPct val="0"/>
              </a:spcBef>
            </a:pPr>
            <a:r>
              <a:rPr lang="en-US" sz="4199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KLUCZOWE KONCEPCJE</a:t>
            </a:r>
          </a:p>
        </p:txBody>
      </p:sp>
    </p:spTree>
    <p:custDataLst>
      <p:tags r:id="rId1"/>
    </p:custData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41770" y="6487381"/>
            <a:ext cx="4674003" cy="1906213"/>
            <a:chOff x="0" y="0"/>
            <a:chExt cx="6232004" cy="25416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232004" cy="2541618"/>
            </a:xfrm>
            <a:custGeom>
              <a:avLst/>
              <a:gdLst/>
              <a:ahLst/>
              <a:cxnLst/>
              <a:rect l="l" t="t" r="r" b="b"/>
              <a:pathLst>
                <a:path w="6232004" h="2541618">
                  <a:moveTo>
                    <a:pt x="0" y="0"/>
                  </a:moveTo>
                  <a:lnTo>
                    <a:pt x="6232004" y="0"/>
                  </a:lnTo>
                  <a:lnTo>
                    <a:pt x="6232004" y="2541618"/>
                  </a:lnTo>
                  <a:lnTo>
                    <a:pt x="0" y="25416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grpSp>
          <p:nvGrpSpPr>
            <p:cNvPr id="4" name="Group 4"/>
            <p:cNvGrpSpPr/>
            <p:nvPr/>
          </p:nvGrpSpPr>
          <p:grpSpPr>
            <a:xfrm>
              <a:off x="0" y="0"/>
              <a:ext cx="6232004" cy="2541618"/>
              <a:chOff x="0" y="0"/>
              <a:chExt cx="6232004" cy="2541618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6232008" cy="2541623"/>
              </a:xfrm>
              <a:custGeom>
                <a:avLst/>
                <a:gdLst/>
                <a:ahLst/>
                <a:cxnLst/>
                <a:rect l="l" t="t" r="r" b="b"/>
                <a:pathLst>
                  <a:path w="6232008" h="2541623">
                    <a:moveTo>
                      <a:pt x="0" y="0"/>
                    </a:moveTo>
                    <a:lnTo>
                      <a:pt x="6232008" y="0"/>
                    </a:lnTo>
                    <a:lnTo>
                      <a:pt x="6232008" y="2541623"/>
                    </a:lnTo>
                    <a:lnTo>
                      <a:pt x="0" y="2541623"/>
                    </a:lnTo>
                    <a:close/>
                  </a:path>
                </a:pathLst>
              </a:custGeom>
              <a:blipFill>
                <a:blip r:embed="rId4">
                  <a:alphaModFix amt="0"/>
                </a:blip>
                <a:stretch>
                  <a:fillRect l="-2326" r="-2326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6" name="TextBox 6">
                <a:hlinkClick r:id="rId5"/>
              </p:cNvPr>
              <p:cNvSpPr txBox="1"/>
              <p:nvPr/>
            </p:nvSpPr>
            <p:spPr>
              <a:xfrm>
                <a:off x="0" y="9525"/>
                <a:ext cx="6232004" cy="2532093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marL="0" lvl="0" indent="0" algn="ctr">
                  <a:lnSpc>
                    <a:spcPts val="2880"/>
                  </a:lnSpc>
                  <a:spcBef>
                    <a:spcPct val="0"/>
                  </a:spcBef>
                </a:pPr>
                <a:r>
                  <a:rPr lang="en-US" sz="2400" strike="noStrike" dirty="0" err="1">
                    <a:solidFill>
                      <a:srgbClr val="000000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Uzyskaj</a:t>
                </a:r>
                <a:r>
                  <a:rPr lang="en-US" sz="2400" strike="noStrike" dirty="0">
                    <a:solidFill>
                      <a:srgbClr val="000000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</a:t>
                </a:r>
                <a:r>
                  <a:rPr lang="en-US" sz="2400" strike="noStrike" dirty="0" err="1">
                    <a:solidFill>
                      <a:srgbClr val="000000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dostęp</a:t>
                </a:r>
                <a:r>
                  <a:rPr lang="en-US" sz="2400" strike="noStrike" dirty="0">
                    <a:solidFill>
                      <a:srgbClr val="000000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do </a:t>
                </a:r>
                <a:r>
                  <a:rPr lang="en-US" sz="2400" strike="noStrike" dirty="0" err="1">
                    <a:solidFill>
                      <a:srgbClr val="000000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środowiska</a:t>
                </a:r>
                <a:r>
                  <a:rPr lang="en-US" sz="2400" strike="noStrike" dirty="0">
                    <a:solidFill>
                      <a:srgbClr val="000000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</a:t>
                </a:r>
                <a:r>
                  <a:rPr lang="en-US" sz="2400" strike="noStrike" dirty="0" err="1">
                    <a:solidFill>
                      <a:srgbClr val="000000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edukacyjnego</a:t>
                </a:r>
                <a:endParaRPr lang="en-US" sz="2400" strike="noStrike" dirty="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</p:grpSp>
      <p:sp>
        <p:nvSpPr>
          <p:cNvPr id="7" name="Freeform 7"/>
          <p:cNvSpPr/>
          <p:nvPr/>
        </p:nvSpPr>
        <p:spPr>
          <a:xfrm>
            <a:off x="7354064" y="3011893"/>
            <a:ext cx="9905236" cy="4263214"/>
          </a:xfrm>
          <a:custGeom>
            <a:avLst/>
            <a:gdLst/>
            <a:ahLst/>
            <a:cxnLst/>
            <a:rect l="l" t="t" r="r" b="b"/>
            <a:pathLst>
              <a:path w="9905236" h="4263214">
                <a:moveTo>
                  <a:pt x="0" y="0"/>
                </a:moveTo>
                <a:lnTo>
                  <a:pt x="9905236" y="0"/>
                </a:lnTo>
                <a:lnTo>
                  <a:pt x="9905236" y="4263214"/>
                </a:lnTo>
                <a:lnTo>
                  <a:pt x="0" y="426321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8" name="TextBox 8"/>
          <p:cNvSpPr txBox="1"/>
          <p:nvPr/>
        </p:nvSpPr>
        <p:spPr>
          <a:xfrm>
            <a:off x="1085051" y="3407512"/>
            <a:ext cx="5908234" cy="22039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indent="0">
              <a:lnSpc>
                <a:spcPts val="288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Przedstawione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poniżej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scenariusze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to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rzeczywiste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przypadki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zgodne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z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normami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etycznymi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regulacyjnymi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UE,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także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odpowiednimi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ramami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regulacyjnymi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co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zapewnia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ich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praktyczną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stosowalność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trafność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kontekście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1902930"/>
            <a:ext cx="5964585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SCENARIUSZ NAUKI</a:t>
            </a:r>
          </a:p>
        </p:txBody>
      </p:sp>
    </p:spTree>
    <p:custDataLst>
      <p:tags r:id="rId1"/>
    </p:custData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85850"/>
            <a:ext cx="2995609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ODNIESIENIA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1997322"/>
            <a:ext cx="16471640" cy="66684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Etyka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odpowiedzialność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endParaRPr lang="en-US" sz="2400" b="1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Dignum, V. (2019).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Odpowiedzialna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Springer.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Floridi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L. (2023).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sprawczość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odpowiedzialność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Filozofia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technologia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Floridi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L.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Cowls, J. (2019).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Ujednolicony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pięcioczęściowy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model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Zasady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społeczeństwie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Mittelstadt, B.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in. (2016).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Algoritmos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ética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dos.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Duże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społeczeństwo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Sztuczna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inteligencja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uczenie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się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kontekst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edukacyjny</a:t>
            </a:r>
            <a:endParaRPr lang="en-US" sz="2400" b="1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Holmes, W., Bialik, M., Fadel, C. (2019).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edukacji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Luckin, R.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in. (2016).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wyzwalana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Selwyn, N. (2019).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Czy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roboty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powinny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zastąpić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nauczycieli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?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Williamson, B.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Eynon, R. (2020).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edukacji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Ograniczenia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(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stronniczość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nieprzejrzystość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dezinformacja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)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Bender, E. M.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in. (2021).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zagrożeniach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związanych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stochastycznymi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papugami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O’Neil, C. (2016).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Broń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matematycznej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destrukcji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Barocas, S., Hardt, M., Narayanan, A. (2019).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Kapitał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własny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uczenie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maszynowe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Burrell, J. (2016).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Zrozumienie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nieprzejrzystości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uczeniu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maszynowym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Ji, Z.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in. (2023).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Halucynacje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NLG.</a:t>
            </a:r>
          </a:p>
        </p:txBody>
      </p:sp>
    </p:spTree>
    <p:custDataLst>
      <p:tags r:id="rId1"/>
    </p:custData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85850"/>
            <a:ext cx="2934739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ODNIESIENIA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157228"/>
            <a:ext cx="16230600" cy="5334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Podstawy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teoretyczne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krytyczne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Russell, S. (2019).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Kompatybilny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ludźmi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Mitchell, M. (2019).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przewodnik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dla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myślących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ludzi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Russell, S., Norvig, P. (2021).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nowoczesne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podejście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Searle, J. (1980).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Umysły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mózgi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programy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Zarządzanie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polityki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wytyczne</a:t>
            </a:r>
            <a:endParaRPr lang="en-US" sz="2400" b="1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UNESCO (2021).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edukacja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wytyczne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dla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decydentów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UNESCO (2022).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Rekomendacja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sprawie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etyki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OECD (2022).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społeczeństwie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Europejska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Fundacja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Kształcenia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(2022).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kształceniu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zawodowym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Uprzedzenia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skutki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społeczne</a:t>
            </a:r>
            <a:endParaRPr lang="en-US" sz="2400" b="1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Noble, S. (2018).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Algorytmy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opresji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Eubanks, V. (2018).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Automatyzacja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nierówności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Mehrabi, N.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in. (2021).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Błąd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bezstronność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uczeniu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maszynowym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934589" y="7476973"/>
            <a:ext cx="2175491" cy="1118921"/>
            <a:chOff x="0" y="0"/>
            <a:chExt cx="2900655" cy="14918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00656" cy="1491895"/>
            </a:xfrm>
            <a:custGeom>
              <a:avLst/>
              <a:gdLst/>
              <a:ahLst/>
              <a:cxnLst/>
              <a:rect l="l" t="t" r="r" b="b"/>
              <a:pathLst>
                <a:path w="2900656" h="1491895">
                  <a:moveTo>
                    <a:pt x="0" y="0"/>
                  </a:moveTo>
                  <a:lnTo>
                    <a:pt x="2900656" y="0"/>
                  </a:lnTo>
                  <a:lnTo>
                    <a:pt x="2900656" y="1491895"/>
                  </a:lnTo>
                  <a:lnTo>
                    <a:pt x="0" y="149189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5045" b="39276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2900655" cy="149189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3150" b="1" u="none" strike="noStrike">
                  <a:solidFill>
                    <a:srgbClr val="FFFFFF"/>
                  </a:solidFill>
                  <a:latin typeface="Lato Bold"/>
                  <a:ea typeface="Lato Bold"/>
                  <a:cs typeface="Lato Bold"/>
                  <a:sym typeface="Lato Bold"/>
                </a:rPr>
                <a:t>Zaczynać od nowa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601427" y="7476973"/>
            <a:ext cx="2338435" cy="642671"/>
            <a:chOff x="0" y="0"/>
            <a:chExt cx="3117914" cy="85689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117912" cy="856895"/>
            </a:xfrm>
            <a:custGeom>
              <a:avLst/>
              <a:gdLst/>
              <a:ahLst/>
              <a:cxnLst/>
              <a:rect l="l" t="t" r="r" b="b"/>
              <a:pathLst>
                <a:path w="3117912" h="856895">
                  <a:moveTo>
                    <a:pt x="0" y="0"/>
                  </a:moveTo>
                  <a:lnTo>
                    <a:pt x="3117912" y="0"/>
                  </a:lnTo>
                  <a:lnTo>
                    <a:pt x="3117912" y="856895"/>
                  </a:lnTo>
                  <a:lnTo>
                    <a:pt x="0" y="85689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1134" b="-10662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0"/>
              <a:ext cx="3117914" cy="85689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3150" b="1" u="none" strike="noStrike">
                  <a:solidFill>
                    <a:srgbClr val="FFFFFF"/>
                  </a:solidFill>
                  <a:latin typeface="Lato Bold"/>
                  <a:ea typeface="Lato Bold"/>
                  <a:cs typeface="Lato Bold"/>
                  <a:sym typeface="Lato Bold"/>
                </a:rPr>
                <a:t>Kurs wyjścia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806491" y="2992907"/>
            <a:ext cx="7419499" cy="3244739"/>
            <a:chOff x="0" y="0"/>
            <a:chExt cx="9892665" cy="4326318"/>
          </a:xfrm>
        </p:grpSpPr>
        <p:sp>
          <p:nvSpPr>
            <p:cNvPr id="9" name="Freeform 9" descr="Logo z głową człowieka w okręgu.  Treść wygenerowana przez sztuczną inteligencję może być nieprawidłowa."/>
            <p:cNvSpPr/>
            <p:nvPr/>
          </p:nvSpPr>
          <p:spPr>
            <a:xfrm>
              <a:off x="0" y="0"/>
              <a:ext cx="9892665" cy="4326255"/>
            </a:xfrm>
            <a:custGeom>
              <a:avLst/>
              <a:gdLst/>
              <a:ahLst/>
              <a:cxnLst/>
              <a:rect l="l" t="t" r="r" b="b"/>
              <a:pathLst>
                <a:path w="9892665" h="4326255">
                  <a:moveTo>
                    <a:pt x="0" y="0"/>
                  </a:moveTo>
                  <a:lnTo>
                    <a:pt x="9892665" y="0"/>
                  </a:lnTo>
                  <a:lnTo>
                    <a:pt x="9892665" y="4326255"/>
                  </a:lnTo>
                  <a:lnTo>
                    <a:pt x="0" y="4326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55922" y="9038854"/>
            <a:ext cx="3869665" cy="811759"/>
            <a:chOff x="0" y="0"/>
            <a:chExt cx="5159553" cy="108234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159502" cy="1082294"/>
            </a:xfrm>
            <a:custGeom>
              <a:avLst/>
              <a:gdLst/>
              <a:ahLst/>
              <a:cxnLst/>
              <a:rect l="l" t="t" r="r" b="b"/>
              <a:pathLst>
                <a:path w="5159502" h="1082294">
                  <a:moveTo>
                    <a:pt x="0" y="0"/>
                  </a:moveTo>
                  <a:lnTo>
                    <a:pt x="5159502" y="0"/>
                  </a:lnTo>
                  <a:lnTo>
                    <a:pt x="5159502" y="1082294"/>
                  </a:lnTo>
                  <a:lnTo>
                    <a:pt x="0" y="1082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75879" t="-37461" r="-2724" b="-119124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0" y="2069525"/>
            <a:ext cx="6903596" cy="5975014"/>
            <a:chOff x="0" y="0"/>
            <a:chExt cx="8851392" cy="766081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851392" cy="7660767"/>
            </a:xfrm>
            <a:custGeom>
              <a:avLst/>
              <a:gdLst/>
              <a:ahLst/>
              <a:cxnLst/>
              <a:rect l="l" t="t" r="r" b="b"/>
              <a:pathLst>
                <a:path w="8851392" h="7660767">
                  <a:moveTo>
                    <a:pt x="0" y="0"/>
                  </a:moveTo>
                  <a:lnTo>
                    <a:pt x="8851392" y="0"/>
                  </a:lnTo>
                  <a:lnTo>
                    <a:pt x="8851392" y="7660767"/>
                  </a:lnTo>
                  <a:lnTo>
                    <a:pt x="0" y="76607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14856" r="-14904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9064173" y="8772525"/>
            <a:ext cx="6942236" cy="92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8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7F7F7F"/>
                </a:solidFill>
                <a:latin typeface="Lato Light"/>
                <a:ea typeface="Lato Light"/>
                <a:cs typeface="Lato Light"/>
                <a:sym typeface="Lato Light"/>
              </a:rPr>
              <a:t>Projekt ten był współfinansowany ze środków programu Erasmus+ Komisji Europejskiej. Niniejsza publikacja odzwierciedla wyłącznie opinie jej autorów i ani Komisja Europejska, ani SEPIE nie ponoszą odpowiedzialności za jakiekolwiek wykorzystanie zawartych w niej informacji.</a:t>
            </a: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51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6437</Words>
  <Application>Microsoft Office PowerPoint</Application>
  <PresentationFormat>Custom</PresentationFormat>
  <Paragraphs>470</Paragraphs>
  <Slides>51</Slides>
  <Notes>41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61" baseType="lpstr">
      <vt:lpstr>Lato Bold</vt:lpstr>
      <vt:lpstr>Lato Light Italics</vt:lpstr>
      <vt:lpstr>Calibri</vt:lpstr>
      <vt:lpstr>Quattrocento Bold</vt:lpstr>
      <vt:lpstr>Arial</vt:lpstr>
      <vt:lpstr>Lato</vt:lpstr>
      <vt:lpstr>Oswald</vt:lpstr>
      <vt:lpstr>Lato Light</vt:lpstr>
      <vt:lpstr>Open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PL_Moduł 3_INclusive TrAIners</dc:title>
  <dc:creator>User00</dc:creator>
  <cp:lastModifiedBy>Jaione Santos Miguel</cp:lastModifiedBy>
  <cp:revision>9</cp:revision>
  <dcterms:created xsi:type="dcterms:W3CDTF">2006-08-16T00:00:00Z</dcterms:created>
  <dcterms:modified xsi:type="dcterms:W3CDTF">2026-10-08T14:04:48Z</dcterms:modified>
  <dc:identifier>DAHQvxAg77g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642E5153-51F5-4B2F-8CC4-717C5AF7BBB4</vt:lpwstr>
  </property>
  <property fmtid="{D5CDD505-2E9C-101B-9397-08002B2CF9AE}" pid="3" name="ArticulatePath">
    <vt:lpwstr>PL_Moduł 3 - INclusive trAIners</vt:lpwstr>
  </property>
</Properties>
</file>