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notesSlides/notesSlide18.xml" ContentType="application/vnd.openxmlformats-officedocument.presentationml.notesSlide+xml"/>
  <Override PartName="/ppt/tags/tag22.xml" ContentType="application/vnd.openxmlformats-officedocument.presentationml.tags+xml"/>
  <Override PartName="/ppt/notesSlides/notesSlide19.xml" ContentType="application/vnd.openxmlformats-officedocument.presentationml.notesSlide+xml"/>
  <Override PartName="/ppt/tags/tag23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notesSlides/notesSlide22.xml" ContentType="application/vnd.openxmlformats-officedocument.presentationml.notesSlide+xml"/>
  <Override PartName="/ppt/tags/tag26.xml" ContentType="application/vnd.openxmlformats-officedocument.presentationml.tags+xml"/>
  <Override PartName="/ppt/notesSlides/notesSlide23.xml" ContentType="application/vnd.openxmlformats-officedocument.presentationml.notesSlide+xml"/>
  <Override PartName="/ppt/tags/tag27.xml" ContentType="application/vnd.openxmlformats-officedocument.presentationml.tags+xml"/>
  <Override PartName="/ppt/notesSlides/notesSlide24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5.xml" ContentType="application/vnd.openxmlformats-officedocument.presentationml.notesSlide+xml"/>
  <Override PartName="/ppt/tags/tag31.xml" ContentType="application/vnd.openxmlformats-officedocument.presentationml.tags+xml"/>
  <Override PartName="/ppt/notesSlides/notesSlide26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7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28.xml" ContentType="application/vnd.openxmlformats-officedocument.presentationml.notesSlide+xml"/>
  <Override PartName="/ppt/tags/tag36.xml" ContentType="application/vnd.openxmlformats-officedocument.presentationml.tags+xml"/>
  <Override PartName="/ppt/notesSlides/notesSlide29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30.xml" ContentType="application/vnd.openxmlformats-officedocument.presentationml.notesSlide+xml"/>
  <Override PartName="/ppt/tags/tag39.xml" ContentType="application/vnd.openxmlformats-officedocument.presentationml.tags+xml"/>
  <Override PartName="/ppt/notesSlides/notesSlide31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32.xml" ContentType="application/vnd.openxmlformats-officedocument.presentationml.notesSlide+xml"/>
  <Override PartName="/ppt/tags/tag42.xml" ContentType="application/vnd.openxmlformats-officedocument.presentationml.tags+xml"/>
  <Override PartName="/ppt/notesSlides/notesSlide33.xml" ContentType="application/vnd.openxmlformats-officedocument.presentationml.notesSlide+xml"/>
  <Override PartName="/ppt/tags/tag43.xml" ContentType="application/vnd.openxmlformats-officedocument.presentationml.tags+xml"/>
  <Override PartName="/ppt/notesSlides/notesSlide34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35.xml" ContentType="application/vnd.openxmlformats-officedocument.presentationml.notesSlide+xml"/>
  <Override PartName="/ppt/tags/tag46.xml" ContentType="application/vnd.openxmlformats-officedocument.presentationml.tags+xml"/>
  <Override PartName="/ppt/notesSlides/notesSlide36.xml" ContentType="application/vnd.openxmlformats-officedocument.presentationml.notesSlide+xml"/>
  <Override PartName="/ppt/tags/tag47.xml" ContentType="application/vnd.openxmlformats-officedocument.presentationml.tags+xml"/>
  <Override PartName="/ppt/notesSlides/notesSlide37.xml" ContentType="application/vnd.openxmlformats-officedocument.presentationml.notesSlide+xml"/>
  <Override PartName="/ppt/tags/tag48.xml" ContentType="application/vnd.openxmlformats-officedocument.presentationml.tags+xml"/>
  <Override PartName="/ppt/notesSlides/notesSlide38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39.xml" ContentType="application/vnd.openxmlformats-officedocument.presentationml.notesSlide+xml"/>
  <Override PartName="/ppt/tags/tag51.xml" ContentType="application/vnd.openxmlformats-officedocument.presentationml.tags+xml"/>
  <Override PartName="/ppt/notesSlides/notesSlide40.xml" ContentType="application/vnd.openxmlformats-officedocument.presentationml.notesSlide+xml"/>
  <Override PartName="/ppt/tags/tag52.xml" ContentType="application/vnd.openxmlformats-officedocument.presentationml.tags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9" r:id="rId50"/>
    <p:sldId id="310" r:id="rId51"/>
    <p:sldId id="311" r:id="rId52"/>
  </p:sldIdLst>
  <p:sldSz cx="18288000" cy="10287000"/>
  <p:notesSz cx="6858000" cy="9144000"/>
  <p:embeddedFontLst>
    <p:embeddedFont>
      <p:font typeface="Arial Bold" panose="020B0604020202020204" charset="0"/>
      <p:regular r:id="rId54"/>
    </p:embeddedFont>
    <p:embeddedFont>
      <p:font typeface="Canva Sans" panose="020B0604020202020204" charset="0"/>
      <p:regular r:id="rId55"/>
    </p:embeddedFont>
    <p:embeddedFont>
      <p:font typeface="Canva Sans Bold" panose="020B0604020202020204" charset="0"/>
      <p:regular r:id="rId56"/>
    </p:embeddedFont>
    <p:embeddedFont>
      <p:font typeface="Lato Bold" panose="020F0802020204030203" pitchFamily="34" charset="0"/>
      <p:regular r:id="rId57"/>
      <p:bold r:id="rId58"/>
    </p:embeddedFont>
    <p:embeddedFont>
      <p:font typeface="Lato Light" panose="020F0302020204030203" pitchFamily="34" charset="0"/>
      <p:regular r:id="rId59"/>
    </p:embeddedFont>
    <p:embeddedFont>
      <p:font typeface="Lato Light Italics" panose="020B0604020202020204" charset="0"/>
      <p:regular r:id="rId60"/>
    </p:embeddedFont>
    <p:embeddedFont>
      <p:font typeface="Oswald" pitchFamily="2" charset="0"/>
      <p:regular r:id="rId61"/>
      <p:bold r:id="rId62"/>
    </p:embeddedFont>
    <p:embeddedFont>
      <p:font typeface="Quattrocento Bold" panose="020B0604020202020204" charset="0"/>
      <p:regular r:id="rId63"/>
    </p:embeddedFont>
    <p:embeddedFont>
      <p:font typeface="Roboto Condensed Bold" panose="020B0604020202020204" charset="0"/>
      <p:regular r:id="rId64"/>
    </p:embeddedFont>
    <p:embeddedFont>
      <p:font typeface="Staatliches" pitchFamily="2" charset="0"/>
      <p:regular r:id="rId65"/>
    </p:embeddedFont>
  </p:embeddedFontLst>
  <p:custDataLst>
    <p:tags r:id="rId6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3818" autoAdjust="0"/>
  </p:normalViewPr>
  <p:slideViewPr>
    <p:cSldViewPr>
      <p:cViewPr varScale="1">
        <p:scale>
          <a:sx n="53" d="100"/>
          <a:sy n="53" d="100"/>
        </p:scale>
        <p:origin x="9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0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tags" Target="tags/tag1.xml"/><Relationship Id="rId5" Type="http://schemas.openxmlformats.org/officeDocument/2006/relationships/slide" Target="slides/slide4.xml"/><Relationship Id="rId61" Type="http://schemas.openxmlformats.org/officeDocument/2006/relationships/font" Target="fonts/font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tags" Target="../tags/tag9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3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3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3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52.jpeg"/><Relationship Id="rId4" Type="http://schemas.openxmlformats.org/officeDocument/2006/relationships/hyperlink" Target="https://forms.gle/db9EVzuKiy69kN6u9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53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3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3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3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56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5" Type="http://schemas.openxmlformats.org/officeDocument/2006/relationships/image" Target="../media/image57.png"/><Relationship Id="rId4" Type="http://schemas.openxmlformats.org/officeDocument/2006/relationships/hyperlink" Target="https://forms.gle/pgfyCZYHSbKJT6Nt9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4" Type="http://schemas.openxmlformats.org/officeDocument/2006/relationships/image" Target="../media/image34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4" Type="http://schemas.openxmlformats.org/officeDocument/2006/relationships/image" Target="../media/image5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4" Type="http://schemas.openxmlformats.org/officeDocument/2006/relationships/image" Target="../media/image34.sv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4" Type="http://schemas.openxmlformats.org/officeDocument/2006/relationships/hyperlink" Target="https://forms.gle/iz1mFcXEcTgWioHL9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34.sv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4" Type="http://schemas.openxmlformats.org/officeDocument/2006/relationships/image" Target="../media/image6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4" Type="http://schemas.openxmlformats.org/officeDocument/2006/relationships/image" Target="../media/image34.sv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Relationship Id="rId4" Type="http://schemas.openxmlformats.org/officeDocument/2006/relationships/image" Target="../media/image34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4" Type="http://schemas.openxmlformats.org/officeDocument/2006/relationships/image" Target="../media/image7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Relationship Id="rId5" Type="http://schemas.openxmlformats.org/officeDocument/2006/relationships/image" Target="../media/image34.svg"/><Relationship Id="rId4" Type="http://schemas.openxmlformats.org/officeDocument/2006/relationships/hyperlink" Target="https://docs.google.com/forms/d/e/1FAIpQLSf7amDDNkVsEShy57JwJCObuNDvh1s-xJ46R6AAICX7DFDQxQ/viewform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8.xml"/><Relationship Id="rId5" Type="http://schemas.openxmlformats.org/officeDocument/2006/relationships/image" Target="../media/image76.png"/><Relationship Id="rId4" Type="http://schemas.openxmlformats.org/officeDocument/2006/relationships/hyperlink" Target="https://drive.google.com/file/d/1s-hldh3KVGfFV5mIquLiL9sO7Vb7BIxj/view?usp=sharing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9.xml"/><Relationship Id="rId6" Type="http://schemas.openxmlformats.org/officeDocument/2006/relationships/image" Target="../media/image78.png"/><Relationship Id="rId5" Type="http://schemas.openxmlformats.org/officeDocument/2006/relationships/hyperlink" Target="https://drive.google.com/file/d/1p_pqGq5BmIYaeDIhD2wZD_JWIKqm4qsK/view?usp=sharing" TargetMode="External"/><Relationship Id="rId4" Type="http://schemas.openxmlformats.org/officeDocument/2006/relationships/image" Target="../media/image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7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79008" y="3511296"/>
            <a:ext cx="12508992" cy="6775704"/>
            <a:chOff x="0" y="0"/>
            <a:chExt cx="16678656" cy="90342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678656" cy="9034272"/>
            </a:xfrm>
            <a:custGeom>
              <a:avLst/>
              <a:gdLst/>
              <a:ahLst/>
              <a:cxnLst/>
              <a:rect l="l" t="t" r="r" b="b"/>
              <a:pathLst>
                <a:path w="16678656" h="9034272">
                  <a:moveTo>
                    <a:pt x="0" y="0"/>
                  </a:moveTo>
                  <a:lnTo>
                    <a:pt x="16678656" y="0"/>
                  </a:lnTo>
                  <a:lnTo>
                    <a:pt x="16678656" y="9034272"/>
                  </a:lnTo>
                  <a:lnTo>
                    <a:pt x="0" y="903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307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429768"/>
            <a:ext cx="10115550" cy="3562864"/>
            <a:chOff x="0" y="0"/>
            <a:chExt cx="13487400" cy="47504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7531" cy="4750435"/>
            </a:xfrm>
            <a:custGeom>
              <a:avLst/>
              <a:gdLst/>
              <a:ahLst/>
              <a:cxnLst/>
              <a:rect l="l" t="t" r="r" b="b"/>
              <a:pathLst>
                <a:path w="13487531" h="4750435">
                  <a:moveTo>
                    <a:pt x="0" y="0"/>
                  </a:moveTo>
                  <a:lnTo>
                    <a:pt x="10679811" y="0"/>
                  </a:lnTo>
                  <a:lnTo>
                    <a:pt x="10707624" y="0"/>
                  </a:lnTo>
                  <a:lnTo>
                    <a:pt x="10707624" y="1524"/>
                  </a:lnTo>
                  <a:lnTo>
                    <a:pt x="11052175" y="20955"/>
                  </a:lnTo>
                  <a:cubicBezTo>
                    <a:pt x="11909425" y="117856"/>
                    <a:pt x="12674473" y="545846"/>
                    <a:pt x="13113004" y="1189990"/>
                  </a:cubicBezTo>
                  <a:cubicBezTo>
                    <a:pt x="13614146" y="1926209"/>
                    <a:pt x="13612240" y="2832862"/>
                    <a:pt x="13108051" y="3567684"/>
                  </a:cubicBezTo>
                  <a:cubicBezTo>
                    <a:pt x="12666853" y="4210558"/>
                    <a:pt x="11900027" y="4636262"/>
                    <a:pt x="11042396" y="4730623"/>
                  </a:cubicBezTo>
                  <a:lnTo>
                    <a:pt x="10707624" y="4748403"/>
                  </a:lnTo>
                  <a:lnTo>
                    <a:pt x="10707624" y="4750435"/>
                  </a:lnTo>
                  <a:lnTo>
                    <a:pt x="0" y="4750435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167615" y="508311"/>
            <a:ext cx="5884593" cy="2573484"/>
            <a:chOff x="0" y="0"/>
            <a:chExt cx="7846123" cy="3431311"/>
          </a:xfrm>
        </p:grpSpPr>
        <p:sp>
          <p:nvSpPr>
            <p:cNvPr id="7" name="Freeform 7" descr="Um logotipo com a cabeça de uma pessoa dentro de um círculo.  O conteúdo gerado por IA pode estar incorreto."/>
            <p:cNvSpPr/>
            <p:nvPr/>
          </p:nvSpPr>
          <p:spPr>
            <a:xfrm>
              <a:off x="0" y="0"/>
              <a:ext cx="7846187" cy="3431286"/>
            </a:xfrm>
            <a:custGeom>
              <a:avLst/>
              <a:gdLst/>
              <a:ahLst/>
              <a:cxnLst/>
              <a:rect l="l" t="t" r="r" b="b"/>
              <a:pathLst>
                <a:path w="7846187" h="3431286">
                  <a:moveTo>
                    <a:pt x="0" y="0"/>
                  </a:moveTo>
                  <a:lnTo>
                    <a:pt x="7846187" y="0"/>
                  </a:lnTo>
                  <a:lnTo>
                    <a:pt x="7846187" y="3431286"/>
                  </a:lnTo>
                  <a:lnTo>
                    <a:pt x="0" y="343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37005" y="5143500"/>
            <a:ext cx="2376973" cy="811768"/>
            <a:chOff x="0" y="0"/>
            <a:chExt cx="3169298" cy="10823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69285" cy="1082294"/>
            </a:xfrm>
            <a:custGeom>
              <a:avLst/>
              <a:gdLst/>
              <a:ahLst/>
              <a:cxnLst/>
              <a:rect l="l" t="t" r="r" b="b"/>
              <a:pathLst>
                <a:path w="3169285" h="1082294">
                  <a:moveTo>
                    <a:pt x="0" y="0"/>
                  </a:moveTo>
                  <a:lnTo>
                    <a:pt x="3169285" y="0"/>
                  </a:lnTo>
                  <a:lnTo>
                    <a:pt x="3169285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249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54672" y="6341488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7352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82085" y="7471296"/>
            <a:ext cx="3686813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Este projeto foi cofinanciado com o apoio do programa Erasmus+ da Comissão Europeia. Esta publicação reflete apenas as opiniões dos seus autores, e nem a Comissão Europeia nem a SEPIE são responsáveis ​​por qualquer uso que possa ser feito das informações aqui contidas.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226" y="1009650"/>
            <a:ext cx="8244221" cy="257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Módulo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3: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Pensamento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Crítico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e Tomada de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Decisões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Éticas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na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Formação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Profissional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para o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Emprego</a:t>
            </a:r>
            <a:endParaRPr lang="en-US" sz="4200" b="1" u="none" strike="noStrike" dirty="0">
              <a:solidFill>
                <a:srgbClr val="FFFFFF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1418" y="3532794"/>
            <a:ext cx="3221250" cy="3221250"/>
          </a:xfrm>
          <a:custGeom>
            <a:avLst/>
            <a:gdLst/>
            <a:ahLst/>
            <a:cxnLst/>
            <a:rect l="l" t="t" r="r" b="b"/>
            <a:pathLst>
              <a:path w="3221250" h="3221250">
                <a:moveTo>
                  <a:pt x="0" y="0"/>
                </a:moveTo>
                <a:lnTo>
                  <a:pt x="3221250" y="0"/>
                </a:lnTo>
                <a:lnTo>
                  <a:pt x="3221250" y="3221250"/>
                </a:lnTo>
                <a:lnTo>
                  <a:pt x="0" y="3221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" y="3535680"/>
            <a:ext cx="8657939" cy="3215459"/>
            <a:chOff x="0" y="0"/>
            <a:chExt cx="11543919" cy="4287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43919" cy="4287266"/>
            </a:xfrm>
            <a:custGeom>
              <a:avLst/>
              <a:gdLst/>
              <a:ahLst/>
              <a:cxnLst/>
              <a:rect l="l" t="t" r="r" b="b"/>
              <a:pathLst>
                <a:path w="11543919" h="4287266">
                  <a:moveTo>
                    <a:pt x="0" y="0"/>
                  </a:moveTo>
                  <a:lnTo>
                    <a:pt x="11543919" y="0"/>
                  </a:lnTo>
                  <a:lnTo>
                    <a:pt x="11543919" y="4287266"/>
                  </a:lnTo>
                  <a:lnTo>
                    <a:pt x="0" y="4287266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1072" y="4475226"/>
            <a:ext cx="6293568" cy="1445514"/>
            <a:chOff x="0" y="0"/>
            <a:chExt cx="8391423" cy="192735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91422" cy="1927347"/>
            </a:xfrm>
            <a:custGeom>
              <a:avLst/>
              <a:gdLst/>
              <a:ahLst/>
              <a:cxnLst/>
              <a:rect l="l" t="t" r="r" b="b"/>
              <a:pathLst>
                <a:path w="8391422" h="1927347">
                  <a:moveTo>
                    <a:pt x="0" y="0"/>
                  </a:moveTo>
                  <a:lnTo>
                    <a:pt x="8391422" y="0"/>
                  </a:lnTo>
                  <a:lnTo>
                    <a:pt x="8391422" y="1927347"/>
                  </a:lnTo>
                  <a:lnTo>
                    <a:pt x="0" y="192734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164" b="-30506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8391423" cy="18511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CONTENTE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446550" y="1448305"/>
            <a:ext cx="4297499" cy="7733738"/>
          </a:xfrm>
          <a:custGeom>
            <a:avLst/>
            <a:gdLst/>
            <a:ahLst/>
            <a:cxnLst/>
            <a:rect l="l" t="t" r="r" b="b"/>
            <a:pathLst>
              <a:path w="4297499" h="7733738">
                <a:moveTo>
                  <a:pt x="0" y="0"/>
                </a:moveTo>
                <a:lnTo>
                  <a:pt x="4297499" y="0"/>
                </a:lnTo>
                <a:lnTo>
                  <a:pt x="4297499" y="7733738"/>
                </a:lnTo>
                <a:lnTo>
                  <a:pt x="0" y="77337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/>
          <p:nvPr/>
        </p:nvGrpSpPr>
        <p:grpSpPr>
          <a:xfrm>
            <a:off x="6855619" y="8243888"/>
            <a:ext cx="1700717" cy="1703699"/>
            <a:chOff x="0" y="0"/>
            <a:chExt cx="2267623" cy="2271598"/>
          </a:xfrm>
        </p:grpSpPr>
        <p:sp>
          <p:nvSpPr>
            <p:cNvPr id="10" name="Freeform 10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067093" y="8430273"/>
            <a:ext cx="1277779" cy="1280008"/>
            <a:chOff x="0" y="0"/>
            <a:chExt cx="1703705" cy="17066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057047" y="2088413"/>
            <a:ext cx="1700717" cy="1703699"/>
            <a:chOff x="0" y="0"/>
            <a:chExt cx="2267623" cy="2271598"/>
          </a:xfrm>
        </p:grpSpPr>
        <p:sp>
          <p:nvSpPr>
            <p:cNvPr id="14" name="Freeform 14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55377" y="2291077"/>
            <a:ext cx="1277779" cy="1280008"/>
            <a:chOff x="0" y="0"/>
            <a:chExt cx="1703705" cy="17066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415530" y="6341897"/>
            <a:ext cx="1700717" cy="1703699"/>
            <a:chOff x="0" y="0"/>
            <a:chExt cx="2267623" cy="2271598"/>
          </a:xfrm>
        </p:grpSpPr>
        <p:sp>
          <p:nvSpPr>
            <p:cNvPr id="18" name="Freeform 18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615622" y="6558534"/>
            <a:ext cx="1277779" cy="1280008"/>
            <a:chOff x="0" y="0"/>
            <a:chExt cx="1703705" cy="170667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616256" y="539182"/>
            <a:ext cx="1700717" cy="1703699"/>
            <a:chOff x="0" y="0"/>
            <a:chExt cx="2267623" cy="2271598"/>
          </a:xfrm>
        </p:grpSpPr>
        <p:sp>
          <p:nvSpPr>
            <p:cNvPr id="22" name="Freeform 22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97535" y="738711"/>
            <a:ext cx="1277779" cy="1280017"/>
            <a:chOff x="0" y="0"/>
            <a:chExt cx="1703705" cy="170669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24197" y="637566"/>
            <a:ext cx="5945400" cy="1506931"/>
            <a:chOff x="0" y="0"/>
            <a:chExt cx="7927200" cy="200924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927200" cy="2009243"/>
            </a:xfrm>
            <a:custGeom>
              <a:avLst/>
              <a:gdLst/>
              <a:ahLst/>
              <a:cxnLst/>
              <a:rect l="l" t="t" r="r" b="b"/>
              <a:pathLst>
                <a:path w="7927200" h="2009243">
                  <a:moveTo>
                    <a:pt x="0" y="0"/>
                  </a:moveTo>
                  <a:lnTo>
                    <a:pt x="7927200" y="0"/>
                  </a:lnTo>
                  <a:lnTo>
                    <a:pt x="7927200" y="2009243"/>
                  </a:lnTo>
                  <a:lnTo>
                    <a:pt x="0" y="200924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7506" b="-6244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9525"/>
              <a:ext cx="7927200" cy="19997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UNIDADE 1: AVALIANDO DECISÕES BASEADAS EM IA E COMPREENDENDO SEU IMPACTO EDUCACIONAL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047277" y="2144496"/>
            <a:ext cx="5149110" cy="1506931"/>
            <a:chOff x="0" y="0"/>
            <a:chExt cx="6865480" cy="200924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865479" cy="2009245"/>
            </a:xfrm>
            <a:custGeom>
              <a:avLst/>
              <a:gdLst/>
              <a:ahLst/>
              <a:cxnLst/>
              <a:rect l="l" t="t" r="r" b="b"/>
              <a:pathLst>
                <a:path w="6865479" h="2009245">
                  <a:moveTo>
                    <a:pt x="0" y="0"/>
                  </a:moveTo>
                  <a:lnTo>
                    <a:pt x="6865479" y="0"/>
                  </a:lnTo>
                  <a:lnTo>
                    <a:pt x="6865479" y="2009245"/>
                  </a:lnTo>
                  <a:lnTo>
                    <a:pt x="0" y="200924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8926" r="-13489" b="-2194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9525"/>
              <a:ext cx="6865480" cy="19997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u="none" strike="noStrike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UNIDADE 2: RECONHECENDO E ABORDANDO OS DESAFIOS ÉTICOS NO USO DA IA ​​EM SALA DE AULA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79475" y="8136336"/>
            <a:ext cx="6118060" cy="1811250"/>
            <a:chOff x="0" y="0"/>
            <a:chExt cx="8157413" cy="24150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57418" cy="2415006"/>
            </a:xfrm>
            <a:custGeom>
              <a:avLst/>
              <a:gdLst/>
              <a:ahLst/>
              <a:cxnLst/>
              <a:rect l="l" t="t" r="r" b="b"/>
              <a:pathLst>
                <a:path w="8157418" h="2415006">
                  <a:moveTo>
                    <a:pt x="0" y="0"/>
                  </a:moveTo>
                  <a:lnTo>
                    <a:pt x="8157418" y="0"/>
                  </a:lnTo>
                  <a:lnTo>
                    <a:pt x="8157418" y="2415006"/>
                  </a:lnTo>
                  <a:lnTo>
                    <a:pt x="0" y="241500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816" b="-15816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9525"/>
              <a:ext cx="8157413" cy="24054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UNIDADE 4: FORTALECIMENTO DA ALFABETIZAÇÃO DIGITAL E MIDIÁTICA PARA A AVALIAÇÃO CRÍTICA DA IA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655927" y="3580047"/>
            <a:ext cx="3294002" cy="3147593"/>
            <a:chOff x="0" y="0"/>
            <a:chExt cx="4392003" cy="419679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4392041" cy="4196842"/>
            </a:xfrm>
            <a:custGeom>
              <a:avLst/>
              <a:gdLst/>
              <a:ahLst/>
              <a:cxnLst/>
              <a:rect l="l" t="t" r="r" b="b"/>
              <a:pathLst>
                <a:path w="4392041" h="4196842">
                  <a:moveTo>
                    <a:pt x="0" y="0"/>
                  </a:moveTo>
                  <a:lnTo>
                    <a:pt x="4392041" y="0"/>
                  </a:lnTo>
                  <a:lnTo>
                    <a:pt x="4392041" y="4196842"/>
                  </a:lnTo>
                  <a:lnTo>
                    <a:pt x="0" y="4196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2703" b="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7264470" y="998849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741666" y="2562720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100149" y="6800840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528408" y="8697620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4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373423" y="6407125"/>
            <a:ext cx="4889640" cy="1459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63"/>
              </a:lnSpc>
              <a:spcBef>
                <a:spcPct val="0"/>
              </a:spcBef>
            </a:pPr>
            <a:r>
              <a:rPr lang="en-US" sz="2799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UNIDADE 3: APLICANDO MODELOS DE RACIOCÍNIO ÉTICO EM CONTEXTOS DE TREINAMENTO E AVALIAÇÃO</a:t>
            </a:r>
          </a:p>
        </p:txBody>
      </p:sp>
      <p:grpSp>
        <p:nvGrpSpPr>
          <p:cNvPr id="41" name="Group 43">
            <a:extLst>
              <a:ext uri="{FF2B5EF4-FFF2-40B4-BE49-F238E27FC236}">
                <a16:creationId xmlns:a16="http://schemas.microsoft.com/office/drawing/2014/main" id="{AE80421C-1078-0E3B-18E1-8EB26B7CB86E}"/>
              </a:ext>
            </a:extLst>
          </p:cNvPr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42" name="Freeform 44" descr="A logo with a person's head in a circle  AI-generated content may be incorrect.">
              <a:extLst>
                <a:ext uri="{FF2B5EF4-FFF2-40B4-BE49-F238E27FC236}">
                  <a16:creationId xmlns:a16="http://schemas.microsoft.com/office/drawing/2014/main" id="{B95D94D1-2C17-46C2-157A-00140E68CFC6}"/>
                </a:ext>
              </a:extLst>
            </p:cNvPr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31888" y="517017"/>
            <a:ext cx="8120691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OBJETIVOS DE APRENDIZAGEM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44268" y="6706364"/>
            <a:ext cx="409975" cy="863879"/>
            <a:chOff x="0" y="0"/>
            <a:chExt cx="546633" cy="11518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4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515730" y="6644059"/>
            <a:ext cx="1639262" cy="2121370"/>
            <a:chOff x="0" y="0"/>
            <a:chExt cx="2185683" cy="2828493"/>
          </a:xfrm>
        </p:grpSpPr>
        <p:sp>
          <p:nvSpPr>
            <p:cNvPr id="7" name="Freeform 7" descr="Uma imagem contendo uma antena  Descrição gerada automaticamente"/>
            <p:cNvSpPr/>
            <p:nvPr/>
          </p:nvSpPr>
          <p:spPr>
            <a:xfrm>
              <a:off x="0" y="0"/>
              <a:ext cx="2185670" cy="2828544"/>
            </a:xfrm>
            <a:custGeom>
              <a:avLst/>
              <a:gdLst/>
              <a:ahLst/>
              <a:cxnLst/>
              <a:rect l="l" t="t" r="r" b="b"/>
              <a:pathLst>
                <a:path w="2185670" h="2828544">
                  <a:moveTo>
                    <a:pt x="0" y="0"/>
                  </a:moveTo>
                  <a:lnTo>
                    <a:pt x="2185670" y="0"/>
                  </a:lnTo>
                  <a:lnTo>
                    <a:pt x="2185670" y="2828544"/>
                  </a:lnTo>
                  <a:lnTo>
                    <a:pt x="0" y="282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4280" t="-30435" r="-143905" b="-2959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524131" y="2592591"/>
            <a:ext cx="1728340" cy="2414454"/>
            <a:chOff x="0" y="0"/>
            <a:chExt cx="2304453" cy="3219272"/>
          </a:xfrm>
        </p:grpSpPr>
        <p:sp>
          <p:nvSpPr>
            <p:cNvPr id="9" name="Freeform 9" descr="Uma imagem contendo uma antena  Descrição gerada automaticamente"/>
            <p:cNvSpPr/>
            <p:nvPr/>
          </p:nvSpPr>
          <p:spPr>
            <a:xfrm>
              <a:off x="0" y="0"/>
              <a:ext cx="2304415" cy="3219323"/>
            </a:xfrm>
            <a:custGeom>
              <a:avLst/>
              <a:gdLst/>
              <a:ahLst/>
              <a:cxnLst/>
              <a:rect l="l" t="t" r="r" b="b"/>
              <a:pathLst>
                <a:path w="2304415" h="3219323">
                  <a:moveTo>
                    <a:pt x="0" y="0"/>
                  </a:moveTo>
                  <a:lnTo>
                    <a:pt x="2304415" y="0"/>
                  </a:lnTo>
                  <a:lnTo>
                    <a:pt x="2304415" y="3219323"/>
                  </a:lnTo>
                  <a:lnTo>
                    <a:pt x="0" y="3219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3558" t="-24079" r="-34633" b="-24163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642535" y="2080374"/>
            <a:ext cx="12431795" cy="741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Avalie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criticamente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impacto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reconhecendo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algorítmicas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atendem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objetivos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treinamento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inadequadas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tendenciosas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Reconhecer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abordar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limitações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vieses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alucinações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desinformação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características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estruturais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erros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ocasionais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Quando a IA auxilia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relativas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à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encaminhamento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personalização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necessário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abordagens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centradas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cuidado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criticamente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sugestões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geradas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IA antes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utilizá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-las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Mantenha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supervisão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humana e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Garanta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você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permaneça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responsável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final pela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garantidor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aplicando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julgamento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nenhum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algoritmo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possa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replicar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358922" y="2171700"/>
            <a:ext cx="1008555" cy="1010098"/>
            <a:chOff x="0" y="0"/>
            <a:chExt cx="1344740" cy="134679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58212" y="2292210"/>
            <a:ext cx="409975" cy="863879"/>
            <a:chOff x="0" y="0"/>
            <a:chExt cx="546633" cy="115183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62856" y="3981898"/>
            <a:ext cx="1008555" cy="1010098"/>
            <a:chOff x="0" y="0"/>
            <a:chExt cx="1344740" cy="134679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66080" y="4031132"/>
            <a:ext cx="409975" cy="863879"/>
            <a:chOff x="0" y="0"/>
            <a:chExt cx="546633" cy="115183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2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58922" y="5431646"/>
            <a:ext cx="1008555" cy="1010098"/>
            <a:chOff x="0" y="0"/>
            <a:chExt cx="1344740" cy="134679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46649" y="6860755"/>
            <a:ext cx="1008555" cy="1010098"/>
            <a:chOff x="0" y="0"/>
            <a:chExt cx="1344740" cy="134679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44268" y="8366152"/>
            <a:ext cx="1008555" cy="1010098"/>
            <a:chOff x="0" y="0"/>
            <a:chExt cx="1344740" cy="134679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662146" y="5500054"/>
            <a:ext cx="409975" cy="863879"/>
            <a:chOff x="0" y="0"/>
            <a:chExt cx="546633" cy="115183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3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645939" y="6933864"/>
            <a:ext cx="409975" cy="863879"/>
            <a:chOff x="0" y="0"/>
            <a:chExt cx="546633" cy="115183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4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34028" y="8429723"/>
            <a:ext cx="409975" cy="863879"/>
            <a:chOff x="0" y="0"/>
            <a:chExt cx="546633" cy="115183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5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078CDEF3-4191-D5E3-E769-5146AE002AD6}"/>
              </a:ext>
            </a:extLst>
          </p:cNvPr>
          <p:cNvSpPr txBox="1"/>
          <p:nvPr/>
        </p:nvSpPr>
        <p:spPr>
          <a:xfrm>
            <a:off x="1066800" y="1381218"/>
            <a:ext cx="11015739" cy="34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2880"/>
              </a:lnSpc>
              <a:spcBef>
                <a:spcPct val="0"/>
              </a:spcBef>
            </a:pPr>
            <a:r>
              <a:rPr lang="pt-BR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Após a conclusão deste módulo, os participantes serão capazes de: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80818" y="0"/>
            <a:ext cx="6107182" cy="10287000"/>
            <a:chOff x="0" y="0"/>
            <a:chExt cx="814291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42859" cy="13716000"/>
            </a:xfrm>
            <a:custGeom>
              <a:avLst/>
              <a:gdLst/>
              <a:ahLst/>
              <a:cxnLst/>
              <a:rect l="l" t="t" r="r" b="b"/>
              <a:pathLst>
                <a:path w="8142859" h="13716000">
                  <a:moveTo>
                    <a:pt x="0" y="0"/>
                  </a:moveTo>
                  <a:lnTo>
                    <a:pt x="8142859" y="0"/>
                  </a:lnTo>
                  <a:lnTo>
                    <a:pt x="814285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291033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INTRODUÇÃO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158157"/>
            <a:ext cx="10263264" cy="615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inteligência artificial desempenha um papel cada vez mais importante na educação e formação. Como formador em educação e formação profissional, você já pode estar utilizando ferramentas de IA para apoiar a criação de conteúdo, atividades de aprendizagem, avaliações ou tarefas administrativas. Compreender como utilizar essas tecnologias de forma responsável está se tornando uma competência profissional cada vez mais importante.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Neste módulo, você explorará como aplicar o pensamento crítico e a tomada de decisões éticas ao uso da IA ​​em contextos educacionais. Você considerará aspectos como a análise de informações geradas por IA, a avaliação de riscos e benefícios, a responsabilidade profissional e o impacto das decisões tecnológicas sobre os alunos e as práticas de ensino.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objetivo não é simplesmente aprender sobre ferramentas de IA, mas desenvolver o conhecimento e o discernimento necessários para avaliar criticamente o uso da IA ​​e tomar decisões informadas e éticas como parte do desenvolvimento profissional contínuo.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81661" y="0"/>
            <a:ext cx="7206339" cy="10287000"/>
            <a:chOff x="0" y="0"/>
            <a:chExt cx="9608452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608439" cy="13716000"/>
            </a:xfrm>
            <a:custGeom>
              <a:avLst/>
              <a:gdLst/>
              <a:ahLst/>
              <a:cxnLst/>
              <a:rect l="l" t="t" r="r" b="b"/>
              <a:pathLst>
                <a:path w="9608439" h="13716000">
                  <a:moveTo>
                    <a:pt x="0" y="0"/>
                  </a:moveTo>
                  <a:lnTo>
                    <a:pt x="9608439" y="0"/>
                  </a:lnTo>
                  <a:lnTo>
                    <a:pt x="960843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15" b="-2515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2185146"/>
            <a:ext cx="9465940" cy="666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4340" lvl="1" indent="-217170" algn="just">
              <a:lnSpc>
                <a:spcPts val="2879"/>
              </a:lnSpc>
              <a:buAutoNum type="arabicPeriod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Recomendação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da UNESCO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sobre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a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Ética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da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Inteligência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Artificial (2021)</a:t>
            </a:r>
          </a:p>
          <a:p>
            <a:pPr marL="365125" lvl="1"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quadro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global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vinculativo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adotado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193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Estados-membros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UNESCO. Ele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enfatiza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respeitar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direitos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humanos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servir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comum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sujeita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à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supervisão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humana. Na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significa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as ferramentas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garantir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acesso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equitativo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proteger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privacidade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assegurar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tecnologia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aprimore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substitua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julgamento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humano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2. Lei da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União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Europeia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(2024)</a:t>
            </a:r>
          </a:p>
          <a:p>
            <a:pPr marL="433388" lvl="1" indent="4763" algn="just">
              <a:lnSpc>
                <a:spcPts val="2879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primeira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abrangente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regulamenta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artificial. Ela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estabelece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requisitos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baseados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segurança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proteção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direitos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fundamentais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enfatiza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supervisão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humana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alto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mecanismos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responsabilização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remediar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085850"/>
            <a:ext cx="7110998" cy="57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41"/>
              </a:lnSpc>
              <a:spcBef>
                <a:spcPct val="0"/>
              </a:spcBef>
            </a:pPr>
            <a:r>
              <a:rPr lang="en-US" sz="4204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QUADROS ÉTICOS INTERNACIONAIS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81661" y="0"/>
            <a:ext cx="7206339" cy="10287000"/>
            <a:chOff x="0" y="0"/>
            <a:chExt cx="9608452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608439" cy="13716000"/>
            </a:xfrm>
            <a:custGeom>
              <a:avLst/>
              <a:gdLst/>
              <a:ahLst/>
              <a:cxnLst/>
              <a:rect l="l" t="t" r="r" b="b"/>
              <a:pathLst>
                <a:path w="9608439" h="13716000">
                  <a:moveTo>
                    <a:pt x="0" y="0"/>
                  </a:moveTo>
                  <a:lnTo>
                    <a:pt x="9608439" y="0"/>
                  </a:lnTo>
                  <a:lnTo>
                    <a:pt x="960843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15" b="-2515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16508" y="2367054"/>
            <a:ext cx="9482935" cy="2781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488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3.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Regulamento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Geral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Proteção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Dados (RGPD)</a:t>
            </a:r>
          </a:p>
          <a:p>
            <a:pPr marL="365125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quadro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europeu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proteção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dados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aplica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-se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qualquer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processe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pessoais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domínio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exige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consentimento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explícito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dados,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governação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transparente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dos dados e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direito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recusar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processos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tomada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automatizados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tenham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consequências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jurídicas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emprego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acesso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à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085850"/>
            <a:ext cx="7293608" cy="57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41"/>
              </a:lnSpc>
              <a:spcBef>
                <a:spcPct val="0"/>
              </a:spcBef>
            </a:pPr>
            <a:r>
              <a:rPr lang="en-US" sz="4204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QUADROS ÉTICOS INTERNACIONAIS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75512" y="2697914"/>
            <a:ext cx="6382004" cy="5006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99"/>
              </a:lnSpc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UNIDADE 1:</a:t>
            </a:r>
          </a:p>
          <a:p>
            <a:pPr marL="0" lvl="0" indent="0" algn="l">
              <a:lnSpc>
                <a:spcPts val="6599"/>
              </a:lnSpc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AVALIAR DECISÕES BASEADAS EM IA E COMPREENDER SEU IMPACTO EDUCACIONAL.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363277" y="1491238"/>
            <a:ext cx="4924723" cy="5214301"/>
            <a:chOff x="0" y="0"/>
            <a:chExt cx="8250568" cy="87357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50555" cy="8735695"/>
            </a:xfrm>
            <a:custGeom>
              <a:avLst/>
              <a:gdLst/>
              <a:ahLst/>
              <a:cxnLst/>
              <a:rect l="l" t="t" r="r" b="b"/>
              <a:pathLst>
                <a:path w="8250555" h="8735695">
                  <a:moveTo>
                    <a:pt x="0" y="0"/>
                  </a:moveTo>
                  <a:lnTo>
                    <a:pt x="8250555" y="0"/>
                  </a:lnTo>
                  <a:lnTo>
                    <a:pt x="8250555" y="8735695"/>
                  </a:lnTo>
                  <a:lnTo>
                    <a:pt x="0" y="8735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88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942975"/>
            <a:ext cx="12241332" cy="294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5125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Ao final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curso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desenvolvimento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contínuo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você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será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capaz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criticamente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gerada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distinguindo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função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final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tomada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prever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impacto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adultos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desenvolvimento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voltado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mundo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trabalho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365125" lvl="0" indent="0"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365125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Esta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apresenta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apoiadas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processos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probabilísticos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nem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neutros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nem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objetivos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27443" y="4762500"/>
            <a:ext cx="6032853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231F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Avaliando decisões baseadas em IA na educação.</a:t>
            </a:r>
          </a:p>
        </p:txBody>
      </p:sp>
      <p:sp>
        <p:nvSpPr>
          <p:cNvPr id="6" name="Freeform 6"/>
          <p:cNvSpPr/>
          <p:nvPr/>
        </p:nvSpPr>
        <p:spPr>
          <a:xfrm>
            <a:off x="4878510" y="6831033"/>
            <a:ext cx="543575" cy="250331"/>
          </a:xfrm>
          <a:custGeom>
            <a:avLst/>
            <a:gdLst/>
            <a:ahLst/>
            <a:cxnLst/>
            <a:rect l="l" t="t" r="r" b="b"/>
            <a:pathLst>
              <a:path w="543575" h="250331">
                <a:moveTo>
                  <a:pt x="0" y="0"/>
                </a:moveTo>
                <a:lnTo>
                  <a:pt x="543575" y="0"/>
                </a:lnTo>
                <a:lnTo>
                  <a:pt x="543575" y="250331"/>
                </a:lnTo>
                <a:lnTo>
                  <a:pt x="0" y="2503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5543674" y="5372100"/>
            <a:ext cx="3211385" cy="4155489"/>
          </a:xfrm>
          <a:custGeom>
            <a:avLst/>
            <a:gdLst/>
            <a:ahLst/>
            <a:cxnLst/>
            <a:rect l="l" t="t" r="r" b="b"/>
            <a:pathLst>
              <a:path w="3211385" h="4155489">
                <a:moveTo>
                  <a:pt x="0" y="0"/>
                </a:moveTo>
                <a:lnTo>
                  <a:pt x="3211384" y="0"/>
                </a:lnTo>
                <a:lnTo>
                  <a:pt x="3211384" y="4155489"/>
                </a:lnTo>
                <a:lnTo>
                  <a:pt x="0" y="41554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946065" y="6831033"/>
            <a:ext cx="3740655" cy="250331"/>
          </a:xfrm>
          <a:custGeom>
            <a:avLst/>
            <a:gdLst/>
            <a:ahLst/>
            <a:cxnLst/>
            <a:rect l="l" t="t" r="r" b="b"/>
            <a:pathLst>
              <a:path w="3740655" h="250331">
                <a:moveTo>
                  <a:pt x="0" y="0"/>
                </a:moveTo>
                <a:lnTo>
                  <a:pt x="3740655" y="0"/>
                </a:lnTo>
                <a:lnTo>
                  <a:pt x="3740655" y="250331"/>
                </a:lnTo>
                <a:lnTo>
                  <a:pt x="0" y="25033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4213345" y="6952623"/>
            <a:ext cx="543575" cy="128741"/>
          </a:xfrm>
          <a:custGeom>
            <a:avLst/>
            <a:gdLst/>
            <a:ahLst/>
            <a:cxnLst/>
            <a:rect l="l" t="t" r="r" b="b"/>
            <a:pathLst>
              <a:path w="543575" h="128741">
                <a:moveTo>
                  <a:pt x="0" y="0"/>
                </a:moveTo>
                <a:lnTo>
                  <a:pt x="543575" y="0"/>
                </a:lnTo>
                <a:lnTo>
                  <a:pt x="543575" y="128741"/>
                </a:lnTo>
                <a:lnTo>
                  <a:pt x="0" y="1287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4749768" y="6952623"/>
            <a:ext cx="672317" cy="128741"/>
          </a:xfrm>
          <a:custGeom>
            <a:avLst/>
            <a:gdLst/>
            <a:ahLst/>
            <a:cxnLst/>
            <a:rect l="l" t="t" r="r" b="b"/>
            <a:pathLst>
              <a:path w="672317" h="128741">
                <a:moveTo>
                  <a:pt x="0" y="0"/>
                </a:moveTo>
                <a:lnTo>
                  <a:pt x="672317" y="0"/>
                </a:lnTo>
                <a:lnTo>
                  <a:pt x="672317" y="128741"/>
                </a:lnTo>
                <a:lnTo>
                  <a:pt x="0" y="1287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5414932" y="6952623"/>
            <a:ext cx="3733503" cy="128741"/>
          </a:xfrm>
          <a:custGeom>
            <a:avLst/>
            <a:gdLst/>
            <a:ahLst/>
            <a:cxnLst/>
            <a:rect l="l" t="t" r="r" b="b"/>
            <a:pathLst>
              <a:path w="3733503" h="128741">
                <a:moveTo>
                  <a:pt x="0" y="0"/>
                </a:moveTo>
                <a:lnTo>
                  <a:pt x="3733503" y="0"/>
                </a:lnTo>
                <a:lnTo>
                  <a:pt x="3733503" y="128741"/>
                </a:lnTo>
                <a:lnTo>
                  <a:pt x="0" y="12874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9141283" y="6831033"/>
            <a:ext cx="679469" cy="250331"/>
          </a:xfrm>
          <a:custGeom>
            <a:avLst/>
            <a:gdLst/>
            <a:ahLst/>
            <a:cxnLst/>
            <a:rect l="l" t="t" r="r" b="b"/>
            <a:pathLst>
              <a:path w="679469" h="250331">
                <a:moveTo>
                  <a:pt x="0" y="0"/>
                </a:moveTo>
                <a:lnTo>
                  <a:pt x="679469" y="0"/>
                </a:lnTo>
                <a:lnTo>
                  <a:pt x="679469" y="250331"/>
                </a:lnTo>
                <a:lnTo>
                  <a:pt x="0" y="25033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9942341" y="6952623"/>
            <a:ext cx="808210" cy="128741"/>
          </a:xfrm>
          <a:custGeom>
            <a:avLst/>
            <a:gdLst/>
            <a:ahLst/>
            <a:cxnLst/>
            <a:rect l="l" t="t" r="r" b="b"/>
            <a:pathLst>
              <a:path w="808210" h="128741">
                <a:moveTo>
                  <a:pt x="0" y="0"/>
                </a:moveTo>
                <a:lnTo>
                  <a:pt x="808210" y="0"/>
                </a:lnTo>
                <a:lnTo>
                  <a:pt x="808210" y="128741"/>
                </a:lnTo>
                <a:lnTo>
                  <a:pt x="0" y="12874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4477980" y="7074212"/>
            <a:ext cx="5743300" cy="128741"/>
          </a:xfrm>
          <a:custGeom>
            <a:avLst/>
            <a:gdLst/>
            <a:ahLst/>
            <a:cxnLst/>
            <a:rect l="l" t="t" r="r" b="b"/>
            <a:pathLst>
              <a:path w="5743300" h="128741">
                <a:moveTo>
                  <a:pt x="0" y="0"/>
                </a:moveTo>
                <a:lnTo>
                  <a:pt x="5743301" y="0"/>
                </a:lnTo>
                <a:lnTo>
                  <a:pt x="5743301" y="128741"/>
                </a:lnTo>
                <a:lnTo>
                  <a:pt x="0" y="12874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8476118" y="6831033"/>
            <a:ext cx="3876549" cy="250331"/>
          </a:xfrm>
          <a:custGeom>
            <a:avLst/>
            <a:gdLst/>
            <a:ahLst/>
            <a:cxnLst/>
            <a:rect l="l" t="t" r="r" b="b"/>
            <a:pathLst>
              <a:path w="3876549" h="250331">
                <a:moveTo>
                  <a:pt x="0" y="0"/>
                </a:moveTo>
                <a:lnTo>
                  <a:pt x="3876549" y="0"/>
                </a:lnTo>
                <a:lnTo>
                  <a:pt x="3876549" y="250331"/>
                </a:lnTo>
                <a:lnTo>
                  <a:pt x="0" y="25033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5279039" y="5851168"/>
            <a:ext cx="1873904" cy="371920"/>
          </a:xfrm>
          <a:custGeom>
            <a:avLst/>
            <a:gdLst/>
            <a:ahLst/>
            <a:cxnLst/>
            <a:rect l="l" t="t" r="r" b="b"/>
            <a:pathLst>
              <a:path w="1873904" h="371920">
                <a:moveTo>
                  <a:pt x="0" y="0"/>
                </a:moveTo>
                <a:lnTo>
                  <a:pt x="1873903" y="0"/>
                </a:lnTo>
                <a:lnTo>
                  <a:pt x="1873903" y="371920"/>
                </a:lnTo>
                <a:lnTo>
                  <a:pt x="0" y="37192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4878510" y="7560568"/>
            <a:ext cx="407681" cy="493509"/>
          </a:xfrm>
          <a:custGeom>
            <a:avLst/>
            <a:gdLst/>
            <a:ahLst/>
            <a:cxnLst/>
            <a:rect l="l" t="t" r="r" b="b"/>
            <a:pathLst>
              <a:path w="407681" h="493509">
                <a:moveTo>
                  <a:pt x="0" y="0"/>
                </a:moveTo>
                <a:lnTo>
                  <a:pt x="407681" y="0"/>
                </a:lnTo>
                <a:lnTo>
                  <a:pt x="407681" y="493509"/>
                </a:lnTo>
                <a:lnTo>
                  <a:pt x="0" y="49350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TextBox 18"/>
          <p:cNvSpPr txBox="1"/>
          <p:nvPr/>
        </p:nvSpPr>
        <p:spPr>
          <a:xfrm>
            <a:off x="2938823" y="7603003"/>
            <a:ext cx="1850587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680"/>
              </a:lnSpc>
              <a:spcBef>
                <a:spcPct val="0"/>
              </a:spcBef>
            </a:pPr>
            <a:r>
              <a:rPr lang="en-US" sz="1400" b="1" u="none" strike="noStrike" spc="-140">
                <a:solidFill>
                  <a:srgbClr val="0070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Conteúdo C-HET: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349258" y="7847345"/>
            <a:ext cx="2440152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680"/>
              </a:lnSpc>
              <a:spcBef>
                <a:spcPct val="0"/>
              </a:spcBef>
            </a:pPr>
            <a:r>
              <a:rPr lang="en-US" sz="1400" u="none" strike="noStrike" spc="-70">
                <a:solidFill>
                  <a:srgbClr val="8D8D8D"/>
                </a:solidFill>
                <a:latin typeface="Canva Sans"/>
                <a:ea typeface="Canva Sans"/>
                <a:cs typeface="Canva Sans"/>
                <a:sym typeface="Canva Sans"/>
              </a:rPr>
              <a:t>A importância da avaliação da IA ​​na formação profissional</a:t>
            </a:r>
          </a:p>
        </p:txBody>
      </p:sp>
      <p:sp>
        <p:nvSpPr>
          <p:cNvPr id="20" name="Freeform 20"/>
          <p:cNvSpPr/>
          <p:nvPr/>
        </p:nvSpPr>
        <p:spPr>
          <a:xfrm>
            <a:off x="5279039" y="7682158"/>
            <a:ext cx="1873904" cy="250331"/>
          </a:xfrm>
          <a:custGeom>
            <a:avLst/>
            <a:gdLst/>
            <a:ahLst/>
            <a:cxnLst/>
            <a:rect l="l" t="t" r="r" b="b"/>
            <a:pathLst>
              <a:path w="1873904" h="250331">
                <a:moveTo>
                  <a:pt x="0" y="0"/>
                </a:moveTo>
                <a:lnTo>
                  <a:pt x="1873903" y="0"/>
                </a:lnTo>
                <a:lnTo>
                  <a:pt x="1873903" y="250330"/>
                </a:lnTo>
                <a:lnTo>
                  <a:pt x="0" y="25033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4878510" y="8297256"/>
            <a:ext cx="407681" cy="615098"/>
          </a:xfrm>
          <a:custGeom>
            <a:avLst/>
            <a:gdLst/>
            <a:ahLst/>
            <a:cxnLst/>
            <a:rect l="l" t="t" r="r" b="b"/>
            <a:pathLst>
              <a:path w="407681" h="615098">
                <a:moveTo>
                  <a:pt x="0" y="0"/>
                </a:moveTo>
                <a:lnTo>
                  <a:pt x="407681" y="0"/>
                </a:lnTo>
                <a:lnTo>
                  <a:pt x="407681" y="615098"/>
                </a:lnTo>
                <a:lnTo>
                  <a:pt x="0" y="61509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TextBox 22"/>
          <p:cNvSpPr txBox="1"/>
          <p:nvPr/>
        </p:nvSpPr>
        <p:spPr>
          <a:xfrm>
            <a:off x="3019018" y="8461348"/>
            <a:ext cx="1690197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680"/>
              </a:lnSpc>
              <a:spcBef>
                <a:spcPct val="0"/>
              </a:spcBef>
            </a:pPr>
            <a:r>
              <a:rPr lang="en-US" sz="1400" b="1" u="none" strike="noStrike" spc="-70">
                <a:solidFill>
                  <a:srgbClr val="E16A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Processo de tomada de decisão pedagógica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260802" y="9114752"/>
            <a:ext cx="2496118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680"/>
              </a:lnSpc>
              <a:spcBef>
                <a:spcPct val="0"/>
              </a:spcBef>
            </a:pPr>
            <a:r>
              <a:rPr lang="en-US" sz="1400" u="none" strike="noStrike" spc="-70">
                <a:solidFill>
                  <a:srgbClr val="8D8D8D"/>
                </a:solidFill>
                <a:latin typeface="Canva Sans"/>
                <a:ea typeface="Canva Sans"/>
                <a:cs typeface="Canva Sans"/>
                <a:sym typeface="Canva Sans"/>
              </a:rPr>
              <a:t>Contexto entre algoritmos e ensino crítico</a:t>
            </a:r>
          </a:p>
        </p:txBody>
      </p:sp>
      <p:sp>
        <p:nvSpPr>
          <p:cNvPr id="24" name="Freeform 24"/>
          <p:cNvSpPr/>
          <p:nvPr/>
        </p:nvSpPr>
        <p:spPr>
          <a:xfrm>
            <a:off x="5279039" y="8418845"/>
            <a:ext cx="1473375" cy="371920"/>
          </a:xfrm>
          <a:custGeom>
            <a:avLst/>
            <a:gdLst/>
            <a:ahLst/>
            <a:cxnLst/>
            <a:rect l="l" t="t" r="r" b="b"/>
            <a:pathLst>
              <a:path w="1473375" h="371920">
                <a:moveTo>
                  <a:pt x="0" y="0"/>
                </a:moveTo>
                <a:lnTo>
                  <a:pt x="1473374" y="0"/>
                </a:lnTo>
                <a:lnTo>
                  <a:pt x="1473374" y="371920"/>
                </a:lnTo>
                <a:lnTo>
                  <a:pt x="0" y="37192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7009896" y="8046925"/>
            <a:ext cx="2009797" cy="250331"/>
          </a:xfrm>
          <a:custGeom>
            <a:avLst/>
            <a:gdLst/>
            <a:ahLst/>
            <a:cxnLst/>
            <a:rect l="l" t="t" r="r" b="b"/>
            <a:pathLst>
              <a:path w="2009797" h="250331">
                <a:moveTo>
                  <a:pt x="0" y="0"/>
                </a:moveTo>
                <a:lnTo>
                  <a:pt x="2009798" y="0"/>
                </a:lnTo>
                <a:lnTo>
                  <a:pt x="2009798" y="250331"/>
                </a:lnTo>
                <a:lnTo>
                  <a:pt x="0" y="25033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>
            <a:off x="9012541" y="7925336"/>
            <a:ext cx="407681" cy="500661"/>
          </a:xfrm>
          <a:custGeom>
            <a:avLst/>
            <a:gdLst/>
            <a:ahLst/>
            <a:cxnLst/>
            <a:rect l="l" t="t" r="r" b="b"/>
            <a:pathLst>
              <a:path w="407681" h="500661">
                <a:moveTo>
                  <a:pt x="0" y="0"/>
                </a:moveTo>
                <a:lnTo>
                  <a:pt x="407682" y="0"/>
                </a:lnTo>
                <a:lnTo>
                  <a:pt x="407682" y="500661"/>
                </a:lnTo>
                <a:lnTo>
                  <a:pt x="0" y="500661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TextBox 27"/>
          <p:cNvSpPr txBox="1"/>
          <p:nvPr/>
        </p:nvSpPr>
        <p:spPr>
          <a:xfrm>
            <a:off x="9544744" y="8057164"/>
            <a:ext cx="2024307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sz="1400" b="1" u="none" strike="noStrike" spc="-70">
                <a:solidFill>
                  <a:srgbClr val="B5D06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Sistema de suporte</a:t>
            </a:r>
          </a:p>
        </p:txBody>
      </p:sp>
      <p:sp>
        <p:nvSpPr>
          <p:cNvPr id="28" name="Freeform 28"/>
          <p:cNvSpPr/>
          <p:nvPr/>
        </p:nvSpPr>
        <p:spPr>
          <a:xfrm>
            <a:off x="7546319" y="8905202"/>
            <a:ext cx="1473375" cy="250331"/>
          </a:xfrm>
          <a:custGeom>
            <a:avLst/>
            <a:gdLst/>
            <a:ahLst/>
            <a:cxnLst/>
            <a:rect l="l" t="t" r="r" b="b"/>
            <a:pathLst>
              <a:path w="1473375" h="250331">
                <a:moveTo>
                  <a:pt x="0" y="0"/>
                </a:moveTo>
                <a:lnTo>
                  <a:pt x="1473375" y="0"/>
                </a:lnTo>
                <a:lnTo>
                  <a:pt x="1473375" y="250330"/>
                </a:lnTo>
                <a:lnTo>
                  <a:pt x="0" y="25033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8876647" y="8783612"/>
            <a:ext cx="543575" cy="493509"/>
          </a:xfrm>
          <a:custGeom>
            <a:avLst/>
            <a:gdLst/>
            <a:ahLst/>
            <a:cxnLst/>
            <a:rect l="l" t="t" r="r" b="b"/>
            <a:pathLst>
              <a:path w="543575" h="493509">
                <a:moveTo>
                  <a:pt x="0" y="0"/>
                </a:moveTo>
                <a:lnTo>
                  <a:pt x="543576" y="0"/>
                </a:lnTo>
                <a:lnTo>
                  <a:pt x="543576" y="493509"/>
                </a:lnTo>
                <a:lnTo>
                  <a:pt x="0" y="493509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TextBox 30"/>
          <p:cNvSpPr txBox="1"/>
          <p:nvPr/>
        </p:nvSpPr>
        <p:spPr>
          <a:xfrm>
            <a:off x="9544744" y="9133802"/>
            <a:ext cx="2440152" cy="367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84"/>
              </a:lnSpc>
              <a:spcBef>
                <a:spcPct val="0"/>
              </a:spcBef>
            </a:pPr>
            <a:r>
              <a:rPr lang="en-US" sz="1400" u="none" strike="noStrike" spc="-70">
                <a:solidFill>
                  <a:srgbClr val="8D8D8D"/>
                </a:solidFill>
                <a:latin typeface="Canva Sans"/>
                <a:ea typeface="Canva Sans"/>
                <a:cs typeface="Canva Sans"/>
                <a:sym typeface="Canva Sans"/>
              </a:rPr>
              <a:t>Entendendo as consequências das decisões baseadas em IA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544744" y="8323336"/>
            <a:ext cx="2650722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sz="1400" u="none" strike="noStrike" spc="-70">
                <a:solidFill>
                  <a:srgbClr val="8D8D8D"/>
                </a:solidFill>
                <a:latin typeface="Canva Sans"/>
                <a:ea typeface="Canva Sans"/>
                <a:cs typeface="Canva Sans"/>
                <a:sym typeface="Canva Sans"/>
              </a:rPr>
              <a:t>O papel deles é o de auxiliares, não de controladores.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544744" y="8867775"/>
            <a:ext cx="2024307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sz="1400" b="1" spc="-70">
                <a:solidFill>
                  <a:srgbClr val="FFC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Impacto educacional: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0372" y="5143500"/>
            <a:ext cx="7807490" cy="4439168"/>
            <a:chOff x="0" y="0"/>
            <a:chExt cx="8119491" cy="46165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19491" cy="4616577"/>
            </a:xfrm>
            <a:custGeom>
              <a:avLst/>
              <a:gdLst/>
              <a:ahLst/>
              <a:cxnLst/>
              <a:rect l="l" t="t" r="r" b="b"/>
              <a:pathLst>
                <a:path w="8119491" h="4616577">
                  <a:moveTo>
                    <a:pt x="0" y="0"/>
                  </a:moveTo>
                  <a:lnTo>
                    <a:pt x="8119491" y="0"/>
                  </a:lnTo>
                  <a:lnTo>
                    <a:pt x="8119491" y="4616577"/>
                  </a:lnTo>
                  <a:lnTo>
                    <a:pt x="0" y="4616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25" b="-425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>
            <a:off x="904868" y="5369692"/>
            <a:ext cx="7315200" cy="3986784"/>
          </a:xfrm>
          <a:custGeom>
            <a:avLst/>
            <a:gdLst/>
            <a:ahLst/>
            <a:cxnLst/>
            <a:rect l="l" t="t" r="r" b="b"/>
            <a:pathLst>
              <a:path w="7315200" h="3986784">
                <a:moveTo>
                  <a:pt x="0" y="0"/>
                </a:moveTo>
                <a:lnTo>
                  <a:pt x="7315200" y="0"/>
                </a:lnTo>
                <a:lnTo>
                  <a:pt x="7315200" y="3986784"/>
                </a:lnTo>
                <a:lnTo>
                  <a:pt x="0" y="39867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286496" y="6181349"/>
            <a:ext cx="6710709" cy="2385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inteligência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artificial auxilia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nas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decisões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educacionais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mas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não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substitui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julgamento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humano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;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seus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resultados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são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probabilísticos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não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objetivos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.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educadores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devem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interpretá-los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criticamente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avaliá-los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eticamente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antes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tomar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decisões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finais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6656" y="2315469"/>
            <a:ext cx="7193412" cy="2443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88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técnica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curricular e o feedback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instrucional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Embora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ofereçam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eficiência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instrucionais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autônoma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6656" y="1038225"/>
            <a:ext cx="1134442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IA EM CONTEXTOS DE CVET: POR QUE AVALIAR DECISÕES?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96109" y="2353569"/>
            <a:ext cx="7963191" cy="687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inteligência artificial trabalha com dados históricos e modelos estatísticos que geralmente produzem resultados probabilísticos; portanto, não compreende o contexto educacional, não aborda questões morais e não se responsabiliza pelas informações que produz.</a:t>
            </a:r>
          </a:p>
          <a:p>
            <a:pPr marL="0" lvl="0" indent="0" algn="just">
              <a:lnSpc>
                <a:spcPts val="2879"/>
              </a:lnSpc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Conforme declarado pela UNESCO, a inteligência artificial deve ser centrada no ser humano: o julgamento profissional, os valores educacionais e a responsabilidade ética ainda cabem aos educadores.</a:t>
            </a:r>
          </a:p>
          <a:p>
            <a:pPr marL="0" lvl="0" indent="0" algn="just">
              <a:lnSpc>
                <a:spcPts val="2879"/>
              </a:lnSpc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Nos sistemas de formação profissional para inserção no mercado de trabalho, o pensamento crítico é necessário para:</a:t>
            </a: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Interpretar e verificar recomendações de IA;</a:t>
            </a: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Avaliar as implicações disso para a equidade, inclusão e direitos dos estudantes.</a:t>
            </a: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 formador, você é responsável por garantir que as decisões pedagógicas não sejam influenciadas por informações provenientes de IA.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54366" y="2222784"/>
            <a:ext cx="7146616" cy="406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5125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Agora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existe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clara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distinção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entre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suporte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algorítmico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IA ​​e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contínua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Nos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nossos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programas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tomar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autónoma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mas sim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analisar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dados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oferecer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sugestões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com base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estatísticas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Embora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possa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tendência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sugerir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percurso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aprendizagem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específico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lembrar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hipóteses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técnicas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44" y="2928125"/>
            <a:ext cx="5541300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200" b="1" u="none" strike="noStrike" spc="-88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Como usar a inteligência artificial em contextos educacionais?</a:t>
            </a:r>
          </a:p>
        </p:txBody>
      </p:sp>
      <p:sp>
        <p:nvSpPr>
          <p:cNvPr id="4" name="Freeform 4"/>
          <p:cNvSpPr/>
          <p:nvPr/>
        </p:nvSpPr>
        <p:spPr>
          <a:xfrm>
            <a:off x="12752698" y="3791983"/>
            <a:ext cx="990993" cy="908410"/>
          </a:xfrm>
          <a:custGeom>
            <a:avLst/>
            <a:gdLst/>
            <a:ahLst/>
            <a:cxnLst/>
            <a:rect l="l" t="t" r="r" b="b"/>
            <a:pathLst>
              <a:path w="990993" h="908410">
                <a:moveTo>
                  <a:pt x="0" y="0"/>
                </a:moveTo>
                <a:lnTo>
                  <a:pt x="990993" y="0"/>
                </a:lnTo>
                <a:lnTo>
                  <a:pt x="990993" y="908410"/>
                </a:lnTo>
                <a:lnTo>
                  <a:pt x="0" y="9084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1025343" y="4177369"/>
            <a:ext cx="867119" cy="777654"/>
          </a:xfrm>
          <a:custGeom>
            <a:avLst/>
            <a:gdLst/>
            <a:ahLst/>
            <a:cxnLst/>
            <a:rect l="l" t="t" r="r" b="b"/>
            <a:pathLst>
              <a:path w="867119" h="777654">
                <a:moveTo>
                  <a:pt x="0" y="0"/>
                </a:moveTo>
                <a:lnTo>
                  <a:pt x="867119" y="0"/>
                </a:lnTo>
                <a:lnTo>
                  <a:pt x="867119" y="777654"/>
                </a:lnTo>
                <a:lnTo>
                  <a:pt x="0" y="7776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1149217" y="4308125"/>
            <a:ext cx="619370" cy="516142"/>
          </a:xfrm>
          <a:custGeom>
            <a:avLst/>
            <a:gdLst/>
            <a:ahLst/>
            <a:cxnLst/>
            <a:rect l="l" t="t" r="r" b="b"/>
            <a:pathLst>
              <a:path w="619370" h="516142">
                <a:moveTo>
                  <a:pt x="0" y="0"/>
                </a:moveTo>
                <a:lnTo>
                  <a:pt x="619370" y="0"/>
                </a:lnTo>
                <a:lnTo>
                  <a:pt x="619370" y="516142"/>
                </a:lnTo>
                <a:lnTo>
                  <a:pt x="0" y="5161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1885580" y="4177369"/>
            <a:ext cx="626252" cy="392268"/>
          </a:xfrm>
          <a:custGeom>
            <a:avLst/>
            <a:gdLst/>
            <a:ahLst/>
            <a:cxnLst/>
            <a:rect l="l" t="t" r="r" b="b"/>
            <a:pathLst>
              <a:path w="626252" h="392268">
                <a:moveTo>
                  <a:pt x="0" y="0"/>
                </a:moveTo>
                <a:lnTo>
                  <a:pt x="626252" y="0"/>
                </a:lnTo>
                <a:lnTo>
                  <a:pt x="626252" y="392268"/>
                </a:lnTo>
                <a:lnTo>
                  <a:pt x="0" y="3922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9503756" y="4964548"/>
            <a:ext cx="1521587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160"/>
              </a:lnSpc>
              <a:spcBef>
                <a:spcPct val="0"/>
              </a:spcBef>
            </a:pPr>
            <a:r>
              <a:rPr lang="en-US" sz="1800" b="1" u="none" strike="noStrike" spc="-72">
                <a:solidFill>
                  <a:srgbClr val="3A69D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Análise de dados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629412" y="5543439"/>
            <a:ext cx="2395931" cy="1009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610"/>
              </a:lnSpc>
              <a:spcBef>
                <a:spcPct val="0"/>
              </a:spcBef>
            </a:pPr>
            <a:r>
              <a:rPr lang="en-US" sz="1400" u="none" strike="noStrike" spc="-56">
                <a:solidFill>
                  <a:srgbClr val="545454"/>
                </a:solidFill>
                <a:latin typeface="Canva Sans"/>
                <a:ea typeface="Canva Sans"/>
                <a:cs typeface="Canva Sans"/>
                <a:sym typeface="Canva Sans"/>
              </a:rPr>
              <a:t>Utilize inteligência artificial para analisar grandes conjuntos de dados e identificar tendências e padrões.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4603927" y="4177369"/>
            <a:ext cx="867119" cy="777654"/>
          </a:xfrm>
          <a:custGeom>
            <a:avLst/>
            <a:gdLst/>
            <a:ahLst/>
            <a:cxnLst/>
            <a:rect l="l" t="t" r="r" b="b"/>
            <a:pathLst>
              <a:path w="867119" h="777654">
                <a:moveTo>
                  <a:pt x="0" y="0"/>
                </a:moveTo>
                <a:lnTo>
                  <a:pt x="867119" y="0"/>
                </a:lnTo>
                <a:lnTo>
                  <a:pt x="867119" y="777654"/>
                </a:lnTo>
                <a:lnTo>
                  <a:pt x="0" y="7776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4727801" y="4308125"/>
            <a:ext cx="619370" cy="516142"/>
          </a:xfrm>
          <a:custGeom>
            <a:avLst/>
            <a:gdLst/>
            <a:ahLst/>
            <a:cxnLst/>
            <a:rect l="l" t="t" r="r" b="b"/>
            <a:pathLst>
              <a:path w="619370" h="516142">
                <a:moveTo>
                  <a:pt x="0" y="0"/>
                </a:moveTo>
                <a:lnTo>
                  <a:pt x="619371" y="0"/>
                </a:lnTo>
                <a:lnTo>
                  <a:pt x="619371" y="516142"/>
                </a:lnTo>
                <a:lnTo>
                  <a:pt x="0" y="51614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13984557" y="4177369"/>
            <a:ext cx="626252" cy="392268"/>
          </a:xfrm>
          <a:custGeom>
            <a:avLst/>
            <a:gdLst/>
            <a:ahLst/>
            <a:cxnLst/>
            <a:rect l="l" t="t" r="r" b="b"/>
            <a:pathLst>
              <a:path w="626252" h="392268">
                <a:moveTo>
                  <a:pt x="0" y="0"/>
                </a:moveTo>
                <a:lnTo>
                  <a:pt x="626252" y="0"/>
                </a:lnTo>
                <a:lnTo>
                  <a:pt x="626252" y="392268"/>
                </a:lnTo>
                <a:lnTo>
                  <a:pt x="0" y="39226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15347172" y="5143071"/>
            <a:ext cx="1930371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en-US" sz="1800" b="1" u="none" strike="noStrike" spc="-72">
                <a:solidFill>
                  <a:srgbClr val="C0C0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Apoio à decisão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347172" y="5457402"/>
            <a:ext cx="2203664" cy="808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10"/>
              </a:lnSpc>
              <a:spcBef>
                <a:spcPct val="0"/>
              </a:spcBef>
            </a:pPr>
            <a:r>
              <a:rPr lang="en-US" sz="1400" u="none" strike="noStrike" spc="-56">
                <a:solidFill>
                  <a:srgbClr val="545454"/>
                </a:solidFill>
                <a:latin typeface="Canva Sans"/>
                <a:ea typeface="Canva Sans"/>
                <a:cs typeface="Canva Sans"/>
                <a:sym typeface="Canva Sans"/>
              </a:rPr>
              <a:t>Use a inteligência artificial para apoiar a tomada de decisões, não para substituí-la.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2752698" y="5333528"/>
            <a:ext cx="990993" cy="770772"/>
          </a:xfrm>
          <a:custGeom>
            <a:avLst/>
            <a:gdLst/>
            <a:ahLst/>
            <a:cxnLst/>
            <a:rect l="l" t="t" r="r" b="b"/>
            <a:pathLst>
              <a:path w="990993" h="770772">
                <a:moveTo>
                  <a:pt x="0" y="0"/>
                </a:moveTo>
                <a:lnTo>
                  <a:pt x="990993" y="0"/>
                </a:lnTo>
                <a:lnTo>
                  <a:pt x="990993" y="770772"/>
                </a:lnTo>
                <a:lnTo>
                  <a:pt x="0" y="7707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2876572" y="5457402"/>
            <a:ext cx="619370" cy="523024"/>
          </a:xfrm>
          <a:custGeom>
            <a:avLst/>
            <a:gdLst/>
            <a:ahLst/>
            <a:cxnLst/>
            <a:rect l="l" t="t" r="r" b="b"/>
            <a:pathLst>
              <a:path w="619370" h="523024">
                <a:moveTo>
                  <a:pt x="0" y="0"/>
                </a:moveTo>
                <a:lnTo>
                  <a:pt x="619371" y="0"/>
                </a:lnTo>
                <a:lnTo>
                  <a:pt x="619371" y="523023"/>
                </a:lnTo>
                <a:lnTo>
                  <a:pt x="0" y="52302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13124320" y="4817386"/>
            <a:ext cx="247748" cy="523024"/>
          </a:xfrm>
          <a:custGeom>
            <a:avLst/>
            <a:gdLst/>
            <a:ahLst/>
            <a:cxnLst/>
            <a:rect l="l" t="t" r="r" b="b"/>
            <a:pathLst>
              <a:path w="247748" h="523024">
                <a:moveTo>
                  <a:pt x="0" y="0"/>
                </a:moveTo>
                <a:lnTo>
                  <a:pt x="247749" y="0"/>
                </a:lnTo>
                <a:lnTo>
                  <a:pt x="247749" y="523023"/>
                </a:lnTo>
                <a:lnTo>
                  <a:pt x="0" y="52302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TextBox 18"/>
          <p:cNvSpPr txBox="1"/>
          <p:nvPr/>
        </p:nvSpPr>
        <p:spPr>
          <a:xfrm>
            <a:off x="11823290" y="6795005"/>
            <a:ext cx="2904512" cy="479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08"/>
              </a:lnSpc>
              <a:spcBef>
                <a:spcPct val="0"/>
              </a:spcBef>
            </a:pPr>
            <a:r>
              <a:rPr lang="en-US" sz="1800" b="1" u="none" strike="noStrike" spc="-72">
                <a:solidFill>
                  <a:srgbClr val="FDD50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Recomendações baseadas em probabilidade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768587" y="7388984"/>
            <a:ext cx="3060501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10"/>
              </a:lnSpc>
              <a:spcBef>
                <a:spcPct val="0"/>
              </a:spcBef>
            </a:pPr>
            <a:r>
              <a:rPr lang="en-US" sz="1400" u="none" strike="noStrike" spc="-56">
                <a:solidFill>
                  <a:srgbClr val="545454"/>
                </a:solidFill>
                <a:latin typeface="Canva Sans"/>
                <a:ea typeface="Canva Sans"/>
                <a:cs typeface="Canva Sans"/>
                <a:sym typeface="Canva Sans"/>
              </a:rPr>
              <a:t>Utilize inteligência artificial para gerar recomendações com base em modelos estatísticos.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1006733"/>
            <a:ext cx="15811500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IA COMO SISTEMA DE APOIO, NÃO COMO SISTEMA DE TOMADA DE DECISÕES</a:t>
            </a:r>
          </a:p>
        </p:txBody>
      </p:sp>
      <p:sp>
        <p:nvSpPr>
          <p:cNvPr id="21" name="Freeform 21"/>
          <p:cNvSpPr/>
          <p:nvPr/>
        </p:nvSpPr>
        <p:spPr>
          <a:xfrm>
            <a:off x="1028700" y="6715627"/>
            <a:ext cx="7353300" cy="3254719"/>
          </a:xfrm>
          <a:custGeom>
            <a:avLst/>
            <a:gdLst/>
            <a:ahLst/>
            <a:cxnLst/>
            <a:rect l="l" t="t" r="r" b="b"/>
            <a:pathLst>
              <a:path w="5971962" h="3254719">
                <a:moveTo>
                  <a:pt x="0" y="0"/>
                </a:moveTo>
                <a:lnTo>
                  <a:pt x="5971962" y="0"/>
                </a:lnTo>
                <a:lnTo>
                  <a:pt x="5971962" y="3254719"/>
                </a:lnTo>
                <a:lnTo>
                  <a:pt x="0" y="32547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TextBox 22"/>
          <p:cNvSpPr txBox="1"/>
          <p:nvPr/>
        </p:nvSpPr>
        <p:spPr>
          <a:xfrm>
            <a:off x="1638488" y="7349124"/>
            <a:ext cx="6133724" cy="19877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recomendações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da IA ​​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são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baseadas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dados,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não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decisões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;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elas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precisam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ser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avaliadas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criticamente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antes da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tomada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decisão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pedagógica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final.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42975"/>
            <a:ext cx="16230600" cy="3723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>
              <a:lnSpc>
                <a:spcPts val="5040"/>
              </a:lnSpc>
              <a:spcBef>
                <a:spcPct val="0"/>
              </a:spcBef>
            </a:pP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O ENSINO AUTÊNTICO CENTRA-SE NO INDIVÍDUO QUE ESTÁ À NOSSA FRENTE, LEVANDO EM CONSIDERAÇÃO A SUA HISTÓRIA, OS SEUS OBSTÁCULOS E O SEU AMBIENTE DE APRENDIZAGEM ESPECÍFICO</a:t>
            </a:r>
          </a:p>
          <a:p>
            <a:pPr marL="0" lvl="0" indent="0" algn="just">
              <a:lnSpc>
                <a:spcPts val="3915"/>
              </a:lnSpc>
            </a:pPr>
            <a:endParaRPr lang="en-US" sz="4200" u="none" strike="noStrik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just">
              <a:lnSpc>
                <a:spcPts val="3479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só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assumir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aqui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valor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destaca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Reside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sugestões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esses dados com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relação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proteção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nossos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</p:txBody>
      </p:sp>
      <p:sp>
        <p:nvSpPr>
          <p:cNvPr id="3" name="Freeform 3"/>
          <p:cNvSpPr/>
          <p:nvPr/>
        </p:nvSpPr>
        <p:spPr>
          <a:xfrm>
            <a:off x="9944100" y="5143500"/>
            <a:ext cx="7315200" cy="3986784"/>
          </a:xfrm>
          <a:custGeom>
            <a:avLst/>
            <a:gdLst/>
            <a:ahLst/>
            <a:cxnLst/>
            <a:rect l="l" t="t" r="r" b="b"/>
            <a:pathLst>
              <a:path w="7315200" h="3986784">
                <a:moveTo>
                  <a:pt x="0" y="0"/>
                </a:moveTo>
                <a:lnTo>
                  <a:pt x="7315200" y="0"/>
                </a:lnTo>
                <a:lnTo>
                  <a:pt x="7315200" y="3986784"/>
                </a:lnTo>
                <a:lnTo>
                  <a:pt x="0" y="39867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0246346" y="6345682"/>
            <a:ext cx="6710709" cy="15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As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recomendações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da IA ​​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são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sugestões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baseadas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em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dados,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não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decisões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;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formadores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devem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analisá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-las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criticamente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tomar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decisão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pedagógica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final.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233639"/>
            <a:ext cx="8158655" cy="2609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79"/>
              </a:lnSpc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Afinal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literatura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lembra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IA age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espelho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estatístico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passado. Ela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intenções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pessoais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assumir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qualquer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moral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futuro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Cabe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educadores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final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consequências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dessa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escolha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09144" y="3544961"/>
            <a:ext cx="8734991" cy="3334387"/>
            <a:chOff x="0" y="0"/>
            <a:chExt cx="12987131" cy="49575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987131" cy="4957572"/>
            </a:xfrm>
            <a:custGeom>
              <a:avLst/>
              <a:gdLst/>
              <a:ahLst/>
              <a:cxnLst/>
              <a:rect l="l" t="t" r="r" b="b"/>
              <a:pathLst>
                <a:path w="12987131" h="4957572">
                  <a:moveTo>
                    <a:pt x="0" y="0"/>
                  </a:moveTo>
                  <a:lnTo>
                    <a:pt x="12987131" y="0"/>
                  </a:lnTo>
                  <a:lnTo>
                    <a:pt x="12987131" y="4957572"/>
                  </a:lnTo>
                  <a:lnTo>
                    <a:pt x="0" y="49575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992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95609" y="3545075"/>
            <a:ext cx="6213291" cy="1054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54545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 sinergia entre inteligência artificial e julgamento humano no treinamento veterinário comunitário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532573" y="5037061"/>
            <a:ext cx="1180889" cy="73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960"/>
              </a:lnSpc>
              <a:spcBef>
                <a:spcPct val="0"/>
              </a:spcBef>
            </a:pPr>
            <a:r>
              <a:rPr lang="en-US" sz="1400" b="1" u="none" strike="noStrike">
                <a:solidFill>
                  <a:srgbClr val="8B73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Suporte baseado em IA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650662" y="5825186"/>
            <a:ext cx="1062800" cy="876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750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53575E"/>
                </a:solidFill>
                <a:latin typeface="Canva Sans"/>
                <a:ea typeface="Canva Sans"/>
                <a:cs typeface="Canva Sans"/>
                <a:sym typeface="Canva Sans"/>
              </a:rPr>
              <a:t>Eficiência e insights baseados em dados</a:t>
            </a:r>
          </a:p>
        </p:txBody>
      </p:sp>
      <p:sp>
        <p:nvSpPr>
          <p:cNvPr id="7" name="Freeform 7"/>
          <p:cNvSpPr/>
          <p:nvPr/>
        </p:nvSpPr>
        <p:spPr>
          <a:xfrm>
            <a:off x="10954070" y="4741358"/>
            <a:ext cx="2448184" cy="1861063"/>
          </a:xfrm>
          <a:custGeom>
            <a:avLst/>
            <a:gdLst/>
            <a:ahLst/>
            <a:cxnLst/>
            <a:rect l="l" t="t" r="r" b="b"/>
            <a:pathLst>
              <a:path w="2448184" h="1861063">
                <a:moveTo>
                  <a:pt x="0" y="0"/>
                </a:moveTo>
                <a:lnTo>
                  <a:pt x="2448184" y="0"/>
                </a:lnTo>
                <a:lnTo>
                  <a:pt x="2448184" y="1861063"/>
                </a:lnTo>
                <a:lnTo>
                  <a:pt x="0" y="18610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1629813" y="5295246"/>
            <a:ext cx="598199" cy="664665"/>
          </a:xfrm>
          <a:custGeom>
            <a:avLst/>
            <a:gdLst/>
            <a:ahLst/>
            <a:cxnLst/>
            <a:rect l="l" t="t" r="r" b="b"/>
            <a:pathLst>
              <a:path w="598199" h="664665">
                <a:moveTo>
                  <a:pt x="0" y="0"/>
                </a:moveTo>
                <a:lnTo>
                  <a:pt x="598199" y="0"/>
                </a:lnTo>
                <a:lnTo>
                  <a:pt x="598199" y="664665"/>
                </a:lnTo>
                <a:lnTo>
                  <a:pt x="0" y="6646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3313632" y="4741358"/>
            <a:ext cx="2448184" cy="1861063"/>
          </a:xfrm>
          <a:custGeom>
            <a:avLst/>
            <a:gdLst/>
            <a:ahLst/>
            <a:cxnLst/>
            <a:rect l="l" t="t" r="r" b="b"/>
            <a:pathLst>
              <a:path w="2448184" h="1861063">
                <a:moveTo>
                  <a:pt x="0" y="0"/>
                </a:moveTo>
                <a:lnTo>
                  <a:pt x="2448184" y="0"/>
                </a:lnTo>
                <a:lnTo>
                  <a:pt x="2448184" y="1861063"/>
                </a:lnTo>
                <a:lnTo>
                  <a:pt x="0" y="18610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4410330" y="5295246"/>
            <a:ext cx="598199" cy="664665"/>
          </a:xfrm>
          <a:custGeom>
            <a:avLst/>
            <a:gdLst/>
            <a:ahLst/>
            <a:cxnLst/>
            <a:rect l="l" t="t" r="r" b="b"/>
            <a:pathLst>
              <a:path w="598199" h="664665">
                <a:moveTo>
                  <a:pt x="0" y="0"/>
                </a:moveTo>
                <a:lnTo>
                  <a:pt x="598199" y="0"/>
                </a:lnTo>
                <a:lnTo>
                  <a:pt x="598199" y="664665"/>
                </a:lnTo>
                <a:lnTo>
                  <a:pt x="0" y="6646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2383101" y="4652736"/>
            <a:ext cx="2038307" cy="2049385"/>
          </a:xfrm>
          <a:custGeom>
            <a:avLst/>
            <a:gdLst/>
            <a:ahLst/>
            <a:cxnLst/>
            <a:rect l="l" t="t" r="r" b="b"/>
            <a:pathLst>
              <a:path w="2038307" h="2049385">
                <a:moveTo>
                  <a:pt x="0" y="0"/>
                </a:moveTo>
                <a:lnTo>
                  <a:pt x="2038307" y="0"/>
                </a:lnTo>
                <a:lnTo>
                  <a:pt x="2038307" y="2049385"/>
                </a:lnTo>
                <a:lnTo>
                  <a:pt x="0" y="20493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12630135" y="5300521"/>
            <a:ext cx="1544239" cy="818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6"/>
              </a:lnSpc>
              <a:spcBef>
                <a:spcPct val="0"/>
              </a:spcBef>
            </a:pPr>
            <a:r>
              <a:rPr lang="en-US" sz="1604" b="1" u="none" strike="noStrike">
                <a:solidFill>
                  <a:srgbClr val="54545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Integração responsável de IA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063796" y="4910824"/>
            <a:ext cx="1289894" cy="73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60"/>
              </a:lnSpc>
              <a:spcBef>
                <a:spcPct val="0"/>
              </a:spcBef>
            </a:pPr>
            <a:r>
              <a:rPr lang="en-US" sz="1400" b="1" u="none" strike="noStrike">
                <a:solidFill>
                  <a:srgbClr val="54545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Competência pedagógica humana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063796" y="5725486"/>
            <a:ext cx="1535155" cy="876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50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545454"/>
                </a:solidFill>
                <a:latin typeface="Canva Sans"/>
                <a:ea typeface="Canva Sans"/>
                <a:cs typeface="Canva Sans"/>
                <a:sym typeface="Canva Sans"/>
              </a:rPr>
              <a:t>Compreensão contextual e responsabilidade ética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43110" y="2205686"/>
            <a:ext cx="7913744" cy="703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 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fundamental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reconhecer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diferença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substancial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entre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sugestão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automática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escolha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contínua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(FPC),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tomam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educacionais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mas sim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geram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algorítmicas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Essas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geradas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pela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análise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dados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históricos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estatísticos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identificam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correlações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probabilísticas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Na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prática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sugere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funcionou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no passado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situações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semelhantes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significa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percursos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aprendizagem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atividades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recursos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considerados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"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apropriados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",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compreender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significado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algoritmos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ignoram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mundo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real,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compreendem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objetivos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educacionais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necessidades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individuais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carecem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valores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discernimento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moral. Sua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lógica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estatística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1042083"/>
            <a:ext cx="15545991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RECOMENDAÇÃO ALGORÍTMICA VERSUS DECISÃO PEDAGÓGICA CRÍTICA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342723"/>
            <a:ext cx="16230600" cy="4269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83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pedagógicas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outro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é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instrutores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consegue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objetivos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histórico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situação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dimensões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cognitivas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emocionais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princípios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3383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3383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razão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diretrizes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internacionais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enfatizam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nunca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substituto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julgamento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acrítico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algorítmicas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reforçar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preconceitos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acentuar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desigualdades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parecer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eficientes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pedagogicamente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inadequadas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papel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professor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portanto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o de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mediador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questionar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assumir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final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pelas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afetam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carreiras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" name="Freeform 3"/>
          <p:cNvSpPr/>
          <p:nvPr/>
        </p:nvSpPr>
        <p:spPr>
          <a:xfrm>
            <a:off x="4876800" y="6246088"/>
            <a:ext cx="7253181" cy="3254719"/>
          </a:xfrm>
          <a:custGeom>
            <a:avLst/>
            <a:gdLst/>
            <a:ahLst/>
            <a:cxnLst/>
            <a:rect l="l" t="t" r="r" b="b"/>
            <a:pathLst>
              <a:path w="5971962" h="3254719">
                <a:moveTo>
                  <a:pt x="0" y="0"/>
                </a:moveTo>
                <a:lnTo>
                  <a:pt x="5971962" y="0"/>
                </a:lnTo>
                <a:lnTo>
                  <a:pt x="5971962" y="3254719"/>
                </a:lnTo>
                <a:lnTo>
                  <a:pt x="0" y="32547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5219793" y="6879585"/>
            <a:ext cx="6567193" cy="19877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As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recomendações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da IA ​​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são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baseadas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em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dados,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não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em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decisões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; as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escolhas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pedagógicas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permanecem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contextuais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humanas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exigindo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supervisão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crítica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por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parte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do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instrutor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9607769" y="2144945"/>
            <a:ext cx="8680231" cy="6431166"/>
            <a:chOff x="0" y="0"/>
            <a:chExt cx="11573642" cy="8574888"/>
          </a:xfrm>
        </p:grpSpPr>
        <p:sp>
          <p:nvSpPr>
            <p:cNvPr id="5" name="Freeform 5"/>
            <p:cNvSpPr/>
            <p:nvPr/>
          </p:nvSpPr>
          <p:spPr>
            <a:xfrm rot="6000">
              <a:off x="-7474" y="-10093"/>
              <a:ext cx="11588550" cy="8595100"/>
            </a:xfrm>
            <a:custGeom>
              <a:avLst/>
              <a:gdLst/>
              <a:ahLst/>
              <a:cxnLst/>
              <a:rect l="l" t="t" r="r" b="b"/>
              <a:pathLst>
                <a:path w="11588550" h="8595100">
                  <a:moveTo>
                    <a:pt x="0" y="20199"/>
                  </a:moveTo>
                  <a:lnTo>
                    <a:pt x="11573584" y="0"/>
                  </a:lnTo>
                  <a:lnTo>
                    <a:pt x="11588550" y="8574900"/>
                  </a:lnTo>
                  <a:lnTo>
                    <a:pt x="14966" y="8595099"/>
                  </a:lnTo>
                  <a:lnTo>
                    <a:pt x="0" y="20199"/>
                  </a:lnTo>
                  <a:close/>
                </a:path>
              </a:pathLst>
            </a:custGeom>
            <a:blipFill>
              <a:blip r:embed="rId4"/>
              <a:stretch>
                <a:fillRect t="-1491" r="-23210" b="-143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A02FF7D3-8345-12A1-ECBF-45A517DE973F}"/>
              </a:ext>
            </a:extLst>
          </p:cNvPr>
          <p:cNvSpPr/>
          <p:nvPr/>
        </p:nvSpPr>
        <p:spPr>
          <a:xfrm>
            <a:off x="16227889" y="5131937"/>
            <a:ext cx="1447800" cy="457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2"/>
          <p:cNvSpPr txBox="1"/>
          <p:nvPr/>
        </p:nvSpPr>
        <p:spPr>
          <a:xfrm>
            <a:off x="1028700" y="1038225"/>
            <a:ext cx="15923089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IMPACTO EDUCACIONAL DA TOMADA DE DECISÕES APOIADA POR INTELIGÊNCIA ARTIFICIAL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832686"/>
            <a:ext cx="8456895" cy="542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setor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implicações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baseadas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IA. 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fornecer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valioso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efeitos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tangíveis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razão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nunca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neutras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vista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Por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ampliar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à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ajudar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percursos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fornecer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feedback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rápido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direcionado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particularmente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útil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caracterizados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restrições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tempo e grande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diversidade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Por outro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supervisão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cuidadosa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apresentar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3B1713-540C-872B-CBA0-E725109D10E2}"/>
              </a:ext>
            </a:extLst>
          </p:cNvPr>
          <p:cNvSpPr/>
          <p:nvPr/>
        </p:nvSpPr>
        <p:spPr>
          <a:xfrm>
            <a:off x="11198050" y="5280567"/>
            <a:ext cx="1447800" cy="457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657215-19B5-408D-DD51-BA912A4BABC6}"/>
              </a:ext>
            </a:extLst>
          </p:cNvPr>
          <p:cNvSpPr txBox="1"/>
          <p:nvPr/>
        </p:nvSpPr>
        <p:spPr>
          <a:xfrm>
            <a:off x="16227889" y="5165934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viés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2FD3AD-161C-83E5-C3CE-CEB796D1FAA0}"/>
              </a:ext>
            </a:extLst>
          </p:cNvPr>
          <p:cNvSpPr/>
          <p:nvPr/>
        </p:nvSpPr>
        <p:spPr>
          <a:xfrm>
            <a:off x="11217100" y="6089452"/>
            <a:ext cx="1447800" cy="457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6461B7-15AB-C92A-CE08-9546A660EA8F}"/>
              </a:ext>
            </a:extLst>
          </p:cNvPr>
          <p:cNvSpPr/>
          <p:nvPr/>
        </p:nvSpPr>
        <p:spPr>
          <a:xfrm>
            <a:off x="11217100" y="6883166"/>
            <a:ext cx="1660700" cy="457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10EADB-E681-B7ED-5602-C374F85C6161}"/>
              </a:ext>
            </a:extLst>
          </p:cNvPr>
          <p:cNvSpPr/>
          <p:nvPr/>
        </p:nvSpPr>
        <p:spPr>
          <a:xfrm>
            <a:off x="16227889" y="5944198"/>
            <a:ext cx="1447800" cy="457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D9B5F9-83BF-E274-61AD-CD7DBB7D002E}"/>
              </a:ext>
            </a:extLst>
          </p:cNvPr>
          <p:cNvSpPr/>
          <p:nvPr/>
        </p:nvSpPr>
        <p:spPr>
          <a:xfrm>
            <a:off x="16206128" y="6849222"/>
            <a:ext cx="1847312" cy="7409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A2A4F6-4E9C-74B7-3FEF-573DC8B202F5}"/>
              </a:ext>
            </a:extLst>
          </p:cNvPr>
          <p:cNvSpPr txBox="1"/>
          <p:nvPr/>
        </p:nvSpPr>
        <p:spPr>
          <a:xfrm>
            <a:off x="11217100" y="6036961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inovação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0422E5-BFD0-E177-406B-ED9C4217898A}"/>
              </a:ext>
            </a:extLst>
          </p:cNvPr>
          <p:cNvSpPr txBox="1"/>
          <p:nvPr/>
        </p:nvSpPr>
        <p:spPr>
          <a:xfrm>
            <a:off x="11247349" y="6893250"/>
            <a:ext cx="2544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análise de dados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DCA1F0-5DE6-4A40-E966-F16831860EE8}"/>
              </a:ext>
            </a:extLst>
          </p:cNvPr>
          <p:cNvSpPr txBox="1"/>
          <p:nvPr/>
        </p:nvSpPr>
        <p:spPr>
          <a:xfrm>
            <a:off x="11260983" y="5181267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Eficiência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6B54AAD-7F4C-F377-A2E8-4F38DDBE5B47}"/>
              </a:ext>
            </a:extLst>
          </p:cNvPr>
          <p:cNvSpPr txBox="1"/>
          <p:nvPr/>
        </p:nvSpPr>
        <p:spPr>
          <a:xfrm>
            <a:off x="16262638" y="6036961"/>
            <a:ext cx="2147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desigualdade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9BFEB42-333B-4063-65DD-E5236DBDA78C}"/>
              </a:ext>
            </a:extLst>
          </p:cNvPr>
          <p:cNvSpPr txBox="1"/>
          <p:nvPr/>
        </p:nvSpPr>
        <p:spPr>
          <a:xfrm>
            <a:off x="16262638" y="6696267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falta de justiça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564005"/>
            <a:ext cx="11331290" cy="669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59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respeito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à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algoritmos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dados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históricos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vieses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desequilíbrios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estruturais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Se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instrutor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ignorar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sugestões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fornecidas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pela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prejudiciais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exacerbar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desigualdades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existentes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parecem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imparciais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realidade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injustas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3359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3359"/>
              </a:lnSpc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Outra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respeito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à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falta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muitos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funcionam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caixa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preta",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fique claro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impede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analisar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discussões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construir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confiança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3359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3359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diretrizes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internacionais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continuam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responsável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 ​​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Portanto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fundamentadas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alinhadas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objetivos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pedagógicos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3359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servir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apenas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professor, visto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único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educador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responsável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172789" y="7324820"/>
            <a:ext cx="4192038" cy="1608699"/>
            <a:chOff x="0" y="0"/>
            <a:chExt cx="5589384" cy="21449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589397" cy="2145034"/>
            </a:xfrm>
            <a:custGeom>
              <a:avLst/>
              <a:gdLst/>
              <a:ahLst/>
              <a:cxnLst/>
              <a:rect l="l" t="t" r="r" b="b"/>
              <a:pathLst>
                <a:path w="5589397" h="2145034">
                  <a:moveTo>
                    <a:pt x="0" y="438278"/>
                  </a:moveTo>
                  <a:lnTo>
                    <a:pt x="4516882" y="438278"/>
                  </a:lnTo>
                  <a:lnTo>
                    <a:pt x="4516882" y="0"/>
                  </a:lnTo>
                  <a:lnTo>
                    <a:pt x="5589397" y="1072517"/>
                  </a:lnTo>
                  <a:lnTo>
                    <a:pt x="4516882" y="2145034"/>
                  </a:lnTo>
                  <a:lnTo>
                    <a:pt x="4516882" y="1706629"/>
                  </a:lnTo>
                  <a:lnTo>
                    <a:pt x="0" y="1706629"/>
                  </a:lnTo>
                  <a:close/>
                </a:path>
              </a:pathLst>
            </a:custGeom>
            <a:solidFill>
              <a:srgbClr val="FE635B"/>
            </a:solidFill>
            <a:ln w="38100" cap="sq">
              <a:solidFill>
                <a:srgbClr val="6B292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>
              <a:hlinkClick r:id="rId4"/>
            </p:cNvPr>
            <p:cNvSpPr txBox="1"/>
            <p:nvPr/>
          </p:nvSpPr>
          <p:spPr>
            <a:xfrm>
              <a:off x="0" y="-19050"/>
              <a:ext cx="5589384" cy="21639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39"/>
                </a:lnSpc>
                <a:spcBef>
                  <a:spcPct val="0"/>
                </a:spcBef>
              </a:pPr>
              <a:r>
                <a:rPr lang="en-US" sz="2199" b="1" strike="noStrike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Teste </a:t>
              </a:r>
              <a:r>
                <a:rPr lang="en-US" sz="2199" b="1" strike="noStrike" dirty="0" err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seus</a:t>
              </a:r>
              <a:r>
                <a:rPr lang="en-US" sz="2199" b="1" strike="noStrike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2199" b="1" strike="noStrike" dirty="0" err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conhecimentos</a:t>
              </a:r>
              <a:r>
                <a:rPr lang="en-US" sz="2199" b="1" strike="noStrike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163264" y="2157832"/>
            <a:ext cx="4845339" cy="4356097"/>
            <a:chOff x="0" y="0"/>
            <a:chExt cx="6460452" cy="58081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460490" cy="5808091"/>
            </a:xfrm>
            <a:custGeom>
              <a:avLst/>
              <a:gdLst/>
              <a:ahLst/>
              <a:cxnLst/>
              <a:rect l="l" t="t" r="r" b="b"/>
              <a:pathLst>
                <a:path w="6460490" h="5808091">
                  <a:moveTo>
                    <a:pt x="0" y="0"/>
                  </a:moveTo>
                  <a:lnTo>
                    <a:pt x="6460490" y="0"/>
                  </a:lnTo>
                  <a:lnTo>
                    <a:pt x="6460490" y="5808091"/>
                  </a:lnTo>
                  <a:lnTo>
                    <a:pt x="0" y="580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982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436" y="1540816"/>
            <a:ext cx="6596499" cy="726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UNIDADE 2: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RECONHECER E ABORDAR OS DESAFIOS ÉTICOS DO USO DA INTELIGÊNCIA ARTIFICIAL EM SALA DE AULA.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9144000" y="1141857"/>
            <a:ext cx="8115300" cy="7536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1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instrutor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compreender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estruturais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muitas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imperceptíveis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têm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significativo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tarefas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feedback.</a:t>
            </a:r>
          </a:p>
          <a:p>
            <a:pPr marL="0" lvl="0" indent="0" algn="just">
              <a:lnSpc>
                <a:spcPts val="331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331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irá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ajudá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-lo(a) a:</a:t>
            </a:r>
          </a:p>
          <a:p>
            <a:pPr marL="342900" lvl="0" indent="-342900" algn="just">
              <a:lnSpc>
                <a:spcPts val="3312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Reconhecer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vieses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influenciar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;</a:t>
            </a:r>
          </a:p>
          <a:p>
            <a:pPr marL="342900" lvl="0" indent="-342900" algn="just">
              <a:lnSpc>
                <a:spcPts val="3312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alucinações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partes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conteúdo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parecem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plausíveis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incorretas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inventadas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;</a:t>
            </a:r>
          </a:p>
          <a:p>
            <a:pPr marL="342900" lvl="0" indent="-342900" algn="just">
              <a:lnSpc>
                <a:spcPts val="3312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Entender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carece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consciência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valor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;</a:t>
            </a:r>
          </a:p>
          <a:p>
            <a:pPr marL="342900" lvl="0" indent="-342900" algn="just">
              <a:lnSpc>
                <a:spcPts val="3312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distinguir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entre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confiáveis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​​e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desinformação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algorítmica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especialmente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análise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D81181-84D8-1A98-28CC-BA60B5C578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20905"/>
            <a:ext cx="8622064" cy="694683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7523" y="3543300"/>
            <a:ext cx="8595961" cy="4435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075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Por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vezes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limitações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estruturais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afetam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qualidade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equidade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limitações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erros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isolados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mas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dependem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principalmente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treinada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artificiais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compreendem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analisam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situações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pessoais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nem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consideram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valores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um professor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faria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marL="92075" indent="0"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Seu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funcionamento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baseia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-se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cálculo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estatísticas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partir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grandes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quantidades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dados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históricos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92075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Tecnicamente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identifica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correlações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frequentes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mas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raciocina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com base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intenções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objetivos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treinamento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4099" y="1038225"/>
            <a:ext cx="1559749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LIMITAÇÕES ESTRUTURAIS DOS SISTEMAS DE IA NA EDUCAÇÃO CÍVICA E TÉCNICA</a:t>
            </a:r>
          </a:p>
        </p:txBody>
      </p:sp>
      <p:sp>
        <p:nvSpPr>
          <p:cNvPr id="4" name="Freeform 4"/>
          <p:cNvSpPr/>
          <p:nvPr/>
        </p:nvSpPr>
        <p:spPr>
          <a:xfrm>
            <a:off x="10689627" y="3880178"/>
            <a:ext cx="5971962" cy="3473122"/>
          </a:xfrm>
          <a:custGeom>
            <a:avLst/>
            <a:gdLst/>
            <a:ahLst/>
            <a:cxnLst/>
            <a:rect l="l" t="t" r="r" b="b"/>
            <a:pathLst>
              <a:path w="5971962" h="3254719">
                <a:moveTo>
                  <a:pt x="0" y="0"/>
                </a:moveTo>
                <a:lnTo>
                  <a:pt x="5971962" y="0"/>
                </a:lnTo>
                <a:lnTo>
                  <a:pt x="5971962" y="3254719"/>
                </a:lnTo>
                <a:lnTo>
                  <a:pt x="0" y="32547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1115312" y="4544507"/>
            <a:ext cx="5120592" cy="2385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inteligência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artificial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possui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limitações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estruturais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: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ela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se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baseia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dados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históricos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probabilidades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sem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compreender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contexto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que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pode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levar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vieses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alucinações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19930" y="2019300"/>
            <a:ext cx="9431731" cy="5435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864"/>
              </a:lnSpc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inevitáveis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362585" lvl="5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fornece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dados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treinamento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vieses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362585" lvl="5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Fornece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prováveis</a:t>
            </a: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362585" lvl="5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desconhece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situação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comportamento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especialmente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sala de aula.</a:t>
            </a:r>
          </a:p>
          <a:p>
            <a:pPr marL="362585" lvl="5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Ele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incapaz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fatos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compará-los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com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realidade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3864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Portanto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anomalias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distorções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alucinações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defeitos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mas sim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efeitos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normais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funcionamento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IA.</a:t>
            </a:r>
          </a:p>
          <a:p>
            <a:pPr marL="92075" lvl="0" indent="-72390"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lvl="5" indent="-7239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desenvolvimento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contínuo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torna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indispensável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supervisão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permanece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único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responsável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pelas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ensino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5165779"/>
            <a:ext cx="7410202" cy="3874799"/>
            <a:chOff x="0" y="0"/>
            <a:chExt cx="9880270" cy="51663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880219" cy="5166360"/>
            </a:xfrm>
            <a:custGeom>
              <a:avLst/>
              <a:gdLst/>
              <a:ahLst/>
              <a:cxnLst/>
              <a:rect l="l" t="t" r="r" b="b"/>
              <a:pathLst>
                <a:path w="9880219" h="5166360">
                  <a:moveTo>
                    <a:pt x="0" y="0"/>
                  </a:moveTo>
                  <a:lnTo>
                    <a:pt x="9880219" y="0"/>
                  </a:lnTo>
                  <a:lnTo>
                    <a:pt x="9880219" y="5166360"/>
                  </a:lnTo>
                  <a:lnTo>
                    <a:pt x="0" y="5166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09766" y="922973"/>
            <a:ext cx="6364214" cy="4242806"/>
            <a:chOff x="0" y="0"/>
            <a:chExt cx="8485619" cy="56570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485632" cy="5657088"/>
            </a:xfrm>
            <a:custGeom>
              <a:avLst/>
              <a:gdLst/>
              <a:ahLst/>
              <a:cxnLst/>
              <a:rect l="l" t="t" r="r" b="b"/>
              <a:pathLst>
                <a:path w="8485632" h="5657088">
                  <a:moveTo>
                    <a:pt x="0" y="0"/>
                  </a:moveTo>
                  <a:lnTo>
                    <a:pt x="8485632" y="0"/>
                  </a:lnTo>
                  <a:lnTo>
                    <a:pt x="8485632" y="5657088"/>
                  </a:lnTo>
                  <a:lnTo>
                    <a:pt x="0" y="5657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853836"/>
            <a:ext cx="15275128" cy="2203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viés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distorção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sistemática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produzidos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artificial. 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viés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favorece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certos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grupos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mesmo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parecem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neutros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erro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isolado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mas sim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anomalia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desenvolve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longo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tempo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devido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repetido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Tecnicamente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esses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vieses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surgem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treinamento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"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" com dados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históricos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transformando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padrões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passados ​​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critérios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preditivos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038225"/>
            <a:ext cx="1623060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QUE É PRECONCEITO E COMO RECONHECÊ-LO EM CONTEXTOS DE FORMAÇÃO PROFISSIONAL PARA O EMPREGO?</a:t>
            </a:r>
          </a:p>
        </p:txBody>
      </p:sp>
      <p:sp>
        <p:nvSpPr>
          <p:cNvPr id="4" name="Freeform 4"/>
          <p:cNvSpPr/>
          <p:nvPr/>
        </p:nvSpPr>
        <p:spPr>
          <a:xfrm>
            <a:off x="4343400" y="5606560"/>
            <a:ext cx="8463885" cy="3992981"/>
          </a:xfrm>
          <a:custGeom>
            <a:avLst/>
            <a:gdLst/>
            <a:ahLst/>
            <a:cxnLst/>
            <a:rect l="l" t="t" r="r" b="b"/>
            <a:pathLst>
              <a:path w="7326570" h="3992981">
                <a:moveTo>
                  <a:pt x="0" y="0"/>
                </a:moveTo>
                <a:lnTo>
                  <a:pt x="7326570" y="0"/>
                </a:lnTo>
                <a:lnTo>
                  <a:pt x="7326570" y="3992981"/>
                </a:lnTo>
                <a:lnTo>
                  <a:pt x="0" y="39929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4724400" y="6421316"/>
            <a:ext cx="7755325" cy="2385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viés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algorítmico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surge da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interação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entre dados,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modelo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contexto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: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como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dados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treinamento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podem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conter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desigualdades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históricas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resultados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da IA ​​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podem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favorecer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ou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penalizar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sistematicamente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certos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grupos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tornando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supervisão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treinador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essencial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943100"/>
            <a:ext cx="16230600" cy="483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Se esses dados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refletem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desigualdades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sociais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estereótipos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práticas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discriminatórias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modelo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reproduz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amplifica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tratando-os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fossem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"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normais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"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"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objetivos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" (Barocas, Hardt e Narayanan; O'Neil).</a:t>
            </a: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No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formação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contínua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isso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levar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recomendações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aprendizagem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incorretas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critérios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seleção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injustos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avaliações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inadequadas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: 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tende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excluir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vez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incluir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Essas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tomadas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individualmente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podem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parecer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inofensivas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mas, com o tempo 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coletivamente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criam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barreiras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invisíveis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conflitam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com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princípios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equidade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inclusão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desenvolvimento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contínuo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viés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surge da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interação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entre dados,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modelo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algoritmo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age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um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espelho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estatístico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realidade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passada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possibilidade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questioná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-lo.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381250"/>
            <a:ext cx="8115300" cy="687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termo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alucinação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-se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situações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produz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respostas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aparentemente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escritas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convincentes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contêm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falsas,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imprecisas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verificáveis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realidade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certeza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funcionamento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baseia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cálculos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estatísticos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seleciona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palavras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têm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probabilidade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combinarem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outras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muito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provável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esses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estejam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forma, mas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incorretos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conteúdo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voltada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inserção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mercado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esse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aspecto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particularmente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sério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pois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influenciar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planejamento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das aulas,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competências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o feedback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carreira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038225"/>
            <a:ext cx="15540325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ALUCINAÇÕES: O QUE SÃO E COMO RECONHECÊ-LAS NO CONTEXTO DA CVET</a:t>
            </a:r>
          </a:p>
        </p:txBody>
      </p:sp>
      <p:sp>
        <p:nvSpPr>
          <p:cNvPr id="4" name="Freeform 4"/>
          <p:cNvSpPr/>
          <p:nvPr/>
        </p:nvSpPr>
        <p:spPr>
          <a:xfrm>
            <a:off x="9631479" y="3340936"/>
            <a:ext cx="7943170" cy="4329028"/>
          </a:xfrm>
          <a:custGeom>
            <a:avLst/>
            <a:gdLst/>
            <a:ahLst/>
            <a:cxnLst/>
            <a:rect l="l" t="t" r="r" b="b"/>
            <a:pathLst>
              <a:path w="7943170" h="4329028">
                <a:moveTo>
                  <a:pt x="0" y="0"/>
                </a:moveTo>
                <a:lnTo>
                  <a:pt x="7943170" y="0"/>
                </a:lnTo>
                <a:lnTo>
                  <a:pt x="7943170" y="4329028"/>
                </a:lnTo>
                <a:lnTo>
                  <a:pt x="0" y="43290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9998595" y="4114043"/>
            <a:ext cx="7208938" cy="2782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Alucinações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geradas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por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IA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ocorrem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quando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sistemas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produzem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informações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plausíveis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mas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factualmente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incorretas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baseadas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modelos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probabilísticos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vez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conhecimento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verificado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que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pode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representar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riscos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educacionais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exigir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revisão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crítica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supervisão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humana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por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parte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do professor.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2941595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FALTA DE COMPREENSÃO DE VALORES E CONTEXTO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247900"/>
            <a:ext cx="16230600" cy="406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verdadeiramente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compreende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totalmente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processando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incapaz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indivíduos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complexos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situações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educacionais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baseando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-se,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correlações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estatísticas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entre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observados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durante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treinamento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Como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anteriormente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produz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dados,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aborda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especificidades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situação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instrutor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faria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mas sim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provável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muitas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vezes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inadequado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professional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onde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componente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subjetivo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desempenha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papel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crucial,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analisar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perfis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semelhantes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produziram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similares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mas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nunca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consegue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explicar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gerou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determinado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estatístico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útil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partida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mas,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acarreta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risco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exclusões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injustas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028699" y="1257300"/>
            <a:ext cx="16230600" cy="2575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Mesmo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fornecer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atenção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personalizada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oportuna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recebe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apenas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descrições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julgamentos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relacionadas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à IA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tarefa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exige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exclusivamente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humanas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conhecimento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real,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interpessoais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O valor de um professor reside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capacidade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integrar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tecnologia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com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discernimento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398691-7871-8FF2-9341-84F42C7FDE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3"/>
          <a:stretch>
            <a:fillRect/>
          </a:stretch>
        </p:blipFill>
        <p:spPr>
          <a:xfrm>
            <a:off x="2438400" y="4533900"/>
            <a:ext cx="12960043" cy="501241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39782" y="1038225"/>
            <a:ext cx="9095631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DESINFORMAÇÃO E USO ACRÍTICO DA IA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39782" y="2400300"/>
            <a:ext cx="12219518" cy="406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importante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entender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artificial é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ferramenta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responsável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determinar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informação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verdadeira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falsa;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essa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sempre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recai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sobre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humanos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Diversos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estudos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demonstraram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desinformação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espalha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principalmente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quando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usuários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analisam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criticamente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fontes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automatizados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independentemente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qualidade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técnica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(Wardle e Derakhshan, 2017; Nyhan e Reifler, 2010).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Nos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educacionais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existe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risco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aceitar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informações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válidas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bem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escritas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quando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instrutores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alunos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recebem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pensamento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crítico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2295439" y="0"/>
            <a:ext cx="6901405" cy="10287000"/>
            <a:chOff x="0" y="0"/>
            <a:chExt cx="9201874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201912" cy="13716000"/>
            </a:xfrm>
            <a:custGeom>
              <a:avLst/>
              <a:gdLst/>
              <a:ahLst/>
              <a:cxnLst/>
              <a:rect l="l" t="t" r="r" b="b"/>
              <a:pathLst>
                <a:path w="9201912" h="13716000">
                  <a:moveTo>
                    <a:pt x="0" y="0"/>
                  </a:moveTo>
                  <a:lnTo>
                    <a:pt x="9201912" y="0"/>
                  </a:lnTo>
                  <a:lnTo>
                    <a:pt x="920191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05400" y="2019300"/>
            <a:ext cx="12135444" cy="4807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Na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ausência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competências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digitais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comunicação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IA ​​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​​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acriticamente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conceber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atividades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aprendizagem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competências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realizar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culpar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apenas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artificial, pois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ferramenta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útil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e,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certa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forma,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indispensável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enfatizar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entre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tecnologia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usuários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especialmente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educadores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evitar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tornarem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mediadores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promovem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práticas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controle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desinformação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combatida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fortalecendo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pensamento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promovendo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reflexão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metacognitiva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introduzir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ferramentas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tecnológicas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2482646" y="7705630"/>
            <a:ext cx="5060099" cy="2324049"/>
            <a:chOff x="0" y="0"/>
            <a:chExt cx="6746799" cy="30987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46875" cy="3098796"/>
            </a:xfrm>
            <a:custGeom>
              <a:avLst/>
              <a:gdLst/>
              <a:ahLst/>
              <a:cxnLst/>
              <a:rect l="l" t="t" r="r" b="b"/>
              <a:pathLst>
                <a:path w="6746875" h="3098796">
                  <a:moveTo>
                    <a:pt x="0" y="774699"/>
                  </a:moveTo>
                  <a:lnTo>
                    <a:pt x="5197475" y="774699"/>
                  </a:lnTo>
                  <a:lnTo>
                    <a:pt x="5197475" y="0"/>
                  </a:lnTo>
                  <a:lnTo>
                    <a:pt x="6746875" y="1549398"/>
                  </a:lnTo>
                  <a:lnTo>
                    <a:pt x="5197475" y="3098796"/>
                  </a:lnTo>
                  <a:lnTo>
                    <a:pt x="5197475" y="2324097"/>
                  </a:lnTo>
                  <a:lnTo>
                    <a:pt x="0" y="2324097"/>
                  </a:lnTo>
                  <a:close/>
                </a:path>
              </a:pathLst>
            </a:custGeom>
            <a:solidFill>
              <a:srgbClr val="92D050"/>
            </a:solidFill>
            <a:ln w="38100" cap="sq">
              <a:solidFill>
                <a:srgbClr val="6B292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19050"/>
              <a:ext cx="6746799" cy="31177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00"/>
                </a:lnSpc>
                <a:spcBef>
                  <a:spcPct val="0"/>
                </a:spcBef>
              </a:pPr>
              <a:r>
                <a:rPr lang="en-US" sz="2500" b="1" strike="noStrike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  <a:hlinkClick r:id="rId4"/>
                </a:rPr>
                <a:t>Teste </a:t>
              </a:r>
              <a:r>
                <a:rPr lang="en-US" sz="2500" b="1" strike="noStrike" dirty="0" err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  <a:hlinkClick r:id="rId4"/>
                </a:rPr>
                <a:t>seus</a:t>
              </a:r>
              <a:r>
                <a:rPr lang="en-US" sz="2500" b="1" strike="noStrike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  <a:hlinkClick r:id="rId4"/>
                </a:rPr>
                <a:t> </a:t>
              </a:r>
              <a:r>
                <a:rPr lang="en-US" sz="2500" b="1" strike="noStrike" dirty="0" err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  <a:hlinkClick r:id="rId4"/>
                </a:rPr>
                <a:t>conhecimentos</a:t>
              </a:r>
              <a:endParaRPr lang="en-US" sz="2500" b="1" strike="noStrike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2295439" y="0"/>
            <a:ext cx="6901405" cy="10287000"/>
            <a:chOff x="0" y="0"/>
            <a:chExt cx="9201874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201912" cy="13716000"/>
            </a:xfrm>
            <a:custGeom>
              <a:avLst/>
              <a:gdLst/>
              <a:ahLst/>
              <a:cxnLst/>
              <a:rect l="l" t="t" r="r" b="b"/>
              <a:pathLst>
                <a:path w="9201912" h="13716000">
                  <a:moveTo>
                    <a:pt x="0" y="0"/>
                  </a:moveTo>
                  <a:lnTo>
                    <a:pt x="9201912" y="0"/>
                  </a:lnTo>
                  <a:lnTo>
                    <a:pt x="920191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61709"/>
            <a:ext cx="6236051" cy="803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07"/>
              </a:lnSpc>
              <a:spcBef>
                <a:spcPct val="0"/>
              </a:spcBef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UNIDADE 3:</a:t>
            </a:r>
          </a:p>
          <a:p>
            <a:pPr marL="0" lvl="0" indent="0" algn="l">
              <a:lnSpc>
                <a:spcPts val="9107"/>
              </a:lnSpc>
              <a:spcBef>
                <a:spcPct val="0"/>
              </a:spcBef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APLICAÇÃO DE MODELOS DE RACIOCÍNIO ÉTICO EM CONTEXTOS DE FORMAÇÃO E AVALIAÇÃO.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638300"/>
            <a:ext cx="16230600" cy="5179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Este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módulo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centra-se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aplicação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modelos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raciocínio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ético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podem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implementados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formação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contínua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onde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terão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impacto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nos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programas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avaliação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competências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orientação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nas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oportunidades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formação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6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Por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meio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exemplos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realistas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você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aprenderá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educacionais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nunca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são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neutras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;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artificial,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além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ser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solução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aumenta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sua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educador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; 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ética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nunca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será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um conjunto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regras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seguir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mas um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processo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avaliação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contextualizada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6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Este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módulo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reforça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conceito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mediador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crítico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integrando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algorítmicos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conhecimento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real,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relações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educativas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valores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equidade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inclusão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proteção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humana.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6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Ao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consultar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um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especialista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IA,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educador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você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pode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sentir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suas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aumentaram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. No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entanto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aplicando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modelos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raciocínio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ético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a IA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pode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transformada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um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risco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potencial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ferramenta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educacional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responsável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equitativa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centrada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no ser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humano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4507799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DECISÕES EDUCACIONAIS E A RESPONSABILIDADE ÉTICA DO FORMADOR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265341"/>
            <a:ext cx="16230600" cy="1832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área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nunca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neutra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puramente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técnica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Suas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sempre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têm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dimensão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social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regulatória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pois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impactam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oportunidades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aprendizagem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orientação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trajetórias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carreira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Nesses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integrada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processos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personalização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treinamento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essencial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distinguir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claramente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entre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suporte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algorítmico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9601200" y="4746139"/>
            <a:ext cx="8261717" cy="4502636"/>
          </a:xfrm>
          <a:custGeom>
            <a:avLst/>
            <a:gdLst/>
            <a:ahLst/>
            <a:cxnLst/>
            <a:rect l="l" t="t" r="r" b="b"/>
            <a:pathLst>
              <a:path w="8261717" h="4502636">
                <a:moveTo>
                  <a:pt x="0" y="0"/>
                </a:moveTo>
                <a:lnTo>
                  <a:pt x="8261718" y="0"/>
                </a:lnTo>
                <a:lnTo>
                  <a:pt x="8261718" y="4502636"/>
                </a:lnTo>
                <a:lnTo>
                  <a:pt x="0" y="45026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9940341" y="5514975"/>
            <a:ext cx="7583433" cy="3180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decisões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educacionais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têm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consequências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concretas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para as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oportunidades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direitos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dos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alunos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;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embora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inteligência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artificial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possa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fornecer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suporte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analítico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probabilístico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responsabilidade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ética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e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julgamento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profissional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necessários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para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integrar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dados,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contexto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valores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educacionais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sempre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recaem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sobre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educador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.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3B7B72AF-0735-665D-4B7B-A5134F5EF88D}"/>
              </a:ext>
            </a:extLst>
          </p:cNvPr>
          <p:cNvSpPr txBox="1"/>
          <p:nvPr/>
        </p:nvSpPr>
        <p:spPr>
          <a:xfrm>
            <a:off x="1025652" y="4735471"/>
            <a:ext cx="7661149" cy="4807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Como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mencionado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processa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dados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produz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probabilísticos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sugestões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classificações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), mas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nunca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educacionais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carece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compreensão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semântica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consciência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valores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educacionais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pois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significado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cultural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social das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situações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educacionais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Somente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integrar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indicações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conhecimento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real, histórico individual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princípios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equidade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inclusão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78260" y="0"/>
            <a:ext cx="7038470" cy="10287000"/>
            <a:chOff x="0" y="0"/>
            <a:chExt cx="9384627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384665" cy="13716000"/>
            </a:xfrm>
            <a:custGeom>
              <a:avLst/>
              <a:gdLst/>
              <a:ahLst/>
              <a:cxnLst/>
              <a:rect l="l" t="t" r="r" b="b"/>
              <a:pathLst>
                <a:path w="9384665" h="13716000">
                  <a:moveTo>
                    <a:pt x="0" y="0"/>
                  </a:moveTo>
                  <a:lnTo>
                    <a:pt x="9384665" y="0"/>
                  </a:lnTo>
                  <a:lnTo>
                    <a:pt x="938466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38225"/>
            <a:ext cx="9929812" cy="1323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sz="4199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MODELOS DE RACIOCÍNIO ÉTICO APLICÁVEIS ​​AO </a:t>
            </a:r>
            <a:r>
              <a:rPr lang="es-ES" sz="44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s-ES" sz="4400" dirty="0">
                <a:latin typeface="Oswald" pitchFamily="2" charset="0"/>
              </a:rPr>
              <a:t>DUCAÇÃO</a:t>
            </a:r>
            <a:r>
              <a:rPr lang="en-US" sz="4199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E FORMAÇÃO PROFISSIONAL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297738"/>
            <a:ext cx="9579631" cy="369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Na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área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incluindo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desenvolvimento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contínuo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tomada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exige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conhecimento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vai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além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simples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técnica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responsável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pela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geralmente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formular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argumento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estruturado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tendo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ferramenta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fornece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apenas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algorítmicos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considerar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circunstâncias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subjetivas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direitos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consequências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valores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gerir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recorrer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estabelecidos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raciocínio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4410" y="632306"/>
            <a:ext cx="10900190" cy="9282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permite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respeita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direitos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fundamentais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princípios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justiça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discriminação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transparência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Aplicar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esse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à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levanta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questão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saber se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automatizado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consistente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consequencialista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concentra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-se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efeitos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concretos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impacto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acesso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curso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motivação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risco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exclusão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?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Até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mesmo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consequências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intencionais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tornam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-se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relevantes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cuidado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aplicada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à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centra-se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aprendizagem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história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individual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aqui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reside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limitação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estrutural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artificial: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incapacidade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compreender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vulnerabilidades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pessoais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transições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dados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formalizáveis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responsabilização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esclarece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mesmo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apoiadas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IA,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recai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treinador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um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humano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algn="just">
              <a:lnSpc>
                <a:spcPts val="336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lvl="0" algn="just">
              <a:lnSpc>
                <a:spcPts val="336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ctr">
              <a:lnSpc>
                <a:spcPts val="3360"/>
              </a:lnSpc>
            </a:pP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A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inteligência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artificial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não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serve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como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um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substituto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ético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, nem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como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uma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ferramenta para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exigir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responsabilidade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por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decisões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mesmo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que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incorretas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. Em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vez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disso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ela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pode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apoiar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e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ajudar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os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educadores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a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esclarecer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as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razões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por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trás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de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suas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escolhas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e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fortalecer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a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qualidade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ética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de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suas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decisões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mesmo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com o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auxílio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da IA.</a:t>
            </a: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-90192" y="0"/>
            <a:ext cx="6342136" cy="10287000"/>
            <a:chOff x="0" y="0"/>
            <a:chExt cx="8456181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456168" cy="13716000"/>
            </a:xfrm>
            <a:custGeom>
              <a:avLst/>
              <a:gdLst/>
              <a:ahLst/>
              <a:cxnLst/>
              <a:rect l="l" t="t" r="r" b="b"/>
              <a:pathLst>
                <a:path w="8456168" h="13716000">
                  <a:moveTo>
                    <a:pt x="0" y="0"/>
                  </a:moveTo>
                  <a:lnTo>
                    <a:pt x="8456168" y="0"/>
                  </a:lnTo>
                  <a:lnTo>
                    <a:pt x="845616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810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623060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39"/>
              </a:lnSpc>
              <a:spcBef>
                <a:spcPct val="0"/>
              </a:spcBef>
            </a:pPr>
            <a:r>
              <a:rPr lang="en-US" sz="41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RACIOCÍNIO ÉTICO NO USO DE IA PARA ORIENTAÇÃO DE ROTAS E PERSONALIZAÇÃO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300757"/>
            <a:ext cx="16230600" cy="2670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ensino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técnico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orientar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personalizar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seus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percursos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aprendizagem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exemplo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sugerindo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cursos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níveis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entrada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trajetórias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desenvolvimento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competências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Há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ampla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evidência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desenvolver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cursos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personalizar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definir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níveis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entrada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definir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trajetórias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desenvolvimento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8755437" y="5283849"/>
            <a:ext cx="8503863" cy="4296503"/>
          </a:xfrm>
          <a:custGeom>
            <a:avLst/>
            <a:gdLst/>
            <a:ahLst/>
            <a:cxnLst/>
            <a:rect l="l" t="t" r="r" b="b"/>
            <a:pathLst>
              <a:path w="7883493" h="4296503">
                <a:moveTo>
                  <a:pt x="0" y="0"/>
                </a:moveTo>
                <a:lnTo>
                  <a:pt x="7883492" y="0"/>
                </a:lnTo>
                <a:lnTo>
                  <a:pt x="7883492" y="4296504"/>
                </a:lnTo>
                <a:lnTo>
                  <a:pt x="0" y="42965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9105146" y="6055103"/>
            <a:ext cx="7963653" cy="2782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orientação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assistida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por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IA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fornece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recomendações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probabilísticas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vez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decisões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educacionais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;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educadores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devem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aplicar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princípios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éticos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como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proteção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dos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direitos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avaliação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dos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efeitos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longo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prazo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e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priorização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relação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educacional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mantendo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mesmo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tempo,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responsabilidade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final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pelas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decisões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315434"/>
            <a:ext cx="6960764" cy="3319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Esta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de fundamental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importância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dada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finalidade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entanto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considerando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essas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geradas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partir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dados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históricos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cálculos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probabilísticos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valor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social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claro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inadequado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delegar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futuro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à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562100"/>
            <a:ext cx="16230600" cy="6322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algorítmicos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conseguem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abordar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completamente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situações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individuais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influenciadas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um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número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infinito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variáveis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Somente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um ser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humano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fazer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isso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contribuir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para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tomada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apoiadas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apenas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pela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artificial, mas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também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habilidades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críticas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éticas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visando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ampliar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opções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para 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bem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comum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orientação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deve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justa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respeitar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direitos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dos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alunos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Uma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decisão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algorítmica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limita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acesso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curso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determinados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grupos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viola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princípios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profissionais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formação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para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inserção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no mercado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trabalho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Uma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abordagem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consequencialista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leva-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considerar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efeitos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longo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prazo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orientação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eficaz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traz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benefícios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positivos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termos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emprego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ética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cuidado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lembra-nos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orientação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relação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educativa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Como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torna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-se fundamental no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processo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aprendizagem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aluno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aplicação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mais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adequada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dos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princípios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algorítmicos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diretrizes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exigem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decisão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final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seja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tomada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você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aproveitando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artificial e,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mesmo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tempo,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sendo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capaz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transformar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sugestões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automatizadas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opções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pedagógicas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justas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contextualizadas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5046821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FORMADOR COMO MEDIADOR CRÍTICO DAS DECISÕES ALGORITMÉTICAS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081712"/>
            <a:ext cx="16230600" cy="5551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reforçada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artificial. Como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algoritmo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nunca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ensino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autônomas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aderir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padrões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institucionais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permanece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múltiplos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níveis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</a:t>
            </a:r>
            <a:r>
              <a:rPr lang="en-US" sz="2400" b="1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primeiro</a:t>
            </a:r>
            <a:r>
              <a:rPr lang="en-US" sz="2400" b="1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nível</a:t>
            </a:r>
            <a:r>
              <a:rPr lang="en-US" sz="2400" b="1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b="1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responsabilidade</a:t>
            </a:r>
            <a:r>
              <a:rPr lang="en-US" sz="2400" b="1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a </a:t>
            </a:r>
            <a:r>
              <a:rPr lang="en-US" sz="2400" b="1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supervisão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Isso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envolve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compreender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ferramenta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utilizada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pelo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menos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termos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gerais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ela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funciona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fatores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influenciam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recomendações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A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partir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daí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é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possível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quaisquer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limitações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estruturais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Essa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capacidade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geral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supervisão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permite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recomendações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algorítmicas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sejam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suspensas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completamente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descartadas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forem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incompatíveis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o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educacional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</a:t>
            </a:r>
            <a:r>
              <a:rPr lang="en-US" sz="2400" b="1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segundo</a:t>
            </a:r>
            <a:r>
              <a:rPr lang="en-US" sz="2400" b="1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nível</a:t>
            </a:r>
            <a:r>
              <a:rPr lang="en-US" sz="2400" b="1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diz</a:t>
            </a:r>
            <a:r>
              <a:rPr lang="en-US" sz="2400" b="1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respeito</a:t>
            </a:r>
            <a:r>
              <a:rPr lang="en-US" sz="2400" b="1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à </a:t>
            </a:r>
            <a:r>
              <a:rPr lang="en-US" sz="2400" b="1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verificação</a:t>
            </a:r>
            <a:r>
              <a:rPr lang="en-US" sz="2400" b="1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b="1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possível</a:t>
            </a:r>
            <a:r>
              <a:rPr lang="en-US" sz="2400" b="1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correção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As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algorítmicas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derivadas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IA,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utilizadas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orientação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certificação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outros fins,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devem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ser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submetidas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revisão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crítica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antes de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serem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utilizadas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Nesse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caso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IA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decisão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a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apoia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oferecendo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amplo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escopo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validação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</a:t>
            </a:r>
            <a:r>
              <a:rPr lang="en-US" sz="2400" b="1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conceito</a:t>
            </a:r>
            <a:r>
              <a:rPr lang="en-US" sz="2400" b="1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fundamental é o </a:t>
            </a:r>
            <a:r>
              <a:rPr lang="en-US" sz="2400" b="1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princípio</a:t>
            </a:r>
            <a:r>
              <a:rPr lang="en-US" sz="2400" b="1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b="1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responsabilidade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segundo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qual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todas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explicáveis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​​e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rastreáveis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Se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decisão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apoiada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impactar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negativamente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responsabilidade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recai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sempre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o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educador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papel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o de um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garante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assume total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responsabilidade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pelas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pedagógicas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mesmo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apoiadas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ferramentas de </a:t>
            </a:r>
            <a:r>
              <a:rPr lang="en-US" sz="2400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486060" y="8061722"/>
            <a:ext cx="4361486" cy="1802033"/>
            <a:chOff x="0" y="0"/>
            <a:chExt cx="7646518" cy="31593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646543" cy="3159257"/>
            </a:xfrm>
            <a:custGeom>
              <a:avLst/>
              <a:gdLst/>
              <a:ahLst/>
              <a:cxnLst/>
              <a:rect l="l" t="t" r="r" b="b"/>
              <a:pathLst>
                <a:path w="7646543" h="3159257">
                  <a:moveTo>
                    <a:pt x="0" y="789814"/>
                  </a:moveTo>
                  <a:lnTo>
                    <a:pt x="6066917" y="789814"/>
                  </a:lnTo>
                  <a:lnTo>
                    <a:pt x="6066917" y="0"/>
                  </a:lnTo>
                  <a:lnTo>
                    <a:pt x="7646543" y="1579629"/>
                  </a:lnTo>
                  <a:lnTo>
                    <a:pt x="6066917" y="3159257"/>
                  </a:lnTo>
                  <a:lnTo>
                    <a:pt x="6066917" y="2369443"/>
                  </a:lnTo>
                  <a:lnTo>
                    <a:pt x="0" y="2369443"/>
                  </a:lnTo>
                  <a:close/>
                </a:path>
              </a:pathLst>
            </a:custGeom>
            <a:solidFill>
              <a:srgbClr val="0070C0"/>
            </a:solidFill>
            <a:ln w="38100" cap="sq">
              <a:solidFill>
                <a:srgbClr val="6B292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7646518" cy="31688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strike="noStrike" dirty="0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  <a:hlinkClick r:id="rId4"/>
                </a:rPr>
                <a:t>Teste</a:t>
              </a:r>
              <a:endParaRPr lang="en-US" sz="3000" b="1" strike="noStrike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42437"/>
            <a:ext cx="10701871" cy="1217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83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INTEGRANDO A INTELIGÊNCIA ARTIFICIAL CENTRADA NO SER HUMANO À EDUCAÇÃO</a:t>
            </a:r>
          </a:p>
        </p:txBody>
      </p:sp>
      <p:sp>
        <p:nvSpPr>
          <p:cNvPr id="3" name="Freeform 3"/>
          <p:cNvSpPr/>
          <p:nvPr/>
        </p:nvSpPr>
        <p:spPr>
          <a:xfrm>
            <a:off x="881796" y="2694367"/>
            <a:ext cx="3795725" cy="5469239"/>
          </a:xfrm>
          <a:custGeom>
            <a:avLst/>
            <a:gdLst/>
            <a:ahLst/>
            <a:cxnLst/>
            <a:rect l="l" t="t" r="r" b="b"/>
            <a:pathLst>
              <a:path w="3795725" h="5469239">
                <a:moveTo>
                  <a:pt x="0" y="0"/>
                </a:moveTo>
                <a:lnTo>
                  <a:pt x="3795724" y="0"/>
                </a:lnTo>
                <a:lnTo>
                  <a:pt x="3795724" y="5469238"/>
                </a:lnTo>
                <a:lnTo>
                  <a:pt x="0" y="5469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346276" y="2927183"/>
            <a:ext cx="2833745" cy="268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71"/>
              </a:lnSpc>
              <a:spcBef>
                <a:spcPct val="0"/>
              </a:spcBef>
            </a:pPr>
            <a:r>
              <a:rPr lang="en-US" sz="1801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NÍVEL 1 - SUPERVISÃO</a:t>
            </a:r>
          </a:p>
        </p:txBody>
      </p:sp>
      <p:sp>
        <p:nvSpPr>
          <p:cNvPr id="5" name="Freeform 5"/>
          <p:cNvSpPr/>
          <p:nvPr/>
        </p:nvSpPr>
        <p:spPr>
          <a:xfrm>
            <a:off x="2036062" y="3608778"/>
            <a:ext cx="1363399" cy="1481102"/>
          </a:xfrm>
          <a:custGeom>
            <a:avLst/>
            <a:gdLst/>
            <a:ahLst/>
            <a:cxnLst/>
            <a:rect l="l" t="t" r="r" b="b"/>
            <a:pathLst>
              <a:path w="1363399" h="1481102">
                <a:moveTo>
                  <a:pt x="0" y="0"/>
                </a:moveTo>
                <a:lnTo>
                  <a:pt x="1363399" y="0"/>
                </a:lnTo>
                <a:lnTo>
                  <a:pt x="1363399" y="1481102"/>
                </a:lnTo>
                <a:lnTo>
                  <a:pt x="0" y="14811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236364" y="5481075"/>
            <a:ext cx="2962794" cy="225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1"/>
              </a:lnSpc>
              <a:spcBef>
                <a:spcPct val="0"/>
              </a:spcBef>
            </a:pP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educadores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compreendem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ferramentas de IA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funcionam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reconhecem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limitações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ignoram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sugestões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encaixam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educacional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mundo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real.</a:t>
            </a:r>
          </a:p>
        </p:txBody>
      </p:sp>
      <p:sp>
        <p:nvSpPr>
          <p:cNvPr id="7" name="Freeform 7"/>
          <p:cNvSpPr/>
          <p:nvPr/>
        </p:nvSpPr>
        <p:spPr>
          <a:xfrm>
            <a:off x="4677520" y="2694367"/>
            <a:ext cx="3727278" cy="5469239"/>
          </a:xfrm>
          <a:custGeom>
            <a:avLst/>
            <a:gdLst/>
            <a:ahLst/>
            <a:cxnLst/>
            <a:rect l="l" t="t" r="r" b="b"/>
            <a:pathLst>
              <a:path w="3727278" h="5469239">
                <a:moveTo>
                  <a:pt x="0" y="0"/>
                </a:moveTo>
                <a:lnTo>
                  <a:pt x="3727278" y="0"/>
                </a:lnTo>
                <a:lnTo>
                  <a:pt x="3727278" y="5469238"/>
                </a:lnTo>
                <a:lnTo>
                  <a:pt x="0" y="54692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55" r="-755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5144627" y="2927183"/>
            <a:ext cx="2793065" cy="526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71"/>
              </a:lnSpc>
              <a:spcBef>
                <a:spcPct val="0"/>
              </a:spcBef>
            </a:pPr>
            <a:r>
              <a:rPr lang="en-US" sz="1801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NÍVEL 2 - VERIFICAR E CORRIGIR</a:t>
            </a:r>
          </a:p>
        </p:txBody>
      </p:sp>
      <p:sp>
        <p:nvSpPr>
          <p:cNvPr id="9" name="Freeform 9"/>
          <p:cNvSpPr/>
          <p:nvPr/>
        </p:nvSpPr>
        <p:spPr>
          <a:xfrm>
            <a:off x="5872150" y="3623491"/>
            <a:ext cx="1539954" cy="1481102"/>
          </a:xfrm>
          <a:custGeom>
            <a:avLst/>
            <a:gdLst/>
            <a:ahLst/>
            <a:cxnLst/>
            <a:rect l="l" t="t" r="r" b="b"/>
            <a:pathLst>
              <a:path w="1539954" h="1481102">
                <a:moveTo>
                  <a:pt x="0" y="0"/>
                </a:moveTo>
                <a:lnTo>
                  <a:pt x="1539954" y="0"/>
                </a:lnTo>
                <a:lnTo>
                  <a:pt x="1539954" y="1481102"/>
                </a:lnTo>
                <a:lnTo>
                  <a:pt x="0" y="14811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5030142" y="5481075"/>
            <a:ext cx="3022034" cy="197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1"/>
              </a:lnSpc>
              <a:spcBef>
                <a:spcPct val="0"/>
              </a:spcBef>
            </a:pP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 ​​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utilizados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orientação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feedback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devem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ser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cuidadosamente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verificados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validados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pelo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; a IA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apoia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substitui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1" name="Freeform 11"/>
          <p:cNvSpPr/>
          <p:nvPr/>
        </p:nvSpPr>
        <p:spPr>
          <a:xfrm>
            <a:off x="8606734" y="2694367"/>
            <a:ext cx="3614985" cy="5469239"/>
          </a:xfrm>
          <a:custGeom>
            <a:avLst/>
            <a:gdLst/>
            <a:ahLst/>
            <a:cxnLst/>
            <a:rect l="l" t="t" r="r" b="b"/>
            <a:pathLst>
              <a:path w="3614985" h="5469239">
                <a:moveTo>
                  <a:pt x="0" y="0"/>
                </a:moveTo>
                <a:lnTo>
                  <a:pt x="3614984" y="0"/>
                </a:lnTo>
                <a:lnTo>
                  <a:pt x="3614984" y="5469238"/>
                </a:lnTo>
                <a:lnTo>
                  <a:pt x="0" y="54692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767" r="-223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8906642" y="2927183"/>
            <a:ext cx="3154521" cy="525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70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NÍVEL 3 - RESPONSABILIDADE</a:t>
            </a:r>
          </a:p>
        </p:txBody>
      </p:sp>
      <p:sp>
        <p:nvSpPr>
          <p:cNvPr id="13" name="Freeform 13"/>
          <p:cNvSpPr/>
          <p:nvPr/>
        </p:nvSpPr>
        <p:spPr>
          <a:xfrm>
            <a:off x="9560875" y="3623491"/>
            <a:ext cx="1706701" cy="1481102"/>
          </a:xfrm>
          <a:custGeom>
            <a:avLst/>
            <a:gdLst/>
            <a:ahLst/>
            <a:cxnLst/>
            <a:rect l="l" t="t" r="r" b="b"/>
            <a:pathLst>
              <a:path w="1706701" h="1481102">
                <a:moveTo>
                  <a:pt x="0" y="0"/>
                </a:moveTo>
                <a:lnTo>
                  <a:pt x="1706701" y="0"/>
                </a:lnTo>
                <a:lnTo>
                  <a:pt x="1706701" y="1481102"/>
                </a:lnTo>
                <a:lnTo>
                  <a:pt x="0" y="14811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8906642" y="5481075"/>
            <a:ext cx="3015168" cy="197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1"/>
              </a:lnSpc>
              <a:spcBef>
                <a:spcPct val="0"/>
              </a:spcBef>
            </a:pP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assistidas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devem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ser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gerenciáveis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​​e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explicáveis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; a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responsabilidade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consequências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recai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sempre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educadores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instituições</a:t>
            </a:r>
            <a:r>
              <a:rPr lang="en-US" sz="2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2574143" y="3195947"/>
            <a:ext cx="5566236" cy="4981151"/>
          </a:xfrm>
          <a:custGeom>
            <a:avLst/>
            <a:gdLst/>
            <a:ahLst/>
            <a:cxnLst/>
            <a:rect l="l" t="t" r="r" b="b"/>
            <a:pathLst>
              <a:path w="5566236" h="3033598">
                <a:moveTo>
                  <a:pt x="0" y="0"/>
                </a:moveTo>
                <a:lnTo>
                  <a:pt x="5566236" y="0"/>
                </a:lnTo>
                <a:lnTo>
                  <a:pt x="5566236" y="3033598"/>
                </a:lnTo>
                <a:lnTo>
                  <a:pt x="0" y="303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12854615" y="4182359"/>
            <a:ext cx="5097264" cy="320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20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 IA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não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é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uma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entidade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moral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ou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capaz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tomar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decisões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portanto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educadores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devem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exercer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responsabilidade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humana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por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meio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supervisão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crítica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revisão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resultados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tomada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decisões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responsáveis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​​e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integração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tecnologia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com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julgamento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contextual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pedagógico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67393" y="2249805"/>
            <a:ext cx="5724664" cy="6749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00"/>
              </a:lnSpc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UNIDADE 4: </a:t>
            </a:r>
          </a:p>
          <a:p>
            <a:pPr marL="0" lvl="0" indent="0" algn="l">
              <a:lnSpc>
                <a:spcPts val="6600"/>
              </a:lnSpc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FORTALECIMENTO DA ALFABETIZAÇÃO DIGITAL E MIDIÁTICA PARA A AVALIAÇÃO CRÍTICA DA 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409700"/>
            <a:ext cx="16230600" cy="406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Alfabetização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digital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midiática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significa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depender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mais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artificial, mas sim ter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mais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confiança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próprio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julgamento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Em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consonância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com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foi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dito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anteriormente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esta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unidade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integra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informações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prévias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e,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após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analisar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modelos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éticos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preconceitos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concentra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-se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competência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transversal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aplicar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conhecimento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prática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cotidiana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.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estabilização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digital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midiática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torna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-se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competência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fundamental para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julgamento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competência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acessória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Neste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desenvolvimento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literacia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digital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mediática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aplicada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aos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artificial,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nas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suas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diversas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formas,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destina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a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competência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técnica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especializada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mas sim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competência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crítica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formação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contínua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2383047" y="5769102"/>
            <a:ext cx="4876253" cy="4777172"/>
            <a:chOff x="0" y="0"/>
            <a:chExt cx="7370940" cy="722116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370953" cy="7221220"/>
            </a:xfrm>
            <a:custGeom>
              <a:avLst/>
              <a:gdLst/>
              <a:ahLst/>
              <a:cxnLst/>
              <a:rect l="l" t="t" r="r" b="b"/>
              <a:pathLst>
                <a:path w="7370953" h="7221220">
                  <a:moveTo>
                    <a:pt x="0" y="0"/>
                  </a:moveTo>
                  <a:lnTo>
                    <a:pt x="7370953" y="0"/>
                  </a:lnTo>
                  <a:lnTo>
                    <a:pt x="7370953" y="7221220"/>
                  </a:lnTo>
                  <a:lnTo>
                    <a:pt x="0" y="72212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79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6237714"/>
            <a:ext cx="10923020" cy="2203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Compreender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conscientemente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informações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fornecidas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pela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artificial.</a:t>
            </a:r>
          </a:p>
          <a:p>
            <a:pPr marL="342900" indent="-3429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importante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fazer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essa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distinção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quando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trata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informação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aconselhamento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tomada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contextos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educacionais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.</a:t>
            </a:r>
          </a:p>
          <a:p>
            <a:pPr marL="342900" indent="-3429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Saber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quando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assumir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papel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mediador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crítico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entre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tecnologia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processos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educacionais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6660059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ENTENDENDO COMO A IA PENSA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970948"/>
            <a:ext cx="16230600" cy="3319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Para usar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responsável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ensino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técnico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educadores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precisam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compreender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funcionam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quais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limitações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maioria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das ferramentas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automatizadas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adaptativos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chatbots, feedback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)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baseia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-se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estatísticos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máquina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Esses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analisam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grandes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quantidades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dados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produzem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respostas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probabilísticas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estatisticamente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plausíveis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mas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necessariamente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corretos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fundamentados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importante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lembrar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compreende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significado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conteúdo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opera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correlações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matemáticas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entre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palavras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dados,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valores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educacionais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intenções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Portanto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resposta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formulada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implica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necessariamente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compreensão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4038600" y="6057900"/>
            <a:ext cx="7776385" cy="3781311"/>
          </a:xfrm>
          <a:custGeom>
            <a:avLst/>
            <a:gdLst/>
            <a:ahLst/>
            <a:cxnLst/>
            <a:rect l="l" t="t" r="r" b="b"/>
            <a:pathLst>
              <a:path w="6938185" h="3781311">
                <a:moveTo>
                  <a:pt x="0" y="0"/>
                </a:moveTo>
                <a:lnTo>
                  <a:pt x="6938185" y="0"/>
                </a:lnTo>
                <a:lnTo>
                  <a:pt x="6938185" y="3781311"/>
                </a:lnTo>
                <a:lnTo>
                  <a:pt x="0" y="37813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4194985" y="6557148"/>
            <a:ext cx="7620000" cy="2782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 IA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gera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resultados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probabilísticos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sem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compreensão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semântica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e,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frequentemente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com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transparência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limitada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enquanto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educadores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interpretam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contexto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história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e as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necessidades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dos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alunos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tornando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julgamento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pedagógico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uma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responsabilidade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exclusivamente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humana.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714500"/>
            <a:ext cx="16230600" cy="5206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Por outro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lado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um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treinador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humano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avalia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considerando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:</a:t>
            </a:r>
          </a:p>
          <a:p>
            <a:pPr marL="1700213" lvl="0" indent="-347663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contexto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educacional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.</a:t>
            </a:r>
          </a:p>
          <a:p>
            <a:pPr marL="1700213" lvl="0" indent="-347663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experiência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profissional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dos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participantes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.</a:t>
            </a:r>
          </a:p>
          <a:p>
            <a:pPr marL="1700213" lvl="0" indent="-347663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Dificuldades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individuais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.</a:t>
            </a:r>
          </a:p>
          <a:p>
            <a:pPr marL="1700213" lvl="0" indent="-347663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objetivos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aprendizagem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.</a:t>
            </a:r>
          </a:p>
          <a:p>
            <a:pPr marL="1700213" lvl="0" indent="-347663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critérios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equidade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adequação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educacional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Bold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Além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disso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mencionado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unidades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anteriores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muitos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IA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operam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"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caixa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preta", 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significa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nem sempre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fica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claro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eles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produzem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determinada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recomendação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resposta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Por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essa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razão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sua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supervisão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crítica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instrutor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essencial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somente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você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avaliar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da IA ​​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realmente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adequados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ponto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vista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pedagógico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A IA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auxiliar 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processo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treinamento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mas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substitui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seu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julgamento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pedagógico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505410"/>
            <a:ext cx="13668715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AVALIANDO A CONFIABILIDADE DAS INFORMAÇÕES GERADAS POR IA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562100"/>
            <a:ext cx="16230600" cy="2203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Na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continuada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conteúdo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fornecer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feedback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apoiar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aprendizagem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entanto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é crucial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lembrar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precisão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produz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textos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com base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linguísticas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dados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disponíveis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Por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essa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razão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respostas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aparentemente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completas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convincentes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imprecisas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incompletas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desatualizadas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Como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aprendemos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2, esse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fenômeno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conhecido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"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alucinações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".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2070E6A-1741-E1C1-01A4-982DB1913D9C}"/>
              </a:ext>
            </a:extLst>
          </p:cNvPr>
          <p:cNvSpPr txBox="1"/>
          <p:nvPr/>
        </p:nvSpPr>
        <p:spPr>
          <a:xfrm>
            <a:off x="1028700" y="4194077"/>
            <a:ext cx="10325100" cy="4435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Para usar a IA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responsável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algumas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estratégias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precisam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adotadas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</a:t>
            </a:r>
          </a:p>
          <a:p>
            <a:pPr lvl="1" indent="-457200" algn="just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Compare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respostas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IA ​​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hipóteses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preliminares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-as com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documentos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institucionais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normas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literatura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científica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regulamentos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oficiais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1" indent="-457200" algn="just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citações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ausência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referências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claras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ser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risco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1" indent="-457200" algn="just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Reconhecer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possíveis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alucinações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Resposta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bastante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vaga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segura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mas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respostas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genéricas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sempre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1" indent="-457200" algn="just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completas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atualizadas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incorporar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alterações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regulatórias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desenvolvimentos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1E5BF2E0-048F-F70A-63EC-608ACBE20ADA}"/>
              </a:ext>
            </a:extLst>
          </p:cNvPr>
          <p:cNvSpPr/>
          <p:nvPr/>
        </p:nvSpPr>
        <p:spPr>
          <a:xfrm>
            <a:off x="12268200" y="3766038"/>
            <a:ext cx="5630286" cy="5263662"/>
          </a:xfrm>
          <a:custGeom>
            <a:avLst/>
            <a:gdLst/>
            <a:ahLst/>
            <a:cxnLst/>
            <a:rect l="l" t="t" r="r" b="b"/>
            <a:pathLst>
              <a:path w="7078086" h="3857557">
                <a:moveTo>
                  <a:pt x="0" y="0"/>
                </a:moveTo>
                <a:lnTo>
                  <a:pt x="7078086" y="0"/>
                </a:lnTo>
                <a:lnTo>
                  <a:pt x="7078086" y="3857556"/>
                </a:lnTo>
                <a:lnTo>
                  <a:pt x="0" y="38575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50DBA91F-D572-241E-4CD2-FFE2780B9D13}"/>
              </a:ext>
            </a:extLst>
          </p:cNvPr>
          <p:cNvSpPr txBox="1"/>
          <p:nvPr/>
        </p:nvSpPr>
        <p:spPr>
          <a:xfrm>
            <a:off x="12558885" y="4608917"/>
            <a:ext cx="5048916" cy="3577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inteligência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artificial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gera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informações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plausíveis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porém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não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verificadas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podem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incluir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alucinações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ou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conteúdo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desatualizado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.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Educadores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devem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comparar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as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fontes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considerar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contexto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validar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criticamente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resultados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antes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utilizá-los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para fins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didáticos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.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64123268-3040-5294-CFE3-F5CD809FFCA0}"/>
              </a:ext>
            </a:extLst>
          </p:cNvPr>
          <p:cNvSpPr txBox="1"/>
          <p:nvPr/>
        </p:nvSpPr>
        <p:spPr>
          <a:xfrm>
            <a:off x="1028700" y="9124969"/>
            <a:ext cx="16388601" cy="716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-21717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auxiliar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atividades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treinamento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mas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pensamento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continuam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instrutor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080314" y="2142759"/>
            <a:ext cx="4453901" cy="972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00"/>
              </a:lnSpc>
              <a:spcBef>
                <a:spcPct val="0"/>
              </a:spcBef>
            </a:pPr>
            <a:r>
              <a:rPr lang="en-US" sz="3800" u="none" strike="noStrike" spc="76">
                <a:solidFill>
                  <a:srgbClr val="000001"/>
                </a:solidFill>
                <a:latin typeface="Staatliches"/>
                <a:ea typeface="Staatliches"/>
                <a:cs typeface="Staatliches"/>
                <a:sym typeface="Staatliches"/>
              </a:rPr>
              <a:t>VIÉS E DESINFORMAÇÃO EM IA</a:t>
            </a:r>
          </a:p>
        </p:txBody>
      </p:sp>
      <p:sp>
        <p:nvSpPr>
          <p:cNvPr id="3" name="Freeform 3"/>
          <p:cNvSpPr/>
          <p:nvPr/>
        </p:nvSpPr>
        <p:spPr>
          <a:xfrm>
            <a:off x="12190950" y="3249846"/>
            <a:ext cx="4232628" cy="226748"/>
          </a:xfrm>
          <a:custGeom>
            <a:avLst/>
            <a:gdLst/>
            <a:ahLst/>
            <a:cxnLst/>
            <a:rect l="l" t="t" r="r" b="b"/>
            <a:pathLst>
              <a:path w="4232628" h="226748">
                <a:moveTo>
                  <a:pt x="0" y="0"/>
                </a:moveTo>
                <a:lnTo>
                  <a:pt x="4232629" y="0"/>
                </a:lnTo>
                <a:lnTo>
                  <a:pt x="4232629" y="226748"/>
                </a:lnTo>
                <a:lnTo>
                  <a:pt x="0" y="2267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2291727" y="3786011"/>
            <a:ext cx="3984516" cy="645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34"/>
              </a:lnSpc>
              <a:spcBef>
                <a:spcPct val="0"/>
              </a:spcBef>
            </a:pPr>
            <a:r>
              <a:rPr lang="en-US" sz="2534" u="none" strike="noStrike" spc="50">
                <a:solidFill>
                  <a:srgbClr val="C0C0C0"/>
                </a:solidFill>
                <a:latin typeface="Staatliches"/>
                <a:ea typeface="Staatliches"/>
                <a:cs typeface="Staatliches"/>
                <a:sym typeface="Staatliches"/>
              </a:rPr>
              <a:t>SÃO PRECONCEITOS, ESTEREÓTIPOS E DESINFORMAÇÃO ALGORÍTMICA.</a:t>
            </a:r>
          </a:p>
        </p:txBody>
      </p:sp>
      <p:sp>
        <p:nvSpPr>
          <p:cNvPr id="5" name="Freeform 5"/>
          <p:cNvSpPr/>
          <p:nvPr/>
        </p:nvSpPr>
        <p:spPr>
          <a:xfrm>
            <a:off x="12610854" y="4721062"/>
            <a:ext cx="3182869" cy="957380"/>
          </a:xfrm>
          <a:custGeom>
            <a:avLst/>
            <a:gdLst/>
            <a:ahLst/>
            <a:cxnLst/>
            <a:rect l="l" t="t" r="r" b="b"/>
            <a:pathLst>
              <a:path w="3182869" h="957380">
                <a:moveTo>
                  <a:pt x="0" y="0"/>
                </a:moveTo>
                <a:lnTo>
                  <a:pt x="3182869" y="0"/>
                </a:lnTo>
                <a:lnTo>
                  <a:pt x="3182869" y="957380"/>
                </a:lnTo>
                <a:lnTo>
                  <a:pt x="0" y="9573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2291727" y="5569267"/>
            <a:ext cx="856603" cy="957380"/>
          </a:xfrm>
          <a:custGeom>
            <a:avLst/>
            <a:gdLst/>
            <a:ahLst/>
            <a:cxnLst/>
            <a:rect l="l" t="t" r="r" b="b"/>
            <a:pathLst>
              <a:path w="856603" h="957380">
                <a:moveTo>
                  <a:pt x="0" y="0"/>
                </a:moveTo>
                <a:lnTo>
                  <a:pt x="856603" y="0"/>
                </a:lnTo>
                <a:lnTo>
                  <a:pt x="856603" y="957380"/>
                </a:lnTo>
                <a:lnTo>
                  <a:pt x="0" y="9573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12406008" y="5896040"/>
            <a:ext cx="628041" cy="445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00"/>
              </a:lnSpc>
              <a:spcBef>
                <a:spcPct val="0"/>
              </a:spcBef>
            </a:pPr>
            <a:r>
              <a:rPr lang="en-US" sz="3300" u="none" strike="noStrike" spc="66">
                <a:solidFill>
                  <a:srgbClr val="000001"/>
                </a:solidFill>
                <a:latin typeface="Staatliches"/>
                <a:ea typeface="Staatliches"/>
                <a:cs typeface="Staatliches"/>
                <a:sym typeface="Staatliches"/>
              </a:rPr>
              <a:t>NÃO</a:t>
            </a:r>
          </a:p>
        </p:txBody>
      </p:sp>
      <p:sp>
        <p:nvSpPr>
          <p:cNvPr id="8" name="Freeform 8"/>
          <p:cNvSpPr/>
          <p:nvPr/>
        </p:nvSpPr>
        <p:spPr>
          <a:xfrm>
            <a:off x="15357023" y="5569267"/>
            <a:ext cx="856603" cy="957380"/>
          </a:xfrm>
          <a:custGeom>
            <a:avLst/>
            <a:gdLst/>
            <a:ahLst/>
            <a:cxnLst/>
            <a:rect l="l" t="t" r="r" b="b"/>
            <a:pathLst>
              <a:path w="856603" h="957380">
                <a:moveTo>
                  <a:pt x="0" y="0"/>
                </a:moveTo>
                <a:lnTo>
                  <a:pt x="856604" y="0"/>
                </a:lnTo>
                <a:lnTo>
                  <a:pt x="856604" y="957380"/>
                </a:lnTo>
                <a:lnTo>
                  <a:pt x="0" y="9573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15518888" y="5896040"/>
            <a:ext cx="527970" cy="445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00"/>
              </a:lnSpc>
              <a:spcBef>
                <a:spcPct val="0"/>
              </a:spcBef>
            </a:pPr>
            <a:r>
              <a:rPr lang="en-US" sz="3300" u="none" strike="noStrike" spc="66">
                <a:solidFill>
                  <a:srgbClr val="000001"/>
                </a:solidFill>
                <a:latin typeface="Staatliches"/>
                <a:ea typeface="Staatliches"/>
                <a:cs typeface="Staatliches"/>
                <a:sym typeface="Staatliches"/>
              </a:rPr>
              <a:t>SIM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552697" y="6627424"/>
            <a:ext cx="2443839" cy="1167332"/>
          </a:xfrm>
          <a:custGeom>
            <a:avLst/>
            <a:gdLst/>
            <a:ahLst/>
            <a:cxnLst/>
            <a:rect l="l" t="t" r="r" b="b"/>
            <a:pathLst>
              <a:path w="2443839" h="1167332">
                <a:moveTo>
                  <a:pt x="0" y="0"/>
                </a:moveTo>
                <a:lnTo>
                  <a:pt x="2443839" y="0"/>
                </a:lnTo>
                <a:lnTo>
                  <a:pt x="2443839" y="1167332"/>
                </a:lnTo>
                <a:lnTo>
                  <a:pt x="0" y="116733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11735103" y="6759326"/>
            <a:ext cx="2064498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00"/>
              </a:lnSpc>
              <a:spcBef>
                <a:spcPct val="0"/>
              </a:spcBef>
            </a:pPr>
            <a:r>
              <a:rPr lang="en-US" sz="2000" b="1" u="none" strike="noStrike" spc="40">
                <a:solidFill>
                  <a:srgbClr val="00000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Essas são anomalias ocasionais.</a:t>
            </a:r>
          </a:p>
        </p:txBody>
      </p:sp>
      <p:sp>
        <p:nvSpPr>
          <p:cNvPr id="12" name="Freeform 12"/>
          <p:cNvSpPr/>
          <p:nvPr/>
        </p:nvSpPr>
        <p:spPr>
          <a:xfrm>
            <a:off x="14517216" y="6627424"/>
            <a:ext cx="2435441" cy="1167332"/>
          </a:xfrm>
          <a:custGeom>
            <a:avLst/>
            <a:gdLst/>
            <a:ahLst/>
            <a:cxnLst/>
            <a:rect l="l" t="t" r="r" b="b"/>
            <a:pathLst>
              <a:path w="2435441" h="1167332">
                <a:moveTo>
                  <a:pt x="0" y="0"/>
                </a:moveTo>
                <a:lnTo>
                  <a:pt x="2435441" y="0"/>
                </a:lnTo>
                <a:lnTo>
                  <a:pt x="2435441" y="1167332"/>
                </a:lnTo>
                <a:lnTo>
                  <a:pt x="0" y="116733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15051837" y="6759326"/>
            <a:ext cx="1448533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00"/>
              </a:lnSpc>
              <a:spcBef>
                <a:spcPct val="0"/>
              </a:spcBef>
            </a:pPr>
            <a:r>
              <a:rPr lang="en-US" sz="2000" b="1" u="none" strike="noStrike" spc="40">
                <a:solidFill>
                  <a:srgbClr val="00000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Mas limitações estruturais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1038225"/>
            <a:ext cx="6552902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DESINFORMAÇÃO ALGORÍTMICA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33365" y="2629169"/>
            <a:ext cx="9414985" cy="5179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Outro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risco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subestimado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desinformação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algorítmica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ocorre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conteúdo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impreciso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simplificado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enganoso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priorizando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consistência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estatística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detrimento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Alguns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alerta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incluir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</a:t>
            </a:r>
          </a:p>
          <a:p>
            <a:pPr lvl="1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prejudicam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repetidamente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mesmos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grupos</a:t>
            </a: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1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Classificações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pouco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claras</a:t>
            </a: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1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Recomendações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ignoram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desenvolvimento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individual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0" lvl="1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Pesquisas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mostram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vieses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dependem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apenas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algoritmo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mas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também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entre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dados,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Sua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supervisão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instrutores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essencial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vieses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adequação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gerados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pela IA.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77200" y="3543300"/>
            <a:ext cx="9250337" cy="2603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Aplicar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literacia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mediática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à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envolve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desenvolver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capacidade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interpretar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criticamente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conteúdo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produzido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mediado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de IA. </a:t>
            </a:r>
          </a:p>
          <a:p>
            <a:pPr lvl="0" indent="0" algn="ctr">
              <a:lnSpc>
                <a:spcPts val="2880"/>
              </a:lnSpc>
              <a:spcBef>
                <a:spcPct val="0"/>
              </a:spcBef>
            </a:pPr>
            <a:endParaRPr lang="en-US" sz="32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trata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apenas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de usar ferramentas, mas de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entender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ler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avaliar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informações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geradas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483086" cy="10287000"/>
            <a:chOff x="0" y="0"/>
            <a:chExt cx="8644115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44128" cy="13716000"/>
            </a:xfrm>
            <a:custGeom>
              <a:avLst/>
              <a:gdLst/>
              <a:ahLst/>
              <a:cxnLst/>
              <a:rect l="l" t="t" r="r" b="b"/>
              <a:pathLst>
                <a:path w="8644128" h="13716000">
                  <a:moveTo>
                    <a:pt x="0" y="0"/>
                  </a:moveTo>
                  <a:lnTo>
                    <a:pt x="8644128" y="0"/>
                  </a:lnTo>
                  <a:lnTo>
                    <a:pt x="864412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399" b="-2398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85825"/>
            <a:ext cx="15893703" cy="294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alfabetização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midiática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adequada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exige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distinção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clara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entre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três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níveis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</a:t>
            </a:r>
          </a:p>
          <a:p>
            <a:pPr lvl="1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verificáveis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comparadas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externas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1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Sugestões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algorítmicas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geradas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pelo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artificial.</a:t>
            </a:r>
          </a:p>
          <a:p>
            <a:pPr lvl="1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continuam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0" lvl="1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O principal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risco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reside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confusão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entre esses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níveis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correta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definitiva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alfabetização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midiática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permite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contextualizar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criticamente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mantendo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controle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influenciam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trajetórias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aprendizagem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3" name="Freeform 3"/>
          <p:cNvSpPr/>
          <p:nvPr/>
        </p:nvSpPr>
        <p:spPr>
          <a:xfrm>
            <a:off x="5110970" y="4973796"/>
            <a:ext cx="7511062" cy="4093529"/>
          </a:xfrm>
          <a:custGeom>
            <a:avLst/>
            <a:gdLst/>
            <a:ahLst/>
            <a:cxnLst/>
            <a:rect l="l" t="t" r="r" b="b"/>
            <a:pathLst>
              <a:path w="7511062" h="4093529">
                <a:moveTo>
                  <a:pt x="0" y="0"/>
                </a:moveTo>
                <a:lnTo>
                  <a:pt x="7511063" y="0"/>
                </a:lnTo>
                <a:lnTo>
                  <a:pt x="7511063" y="4093529"/>
                </a:lnTo>
                <a:lnTo>
                  <a:pt x="0" y="4093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5562600" y="5600700"/>
            <a:ext cx="6607804" cy="2782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resultados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da IA ​​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mediações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algorítmicas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probabilísticas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fontes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confiáveis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distinção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reside entre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informação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sugestões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decisões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pedagógicas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tomadas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educadores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aplicando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discernimento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crítico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mantêm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responsabilidade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educacional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final.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430000" y="-61427"/>
            <a:ext cx="6858000" cy="10287000"/>
            <a:chOff x="0" y="0"/>
            <a:chExt cx="914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5" name="Freeform 5" descr="Um logotipo com a cabeça de uma pessoa dentro de um círculo.  O conteúdo gerado por IA pode estar incorret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1038225"/>
            <a:ext cx="8771582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39"/>
              </a:lnSpc>
              <a:spcBef>
                <a:spcPct val="0"/>
              </a:spcBef>
            </a:pPr>
            <a:r>
              <a:rPr lang="en-US" sz="41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PAPEL DO FORMEDOR COMO MEDIADOR CRÍTICO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925841"/>
            <a:ext cx="9458257" cy="4435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diminui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vossa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enquanto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educadores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pelo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contrário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torna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-a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ainda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crucial. 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agente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ferramenta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possui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nem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discernimento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nem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moral.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Portanto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papel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fundamental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mediador-chave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entre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tecnologia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objetivos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educacionais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crucial.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Recomendações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gerados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nunca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aceitos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automaticamente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sempre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contextualizados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à luz 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experiência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51466" y="7004536"/>
            <a:ext cx="4307834" cy="2253764"/>
            <a:chOff x="0" y="0"/>
            <a:chExt cx="5743778" cy="3005018"/>
          </a:xfrm>
        </p:grpSpPr>
        <p:sp>
          <p:nvSpPr>
            <p:cNvPr id="3" name="Freeform 3">
              <a:hlinkClick r:id="rId4"/>
            </p:cNvPr>
            <p:cNvSpPr/>
            <p:nvPr/>
          </p:nvSpPr>
          <p:spPr>
            <a:xfrm>
              <a:off x="0" y="0"/>
              <a:ext cx="5743829" cy="3005069"/>
            </a:xfrm>
            <a:custGeom>
              <a:avLst/>
              <a:gdLst/>
              <a:ahLst/>
              <a:cxnLst/>
              <a:rect l="l" t="t" r="r" b="b"/>
              <a:pathLst>
                <a:path w="5743829" h="3005069">
                  <a:moveTo>
                    <a:pt x="0" y="751204"/>
                  </a:moveTo>
                  <a:lnTo>
                    <a:pt x="4241292" y="751204"/>
                  </a:lnTo>
                  <a:lnTo>
                    <a:pt x="4241292" y="0"/>
                  </a:lnTo>
                  <a:lnTo>
                    <a:pt x="5743829" y="1502534"/>
                  </a:lnTo>
                  <a:lnTo>
                    <a:pt x="4241292" y="3005069"/>
                  </a:lnTo>
                  <a:lnTo>
                    <a:pt x="4241292" y="2253738"/>
                  </a:lnTo>
                  <a:lnTo>
                    <a:pt x="0" y="2253738"/>
                  </a:lnTo>
                  <a:close/>
                </a:path>
              </a:pathLst>
            </a:custGeom>
            <a:solidFill>
              <a:srgbClr val="FFC000"/>
            </a:solidFill>
            <a:ln w="38100" cap="sq">
              <a:solidFill>
                <a:srgbClr val="6B292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5743778" cy="3014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strike="noStrike" dirty="0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Teste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53827" y="2553945"/>
            <a:ext cx="9311600" cy="5179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Como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papel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amplo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promover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consciente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ajudar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colegas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desenvolverem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julgamento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independente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superarem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ideia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tecnologia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neutra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infalível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envolve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saber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</a:t>
            </a:r>
          </a:p>
          <a:p>
            <a:pPr marL="457200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Reconhecer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geradas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IA</a:t>
            </a:r>
          </a:p>
          <a:p>
            <a:pPr marL="457200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Avalie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criticamente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457200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Tomar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educação</a:t>
            </a: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457200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Assumir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pelas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educacionais</a:t>
            </a: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apoiar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mas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relevância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recai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sempre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vocês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enquanto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educadores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6" name="Freeform 6"/>
          <p:cNvSpPr/>
          <p:nvPr/>
        </p:nvSpPr>
        <p:spPr>
          <a:xfrm>
            <a:off x="10487733" y="2082848"/>
            <a:ext cx="7497030" cy="4085881"/>
          </a:xfrm>
          <a:custGeom>
            <a:avLst/>
            <a:gdLst/>
            <a:ahLst/>
            <a:cxnLst/>
            <a:rect l="l" t="t" r="r" b="b"/>
            <a:pathLst>
              <a:path w="7497030" h="4085881">
                <a:moveTo>
                  <a:pt x="0" y="0"/>
                </a:moveTo>
                <a:lnTo>
                  <a:pt x="7497030" y="0"/>
                </a:lnTo>
                <a:lnTo>
                  <a:pt x="7497030" y="4085881"/>
                </a:lnTo>
                <a:lnTo>
                  <a:pt x="0" y="4085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10932346" y="3008731"/>
            <a:ext cx="6607804" cy="2385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educador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atua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um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mediador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crucial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interpreta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verifica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resultados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da IA,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exercendo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julgamento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humano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garantindo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decisões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educacionais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permaneçam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responsáveis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inclusivas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guiadas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princípios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equidade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04316" y="2093883"/>
            <a:ext cx="16060493" cy="564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52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✓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algoritmos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ferramentas,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sistemas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tomada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decisão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Quando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responsável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processar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padrões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oferecer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suporte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entanto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substituir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julgamento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humano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questões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afetam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oportunidades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educacionais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futuro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pessoas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415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4152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✓ 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viés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é um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erro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; é um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risco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estrutural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dos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sistemas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algorítmicos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</a:t>
            </a: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Quando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algoritmos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com dados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históricos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padrões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históricos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incluindo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discriminação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desigualdade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Seu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papel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monitorar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ativamente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busca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vieses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415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4152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✓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Confiar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nos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resultados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uma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IA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é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sinônimo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confiabilidade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produzem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conteúdo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fluente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escrito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aparentemente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confiável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mesmo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esse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conteúdo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parcialmente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falso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desatualizado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verificável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essencial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manter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postura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cética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038225"/>
            <a:ext cx="4343442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39"/>
              </a:lnSpc>
              <a:spcBef>
                <a:spcPct val="0"/>
              </a:spcBef>
            </a:pPr>
            <a:r>
              <a:rPr lang="en-US" sz="41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CONCEITOS-CHAVE</a:t>
            </a:r>
          </a:p>
        </p:txBody>
      </p:sp>
    </p:spTree>
    <p:custDataLst>
      <p:tags r:id="rId1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31758" y="6321445"/>
            <a:ext cx="10127542" cy="331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92"/>
              </a:lnSpc>
              <a:spcBef>
                <a:spcPct val="0"/>
              </a:spcBef>
            </a:pPr>
            <a:r>
              <a:rPr lang="en-US" sz="2400" u="sng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Lista de verificação de conteúdo com inteligência artificial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1086667" y="6988393"/>
            <a:ext cx="2217725" cy="2763012"/>
            <a:chOff x="0" y="0"/>
            <a:chExt cx="2956966" cy="3684016"/>
          </a:xfrm>
        </p:grpSpPr>
        <p:sp>
          <p:nvSpPr>
            <p:cNvPr id="4" name="Freeform 4">
              <a:hlinkClick r:id="rId4"/>
            </p:cNvPr>
            <p:cNvSpPr/>
            <p:nvPr/>
          </p:nvSpPr>
          <p:spPr>
            <a:xfrm>
              <a:off x="0" y="0"/>
              <a:ext cx="2956941" cy="3684016"/>
            </a:xfrm>
            <a:custGeom>
              <a:avLst/>
              <a:gdLst/>
              <a:ahLst/>
              <a:cxnLst/>
              <a:rect l="l" t="t" r="r" b="b"/>
              <a:pathLst>
                <a:path w="2956941" h="3684016">
                  <a:moveTo>
                    <a:pt x="0" y="0"/>
                  </a:moveTo>
                  <a:lnTo>
                    <a:pt x="2956941" y="0"/>
                  </a:lnTo>
                  <a:lnTo>
                    <a:pt x="2956941" y="3684016"/>
                  </a:lnTo>
                  <a:lnTo>
                    <a:pt x="0" y="3684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53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2062990"/>
            <a:ext cx="16230600" cy="2832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36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✓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Transparência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responsabilidade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inegociáveis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</a:t>
            </a: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estudantes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têm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direito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saber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algoritmos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​​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afetam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instituições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transparentes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seus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manter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documentação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demonstre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supervisão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humana.</a:t>
            </a: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3936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Lato Bold"/>
                <a:sym typeface="Lato"/>
              </a:rPr>
              <a:t>✓ Seu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sym typeface="Lato"/>
              </a:rPr>
              <a:t>julgamento</a:t>
            </a:r>
            <a:r>
              <a:rPr lang="en-US" sz="2400" b="1" dirty="0">
                <a:solidFill>
                  <a:srgbClr val="000000"/>
                </a:solidFill>
                <a:latin typeface="Lato Bold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sym typeface="Lato"/>
              </a:rPr>
              <a:t>profissional</a:t>
            </a:r>
            <a:r>
              <a:rPr lang="en-US" sz="2400" b="1" dirty="0">
                <a:solidFill>
                  <a:srgbClr val="000000"/>
                </a:solidFill>
                <a:latin typeface="Lato Bold"/>
                <a:sym typeface="Lato"/>
              </a:rPr>
              <a:t> é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sym typeface="Lato"/>
              </a:rPr>
              <a:t>insubstituível</a:t>
            </a:r>
            <a:r>
              <a:rPr lang="en-US" sz="2400" b="1" dirty="0">
                <a:solidFill>
                  <a:srgbClr val="000000"/>
                </a:solidFill>
                <a:latin typeface="Lato Bold"/>
                <a:sym typeface="Lato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Compreenda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Conheça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seus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Compreenda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importância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À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medida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IA se integra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à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papel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torna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importante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038225"/>
            <a:ext cx="3917351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39"/>
              </a:lnSpc>
              <a:spcBef>
                <a:spcPct val="0"/>
              </a:spcBef>
            </a:pPr>
            <a:r>
              <a:rPr lang="en-US" sz="41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CONCEITOS-CHAVE</a:t>
            </a:r>
          </a:p>
        </p:txBody>
      </p:sp>
    </p:spTree>
    <p:custDataLst>
      <p:tags r:id="rId1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1770" y="6487381"/>
            <a:ext cx="4674003" cy="1906213"/>
            <a:chOff x="0" y="0"/>
            <a:chExt cx="6232004" cy="25416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32004" cy="2541618"/>
            </a:xfrm>
            <a:custGeom>
              <a:avLst/>
              <a:gdLst/>
              <a:ahLst/>
              <a:cxnLst/>
              <a:rect l="l" t="t" r="r" b="b"/>
              <a:pathLst>
                <a:path w="6232004" h="2541618">
                  <a:moveTo>
                    <a:pt x="0" y="0"/>
                  </a:moveTo>
                  <a:lnTo>
                    <a:pt x="6232004" y="0"/>
                  </a:lnTo>
                  <a:lnTo>
                    <a:pt x="6232004" y="2541618"/>
                  </a:lnTo>
                  <a:lnTo>
                    <a:pt x="0" y="2541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6232004" cy="2541618"/>
              <a:chOff x="0" y="0"/>
              <a:chExt cx="6232004" cy="254161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6232008" cy="2541623"/>
              </a:xfrm>
              <a:custGeom>
                <a:avLst/>
                <a:gdLst/>
                <a:ahLst/>
                <a:cxnLst/>
                <a:rect l="l" t="t" r="r" b="b"/>
                <a:pathLst>
                  <a:path w="6232008" h="2541623">
                    <a:moveTo>
                      <a:pt x="0" y="0"/>
                    </a:moveTo>
                    <a:lnTo>
                      <a:pt x="6232008" y="0"/>
                    </a:lnTo>
                    <a:lnTo>
                      <a:pt x="6232008" y="2541623"/>
                    </a:lnTo>
                    <a:lnTo>
                      <a:pt x="0" y="2541623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l="-2326" r="-2326"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0"/>
                <a:ext cx="6232004" cy="2541618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marL="0" lvl="0" indent="0" algn="ctr">
                  <a:lnSpc>
                    <a:spcPts val="2880"/>
                  </a:lnSpc>
                  <a:spcBef>
                    <a:spcPct val="0"/>
                  </a:spcBef>
                </a:pPr>
                <a:r>
                  <a:rPr lang="en-US" sz="2400" u="sng" strike="noStrike" dirty="0" err="1">
                    <a:solidFill>
                      <a:srgbClr val="000000"/>
                    </a:solidFill>
                    <a:latin typeface="Lato Light"/>
                    <a:ea typeface="Lato Light"/>
                    <a:cs typeface="Lato Light"/>
                    <a:sym typeface="Lato Light"/>
                    <a:hlinkClick r:id="rId5" tooltip="https://drive.google.com/file/d/1p_pqGq5BmIYaeDIhD2wZD_JWIKqm4qsK/view?usp=sharing"/>
                  </a:rPr>
                  <a:t>Aceda</a:t>
                </a:r>
                <a:r>
                  <a:rPr lang="en-US" sz="2400" u="sng" strike="noStrike" dirty="0">
                    <a:solidFill>
                      <a:srgbClr val="000000"/>
                    </a:solidFill>
                    <a:latin typeface="Lato Light"/>
                    <a:ea typeface="Lato Light"/>
                    <a:cs typeface="Lato Light"/>
                    <a:sym typeface="Lato Light"/>
                    <a:hlinkClick r:id="rId5" tooltip="https://drive.google.com/file/d/1p_pqGq5BmIYaeDIhD2wZD_JWIKqm4qsK/view?usp=sharing"/>
                  </a:rPr>
                  <a:t> </a:t>
                </a:r>
                <a:r>
                  <a:rPr lang="en-US" sz="2400" u="sng" strike="noStrike" dirty="0" err="1">
                    <a:solidFill>
                      <a:srgbClr val="000000"/>
                    </a:solidFill>
                    <a:latin typeface="Lato Light"/>
                    <a:ea typeface="Lato Light"/>
                    <a:cs typeface="Lato Light"/>
                    <a:sym typeface="Lato Light"/>
                    <a:hlinkClick r:id="rId5" tooltip="https://drive.google.com/file/d/1p_pqGq5BmIYaeDIhD2wZD_JWIKqm4qsK/view?usp=sharing"/>
                  </a:rPr>
                  <a:t>ao</a:t>
                </a:r>
                <a:r>
                  <a:rPr lang="en-US" sz="2400" u="sng" strike="noStrike" dirty="0">
                    <a:solidFill>
                      <a:srgbClr val="000000"/>
                    </a:solidFill>
                    <a:latin typeface="Lato Light"/>
                    <a:ea typeface="Lato Light"/>
                    <a:cs typeface="Lato Light"/>
                    <a:sym typeface="Lato Light"/>
                    <a:hlinkClick r:id="rId5" tooltip="https://drive.google.com/file/d/1p_pqGq5BmIYaeDIhD2wZD_JWIKqm4qsK/view?usp=sharing"/>
                  </a:rPr>
                  <a:t> </a:t>
                </a:r>
                <a:r>
                  <a:rPr lang="en-US" sz="2400" u="sng" strike="noStrike" dirty="0" err="1">
                    <a:solidFill>
                      <a:srgbClr val="000000"/>
                    </a:solidFill>
                    <a:latin typeface="Lato Light"/>
                    <a:ea typeface="Lato Light"/>
                    <a:cs typeface="Lato Light"/>
                    <a:sym typeface="Lato Light"/>
                    <a:hlinkClick r:id="rId5" tooltip="https://drive.google.com/file/d/1p_pqGq5BmIYaeDIhD2wZD_JWIKqm4qsK/view?usp=sharing"/>
                  </a:rPr>
                  <a:t>ambiente</a:t>
                </a:r>
                <a:r>
                  <a:rPr lang="en-US" sz="2400" u="sng" strike="noStrike" dirty="0">
                    <a:solidFill>
                      <a:srgbClr val="000000"/>
                    </a:solidFill>
                    <a:latin typeface="Lato Light"/>
                    <a:ea typeface="Lato Light"/>
                    <a:cs typeface="Lato Light"/>
                    <a:sym typeface="Lato Light"/>
                    <a:hlinkClick r:id="rId5" tooltip="https://drive.google.com/file/d/1p_pqGq5BmIYaeDIhD2wZD_JWIKqm4qsK/view?usp=sharing"/>
                  </a:rPr>
                  <a:t> de </a:t>
                </a:r>
                <a:r>
                  <a:rPr lang="en-US" sz="2400" u="sng" strike="noStrike" dirty="0" err="1">
                    <a:solidFill>
                      <a:srgbClr val="000000"/>
                    </a:solidFill>
                    <a:latin typeface="Lato Light"/>
                    <a:ea typeface="Lato Light"/>
                    <a:cs typeface="Lato Light"/>
                    <a:sym typeface="Lato Light"/>
                    <a:hlinkClick r:id="rId5" tooltip="https://drive.google.com/file/d/1p_pqGq5BmIYaeDIhD2wZD_JWIKqm4qsK/view?usp=sharing"/>
                  </a:rPr>
                  <a:t>aprendizagem</a:t>
                </a:r>
                <a:endParaRPr lang="en-US" sz="2400" u="sng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  <a:hlinkClick r:id="rId5" tooltip="https://drive.google.com/file/d/1p_pqGq5BmIYaeDIhD2wZD_JWIKqm4qsK/view?usp=sharing"/>
                </a:endParaRPr>
              </a:p>
            </p:txBody>
          </p:sp>
        </p:grpSp>
      </p:grpSp>
      <p:sp>
        <p:nvSpPr>
          <p:cNvPr id="7" name="Freeform 7"/>
          <p:cNvSpPr/>
          <p:nvPr/>
        </p:nvSpPr>
        <p:spPr>
          <a:xfrm>
            <a:off x="7354064" y="3011893"/>
            <a:ext cx="9905236" cy="4263214"/>
          </a:xfrm>
          <a:custGeom>
            <a:avLst/>
            <a:gdLst/>
            <a:ahLst/>
            <a:cxnLst/>
            <a:rect l="l" t="t" r="r" b="b"/>
            <a:pathLst>
              <a:path w="9905236" h="4263214">
                <a:moveTo>
                  <a:pt x="0" y="0"/>
                </a:moveTo>
                <a:lnTo>
                  <a:pt x="9905236" y="0"/>
                </a:lnTo>
                <a:lnTo>
                  <a:pt x="9905236" y="4263214"/>
                </a:lnTo>
                <a:lnTo>
                  <a:pt x="0" y="42632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056875" y="3407512"/>
            <a:ext cx="5908234" cy="2203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cenários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seguir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casos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reais,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conformidade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com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normas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regulamentações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regulamentares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UE,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quadros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regulamentares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relevantes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garantindo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aplicabilidade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prática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relevância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contextual.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902930"/>
            <a:ext cx="5964585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CENÁRIO DE APRENDIZAGEM</a:t>
            </a:r>
          </a:p>
        </p:txBody>
      </p:sp>
    </p:spTree>
    <p:custDataLst>
      <p:tags r:id="rId1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2995609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REFERÊNCIAS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997322"/>
            <a:ext cx="16471640" cy="6485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Ética e responsabilidade na IA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Dignum, V. (2019). Inteligência artificial responsável. Springer.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Floridi, L. (2023). IA, Agência e Responsabilidade. Filosofia e Tecnologia.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Floridi, L., &amp; Cowls, J. (2019). Uma estrutura unificada de cinco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Princípios para a Inteligência Artificial na Sociedade.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Mittelstadt, B. et al. (2016). A ética dos algoritmos. Big Data &amp; Society.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 artificial, aprendizagem e contexto educacional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Holmes, W., Bialik, M., Fadel, C. (2019). Inteligência artificial na educação.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Luckin, R. et al. (2016). A inteligência desencadeada.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Selwyn, N. (2019). Os robôs deveriam substituir os professores?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Williamson, B. e Eynon, R. (2020). Inteligência artificial na educação.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Limitações da IA ​​(viés, opacidade, desinformação)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Bender, E. M. et al. (2021). Sobre os perigos dos papagaios estocásticos.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O’Neil, C. (2016). Armas de destruição matemática.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Barocas, S., Hardt, M., Narayanan, A. (2019). Equidade e aprendizado de máquina.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Burrell, J. (2016). Compreendendo a opacidade no aprendizado de máquina.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Ji, Z. et al. (2023). Alucinações em NLG.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2934739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REFERÊNCIAS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157228"/>
            <a:ext cx="16230600" cy="5189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Fundamentos teóricos e críticos da inteligência artificial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Russell, S. (2019). Compatível com humanos.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Mitchell, M. (2019). Inteligência Artificial: Um Guia para Humanos Pensantes.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Russell, S., Norvig, P. (2021). Inteligência Artificial: Uma Abordagem Moderna.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Searle, J. (1980). Mentes, cérebros e programas.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Governança, políticas e diretrizes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UNESCO (2021). Inteligência artificial e educação: orientações para os decisores políticos.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UNESCO (2022). Recomendação sobre a ética da IA.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OCDE (2022). Inteligência Artificial na Sociedade.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Fundação Europeia para a Formação (2022). Inteligência artificial para a formação profissional.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Preconceito e impactos sociais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Noble, S. (2018). Algoritmos de opressão.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Eubanks, V. (2018). Automatizando a desigualdade.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Mehrabi, N. et al. (2021). Viés e imparcialidade em aprendizado de máquina.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4589" y="7476973"/>
            <a:ext cx="2175491" cy="1118921"/>
            <a:chOff x="0" y="0"/>
            <a:chExt cx="2900655" cy="1491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0656" cy="1491895"/>
            </a:xfrm>
            <a:custGeom>
              <a:avLst/>
              <a:gdLst/>
              <a:ahLst/>
              <a:cxnLst/>
              <a:rect l="l" t="t" r="r" b="b"/>
              <a:pathLst>
                <a:path w="2900656" h="1491895">
                  <a:moveTo>
                    <a:pt x="0" y="0"/>
                  </a:moveTo>
                  <a:lnTo>
                    <a:pt x="2900656" y="0"/>
                  </a:lnTo>
                  <a:lnTo>
                    <a:pt x="2900656" y="1491895"/>
                  </a:lnTo>
                  <a:lnTo>
                    <a:pt x="0" y="1491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045" b="39276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900655" cy="1491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Começar de novo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427" y="7476973"/>
            <a:ext cx="2338435" cy="1118921"/>
            <a:chOff x="0" y="0"/>
            <a:chExt cx="3117914" cy="14918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7912" cy="1491895"/>
            </a:xfrm>
            <a:custGeom>
              <a:avLst/>
              <a:gdLst/>
              <a:ahLst/>
              <a:cxnLst/>
              <a:rect l="l" t="t" r="r" b="b"/>
              <a:pathLst>
                <a:path w="3117912" h="1491895">
                  <a:moveTo>
                    <a:pt x="0" y="0"/>
                  </a:moveTo>
                  <a:lnTo>
                    <a:pt x="3117912" y="0"/>
                  </a:lnTo>
                  <a:lnTo>
                    <a:pt x="3117912" y="1491895"/>
                  </a:lnTo>
                  <a:lnTo>
                    <a:pt x="0" y="1491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82" b="36439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3117914" cy="1491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Curso de saída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06491" y="2992907"/>
            <a:ext cx="7419499" cy="3244739"/>
            <a:chOff x="0" y="0"/>
            <a:chExt cx="9892665" cy="4326318"/>
          </a:xfrm>
        </p:grpSpPr>
        <p:sp>
          <p:nvSpPr>
            <p:cNvPr id="9" name="Freeform 9" descr="Um logotipo com a cabeça de uma pessoa dentro de um círculo.  O conteúdo gerado por IA pode estar incorreto."/>
            <p:cNvSpPr/>
            <p:nvPr/>
          </p:nvSpPr>
          <p:spPr>
            <a:xfrm>
              <a:off x="0" y="0"/>
              <a:ext cx="9892665" cy="4326255"/>
            </a:xfrm>
            <a:custGeom>
              <a:avLst/>
              <a:gdLst/>
              <a:ahLst/>
              <a:cxnLst/>
              <a:rect l="l" t="t" r="r" b="b"/>
              <a:pathLst>
                <a:path w="9892665" h="4326255">
                  <a:moveTo>
                    <a:pt x="0" y="0"/>
                  </a:moveTo>
                  <a:lnTo>
                    <a:pt x="9892665" y="0"/>
                  </a:lnTo>
                  <a:lnTo>
                    <a:pt x="9892665" y="4326255"/>
                  </a:lnTo>
                  <a:lnTo>
                    <a:pt x="0" y="4326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5922" y="9038854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7352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2069525"/>
            <a:ext cx="6903596" cy="5975014"/>
            <a:chOff x="0" y="0"/>
            <a:chExt cx="8851392" cy="76608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851392" cy="7660767"/>
            </a:xfrm>
            <a:custGeom>
              <a:avLst/>
              <a:gdLst/>
              <a:ahLst/>
              <a:cxnLst/>
              <a:rect l="l" t="t" r="r" b="b"/>
              <a:pathLst>
                <a:path w="8851392" h="7660767">
                  <a:moveTo>
                    <a:pt x="0" y="0"/>
                  </a:moveTo>
                  <a:lnTo>
                    <a:pt x="8851392" y="0"/>
                  </a:lnTo>
                  <a:lnTo>
                    <a:pt x="8851392" y="7660767"/>
                  </a:lnTo>
                  <a:lnTo>
                    <a:pt x="0" y="7660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4856" r="-14904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064173" y="8772525"/>
            <a:ext cx="6942236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Este projeto foi cofinanciado com o apoio do programa Erasmus+ da Comissão Europeia. Esta publicação reflete apenas as opiniões dos seus autores, e nem a Comissão Europeia nem a SEPIE são responsáveis ​​por qualquer uso que possa ser feito das informações aqui contidas.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BACKING_FORM_KEY" val="4392594-o:\inclusive trainers\wp2 - oers\modulos\revisados\portugues\pt_módulo 3 - inclusive trainers.pptx"/>
  <p:tag name="ARTICULATE_PRESENTER_VERSION" val="8"/>
  <p:tag name="ARTICULATE_SLIDE_COUNT" val="5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7105</Words>
  <Application>Microsoft Office PowerPoint</Application>
  <PresentationFormat>Custom</PresentationFormat>
  <Paragraphs>483</Paragraphs>
  <Slides>51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4" baseType="lpstr">
      <vt:lpstr>Roboto Condensed Bold</vt:lpstr>
      <vt:lpstr>Lato Bold</vt:lpstr>
      <vt:lpstr>Calibri</vt:lpstr>
      <vt:lpstr>Staatliches</vt:lpstr>
      <vt:lpstr>Lato Light Italics</vt:lpstr>
      <vt:lpstr>Oswald</vt:lpstr>
      <vt:lpstr>Canva Sans</vt:lpstr>
      <vt:lpstr>Arial</vt:lpstr>
      <vt:lpstr>Lato Light</vt:lpstr>
      <vt:lpstr>Arial Bold</vt:lpstr>
      <vt:lpstr>Canva Sans Bold</vt:lpstr>
      <vt:lpstr>Quattrocento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PT_Módulo 3_INclusive TrAIners</dc:title>
  <dc:creator>User00</dc:creator>
  <cp:lastModifiedBy>Jaione Santos Miguel</cp:lastModifiedBy>
  <cp:revision>18</cp:revision>
  <dcterms:created xsi:type="dcterms:W3CDTF">2006-08-16T00:00:00Z</dcterms:created>
  <dcterms:modified xsi:type="dcterms:W3CDTF">2026-10-08T14:25:30Z</dcterms:modified>
  <dc:identifier>DAHQqASeNAA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EBB2B797-767B-45CB-AF1B-435C7EA421C3</vt:lpwstr>
  </property>
  <property fmtid="{D5CDD505-2E9C-101B-9397-08002B2CF9AE}" pid="3" name="ArticulatePath">
    <vt:lpwstr>PT_Módulo 3 - INclusive trAIners</vt:lpwstr>
  </property>
  <property fmtid="{D5CDD505-2E9C-101B-9397-08002B2CF9AE}" pid="4" name="ArticulateUseProject">
    <vt:lpwstr>1</vt:lpwstr>
  </property>
  <property fmtid="{D5CDD505-2E9C-101B-9397-08002B2CF9AE}" pid="5" name="ArticulateProjectFull">
    <vt:lpwstr>O:\Inclusive trAIners\WP2 - OERs\Modulos\REVISADOS\PORTUGUES\PT_Módulo 3 - INclusive trAIners.ppta</vt:lpwstr>
  </property>
  <property fmtid="{D5CDD505-2E9C-101B-9397-08002B2CF9AE}" pid="6" name="ArticulateProjectVersion">
    <vt:lpwstr>8</vt:lpwstr>
  </property>
</Properties>
</file>